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0" r:id="rId3"/>
    <p:sldId id="291" r:id="rId4"/>
    <p:sldId id="292" r:id="rId5"/>
    <p:sldId id="293" r:id="rId6"/>
    <p:sldId id="301" r:id="rId7"/>
    <p:sldId id="302" r:id="rId8"/>
    <p:sldId id="294" r:id="rId9"/>
    <p:sldId id="303" r:id="rId10"/>
    <p:sldId id="295" r:id="rId11"/>
    <p:sldId id="339" r:id="rId12"/>
    <p:sldId id="296" r:id="rId13"/>
    <p:sldId id="297" r:id="rId14"/>
    <p:sldId id="344" r:id="rId15"/>
    <p:sldId id="342" r:id="rId16"/>
    <p:sldId id="341" r:id="rId17"/>
    <p:sldId id="298" r:id="rId18"/>
    <p:sldId id="345" r:id="rId19"/>
    <p:sldId id="299" r:id="rId20"/>
    <p:sldId id="300" r:id="rId21"/>
    <p:sldId id="304" r:id="rId22"/>
    <p:sldId id="305" r:id="rId23"/>
    <p:sldId id="347" r:id="rId24"/>
    <p:sldId id="346" r:id="rId25"/>
    <p:sldId id="348" r:id="rId26"/>
    <p:sldId id="349" r:id="rId27"/>
    <p:sldId id="307" r:id="rId28"/>
    <p:sldId id="351" r:id="rId29"/>
    <p:sldId id="352" r:id="rId30"/>
    <p:sldId id="353" r:id="rId31"/>
    <p:sldId id="359" r:id="rId32"/>
    <p:sldId id="308" r:id="rId33"/>
    <p:sldId id="354" r:id="rId34"/>
    <p:sldId id="355" r:id="rId35"/>
    <p:sldId id="367" r:id="rId36"/>
    <p:sldId id="361" r:id="rId37"/>
    <p:sldId id="368" r:id="rId38"/>
    <p:sldId id="369" r:id="rId39"/>
    <p:sldId id="357" r:id="rId40"/>
    <p:sldId id="370" r:id="rId41"/>
    <p:sldId id="371" r:id="rId42"/>
    <p:sldId id="362" r:id="rId43"/>
    <p:sldId id="363" r:id="rId44"/>
    <p:sldId id="364" r:id="rId45"/>
    <p:sldId id="372" r:id="rId46"/>
    <p:sldId id="373" r:id="rId47"/>
    <p:sldId id="374" r:id="rId48"/>
    <p:sldId id="375" r:id="rId49"/>
    <p:sldId id="365" r:id="rId50"/>
    <p:sldId id="37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98" autoAdjust="0"/>
    <p:restoredTop sz="94624" autoAdjust="0"/>
  </p:normalViewPr>
  <p:slideViewPr>
    <p:cSldViewPr>
      <p:cViewPr varScale="1">
        <p:scale>
          <a:sx n="69" d="100"/>
          <a:sy n="69" d="100"/>
        </p:scale>
        <p:origin x="-1254" y="-102"/>
      </p:cViewPr>
      <p:guideLst>
        <p:guide orient="horz" pos="2160"/>
        <p:guide pos="2880"/>
      </p:guideLst>
    </p:cSldViewPr>
  </p:slideViewPr>
  <p:outlineViewPr>
    <p:cViewPr>
      <p:scale>
        <a:sx n="33" d="100"/>
        <a:sy n="33" d="100"/>
      </p:scale>
      <p:origin x="0" y="736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8F532E-BB09-4E19-B9A5-40EB7B1F67AC}"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B1241-67E3-4BAC-91E0-966BDFBE126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F532E-BB09-4E19-B9A5-40EB7B1F67AC}"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F532E-BB09-4E19-B9A5-40EB7B1F67AC}" type="datetimeFigureOut">
              <a:rPr lang="en-US" smtClean="0"/>
              <a:pPr/>
              <a:t>6/13/2020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F532E-BB09-4E19-B9A5-40EB7B1F67AC}"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8F532E-BB09-4E19-B9A5-40EB7B1F67AC}"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B1241-67E3-4BAC-91E0-966BDFBE12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8F532E-BB09-4E19-B9A5-40EB7B1F67AC}" type="datetimeFigureOut">
              <a:rPr lang="en-US" smtClean="0"/>
              <a:pPr/>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8F532E-BB09-4E19-B9A5-40EB7B1F67AC}" type="datetimeFigureOut">
              <a:rPr lang="en-US" smtClean="0"/>
              <a:pPr/>
              <a:t>6/13/2020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8F532E-BB09-4E19-B9A5-40EB7B1F67AC}" type="datetimeFigureOut">
              <a:rPr lang="en-US" smtClean="0"/>
              <a:pPr/>
              <a:t>6/13/2020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F532E-BB09-4E19-B9A5-40EB7B1F67AC}" type="datetimeFigureOut">
              <a:rPr lang="en-US" smtClean="0"/>
              <a:pPr/>
              <a:t>6/13/2020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8F532E-BB09-4E19-B9A5-40EB7B1F67AC}" type="datetimeFigureOut">
              <a:rPr lang="en-US" smtClean="0"/>
              <a:pPr/>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B1241-67E3-4BAC-91E0-966BDFBE126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8F532E-BB09-4E19-B9A5-40EB7B1F67AC}" type="datetimeFigureOut">
              <a:rPr lang="en-US" smtClean="0"/>
              <a:pPr/>
              <a:t>6/13/2020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EAB1241-67E3-4BAC-91E0-966BDFBE126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8F532E-BB09-4E19-B9A5-40EB7B1F67AC}" type="datetimeFigureOut">
              <a:rPr lang="en-US" smtClean="0"/>
              <a:pPr/>
              <a:t>6/13/2020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EAB1241-67E3-4BAC-91E0-966BDFBE12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276600"/>
          </a:xfrm>
        </p:spPr>
        <p:txBody>
          <a:bodyPr>
            <a:normAutofit fontScale="90000"/>
          </a:bodyPr>
          <a:lstStyle/>
          <a:p>
            <a:r>
              <a:rPr lang="en-US" dirty="0" smtClean="0"/>
              <a:t>ENCE 231: Engineering Geology</a:t>
            </a:r>
            <a:br>
              <a:rPr lang="en-US" dirty="0" smtClean="0"/>
            </a:br>
            <a:r>
              <a:rPr lang="en-US" dirty="0" smtClean="0"/>
              <a:t>Fall Semester 2017/2018</a:t>
            </a:r>
            <a:br>
              <a:rPr lang="en-US" dirty="0" smtClean="0"/>
            </a:br>
            <a:r>
              <a:rPr lang="en-US" dirty="0" smtClean="0"/>
              <a:t/>
            </a:r>
            <a:br>
              <a:rPr lang="en-US" dirty="0" smtClean="0"/>
            </a:br>
            <a:r>
              <a:rPr lang="en-US" dirty="0" smtClean="0"/>
              <a:t>Department of Civil Engineering- </a:t>
            </a:r>
            <a:r>
              <a:rPr lang="en-US" dirty="0" err="1" smtClean="0"/>
              <a:t>Birzeit</a:t>
            </a:r>
            <a:r>
              <a:rPr lang="en-US" dirty="0" smtClean="0"/>
              <a:t> University, Palestine</a:t>
            </a:r>
            <a:br>
              <a:rPr lang="en-US" dirty="0" smtClean="0"/>
            </a:br>
            <a:r>
              <a:rPr lang="en-US" dirty="0" smtClean="0"/>
              <a:t/>
            </a:r>
            <a:br>
              <a:rPr lang="en-US" dirty="0" smtClean="0"/>
            </a:br>
            <a:r>
              <a:rPr lang="en-US" dirty="0" smtClean="0"/>
              <a:t>Chapter 5: Weathering &amp; Soils</a:t>
            </a:r>
            <a:endParaRPr lang="en-US" dirty="0"/>
          </a:p>
        </p:txBody>
      </p:sp>
      <p:sp>
        <p:nvSpPr>
          <p:cNvPr id="3" name="Subtitle 2"/>
          <p:cNvSpPr>
            <a:spLocks noGrp="1"/>
          </p:cNvSpPr>
          <p:nvPr>
            <p:ph type="subTitle" idx="1"/>
          </p:nvPr>
        </p:nvSpPr>
        <p:spPr>
          <a:xfrm>
            <a:off x="304800" y="5129784"/>
            <a:ext cx="8077200" cy="1499616"/>
          </a:xfrm>
        </p:spPr>
        <p:txBody>
          <a:bodyPr>
            <a:normAutofit/>
          </a:bodyPr>
          <a:lstStyle/>
          <a:p>
            <a:r>
              <a:rPr lang="en-US" sz="2400" dirty="0" smtClean="0"/>
              <a:t>Instructor: </a:t>
            </a:r>
            <a:r>
              <a:rPr lang="en-US" sz="2400" dirty="0" err="1" smtClean="0"/>
              <a:t>Saheem</a:t>
            </a:r>
            <a:r>
              <a:rPr lang="en-US" sz="2400" dirty="0" smtClean="0"/>
              <a:t> </a:t>
            </a:r>
            <a:r>
              <a:rPr lang="en-US" sz="2400" dirty="0" err="1" smtClean="0"/>
              <a:t>Murshid</a:t>
            </a:r>
            <a:endParaRPr lang="en-US" sz="2400" dirty="0" smtClean="0"/>
          </a:p>
          <a:p>
            <a:r>
              <a:rPr lang="en-US" sz="2400" dirty="0" smtClean="0"/>
              <a:t>*Material Source: Essentials of Geology (</a:t>
            </a:r>
            <a:r>
              <a:rPr lang="en-US" sz="2400" dirty="0" err="1" smtClean="0"/>
              <a:t>Lutgens</a:t>
            </a:r>
            <a:r>
              <a:rPr lang="en-US" sz="2400" dirty="0" smtClean="0"/>
              <a:t> et al., 2006)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Mechanical Weathering: </a:t>
            </a:r>
            <a:br>
              <a:rPr lang="en-US" dirty="0" smtClean="0"/>
            </a:br>
            <a:r>
              <a:rPr lang="en-US" dirty="0" smtClean="0"/>
              <a:t>b. Unloading</a:t>
            </a:r>
            <a:endParaRPr lang="en-US" dirty="0"/>
          </a:p>
        </p:txBody>
      </p:sp>
      <p:sp>
        <p:nvSpPr>
          <p:cNvPr id="3" name="Content Placeholder 2"/>
          <p:cNvSpPr>
            <a:spLocks noGrp="1"/>
          </p:cNvSpPr>
          <p:nvPr>
            <p:ph idx="1"/>
          </p:nvPr>
        </p:nvSpPr>
        <p:spPr>
          <a:xfrm>
            <a:off x="0" y="1600200"/>
            <a:ext cx="9144000" cy="5257799"/>
          </a:xfrm>
        </p:spPr>
        <p:txBody>
          <a:bodyPr>
            <a:normAutofit fontScale="92500" lnSpcReduction="10000"/>
          </a:bodyPr>
          <a:lstStyle/>
          <a:p>
            <a:r>
              <a:rPr lang="en-US" dirty="0" smtClean="0"/>
              <a:t>Unloading occurs when large masses of igneous rock (particularly granites) are exposed to erosion. Large slabs begin to break loose generating an onion-like layering called </a:t>
            </a:r>
            <a:r>
              <a:rPr lang="en-US" b="1" dirty="0" smtClean="0">
                <a:solidFill>
                  <a:schemeClr val="accent1"/>
                </a:solidFill>
              </a:rPr>
              <a:t>sheeting</a:t>
            </a:r>
            <a:r>
              <a:rPr lang="en-US" dirty="0" smtClean="0"/>
              <a:t>.</a:t>
            </a:r>
          </a:p>
          <a:p>
            <a:r>
              <a:rPr lang="en-US" dirty="0" smtClean="0"/>
              <a:t>The main reason this occurs is because of </a:t>
            </a:r>
            <a:r>
              <a:rPr lang="en-US" b="1" dirty="0" smtClean="0">
                <a:solidFill>
                  <a:schemeClr val="accent1"/>
                </a:solidFill>
              </a:rPr>
              <a:t>unloading </a:t>
            </a:r>
            <a:r>
              <a:rPr lang="en-US" dirty="0" smtClean="0"/>
              <a:t>or a great reduction in pressure when overlaying rock is eroded away, so the lower rock starts expanding or moving outward, then collapsing. Also may occur in underground mines where the confining pressure is removed.</a:t>
            </a:r>
          </a:p>
          <a:p>
            <a:r>
              <a:rPr lang="en-US" dirty="0" smtClean="0"/>
              <a:t>Continued weathering eventually creates structures called </a:t>
            </a:r>
            <a:r>
              <a:rPr lang="en-US" b="1" dirty="0" smtClean="0">
                <a:solidFill>
                  <a:schemeClr val="accent1"/>
                </a:solidFill>
              </a:rPr>
              <a:t>exfoliation domes</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Mechanical Weathering: </a:t>
            </a:r>
            <a:br>
              <a:rPr lang="en-US" dirty="0" smtClean="0"/>
            </a:br>
            <a:r>
              <a:rPr lang="en-US" dirty="0" smtClean="0"/>
              <a:t>b. Unloading</a:t>
            </a:r>
            <a:endParaRPr lang="en-US" dirty="0"/>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a:srcRect/>
          <a:stretch>
            <a:fillRect/>
          </a:stretch>
        </p:blipFill>
        <p:spPr bwMode="auto">
          <a:xfrm>
            <a:off x="0" y="1524000"/>
            <a:ext cx="91440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Mechanical Weathering: </a:t>
            </a:r>
            <a:br>
              <a:rPr lang="en-US" dirty="0" smtClean="0"/>
            </a:br>
            <a:r>
              <a:rPr lang="en-US" dirty="0" smtClean="0"/>
              <a:t>c. Biological Activity</a:t>
            </a:r>
            <a:endParaRPr lang="en-US" dirty="0"/>
          </a:p>
        </p:txBody>
      </p:sp>
      <p:sp>
        <p:nvSpPr>
          <p:cNvPr id="3" name="Content Placeholder 2"/>
          <p:cNvSpPr>
            <a:spLocks noGrp="1"/>
          </p:cNvSpPr>
          <p:nvPr>
            <p:ph idx="1"/>
          </p:nvPr>
        </p:nvSpPr>
        <p:spPr>
          <a:xfrm>
            <a:off x="-76200" y="1371600"/>
            <a:ext cx="6172200" cy="5333999"/>
          </a:xfrm>
        </p:spPr>
        <p:txBody>
          <a:bodyPr>
            <a:noAutofit/>
          </a:bodyPr>
          <a:lstStyle/>
          <a:p>
            <a:r>
              <a:rPr lang="en-US" sz="2210" b="1" dirty="0" smtClean="0">
                <a:latin typeface="Cambria" pitchFamily="18" charset="0"/>
              </a:rPr>
              <a:t>Biological or Organic Activity is the activity of organisms that can cause rocks to break. It contributes to both mechanical &amp; chemical weathering.</a:t>
            </a:r>
          </a:p>
          <a:p>
            <a:r>
              <a:rPr lang="en-US" sz="2210" dirty="0" smtClean="0">
                <a:latin typeface="Cambria" pitchFamily="18" charset="0"/>
              </a:rPr>
              <a:t>Examples include the </a:t>
            </a:r>
            <a:r>
              <a:rPr lang="en-US" sz="2210" u="sng" dirty="0" smtClean="0">
                <a:latin typeface="Cambria" pitchFamily="18" charset="0"/>
              </a:rPr>
              <a:t>tree roots </a:t>
            </a:r>
            <a:r>
              <a:rPr lang="en-US" sz="2210" dirty="0" smtClean="0">
                <a:latin typeface="Cambria" pitchFamily="18" charset="0"/>
              </a:rPr>
              <a:t>wedging rocks apart by growing through fractures in search for water &amp; minerals, </a:t>
            </a:r>
            <a:r>
              <a:rPr lang="en-US" sz="2210" u="sng" dirty="0" smtClean="0">
                <a:latin typeface="Cambria" pitchFamily="18" charset="0"/>
              </a:rPr>
              <a:t>burrowing animals</a:t>
            </a:r>
            <a:r>
              <a:rPr lang="en-US" sz="2210" dirty="0" smtClean="0">
                <a:latin typeface="Cambria" pitchFamily="18" charset="0"/>
              </a:rPr>
              <a:t> move fresh material onto the surface to be weathered, or even </a:t>
            </a:r>
            <a:r>
              <a:rPr lang="en-US" sz="2210" u="sng" dirty="0" smtClean="0">
                <a:latin typeface="Cambria" pitchFamily="18" charset="0"/>
              </a:rPr>
              <a:t>humans when blasting</a:t>
            </a:r>
            <a:r>
              <a:rPr lang="en-US" sz="2210" dirty="0" smtClean="0">
                <a:latin typeface="Cambria" pitchFamily="18" charset="0"/>
              </a:rPr>
              <a:t> is done for mining.</a:t>
            </a:r>
          </a:p>
          <a:p>
            <a:r>
              <a:rPr lang="en-US" sz="2210" dirty="0" smtClean="0">
                <a:latin typeface="Cambria" pitchFamily="18" charset="0"/>
              </a:rPr>
              <a:t>Other organisms such as </a:t>
            </a:r>
            <a:r>
              <a:rPr lang="en-US" sz="2210" u="sng" dirty="0" smtClean="0">
                <a:latin typeface="Cambria" pitchFamily="18" charset="0"/>
              </a:rPr>
              <a:t>fungi &amp; lichens may produce acids</a:t>
            </a:r>
            <a:r>
              <a:rPr lang="en-US" sz="2210" dirty="0" smtClean="0">
                <a:latin typeface="Cambria" pitchFamily="18" charset="0"/>
              </a:rPr>
              <a:t> that cause </a:t>
            </a:r>
            <a:r>
              <a:rPr lang="en-US" sz="2210" b="1" dirty="0" smtClean="0">
                <a:solidFill>
                  <a:schemeClr val="accent1"/>
                </a:solidFill>
                <a:latin typeface="Cambria" pitchFamily="18" charset="0"/>
              </a:rPr>
              <a:t>decomposition</a:t>
            </a:r>
            <a:r>
              <a:rPr lang="en-US" sz="2210" dirty="0" smtClean="0">
                <a:latin typeface="Cambria" pitchFamily="18" charset="0"/>
              </a:rPr>
              <a:t> to certain rocks (chemical weathering).</a:t>
            </a:r>
          </a:p>
          <a:p>
            <a:r>
              <a:rPr lang="en-US" sz="2210" dirty="0" smtClean="0">
                <a:latin typeface="Cambria" pitchFamily="18" charset="0"/>
              </a:rPr>
              <a:t>Some mineral-eating bacteria may break chemical bonds of minerals to feed on certain compounds.</a:t>
            </a:r>
            <a:endParaRPr lang="en-US" sz="2210" dirty="0">
              <a:latin typeface="Cambria" pitchFamily="18" charset="0"/>
            </a:endParaRPr>
          </a:p>
        </p:txBody>
      </p:sp>
      <p:pic>
        <p:nvPicPr>
          <p:cNvPr id="4099" name="Picture 3"/>
          <p:cNvPicPr>
            <a:picLocks noChangeAspect="1" noChangeArrowheads="1"/>
          </p:cNvPicPr>
          <p:nvPr/>
        </p:nvPicPr>
        <p:blipFill>
          <a:blip r:embed="rId2"/>
          <a:srcRect r="4734"/>
          <a:stretch>
            <a:fillRect/>
          </a:stretch>
        </p:blipFill>
        <p:spPr bwMode="auto">
          <a:xfrm>
            <a:off x="6096000" y="1524000"/>
            <a:ext cx="306705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Chemical Weathering:</a:t>
            </a:r>
            <a:endParaRPr lang="en-US" dirty="0"/>
          </a:p>
        </p:txBody>
      </p:sp>
      <p:sp>
        <p:nvSpPr>
          <p:cNvPr id="3" name="Content Placeholder 2"/>
          <p:cNvSpPr>
            <a:spLocks noGrp="1"/>
          </p:cNvSpPr>
          <p:nvPr>
            <p:ph idx="1"/>
          </p:nvPr>
        </p:nvSpPr>
        <p:spPr>
          <a:xfrm>
            <a:off x="0" y="1524001"/>
            <a:ext cx="8686800" cy="4876800"/>
          </a:xfrm>
        </p:spPr>
        <p:txBody>
          <a:bodyPr/>
          <a:lstStyle/>
          <a:p>
            <a:r>
              <a:rPr lang="en-US" dirty="0" smtClean="0"/>
              <a:t>Chemical weathering involves complex processes that </a:t>
            </a:r>
            <a:r>
              <a:rPr lang="en-US" u="sng" dirty="0" smtClean="0"/>
              <a:t>break down rock components </a:t>
            </a:r>
            <a:r>
              <a:rPr lang="en-US" dirty="0" smtClean="0"/>
              <a:t>as well as </a:t>
            </a:r>
            <a:r>
              <a:rPr lang="en-US" u="sng" dirty="0" smtClean="0"/>
              <a:t>the internal structures of minerals</a:t>
            </a:r>
            <a:r>
              <a:rPr lang="en-US" dirty="0" smtClean="0"/>
              <a:t> (even turning them into new minerals through breaking of chemical bonds &amp; internal structures…may add and remove elements). </a:t>
            </a:r>
          </a:p>
          <a:p>
            <a:r>
              <a:rPr lang="en-US" dirty="0" smtClean="0"/>
              <a:t>During this transformation, the original rock decomposes into substances that are </a:t>
            </a:r>
            <a:r>
              <a:rPr lang="en-US" u="sng" dirty="0" smtClean="0"/>
              <a:t>stable at the surface environment</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Chemical Weathering: </a:t>
            </a:r>
            <a:br>
              <a:rPr lang="en-US" dirty="0" smtClean="0"/>
            </a:br>
            <a:r>
              <a:rPr lang="en-US" dirty="0" smtClean="0"/>
              <a:t>a. H2O &amp; Carbonic Acid</a:t>
            </a:r>
            <a:endParaRPr lang="en-US" dirty="0"/>
          </a:p>
        </p:txBody>
      </p:sp>
      <p:sp>
        <p:nvSpPr>
          <p:cNvPr id="3" name="Content Placeholder 2"/>
          <p:cNvSpPr>
            <a:spLocks noGrp="1"/>
          </p:cNvSpPr>
          <p:nvPr>
            <p:ph idx="1"/>
          </p:nvPr>
        </p:nvSpPr>
        <p:spPr>
          <a:xfrm>
            <a:off x="0" y="1524001"/>
            <a:ext cx="9144000" cy="2057399"/>
          </a:xfrm>
        </p:spPr>
        <p:txBody>
          <a:bodyPr>
            <a:normAutofit lnSpcReduction="10000"/>
          </a:bodyPr>
          <a:lstStyle/>
          <a:p>
            <a:r>
              <a:rPr lang="en-US" dirty="0" smtClean="0"/>
              <a:t>Water is the most important agent of chemical weathering.</a:t>
            </a:r>
          </a:p>
          <a:p>
            <a:r>
              <a:rPr lang="en-US" dirty="0" smtClean="0"/>
              <a:t>Pure water is nonreactive, but it is activated with a small amount of dissolved material.</a:t>
            </a:r>
          </a:p>
        </p:txBody>
      </p:sp>
      <p:pic>
        <p:nvPicPr>
          <p:cNvPr id="6146" name="Picture 2"/>
          <p:cNvPicPr>
            <a:picLocks noChangeAspect="1" noChangeArrowheads="1"/>
          </p:cNvPicPr>
          <p:nvPr/>
        </p:nvPicPr>
        <p:blipFill>
          <a:blip r:embed="rId2"/>
          <a:srcRect/>
          <a:stretch>
            <a:fillRect/>
          </a:stretch>
        </p:blipFill>
        <p:spPr bwMode="auto">
          <a:xfrm>
            <a:off x="5488133" y="3505200"/>
            <a:ext cx="3655867" cy="3352800"/>
          </a:xfrm>
          <a:prstGeom prst="rect">
            <a:avLst/>
          </a:prstGeom>
          <a:noFill/>
          <a:ln w="9525">
            <a:noFill/>
            <a:miter lim="800000"/>
            <a:headEnd/>
            <a:tailEnd/>
          </a:ln>
          <a:effectLst/>
        </p:spPr>
      </p:pic>
      <p:sp>
        <p:nvSpPr>
          <p:cNvPr id="5" name="Content Placeholder 2"/>
          <p:cNvSpPr txBox="1">
            <a:spLocks/>
          </p:cNvSpPr>
          <p:nvPr/>
        </p:nvSpPr>
        <p:spPr>
          <a:xfrm>
            <a:off x="0" y="3505200"/>
            <a:ext cx="5334000" cy="3124199"/>
          </a:xfrm>
          <a:prstGeom prst="rect">
            <a:avLst/>
          </a:prstGeom>
        </p:spPr>
        <p:txBody>
          <a:bodyPr vert="horz" lIns="54864" tIns="91440" rtlCol="0">
            <a:normAutofit fontScale="92500"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Oxygen dissolved in water will oxidize material it comes in contact with.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 Rusting</a:t>
            </a:r>
            <a:r>
              <a:rPr kumimoji="0" lang="en-US" sz="3200" b="0" i="0" u="none" strike="noStrike" kern="1200" cap="none" spc="0" normalizeH="0" noProof="0" dirty="0" smtClean="0">
                <a:ln>
                  <a:noFill/>
                </a:ln>
                <a:solidFill>
                  <a:schemeClr val="tx1"/>
                </a:solidFill>
                <a:effectLst/>
                <a:uLnTx/>
                <a:uFillTx/>
                <a:latin typeface="+mn-lt"/>
                <a:ea typeface="+mn-ea"/>
                <a:cs typeface="+mn-cs"/>
              </a:rPr>
              <a:t> of nail or iron barrel. Similarly, rock containing iron-rich minerals also oxidize.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en-US" sz="3200" dirty="0"/>
              <a:t>2) Chemical Weathering: </a:t>
            </a:r>
            <a:br>
              <a:rPr lang="en-US" sz="3200" dirty="0"/>
            </a:br>
            <a:r>
              <a:rPr lang="en-US" sz="3200" dirty="0"/>
              <a:t>a. H2O &amp; Carbonic </a:t>
            </a:r>
            <a:r>
              <a:rPr lang="en-US" sz="3200" dirty="0" smtClean="0"/>
              <a:t>Acid: </a:t>
            </a:r>
            <a:r>
              <a:rPr lang="en-US" sz="3200" u="sng" dirty="0" smtClean="0"/>
              <a:t>Limestone Weathering </a:t>
            </a:r>
            <a:endParaRPr lang="en-US" sz="3200" u="sng" dirty="0"/>
          </a:p>
        </p:txBody>
      </p:sp>
      <p:sp>
        <p:nvSpPr>
          <p:cNvPr id="3" name="Content Placeholder 2"/>
          <p:cNvSpPr>
            <a:spLocks noGrp="1"/>
          </p:cNvSpPr>
          <p:nvPr>
            <p:ph idx="1"/>
          </p:nvPr>
        </p:nvSpPr>
        <p:spPr>
          <a:xfrm>
            <a:off x="0" y="1524001"/>
            <a:ext cx="8686800" cy="4099560"/>
          </a:xfrm>
        </p:spPr>
        <p:txBody>
          <a:bodyPr>
            <a:normAutofit fontScale="85000" lnSpcReduction="10000"/>
          </a:bodyPr>
          <a:lstStyle/>
          <a:p>
            <a:pPr>
              <a:spcAft>
                <a:spcPts val="600"/>
              </a:spcAft>
            </a:pPr>
            <a:r>
              <a:rPr lang="en-US" dirty="0" smtClean="0"/>
              <a:t>Carbon dioxide (CO2) [from the atmosphere &amp; decaying organisms in soil] dissolves in water (H2O) forming carbonic acid (H2CO3), the same acid in soft drinks.</a:t>
            </a:r>
          </a:p>
          <a:p>
            <a:pPr marL="118872" indent="0">
              <a:spcAft>
                <a:spcPts val="1200"/>
              </a:spcAft>
              <a:buNone/>
            </a:pPr>
            <a:r>
              <a:rPr lang="en-US" dirty="0" smtClean="0"/>
              <a:t> 		H2O+CO2</a:t>
            </a:r>
            <a:r>
              <a:rPr lang="en-US" dirty="0" smtClean="0">
                <a:sym typeface="Wingdings" pitchFamily="2" charset="2"/>
              </a:rPr>
              <a:t></a:t>
            </a:r>
            <a:r>
              <a:rPr lang="en-US" dirty="0" smtClean="0"/>
              <a:t>H2CO3 (Carbonic acid)</a:t>
            </a:r>
          </a:p>
          <a:p>
            <a:r>
              <a:rPr lang="en-US" dirty="0"/>
              <a:t>Carbonic acid ionizes to form the very reactive hydrogen ion (H+) and the bicarbonate ion (</a:t>
            </a:r>
            <a:r>
              <a:rPr lang="en-US" dirty="0" smtClean="0"/>
              <a:t>HCO3), which </a:t>
            </a:r>
            <a:r>
              <a:rPr lang="en-US" dirty="0"/>
              <a:t>chemically </a:t>
            </a:r>
            <a:r>
              <a:rPr lang="en-US" dirty="0" smtClean="0"/>
              <a:t>attack </a:t>
            </a:r>
            <a:r>
              <a:rPr lang="en-US" dirty="0"/>
              <a:t>or dissolve </a:t>
            </a:r>
            <a:r>
              <a:rPr lang="en-US" dirty="0" smtClean="0"/>
              <a:t>certain </a:t>
            </a:r>
            <a:r>
              <a:rPr lang="en-US" dirty="0"/>
              <a:t>rocks </a:t>
            </a:r>
            <a:r>
              <a:rPr lang="en-US" dirty="0" smtClean="0"/>
              <a:t>such </a:t>
            </a:r>
            <a:r>
              <a:rPr lang="en-US" dirty="0"/>
              <a:t>as limestone. </a:t>
            </a:r>
          </a:p>
          <a:p>
            <a:pPr>
              <a:buNone/>
            </a:pPr>
            <a:r>
              <a:rPr lang="en-US" dirty="0"/>
              <a:t>	Limestone </a:t>
            </a:r>
            <a:r>
              <a:rPr lang="en-US" dirty="0" smtClean="0"/>
              <a:t>caves form through this process.</a:t>
            </a:r>
            <a:br>
              <a:rPr lang="en-US" dirty="0" smtClean="0"/>
            </a:br>
            <a:endParaRPr lang="en-US" dirty="0"/>
          </a:p>
        </p:txBody>
      </p:sp>
      <p:pic>
        <p:nvPicPr>
          <p:cNvPr id="4" name="Picture 3"/>
          <p:cNvPicPr>
            <a:picLocks noChangeAspect="1"/>
          </p:cNvPicPr>
          <p:nvPr/>
        </p:nvPicPr>
        <p:blipFill>
          <a:blip r:embed="rId2">
            <a:lum bright="-6000" contrast="10000"/>
          </a:blip>
          <a:stretch>
            <a:fillRect/>
          </a:stretch>
        </p:blipFill>
        <p:spPr>
          <a:xfrm>
            <a:off x="618719" y="5318760"/>
            <a:ext cx="8372881" cy="1463040"/>
          </a:xfrm>
          <a:prstGeom prst="rect">
            <a:avLst/>
          </a:prstGeom>
        </p:spPr>
      </p:pic>
      <p:sp>
        <p:nvSpPr>
          <p:cNvPr id="5" name="TextBox 4"/>
          <p:cNvSpPr txBox="1"/>
          <p:nvPr/>
        </p:nvSpPr>
        <p:spPr>
          <a:xfrm>
            <a:off x="609600" y="6324600"/>
            <a:ext cx="1438681" cy="369332"/>
          </a:xfrm>
          <a:prstGeom prst="rect">
            <a:avLst/>
          </a:prstGeom>
          <a:noFill/>
        </p:spPr>
        <p:txBody>
          <a:bodyPr wrap="square" rtlCol="0">
            <a:spAutoFit/>
          </a:bodyPr>
          <a:lstStyle/>
          <a:p>
            <a:r>
              <a:rPr lang="en-US" b="1" dirty="0" smtClean="0">
                <a:solidFill>
                  <a:srgbClr val="FF0000"/>
                </a:solidFill>
              </a:rPr>
              <a:t>Limestone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144000" cy="606552"/>
          </a:xfrm>
        </p:spPr>
        <p:txBody>
          <a:bodyPr>
            <a:noAutofit/>
          </a:bodyPr>
          <a:lstStyle/>
          <a:p>
            <a:pPr algn="ctr"/>
            <a:r>
              <a:rPr lang="en-US" sz="3600" dirty="0" err="1" smtClean="0"/>
              <a:t>Soreq</a:t>
            </a:r>
            <a:r>
              <a:rPr lang="en-US" sz="3600" dirty="0" smtClean="0"/>
              <a:t> Cave, West of Jerusalem, Palestine</a:t>
            </a:r>
            <a:endParaRPr lang="en-US" sz="3600" dirty="0"/>
          </a:p>
        </p:txBody>
      </p:sp>
      <p:sp>
        <p:nvSpPr>
          <p:cNvPr id="3" name="Content Placeholder 2"/>
          <p:cNvSpPr>
            <a:spLocks noGrp="1"/>
          </p:cNvSpPr>
          <p:nvPr>
            <p:ph idx="1"/>
          </p:nvPr>
        </p:nvSpPr>
        <p:spPr/>
        <p:txBody>
          <a:bodyPr/>
          <a:lstStyle/>
          <a:p>
            <a:endParaRPr lang="en-US"/>
          </a:p>
        </p:txBody>
      </p:sp>
      <p:pic>
        <p:nvPicPr>
          <p:cNvPr id="5122" name="Picture 2" descr="C:\Users\dell\Desktop\BZU\Chapter 5 Weathering &amp; Soils\Soreq Cave- West Jersusalem (by bet shemesh).jpg"/>
          <p:cNvPicPr>
            <a:picLocks noChangeAspect="1" noChangeArrowheads="1"/>
          </p:cNvPicPr>
          <p:nvPr/>
        </p:nvPicPr>
        <p:blipFill>
          <a:blip r:embed="rId2"/>
          <a:srcRect/>
          <a:stretch>
            <a:fillRect/>
          </a:stretch>
        </p:blipFill>
        <p:spPr bwMode="auto">
          <a:xfrm>
            <a:off x="1" y="762000"/>
            <a:ext cx="9143999" cy="612648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01496"/>
          </a:xfrm>
        </p:spPr>
        <p:txBody>
          <a:bodyPr>
            <a:noAutofit/>
          </a:bodyPr>
          <a:lstStyle/>
          <a:p>
            <a:r>
              <a:rPr lang="en-US" sz="3600" dirty="0"/>
              <a:t>2) Chemical Weathering: </a:t>
            </a:r>
            <a:br>
              <a:rPr lang="en-US" sz="3600" dirty="0"/>
            </a:br>
            <a:r>
              <a:rPr lang="en-US" sz="3600" dirty="0"/>
              <a:t>a. H2O &amp; Carbonic </a:t>
            </a:r>
            <a:r>
              <a:rPr lang="en-US" sz="3600" dirty="0" smtClean="0"/>
              <a:t>Acid: </a:t>
            </a:r>
            <a:r>
              <a:rPr lang="en-US" sz="3600" u="sng" dirty="0" smtClean="0"/>
              <a:t>Granite Weathering</a:t>
            </a:r>
            <a:endParaRPr lang="en-US" sz="3600" u="sng" dirty="0"/>
          </a:p>
        </p:txBody>
      </p:sp>
      <p:sp>
        <p:nvSpPr>
          <p:cNvPr id="3" name="Content Placeholder 2"/>
          <p:cNvSpPr>
            <a:spLocks noGrp="1"/>
          </p:cNvSpPr>
          <p:nvPr>
            <p:ph idx="1"/>
          </p:nvPr>
        </p:nvSpPr>
        <p:spPr>
          <a:xfrm>
            <a:off x="0" y="1524000"/>
            <a:ext cx="9144000" cy="5334000"/>
          </a:xfrm>
        </p:spPr>
        <p:txBody>
          <a:bodyPr>
            <a:noAutofit/>
          </a:bodyPr>
          <a:lstStyle/>
          <a:p>
            <a:r>
              <a:rPr lang="en-US" sz="1860" dirty="0" smtClean="0">
                <a:latin typeface="Cambria" panose="02040503050406030204" pitchFamily="18" charset="0"/>
              </a:rPr>
              <a:t>Granite also weathers chemically via carbonic acid (H2CO3)…</a:t>
            </a:r>
          </a:p>
          <a:p>
            <a:pPr>
              <a:spcAft>
                <a:spcPts val="10200"/>
              </a:spcAft>
            </a:pPr>
            <a:r>
              <a:rPr lang="en-US" sz="1860" dirty="0" smtClean="0">
                <a:latin typeface="Cambria" panose="02040503050406030204" pitchFamily="18" charset="0"/>
              </a:rPr>
              <a:t>Remember that granite is mainly composed of Quartz &amp; K-feldspar. The weathering of </a:t>
            </a:r>
            <a:r>
              <a:rPr lang="en-US" sz="1860" u="sng" dirty="0" smtClean="0">
                <a:latin typeface="Cambria" panose="02040503050406030204" pitchFamily="18" charset="0"/>
              </a:rPr>
              <a:t>k-feldspar</a:t>
            </a:r>
            <a:r>
              <a:rPr lang="en-US" sz="1860" dirty="0" smtClean="0">
                <a:latin typeface="Cambria" panose="02040503050406030204" pitchFamily="18" charset="0"/>
              </a:rPr>
              <a:t> takes place as follows:</a:t>
            </a:r>
          </a:p>
          <a:p>
            <a:pPr>
              <a:spcAft>
                <a:spcPts val="1200"/>
              </a:spcAft>
            </a:pPr>
            <a:r>
              <a:rPr lang="en-US" sz="1860" dirty="0" smtClean="0">
                <a:latin typeface="Cambria" panose="02040503050406030204" pitchFamily="18" charset="0"/>
              </a:rPr>
              <a:t>In </a:t>
            </a:r>
            <a:r>
              <a:rPr lang="en-US" sz="1860" dirty="0">
                <a:latin typeface="Cambria" panose="02040503050406030204" pitchFamily="18" charset="0"/>
              </a:rPr>
              <a:t>this reaction, the hydrogen ions (</a:t>
            </a:r>
            <a:r>
              <a:rPr lang="en-US" sz="1860" dirty="0" smtClean="0">
                <a:latin typeface="Cambria" panose="02040503050406030204" pitchFamily="18" charset="0"/>
              </a:rPr>
              <a:t>H+) </a:t>
            </a:r>
            <a:r>
              <a:rPr lang="en-US" sz="1860" dirty="0">
                <a:latin typeface="Cambria" panose="02040503050406030204" pitchFamily="18" charset="0"/>
              </a:rPr>
              <a:t>attack and replace potassium ions (</a:t>
            </a:r>
            <a:r>
              <a:rPr lang="en-US" sz="1860" dirty="0" smtClean="0">
                <a:latin typeface="Cambria" panose="02040503050406030204" pitchFamily="18" charset="0"/>
              </a:rPr>
              <a:t>K+) </a:t>
            </a:r>
            <a:r>
              <a:rPr lang="en-US" sz="1860" dirty="0">
                <a:latin typeface="Cambria" panose="02040503050406030204" pitchFamily="18" charset="0"/>
              </a:rPr>
              <a:t>in </a:t>
            </a:r>
            <a:r>
              <a:rPr lang="en-US" sz="1860" dirty="0" smtClean="0">
                <a:latin typeface="Cambria" panose="02040503050406030204" pitchFamily="18" charset="0"/>
              </a:rPr>
              <a:t>the feldspar </a:t>
            </a:r>
            <a:r>
              <a:rPr lang="en-US" sz="1860" dirty="0">
                <a:latin typeface="Cambria" panose="02040503050406030204" pitchFamily="18" charset="0"/>
              </a:rPr>
              <a:t>structure, thereby disrupting the crystalline network. Once removed, the </a:t>
            </a:r>
            <a:r>
              <a:rPr lang="en-US" sz="1860" dirty="0" smtClean="0">
                <a:latin typeface="Cambria" panose="02040503050406030204" pitchFamily="18" charset="0"/>
              </a:rPr>
              <a:t>potassium is </a:t>
            </a:r>
            <a:r>
              <a:rPr lang="en-US" sz="1860" dirty="0">
                <a:latin typeface="Cambria" panose="02040503050406030204" pitchFamily="18" charset="0"/>
              </a:rPr>
              <a:t>available as a nutrient for plants or becomes the </a:t>
            </a:r>
            <a:r>
              <a:rPr lang="en-US" sz="1860" dirty="0">
                <a:solidFill>
                  <a:srgbClr val="00B050"/>
                </a:solidFill>
                <a:latin typeface="Cambria" panose="02040503050406030204" pitchFamily="18" charset="0"/>
              </a:rPr>
              <a:t>soluble salt potassium </a:t>
            </a:r>
            <a:r>
              <a:rPr lang="en-US" sz="1860" dirty="0" smtClean="0">
                <a:solidFill>
                  <a:srgbClr val="00B050"/>
                </a:solidFill>
                <a:latin typeface="Cambria" panose="02040503050406030204" pitchFamily="18" charset="0"/>
              </a:rPr>
              <a:t>bicarbonate (KHCO3</a:t>
            </a:r>
            <a:r>
              <a:rPr lang="en-US" sz="1860" dirty="0">
                <a:solidFill>
                  <a:srgbClr val="00B050"/>
                </a:solidFill>
                <a:latin typeface="Cambria" panose="02040503050406030204" pitchFamily="18" charset="0"/>
              </a:rPr>
              <a:t>)</a:t>
            </a:r>
            <a:r>
              <a:rPr lang="en-US" sz="1860" dirty="0">
                <a:latin typeface="Cambria" panose="02040503050406030204" pitchFamily="18" charset="0"/>
              </a:rPr>
              <a:t> which may be incorporated into other minerals or carried to the ocean </a:t>
            </a:r>
            <a:r>
              <a:rPr lang="en-US" sz="1860" dirty="0" smtClean="0">
                <a:latin typeface="Cambria" panose="02040503050406030204" pitchFamily="18" charset="0"/>
              </a:rPr>
              <a:t>in dissolved </a:t>
            </a:r>
            <a:r>
              <a:rPr lang="en-US" sz="1860" dirty="0">
                <a:latin typeface="Cambria" panose="02040503050406030204" pitchFamily="18" charset="0"/>
              </a:rPr>
              <a:t>form by streams</a:t>
            </a:r>
            <a:r>
              <a:rPr lang="en-US" sz="1860" dirty="0" smtClean="0">
                <a:latin typeface="Cambria" panose="02040503050406030204" pitchFamily="18" charset="0"/>
              </a:rPr>
              <a:t>.</a:t>
            </a:r>
          </a:p>
          <a:p>
            <a:r>
              <a:rPr lang="en-US" sz="1860" dirty="0" smtClean="0">
                <a:latin typeface="Cambria" panose="02040503050406030204" pitchFamily="18" charset="0"/>
              </a:rPr>
              <a:t>The </a:t>
            </a:r>
            <a:r>
              <a:rPr lang="en-US" sz="1860" dirty="0">
                <a:latin typeface="Cambria" panose="02040503050406030204" pitchFamily="18" charset="0"/>
              </a:rPr>
              <a:t>most abundant </a:t>
            </a:r>
            <a:r>
              <a:rPr lang="en-US" sz="1860" dirty="0" smtClean="0">
                <a:latin typeface="Cambria" panose="02040503050406030204" pitchFamily="18" charset="0"/>
              </a:rPr>
              <a:t>end products </a:t>
            </a:r>
            <a:r>
              <a:rPr lang="en-US" sz="1860" dirty="0">
                <a:latin typeface="Cambria" panose="02040503050406030204" pitchFamily="18" charset="0"/>
              </a:rPr>
              <a:t>of the chemical breakdown of feldspar are </a:t>
            </a:r>
            <a:r>
              <a:rPr lang="en-US" sz="1860" b="1" dirty="0">
                <a:solidFill>
                  <a:schemeClr val="accent1"/>
                </a:solidFill>
                <a:latin typeface="Cambria" panose="02040503050406030204" pitchFamily="18" charset="0"/>
              </a:rPr>
              <a:t>residual </a:t>
            </a:r>
            <a:r>
              <a:rPr lang="en-US" sz="1860" b="1" dirty="0" smtClean="0">
                <a:solidFill>
                  <a:schemeClr val="accent1"/>
                </a:solidFill>
                <a:latin typeface="Cambria" panose="02040503050406030204" pitchFamily="18" charset="0"/>
              </a:rPr>
              <a:t>clay minerals </a:t>
            </a:r>
            <a:r>
              <a:rPr lang="en-US" sz="1860" dirty="0" smtClean="0">
                <a:latin typeface="Cambria" panose="02040503050406030204" pitchFamily="18" charset="0"/>
              </a:rPr>
              <a:t>(such as kaolinite, </a:t>
            </a:r>
            <a:r>
              <a:rPr lang="en-US" sz="1860" dirty="0" err="1" smtClean="0">
                <a:latin typeface="Cambria" panose="02040503050406030204" pitchFamily="18" charset="0"/>
              </a:rPr>
              <a:t>illite</a:t>
            </a:r>
            <a:r>
              <a:rPr lang="en-US" sz="1860" dirty="0" smtClean="0">
                <a:latin typeface="Cambria" panose="02040503050406030204" pitchFamily="18" charset="0"/>
              </a:rPr>
              <a:t>, montmorillonite). </a:t>
            </a:r>
            <a:r>
              <a:rPr lang="en-US" sz="1860" dirty="0">
                <a:latin typeface="Cambria" panose="02040503050406030204" pitchFamily="18" charset="0"/>
              </a:rPr>
              <a:t>Clay minerals </a:t>
            </a:r>
            <a:r>
              <a:rPr lang="en-US" sz="1860" dirty="0" smtClean="0">
                <a:latin typeface="Cambria" panose="02040503050406030204" pitchFamily="18" charset="0"/>
              </a:rPr>
              <a:t>are </a:t>
            </a:r>
            <a:r>
              <a:rPr lang="en-US" sz="1860" dirty="0">
                <a:latin typeface="Cambria" panose="02040503050406030204" pitchFamily="18" charset="0"/>
              </a:rPr>
              <a:t>very stable </a:t>
            </a:r>
            <a:r>
              <a:rPr lang="en-US" sz="1860" dirty="0" smtClean="0">
                <a:latin typeface="Cambria" panose="02040503050406030204" pitchFamily="18" charset="0"/>
              </a:rPr>
              <a:t>under </a:t>
            </a:r>
            <a:r>
              <a:rPr lang="en-US" sz="1860" dirty="0">
                <a:latin typeface="Cambria" panose="02040503050406030204" pitchFamily="18" charset="0"/>
              </a:rPr>
              <a:t>surface </a:t>
            </a:r>
            <a:r>
              <a:rPr lang="en-US" sz="1860" dirty="0" smtClean="0">
                <a:latin typeface="Cambria" panose="02040503050406030204" pitchFamily="18" charset="0"/>
              </a:rPr>
              <a:t>conditions, so they make </a:t>
            </a:r>
            <a:r>
              <a:rPr lang="en-US" sz="1860" dirty="0">
                <a:latin typeface="Cambria" panose="02040503050406030204" pitchFamily="18" charset="0"/>
              </a:rPr>
              <a:t>up a high percentage of </a:t>
            </a:r>
            <a:r>
              <a:rPr lang="en-US" sz="1860" dirty="0" smtClean="0">
                <a:latin typeface="Cambria" panose="02040503050406030204" pitchFamily="18" charset="0"/>
              </a:rPr>
              <a:t>the inorganic </a:t>
            </a:r>
            <a:r>
              <a:rPr lang="en-US" sz="1860" dirty="0">
                <a:latin typeface="Cambria" panose="02040503050406030204" pitchFamily="18" charset="0"/>
              </a:rPr>
              <a:t>material in soils. Moreover, </a:t>
            </a:r>
            <a:r>
              <a:rPr lang="en-US" sz="1860" dirty="0" smtClean="0">
                <a:latin typeface="Cambria" panose="02040503050406030204" pitchFamily="18" charset="0"/>
              </a:rPr>
              <a:t>the most </a:t>
            </a:r>
            <a:r>
              <a:rPr lang="en-US" sz="1860" dirty="0">
                <a:latin typeface="Cambria" panose="02040503050406030204" pitchFamily="18" charset="0"/>
              </a:rPr>
              <a:t>abundant sedimentary rock, </a:t>
            </a:r>
            <a:r>
              <a:rPr lang="en-US" sz="1860" dirty="0" smtClean="0">
                <a:latin typeface="Cambria" panose="02040503050406030204" pitchFamily="18" charset="0"/>
              </a:rPr>
              <a:t>shale, contains </a:t>
            </a:r>
            <a:r>
              <a:rPr lang="en-US" sz="1860" dirty="0">
                <a:latin typeface="Cambria" panose="02040503050406030204" pitchFamily="18" charset="0"/>
              </a:rPr>
              <a:t>a high proportion of clay minerals.</a:t>
            </a:r>
          </a:p>
        </p:txBody>
      </p:sp>
      <p:sp>
        <p:nvSpPr>
          <p:cNvPr id="5" name="TextBox 4"/>
          <p:cNvSpPr txBox="1"/>
          <p:nvPr/>
        </p:nvSpPr>
        <p:spPr>
          <a:xfrm>
            <a:off x="4114800" y="2974848"/>
            <a:ext cx="65" cy="276999"/>
          </a:xfrm>
          <a:prstGeom prst="rect">
            <a:avLst/>
          </a:prstGeom>
          <a:noFill/>
        </p:spPr>
        <p:txBody>
          <a:bodyPr wrap="none" lIns="0" tIns="0" rIns="0" bIns="0" rtlCol="0">
            <a:spAutoFit/>
          </a:bodyPr>
          <a:lstStyle/>
          <a:p>
            <a:endParaRPr lang="en-US" dirty="0"/>
          </a:p>
        </p:txBody>
      </p:sp>
      <p:grpSp>
        <p:nvGrpSpPr>
          <p:cNvPr id="8" name="Group 7"/>
          <p:cNvGrpSpPr/>
          <p:nvPr/>
        </p:nvGrpSpPr>
        <p:grpSpPr>
          <a:xfrm>
            <a:off x="56413" y="2590800"/>
            <a:ext cx="9011387" cy="1143000"/>
            <a:chOff x="56413" y="2569464"/>
            <a:chExt cx="9011387" cy="1143000"/>
          </a:xfrm>
        </p:grpSpPr>
        <p:grpSp>
          <p:nvGrpSpPr>
            <p:cNvPr id="7" name="Group 6"/>
            <p:cNvGrpSpPr/>
            <p:nvPr/>
          </p:nvGrpSpPr>
          <p:grpSpPr>
            <a:xfrm>
              <a:off x="56413" y="2590800"/>
              <a:ext cx="9011387" cy="1121664"/>
              <a:chOff x="56413" y="3581400"/>
              <a:chExt cx="9011387" cy="1121664"/>
            </a:xfrm>
          </p:grpSpPr>
          <p:pic>
            <p:nvPicPr>
              <p:cNvPr id="4" name="Picture 3"/>
              <p:cNvPicPr>
                <a:picLocks noChangeAspect="1"/>
              </p:cNvPicPr>
              <p:nvPr/>
            </p:nvPicPr>
            <p:blipFill rotWithShape="1">
              <a:blip r:embed="rId2">
                <a:lum bright="-10000" contrast="15000"/>
              </a:blip>
              <a:srcRect l="1344" r="827" b="12723"/>
              <a:stretch/>
            </p:blipFill>
            <p:spPr>
              <a:xfrm>
                <a:off x="56413" y="3657600"/>
                <a:ext cx="9011387" cy="1045464"/>
              </a:xfrm>
              <a:prstGeom prst="rect">
                <a:avLst/>
              </a:prstGeom>
            </p:spPr>
          </p:pic>
          <p:sp>
            <p:nvSpPr>
              <p:cNvPr id="6" name="Rectangle 5"/>
              <p:cNvSpPr/>
              <p:nvPr/>
            </p:nvSpPr>
            <p:spPr>
              <a:xfrm>
                <a:off x="4648200" y="3581400"/>
                <a:ext cx="1371600" cy="7620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6248400" y="2569464"/>
              <a:ext cx="1828800" cy="8382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8391892" y="2667000"/>
            <a:ext cx="675907" cy="76200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01496"/>
          </a:xfrm>
        </p:spPr>
        <p:txBody>
          <a:bodyPr>
            <a:noAutofit/>
          </a:bodyPr>
          <a:lstStyle/>
          <a:p>
            <a:r>
              <a:rPr lang="en-US" sz="3600" dirty="0" smtClean="0"/>
              <a:t>Chemical Weathering: </a:t>
            </a:r>
            <a:br>
              <a:rPr lang="en-US" sz="3600" dirty="0" smtClean="0"/>
            </a:br>
            <a:r>
              <a:rPr lang="en-US" sz="3600" dirty="0" smtClean="0"/>
              <a:t>- H2O &amp; Carbonic Acid: Granite Weathering</a:t>
            </a:r>
            <a:endParaRPr lang="en-US" sz="3600" dirty="0"/>
          </a:p>
        </p:txBody>
      </p:sp>
      <p:sp>
        <p:nvSpPr>
          <p:cNvPr id="3" name="Content Placeholder 2"/>
          <p:cNvSpPr>
            <a:spLocks noGrp="1"/>
          </p:cNvSpPr>
          <p:nvPr>
            <p:ph idx="1"/>
          </p:nvPr>
        </p:nvSpPr>
        <p:spPr>
          <a:xfrm>
            <a:off x="0" y="1524000"/>
            <a:ext cx="9144000" cy="4038600"/>
          </a:xfrm>
        </p:spPr>
        <p:txBody>
          <a:bodyPr>
            <a:normAutofit fontScale="70000" lnSpcReduction="20000"/>
          </a:bodyPr>
          <a:lstStyle/>
          <a:p>
            <a:pPr>
              <a:spcAft>
                <a:spcPts val="1200"/>
              </a:spcAft>
            </a:pPr>
            <a:r>
              <a:rPr lang="en-US" dirty="0" smtClean="0">
                <a:latin typeface="Cambria" panose="02040503050406030204" pitchFamily="18" charset="0"/>
              </a:rPr>
              <a:t>Another product of the weathering of granite may be </a:t>
            </a:r>
            <a:r>
              <a:rPr lang="en-US" b="1" dirty="0" smtClean="0">
                <a:solidFill>
                  <a:srgbClr val="00B0F0"/>
                </a:solidFill>
              </a:rPr>
              <a:t>dissolved silica </a:t>
            </a:r>
            <a:r>
              <a:rPr lang="en-US" dirty="0" smtClean="0"/>
              <a:t>eventually precipitates as </a:t>
            </a:r>
            <a:r>
              <a:rPr lang="en-US" dirty="0" err="1" smtClean="0"/>
              <a:t>chert</a:t>
            </a:r>
            <a:r>
              <a:rPr lang="en-US" dirty="0" smtClean="0"/>
              <a:t> or flint or is carried to the ocean to be used by organisms to build hard shells.</a:t>
            </a:r>
            <a:endParaRPr lang="en-US" dirty="0"/>
          </a:p>
          <a:p>
            <a:r>
              <a:rPr lang="en-US" dirty="0" smtClean="0">
                <a:latin typeface="Cambria" panose="02040503050406030204" pitchFamily="18" charset="0"/>
              </a:rPr>
              <a:t>On the other hand, </a:t>
            </a:r>
            <a:r>
              <a:rPr lang="en-US" b="1" u="sng" dirty="0">
                <a:solidFill>
                  <a:schemeClr val="accent6"/>
                </a:solidFill>
              </a:rPr>
              <a:t>Quartz</a:t>
            </a:r>
            <a:r>
              <a:rPr lang="en-US" dirty="0"/>
              <a:t>, </a:t>
            </a:r>
            <a:r>
              <a:rPr lang="en-US" dirty="0" smtClean="0"/>
              <a:t>the other main component of granite, </a:t>
            </a:r>
            <a:r>
              <a:rPr lang="en-US" b="1" dirty="0" smtClean="0"/>
              <a:t>is </a:t>
            </a:r>
            <a:r>
              <a:rPr lang="en-US" b="1" i="1" dirty="0"/>
              <a:t>very resistant </a:t>
            </a:r>
            <a:r>
              <a:rPr lang="en-US" b="1" dirty="0"/>
              <a:t>to chemical weathering</a:t>
            </a:r>
            <a:r>
              <a:rPr lang="en-US" dirty="0"/>
              <a:t>; </a:t>
            </a:r>
            <a:r>
              <a:rPr lang="en-US" dirty="0" smtClean="0"/>
              <a:t>it remains </a:t>
            </a:r>
            <a:r>
              <a:rPr lang="en-US" dirty="0"/>
              <a:t>substantially </a:t>
            </a:r>
            <a:r>
              <a:rPr lang="en-US" dirty="0" smtClean="0"/>
              <a:t>unchanged </a:t>
            </a:r>
            <a:r>
              <a:rPr lang="en-US" dirty="0"/>
              <a:t>when </a:t>
            </a:r>
            <a:r>
              <a:rPr lang="en-US" dirty="0" smtClean="0"/>
              <a:t>attacked by </a:t>
            </a:r>
            <a:r>
              <a:rPr lang="en-US" dirty="0"/>
              <a:t>weak acidic solutions. As a result, </a:t>
            </a:r>
            <a:r>
              <a:rPr lang="en-US" dirty="0" smtClean="0"/>
              <a:t>when granite </a:t>
            </a:r>
            <a:r>
              <a:rPr lang="en-US" dirty="0"/>
              <a:t>weathers, the feldspar crystals dull </a:t>
            </a:r>
            <a:r>
              <a:rPr lang="en-US" dirty="0" smtClean="0"/>
              <a:t>and slowly </a:t>
            </a:r>
            <a:r>
              <a:rPr lang="en-US" dirty="0"/>
              <a:t>turn to clay, releasing the </a:t>
            </a:r>
            <a:r>
              <a:rPr lang="en-US" dirty="0" smtClean="0"/>
              <a:t>once-interlocked quartz </a:t>
            </a:r>
            <a:r>
              <a:rPr lang="en-US" dirty="0"/>
              <a:t>grains, which still retain their fresh, glassy appearance. Although some </a:t>
            </a:r>
            <a:r>
              <a:rPr lang="en-US" dirty="0" smtClean="0"/>
              <a:t>quartz remains </a:t>
            </a:r>
            <a:r>
              <a:rPr lang="en-US" dirty="0"/>
              <a:t>in the soil, much is eventually transported to the sea or to other sites of </a:t>
            </a:r>
            <a:r>
              <a:rPr lang="en-US" dirty="0" smtClean="0"/>
              <a:t>deposition, where </a:t>
            </a:r>
            <a:r>
              <a:rPr lang="en-US" dirty="0"/>
              <a:t>it becomes the main constituent of such features as </a:t>
            </a:r>
            <a:r>
              <a:rPr lang="en-US" u="sng" dirty="0"/>
              <a:t>sandy beaches </a:t>
            </a:r>
            <a:r>
              <a:rPr lang="en-US" dirty="0"/>
              <a:t>and </a:t>
            </a:r>
            <a:r>
              <a:rPr lang="en-US" u="sng" dirty="0"/>
              <a:t>sand </a:t>
            </a:r>
            <a:r>
              <a:rPr lang="en-US" u="sng" dirty="0" smtClean="0"/>
              <a:t>dunes</a:t>
            </a:r>
            <a:r>
              <a:rPr lang="en-US" dirty="0" smtClean="0"/>
              <a:t>. In </a:t>
            </a:r>
            <a:r>
              <a:rPr lang="en-US" dirty="0"/>
              <a:t>time these quartz grains may become lithified to form the </a:t>
            </a:r>
            <a:r>
              <a:rPr lang="en-US" b="1" u="sng" dirty="0"/>
              <a:t>sedimentary rock </a:t>
            </a:r>
            <a:r>
              <a:rPr lang="en-US" b="1" i="1" u="sng" dirty="0" smtClean="0"/>
              <a:t>Sandstone</a:t>
            </a:r>
            <a:r>
              <a:rPr lang="en-US" i="1" dirty="0" smtClean="0"/>
              <a:t>.</a:t>
            </a:r>
            <a:endParaRPr lang="en-US" dirty="0" smtClean="0">
              <a:latin typeface="Cambria" panose="02040503050406030204" pitchFamily="18" charset="0"/>
            </a:endParaRPr>
          </a:p>
          <a:p>
            <a:pPr marL="118872" indent="0">
              <a:buNone/>
            </a:pPr>
            <a:endParaRPr lang="en-US" dirty="0" smtClean="0">
              <a:latin typeface="Cambria" panose="02040503050406030204" pitchFamily="18" charset="0"/>
            </a:endParaRPr>
          </a:p>
        </p:txBody>
      </p:sp>
      <p:sp>
        <p:nvSpPr>
          <p:cNvPr id="5" name="TextBox 4"/>
          <p:cNvSpPr txBox="1"/>
          <p:nvPr/>
        </p:nvSpPr>
        <p:spPr>
          <a:xfrm>
            <a:off x="4114800" y="2974848"/>
            <a:ext cx="65" cy="276999"/>
          </a:xfrm>
          <a:prstGeom prst="rect">
            <a:avLst/>
          </a:prstGeom>
          <a:noFill/>
        </p:spPr>
        <p:txBody>
          <a:bodyPr wrap="none" lIns="0" tIns="0" rIns="0" bIns="0" rtlCol="0">
            <a:spAutoFit/>
          </a:bodyPr>
          <a:lstStyle/>
          <a:p>
            <a:endParaRPr lang="en-US" dirty="0"/>
          </a:p>
        </p:txBody>
      </p:sp>
      <p:pic>
        <p:nvPicPr>
          <p:cNvPr id="1026" name="Picture 2" descr="Image result for granite"/>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211" t="689" r="5263" b="2068"/>
          <a:stretch/>
        </p:blipFill>
        <p:spPr bwMode="auto">
          <a:xfrm>
            <a:off x="2590800" y="5102352"/>
            <a:ext cx="2119330" cy="173736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Arrow Connector 8"/>
          <p:cNvCxnSpPr/>
          <p:nvPr/>
        </p:nvCxnSpPr>
        <p:spPr>
          <a:xfrm>
            <a:off x="4876800" y="5971032"/>
            <a:ext cx="12954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Image result for sand beac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77000" y="5105400"/>
            <a:ext cx="2612570" cy="173736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7696200" y="6470380"/>
            <a:ext cx="1499182" cy="369332"/>
          </a:xfrm>
          <a:prstGeom prst="rect">
            <a:avLst/>
          </a:prstGeom>
          <a:noFill/>
        </p:spPr>
        <p:txBody>
          <a:bodyPr wrap="square" rtlCol="0">
            <a:spAutoFit/>
          </a:bodyPr>
          <a:lstStyle/>
          <a:p>
            <a:r>
              <a:rPr lang="en-US" b="1" dirty="0" smtClean="0"/>
              <a:t>Sandy Beach</a:t>
            </a:r>
            <a:endParaRPr lang="en-US" b="1" dirty="0"/>
          </a:p>
        </p:txBody>
      </p:sp>
      <p:sp>
        <p:nvSpPr>
          <p:cNvPr id="14" name="TextBox 13"/>
          <p:cNvSpPr txBox="1"/>
          <p:nvPr/>
        </p:nvSpPr>
        <p:spPr>
          <a:xfrm>
            <a:off x="2590800" y="6488668"/>
            <a:ext cx="2079272" cy="369332"/>
          </a:xfrm>
          <a:prstGeom prst="rect">
            <a:avLst/>
          </a:prstGeom>
          <a:noFill/>
        </p:spPr>
        <p:txBody>
          <a:bodyPr wrap="square" rtlCol="0">
            <a:spAutoFit/>
          </a:bodyPr>
          <a:lstStyle/>
          <a:p>
            <a:r>
              <a:rPr lang="en-US" b="1" dirty="0" smtClean="0">
                <a:solidFill>
                  <a:srgbClr val="FFFF00"/>
                </a:solidFill>
              </a:rPr>
              <a:t>Quartz in Granite</a:t>
            </a:r>
            <a:endParaRPr lang="en-US" b="1" dirty="0">
              <a:solidFill>
                <a:srgbClr val="FFFF00"/>
              </a:solidFill>
            </a:endParaRPr>
          </a:p>
        </p:txBody>
      </p:sp>
    </p:spTree>
    <p:extLst>
      <p:ext uri="{BB962C8B-B14F-4D97-AF65-F5344CB8AC3E}">
        <p14:creationId xmlns:p14="http://schemas.microsoft.com/office/powerpoint/2010/main" xmlns="" val="2579936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Weathering: Weathering of Silicate Minerals</a:t>
            </a:r>
            <a:endParaRPr lang="en-US" dirty="0"/>
          </a:p>
        </p:txBody>
      </p:sp>
      <p:pic>
        <p:nvPicPr>
          <p:cNvPr id="11" name="Picture 10"/>
          <p:cNvPicPr>
            <a:picLocks noChangeAspect="1"/>
          </p:cNvPicPr>
          <p:nvPr/>
        </p:nvPicPr>
        <p:blipFill rotWithShape="1">
          <a:blip r:embed="rId2"/>
          <a:srcRect l="8542" t="31111" r="2625" b="13334"/>
          <a:stretch/>
        </p:blipFill>
        <p:spPr>
          <a:xfrm>
            <a:off x="0" y="1676400"/>
            <a:ext cx="9129368" cy="43891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1252728"/>
          </a:xfrm>
        </p:spPr>
        <p:txBody>
          <a:bodyPr>
            <a:normAutofit fontScale="90000"/>
          </a:bodyPr>
          <a:lstStyle/>
          <a:p>
            <a:r>
              <a:rPr lang="en-US" dirty="0" smtClean="0"/>
              <a:t>Earth’s External &amp; Internal Processes</a:t>
            </a:r>
            <a:endParaRPr lang="en-US" dirty="0"/>
          </a:p>
        </p:txBody>
      </p:sp>
      <p:sp>
        <p:nvSpPr>
          <p:cNvPr id="3" name="Content Placeholder 2"/>
          <p:cNvSpPr>
            <a:spLocks noGrp="1"/>
          </p:cNvSpPr>
          <p:nvPr>
            <p:ph idx="1"/>
          </p:nvPr>
        </p:nvSpPr>
        <p:spPr>
          <a:xfrm>
            <a:off x="0" y="1524000"/>
            <a:ext cx="9144000" cy="5333999"/>
          </a:xfrm>
        </p:spPr>
        <p:txBody>
          <a:bodyPr>
            <a:normAutofit lnSpcReduction="10000"/>
          </a:bodyPr>
          <a:lstStyle/>
          <a:p>
            <a:pPr>
              <a:spcAft>
                <a:spcPts val="1200"/>
              </a:spcAft>
            </a:pPr>
            <a:r>
              <a:rPr lang="en-US" dirty="0" smtClean="0"/>
              <a:t>Earth is a dynamic body (constantly changing):</a:t>
            </a:r>
          </a:p>
          <a:p>
            <a:pPr>
              <a:buFont typeface="Wingdings" pitchFamily="2" charset="2"/>
              <a:buChar char="q"/>
            </a:pPr>
            <a:r>
              <a:rPr lang="en-US" dirty="0" smtClean="0"/>
              <a:t> </a:t>
            </a:r>
            <a:r>
              <a:rPr lang="en-US" b="1" dirty="0" smtClean="0"/>
              <a:t>Internal Processes </a:t>
            </a:r>
            <a:r>
              <a:rPr lang="en-US" dirty="0" smtClean="0"/>
              <a:t>(derive energy from the interior of the Earth): Elevate the earth’s surface through mountain building &amp; volcanoes </a:t>
            </a:r>
          </a:p>
          <a:p>
            <a:pPr>
              <a:buFont typeface="Wingdings" pitchFamily="2" charset="2"/>
              <a:buChar char="q"/>
            </a:pPr>
            <a:r>
              <a:rPr lang="en-US" dirty="0" smtClean="0"/>
              <a:t> </a:t>
            </a:r>
            <a:r>
              <a:rPr lang="en-US" b="1" dirty="0" smtClean="0"/>
              <a:t>External Processes </a:t>
            </a:r>
            <a:r>
              <a:rPr lang="en-US" dirty="0" smtClean="0"/>
              <a:t>(derive energy from the Sun): Oppose internal processes; breaking rocks apart transforming it into sediments, and lowering mountains by moving debris to lower elevations. </a:t>
            </a:r>
          </a:p>
          <a:p>
            <a:pPr>
              <a:buNone/>
            </a:pPr>
            <a:r>
              <a:rPr lang="en-US" dirty="0" smtClean="0"/>
              <a:t>	They take place at or near the earth’s surface (hence called </a:t>
            </a:r>
            <a:r>
              <a:rPr lang="en-US" i="1" dirty="0" smtClean="0"/>
              <a:t>external</a:t>
            </a:r>
            <a:r>
              <a:rPr lang="en-US" dirty="0" smtClean="0"/>
              <a:t>) &amp; and we discussed in chapter 1 are an integral part of the </a:t>
            </a:r>
            <a:r>
              <a:rPr lang="en-US" i="1" dirty="0" smtClean="0"/>
              <a:t>rock cycle</a:t>
            </a:r>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Weathering: </a:t>
            </a:r>
            <a:br>
              <a:rPr lang="en-US" dirty="0" smtClean="0"/>
            </a:br>
            <a:r>
              <a:rPr lang="en-US" dirty="0" smtClean="0"/>
              <a:t>- Spheroidal Weathering</a:t>
            </a:r>
            <a:endParaRPr lang="en-US" dirty="0"/>
          </a:p>
        </p:txBody>
      </p:sp>
      <p:sp>
        <p:nvSpPr>
          <p:cNvPr id="3" name="Content Placeholder 2"/>
          <p:cNvSpPr>
            <a:spLocks noGrp="1"/>
          </p:cNvSpPr>
          <p:nvPr>
            <p:ph idx="1"/>
          </p:nvPr>
        </p:nvSpPr>
        <p:spPr>
          <a:xfrm>
            <a:off x="0" y="1524000"/>
            <a:ext cx="4362750" cy="5410200"/>
          </a:xfrm>
        </p:spPr>
        <p:txBody>
          <a:bodyPr>
            <a:normAutofit fontScale="85000" lnSpcReduction="20000"/>
          </a:bodyPr>
          <a:lstStyle/>
          <a:p>
            <a:pPr>
              <a:spcAft>
                <a:spcPts val="1200"/>
              </a:spcAft>
            </a:pPr>
            <a:r>
              <a:rPr lang="en-US" dirty="0" smtClean="0"/>
              <a:t>Other than altering </a:t>
            </a:r>
            <a:r>
              <a:rPr lang="en-US" dirty="0"/>
              <a:t>the internal structure </a:t>
            </a:r>
            <a:r>
              <a:rPr lang="en-US" dirty="0" smtClean="0"/>
              <a:t>of minerals</a:t>
            </a:r>
            <a:r>
              <a:rPr lang="en-US" dirty="0"/>
              <a:t>, chemical weathering </a:t>
            </a:r>
            <a:r>
              <a:rPr lang="en-US" u="sng" dirty="0" smtClean="0"/>
              <a:t>also causes physical changes</a:t>
            </a:r>
            <a:r>
              <a:rPr lang="en-US" u="sng" dirty="0"/>
              <a:t>.</a:t>
            </a:r>
            <a:r>
              <a:rPr lang="en-US" dirty="0"/>
              <a:t> </a:t>
            </a:r>
            <a:endParaRPr lang="en-US" dirty="0" smtClean="0"/>
          </a:p>
          <a:p>
            <a:r>
              <a:rPr lang="en-US" b="1" dirty="0" smtClean="0">
                <a:solidFill>
                  <a:schemeClr val="accent1"/>
                </a:solidFill>
              </a:rPr>
              <a:t>Spherical Weathering </a:t>
            </a:r>
            <a:r>
              <a:rPr lang="en-US" dirty="0" smtClean="0"/>
              <a:t>occurs when </a:t>
            </a:r>
            <a:r>
              <a:rPr lang="en-US" dirty="0"/>
              <a:t>angular rock </a:t>
            </a:r>
            <a:r>
              <a:rPr lang="en-US" dirty="0" smtClean="0"/>
              <a:t>masses weather chemically </a:t>
            </a:r>
            <a:r>
              <a:rPr lang="en-US" dirty="0"/>
              <a:t>(</a:t>
            </a:r>
            <a:r>
              <a:rPr lang="en-US" dirty="0" smtClean="0"/>
              <a:t>i.e. water </a:t>
            </a:r>
            <a:r>
              <a:rPr lang="en-US" dirty="0"/>
              <a:t>enters along </a:t>
            </a:r>
            <a:r>
              <a:rPr lang="en-US" dirty="0" smtClean="0"/>
              <a:t>joints</a:t>
            </a:r>
            <a:r>
              <a:rPr lang="en-US" dirty="0"/>
              <a:t>), the corners and edges of the angular blocks gradually become more </a:t>
            </a:r>
            <a:r>
              <a:rPr lang="en-US" dirty="0" smtClean="0"/>
              <a:t>rounded and </a:t>
            </a:r>
            <a:r>
              <a:rPr lang="en-US" dirty="0"/>
              <a:t>tend to take on a spherical </a:t>
            </a:r>
            <a:r>
              <a:rPr lang="en-US" dirty="0" smtClean="0"/>
              <a:t>shape.</a:t>
            </a:r>
          </a:p>
        </p:txBody>
      </p:sp>
      <p:grpSp>
        <p:nvGrpSpPr>
          <p:cNvPr id="10" name="Group 9"/>
          <p:cNvGrpSpPr/>
          <p:nvPr/>
        </p:nvGrpSpPr>
        <p:grpSpPr>
          <a:xfrm>
            <a:off x="4362750" y="1524000"/>
            <a:ext cx="4781250" cy="3796875"/>
            <a:chOff x="4362750" y="1524000"/>
            <a:chExt cx="4781250" cy="3796875"/>
          </a:xfrm>
        </p:grpSpPr>
        <p:pic>
          <p:nvPicPr>
            <p:cNvPr id="4" name="Picture 3"/>
            <p:cNvPicPr>
              <a:picLocks noChangeAspect="1"/>
            </p:cNvPicPr>
            <p:nvPr/>
          </p:nvPicPr>
          <p:blipFill>
            <a:blip r:embed="rId2"/>
            <a:stretch>
              <a:fillRect/>
            </a:stretch>
          </p:blipFill>
          <p:spPr>
            <a:xfrm>
              <a:off x="4362750" y="1524000"/>
              <a:ext cx="4781250" cy="3796875"/>
            </a:xfrm>
            <a:prstGeom prst="rect">
              <a:avLst/>
            </a:prstGeom>
          </p:spPr>
        </p:pic>
        <p:cxnSp>
          <p:nvCxnSpPr>
            <p:cNvPr id="6" name="Straight Arrow Connector 5"/>
            <p:cNvCxnSpPr/>
            <p:nvPr/>
          </p:nvCxnSpPr>
          <p:spPr>
            <a:xfrm flipH="1">
              <a:off x="5410200" y="2057400"/>
              <a:ext cx="1524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467600" y="1544818"/>
              <a:ext cx="1524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248400" y="2102177"/>
              <a:ext cx="1524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1" name="Content Placeholder 2"/>
          <p:cNvSpPr txBox="1">
            <a:spLocks/>
          </p:cNvSpPr>
          <p:nvPr/>
        </p:nvSpPr>
        <p:spPr>
          <a:xfrm>
            <a:off x="5410200" y="6248400"/>
            <a:ext cx="3524550" cy="4724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spcAft>
                <a:spcPts val="1200"/>
              </a:spcAft>
            </a:pPr>
            <a:endParaRPr lang="en-US" dirty="0" smtClean="0"/>
          </a:p>
        </p:txBody>
      </p:sp>
      <p:sp>
        <p:nvSpPr>
          <p:cNvPr id="12" name="Content Placeholder 2"/>
          <p:cNvSpPr txBox="1">
            <a:spLocks/>
          </p:cNvSpPr>
          <p:nvPr/>
        </p:nvSpPr>
        <p:spPr>
          <a:xfrm>
            <a:off x="4191000" y="5354818"/>
            <a:ext cx="4953000" cy="1503182"/>
          </a:xfrm>
          <a:prstGeom prst="rect">
            <a:avLst/>
          </a:prstGeom>
        </p:spPr>
        <p:txBody>
          <a:bodyPr vert="horz" lIns="54864" tIns="91440" rtlCol="0">
            <a:normAutofit fontScale="775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The corners are </a:t>
            </a:r>
            <a:r>
              <a:rPr lang="en-US" dirty="0" smtClean="0"/>
              <a:t>attacked most </a:t>
            </a:r>
            <a:r>
              <a:rPr lang="en-US" dirty="0"/>
              <a:t>readily because of their greater </a:t>
            </a:r>
            <a:r>
              <a:rPr lang="en-US" dirty="0" smtClean="0"/>
              <a:t>surface area</a:t>
            </a:r>
            <a:r>
              <a:rPr lang="en-US" dirty="0"/>
              <a:t>, as compared to the edges and </a:t>
            </a:r>
            <a:r>
              <a:rPr lang="en-US" dirty="0" smtClean="0"/>
              <a:t>faces.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Chemical Weathering: </a:t>
            </a:r>
            <a:br>
              <a:rPr lang="en-US" dirty="0"/>
            </a:br>
            <a:r>
              <a:rPr lang="en-US" dirty="0"/>
              <a:t>- Spheroidal Weathering</a:t>
            </a:r>
          </a:p>
        </p:txBody>
      </p:sp>
      <p:sp>
        <p:nvSpPr>
          <p:cNvPr id="3" name="Content Placeholder 2"/>
          <p:cNvSpPr>
            <a:spLocks noGrp="1"/>
          </p:cNvSpPr>
          <p:nvPr>
            <p:ph idx="1"/>
          </p:nvPr>
        </p:nvSpPr>
        <p:spPr>
          <a:xfrm>
            <a:off x="0" y="1524000"/>
            <a:ext cx="5486400" cy="5334000"/>
          </a:xfrm>
        </p:spPr>
        <p:txBody>
          <a:bodyPr>
            <a:noAutofit/>
          </a:bodyPr>
          <a:lstStyle/>
          <a:p>
            <a:pPr>
              <a:spcAft>
                <a:spcPts val="600"/>
              </a:spcAft>
            </a:pPr>
            <a:r>
              <a:rPr lang="en-US" sz="1970" dirty="0">
                <a:latin typeface="Cambria" pitchFamily="18" charset="0"/>
              </a:rPr>
              <a:t>Sometimes during the formation </a:t>
            </a:r>
            <a:r>
              <a:rPr lang="en-US" sz="1970" dirty="0" smtClean="0">
                <a:latin typeface="Cambria" pitchFamily="18" charset="0"/>
              </a:rPr>
              <a:t>of spheroidal </a:t>
            </a:r>
            <a:r>
              <a:rPr lang="en-US" sz="1970" dirty="0">
                <a:latin typeface="Cambria" pitchFamily="18" charset="0"/>
              </a:rPr>
              <a:t>boulders, </a:t>
            </a:r>
            <a:r>
              <a:rPr lang="en-US" sz="1970" b="1" dirty="0">
                <a:latin typeface="Cambria" pitchFamily="18" charset="0"/>
              </a:rPr>
              <a:t>successive </a:t>
            </a:r>
            <a:r>
              <a:rPr lang="en-US" sz="1970" b="1" dirty="0" smtClean="0">
                <a:latin typeface="Cambria" pitchFamily="18" charset="0"/>
              </a:rPr>
              <a:t>shells separate </a:t>
            </a:r>
            <a:r>
              <a:rPr lang="en-US" sz="1970" b="1" dirty="0">
                <a:latin typeface="Cambria" pitchFamily="18" charset="0"/>
              </a:rPr>
              <a:t>from the rock’s main </a:t>
            </a:r>
            <a:r>
              <a:rPr lang="en-US" sz="1970" b="1" dirty="0" smtClean="0">
                <a:latin typeface="Cambria" pitchFamily="18" charset="0"/>
              </a:rPr>
              <a:t>body</a:t>
            </a:r>
            <a:r>
              <a:rPr lang="en-US" sz="1970" dirty="0" smtClean="0">
                <a:latin typeface="Cambria" pitchFamily="18" charset="0"/>
              </a:rPr>
              <a:t>. </a:t>
            </a:r>
            <a:r>
              <a:rPr lang="en-US" sz="1970" dirty="0">
                <a:latin typeface="Cambria" pitchFamily="18" charset="0"/>
              </a:rPr>
              <a:t>Eventually the outer shells </a:t>
            </a:r>
            <a:r>
              <a:rPr lang="en-US" sz="1970" dirty="0" smtClean="0">
                <a:latin typeface="Cambria" pitchFamily="18" charset="0"/>
              </a:rPr>
              <a:t>break off</a:t>
            </a:r>
            <a:r>
              <a:rPr lang="en-US" sz="1970" dirty="0">
                <a:latin typeface="Cambria" pitchFamily="18" charset="0"/>
              </a:rPr>
              <a:t>, allowing the </a:t>
            </a:r>
            <a:r>
              <a:rPr lang="en-US" sz="1970" dirty="0" smtClean="0">
                <a:latin typeface="Cambria" pitchFamily="18" charset="0"/>
              </a:rPr>
              <a:t>chemical-weathering activity </a:t>
            </a:r>
            <a:r>
              <a:rPr lang="en-US" sz="1970" dirty="0">
                <a:latin typeface="Cambria" pitchFamily="18" charset="0"/>
              </a:rPr>
              <a:t>to penetrate deeper into the </a:t>
            </a:r>
            <a:r>
              <a:rPr lang="en-US" sz="1970" dirty="0" smtClean="0">
                <a:latin typeface="Cambria" pitchFamily="18" charset="0"/>
              </a:rPr>
              <a:t>boulder. </a:t>
            </a:r>
          </a:p>
          <a:p>
            <a:pPr>
              <a:spcAft>
                <a:spcPts val="600"/>
              </a:spcAft>
            </a:pPr>
            <a:r>
              <a:rPr lang="en-US" sz="1970" dirty="0" smtClean="0">
                <a:latin typeface="Cambria" pitchFamily="18" charset="0"/>
              </a:rPr>
              <a:t>This </a:t>
            </a:r>
            <a:r>
              <a:rPr lang="en-US" sz="1970" dirty="0">
                <a:latin typeface="Cambria" pitchFamily="18" charset="0"/>
              </a:rPr>
              <a:t>spherical scaling results </a:t>
            </a:r>
            <a:r>
              <a:rPr lang="en-US" sz="1970" dirty="0" smtClean="0">
                <a:latin typeface="Cambria" pitchFamily="18" charset="0"/>
              </a:rPr>
              <a:t>because the </a:t>
            </a:r>
            <a:r>
              <a:rPr lang="en-US" sz="1970" dirty="0">
                <a:latin typeface="Cambria" pitchFamily="18" charset="0"/>
              </a:rPr>
              <a:t>minerals in the </a:t>
            </a:r>
            <a:r>
              <a:rPr lang="en-US" sz="1970" b="1" dirty="0">
                <a:solidFill>
                  <a:srgbClr val="00B0F0"/>
                </a:solidFill>
                <a:latin typeface="Cambria" pitchFamily="18" charset="0"/>
              </a:rPr>
              <a:t>rock increase in </a:t>
            </a:r>
            <a:r>
              <a:rPr lang="en-US" sz="1970" b="1" dirty="0" smtClean="0">
                <a:solidFill>
                  <a:srgbClr val="00B0F0"/>
                </a:solidFill>
                <a:latin typeface="Cambria" pitchFamily="18" charset="0"/>
              </a:rPr>
              <a:t>size through </a:t>
            </a:r>
            <a:r>
              <a:rPr lang="en-US" sz="1970" b="1" dirty="0">
                <a:solidFill>
                  <a:srgbClr val="00B0F0"/>
                </a:solidFill>
                <a:latin typeface="Cambria" pitchFamily="18" charset="0"/>
              </a:rPr>
              <a:t>the addition of water to their </a:t>
            </a:r>
            <a:r>
              <a:rPr lang="en-US" sz="1970" b="1" dirty="0" smtClean="0">
                <a:solidFill>
                  <a:srgbClr val="00B0F0"/>
                </a:solidFill>
                <a:latin typeface="Cambria" pitchFamily="18" charset="0"/>
              </a:rPr>
              <a:t>structure</a:t>
            </a:r>
            <a:r>
              <a:rPr lang="en-US" sz="1970" dirty="0" smtClean="0">
                <a:latin typeface="Cambria" pitchFamily="18" charset="0"/>
              </a:rPr>
              <a:t> as </a:t>
            </a:r>
            <a:r>
              <a:rPr lang="en-US" sz="1970" dirty="0">
                <a:latin typeface="Cambria" pitchFamily="18" charset="0"/>
              </a:rPr>
              <a:t>they weather to clay. This </a:t>
            </a:r>
            <a:r>
              <a:rPr lang="en-US" sz="1970" dirty="0" smtClean="0">
                <a:latin typeface="Cambria" pitchFamily="18" charset="0"/>
              </a:rPr>
              <a:t>increased bulk </a:t>
            </a:r>
            <a:r>
              <a:rPr lang="en-US" sz="1970" b="1" dirty="0">
                <a:solidFill>
                  <a:schemeClr val="accent1"/>
                </a:solidFill>
                <a:latin typeface="Cambria" pitchFamily="18" charset="0"/>
              </a:rPr>
              <a:t>exerts an outward force </a:t>
            </a:r>
            <a:r>
              <a:rPr lang="en-US" sz="1970" dirty="0">
                <a:latin typeface="Cambria" pitchFamily="18" charset="0"/>
              </a:rPr>
              <a:t>that </a:t>
            </a:r>
            <a:r>
              <a:rPr lang="en-US" sz="1970" dirty="0" smtClean="0">
                <a:latin typeface="Cambria" pitchFamily="18" charset="0"/>
              </a:rPr>
              <a:t>causes concentric </a:t>
            </a:r>
            <a:r>
              <a:rPr lang="en-US" sz="1970" dirty="0">
                <a:latin typeface="Cambria" pitchFamily="18" charset="0"/>
              </a:rPr>
              <a:t>layers of rock to break loose </a:t>
            </a:r>
            <a:r>
              <a:rPr lang="en-US" sz="1970" dirty="0" smtClean="0">
                <a:latin typeface="Cambria" pitchFamily="18" charset="0"/>
              </a:rPr>
              <a:t>and fall </a:t>
            </a:r>
            <a:r>
              <a:rPr lang="en-US" sz="1970" dirty="0">
                <a:latin typeface="Cambria" pitchFamily="18" charset="0"/>
              </a:rPr>
              <a:t>off. </a:t>
            </a:r>
            <a:endParaRPr lang="en-US" sz="1970" dirty="0" smtClean="0">
              <a:latin typeface="Cambria" pitchFamily="18" charset="0"/>
            </a:endParaRPr>
          </a:p>
          <a:p>
            <a:r>
              <a:rPr lang="en-US" sz="1970" dirty="0" smtClean="0">
                <a:latin typeface="Cambria" pitchFamily="18" charset="0"/>
              </a:rPr>
              <a:t>This </a:t>
            </a:r>
            <a:r>
              <a:rPr lang="en-US" sz="1970" dirty="0">
                <a:latin typeface="Cambria" pitchFamily="18" charset="0"/>
              </a:rPr>
              <a:t>type of spheroidal weathering, </a:t>
            </a:r>
            <a:r>
              <a:rPr lang="en-US" sz="1970" dirty="0" smtClean="0">
                <a:latin typeface="Cambria" pitchFamily="18" charset="0"/>
              </a:rPr>
              <a:t>in which </a:t>
            </a:r>
            <a:r>
              <a:rPr lang="en-US" sz="1970" dirty="0">
                <a:latin typeface="Cambria" pitchFamily="18" charset="0"/>
              </a:rPr>
              <a:t>shells spall off, </a:t>
            </a:r>
            <a:r>
              <a:rPr lang="en-US" sz="1970" dirty="0">
                <a:solidFill>
                  <a:srgbClr val="FF0000"/>
                </a:solidFill>
                <a:latin typeface="Cambria" pitchFamily="18" charset="0"/>
              </a:rPr>
              <a:t>should not be </a:t>
            </a:r>
            <a:r>
              <a:rPr lang="en-US" sz="1970" dirty="0" smtClean="0">
                <a:solidFill>
                  <a:srgbClr val="FF0000"/>
                </a:solidFill>
                <a:latin typeface="Cambria" pitchFamily="18" charset="0"/>
              </a:rPr>
              <a:t>confused with </a:t>
            </a:r>
            <a:r>
              <a:rPr lang="en-US" sz="1970" dirty="0">
                <a:solidFill>
                  <a:srgbClr val="FF0000"/>
                </a:solidFill>
                <a:latin typeface="Cambria" pitchFamily="18" charset="0"/>
              </a:rPr>
              <a:t>the phenomenon of </a:t>
            </a:r>
            <a:r>
              <a:rPr lang="en-US" sz="1970" dirty="0" smtClean="0">
                <a:solidFill>
                  <a:srgbClr val="FF0000"/>
                </a:solidFill>
                <a:latin typeface="Cambria" pitchFamily="18" charset="0"/>
              </a:rPr>
              <a:t>sheeting discussed </a:t>
            </a:r>
            <a:r>
              <a:rPr lang="en-US" sz="1970" dirty="0">
                <a:solidFill>
                  <a:srgbClr val="FF0000"/>
                </a:solidFill>
                <a:latin typeface="Cambria" pitchFamily="18" charset="0"/>
              </a:rPr>
              <a:t>earlier</a:t>
            </a:r>
            <a:r>
              <a:rPr lang="en-US" sz="1970" dirty="0">
                <a:latin typeface="Cambria" pitchFamily="18" charset="0"/>
              </a:rPr>
              <a:t>.</a:t>
            </a:r>
          </a:p>
        </p:txBody>
      </p:sp>
      <p:grpSp>
        <p:nvGrpSpPr>
          <p:cNvPr id="7" name="Group 6"/>
          <p:cNvGrpSpPr/>
          <p:nvPr/>
        </p:nvGrpSpPr>
        <p:grpSpPr>
          <a:xfrm>
            <a:off x="5459310" y="2362200"/>
            <a:ext cx="3684690" cy="2926080"/>
            <a:chOff x="5459310" y="2362200"/>
            <a:chExt cx="3684690" cy="2926080"/>
          </a:xfrm>
        </p:grpSpPr>
        <p:pic>
          <p:nvPicPr>
            <p:cNvPr id="4" name="Picture 3"/>
            <p:cNvPicPr>
              <a:picLocks noChangeAspect="1"/>
            </p:cNvPicPr>
            <p:nvPr/>
          </p:nvPicPr>
          <p:blipFill>
            <a:blip r:embed="rId2"/>
            <a:stretch>
              <a:fillRect/>
            </a:stretch>
          </p:blipFill>
          <p:spPr>
            <a:xfrm>
              <a:off x="5459310" y="2362200"/>
              <a:ext cx="3684690" cy="2926080"/>
            </a:xfrm>
            <a:prstGeom prst="rect">
              <a:avLst/>
            </a:prstGeom>
          </p:spPr>
        </p:pic>
        <p:cxnSp>
          <p:nvCxnSpPr>
            <p:cNvPr id="5" name="Straight Arrow Connector 4"/>
            <p:cNvCxnSpPr/>
            <p:nvPr/>
          </p:nvCxnSpPr>
          <p:spPr>
            <a:xfrm>
              <a:off x="6324600" y="2895600"/>
              <a:ext cx="0" cy="685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Rates of Weathering</a:t>
            </a:r>
            <a:endParaRPr lang="en-US" dirty="0"/>
          </a:p>
        </p:txBody>
      </p:sp>
      <p:sp>
        <p:nvSpPr>
          <p:cNvPr id="3" name="Content Placeholder 2"/>
          <p:cNvSpPr>
            <a:spLocks noGrp="1"/>
          </p:cNvSpPr>
          <p:nvPr>
            <p:ph idx="1"/>
          </p:nvPr>
        </p:nvSpPr>
        <p:spPr>
          <a:xfrm>
            <a:off x="0" y="1408176"/>
            <a:ext cx="9144000" cy="5449823"/>
          </a:xfrm>
        </p:spPr>
        <p:txBody>
          <a:bodyPr/>
          <a:lstStyle/>
          <a:p>
            <a:r>
              <a:rPr lang="en-US" dirty="0" smtClean="0"/>
              <a:t>Rocks may weather at different rates (just like earth processes at large).</a:t>
            </a:r>
          </a:p>
          <a:p>
            <a:r>
              <a:rPr lang="en-US" dirty="0" smtClean="0"/>
              <a:t>We already saw how mechanical weathering increases the rate of chemical weathering by exposing more surface area of a rock it breaks. </a:t>
            </a:r>
          </a:p>
          <a:p>
            <a:r>
              <a:rPr lang="en-US" b="1" dirty="0" smtClean="0"/>
              <a:t>Other Factors affecting the rate of weathering:</a:t>
            </a:r>
          </a:p>
          <a:p>
            <a:pPr marL="633222" indent="-514350">
              <a:buFont typeface="+mj-lt"/>
              <a:buAutoNum type="arabicParenR"/>
            </a:pPr>
            <a:r>
              <a:rPr lang="en-US" b="1" dirty="0" smtClean="0">
                <a:solidFill>
                  <a:srgbClr val="0070C0"/>
                </a:solidFill>
              </a:rPr>
              <a:t>Rock Characteristics</a:t>
            </a:r>
          </a:p>
          <a:p>
            <a:pPr marL="633222" indent="-514350">
              <a:buFont typeface="+mj-lt"/>
              <a:buAutoNum type="arabicParenR"/>
            </a:pPr>
            <a:r>
              <a:rPr lang="en-US" b="1" dirty="0" smtClean="0">
                <a:solidFill>
                  <a:srgbClr val="0070C0"/>
                </a:solidFill>
              </a:rPr>
              <a:t>Climate</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Rates of Weathering:</a:t>
            </a:r>
            <a:br>
              <a:rPr lang="en-US" dirty="0" smtClean="0"/>
            </a:br>
            <a:r>
              <a:rPr lang="en-US" dirty="0" smtClean="0"/>
              <a:t>1) Rock Characteristics</a:t>
            </a:r>
            <a:endParaRPr lang="en-US" dirty="0"/>
          </a:p>
        </p:txBody>
      </p:sp>
      <p:sp>
        <p:nvSpPr>
          <p:cNvPr id="3" name="Content Placeholder 2"/>
          <p:cNvSpPr>
            <a:spLocks noGrp="1"/>
          </p:cNvSpPr>
          <p:nvPr>
            <p:ph idx="1"/>
          </p:nvPr>
        </p:nvSpPr>
        <p:spPr>
          <a:xfrm>
            <a:off x="0" y="1560577"/>
            <a:ext cx="9144000" cy="2859023"/>
          </a:xfrm>
        </p:spPr>
        <p:txBody>
          <a:bodyPr>
            <a:normAutofit fontScale="85000" lnSpcReduction="20000"/>
          </a:bodyPr>
          <a:lstStyle/>
          <a:p>
            <a:r>
              <a:rPr lang="en-US" b="1" dirty="0" smtClean="0">
                <a:solidFill>
                  <a:srgbClr val="0070C0"/>
                </a:solidFill>
              </a:rPr>
              <a:t>Rock characteristics </a:t>
            </a:r>
            <a:r>
              <a:rPr lang="en-US" dirty="0" smtClean="0"/>
              <a:t>includes all the chemical traits of a rock, including its </a:t>
            </a:r>
            <a:r>
              <a:rPr lang="en-US" u="sng" dirty="0" smtClean="0"/>
              <a:t>mineral composition </a:t>
            </a:r>
            <a:r>
              <a:rPr lang="en-US" dirty="0" smtClean="0"/>
              <a:t>and </a:t>
            </a:r>
            <a:r>
              <a:rPr lang="en-US" u="sng" dirty="0" smtClean="0"/>
              <a:t>solubility</a:t>
            </a:r>
            <a:r>
              <a:rPr lang="en-US" dirty="0" smtClean="0"/>
              <a:t>. </a:t>
            </a:r>
          </a:p>
          <a:p>
            <a:pPr>
              <a:spcAft>
                <a:spcPts val="1200"/>
              </a:spcAft>
            </a:pPr>
            <a:r>
              <a:rPr lang="en-US" dirty="0" smtClean="0"/>
              <a:t>In rock masses joints (cracks) have an influence.</a:t>
            </a:r>
          </a:p>
          <a:p>
            <a:r>
              <a:rPr lang="en-US" dirty="0" smtClean="0"/>
              <a:t>Variation in weathering due to mineral composition is clear. For instance </a:t>
            </a:r>
            <a:r>
              <a:rPr lang="en-US" b="1" dirty="0" smtClean="0"/>
              <a:t>granite</a:t>
            </a:r>
            <a:r>
              <a:rPr lang="en-US" dirty="0" smtClean="0"/>
              <a:t> (composed of silicate minerals) is far more resistant to weathering than </a:t>
            </a:r>
            <a:r>
              <a:rPr lang="en-US" b="1" dirty="0" smtClean="0"/>
              <a:t>marble</a:t>
            </a:r>
            <a:r>
              <a:rPr lang="en-US" dirty="0" smtClean="0"/>
              <a:t> (composed of calcium carbonate). Example: the tombstone in the picture.</a:t>
            </a:r>
          </a:p>
          <a:p>
            <a:pPr lvl="0">
              <a:defRPr/>
            </a:pPr>
            <a:endParaRPr lang="en-US" dirty="0" smtClean="0"/>
          </a:p>
          <a:p>
            <a:endParaRPr lang="en-US" dirty="0" smtClean="0"/>
          </a:p>
        </p:txBody>
      </p:sp>
      <p:sp>
        <p:nvSpPr>
          <p:cNvPr id="5" name="Content Placeholder 2"/>
          <p:cNvSpPr txBox="1">
            <a:spLocks/>
          </p:cNvSpPr>
          <p:nvPr/>
        </p:nvSpPr>
        <p:spPr>
          <a:xfrm>
            <a:off x="0" y="2895600"/>
            <a:ext cx="4419600" cy="3886200"/>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a:srcRect/>
          <a:stretch>
            <a:fillRect/>
          </a:stretch>
        </p:blipFill>
        <p:spPr bwMode="auto">
          <a:xfrm>
            <a:off x="5432887" y="4267200"/>
            <a:ext cx="3711113" cy="2286000"/>
          </a:xfrm>
          <a:prstGeom prst="rect">
            <a:avLst/>
          </a:prstGeom>
          <a:noFill/>
          <a:ln w="9525">
            <a:noFill/>
            <a:miter lim="800000"/>
            <a:headEnd/>
            <a:tailEnd/>
          </a:ln>
          <a:effectLst/>
        </p:spPr>
      </p:pic>
      <p:sp>
        <p:nvSpPr>
          <p:cNvPr id="7" name="TextBox 6"/>
          <p:cNvSpPr txBox="1"/>
          <p:nvPr/>
        </p:nvSpPr>
        <p:spPr>
          <a:xfrm>
            <a:off x="5867400" y="6564868"/>
            <a:ext cx="1371600" cy="369332"/>
          </a:xfrm>
          <a:prstGeom prst="rect">
            <a:avLst/>
          </a:prstGeom>
          <a:noFill/>
        </p:spPr>
        <p:txBody>
          <a:bodyPr wrap="square" rtlCol="0">
            <a:spAutoFit/>
          </a:bodyPr>
          <a:lstStyle/>
          <a:p>
            <a:r>
              <a:rPr lang="en-US" b="1" dirty="0" smtClean="0"/>
              <a:t>Granite</a:t>
            </a:r>
            <a:endParaRPr lang="en-US" b="1" dirty="0"/>
          </a:p>
        </p:txBody>
      </p:sp>
      <p:sp>
        <p:nvSpPr>
          <p:cNvPr id="8" name="TextBox 7"/>
          <p:cNvSpPr txBox="1"/>
          <p:nvPr/>
        </p:nvSpPr>
        <p:spPr>
          <a:xfrm>
            <a:off x="7848600" y="6564868"/>
            <a:ext cx="1371600" cy="369332"/>
          </a:xfrm>
          <a:prstGeom prst="rect">
            <a:avLst/>
          </a:prstGeom>
          <a:noFill/>
        </p:spPr>
        <p:txBody>
          <a:bodyPr wrap="square" rtlCol="0">
            <a:spAutoFit/>
          </a:bodyPr>
          <a:lstStyle/>
          <a:p>
            <a:r>
              <a:rPr lang="en-US" b="1" dirty="0" smtClean="0"/>
              <a:t>Marble</a:t>
            </a:r>
            <a:endParaRPr lang="en-US" b="1" dirty="0"/>
          </a:p>
        </p:txBody>
      </p:sp>
      <p:sp>
        <p:nvSpPr>
          <p:cNvPr id="9" name="Content Placeholder 2"/>
          <p:cNvSpPr txBox="1">
            <a:spLocks/>
          </p:cNvSpPr>
          <p:nvPr/>
        </p:nvSpPr>
        <p:spPr>
          <a:xfrm>
            <a:off x="0" y="4075177"/>
            <a:ext cx="5410200" cy="2859023"/>
          </a:xfrm>
          <a:prstGeom prst="rect">
            <a:avLst/>
          </a:prstGeom>
        </p:spPr>
        <p:txBody>
          <a:bodyPr vert="horz" lIns="54864" tIns="91440" rtlCol="0">
            <a:normAutofit fontScale="85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In</a:t>
            </a:r>
            <a:r>
              <a:rPr kumimoji="0" lang="en-US" sz="3200" b="1" i="0" u="none" strike="noStrike" kern="1200" cap="none" spc="0" normalizeH="0" noProof="0" dirty="0" smtClean="0">
                <a:ln>
                  <a:noFill/>
                </a:ln>
                <a:solidFill>
                  <a:schemeClr val="tx1"/>
                </a:solidFill>
                <a:effectLst/>
                <a:uLnTx/>
                <a:uFillTx/>
                <a:latin typeface="+mn-lt"/>
                <a:ea typeface="+mn-ea"/>
                <a:cs typeface="+mn-cs"/>
              </a:rPr>
              <a:t> silicates</a:t>
            </a:r>
            <a:r>
              <a:rPr kumimoji="0" lang="en-US" sz="3200" b="0" i="0" u="none" strike="noStrike" kern="1200" cap="none" spc="0" normalizeH="0" noProof="0" dirty="0" smtClean="0">
                <a:ln>
                  <a:noFill/>
                </a:ln>
                <a:solidFill>
                  <a:schemeClr val="tx1"/>
                </a:solidFill>
                <a:effectLst/>
                <a:uLnTx/>
                <a:uFillTx/>
                <a:latin typeface="+mn-lt"/>
                <a:ea typeface="+mn-ea"/>
                <a:cs typeface="+mn-cs"/>
              </a:rPr>
              <a:t>, weathering </a:t>
            </a:r>
            <a:r>
              <a:rPr lang="en-US" sz="3200" dirty="0" smtClean="0"/>
              <a:t>rates are in the same order as that for crystallization according to Bowen’s reaction series. Olivine     ( the first to crystallize) is the least resistant to chemical weathering, while quartz (the last to crystallize) is the most resistant.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Autofit/>
          </a:bodyPr>
          <a:lstStyle/>
          <a:p>
            <a:r>
              <a:rPr lang="en-US" sz="4000" dirty="0" smtClean="0"/>
              <a:t>Rates of Weathering:</a:t>
            </a:r>
            <a:r>
              <a:rPr lang="en-US" sz="3200" dirty="0" smtClean="0"/>
              <a:t/>
            </a:r>
            <a:br>
              <a:rPr lang="en-US" sz="3200" dirty="0" smtClean="0"/>
            </a:br>
            <a:r>
              <a:rPr lang="en-US" sz="3200" dirty="0" smtClean="0"/>
              <a:t>1) Rock Characteristics</a:t>
            </a:r>
            <a:r>
              <a:rPr lang="en-US" sz="3200" dirty="0" smtClean="0">
                <a:sym typeface="Wingdings" pitchFamily="2" charset="2"/>
              </a:rPr>
              <a:t> </a:t>
            </a:r>
            <a:r>
              <a:rPr lang="en-US" sz="3200" u="sng" dirty="0" smtClean="0">
                <a:sym typeface="Wingdings" pitchFamily="2" charset="2"/>
              </a:rPr>
              <a:t>Differential Weathering</a:t>
            </a:r>
            <a:endParaRPr lang="en-US" sz="3200" u="sng" dirty="0"/>
          </a:p>
        </p:txBody>
      </p:sp>
      <p:sp>
        <p:nvSpPr>
          <p:cNvPr id="3" name="Content Placeholder 2"/>
          <p:cNvSpPr>
            <a:spLocks noGrp="1"/>
          </p:cNvSpPr>
          <p:nvPr>
            <p:ph idx="1"/>
          </p:nvPr>
        </p:nvSpPr>
        <p:spPr>
          <a:xfrm>
            <a:off x="0" y="1447801"/>
            <a:ext cx="9144000" cy="5333999"/>
          </a:xfrm>
        </p:spPr>
        <p:txBody>
          <a:bodyPr/>
          <a:lstStyle/>
          <a:p>
            <a:r>
              <a:rPr lang="en-US" dirty="0" smtClean="0"/>
              <a:t>Different Rock Characteristics (among other factors such as joints) cause rocks not to weather uniformly. When different rock type weather differently in a certain, we call the process </a:t>
            </a:r>
            <a:r>
              <a:rPr lang="en-US" b="1" dirty="0" smtClean="0">
                <a:solidFill>
                  <a:schemeClr val="accent1"/>
                </a:solidFill>
              </a:rPr>
              <a:t>Differential Weathering</a:t>
            </a:r>
            <a:r>
              <a:rPr lang="en-US" dirty="0" smtClean="0"/>
              <a:t>.</a:t>
            </a:r>
            <a:endParaRPr lang="en-US" dirty="0"/>
          </a:p>
        </p:txBody>
      </p:sp>
      <p:pic>
        <p:nvPicPr>
          <p:cNvPr id="2050" name="Picture 2" descr="C:\Users\dell\Desktop\BZU\Chapter 5 Weathering &amp; Soils\timna-park-kolory-i-ksztalty.jpg"/>
          <p:cNvPicPr>
            <a:picLocks noChangeAspect="1" noChangeArrowheads="1"/>
          </p:cNvPicPr>
          <p:nvPr/>
        </p:nvPicPr>
        <p:blipFill>
          <a:blip r:embed="rId2"/>
          <a:srcRect l="5074" t="14780"/>
          <a:stretch>
            <a:fillRect/>
          </a:stretch>
        </p:blipFill>
        <p:spPr bwMode="auto">
          <a:xfrm>
            <a:off x="0" y="4038600"/>
            <a:ext cx="4191000" cy="2819400"/>
          </a:xfrm>
          <a:prstGeom prst="rect">
            <a:avLst/>
          </a:prstGeom>
          <a:noFill/>
        </p:spPr>
      </p:pic>
      <p:sp>
        <p:nvSpPr>
          <p:cNvPr id="5" name="TextBox 4"/>
          <p:cNvSpPr txBox="1"/>
          <p:nvPr/>
        </p:nvSpPr>
        <p:spPr>
          <a:xfrm>
            <a:off x="-76200" y="6477000"/>
            <a:ext cx="4343400" cy="369332"/>
          </a:xfrm>
          <a:prstGeom prst="rect">
            <a:avLst/>
          </a:prstGeom>
          <a:noFill/>
        </p:spPr>
        <p:txBody>
          <a:bodyPr wrap="square" rtlCol="0">
            <a:spAutoFit/>
          </a:bodyPr>
          <a:lstStyle/>
          <a:p>
            <a:r>
              <a:rPr lang="en-US" sz="1750" b="1" dirty="0" smtClean="0"/>
              <a:t>“Mushroom”, </a:t>
            </a:r>
            <a:r>
              <a:rPr lang="en-US" sz="1750" b="1" dirty="0" err="1" smtClean="0"/>
              <a:t>Timna</a:t>
            </a:r>
            <a:r>
              <a:rPr lang="en-US" sz="1750" b="1" dirty="0" smtClean="0"/>
              <a:t> Park, South Palestine</a:t>
            </a:r>
            <a:endParaRPr lang="en-US" sz="1750" b="1" dirty="0"/>
          </a:p>
        </p:txBody>
      </p:sp>
      <p:cxnSp>
        <p:nvCxnSpPr>
          <p:cNvPr id="7" name="Straight Arrow Connector 6"/>
          <p:cNvCxnSpPr/>
          <p:nvPr/>
        </p:nvCxnSpPr>
        <p:spPr>
          <a:xfrm>
            <a:off x="838200" y="5943600"/>
            <a:ext cx="685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5800" y="4495800"/>
            <a:ext cx="4572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4114800"/>
            <a:ext cx="1498295" cy="338554"/>
          </a:xfrm>
          <a:prstGeom prst="rect">
            <a:avLst/>
          </a:prstGeom>
          <a:noFill/>
        </p:spPr>
        <p:txBody>
          <a:bodyPr wrap="none" rtlCol="0">
            <a:spAutoFit/>
          </a:bodyPr>
          <a:lstStyle/>
          <a:p>
            <a:r>
              <a:rPr lang="en-US" sz="1600" b="1" dirty="0" smtClean="0"/>
              <a:t>Resistant layer</a:t>
            </a:r>
            <a:endParaRPr lang="en-US" sz="1600" b="1" dirty="0"/>
          </a:p>
        </p:txBody>
      </p:sp>
      <p:sp>
        <p:nvSpPr>
          <p:cNvPr id="11" name="TextBox 10"/>
          <p:cNvSpPr txBox="1"/>
          <p:nvPr/>
        </p:nvSpPr>
        <p:spPr>
          <a:xfrm>
            <a:off x="-76200" y="5605046"/>
            <a:ext cx="1397819" cy="338554"/>
          </a:xfrm>
          <a:prstGeom prst="rect">
            <a:avLst/>
          </a:prstGeom>
          <a:noFill/>
        </p:spPr>
        <p:txBody>
          <a:bodyPr wrap="none" rtlCol="0">
            <a:spAutoFit/>
          </a:bodyPr>
          <a:lstStyle/>
          <a:p>
            <a:r>
              <a:rPr lang="en-US" sz="1600" b="1" dirty="0" smtClean="0">
                <a:solidFill>
                  <a:srgbClr val="FF0000"/>
                </a:solidFill>
              </a:rPr>
              <a:t>Weaker Layer</a:t>
            </a:r>
            <a:endParaRPr lang="en-US" sz="1600" b="1" dirty="0">
              <a:solidFill>
                <a:srgbClr val="FF0000"/>
              </a:solidFill>
            </a:endParaRPr>
          </a:p>
        </p:txBody>
      </p:sp>
      <p:pic>
        <p:nvPicPr>
          <p:cNvPr id="2053" name="Picture 5" descr="C:\Users\dell\Desktop\BZU\Chapter 5 Weathering &amp; Soils\DSC03340.JPG"/>
          <p:cNvPicPr>
            <a:picLocks noChangeAspect="1" noChangeArrowheads="1"/>
          </p:cNvPicPr>
          <p:nvPr/>
        </p:nvPicPr>
        <p:blipFill>
          <a:blip r:embed="rId3" cstate="print"/>
          <a:srcRect t="12500" b="16667"/>
          <a:stretch>
            <a:fillRect/>
          </a:stretch>
        </p:blipFill>
        <p:spPr bwMode="auto">
          <a:xfrm>
            <a:off x="4267200" y="4038600"/>
            <a:ext cx="4876800" cy="2819400"/>
          </a:xfrm>
          <a:prstGeom prst="rect">
            <a:avLst/>
          </a:prstGeom>
          <a:noFill/>
        </p:spPr>
      </p:pic>
      <p:cxnSp>
        <p:nvCxnSpPr>
          <p:cNvPr id="15" name="Straight Arrow Connector 14"/>
          <p:cNvCxnSpPr>
            <a:stCxn id="17" idx="0"/>
          </p:cNvCxnSpPr>
          <p:nvPr/>
        </p:nvCxnSpPr>
        <p:spPr>
          <a:xfrm rot="5400000" flipH="1" flipV="1">
            <a:off x="5115722" y="5615369"/>
            <a:ext cx="194846" cy="5465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40981" y="5986046"/>
            <a:ext cx="1397819" cy="338554"/>
          </a:xfrm>
          <a:prstGeom prst="rect">
            <a:avLst/>
          </a:prstGeom>
          <a:noFill/>
        </p:spPr>
        <p:txBody>
          <a:bodyPr wrap="none" rtlCol="0">
            <a:spAutoFit/>
          </a:bodyPr>
          <a:lstStyle/>
          <a:p>
            <a:r>
              <a:rPr lang="en-US" sz="1600" b="1" dirty="0" smtClean="0">
                <a:solidFill>
                  <a:srgbClr val="FF0000"/>
                </a:solidFill>
              </a:rPr>
              <a:t>Weaker Layer</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Rates of Weathering:</a:t>
            </a:r>
            <a:br>
              <a:rPr lang="en-US" dirty="0" smtClean="0"/>
            </a:br>
            <a:r>
              <a:rPr lang="en-US" dirty="0" smtClean="0"/>
              <a:t>2) Climate</a:t>
            </a:r>
            <a:endParaRPr lang="en-US" dirty="0"/>
          </a:p>
        </p:txBody>
      </p:sp>
      <p:sp>
        <p:nvSpPr>
          <p:cNvPr id="3" name="Content Placeholder 2"/>
          <p:cNvSpPr>
            <a:spLocks noGrp="1"/>
          </p:cNvSpPr>
          <p:nvPr>
            <p:ph idx="1"/>
          </p:nvPr>
        </p:nvSpPr>
        <p:spPr>
          <a:xfrm>
            <a:off x="0" y="1524000"/>
            <a:ext cx="9144000" cy="5562600"/>
          </a:xfrm>
        </p:spPr>
        <p:txBody>
          <a:bodyPr>
            <a:normAutofit fontScale="85000" lnSpcReduction="20000"/>
          </a:bodyPr>
          <a:lstStyle/>
          <a:p>
            <a:r>
              <a:rPr lang="en-US" dirty="0" smtClean="0"/>
              <a:t>Climate affects the rates of weathering.</a:t>
            </a:r>
          </a:p>
          <a:p>
            <a:r>
              <a:rPr lang="en-US" dirty="0" smtClean="0"/>
              <a:t>As discussed earlier, </a:t>
            </a:r>
            <a:r>
              <a:rPr lang="en-US" b="1" u="sng" dirty="0" smtClean="0"/>
              <a:t>frost wedging </a:t>
            </a:r>
            <a:r>
              <a:rPr lang="en-US" dirty="0" smtClean="0"/>
              <a:t>is most effective in cold regions with many freeze-thaw cycle.</a:t>
            </a:r>
          </a:p>
          <a:p>
            <a:pPr>
              <a:spcAft>
                <a:spcPts val="600"/>
              </a:spcAft>
            </a:pPr>
            <a:r>
              <a:rPr lang="en-US" b="1" dirty="0" smtClean="0">
                <a:solidFill>
                  <a:schemeClr val="accent3"/>
                </a:solidFill>
              </a:rPr>
              <a:t>Temperature &amp; Moisture </a:t>
            </a:r>
            <a:r>
              <a:rPr lang="en-US" dirty="0" smtClean="0"/>
              <a:t>also have an influence; regions with warm temperature &amp; abundant moisture encourage chemical weathering, partly because they typically have a lot of vegetation, which feed nearby soils with decaying organic matter, from which chemically active fluids such as </a:t>
            </a:r>
            <a:r>
              <a:rPr lang="en-US" b="1" dirty="0" smtClean="0"/>
              <a:t>carbonic &amp; </a:t>
            </a:r>
            <a:r>
              <a:rPr lang="en-US" b="1" dirty="0" err="1" smtClean="0"/>
              <a:t>humic</a:t>
            </a:r>
            <a:r>
              <a:rPr lang="en-US" b="1" dirty="0" smtClean="0"/>
              <a:t> acids</a:t>
            </a:r>
            <a:r>
              <a:rPr lang="en-US" dirty="0" smtClean="0"/>
              <a:t> are derived an cause weathering.</a:t>
            </a:r>
          </a:p>
          <a:p>
            <a:pPr>
              <a:spcAft>
                <a:spcPts val="1200"/>
              </a:spcAft>
              <a:buNone/>
            </a:pPr>
            <a:r>
              <a:rPr lang="en-US" dirty="0" smtClean="0"/>
              <a:t>	Chemical weathering is not as effective in polar regions because fluids are locked up in ice. In deserts there isn’t enough moisture for chemical weathering.</a:t>
            </a:r>
          </a:p>
          <a:p>
            <a:r>
              <a:rPr lang="en-US" b="1" dirty="0" smtClean="0"/>
              <a:t>Human activity</a:t>
            </a:r>
            <a:r>
              <a:rPr lang="en-US" dirty="0" smtClean="0"/>
              <a:t> may have an impact: </a:t>
            </a:r>
            <a:r>
              <a:rPr lang="en-US" b="1" dirty="0" smtClean="0"/>
              <a:t>CO2 emissions </a:t>
            </a:r>
            <a:r>
              <a:rPr lang="en-US" dirty="0" smtClean="0"/>
              <a:t>into the atmosphere cause </a:t>
            </a:r>
            <a:r>
              <a:rPr lang="en-US" b="1" dirty="0" smtClean="0"/>
              <a:t>acid rain</a:t>
            </a:r>
            <a:r>
              <a:rPr lang="en-US" dirty="0" smtClean="0"/>
              <a:t>, which is carries out chemical weathering.</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a:t>
            </a:r>
            <a:endParaRPr lang="en-US" dirty="0"/>
          </a:p>
        </p:txBody>
      </p:sp>
      <p:sp>
        <p:nvSpPr>
          <p:cNvPr id="3" name="Content Placeholder 2"/>
          <p:cNvSpPr>
            <a:spLocks noGrp="1"/>
          </p:cNvSpPr>
          <p:nvPr>
            <p:ph idx="1"/>
          </p:nvPr>
        </p:nvSpPr>
        <p:spPr>
          <a:xfrm>
            <a:off x="0" y="1524000"/>
            <a:ext cx="9144000" cy="5333999"/>
          </a:xfrm>
        </p:spPr>
        <p:txBody>
          <a:bodyPr>
            <a:normAutofit/>
          </a:bodyPr>
          <a:lstStyle/>
          <a:p>
            <a:pPr>
              <a:spcAft>
                <a:spcPts val="1200"/>
              </a:spcAft>
            </a:pPr>
            <a:r>
              <a:rPr lang="en-US" dirty="0" smtClean="0"/>
              <a:t>Soil extremely important for life &amp; in a way is an interface (boundary) between all of earth’s spheres</a:t>
            </a:r>
          </a:p>
          <a:p>
            <a:pPr>
              <a:spcAft>
                <a:spcPts val="1200"/>
              </a:spcAft>
            </a:pPr>
            <a:r>
              <a:rPr lang="en-US" b="1" dirty="0" smtClean="0"/>
              <a:t>Soil covers most of land surfaces and is composed of inorganic (regolith)&amp; organic matter, water, and air.</a:t>
            </a:r>
          </a:p>
          <a:p>
            <a:r>
              <a:rPr lang="en-US" b="1" dirty="0" smtClean="0">
                <a:solidFill>
                  <a:schemeClr val="accent1"/>
                </a:solidFill>
              </a:rPr>
              <a:t>Regolith: </a:t>
            </a:r>
            <a:r>
              <a:rPr lang="en-US" dirty="0" smtClean="0"/>
              <a:t>the layer of rock &amp; mineral fragments produced by weathering. </a:t>
            </a:r>
          </a:p>
          <a:p>
            <a:pPr>
              <a:buNone/>
            </a:pPr>
            <a:r>
              <a:rPr lang="en-US" dirty="0" smtClean="0"/>
              <a:t>	In relation to regolith, </a:t>
            </a:r>
            <a:r>
              <a:rPr lang="en-US" u="sng" dirty="0" smtClean="0"/>
              <a:t>Soil</a:t>
            </a:r>
            <a:r>
              <a:rPr lang="en-US" dirty="0" smtClean="0"/>
              <a:t> can be perceived as the portion of regolith that supports plant growth after maturing &amp; acquiring organic matter.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Components</a:t>
            </a:r>
            <a:endParaRPr lang="en-US" dirty="0"/>
          </a:p>
        </p:txBody>
      </p:sp>
      <p:sp>
        <p:nvSpPr>
          <p:cNvPr id="3" name="Content Placeholder 2"/>
          <p:cNvSpPr>
            <a:spLocks noGrp="1"/>
          </p:cNvSpPr>
          <p:nvPr>
            <p:ph idx="1"/>
          </p:nvPr>
        </p:nvSpPr>
        <p:spPr>
          <a:xfrm>
            <a:off x="0" y="1524000"/>
            <a:ext cx="9144000" cy="5333999"/>
          </a:xfrm>
        </p:spPr>
        <p:txBody>
          <a:bodyPr/>
          <a:lstStyle/>
          <a:p>
            <a:pPr>
              <a:spcAft>
                <a:spcPts val="1200"/>
              </a:spcAft>
            </a:pPr>
            <a:r>
              <a:rPr lang="en-US" dirty="0" smtClean="0"/>
              <a:t>Although variable from place to place, a good-quality soil’s composition (</a:t>
            </a:r>
            <a:r>
              <a:rPr lang="en-US" b="1" u="sng" dirty="0" smtClean="0"/>
              <a:t>by volume</a:t>
            </a:r>
            <a:r>
              <a:rPr lang="en-US" dirty="0" smtClean="0"/>
              <a:t>) is as follows:</a:t>
            </a:r>
          </a:p>
          <a:p>
            <a:pPr>
              <a:buFontTx/>
              <a:buChar char="-"/>
            </a:pPr>
            <a:r>
              <a:rPr lang="en-US" dirty="0" smtClean="0"/>
              <a:t>45%: Disintegrated &amp; decomposed rock (mineral matter or regolith).</a:t>
            </a:r>
          </a:p>
          <a:p>
            <a:pPr>
              <a:buFontTx/>
              <a:buChar char="-"/>
            </a:pPr>
            <a:r>
              <a:rPr lang="en-US" dirty="0" smtClean="0"/>
              <a:t>5%: Organic matter or </a:t>
            </a:r>
            <a:r>
              <a:rPr lang="en-US" i="1" dirty="0" smtClean="0"/>
              <a:t>humus</a:t>
            </a:r>
            <a:r>
              <a:rPr lang="en-US" dirty="0" smtClean="0"/>
              <a:t>, the decayed remains of animal &amp; plant life. </a:t>
            </a:r>
          </a:p>
          <a:p>
            <a:pPr>
              <a:buFontTx/>
              <a:buChar char="-"/>
            </a:pPr>
            <a:r>
              <a:rPr lang="en-US" dirty="0" smtClean="0"/>
              <a:t>25%: Water</a:t>
            </a:r>
          </a:p>
          <a:p>
            <a:pPr>
              <a:buFontTx/>
              <a:buChar char="-"/>
            </a:pPr>
            <a:r>
              <a:rPr lang="en-US" dirty="0" smtClean="0"/>
              <a:t>25%: Air</a:t>
            </a:r>
          </a:p>
          <a:p>
            <a:pPr>
              <a:buNone/>
            </a:pPr>
            <a:endParaRPr lang="en-US" dirty="0" smtClean="0"/>
          </a:p>
          <a:p>
            <a:endParaRPr lang="en-US" dirty="0"/>
          </a:p>
        </p:txBody>
      </p:sp>
      <p:pic>
        <p:nvPicPr>
          <p:cNvPr id="34819" name="Picture 3" descr="C:\Users\dell\Desktop\BZU\Chapter 5 Weathering &amp; Soils\big_thumb.jpg"/>
          <p:cNvPicPr>
            <a:picLocks noChangeAspect="1" noChangeArrowheads="1"/>
          </p:cNvPicPr>
          <p:nvPr/>
        </p:nvPicPr>
        <p:blipFill>
          <a:blip r:embed="rId2">
            <a:lum bright="-3000" contrast="10000"/>
          </a:blip>
          <a:srcRect l="5221" t="23552" r="30384" b="5461"/>
          <a:stretch>
            <a:fillRect/>
          </a:stretch>
        </p:blipFill>
        <p:spPr bwMode="auto">
          <a:xfrm>
            <a:off x="5831695" y="4114800"/>
            <a:ext cx="3312305" cy="2743200"/>
          </a:xfrm>
          <a:prstGeom prst="rect">
            <a:avLst/>
          </a:prstGeom>
          <a:noFill/>
        </p:spPr>
      </p:pic>
      <p:sp>
        <p:nvSpPr>
          <p:cNvPr id="7" name="Right Brace 6"/>
          <p:cNvSpPr/>
          <p:nvPr/>
        </p:nvSpPr>
        <p:spPr>
          <a:xfrm>
            <a:off x="2514600" y="4800600"/>
            <a:ext cx="152400" cy="838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743200" y="4964668"/>
            <a:ext cx="2317942" cy="461665"/>
          </a:xfrm>
          <a:prstGeom prst="rect">
            <a:avLst/>
          </a:prstGeom>
          <a:noFill/>
        </p:spPr>
        <p:txBody>
          <a:bodyPr wrap="none" rtlCol="0">
            <a:spAutoFit/>
          </a:bodyPr>
          <a:lstStyle/>
          <a:p>
            <a:r>
              <a:rPr lang="en-US" sz="2400" b="1" dirty="0" smtClean="0">
                <a:solidFill>
                  <a:schemeClr val="accent1"/>
                </a:solidFill>
              </a:rPr>
              <a:t>50%: Pore space</a:t>
            </a:r>
            <a:endParaRPr lang="en-US" sz="2400" b="1" dirty="0">
              <a:solidFill>
                <a:schemeClr val="accen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Components</a:t>
            </a:r>
            <a:endParaRPr lang="en-US" dirty="0"/>
          </a:p>
        </p:txBody>
      </p:sp>
      <p:sp>
        <p:nvSpPr>
          <p:cNvPr id="3" name="Content Placeholder 2"/>
          <p:cNvSpPr>
            <a:spLocks noGrp="1"/>
          </p:cNvSpPr>
          <p:nvPr>
            <p:ph idx="1"/>
          </p:nvPr>
        </p:nvSpPr>
        <p:spPr>
          <a:xfrm>
            <a:off x="0" y="1524000"/>
            <a:ext cx="9144000" cy="5333999"/>
          </a:xfrm>
        </p:spPr>
        <p:txBody>
          <a:bodyPr>
            <a:normAutofit fontScale="92500" lnSpcReduction="20000"/>
          </a:bodyPr>
          <a:lstStyle/>
          <a:p>
            <a:pPr>
              <a:spcAft>
                <a:spcPts val="1200"/>
              </a:spcAft>
            </a:pPr>
            <a:r>
              <a:rPr lang="en-US" b="1" dirty="0" smtClean="0">
                <a:solidFill>
                  <a:schemeClr val="accent1"/>
                </a:solidFill>
              </a:rPr>
              <a:t>Organic/ humus Portion: </a:t>
            </a:r>
            <a:r>
              <a:rPr lang="en-US" dirty="0" smtClean="0"/>
              <a:t>Important as it is the source of nutrients for plants &amp; for the soil’s ability to retain water.</a:t>
            </a:r>
          </a:p>
          <a:p>
            <a:pPr>
              <a:spcAft>
                <a:spcPts val="1200"/>
              </a:spcAft>
            </a:pPr>
            <a:r>
              <a:rPr lang="en-US" b="1" dirty="0" smtClean="0"/>
              <a:t>Pores: </a:t>
            </a:r>
            <a:r>
              <a:rPr lang="en-US" dirty="0" smtClean="0"/>
              <a:t>provide the space for water &amp; air to circulate &amp; feed plants.</a:t>
            </a:r>
          </a:p>
          <a:p>
            <a:pPr>
              <a:spcAft>
                <a:spcPts val="1200"/>
              </a:spcAft>
              <a:buNone/>
            </a:pPr>
            <a:r>
              <a:rPr lang="en-US" dirty="0" smtClean="0"/>
              <a:t>	</a:t>
            </a:r>
            <a:r>
              <a:rPr lang="en-US" b="1" dirty="0" smtClean="0">
                <a:solidFill>
                  <a:srgbClr val="0070C0"/>
                </a:solidFill>
              </a:rPr>
              <a:t>Soil water </a:t>
            </a:r>
            <a:r>
              <a:rPr lang="en-US" dirty="0" smtClean="0"/>
              <a:t>is far from being “pure” as it is a complex solution containing many soluble nutrients supplied to plants in a form they can use. It also provides necessary moisture for chemical reactions that sustain life.</a:t>
            </a:r>
          </a:p>
          <a:p>
            <a:pPr>
              <a:spcAft>
                <a:spcPts val="1200"/>
              </a:spcAft>
              <a:buNone/>
            </a:pPr>
            <a:r>
              <a:rPr lang="en-US" dirty="0" smtClean="0"/>
              <a:t>	</a:t>
            </a:r>
            <a:r>
              <a:rPr lang="en-US" b="1" dirty="0" smtClean="0">
                <a:solidFill>
                  <a:srgbClr val="0070C0"/>
                </a:solidFill>
              </a:rPr>
              <a:t>Soil Air </a:t>
            </a:r>
            <a:r>
              <a:rPr lang="en-US" dirty="0" smtClean="0"/>
              <a:t>in the pores is the source of necessary oxygen &amp; carbon dioxide for microorganisms and plants.</a:t>
            </a:r>
          </a:p>
          <a:p>
            <a:pPr>
              <a:spcAft>
                <a:spcPts val="1200"/>
              </a:spcAft>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of Soil Formation</a:t>
            </a:r>
            <a:endParaRPr lang="en-US" dirty="0"/>
          </a:p>
        </p:txBody>
      </p:sp>
      <p:sp>
        <p:nvSpPr>
          <p:cNvPr id="3" name="Content Placeholder 2"/>
          <p:cNvSpPr>
            <a:spLocks noGrp="1"/>
          </p:cNvSpPr>
          <p:nvPr>
            <p:ph idx="1"/>
          </p:nvPr>
        </p:nvSpPr>
        <p:spPr>
          <a:xfrm>
            <a:off x="0" y="1524000"/>
            <a:ext cx="9144000" cy="5333999"/>
          </a:xfrm>
        </p:spPr>
        <p:txBody>
          <a:bodyPr/>
          <a:lstStyle/>
          <a:p>
            <a:pPr>
              <a:spcAft>
                <a:spcPts val="1800"/>
              </a:spcAft>
            </a:pPr>
            <a:r>
              <a:rPr lang="en-US" dirty="0" smtClean="0"/>
              <a:t>Soil is the product of complex and interrelated factors &amp; processes. The most important are:</a:t>
            </a:r>
          </a:p>
          <a:p>
            <a:pPr>
              <a:buFont typeface="Wingdings" pitchFamily="2" charset="2"/>
              <a:buChar char="Ø"/>
            </a:pPr>
            <a:r>
              <a:rPr lang="en-US" b="1" dirty="0" smtClean="0"/>
              <a:t>Parent Material</a:t>
            </a:r>
          </a:p>
          <a:p>
            <a:pPr>
              <a:buFont typeface="Wingdings" pitchFamily="2" charset="2"/>
              <a:buChar char="Ø"/>
            </a:pPr>
            <a:r>
              <a:rPr lang="en-US" b="1" dirty="0" smtClean="0"/>
              <a:t>Time</a:t>
            </a:r>
          </a:p>
          <a:p>
            <a:pPr>
              <a:buFont typeface="Wingdings" pitchFamily="2" charset="2"/>
              <a:buChar char="Ø"/>
            </a:pPr>
            <a:r>
              <a:rPr lang="en-US" b="1" dirty="0" smtClean="0"/>
              <a:t>Climate</a:t>
            </a:r>
          </a:p>
          <a:p>
            <a:pPr>
              <a:buFont typeface="Wingdings" pitchFamily="2" charset="2"/>
              <a:buChar char="Ø"/>
            </a:pPr>
            <a:r>
              <a:rPr lang="en-US" b="1" dirty="0" smtClean="0"/>
              <a:t>Plants &amp; Animals</a:t>
            </a:r>
          </a:p>
          <a:p>
            <a:pPr>
              <a:buFont typeface="Wingdings" pitchFamily="2" charset="2"/>
              <a:buChar char="Ø"/>
            </a:pPr>
            <a:r>
              <a:rPr lang="en-US" b="1" dirty="0" smtClean="0"/>
              <a:t>Topography (</a:t>
            </a:r>
            <a:r>
              <a:rPr lang="ar-SA" b="1" dirty="0" smtClean="0"/>
              <a:t>التضاريس</a:t>
            </a:r>
            <a:r>
              <a:rPr lang="en-US" b="1" dirty="0" smtClean="0"/>
              <a:t>)</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Processes</a:t>
            </a:r>
            <a:endParaRPr lang="en-US" dirty="0"/>
          </a:p>
        </p:txBody>
      </p:sp>
      <p:sp>
        <p:nvSpPr>
          <p:cNvPr id="3" name="Content Placeholder 2"/>
          <p:cNvSpPr>
            <a:spLocks noGrp="1"/>
          </p:cNvSpPr>
          <p:nvPr>
            <p:ph idx="1"/>
          </p:nvPr>
        </p:nvSpPr>
        <p:spPr>
          <a:xfrm>
            <a:off x="0" y="1676400"/>
            <a:ext cx="8686800" cy="4876799"/>
          </a:xfrm>
        </p:spPr>
        <p:txBody>
          <a:bodyPr>
            <a:normAutofit/>
          </a:bodyPr>
          <a:lstStyle/>
          <a:p>
            <a:pPr>
              <a:spcAft>
                <a:spcPts val="1200"/>
              </a:spcAft>
            </a:pPr>
            <a:r>
              <a:rPr lang="en-US" dirty="0" smtClean="0"/>
              <a:t>Internal Processes include the following:</a:t>
            </a:r>
          </a:p>
          <a:p>
            <a:pPr marL="633222" indent="-514350">
              <a:buFont typeface="+mj-lt"/>
              <a:buAutoNum type="arabicParenR"/>
            </a:pPr>
            <a:r>
              <a:rPr lang="en-US" b="1" dirty="0" smtClean="0">
                <a:solidFill>
                  <a:schemeClr val="accent1"/>
                </a:solidFill>
              </a:rPr>
              <a:t>Weathering: </a:t>
            </a:r>
            <a:r>
              <a:rPr lang="en-US" dirty="0" smtClean="0"/>
              <a:t>The physical breakdown (disintegration) and chemical alteration (decomposition) of rocks at or near the surface.</a:t>
            </a:r>
          </a:p>
          <a:p>
            <a:pPr marL="633222" indent="-514350">
              <a:buFont typeface="+mj-lt"/>
              <a:buAutoNum type="arabicParenR"/>
            </a:pPr>
            <a:r>
              <a:rPr lang="en-US" b="1" dirty="0" smtClean="0">
                <a:solidFill>
                  <a:schemeClr val="accent1"/>
                </a:solidFill>
              </a:rPr>
              <a:t>Mass Wasting: </a:t>
            </a:r>
            <a:r>
              <a:rPr lang="en-US" dirty="0" smtClean="0"/>
              <a:t>The transfer of rock and soil down slope by gravity.</a:t>
            </a:r>
          </a:p>
          <a:p>
            <a:pPr marL="633222" indent="-514350">
              <a:buFont typeface="+mj-lt"/>
              <a:buAutoNum type="arabicParenR"/>
            </a:pPr>
            <a:r>
              <a:rPr lang="en-US" b="1" dirty="0" smtClean="0">
                <a:solidFill>
                  <a:schemeClr val="accent1"/>
                </a:solidFill>
              </a:rPr>
              <a:t>Erosion: </a:t>
            </a:r>
            <a:r>
              <a:rPr lang="en-US" dirty="0" smtClean="0"/>
              <a:t>The physical removal of material by mobile agents such as water, wind, or ice.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Controls of Soil Formation</a:t>
            </a:r>
            <a:r>
              <a:rPr lang="ar-SA" dirty="0" smtClean="0"/>
              <a:t>:</a:t>
            </a:r>
            <a:br>
              <a:rPr lang="ar-SA" dirty="0" smtClean="0"/>
            </a:br>
            <a:r>
              <a:rPr lang="en-US" dirty="0" smtClean="0"/>
              <a:t>1) Parent Material</a:t>
            </a:r>
            <a:endParaRPr lang="en-US" dirty="0"/>
          </a:p>
        </p:txBody>
      </p:sp>
      <p:sp>
        <p:nvSpPr>
          <p:cNvPr id="3" name="Content Placeholder 2"/>
          <p:cNvSpPr>
            <a:spLocks noGrp="1"/>
          </p:cNvSpPr>
          <p:nvPr>
            <p:ph idx="1"/>
          </p:nvPr>
        </p:nvSpPr>
        <p:spPr>
          <a:xfrm>
            <a:off x="0" y="1447800"/>
            <a:ext cx="9144000" cy="5638800"/>
          </a:xfrm>
        </p:spPr>
        <p:txBody>
          <a:bodyPr>
            <a:normAutofit/>
          </a:bodyPr>
          <a:lstStyle/>
          <a:p>
            <a:r>
              <a:rPr lang="en-US" sz="2500" b="1" dirty="0" smtClean="0"/>
              <a:t>Parent Material: </a:t>
            </a:r>
            <a:r>
              <a:rPr lang="en-US" sz="2500" dirty="0" smtClean="0"/>
              <a:t>It is the source of mineral matter, from which soils develop. It gets weathered/eroded through physical &amp; chemical changes as the processes of soil formation progress. </a:t>
            </a:r>
          </a:p>
          <a:p>
            <a:r>
              <a:rPr lang="en-US" sz="2500" dirty="0" smtClean="0"/>
              <a:t>The source of parent material may be:</a:t>
            </a:r>
          </a:p>
          <a:p>
            <a:pPr>
              <a:buFontTx/>
              <a:buChar char="-"/>
            </a:pPr>
            <a:r>
              <a:rPr lang="en-US" sz="2500" b="1" u="sng" dirty="0" smtClean="0"/>
              <a:t>Underlying Bedrock</a:t>
            </a:r>
            <a:r>
              <a:rPr lang="en-US" sz="2500" dirty="0" smtClean="0">
                <a:sym typeface="Wingdings" pitchFamily="2" charset="2"/>
              </a:rPr>
              <a:t> Produce </a:t>
            </a:r>
            <a:r>
              <a:rPr lang="en-US" sz="2500" b="1" i="1" dirty="0" smtClean="0">
                <a:solidFill>
                  <a:srgbClr val="0070C0"/>
                </a:solidFill>
                <a:sym typeface="Wingdings" pitchFamily="2" charset="2"/>
              </a:rPr>
              <a:t>“Residual Soils”</a:t>
            </a:r>
          </a:p>
          <a:p>
            <a:pPr>
              <a:buFontTx/>
              <a:buChar char="-"/>
            </a:pPr>
            <a:r>
              <a:rPr lang="en-US" sz="2500" b="1" u="sng" dirty="0" smtClean="0">
                <a:sym typeface="Wingdings" pitchFamily="2" charset="2"/>
              </a:rPr>
              <a:t>Unconsolidated Sediment/deposits</a:t>
            </a:r>
            <a:r>
              <a:rPr lang="en-US" sz="2500" dirty="0" smtClean="0">
                <a:sym typeface="Wingdings" pitchFamily="2" charset="2"/>
              </a:rPr>
              <a:t> Produce </a:t>
            </a:r>
            <a:r>
              <a:rPr lang="en-US" sz="2500" b="1" i="1" dirty="0" smtClean="0">
                <a:solidFill>
                  <a:srgbClr val="0070C0"/>
                </a:solidFill>
                <a:sym typeface="Wingdings" pitchFamily="2" charset="2"/>
              </a:rPr>
              <a:t>“Transported Soils”</a:t>
            </a:r>
          </a:p>
          <a:p>
            <a:r>
              <a:rPr lang="en-US" sz="2500" dirty="0" smtClean="0">
                <a:sym typeface="Wingdings" pitchFamily="2" charset="2"/>
              </a:rPr>
              <a:t>The nature of parent material influences soil as follows:</a:t>
            </a:r>
          </a:p>
          <a:p>
            <a:pPr>
              <a:buNone/>
            </a:pPr>
            <a:r>
              <a:rPr lang="en-US" sz="2500" dirty="0" smtClean="0">
                <a:sym typeface="Wingdings" pitchFamily="2" charset="2"/>
              </a:rPr>
              <a:t>  	</a:t>
            </a:r>
            <a:r>
              <a:rPr lang="en-US" sz="2500" b="1" dirty="0" smtClean="0">
                <a:solidFill>
                  <a:schemeClr val="accent1"/>
                </a:solidFill>
                <a:sym typeface="Wingdings" pitchFamily="2" charset="2"/>
              </a:rPr>
              <a:t>1) Rate of weathering: </a:t>
            </a:r>
            <a:r>
              <a:rPr lang="en-US" sz="2500" dirty="0" smtClean="0">
                <a:sym typeface="Wingdings" pitchFamily="2" charset="2"/>
              </a:rPr>
              <a:t>Consequently, rate of soil formation. Recall how different rocks have diff. resistances to weathering (Granite vs. Marble). </a:t>
            </a:r>
            <a:r>
              <a:rPr lang="en-US" sz="2500" u="sng" dirty="0" smtClean="0">
                <a:sym typeface="Wingdings" pitchFamily="2" charset="2"/>
              </a:rPr>
              <a:t>Also note that unconsolidated deposits weather much more easily</a:t>
            </a:r>
            <a:r>
              <a:rPr lang="en-US" sz="2500" dirty="0" smtClean="0">
                <a:sym typeface="Wingdings" pitchFamily="2" charset="2"/>
              </a:rPr>
              <a:t>.</a:t>
            </a:r>
          </a:p>
          <a:p>
            <a:pPr>
              <a:buNone/>
            </a:pPr>
            <a:r>
              <a:rPr lang="en-US" sz="2500" dirty="0" smtClean="0">
                <a:sym typeface="Wingdings" pitchFamily="2" charset="2"/>
              </a:rPr>
              <a:t>	</a:t>
            </a:r>
            <a:r>
              <a:rPr lang="en-US" sz="2500" b="1" dirty="0" smtClean="0">
                <a:solidFill>
                  <a:schemeClr val="accent1"/>
                </a:solidFill>
                <a:sym typeface="Wingdings" pitchFamily="2" charset="2"/>
              </a:rPr>
              <a:t>2) The Chemical Makeup: </a:t>
            </a:r>
            <a:r>
              <a:rPr lang="en-US" sz="2500" dirty="0" smtClean="0">
                <a:sym typeface="Wingdings" pitchFamily="2" charset="2"/>
              </a:rPr>
              <a:t>affects the fertility of soils &amp; the plants it can support.</a:t>
            </a:r>
            <a:endParaRPr lang="en-US" sz="2500" dirty="0" smtClean="0"/>
          </a:p>
          <a:p>
            <a:endParaRPr lang="en-US" sz="2500" dirty="0" smtClean="0"/>
          </a:p>
          <a:p>
            <a:endParaRPr lang="en-US" sz="2500" dirty="0" smtClean="0"/>
          </a:p>
          <a:p>
            <a:endParaRPr lang="en-US" sz="2500" dirty="0" smtClean="0"/>
          </a:p>
          <a:p>
            <a:endParaRPr lang="en-US" sz="2500" dirty="0" smtClean="0"/>
          </a:p>
          <a:p>
            <a:endParaRPr lang="en-US" sz="2500" dirty="0" smtClean="0"/>
          </a:p>
          <a:p>
            <a:endParaRPr lang="en-US" sz="25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2706" name="Picture 2"/>
          <p:cNvPicPr>
            <a:picLocks noChangeAspect="1" noChangeArrowheads="1"/>
          </p:cNvPicPr>
          <p:nvPr/>
        </p:nvPicPr>
        <p:blipFill>
          <a:blip r:embed="rId2"/>
          <a:srcRect l="34553" t="19780" r="5710"/>
          <a:stretch>
            <a:fillRect/>
          </a:stretch>
        </p:blipFill>
        <p:spPr bwMode="auto">
          <a:xfrm>
            <a:off x="0" y="0"/>
            <a:ext cx="915652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Controls of Soil Formation</a:t>
            </a:r>
            <a:r>
              <a:rPr lang="ar-SA" dirty="0" smtClean="0"/>
              <a:t>:</a:t>
            </a:r>
            <a:br>
              <a:rPr lang="ar-SA" dirty="0" smtClean="0"/>
            </a:br>
            <a:r>
              <a:rPr lang="en-US" dirty="0" smtClean="0"/>
              <a:t>2) Time</a:t>
            </a:r>
            <a:endParaRPr lang="en-US" dirty="0"/>
          </a:p>
        </p:txBody>
      </p:sp>
      <p:sp>
        <p:nvSpPr>
          <p:cNvPr id="3" name="Content Placeholder 2"/>
          <p:cNvSpPr>
            <a:spLocks noGrp="1"/>
          </p:cNvSpPr>
          <p:nvPr>
            <p:ph idx="1"/>
          </p:nvPr>
        </p:nvSpPr>
        <p:spPr>
          <a:xfrm>
            <a:off x="0" y="1524000"/>
            <a:ext cx="9144000" cy="5333999"/>
          </a:xfrm>
        </p:spPr>
        <p:txBody>
          <a:bodyPr>
            <a:normAutofit fontScale="92500" lnSpcReduction="20000"/>
          </a:bodyPr>
          <a:lstStyle/>
          <a:p>
            <a:pPr>
              <a:spcAft>
                <a:spcPts val="1200"/>
              </a:spcAft>
            </a:pPr>
            <a:r>
              <a:rPr lang="en-US" dirty="0"/>
              <a:t>The amount of </a:t>
            </a:r>
            <a:r>
              <a:rPr lang="en-US" dirty="0" smtClean="0"/>
              <a:t>time required </a:t>
            </a:r>
            <a:r>
              <a:rPr lang="en-US" dirty="0"/>
              <a:t>for various soils to evolve </a:t>
            </a:r>
            <a:r>
              <a:rPr lang="en-US" dirty="0" smtClean="0"/>
              <a:t>cannot be </a:t>
            </a:r>
            <a:r>
              <a:rPr lang="en-US" dirty="0"/>
              <a:t>specified, because the </a:t>
            </a:r>
            <a:r>
              <a:rPr lang="en-US" u="sng" dirty="0" smtClean="0"/>
              <a:t>soil-forming processes </a:t>
            </a:r>
            <a:r>
              <a:rPr lang="en-US" u="sng" dirty="0"/>
              <a:t>act at varying rates </a:t>
            </a:r>
            <a:r>
              <a:rPr lang="en-US" u="sng" dirty="0" smtClean="0"/>
              <a:t>under different </a:t>
            </a:r>
            <a:r>
              <a:rPr lang="en-US" u="sng" dirty="0"/>
              <a:t>circumstances</a:t>
            </a:r>
            <a:r>
              <a:rPr lang="en-US" dirty="0"/>
              <a:t>. </a:t>
            </a:r>
            <a:endParaRPr lang="en-US" dirty="0" smtClean="0"/>
          </a:p>
          <a:p>
            <a:r>
              <a:rPr lang="en-US" dirty="0" smtClean="0"/>
              <a:t>However</a:t>
            </a:r>
            <a:r>
              <a:rPr lang="en-US" dirty="0"/>
              <a:t>, as a </a:t>
            </a:r>
            <a:r>
              <a:rPr lang="en-US" dirty="0" smtClean="0"/>
              <a:t>rule, the length of time these processes have been operating determines the nature of the soil: </a:t>
            </a:r>
          </a:p>
          <a:p>
            <a:pPr>
              <a:buFontTx/>
              <a:buChar char="-"/>
            </a:pPr>
            <a:r>
              <a:rPr lang="en-US" b="1" dirty="0" smtClean="0">
                <a:solidFill>
                  <a:schemeClr val="accent1"/>
                </a:solidFill>
              </a:rPr>
              <a:t>The shorter the time of weathering</a:t>
            </a:r>
            <a:r>
              <a:rPr lang="en-US" b="1" dirty="0" smtClean="0">
                <a:solidFill>
                  <a:schemeClr val="accent1"/>
                </a:solidFill>
                <a:sym typeface="Wingdings" pitchFamily="2" charset="2"/>
              </a:rPr>
              <a:t> </a:t>
            </a:r>
            <a:r>
              <a:rPr lang="en-US" b="1" dirty="0" smtClean="0">
                <a:sym typeface="Wingdings" pitchFamily="2" charset="2"/>
              </a:rPr>
              <a:t>the more the soil resembles the parent material</a:t>
            </a:r>
            <a:r>
              <a:rPr lang="en-US" dirty="0" smtClean="0">
                <a:sym typeface="Wingdings" pitchFamily="2" charset="2"/>
              </a:rPr>
              <a:t> (i.e. the parent material determines to a large extent the characteristics of the soil).</a:t>
            </a:r>
          </a:p>
          <a:p>
            <a:pPr>
              <a:buFontTx/>
              <a:buChar char="-"/>
            </a:pPr>
            <a:r>
              <a:rPr lang="en-US" b="1" dirty="0" smtClean="0">
                <a:solidFill>
                  <a:schemeClr val="accent1"/>
                </a:solidFill>
                <a:sym typeface="Wingdings" pitchFamily="2" charset="2"/>
              </a:rPr>
              <a:t>T</a:t>
            </a:r>
            <a:r>
              <a:rPr lang="en-US" b="1" dirty="0" smtClean="0">
                <a:solidFill>
                  <a:schemeClr val="accent1"/>
                </a:solidFill>
              </a:rPr>
              <a:t>he </a:t>
            </a:r>
            <a:r>
              <a:rPr lang="en-US" b="1" dirty="0">
                <a:solidFill>
                  <a:schemeClr val="accent1"/>
                </a:solidFill>
              </a:rPr>
              <a:t>longer </a:t>
            </a:r>
            <a:r>
              <a:rPr lang="en-US" b="1" dirty="0" smtClean="0">
                <a:solidFill>
                  <a:schemeClr val="accent1"/>
                </a:solidFill>
              </a:rPr>
              <a:t>the time of weathering</a:t>
            </a:r>
            <a:r>
              <a:rPr lang="en-US" b="1" dirty="0" smtClean="0">
                <a:solidFill>
                  <a:schemeClr val="accent1"/>
                </a:solidFill>
                <a:sym typeface="Wingdings" pitchFamily="2" charset="2"/>
              </a:rPr>
              <a:t></a:t>
            </a:r>
            <a:r>
              <a:rPr lang="en-US" dirty="0" smtClean="0">
                <a:sym typeface="Wingdings" pitchFamily="2" charset="2"/>
              </a:rPr>
              <a:t> </a:t>
            </a:r>
            <a:r>
              <a:rPr lang="en-US" b="1" dirty="0" smtClean="0">
                <a:sym typeface="Wingdings" pitchFamily="2" charset="2"/>
              </a:rPr>
              <a:t>the thicker the soil becomes and the</a:t>
            </a:r>
            <a:r>
              <a:rPr lang="en-US" b="1" dirty="0" smtClean="0"/>
              <a:t> </a:t>
            </a:r>
            <a:r>
              <a:rPr lang="en-US" b="1" dirty="0"/>
              <a:t>less it </a:t>
            </a:r>
            <a:r>
              <a:rPr lang="en-US" b="1" dirty="0" smtClean="0"/>
              <a:t>resembles the </a:t>
            </a:r>
            <a:r>
              <a:rPr lang="en-US" b="1" dirty="0"/>
              <a:t>parent material.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Controls of Soil Formation</a:t>
            </a:r>
            <a:r>
              <a:rPr lang="ar-SA" dirty="0" smtClean="0"/>
              <a:t>:</a:t>
            </a:r>
            <a:br>
              <a:rPr lang="ar-SA" dirty="0" smtClean="0"/>
            </a:br>
            <a:r>
              <a:rPr lang="en-US" dirty="0" smtClean="0"/>
              <a:t>3) Climate</a:t>
            </a:r>
            <a:endParaRPr lang="en-US" dirty="0"/>
          </a:p>
        </p:txBody>
      </p:sp>
      <p:sp>
        <p:nvSpPr>
          <p:cNvPr id="3" name="Content Placeholder 2"/>
          <p:cNvSpPr>
            <a:spLocks noGrp="1"/>
          </p:cNvSpPr>
          <p:nvPr>
            <p:ph idx="1"/>
          </p:nvPr>
        </p:nvSpPr>
        <p:spPr>
          <a:xfrm>
            <a:off x="0" y="1524000"/>
            <a:ext cx="9144000" cy="5333999"/>
          </a:xfrm>
        </p:spPr>
        <p:txBody>
          <a:bodyPr>
            <a:normAutofit fontScale="92500" lnSpcReduction="20000"/>
          </a:bodyPr>
          <a:lstStyle/>
          <a:p>
            <a:r>
              <a:rPr lang="en-US" dirty="0" smtClean="0"/>
              <a:t>The most influential control of soil formation.</a:t>
            </a:r>
          </a:p>
          <a:p>
            <a:r>
              <a:rPr lang="en-US" dirty="0" smtClean="0"/>
              <a:t>Variations in </a:t>
            </a:r>
            <a:r>
              <a:rPr lang="en-US" b="1" dirty="0" smtClean="0"/>
              <a:t>temperature &amp; precipitation (rain) </a:t>
            </a:r>
            <a:r>
              <a:rPr lang="en-US" dirty="0" smtClean="0"/>
              <a:t>determine whether chemical or mechanical weathering will dominate. Additionally, they influence the rate &amp; depth of weathering.</a:t>
            </a:r>
          </a:p>
          <a:p>
            <a:pPr>
              <a:buFontTx/>
              <a:buChar char="-"/>
            </a:pPr>
            <a:r>
              <a:rPr lang="en-US" b="1" dirty="0" smtClean="0">
                <a:solidFill>
                  <a:schemeClr val="accent1"/>
                </a:solidFill>
              </a:rPr>
              <a:t>Hot &amp; Wet Climate</a:t>
            </a:r>
            <a:r>
              <a:rPr lang="en-US" b="1" dirty="0" smtClean="0">
                <a:solidFill>
                  <a:schemeClr val="accent1"/>
                </a:solidFill>
                <a:sym typeface="Wingdings" pitchFamily="2" charset="2"/>
              </a:rPr>
              <a:t> </a:t>
            </a:r>
            <a:r>
              <a:rPr lang="en-US" dirty="0" smtClean="0">
                <a:sym typeface="Wingdings" pitchFamily="2" charset="2"/>
              </a:rPr>
              <a:t>Produces a thick layer of chemically weathered soil</a:t>
            </a:r>
          </a:p>
          <a:p>
            <a:pPr>
              <a:buFontTx/>
              <a:buChar char="-"/>
            </a:pPr>
            <a:r>
              <a:rPr lang="en-US" b="1" dirty="0" smtClean="0">
                <a:solidFill>
                  <a:schemeClr val="accent1"/>
                </a:solidFill>
                <a:sym typeface="Wingdings" pitchFamily="2" charset="2"/>
              </a:rPr>
              <a:t>Cold &amp; Dry Climate  </a:t>
            </a:r>
            <a:r>
              <a:rPr lang="en-US" dirty="0" smtClean="0">
                <a:sym typeface="Wingdings" pitchFamily="2" charset="2"/>
              </a:rPr>
              <a:t>Produces a thin layer of mechanically weathered soil</a:t>
            </a:r>
          </a:p>
          <a:p>
            <a:r>
              <a:rPr lang="en-US" dirty="0" smtClean="0">
                <a:sym typeface="Wingdings" pitchFamily="2" charset="2"/>
              </a:rPr>
              <a:t>Furthermore, the amount of precipitation influences the amount of materials removed (leached) from the soil, which determines the fertility of the soil, and ultimately the nature of vegetation &amp; animal life.</a:t>
            </a: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Controls of Soil Formation</a:t>
            </a:r>
            <a:r>
              <a:rPr lang="ar-SA" dirty="0" smtClean="0"/>
              <a:t>:</a:t>
            </a:r>
            <a:br>
              <a:rPr lang="ar-SA" dirty="0" smtClean="0"/>
            </a:br>
            <a:r>
              <a:rPr lang="en-US" dirty="0" smtClean="0"/>
              <a:t>4) Plants &amp; Animals</a:t>
            </a:r>
            <a:endParaRPr lang="en-US" dirty="0"/>
          </a:p>
        </p:txBody>
      </p:sp>
      <p:sp>
        <p:nvSpPr>
          <p:cNvPr id="3" name="Content Placeholder 2"/>
          <p:cNvSpPr>
            <a:spLocks noGrp="1"/>
          </p:cNvSpPr>
          <p:nvPr>
            <p:ph idx="1"/>
          </p:nvPr>
        </p:nvSpPr>
        <p:spPr>
          <a:xfrm>
            <a:off x="0" y="1524000"/>
            <a:ext cx="9144000" cy="5333999"/>
          </a:xfrm>
        </p:spPr>
        <p:txBody>
          <a:bodyPr>
            <a:normAutofit fontScale="92500" lnSpcReduction="20000"/>
          </a:bodyPr>
          <a:lstStyle/>
          <a:p>
            <a:r>
              <a:rPr lang="en-US" dirty="0" smtClean="0"/>
              <a:t>The biosphere plays an important role; the types &amp; abundance or organisms influences the physical &amp; chemical properties of the soil, primarily the organic content of the soil.</a:t>
            </a:r>
          </a:p>
          <a:p>
            <a:pPr>
              <a:buNone/>
            </a:pPr>
            <a:r>
              <a:rPr lang="en-US" dirty="0" smtClean="0"/>
              <a:t>	Soils can be described by the environment &amp; the vegetation it generates. Examples include Forrest Soil, Desert Soil, Prairie Soil (</a:t>
            </a:r>
            <a:r>
              <a:rPr lang="ar-SA" dirty="0" smtClean="0"/>
              <a:t>مرج</a:t>
            </a:r>
            <a:r>
              <a:rPr lang="en-US" dirty="0" smtClean="0"/>
              <a:t>), &amp; Tundra Soil(</a:t>
            </a:r>
            <a:r>
              <a:rPr lang="ar-SA" dirty="0" smtClean="0"/>
              <a:t>سهل اجرد</a:t>
            </a:r>
            <a:r>
              <a:rPr lang="en-US" dirty="0" smtClean="0"/>
              <a:t>).</a:t>
            </a:r>
            <a:endParaRPr lang="ar-SA" dirty="0" smtClean="0"/>
          </a:p>
          <a:p>
            <a:r>
              <a:rPr lang="en-US" b="1" dirty="0" smtClean="0">
                <a:solidFill>
                  <a:schemeClr val="accent1"/>
                </a:solidFill>
              </a:rPr>
              <a:t>Organic Content: </a:t>
            </a:r>
            <a:r>
              <a:rPr lang="en-US" dirty="0" smtClean="0"/>
              <a:t>Plants are the primary source of organic material (animals &amp; microorganisms to a lesser extent). When organic material decomposes (</a:t>
            </a:r>
            <a:r>
              <a:rPr lang="ar-SA" dirty="0" smtClean="0"/>
              <a:t>تتحلل</a:t>
            </a:r>
            <a:r>
              <a:rPr lang="en-US" dirty="0" smtClean="0"/>
              <a:t>), important nutrients are supplied to other plants, animals &amp; microorganisms (i.e. soil becomes more fertile).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Controls of Soil Formation</a:t>
            </a:r>
            <a:r>
              <a:rPr lang="ar-SA" dirty="0" smtClean="0"/>
              <a:t>:</a:t>
            </a:r>
            <a:br>
              <a:rPr lang="ar-SA" dirty="0" smtClean="0"/>
            </a:br>
            <a:r>
              <a:rPr lang="en-US" dirty="0" smtClean="0"/>
              <a:t>4) Plants &amp; Animals</a:t>
            </a:r>
            <a:endParaRPr lang="en-US" dirty="0"/>
          </a:p>
        </p:txBody>
      </p:sp>
      <p:sp>
        <p:nvSpPr>
          <p:cNvPr id="3" name="Content Placeholder 2"/>
          <p:cNvSpPr>
            <a:spLocks noGrp="1"/>
          </p:cNvSpPr>
          <p:nvPr>
            <p:ph idx="1"/>
          </p:nvPr>
        </p:nvSpPr>
        <p:spPr>
          <a:xfrm>
            <a:off x="0" y="1524000"/>
            <a:ext cx="9144000" cy="5333999"/>
          </a:xfrm>
        </p:spPr>
        <p:txBody>
          <a:bodyPr>
            <a:normAutofit fontScale="92500" lnSpcReduction="20000"/>
          </a:bodyPr>
          <a:lstStyle/>
          <a:p>
            <a:pPr>
              <a:spcAft>
                <a:spcPts val="600"/>
              </a:spcAft>
            </a:pPr>
            <a:r>
              <a:rPr lang="en-US" dirty="0" smtClean="0"/>
              <a:t>The decay of plant &amp; animal remains forms various complex </a:t>
            </a:r>
            <a:r>
              <a:rPr lang="en-US" u="sng" dirty="0" smtClean="0"/>
              <a:t>organic acids</a:t>
            </a:r>
            <a:r>
              <a:rPr lang="en-US" dirty="0" smtClean="0"/>
              <a:t>, that contribute to weathering processes &amp; make it faster.</a:t>
            </a:r>
          </a:p>
          <a:p>
            <a:pPr>
              <a:spcAft>
                <a:spcPts val="600"/>
              </a:spcAft>
            </a:pPr>
            <a:r>
              <a:rPr lang="en-US" dirty="0" smtClean="0"/>
              <a:t>Organic matter also helps the soil </a:t>
            </a:r>
            <a:r>
              <a:rPr lang="en-US" u="sng" dirty="0" smtClean="0"/>
              <a:t>retain water</a:t>
            </a:r>
            <a:r>
              <a:rPr lang="en-US" dirty="0" smtClean="0"/>
              <a:t>.</a:t>
            </a:r>
          </a:p>
          <a:p>
            <a:pPr>
              <a:spcAft>
                <a:spcPts val="600"/>
              </a:spcAft>
            </a:pPr>
            <a:r>
              <a:rPr lang="en-US" b="1" dirty="0" smtClean="0">
                <a:solidFill>
                  <a:schemeClr val="accent1"/>
                </a:solidFill>
              </a:rPr>
              <a:t>Microorganisms</a:t>
            </a:r>
            <a:r>
              <a:rPr lang="en-US" dirty="0" smtClean="0"/>
              <a:t> (like bacteria &amp; fungi) play an active role in the decay of organic remains</a:t>
            </a:r>
            <a:r>
              <a:rPr lang="en-US" dirty="0" smtClean="0">
                <a:sym typeface="Wingdings" pitchFamily="2" charset="2"/>
              </a:rPr>
              <a:t></a:t>
            </a:r>
            <a:r>
              <a:rPr lang="en-US" dirty="0" smtClean="0"/>
              <a:t> converting them into a new material </a:t>
            </a:r>
            <a:r>
              <a:rPr lang="en-US" dirty="0" smtClean="0">
                <a:solidFill>
                  <a:schemeClr val="accent1"/>
                </a:solidFill>
              </a:rPr>
              <a:t>“</a:t>
            </a:r>
            <a:r>
              <a:rPr lang="en-US" i="1" dirty="0" smtClean="0">
                <a:solidFill>
                  <a:schemeClr val="accent1"/>
                </a:solidFill>
              </a:rPr>
              <a:t>Humus”. </a:t>
            </a:r>
            <a:r>
              <a:rPr lang="en-US" dirty="0" smtClean="0"/>
              <a:t>Certain microorganism even increase the fertility of soil by </a:t>
            </a:r>
            <a:r>
              <a:rPr lang="en-US" u="sng" dirty="0" smtClean="0"/>
              <a:t>converting atmospheric nitrogen into soil nitrogen</a:t>
            </a:r>
            <a:r>
              <a:rPr lang="en-US" dirty="0" smtClean="0"/>
              <a:t>.</a:t>
            </a:r>
            <a:r>
              <a:rPr lang="en-US" i="1" dirty="0" smtClean="0">
                <a:solidFill>
                  <a:schemeClr val="accent1"/>
                </a:solidFill>
              </a:rPr>
              <a:t> </a:t>
            </a:r>
          </a:p>
          <a:p>
            <a:r>
              <a:rPr lang="en-US" b="1" dirty="0" smtClean="0">
                <a:solidFill>
                  <a:schemeClr val="accent1"/>
                </a:solidFill>
              </a:rPr>
              <a:t>Earthworms </a:t>
            </a:r>
            <a:r>
              <a:rPr lang="en-US" dirty="0" smtClean="0"/>
              <a:t>on the other hand feed on organic matter and certain minerals, mix the soil, and  burrowing holes that help water &amp; air penetrate the soil.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Controls of Soil Formation</a:t>
            </a:r>
            <a:r>
              <a:rPr lang="ar-SA" dirty="0" smtClean="0"/>
              <a:t>:</a:t>
            </a:r>
            <a:br>
              <a:rPr lang="ar-SA" dirty="0" smtClean="0"/>
            </a:br>
            <a:r>
              <a:rPr lang="en-US" dirty="0" smtClean="0"/>
              <a:t>4) Topography</a:t>
            </a:r>
            <a:endParaRPr lang="en-US" dirty="0"/>
          </a:p>
        </p:txBody>
      </p:sp>
      <p:sp>
        <p:nvSpPr>
          <p:cNvPr id="3" name="Content Placeholder 2"/>
          <p:cNvSpPr>
            <a:spLocks noGrp="1"/>
          </p:cNvSpPr>
          <p:nvPr>
            <p:ph idx="1"/>
          </p:nvPr>
        </p:nvSpPr>
        <p:spPr>
          <a:xfrm>
            <a:off x="0" y="1447800"/>
            <a:ext cx="9144000" cy="5486400"/>
          </a:xfrm>
        </p:spPr>
        <p:txBody>
          <a:bodyPr>
            <a:noAutofit/>
          </a:bodyPr>
          <a:lstStyle/>
          <a:p>
            <a:pPr>
              <a:spcAft>
                <a:spcPts val="600"/>
              </a:spcAft>
            </a:pPr>
            <a:r>
              <a:rPr lang="en-US" sz="2550" dirty="0" smtClean="0"/>
              <a:t>Change in topography affects soils even in a small area. The length, orientation and steepness of a slopes, water drainage conditions &amp; amount of sunlight all have consequence:</a:t>
            </a:r>
          </a:p>
          <a:p>
            <a:pPr>
              <a:spcAft>
                <a:spcPts val="600"/>
              </a:spcAft>
              <a:buFontTx/>
              <a:buChar char="-"/>
            </a:pPr>
            <a:r>
              <a:rPr lang="en-US" sz="2550" b="1" u="sng" dirty="0" smtClean="0">
                <a:solidFill>
                  <a:schemeClr val="accent1"/>
                </a:solidFill>
              </a:rPr>
              <a:t>Steep slopes </a:t>
            </a:r>
            <a:r>
              <a:rPr lang="en-US" sz="2550" dirty="0" smtClean="0"/>
              <a:t>encounter significant erosion &amp; mass wasting, so they do </a:t>
            </a:r>
            <a:r>
              <a:rPr lang="en-US" sz="2550" u="sng" dirty="0" smtClean="0"/>
              <a:t>not</a:t>
            </a:r>
            <a:r>
              <a:rPr lang="en-US" sz="2550" dirty="0" smtClean="0"/>
              <a:t> support the accumulation of soil or water on them. The result is a thin layer of soil or non &amp; little to no vegetation. </a:t>
            </a:r>
          </a:p>
          <a:p>
            <a:pPr>
              <a:spcAft>
                <a:spcPts val="600"/>
              </a:spcAft>
              <a:buFontTx/>
              <a:buChar char="-"/>
            </a:pPr>
            <a:r>
              <a:rPr lang="en-US" sz="2550" dirty="0" smtClean="0"/>
              <a:t> On the contrary, </a:t>
            </a:r>
            <a:r>
              <a:rPr lang="en-US" sz="2550" b="1" u="sng" dirty="0" smtClean="0">
                <a:solidFill>
                  <a:schemeClr val="accent1"/>
                </a:solidFill>
              </a:rPr>
              <a:t>waterlogged (poor drainage) bottomlands</a:t>
            </a:r>
            <a:r>
              <a:rPr lang="en-US" sz="2550" b="1" dirty="0" smtClean="0">
                <a:solidFill>
                  <a:schemeClr val="accent1"/>
                </a:solidFill>
              </a:rPr>
              <a:t> </a:t>
            </a:r>
            <a:r>
              <a:rPr lang="en-US" sz="2550" dirty="0" smtClean="0"/>
              <a:t>form soils that are </a:t>
            </a:r>
            <a:r>
              <a:rPr lang="en-US" sz="2550" b="1" dirty="0" smtClean="0"/>
              <a:t>thick</a:t>
            </a:r>
            <a:r>
              <a:rPr lang="en-US" sz="2550" dirty="0" smtClean="0"/>
              <a:t> (due to accumulation of sediments)</a:t>
            </a:r>
            <a:r>
              <a:rPr lang="en-US" sz="2550" b="1" dirty="0" smtClean="0"/>
              <a:t> &amp; dark </a:t>
            </a:r>
            <a:r>
              <a:rPr lang="en-US" sz="2550" dirty="0" smtClean="0"/>
              <a:t>(due to high content of organic matter that is not allowed to decay from saturated conditions).</a:t>
            </a:r>
          </a:p>
          <a:p>
            <a:pPr>
              <a:buFontTx/>
              <a:buChar char="-"/>
            </a:pPr>
            <a:r>
              <a:rPr lang="en-US" sz="2550" b="1" dirty="0" smtClean="0"/>
              <a:t>The ideal terrain </a:t>
            </a:r>
            <a:r>
              <a:rPr lang="en-US" sz="2550" dirty="0" smtClean="0"/>
              <a:t>for soil development is a </a:t>
            </a:r>
            <a:r>
              <a:rPr lang="en-US" sz="2550" b="1" u="sng" dirty="0" smtClean="0">
                <a:solidFill>
                  <a:schemeClr val="accent1"/>
                </a:solidFill>
              </a:rPr>
              <a:t>flat-to-undulating upland surface where there is good drainage</a:t>
            </a:r>
            <a:r>
              <a:rPr lang="en-US" sz="2550" dirty="0" smtClean="0"/>
              <a:t>, minimum erosion, and sufficient infiltration of water into the soil.</a:t>
            </a:r>
            <a:endParaRPr lang="en-US" sz="255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l="34553" t="19780" r="5710"/>
          <a:stretch>
            <a:fillRect/>
          </a:stretch>
        </p:blipFill>
        <p:spPr bwMode="auto">
          <a:xfrm>
            <a:off x="0" y="0"/>
            <a:ext cx="915652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Soil Profile</a:t>
            </a:r>
            <a:endParaRPr lang="en-US" dirty="0"/>
          </a:p>
        </p:txBody>
      </p:sp>
      <p:sp>
        <p:nvSpPr>
          <p:cNvPr id="3" name="Content Placeholder 2"/>
          <p:cNvSpPr>
            <a:spLocks noGrp="1"/>
          </p:cNvSpPr>
          <p:nvPr>
            <p:ph idx="1"/>
          </p:nvPr>
        </p:nvSpPr>
        <p:spPr>
          <a:xfrm>
            <a:off x="0" y="1524000"/>
            <a:ext cx="9144000" cy="5333999"/>
          </a:xfrm>
        </p:spPr>
        <p:txBody>
          <a:bodyPr/>
          <a:lstStyle/>
          <a:p>
            <a:r>
              <a:rPr lang="en-US" dirty="0" smtClean="0"/>
              <a:t>Because soil processes take place at the surface downwards, there are variations in composition, texture, structure, &amp; color that develop with depth.</a:t>
            </a:r>
          </a:p>
          <a:p>
            <a:r>
              <a:rPr lang="en-US" dirty="0" smtClean="0"/>
              <a:t>With time, these differences become more pronounced &amp; divide the soil into </a:t>
            </a:r>
            <a:r>
              <a:rPr lang="en-US" u="sng" dirty="0" smtClean="0"/>
              <a:t>layers or zones known as </a:t>
            </a:r>
            <a:r>
              <a:rPr lang="en-US" b="1" dirty="0" smtClean="0">
                <a:solidFill>
                  <a:schemeClr val="accent1"/>
                </a:solidFill>
              </a:rPr>
              <a:t>horizons</a:t>
            </a:r>
            <a:r>
              <a:rPr lang="en-US" dirty="0" smtClean="0"/>
              <a:t>. </a:t>
            </a:r>
          </a:p>
          <a:p>
            <a:r>
              <a:rPr lang="en-US" dirty="0" smtClean="0"/>
              <a:t>When digging into soil, the vertical section through the horizons constitutes the </a:t>
            </a:r>
            <a:r>
              <a:rPr lang="en-US" b="1" dirty="0" smtClean="0">
                <a:solidFill>
                  <a:schemeClr val="accent1"/>
                </a:solidFill>
              </a:rPr>
              <a:t>Soil Profile</a:t>
            </a:r>
            <a:r>
              <a:rPr lang="en-US" dirty="0" smtClean="0"/>
              <a:t>.</a:t>
            </a:r>
          </a:p>
          <a:p>
            <a:r>
              <a:rPr lang="en-US" dirty="0" smtClean="0"/>
              <a:t>The profile of an idealized well-developed soil is </a:t>
            </a:r>
            <a:r>
              <a:rPr lang="en-US" b="1" dirty="0" smtClean="0"/>
              <a:t>divided into 5 major horizons O, A, E, B &amp; C</a:t>
            </a:r>
            <a:r>
              <a:rPr lang="en-US"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Soil Profile</a:t>
            </a:r>
            <a:endParaRPr lang="en-US" dirty="0"/>
          </a:p>
        </p:txBody>
      </p:sp>
      <p:sp>
        <p:nvSpPr>
          <p:cNvPr id="3" name="Content Placeholder 2"/>
          <p:cNvSpPr>
            <a:spLocks noGrp="1"/>
          </p:cNvSpPr>
          <p:nvPr>
            <p:ph idx="1"/>
          </p:nvPr>
        </p:nvSpPr>
        <p:spPr>
          <a:xfrm>
            <a:off x="4724400" y="0"/>
            <a:ext cx="4419600" cy="6857999"/>
          </a:xfrm>
          <a:solidFill>
            <a:schemeClr val="bg1"/>
          </a:solidFill>
        </p:spPr>
        <p:txBody>
          <a:bodyPr>
            <a:normAutofit fontScale="85000" lnSpcReduction="20000"/>
          </a:bodyPr>
          <a:lstStyle/>
          <a:p>
            <a:pPr>
              <a:spcAft>
                <a:spcPts val="600"/>
              </a:spcAft>
            </a:pPr>
            <a:r>
              <a:rPr lang="en-US" b="1" dirty="0" smtClean="0"/>
              <a:t>O Horizon: </a:t>
            </a:r>
            <a:r>
              <a:rPr lang="en-US" dirty="0" smtClean="0"/>
              <a:t>consists largely of </a:t>
            </a:r>
            <a:r>
              <a:rPr lang="en-US" b="1" dirty="0" smtClean="0">
                <a:solidFill>
                  <a:schemeClr val="accent1"/>
                </a:solidFill>
              </a:rPr>
              <a:t>organic matter </a:t>
            </a:r>
            <a:r>
              <a:rPr lang="en-US" dirty="0" smtClean="0"/>
              <a:t>&amp; filled with microorganisms. Its upper section is mainly tree leaves &amp; other identifiable plant litter, while the its lower portion is mainly made up of decomposed organic material (humus).</a:t>
            </a:r>
          </a:p>
          <a:p>
            <a:pPr>
              <a:spcAft>
                <a:spcPts val="600"/>
              </a:spcAft>
            </a:pPr>
            <a:r>
              <a:rPr lang="en-US" b="1" dirty="0" smtClean="0"/>
              <a:t>A Horizon: </a:t>
            </a:r>
            <a:r>
              <a:rPr lang="en-US" dirty="0" smtClean="0"/>
              <a:t>A zone largely composed of </a:t>
            </a:r>
            <a:r>
              <a:rPr lang="en-US" b="1" dirty="0" smtClean="0">
                <a:solidFill>
                  <a:schemeClr val="accent1"/>
                </a:solidFill>
              </a:rPr>
              <a:t>mineral matter</a:t>
            </a:r>
            <a:r>
              <a:rPr lang="en-US" dirty="0" smtClean="0"/>
              <a:t>, yet has high biological activity as humus constitutes up to  30% of its content.</a:t>
            </a:r>
          </a:p>
          <a:p>
            <a:r>
              <a:rPr lang="en-US" b="1" dirty="0" smtClean="0"/>
              <a:t>Both O &amp; A </a:t>
            </a:r>
            <a:r>
              <a:rPr lang="en-US" dirty="0" smtClean="0"/>
              <a:t>Horizons make up what is commonly referred to as “</a:t>
            </a:r>
            <a:r>
              <a:rPr lang="en-US" b="1" dirty="0" smtClean="0">
                <a:solidFill>
                  <a:schemeClr val="accent1"/>
                </a:solidFill>
              </a:rPr>
              <a:t>top soil</a:t>
            </a:r>
            <a:r>
              <a:rPr lang="en-US" dirty="0" smtClean="0"/>
              <a:t>”.</a:t>
            </a:r>
            <a:endParaRPr lang="en-US" dirty="0"/>
          </a:p>
        </p:txBody>
      </p:sp>
      <p:pic>
        <p:nvPicPr>
          <p:cNvPr id="71682" name="Picture 2" descr="C:\Users\dell\Desktop\BZU\Chapter 5 Weathering &amp; Soils\4388393_orig.jpg"/>
          <p:cNvPicPr>
            <a:picLocks noChangeAspect="1" noChangeArrowheads="1"/>
          </p:cNvPicPr>
          <p:nvPr/>
        </p:nvPicPr>
        <p:blipFill>
          <a:blip r:embed="rId2"/>
          <a:srcRect/>
          <a:stretch>
            <a:fillRect/>
          </a:stretch>
        </p:blipFill>
        <p:spPr bwMode="auto">
          <a:xfrm>
            <a:off x="0" y="0"/>
            <a:ext cx="4819650" cy="6858000"/>
          </a:xfrm>
          <a:prstGeom prst="rect">
            <a:avLst/>
          </a:prstGeom>
          <a:noFill/>
        </p:spPr>
      </p:pic>
      <p:sp>
        <p:nvSpPr>
          <p:cNvPr id="5" name="Rectangle 4"/>
          <p:cNvSpPr/>
          <p:nvPr/>
        </p:nvSpPr>
        <p:spPr>
          <a:xfrm>
            <a:off x="2057400" y="914400"/>
            <a:ext cx="2743200" cy="1371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11" y="-2"/>
            <a:ext cx="9197666"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Soil Profile</a:t>
            </a:r>
            <a:endParaRPr lang="en-US" dirty="0"/>
          </a:p>
        </p:txBody>
      </p:sp>
      <p:sp>
        <p:nvSpPr>
          <p:cNvPr id="3" name="Content Placeholder 2"/>
          <p:cNvSpPr>
            <a:spLocks noGrp="1"/>
          </p:cNvSpPr>
          <p:nvPr>
            <p:ph idx="1"/>
          </p:nvPr>
        </p:nvSpPr>
        <p:spPr>
          <a:xfrm>
            <a:off x="4648200" y="0"/>
            <a:ext cx="4495800" cy="6858000"/>
          </a:xfrm>
          <a:solidFill>
            <a:schemeClr val="bg1"/>
          </a:solidFill>
        </p:spPr>
        <p:txBody>
          <a:bodyPr>
            <a:noAutofit/>
          </a:bodyPr>
          <a:lstStyle/>
          <a:p>
            <a:r>
              <a:rPr lang="en-US" sz="2100" b="1" dirty="0" smtClean="0"/>
              <a:t>E Horizon: </a:t>
            </a:r>
            <a:r>
              <a:rPr lang="en-US" sz="2100" dirty="0" smtClean="0"/>
              <a:t>Light- colored layer, little organic material, &amp; is depleted by percolating water transporting fine soil particles (</a:t>
            </a:r>
            <a:r>
              <a:rPr lang="en-US" sz="2100" dirty="0" err="1" smtClean="0">
                <a:solidFill>
                  <a:schemeClr val="accent1"/>
                </a:solidFill>
              </a:rPr>
              <a:t>Eluviation</a:t>
            </a:r>
            <a:r>
              <a:rPr lang="en-US" sz="2100" dirty="0" smtClean="0"/>
              <a:t>) &amp; dissolving inorganic soil components (</a:t>
            </a:r>
            <a:r>
              <a:rPr lang="en-US" sz="2100" dirty="0" smtClean="0">
                <a:solidFill>
                  <a:schemeClr val="accent1"/>
                </a:solidFill>
              </a:rPr>
              <a:t>leaching</a:t>
            </a:r>
            <a:r>
              <a:rPr lang="en-US" sz="2100" dirty="0" smtClean="0"/>
              <a:t>).</a:t>
            </a:r>
          </a:p>
          <a:p>
            <a:r>
              <a:rPr lang="en-US" sz="2100" b="1" dirty="0" smtClean="0"/>
              <a:t>B Horizon (Subsoil)</a:t>
            </a:r>
            <a:r>
              <a:rPr lang="en-US" sz="2100" dirty="0" smtClean="0"/>
              <a:t>: referred to as the </a:t>
            </a:r>
            <a:r>
              <a:rPr lang="en-US" sz="2100" b="1" dirty="0" smtClean="0">
                <a:solidFill>
                  <a:schemeClr val="accent1"/>
                </a:solidFill>
              </a:rPr>
              <a:t>“zone of accumulation”</a:t>
            </a:r>
            <a:r>
              <a:rPr lang="en-US" sz="2100" dirty="0" smtClean="0">
                <a:solidFill>
                  <a:schemeClr val="tx2"/>
                </a:solidFill>
              </a:rPr>
              <a:t> because it accumulates/ receives the fine material removed from the overlying horizon E through </a:t>
            </a:r>
            <a:r>
              <a:rPr lang="en-US" sz="2100" dirty="0" err="1" smtClean="0">
                <a:solidFill>
                  <a:schemeClr val="tx2"/>
                </a:solidFill>
              </a:rPr>
              <a:t>eluviation</a:t>
            </a:r>
            <a:r>
              <a:rPr lang="en-US" sz="2100" dirty="0" smtClean="0">
                <a:solidFill>
                  <a:schemeClr val="tx2"/>
                </a:solidFill>
              </a:rPr>
              <a:t>. If </a:t>
            </a:r>
            <a:r>
              <a:rPr lang="en-US" sz="2100" u="sng" dirty="0" smtClean="0">
                <a:solidFill>
                  <a:schemeClr val="tx2"/>
                </a:solidFill>
              </a:rPr>
              <a:t>fine clay</a:t>
            </a:r>
            <a:r>
              <a:rPr lang="en-US" sz="2100" dirty="0" smtClean="0">
                <a:solidFill>
                  <a:schemeClr val="tx2"/>
                </a:solidFill>
              </a:rPr>
              <a:t> accumulates, it enhances water retention &amp; in some extreme cases can form a compact impermeable layer called </a:t>
            </a:r>
            <a:r>
              <a:rPr lang="en-US" sz="2100" b="1" dirty="0" smtClean="0">
                <a:solidFill>
                  <a:schemeClr val="accent1"/>
                </a:solidFill>
              </a:rPr>
              <a:t>“hardpan”</a:t>
            </a:r>
            <a:r>
              <a:rPr lang="en-US" sz="2100" dirty="0" smtClean="0">
                <a:solidFill>
                  <a:schemeClr val="tx2"/>
                </a:solidFill>
              </a:rPr>
              <a:t>.</a:t>
            </a:r>
          </a:p>
          <a:p>
            <a:r>
              <a:rPr lang="en-US" sz="2100" b="1" i="1" dirty="0" smtClean="0">
                <a:solidFill>
                  <a:schemeClr val="tx2"/>
                </a:solidFill>
              </a:rPr>
              <a:t>Horizons O, A, E, &amp; B </a:t>
            </a:r>
            <a:r>
              <a:rPr lang="en-US" sz="2100" i="1" dirty="0" smtClean="0">
                <a:solidFill>
                  <a:schemeClr val="tx2"/>
                </a:solidFill>
              </a:rPr>
              <a:t>together constitute the </a:t>
            </a:r>
            <a:r>
              <a:rPr lang="en-US" sz="2100" b="1" i="1" dirty="0" err="1" smtClean="0">
                <a:solidFill>
                  <a:schemeClr val="accent1"/>
                </a:solidFill>
              </a:rPr>
              <a:t>Solum</a:t>
            </a:r>
            <a:r>
              <a:rPr lang="en-US" sz="2100" b="1" i="1" dirty="0" smtClean="0">
                <a:solidFill>
                  <a:schemeClr val="accent1"/>
                </a:solidFill>
              </a:rPr>
              <a:t> </a:t>
            </a:r>
            <a:r>
              <a:rPr lang="en-US" sz="2100" dirty="0" smtClean="0"/>
              <a:t>or</a:t>
            </a:r>
            <a:r>
              <a:rPr lang="en-US" sz="2100" b="1" i="1" dirty="0" smtClean="0">
                <a:solidFill>
                  <a:schemeClr val="accent1"/>
                </a:solidFill>
              </a:rPr>
              <a:t> True Soil. </a:t>
            </a:r>
            <a:r>
              <a:rPr lang="en-US" sz="2100" dirty="0" smtClean="0"/>
              <a:t>It is the area where soil-forming processes take place &amp; most roots, plants and animals reside.</a:t>
            </a:r>
          </a:p>
        </p:txBody>
      </p:sp>
      <p:pic>
        <p:nvPicPr>
          <p:cNvPr id="71682" name="Picture 2" descr="C:\Users\dell\Desktop\BZU\Chapter 5 Weathering &amp; Soils\4388393_orig.jpg"/>
          <p:cNvPicPr>
            <a:picLocks noChangeAspect="1" noChangeArrowheads="1"/>
          </p:cNvPicPr>
          <p:nvPr/>
        </p:nvPicPr>
        <p:blipFill>
          <a:blip r:embed="rId2"/>
          <a:srcRect/>
          <a:stretch>
            <a:fillRect/>
          </a:stretch>
        </p:blipFill>
        <p:spPr bwMode="auto">
          <a:xfrm>
            <a:off x="0" y="0"/>
            <a:ext cx="4819650" cy="6858000"/>
          </a:xfrm>
          <a:prstGeom prst="rect">
            <a:avLst/>
          </a:prstGeom>
          <a:noFill/>
        </p:spPr>
      </p:pic>
      <p:cxnSp>
        <p:nvCxnSpPr>
          <p:cNvPr id="6" name="Straight Arrow Connector 5"/>
          <p:cNvCxnSpPr/>
          <p:nvPr/>
        </p:nvCxnSpPr>
        <p:spPr>
          <a:xfrm rot="5400000">
            <a:off x="3086100" y="800100"/>
            <a:ext cx="2286000" cy="16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3124200" y="2362200"/>
            <a:ext cx="1828800" cy="1524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Soil Profile</a:t>
            </a:r>
            <a:endParaRPr lang="en-US" dirty="0"/>
          </a:p>
        </p:txBody>
      </p:sp>
      <p:sp>
        <p:nvSpPr>
          <p:cNvPr id="3" name="Content Placeholder 2"/>
          <p:cNvSpPr>
            <a:spLocks noGrp="1"/>
          </p:cNvSpPr>
          <p:nvPr>
            <p:ph idx="1"/>
          </p:nvPr>
        </p:nvSpPr>
        <p:spPr>
          <a:xfrm>
            <a:off x="4724400" y="0"/>
            <a:ext cx="4419600" cy="6857999"/>
          </a:xfrm>
          <a:solidFill>
            <a:schemeClr val="bg1"/>
          </a:solidFill>
        </p:spPr>
        <p:txBody>
          <a:bodyPr>
            <a:normAutofit fontScale="92500" lnSpcReduction="20000"/>
          </a:bodyPr>
          <a:lstStyle/>
          <a:p>
            <a:pPr>
              <a:spcAft>
                <a:spcPts val="600"/>
              </a:spcAft>
            </a:pPr>
            <a:r>
              <a:rPr lang="en-US" dirty="0" smtClean="0"/>
              <a:t>Finally, </a:t>
            </a:r>
            <a:r>
              <a:rPr lang="en-US" b="1" dirty="0" smtClean="0"/>
              <a:t>Horizon C </a:t>
            </a:r>
            <a:r>
              <a:rPr lang="en-US" dirty="0" smtClean="0"/>
              <a:t>is a layer of partially altered parent material (i.e. the bedrock below it). It hasn’t yet transformed from Regolith to Soil, but will eventually become soil.</a:t>
            </a:r>
          </a:p>
          <a:p>
            <a:r>
              <a:rPr lang="en-US" dirty="0" smtClean="0"/>
              <a:t>Some soils have clear horizons as a result of a stable environment &amp; a long time-span that allowed it to </a:t>
            </a:r>
            <a:r>
              <a:rPr lang="en-US" dirty="0" smtClean="0">
                <a:solidFill>
                  <a:schemeClr val="accent1"/>
                </a:solidFill>
              </a:rPr>
              <a:t>mature</a:t>
            </a:r>
            <a:r>
              <a:rPr lang="en-US" dirty="0" smtClean="0"/>
              <a:t> (</a:t>
            </a:r>
            <a:r>
              <a:rPr lang="ar-SA" dirty="0" smtClean="0">
                <a:latin typeface="Arial" pitchFamily="34" charset="0"/>
                <a:cs typeface="Arial" pitchFamily="34" charset="0"/>
              </a:rPr>
              <a:t>أن تنضج</a:t>
            </a:r>
            <a:r>
              <a:rPr lang="en-US" dirty="0" smtClean="0"/>
              <a:t>). The opposite conditions result in </a:t>
            </a:r>
            <a:r>
              <a:rPr lang="en-US" dirty="0" smtClean="0">
                <a:solidFill>
                  <a:schemeClr val="accent1"/>
                </a:solidFill>
              </a:rPr>
              <a:t>immature</a:t>
            </a:r>
            <a:r>
              <a:rPr lang="en-US" dirty="0" smtClean="0"/>
              <a:t> soils (ex: steep slopes).</a:t>
            </a:r>
            <a:endParaRPr lang="en-US" dirty="0"/>
          </a:p>
        </p:txBody>
      </p:sp>
      <p:pic>
        <p:nvPicPr>
          <p:cNvPr id="71682" name="Picture 2" descr="C:\Users\dell\Desktop\BZU\Chapter 5 Weathering &amp; Soils\4388393_orig.jpg"/>
          <p:cNvPicPr>
            <a:picLocks noChangeAspect="1" noChangeArrowheads="1"/>
          </p:cNvPicPr>
          <p:nvPr/>
        </p:nvPicPr>
        <p:blipFill>
          <a:blip r:embed="rId2"/>
          <a:srcRect/>
          <a:stretch>
            <a:fillRect/>
          </a:stretch>
        </p:blipFill>
        <p:spPr bwMode="auto">
          <a:xfrm>
            <a:off x="0" y="0"/>
            <a:ext cx="4819650"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Classification</a:t>
            </a:r>
            <a:endParaRPr lang="en-US" dirty="0"/>
          </a:p>
        </p:txBody>
      </p:sp>
      <p:sp>
        <p:nvSpPr>
          <p:cNvPr id="3" name="Content Placeholder 2"/>
          <p:cNvSpPr>
            <a:spLocks noGrp="1"/>
          </p:cNvSpPr>
          <p:nvPr>
            <p:ph idx="1"/>
          </p:nvPr>
        </p:nvSpPr>
        <p:spPr>
          <a:xfrm>
            <a:off x="0" y="1524000"/>
            <a:ext cx="9144000" cy="5333999"/>
          </a:xfrm>
        </p:spPr>
        <p:txBody>
          <a:bodyPr>
            <a:normAutofit fontScale="92500" lnSpcReduction="20000"/>
          </a:bodyPr>
          <a:lstStyle/>
          <a:p>
            <a:r>
              <a:rPr lang="en-US" dirty="0" smtClean="0"/>
              <a:t>Soils have a vast and variable range types &amp; compositions in different areas and time of processing. Hence, </a:t>
            </a:r>
            <a:r>
              <a:rPr lang="en-US" dirty="0" smtClean="0">
                <a:solidFill>
                  <a:schemeClr val="accent1"/>
                </a:solidFill>
              </a:rPr>
              <a:t>putting these types in groups or categories is necessary to better understand and simplify.</a:t>
            </a:r>
          </a:p>
          <a:p>
            <a:r>
              <a:rPr lang="en-US" b="1" dirty="0" smtClean="0"/>
              <a:t>Many classification systems exist depending on the application. </a:t>
            </a:r>
          </a:p>
          <a:p>
            <a:r>
              <a:rPr lang="en-US" dirty="0" smtClean="0"/>
              <a:t>For instance, The </a:t>
            </a:r>
            <a:r>
              <a:rPr lang="en-US" b="1" dirty="0" smtClean="0">
                <a:solidFill>
                  <a:schemeClr val="accent1"/>
                </a:solidFill>
              </a:rPr>
              <a:t>Soil Taxonomy System</a:t>
            </a:r>
            <a:r>
              <a:rPr lang="en-US" u="sng" dirty="0" smtClean="0"/>
              <a:t> is suitable for agricultural &amp; land-use purposes.</a:t>
            </a:r>
            <a:r>
              <a:rPr lang="en-US" dirty="0" smtClean="0"/>
              <a:t> It emphasizes the physical &amp; chemical properties of a soil profile  and on the basis of observable characteristics. In this system, soils are placed in 6 major categories from </a:t>
            </a:r>
            <a:r>
              <a:rPr lang="en-US" b="1" i="1" dirty="0" smtClean="0"/>
              <a:t>order</a:t>
            </a:r>
            <a:r>
              <a:rPr lang="en-US" dirty="0" smtClean="0"/>
              <a:t> (Qty. 12) [ the broadest category] to </a:t>
            </a:r>
            <a:r>
              <a:rPr lang="en-US" b="1" dirty="0" smtClean="0"/>
              <a:t>series</a:t>
            </a:r>
            <a:r>
              <a:rPr lang="en-US" dirty="0" smtClean="0"/>
              <a:t> (Qty. 19,000).</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Erosion</a:t>
            </a:r>
            <a:endParaRPr lang="en-US" dirty="0"/>
          </a:p>
        </p:txBody>
      </p:sp>
      <p:sp>
        <p:nvSpPr>
          <p:cNvPr id="3" name="Content Placeholder 2"/>
          <p:cNvSpPr>
            <a:spLocks noGrp="1"/>
          </p:cNvSpPr>
          <p:nvPr>
            <p:ph idx="1"/>
          </p:nvPr>
        </p:nvSpPr>
        <p:spPr>
          <a:xfrm>
            <a:off x="0" y="1447800"/>
            <a:ext cx="9144000" cy="5410199"/>
          </a:xfrm>
        </p:spPr>
        <p:txBody>
          <a:bodyPr>
            <a:normAutofit lnSpcReduction="10000"/>
          </a:bodyPr>
          <a:lstStyle/>
          <a:p>
            <a:r>
              <a:rPr lang="en-US" dirty="0" smtClean="0"/>
              <a:t>However, for engineering applications, this system is useless.</a:t>
            </a:r>
          </a:p>
          <a:p>
            <a:pPr>
              <a:spcAft>
                <a:spcPts val="1200"/>
              </a:spcAft>
            </a:pPr>
            <a:r>
              <a:rPr lang="en-US" dirty="0" smtClean="0"/>
              <a:t>Some of the most commonly used Classification Systems used by Engineering Geologists &amp; Engineers are as follows:</a:t>
            </a:r>
          </a:p>
          <a:p>
            <a:pPr marL="633222" indent="-514350">
              <a:buAutoNum type="arabicParenR"/>
            </a:pPr>
            <a:r>
              <a:rPr lang="en-US" b="1" dirty="0" smtClean="0"/>
              <a:t>Unified Soil Classification System </a:t>
            </a:r>
            <a:r>
              <a:rPr lang="en-US" b="1" dirty="0" smtClean="0">
                <a:solidFill>
                  <a:schemeClr val="accent1"/>
                </a:solidFill>
              </a:rPr>
              <a:t>(USCS)</a:t>
            </a:r>
          </a:p>
          <a:p>
            <a:pPr marL="633222" indent="-514350">
              <a:spcAft>
                <a:spcPts val="1800"/>
              </a:spcAft>
              <a:buAutoNum type="arabicParenR"/>
            </a:pPr>
            <a:r>
              <a:rPr lang="en-US" b="1" dirty="0" smtClean="0"/>
              <a:t>American Association of State Highway and Transportation Officials </a:t>
            </a:r>
            <a:r>
              <a:rPr lang="en-US" b="1" dirty="0" smtClean="0">
                <a:solidFill>
                  <a:schemeClr val="accent1"/>
                </a:solidFill>
              </a:rPr>
              <a:t>(AASHTO)</a:t>
            </a:r>
            <a:r>
              <a:rPr lang="en-US" dirty="0" smtClean="0">
                <a:solidFill>
                  <a:schemeClr val="accent1"/>
                </a:solidFill>
              </a:rPr>
              <a:t> </a:t>
            </a:r>
            <a:endParaRPr lang="en-US" dirty="0" smtClean="0"/>
          </a:p>
          <a:p>
            <a:pPr marL="633222" indent="-514350"/>
            <a:r>
              <a:rPr lang="en-US" dirty="0" smtClean="0"/>
              <a:t>The Basis of these two classification systems is </a:t>
            </a:r>
            <a:r>
              <a:rPr lang="en-US" b="1" dirty="0" smtClean="0">
                <a:solidFill>
                  <a:schemeClr val="accent1"/>
                </a:solidFill>
              </a:rPr>
              <a:t>Soil Particle Size</a:t>
            </a:r>
            <a:r>
              <a:rPr lang="en-US" dirty="0" smtClean="0"/>
              <a:t>. </a:t>
            </a:r>
          </a:p>
          <a:p>
            <a:pPr marL="633222" indent="-514350">
              <a:buNone/>
            </a:pPr>
            <a:r>
              <a:rPr lang="en-US" dirty="0" smtClean="0"/>
              <a:t>-</a:t>
            </a:r>
            <a:r>
              <a:rPr lang="en-US" b="1" dirty="0" smtClean="0"/>
              <a:t> Gravel (G), Sand (S), Silt (M), &amp; Clay (C).</a:t>
            </a:r>
            <a:endParaRPr lang="en-US"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Classification Systems</a:t>
            </a:r>
            <a:endParaRPr lang="en-US" dirty="0"/>
          </a:p>
        </p:txBody>
      </p:sp>
      <p:graphicFrame>
        <p:nvGraphicFramePr>
          <p:cNvPr id="4" name="Content Placeholder 3"/>
          <p:cNvGraphicFramePr>
            <a:graphicFrameLocks noGrp="1"/>
          </p:cNvGraphicFramePr>
          <p:nvPr>
            <p:ph idx="1"/>
          </p:nvPr>
        </p:nvGraphicFramePr>
        <p:xfrm>
          <a:off x="457200" y="1600200"/>
          <a:ext cx="6934200" cy="3586480"/>
        </p:xfrm>
        <a:graphic>
          <a:graphicData uri="http://schemas.openxmlformats.org/drawingml/2006/table">
            <a:tbl>
              <a:tblPr firstRow="1" bandRow="1">
                <a:tableStyleId>{5C22544A-7EE6-4342-B048-85BDC9FD1C3A}</a:tableStyleId>
              </a:tblPr>
              <a:tblGrid>
                <a:gridCol w="1094874"/>
                <a:gridCol w="2943726"/>
                <a:gridCol w="2895600"/>
              </a:tblGrid>
              <a:tr h="370840">
                <a:tc>
                  <a:txBody>
                    <a:bodyPr/>
                    <a:lstStyle/>
                    <a:p>
                      <a:r>
                        <a:rPr lang="en-US" b="1" dirty="0" smtClean="0"/>
                        <a:t>Soil Type</a:t>
                      </a:r>
                      <a:endParaRPr lang="en-US" b="1" dirty="0"/>
                    </a:p>
                  </a:txBody>
                  <a:tcPr/>
                </a:tc>
                <a:tc>
                  <a:txBody>
                    <a:bodyPr/>
                    <a:lstStyle/>
                    <a:p>
                      <a:r>
                        <a:rPr lang="en-US" dirty="0" smtClean="0"/>
                        <a:t>USCS</a:t>
                      </a:r>
                      <a:endParaRPr lang="en-US" dirty="0"/>
                    </a:p>
                  </a:txBody>
                  <a:tcPr/>
                </a:tc>
                <a:tc>
                  <a:txBody>
                    <a:bodyPr/>
                    <a:lstStyle/>
                    <a:p>
                      <a:r>
                        <a:rPr lang="en-US" dirty="0" smtClean="0"/>
                        <a:t>AASHTO</a:t>
                      </a:r>
                      <a:endParaRPr lang="en-US" dirty="0"/>
                    </a:p>
                  </a:txBody>
                  <a:tcPr/>
                </a:tc>
              </a:tr>
              <a:tr h="370840">
                <a:tc>
                  <a:txBody>
                    <a:bodyPr/>
                    <a:lstStyle/>
                    <a:p>
                      <a:r>
                        <a:rPr lang="en-US" b="1" dirty="0" smtClean="0"/>
                        <a:t>Boulders</a:t>
                      </a:r>
                      <a:endParaRPr lang="en-US" b="1" dirty="0"/>
                    </a:p>
                  </a:txBody>
                  <a:tcPr/>
                </a:tc>
                <a:tc>
                  <a:txBody>
                    <a:bodyPr/>
                    <a:lstStyle/>
                    <a:p>
                      <a:r>
                        <a:rPr lang="en-US" dirty="0" smtClean="0"/>
                        <a:t>&gt; 12” (300 mm)</a:t>
                      </a:r>
                      <a:endParaRPr lang="en-US" dirty="0"/>
                    </a:p>
                  </a:txBody>
                  <a:tcPr/>
                </a:tc>
                <a:tc>
                  <a:txBody>
                    <a:bodyPr/>
                    <a:lstStyle/>
                    <a:p>
                      <a:r>
                        <a:rPr lang="en-US" dirty="0" smtClean="0"/>
                        <a:t>&gt; 3” (75 mm)</a:t>
                      </a:r>
                      <a:endParaRPr lang="en-US" dirty="0"/>
                    </a:p>
                  </a:txBody>
                  <a:tcPr/>
                </a:tc>
              </a:tr>
              <a:tr h="370840">
                <a:tc>
                  <a:txBody>
                    <a:bodyPr/>
                    <a:lstStyle/>
                    <a:p>
                      <a:r>
                        <a:rPr lang="en-US" b="1" dirty="0" smtClean="0"/>
                        <a:t>Cobbles</a:t>
                      </a:r>
                      <a:endParaRPr lang="en-US" b="1" dirty="0"/>
                    </a:p>
                  </a:txBody>
                  <a:tcPr/>
                </a:tc>
                <a:tc>
                  <a:txBody>
                    <a:bodyPr/>
                    <a:lstStyle/>
                    <a:p>
                      <a:r>
                        <a:rPr lang="en-US" dirty="0" smtClean="0"/>
                        <a:t>3” (75mm)- 12” (300mm)</a:t>
                      </a:r>
                      <a:endParaRPr lang="en-US" dirty="0"/>
                    </a:p>
                  </a:txBody>
                  <a:tcPr/>
                </a:tc>
                <a:tc>
                  <a:txBody>
                    <a:bodyPr/>
                    <a:lstStyle/>
                    <a:p>
                      <a:endParaRPr lang="en-US" dirty="0"/>
                    </a:p>
                  </a:txBody>
                  <a:tcPr/>
                </a:tc>
              </a:tr>
              <a:tr h="370840">
                <a:tc>
                  <a:txBody>
                    <a:bodyPr/>
                    <a:lstStyle/>
                    <a:p>
                      <a:r>
                        <a:rPr lang="en-US" b="1" dirty="0" smtClean="0"/>
                        <a:t>Gravel</a:t>
                      </a:r>
                      <a:endParaRPr lang="en-US" b="1" dirty="0"/>
                    </a:p>
                  </a:txBody>
                  <a:tcPr/>
                </a:tc>
                <a:tc>
                  <a:txBody>
                    <a:bodyPr/>
                    <a:lstStyle/>
                    <a:p>
                      <a:r>
                        <a:rPr lang="en-US" dirty="0" smtClean="0"/>
                        <a:t>No.4 Sieve (4.75mm)- 3”</a:t>
                      </a:r>
                      <a:endParaRPr lang="en-US" dirty="0"/>
                    </a:p>
                  </a:txBody>
                  <a:tcPr/>
                </a:tc>
                <a:tc>
                  <a:txBody>
                    <a:bodyPr/>
                    <a:lstStyle/>
                    <a:p>
                      <a:r>
                        <a:rPr lang="en-US" dirty="0" smtClean="0"/>
                        <a:t>2 .0- 75 mm</a:t>
                      </a:r>
                      <a:r>
                        <a:rPr lang="en-US" baseline="0" dirty="0" smtClean="0"/>
                        <a:t> (3”)</a:t>
                      </a:r>
                      <a:endParaRPr lang="en-US" dirty="0"/>
                    </a:p>
                  </a:txBody>
                  <a:tcPr/>
                </a:tc>
              </a:tr>
              <a:tr h="370840">
                <a:tc>
                  <a:txBody>
                    <a:bodyPr/>
                    <a:lstStyle/>
                    <a:p>
                      <a:r>
                        <a:rPr lang="en-US" b="1" dirty="0" smtClean="0"/>
                        <a:t>Sand</a:t>
                      </a:r>
                      <a:endParaRPr lang="en-US" b="1" dirty="0"/>
                    </a:p>
                  </a:txBody>
                  <a:tcPr/>
                </a:tc>
                <a:tc>
                  <a:txBody>
                    <a:bodyPr/>
                    <a:lstStyle/>
                    <a:p>
                      <a:r>
                        <a:rPr lang="en-US" b="1" dirty="0" smtClean="0"/>
                        <a:t>No. 200- No. 4</a:t>
                      </a:r>
                    </a:p>
                    <a:p>
                      <a:r>
                        <a:rPr lang="en-US" dirty="0" smtClean="0"/>
                        <a:t>Coarse: 2.0-4.76 mm</a:t>
                      </a:r>
                    </a:p>
                    <a:p>
                      <a:r>
                        <a:rPr lang="en-US" dirty="0" smtClean="0"/>
                        <a:t>Med.: 0.42 – 2.0 mm</a:t>
                      </a:r>
                    </a:p>
                    <a:p>
                      <a:r>
                        <a:rPr lang="en-US" dirty="0" smtClean="0"/>
                        <a:t>Fine: 0.42- 0.074</a:t>
                      </a:r>
                      <a:r>
                        <a:rPr lang="en-US" baseline="0" dirty="0" smtClean="0"/>
                        <a:t> mm</a:t>
                      </a:r>
                      <a:endParaRPr lang="en-US" dirty="0"/>
                    </a:p>
                  </a:txBody>
                  <a:tcPr/>
                </a:tc>
                <a:tc>
                  <a:txBody>
                    <a:bodyPr/>
                    <a:lstStyle/>
                    <a:p>
                      <a:r>
                        <a:rPr lang="en-US" dirty="0" smtClean="0"/>
                        <a:t>0.074- 2 mm</a:t>
                      </a:r>
                      <a:endParaRPr lang="en-US" dirty="0"/>
                    </a:p>
                  </a:txBody>
                  <a:tcPr/>
                </a:tc>
              </a:tr>
              <a:tr h="370840">
                <a:tc>
                  <a:txBody>
                    <a:bodyPr/>
                    <a:lstStyle/>
                    <a:p>
                      <a:r>
                        <a:rPr lang="en-US" b="1" dirty="0" smtClean="0"/>
                        <a:t>Silt</a:t>
                      </a:r>
                      <a:endParaRPr lang="en-US" b="1" dirty="0"/>
                    </a:p>
                  </a:txBody>
                  <a:tcPr/>
                </a:tc>
                <a:tc rowSpan="2">
                  <a:txBody>
                    <a:bodyPr/>
                    <a:lstStyle/>
                    <a:p>
                      <a:pPr algn="ctr"/>
                      <a:r>
                        <a:rPr lang="en-US" b="1" dirty="0" smtClean="0"/>
                        <a:t>Fines &lt;</a:t>
                      </a:r>
                      <a:r>
                        <a:rPr lang="en-US" b="1" baseline="0" dirty="0" smtClean="0"/>
                        <a:t> No.200</a:t>
                      </a:r>
                    </a:p>
                    <a:p>
                      <a:pPr>
                        <a:buFontTx/>
                        <a:buChar char="-"/>
                      </a:pPr>
                      <a:r>
                        <a:rPr lang="en-US" baseline="0" dirty="0" smtClean="0"/>
                        <a:t>If plastic</a:t>
                      </a:r>
                      <a:r>
                        <a:rPr lang="en-US" baseline="0" dirty="0" smtClean="0">
                          <a:sym typeface="Wingdings" pitchFamily="2" charset="2"/>
                        </a:rPr>
                        <a:t> Clay</a:t>
                      </a:r>
                    </a:p>
                    <a:p>
                      <a:pPr>
                        <a:buFontTx/>
                        <a:buChar char="-"/>
                      </a:pPr>
                      <a:r>
                        <a:rPr lang="en-US" baseline="0" dirty="0" smtClean="0">
                          <a:sym typeface="Wingdings" pitchFamily="2" charset="2"/>
                        </a:rPr>
                        <a:t>If non-plastic Silt</a:t>
                      </a:r>
                      <a:endParaRPr lang="en-US" dirty="0"/>
                    </a:p>
                  </a:txBody>
                  <a:tcPr/>
                </a:tc>
                <a:tc>
                  <a:txBody>
                    <a:bodyPr/>
                    <a:lstStyle/>
                    <a:p>
                      <a:r>
                        <a:rPr lang="en-US" dirty="0" smtClean="0"/>
                        <a:t>0.005-0.074 mm</a:t>
                      </a:r>
                      <a:endParaRPr lang="en-US" dirty="0"/>
                    </a:p>
                  </a:txBody>
                  <a:tcPr/>
                </a:tc>
              </a:tr>
              <a:tr h="370840">
                <a:tc>
                  <a:txBody>
                    <a:bodyPr/>
                    <a:lstStyle/>
                    <a:p>
                      <a:r>
                        <a:rPr lang="en-US" b="1" dirty="0" smtClean="0"/>
                        <a:t>Clay</a:t>
                      </a:r>
                      <a:endParaRPr lang="en-US" b="1" dirty="0"/>
                    </a:p>
                  </a:txBody>
                  <a:tcPr/>
                </a:tc>
                <a:tc vMerge="1">
                  <a:txBody>
                    <a:bodyPr/>
                    <a:lstStyle/>
                    <a:p>
                      <a:endParaRPr lang="en-US" dirty="0"/>
                    </a:p>
                  </a:txBody>
                  <a:tcPr/>
                </a:tc>
                <a:tc>
                  <a:txBody>
                    <a:bodyPr/>
                    <a:lstStyle/>
                    <a:p>
                      <a:r>
                        <a:rPr lang="en-US" dirty="0" smtClean="0"/>
                        <a:t>&lt;0.005</a:t>
                      </a:r>
                      <a:endParaRPr lang="en-US" dirty="0"/>
                    </a:p>
                  </a:txBody>
                  <a:tcPr/>
                </a:tc>
              </a:tr>
            </a:tbl>
          </a:graphicData>
        </a:graphic>
      </p:graphicFrame>
      <p:sp>
        <p:nvSpPr>
          <p:cNvPr id="5" name="Content Placeholder 2"/>
          <p:cNvSpPr txBox="1">
            <a:spLocks/>
          </p:cNvSpPr>
          <p:nvPr/>
        </p:nvSpPr>
        <p:spPr>
          <a:xfrm>
            <a:off x="0" y="5486401"/>
            <a:ext cx="6248400" cy="1371599"/>
          </a:xfrm>
          <a:prstGeom prst="rect">
            <a:avLst/>
          </a:prstGeom>
        </p:spPr>
        <p:txBody>
          <a:bodyPr vert="horz" lIns="54864" tIns="91440" rtlCol="0">
            <a:normAutofit fontScale="925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4100" b="1" i="0" u="none" strike="noStrike" kern="1200" cap="none" spc="0" normalizeH="0" baseline="0" noProof="0" dirty="0" smtClean="0">
                <a:ln>
                  <a:noFill/>
                </a:ln>
                <a:solidFill>
                  <a:schemeClr val="tx1"/>
                </a:solidFill>
                <a:effectLst/>
                <a:uLnTx/>
                <a:uFillTx/>
                <a:latin typeface="+mn-lt"/>
                <a:ea typeface="+mn-ea"/>
                <a:cs typeface="+mn-cs"/>
              </a:rPr>
              <a:t>Sieve Analysis is used.</a:t>
            </a:r>
          </a:p>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lang="en-US" sz="2800" dirty="0" smtClean="0"/>
              <a:t>Examples: Sieve No. 4 (4.75mm), Sieve No. 10 (2.0mm), No. 200 (0.074mm), etc.</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74754" name="Picture 2" descr="C:\Users\dell\Desktop\BZU\Chapter 5 Weathering &amp; Soils\Sieve-Analysis.jpg"/>
          <p:cNvPicPr>
            <a:picLocks noChangeAspect="1" noChangeArrowheads="1"/>
          </p:cNvPicPr>
          <p:nvPr/>
        </p:nvPicPr>
        <p:blipFill>
          <a:blip r:embed="rId2"/>
          <a:srcRect l="3175" r="4762" b="8040"/>
          <a:stretch>
            <a:fillRect/>
          </a:stretch>
        </p:blipFill>
        <p:spPr bwMode="auto">
          <a:xfrm>
            <a:off x="6245902" y="4572000"/>
            <a:ext cx="2898098" cy="2286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Erosion</a:t>
            </a:r>
            <a:endParaRPr lang="en-US" dirty="0"/>
          </a:p>
        </p:txBody>
      </p:sp>
      <p:sp>
        <p:nvSpPr>
          <p:cNvPr id="3" name="Content Placeholder 2"/>
          <p:cNvSpPr>
            <a:spLocks noGrp="1"/>
          </p:cNvSpPr>
          <p:nvPr>
            <p:ph idx="1"/>
          </p:nvPr>
        </p:nvSpPr>
        <p:spPr>
          <a:xfrm>
            <a:off x="0" y="1524000"/>
            <a:ext cx="6553200" cy="5333999"/>
          </a:xfrm>
        </p:spPr>
        <p:txBody>
          <a:bodyPr>
            <a:normAutofit fontScale="85000" lnSpcReduction="10000"/>
          </a:bodyPr>
          <a:lstStyle/>
          <a:p>
            <a:r>
              <a:rPr lang="en-US" dirty="0" smtClean="0"/>
              <a:t>Soil erosion is </a:t>
            </a:r>
            <a:r>
              <a:rPr lang="en-US" dirty="0" smtClean="0">
                <a:solidFill>
                  <a:schemeClr val="accent1"/>
                </a:solidFill>
              </a:rPr>
              <a:t>part of the Rock Cycle </a:t>
            </a:r>
            <a:r>
              <a:rPr lang="en-US" dirty="0" smtClean="0"/>
              <a:t>(i.e. the natural process of the recycling of earth materials).</a:t>
            </a:r>
          </a:p>
          <a:p>
            <a:r>
              <a:rPr lang="en-US" dirty="0" smtClean="0"/>
              <a:t>Once soil forms, </a:t>
            </a:r>
            <a:r>
              <a:rPr lang="en-US" dirty="0" err="1" smtClean="0"/>
              <a:t>erosional</a:t>
            </a:r>
            <a:r>
              <a:rPr lang="en-US" dirty="0" smtClean="0"/>
              <a:t> forces, especially water &amp; wind, attach the soil &amp; move it from one place to another.</a:t>
            </a:r>
          </a:p>
          <a:p>
            <a:r>
              <a:rPr lang="en-US" dirty="0" smtClean="0"/>
              <a:t>water flowing across the surface carries the soil particles in thin sheets in a process termed </a:t>
            </a:r>
            <a:r>
              <a:rPr lang="en-US" b="1" dirty="0" smtClean="0">
                <a:solidFill>
                  <a:srgbClr val="0070C0"/>
                </a:solidFill>
              </a:rPr>
              <a:t>sheet erosion</a:t>
            </a:r>
            <a:r>
              <a:rPr lang="en-US" dirty="0" smtClean="0"/>
              <a:t>.   </a:t>
            </a:r>
          </a:p>
          <a:p>
            <a:r>
              <a:rPr lang="en-US" dirty="0" smtClean="0"/>
              <a:t>This process also forms tiny channels called </a:t>
            </a:r>
            <a:r>
              <a:rPr lang="en-US" i="1" dirty="0" smtClean="0"/>
              <a:t>rills</a:t>
            </a:r>
            <a:r>
              <a:rPr lang="en-US" dirty="0" smtClean="0"/>
              <a:t> and if they become larger they are called </a:t>
            </a:r>
            <a:r>
              <a:rPr lang="en-US" i="1" dirty="0" smtClean="0"/>
              <a:t>gullies</a:t>
            </a:r>
            <a:r>
              <a:rPr lang="en-US" dirty="0" smtClean="0"/>
              <a:t>.</a:t>
            </a:r>
          </a:p>
          <a:p>
            <a:r>
              <a:rPr lang="en-US" dirty="0" smtClean="0"/>
              <a:t>Once soil is eroded in a channel, the soil particles can then be called </a:t>
            </a:r>
            <a:r>
              <a:rPr lang="en-US" b="1" i="1" dirty="0" smtClean="0"/>
              <a:t>sediment</a:t>
            </a:r>
            <a:r>
              <a:rPr lang="en-US" dirty="0" smtClean="0"/>
              <a:t>.</a:t>
            </a:r>
            <a:endParaRPr lang="en-US" dirty="0"/>
          </a:p>
        </p:txBody>
      </p:sp>
      <p:pic>
        <p:nvPicPr>
          <p:cNvPr id="1026" name="Picture 2" descr="C:\Users\dell\Desktop\BZU\Chapter 5 Weathering &amp; Soils\download.jpg"/>
          <p:cNvPicPr>
            <a:picLocks noChangeAspect="1" noChangeArrowheads="1"/>
          </p:cNvPicPr>
          <p:nvPr/>
        </p:nvPicPr>
        <p:blipFill>
          <a:blip r:embed="rId2"/>
          <a:srcRect t="8260"/>
          <a:stretch>
            <a:fillRect/>
          </a:stretch>
        </p:blipFill>
        <p:spPr bwMode="auto">
          <a:xfrm>
            <a:off x="6583680" y="3352800"/>
            <a:ext cx="2560320" cy="1752600"/>
          </a:xfrm>
          <a:prstGeom prst="rect">
            <a:avLst/>
          </a:prstGeom>
          <a:noFill/>
        </p:spPr>
      </p:pic>
      <p:pic>
        <p:nvPicPr>
          <p:cNvPr id="1027" name="Picture 3" descr="C:\Users\dell\Desktop\BZU\Chapter 5 Weathering &amp; Soils\article-2551912-1B31735B00000578-240_634x423.jpg"/>
          <p:cNvPicPr>
            <a:picLocks noChangeAspect="1" noChangeArrowheads="1"/>
          </p:cNvPicPr>
          <p:nvPr/>
        </p:nvPicPr>
        <p:blipFill>
          <a:blip r:embed="rId3"/>
          <a:srcRect/>
          <a:stretch>
            <a:fillRect/>
          </a:stretch>
        </p:blipFill>
        <p:spPr bwMode="auto">
          <a:xfrm>
            <a:off x="6583680" y="5149774"/>
            <a:ext cx="2560320" cy="1708226"/>
          </a:xfrm>
          <a:prstGeom prst="rect">
            <a:avLst/>
          </a:prstGeom>
          <a:noFill/>
        </p:spPr>
      </p:pic>
      <p:pic>
        <p:nvPicPr>
          <p:cNvPr id="1028" name="Picture 4" descr="C:\Users\dell\Desktop\BZU\Chapter 5 Weathering &amp; Soils\coastalerosion.jpg"/>
          <p:cNvPicPr>
            <a:picLocks noChangeAspect="1" noChangeArrowheads="1"/>
          </p:cNvPicPr>
          <p:nvPr/>
        </p:nvPicPr>
        <p:blipFill>
          <a:blip r:embed="rId4" cstate="print"/>
          <a:srcRect/>
          <a:stretch>
            <a:fillRect/>
          </a:stretch>
        </p:blipFill>
        <p:spPr bwMode="auto">
          <a:xfrm>
            <a:off x="6583680" y="1569115"/>
            <a:ext cx="2560320" cy="1707485"/>
          </a:xfrm>
          <a:prstGeom prst="rect">
            <a:avLst/>
          </a:prstGeom>
          <a:noFill/>
        </p:spPr>
      </p:pic>
      <p:pic>
        <p:nvPicPr>
          <p:cNvPr id="1029" name="Picture 5"/>
          <p:cNvPicPr>
            <a:picLocks noChangeAspect="1" noChangeArrowheads="1"/>
          </p:cNvPicPr>
          <p:nvPr/>
        </p:nvPicPr>
        <p:blipFill>
          <a:blip r:embed="rId5"/>
          <a:srcRect/>
          <a:stretch>
            <a:fillRect/>
          </a:stretch>
        </p:blipFill>
        <p:spPr bwMode="auto">
          <a:xfrm>
            <a:off x="7158240" y="76200"/>
            <a:ext cx="1985760" cy="1280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of Erosion</a:t>
            </a:r>
            <a:endParaRPr lang="en-US" dirty="0"/>
          </a:p>
        </p:txBody>
      </p:sp>
      <p:sp>
        <p:nvSpPr>
          <p:cNvPr id="3" name="Content Placeholder 2"/>
          <p:cNvSpPr>
            <a:spLocks noGrp="1"/>
          </p:cNvSpPr>
          <p:nvPr>
            <p:ph idx="1"/>
          </p:nvPr>
        </p:nvSpPr>
        <p:spPr>
          <a:xfrm>
            <a:off x="0" y="1524000"/>
            <a:ext cx="9144000" cy="5333999"/>
          </a:xfrm>
        </p:spPr>
        <p:txBody>
          <a:bodyPr>
            <a:normAutofit fontScale="92500" lnSpcReduction="10000"/>
          </a:bodyPr>
          <a:lstStyle/>
          <a:p>
            <a:r>
              <a:rPr lang="en-US" dirty="0" smtClean="0"/>
              <a:t>Soil erosion is expected to occur to soil particles.</a:t>
            </a:r>
          </a:p>
          <a:p>
            <a:r>
              <a:rPr lang="en-US" dirty="0" smtClean="0"/>
              <a:t>However, it varies from place to place and to factors such as </a:t>
            </a:r>
            <a:r>
              <a:rPr lang="en-US" b="1" dirty="0" smtClean="0"/>
              <a:t>soil characteristics, climate, topography, and amount &amp; type of vegetation</a:t>
            </a:r>
            <a:r>
              <a:rPr lang="en-US" dirty="0" smtClean="0"/>
              <a:t>.</a:t>
            </a:r>
          </a:p>
          <a:p>
            <a:r>
              <a:rPr lang="en-US" dirty="0" smtClean="0"/>
              <a:t>On a broad area, erosion caused by surface runoff can be estimated by determining the amount of sediment carried &amp; deposited by a stream.</a:t>
            </a:r>
          </a:p>
          <a:p>
            <a:r>
              <a:rPr lang="en-US" dirty="0" smtClean="0"/>
              <a:t>Studies show that prior to (before) intense human activity, soil erosion was less:</a:t>
            </a:r>
          </a:p>
          <a:p>
            <a:pPr>
              <a:buFontTx/>
              <a:buChar char="-"/>
            </a:pPr>
            <a:r>
              <a:rPr lang="en-US" b="1" dirty="0" smtClean="0"/>
              <a:t>Past</a:t>
            </a:r>
            <a:r>
              <a:rPr lang="en-US" dirty="0" smtClean="0">
                <a:sym typeface="Wingdings" pitchFamily="2" charset="2"/>
              </a:rPr>
              <a:t></a:t>
            </a:r>
            <a:r>
              <a:rPr lang="en-US" dirty="0" smtClean="0"/>
              <a:t> sediment transported by rivers to oceans, just over </a:t>
            </a:r>
            <a:r>
              <a:rPr lang="en-US" b="1" dirty="0" smtClean="0"/>
              <a:t>9 billion tons/year</a:t>
            </a:r>
            <a:r>
              <a:rPr lang="en-US" dirty="0" smtClean="0"/>
              <a:t>.</a:t>
            </a:r>
          </a:p>
          <a:p>
            <a:pPr>
              <a:buFontTx/>
              <a:buChar char="-"/>
            </a:pPr>
            <a:r>
              <a:rPr lang="en-US" b="1" dirty="0" smtClean="0"/>
              <a:t>Present</a:t>
            </a:r>
            <a:r>
              <a:rPr lang="en-US" dirty="0" smtClean="0">
                <a:sym typeface="Wingdings" pitchFamily="2" charset="2"/>
              </a:rPr>
              <a:t> </a:t>
            </a:r>
            <a:r>
              <a:rPr lang="en-US" b="1" dirty="0" smtClean="0">
                <a:sym typeface="Wingdings" pitchFamily="2" charset="2"/>
              </a:rPr>
              <a:t>24 billion tons/year</a:t>
            </a:r>
            <a:r>
              <a:rPr lang="en-US" dirty="0" smtClean="0">
                <a:sym typeface="Wingdings" pitchFamily="2" charset="2"/>
              </a:rPr>
              <a:t>.</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
            <a:ext cx="9144000" cy="6861785"/>
          </a:xfrm>
          <a:prstGeom prst="rect">
            <a:avLst/>
          </a:prstGeom>
          <a:noFill/>
          <a:ln w="9525">
            <a:noFill/>
            <a:miter lim="800000"/>
            <a:headEnd/>
            <a:tailEnd/>
          </a:ln>
          <a:effectLst/>
        </p:spPr>
      </p:pic>
      <p:sp>
        <p:nvSpPr>
          <p:cNvPr id="5" name="TextBox 4"/>
          <p:cNvSpPr txBox="1"/>
          <p:nvPr/>
        </p:nvSpPr>
        <p:spPr>
          <a:xfrm>
            <a:off x="4648200" y="4876800"/>
            <a:ext cx="2286000" cy="381000"/>
          </a:xfrm>
          <a:prstGeom prst="rect">
            <a:avLst/>
          </a:prstGeom>
          <a:solidFill>
            <a:schemeClr val="bg1">
              <a:lumMod val="95000"/>
            </a:schemeClr>
          </a:solidFill>
        </p:spPr>
        <p:txBody>
          <a:bodyPr wrap="square" rtlCol="0">
            <a:spAutoFit/>
          </a:bodyPr>
          <a:lstStyle/>
          <a:p>
            <a:r>
              <a:rPr lang="en-US" b="1" dirty="0" smtClean="0"/>
              <a:t>Deposited Sediment</a:t>
            </a:r>
            <a:endParaRPr lang="en-US" b="1" dirty="0"/>
          </a:p>
        </p:txBody>
      </p:sp>
      <p:sp>
        <p:nvSpPr>
          <p:cNvPr id="6" name="TextBox 5"/>
          <p:cNvSpPr txBox="1"/>
          <p:nvPr/>
        </p:nvSpPr>
        <p:spPr>
          <a:xfrm>
            <a:off x="6705600" y="1905000"/>
            <a:ext cx="1905000" cy="923330"/>
          </a:xfrm>
          <a:prstGeom prst="rect">
            <a:avLst/>
          </a:prstGeom>
          <a:solidFill>
            <a:schemeClr val="bg1">
              <a:lumMod val="95000"/>
            </a:schemeClr>
          </a:solidFill>
        </p:spPr>
        <p:txBody>
          <a:bodyPr wrap="square" rtlCol="0">
            <a:spAutoFit/>
          </a:bodyPr>
          <a:lstStyle/>
          <a:p>
            <a:r>
              <a:rPr lang="en-US" b="1" dirty="0" smtClean="0"/>
              <a:t>Channel or stream carrying soil particles </a:t>
            </a:r>
            <a:endParaRPr lang="en-US" b="1" dirty="0"/>
          </a:p>
        </p:txBody>
      </p:sp>
      <p:cxnSp>
        <p:nvCxnSpPr>
          <p:cNvPr id="8" name="Straight Arrow Connector 7"/>
          <p:cNvCxnSpPr/>
          <p:nvPr/>
        </p:nvCxnSpPr>
        <p:spPr>
          <a:xfrm rot="10800000" flipV="1">
            <a:off x="4038600" y="2438400"/>
            <a:ext cx="2514600" cy="3810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Affects of Excessive Soil Erosion</a:t>
            </a:r>
            <a:endParaRPr lang="en-US" dirty="0"/>
          </a:p>
        </p:txBody>
      </p:sp>
      <p:sp>
        <p:nvSpPr>
          <p:cNvPr id="3" name="Content Placeholder 2"/>
          <p:cNvSpPr>
            <a:spLocks noGrp="1"/>
          </p:cNvSpPr>
          <p:nvPr>
            <p:ph idx="1"/>
          </p:nvPr>
        </p:nvSpPr>
        <p:spPr>
          <a:xfrm>
            <a:off x="0" y="1447800"/>
            <a:ext cx="8686800" cy="5410199"/>
          </a:xfrm>
        </p:spPr>
        <p:txBody>
          <a:bodyPr>
            <a:normAutofit fontScale="92500" lnSpcReduction="10000"/>
          </a:bodyPr>
          <a:lstStyle/>
          <a:p>
            <a:pPr>
              <a:buNone/>
            </a:pPr>
            <a:r>
              <a:rPr lang="en-US" dirty="0" smtClean="0">
                <a:sym typeface="Wingdings" pitchFamily="2" charset="2"/>
              </a:rPr>
              <a:t>	</a:t>
            </a:r>
            <a:r>
              <a:rPr lang="en-US" b="1" u="sng" dirty="0" smtClean="0">
                <a:sym typeface="Wingdings" pitchFamily="2" charset="2"/>
              </a:rPr>
              <a:t>Affects:</a:t>
            </a:r>
          </a:p>
          <a:p>
            <a:r>
              <a:rPr lang="en-US" dirty="0" smtClean="0">
                <a:sym typeface="Wingdings" pitchFamily="2" charset="2"/>
              </a:rPr>
              <a:t>In many areas, soil erosion is faster than its formation. At present, more than 1/3 of the world’s croplands affecting </a:t>
            </a:r>
            <a:r>
              <a:rPr lang="en-US" b="1" dirty="0" smtClean="0">
                <a:sym typeface="Wingdings" pitchFamily="2" charset="2"/>
              </a:rPr>
              <a:t>agricultural productivity and quality of crops</a:t>
            </a:r>
            <a:r>
              <a:rPr lang="en-US" dirty="0" smtClean="0">
                <a:sym typeface="Wingdings" pitchFamily="2" charset="2"/>
              </a:rPr>
              <a:t>.</a:t>
            </a:r>
          </a:p>
          <a:p>
            <a:r>
              <a:rPr lang="en-US" dirty="0" smtClean="0">
                <a:sym typeface="Wingdings" pitchFamily="2" charset="2"/>
              </a:rPr>
              <a:t>Excessive erosion &amp; deposition of too many sediments, will </a:t>
            </a:r>
            <a:r>
              <a:rPr lang="en-US" b="1" dirty="0" smtClean="0">
                <a:sym typeface="Wingdings" pitchFamily="2" charset="2"/>
              </a:rPr>
              <a:t>reduce the capacity of reservoirs </a:t>
            </a:r>
            <a:r>
              <a:rPr lang="en-US" dirty="0" smtClean="0">
                <a:sym typeface="Wingdings" pitchFamily="2" charset="2"/>
              </a:rPr>
              <a:t>(affecting hydroelectric generation &amp; flood control, etc.).</a:t>
            </a:r>
          </a:p>
          <a:p>
            <a:r>
              <a:rPr lang="en-US" dirty="0" smtClean="0">
                <a:sym typeface="Wingdings" pitchFamily="2" charset="2"/>
              </a:rPr>
              <a:t>Soils containing </a:t>
            </a:r>
            <a:r>
              <a:rPr lang="en-US" b="1" dirty="0" smtClean="0">
                <a:sym typeface="Wingdings" pitchFamily="2" charset="2"/>
              </a:rPr>
              <a:t>Fertilizers &amp; chemicals </a:t>
            </a:r>
            <a:r>
              <a:rPr lang="en-US" dirty="0" smtClean="0">
                <a:sym typeface="Wingdings" pitchFamily="2" charset="2"/>
              </a:rPr>
              <a:t>may also affect the </a:t>
            </a:r>
            <a:r>
              <a:rPr lang="en-US" b="1" dirty="0" smtClean="0">
                <a:sym typeface="Wingdings" pitchFamily="2" charset="2"/>
              </a:rPr>
              <a:t>water quality </a:t>
            </a:r>
            <a:r>
              <a:rPr lang="en-US" dirty="0" smtClean="0">
                <a:sym typeface="Wingdings" pitchFamily="2" charset="2"/>
              </a:rPr>
              <a:t>of lakes, reservoirs, etc. </a:t>
            </a:r>
          </a:p>
          <a:p>
            <a:r>
              <a:rPr lang="en-US" dirty="0" smtClean="0">
                <a:sym typeface="Wingdings" pitchFamily="2" charset="2"/>
              </a:rPr>
              <a:t>Hence, soil preservation is necessary.</a:t>
            </a:r>
          </a:p>
          <a:p>
            <a:endParaRPr lang="en-US" dirty="0" smtClean="0">
              <a:sym typeface="Wingdings" pitchFamily="2" charset="2"/>
            </a:endParaRPr>
          </a:p>
          <a:p>
            <a:endParaRPr lang="en-US" dirty="0" smtClean="0">
              <a:sym typeface="Wingdings" pitchFamily="2" charset="2"/>
            </a:endParaRP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Weathering of Ore Deposits</a:t>
            </a:r>
            <a:endParaRPr lang="en-US" dirty="0"/>
          </a:p>
        </p:txBody>
      </p:sp>
      <p:sp>
        <p:nvSpPr>
          <p:cNvPr id="3" name="Content Placeholder 2"/>
          <p:cNvSpPr>
            <a:spLocks noGrp="1"/>
          </p:cNvSpPr>
          <p:nvPr>
            <p:ph idx="1"/>
          </p:nvPr>
        </p:nvSpPr>
        <p:spPr>
          <a:xfrm>
            <a:off x="0" y="1524000"/>
            <a:ext cx="9144000" cy="5333999"/>
          </a:xfrm>
        </p:spPr>
        <p:txBody>
          <a:bodyPr>
            <a:normAutofit fontScale="92500"/>
          </a:bodyPr>
          <a:lstStyle/>
          <a:p>
            <a:r>
              <a:rPr lang="en-US" dirty="0" smtClean="0"/>
              <a:t>Weathering can also produce economically valuable deposits by depositing small scattered (</a:t>
            </a:r>
            <a:r>
              <a:rPr lang="ar-SA" dirty="0" smtClean="0"/>
              <a:t>مبعثر أو منتشر</a:t>
            </a:r>
            <a:r>
              <a:rPr lang="en-US" dirty="0" smtClean="0"/>
              <a:t>)</a:t>
            </a:r>
            <a:r>
              <a:rPr lang="ar-SA" dirty="0" smtClean="0"/>
              <a:t> </a:t>
            </a:r>
            <a:r>
              <a:rPr lang="en-US" dirty="0" smtClean="0"/>
              <a:t>metals into concentrated areas.</a:t>
            </a:r>
          </a:p>
          <a:p>
            <a:r>
              <a:rPr lang="en-US" dirty="0" smtClean="0"/>
              <a:t>This process is termed “</a:t>
            </a:r>
            <a:r>
              <a:rPr lang="en-US" b="1" dirty="0" smtClean="0">
                <a:solidFill>
                  <a:srgbClr val="0070C0"/>
                </a:solidFill>
              </a:rPr>
              <a:t>Secondary Enrichment</a:t>
            </a:r>
            <a:r>
              <a:rPr lang="en-US" dirty="0" smtClean="0"/>
              <a:t>”.</a:t>
            </a:r>
          </a:p>
          <a:p>
            <a:r>
              <a:rPr lang="en-US" dirty="0" smtClean="0"/>
              <a:t>This may occur either through </a:t>
            </a:r>
            <a:r>
              <a:rPr lang="en-US" b="1" dirty="0" smtClean="0"/>
              <a:t>1)</a:t>
            </a:r>
            <a:r>
              <a:rPr lang="en-US" dirty="0" smtClean="0"/>
              <a:t> chemical weathering of undesirable material and percolating water moving it downwards, concentrating desired elements in the </a:t>
            </a:r>
            <a:r>
              <a:rPr lang="en-US" b="1" dirty="0" smtClean="0"/>
              <a:t>upper zone </a:t>
            </a:r>
            <a:r>
              <a:rPr lang="en-US" dirty="0" smtClean="0"/>
              <a:t>or </a:t>
            </a:r>
            <a:r>
              <a:rPr lang="en-US" b="1" dirty="0" smtClean="0"/>
              <a:t>2)</a:t>
            </a:r>
            <a:r>
              <a:rPr lang="en-US" dirty="0" smtClean="0"/>
              <a:t> the reverse, the desirable material (in low concentrations) moved downward to </a:t>
            </a:r>
            <a:r>
              <a:rPr lang="en-US" b="1" dirty="0" smtClean="0"/>
              <a:t>lower zones </a:t>
            </a:r>
            <a:r>
              <a:rPr lang="en-US" dirty="0" smtClean="0"/>
              <a:t>where they are highly concentrated.</a:t>
            </a:r>
          </a:p>
          <a:p>
            <a:r>
              <a:rPr lang="en-US" b="1" dirty="0" smtClean="0"/>
              <a:t>Example: </a:t>
            </a:r>
            <a:r>
              <a:rPr lang="en-US" b="1" dirty="0" smtClean="0">
                <a:solidFill>
                  <a:srgbClr val="0070C0"/>
                </a:solidFill>
              </a:rPr>
              <a:t>Bauxite,</a:t>
            </a:r>
            <a:r>
              <a:rPr lang="en-US" dirty="0" smtClean="0"/>
              <a:t> an aluminum ore that forms when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Weathering</a:t>
            </a:r>
            <a:endParaRPr lang="en-US" dirty="0"/>
          </a:p>
        </p:txBody>
      </p:sp>
      <p:sp>
        <p:nvSpPr>
          <p:cNvPr id="3" name="Content Placeholder 2"/>
          <p:cNvSpPr>
            <a:spLocks noGrp="1"/>
          </p:cNvSpPr>
          <p:nvPr>
            <p:ph idx="1"/>
          </p:nvPr>
        </p:nvSpPr>
        <p:spPr>
          <a:xfrm>
            <a:off x="0" y="1524000"/>
            <a:ext cx="9144000" cy="5333999"/>
          </a:xfrm>
        </p:spPr>
        <p:txBody>
          <a:bodyPr>
            <a:normAutofit fontScale="92500" lnSpcReduction="20000"/>
          </a:bodyPr>
          <a:lstStyle/>
          <a:p>
            <a:r>
              <a:rPr lang="en-US" dirty="0" smtClean="0"/>
              <a:t>Weathering takes place all around us. It may seem like a slow insignificant process, however it is an integral part of the </a:t>
            </a:r>
            <a:r>
              <a:rPr lang="en-US" i="1" dirty="0" smtClean="0"/>
              <a:t>Rock Cycle, </a:t>
            </a:r>
            <a:r>
              <a:rPr lang="en-US" dirty="0" smtClean="0"/>
              <a:t>so it is a important process in the Earth System…</a:t>
            </a:r>
          </a:p>
          <a:p>
            <a:pPr>
              <a:buNone/>
            </a:pPr>
            <a:r>
              <a:rPr lang="en-US" i="1" dirty="0" smtClean="0"/>
              <a:t>	</a:t>
            </a:r>
            <a:r>
              <a:rPr lang="en-US" i="1" dirty="0" smtClean="0">
                <a:solidFill>
                  <a:schemeClr val="accent1"/>
                </a:solidFill>
              </a:rPr>
              <a:t>Example: weathering even affects concrete structures.</a:t>
            </a:r>
            <a:endParaRPr lang="en-US" dirty="0" smtClean="0">
              <a:solidFill>
                <a:schemeClr val="accent1"/>
              </a:solidFill>
            </a:endParaRPr>
          </a:p>
          <a:p>
            <a:r>
              <a:rPr lang="en-US" dirty="0" smtClean="0">
                <a:sym typeface="Wingdings" pitchFamily="2" charset="2"/>
              </a:rPr>
              <a:t>Weathering is the response of Earth’s materials to a change in environment.</a:t>
            </a:r>
          </a:p>
          <a:p>
            <a:pPr>
              <a:buNone/>
            </a:pPr>
            <a:r>
              <a:rPr lang="en-US" dirty="0" smtClean="0">
                <a:sym typeface="Wingdings" pitchFamily="2" charset="2"/>
              </a:rPr>
              <a:t>	</a:t>
            </a:r>
            <a:r>
              <a:rPr lang="en-US" i="1" dirty="0" smtClean="0">
                <a:solidFill>
                  <a:schemeClr val="accent1"/>
                </a:solidFill>
                <a:sym typeface="Wingdings" pitchFamily="2" charset="2"/>
              </a:rPr>
              <a:t>Example: Intrusive/Plutonic rock uplifted &amp; exposed.</a:t>
            </a:r>
            <a:endParaRPr lang="en-US" i="1" dirty="0" smtClean="0">
              <a:solidFill>
                <a:schemeClr val="accent1"/>
              </a:solidFill>
            </a:endParaRPr>
          </a:p>
          <a:p>
            <a:r>
              <a:rPr lang="en-US" dirty="0" smtClean="0"/>
              <a:t>Weathering occurs both </a:t>
            </a:r>
            <a:r>
              <a:rPr lang="en-US" b="1" dirty="0" smtClean="0"/>
              <a:t>when rock is mechanically fragmented (disintegrated)</a:t>
            </a:r>
            <a:r>
              <a:rPr lang="en-US" b="1" dirty="0" smtClean="0">
                <a:sym typeface="Wingdings" pitchFamily="2" charset="2"/>
              </a:rPr>
              <a:t></a:t>
            </a:r>
            <a:r>
              <a:rPr lang="en-US" b="1" dirty="0" smtClean="0"/>
              <a:t> </a:t>
            </a:r>
            <a:r>
              <a:rPr lang="en-US" b="1" dirty="0" smtClean="0">
                <a:solidFill>
                  <a:srgbClr val="0070C0"/>
                </a:solidFill>
              </a:rPr>
              <a:t>Mechanical Weathering; </a:t>
            </a:r>
            <a:r>
              <a:rPr lang="en-US" dirty="0" smtClean="0"/>
              <a:t>and </a:t>
            </a:r>
            <a:r>
              <a:rPr lang="en-US" b="1" dirty="0" smtClean="0"/>
              <a:t>when chemically altered (decomposed)</a:t>
            </a:r>
            <a:r>
              <a:rPr lang="en-US" b="1" dirty="0" smtClean="0">
                <a:sym typeface="Wingdings" pitchFamily="2" charset="2"/>
              </a:rPr>
              <a:t> </a:t>
            </a:r>
            <a:r>
              <a:rPr lang="en-US" b="1" dirty="0" smtClean="0">
                <a:solidFill>
                  <a:srgbClr val="0070C0"/>
                </a:solidFill>
                <a:sym typeface="Wingdings" pitchFamily="2" charset="2"/>
              </a:rPr>
              <a:t>Chemical Weathering</a:t>
            </a:r>
          </a:p>
          <a:p>
            <a:pPr>
              <a:buNone/>
            </a:pPr>
            <a:r>
              <a:rPr lang="en-US" dirty="0" smtClean="0">
                <a:solidFill>
                  <a:srgbClr val="0070C0"/>
                </a:solidFill>
                <a:sym typeface="Wingdings" pitchFamily="2" charset="2"/>
              </a:rPr>
              <a:t>	</a:t>
            </a:r>
            <a:r>
              <a:rPr lang="en-US" i="1" dirty="0" smtClean="0">
                <a:solidFill>
                  <a:schemeClr val="accent1"/>
                </a:solidFill>
                <a:sym typeface="Wingdings" pitchFamily="2" charset="2"/>
              </a:rPr>
              <a:t>Example: piece of paper ripped into pieces (mechanical) or burned (chemical)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Weathering of Ore Deposits</a:t>
            </a:r>
            <a:endParaRPr lang="en-US" dirty="0"/>
          </a:p>
        </p:txBody>
      </p:sp>
      <p:sp>
        <p:nvSpPr>
          <p:cNvPr id="3" name="Content Placeholder 2"/>
          <p:cNvSpPr>
            <a:spLocks noGrp="1"/>
          </p:cNvSpPr>
          <p:nvPr>
            <p:ph idx="1"/>
          </p:nvPr>
        </p:nvSpPr>
        <p:spPr>
          <a:xfrm>
            <a:off x="0" y="1524000"/>
            <a:ext cx="9144000" cy="5333999"/>
          </a:xfrm>
        </p:spPr>
        <p:txBody>
          <a:bodyPr>
            <a:normAutofit/>
          </a:bodyPr>
          <a:lstStyle/>
          <a:p>
            <a:r>
              <a:rPr lang="en-US" b="1" dirty="0" smtClean="0"/>
              <a:t>Example: </a:t>
            </a:r>
            <a:r>
              <a:rPr lang="en-US" b="1" dirty="0" smtClean="0">
                <a:solidFill>
                  <a:srgbClr val="0070C0"/>
                </a:solidFill>
              </a:rPr>
              <a:t>Bauxite,</a:t>
            </a:r>
            <a:r>
              <a:rPr lang="en-US" dirty="0" smtClean="0"/>
              <a:t> an </a:t>
            </a:r>
            <a:r>
              <a:rPr lang="en-US" u="sng" dirty="0" smtClean="0"/>
              <a:t>aluminum ore </a:t>
            </a:r>
            <a:r>
              <a:rPr lang="en-US" dirty="0" smtClean="0"/>
              <a:t>that forms (predominantly in rainy tropical climates) when intense &amp; prolonged chemical weathering leaches elements such as Ca, K, &amp; Na leaving concentrations of Bauxite (a hydrated aluminum oxide) on the top </a:t>
            </a:r>
            <a:r>
              <a:rPr lang="en-US" b="1" dirty="0" smtClean="0"/>
              <a:t>due to its insolubility</a:t>
            </a:r>
            <a:r>
              <a:rPr lang="en-US" dirty="0" smtClean="0"/>
              <a:t>.</a:t>
            </a:r>
          </a:p>
          <a:p>
            <a:pPr>
              <a:buNone/>
            </a:pPr>
            <a:endParaRPr lang="en-US" dirty="0"/>
          </a:p>
        </p:txBody>
      </p:sp>
      <p:pic>
        <p:nvPicPr>
          <p:cNvPr id="3075" name="Picture 3"/>
          <p:cNvPicPr>
            <a:picLocks noChangeAspect="1" noChangeArrowheads="1"/>
          </p:cNvPicPr>
          <p:nvPr/>
        </p:nvPicPr>
        <p:blipFill>
          <a:blip r:embed="rId2"/>
          <a:srcRect/>
          <a:stretch>
            <a:fillRect/>
          </a:stretch>
        </p:blipFill>
        <p:spPr bwMode="auto">
          <a:xfrm>
            <a:off x="2971800" y="4572000"/>
            <a:ext cx="2858538"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Weathering</a:t>
            </a:r>
            <a:endParaRPr lang="en-US" dirty="0"/>
          </a:p>
        </p:txBody>
      </p:sp>
      <p:sp>
        <p:nvSpPr>
          <p:cNvPr id="3" name="Content Placeholder 2"/>
          <p:cNvSpPr>
            <a:spLocks noGrp="1"/>
          </p:cNvSpPr>
          <p:nvPr>
            <p:ph idx="1"/>
          </p:nvPr>
        </p:nvSpPr>
        <p:spPr>
          <a:xfrm>
            <a:off x="457200" y="1775191"/>
            <a:ext cx="8229600" cy="5082809"/>
          </a:xfrm>
        </p:spPr>
        <p:txBody>
          <a:bodyPr>
            <a:normAutofit fontScale="92500" lnSpcReduction="20000"/>
          </a:bodyPr>
          <a:lstStyle/>
          <a:p>
            <a:pPr>
              <a:buNone/>
            </a:pPr>
            <a:r>
              <a:rPr lang="en-US" dirty="0" smtClean="0"/>
              <a:t>So…</a:t>
            </a:r>
          </a:p>
          <a:p>
            <a:r>
              <a:rPr lang="en-US" b="1" dirty="0" smtClean="0">
                <a:solidFill>
                  <a:srgbClr val="0070C0"/>
                </a:solidFill>
              </a:rPr>
              <a:t>Mechanical Weathering: </a:t>
            </a:r>
            <a:r>
              <a:rPr lang="en-US" dirty="0" smtClean="0"/>
              <a:t>accomplished by physical forces that break rock into smaller and smaller pieces without changing the rock’s mineral composition.</a:t>
            </a:r>
          </a:p>
          <a:p>
            <a:pPr>
              <a:spcAft>
                <a:spcPts val="1800"/>
              </a:spcAft>
            </a:pPr>
            <a:r>
              <a:rPr lang="en-US" b="1" dirty="0" smtClean="0">
                <a:solidFill>
                  <a:srgbClr val="0070C0"/>
                </a:solidFill>
              </a:rPr>
              <a:t>Chemical Weathering: </a:t>
            </a:r>
            <a:r>
              <a:rPr lang="en-US" dirty="0" smtClean="0"/>
              <a:t>involves a chemical transformation of rock into one or more new compounds.</a:t>
            </a:r>
          </a:p>
          <a:p>
            <a:pPr marL="118872" indent="0">
              <a:buNone/>
            </a:pPr>
            <a:r>
              <a:rPr lang="en-US" sz="3000" b="1" dirty="0" smtClean="0"/>
              <a:t>*Note: </a:t>
            </a:r>
            <a:r>
              <a:rPr lang="en-US" sz="3000" dirty="0" smtClean="0"/>
              <a:t>The two types of weathering do not necessarily occur separately. They may both take place simultaneously (at the same time) or affect the rate of each other.   </a:t>
            </a:r>
            <a:endParaRPr lang="en-US"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Mechanical Weathering</a:t>
            </a:r>
            <a:endParaRPr lang="en-US" dirty="0"/>
          </a:p>
        </p:txBody>
      </p:sp>
      <p:sp>
        <p:nvSpPr>
          <p:cNvPr id="3" name="Content Placeholder 2"/>
          <p:cNvSpPr>
            <a:spLocks noGrp="1"/>
          </p:cNvSpPr>
          <p:nvPr>
            <p:ph idx="1"/>
          </p:nvPr>
        </p:nvSpPr>
        <p:spPr>
          <a:xfrm>
            <a:off x="0" y="1524001"/>
            <a:ext cx="8686800" cy="2590799"/>
          </a:xfrm>
        </p:spPr>
        <p:txBody>
          <a:bodyPr>
            <a:normAutofit/>
          </a:bodyPr>
          <a:lstStyle/>
          <a:p>
            <a:r>
              <a:rPr lang="en-US" dirty="0" smtClean="0"/>
              <a:t>When rock undergoes mechanical weathering it is broken into smaller and smaller pieces, </a:t>
            </a:r>
            <a:r>
              <a:rPr lang="en-US" u="sng" dirty="0" smtClean="0"/>
              <a:t>each retaining the characteristics of the original material</a:t>
            </a:r>
            <a:r>
              <a:rPr lang="en-US" dirty="0" smtClean="0"/>
              <a:t>, so the result is many small pieces from a single large one.</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3505200" y="4297680"/>
            <a:ext cx="5648618" cy="2560320"/>
          </a:xfrm>
          <a:prstGeom prst="rect">
            <a:avLst/>
          </a:prstGeom>
          <a:noFill/>
          <a:ln w="9525">
            <a:noFill/>
            <a:miter lim="800000"/>
            <a:headEnd/>
            <a:tailEnd/>
          </a:ln>
          <a:effectLst/>
        </p:spPr>
      </p:pic>
      <p:sp>
        <p:nvSpPr>
          <p:cNvPr id="5" name="Content Placeholder 2"/>
          <p:cNvSpPr txBox="1">
            <a:spLocks/>
          </p:cNvSpPr>
          <p:nvPr/>
        </p:nvSpPr>
        <p:spPr>
          <a:xfrm>
            <a:off x="0" y="4038600"/>
            <a:ext cx="3581400" cy="26670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This also results in a </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larger surface area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exposed to chemical weathering.</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Mechanical Weathering: </a:t>
            </a:r>
            <a:br>
              <a:rPr lang="en-US" dirty="0" smtClean="0"/>
            </a:br>
            <a:r>
              <a:rPr lang="en-US" dirty="0" smtClean="0"/>
              <a:t>a. Frost Wedging</a:t>
            </a:r>
            <a:endParaRPr lang="en-US" dirty="0"/>
          </a:p>
        </p:txBody>
      </p:sp>
      <p:sp>
        <p:nvSpPr>
          <p:cNvPr id="3" name="Content Placeholder 2"/>
          <p:cNvSpPr>
            <a:spLocks noGrp="1"/>
          </p:cNvSpPr>
          <p:nvPr>
            <p:ph idx="1"/>
          </p:nvPr>
        </p:nvSpPr>
        <p:spPr>
          <a:xfrm>
            <a:off x="0" y="1524000"/>
            <a:ext cx="9144000" cy="5333999"/>
          </a:xfrm>
        </p:spPr>
        <p:txBody>
          <a:bodyPr>
            <a:normAutofit fontScale="92500" lnSpcReduction="10000"/>
          </a:bodyPr>
          <a:lstStyle/>
          <a:p>
            <a:r>
              <a:rPr lang="en-US" dirty="0" smtClean="0"/>
              <a:t>Frost Wedging is an important process of mechanical weathering.</a:t>
            </a:r>
          </a:p>
          <a:p>
            <a:r>
              <a:rPr lang="en-US" dirty="0" smtClean="0"/>
              <a:t>It occurs with repeated </a:t>
            </a:r>
            <a:r>
              <a:rPr lang="en-US" b="1" dirty="0" smtClean="0">
                <a:solidFill>
                  <a:schemeClr val="accent1"/>
                </a:solidFill>
              </a:rPr>
              <a:t>freeze-thaw cycles</a:t>
            </a:r>
            <a:r>
              <a:rPr lang="en-US" dirty="0" smtClean="0"/>
              <a:t>.</a:t>
            </a:r>
          </a:p>
          <a:p>
            <a:r>
              <a:rPr lang="en-US" dirty="0" smtClean="0"/>
              <a:t>How? Well, consider that liquid water has a unique property of </a:t>
            </a:r>
            <a:r>
              <a:rPr lang="en-US" u="sng" dirty="0" smtClean="0"/>
              <a:t>expanding about 9% upon freezing</a:t>
            </a:r>
            <a:r>
              <a:rPr lang="en-US" dirty="0" smtClean="0"/>
              <a:t>, which exerts a tremendous outward force.</a:t>
            </a:r>
          </a:p>
          <a:p>
            <a:pPr>
              <a:buNone/>
            </a:pPr>
            <a:r>
              <a:rPr lang="en-US" i="1" dirty="0" smtClean="0"/>
              <a:t>Ex: putting a full bottle of water in the freezer.</a:t>
            </a:r>
          </a:p>
          <a:p>
            <a:r>
              <a:rPr lang="en-US" dirty="0" smtClean="0"/>
              <a:t>Similarly, in nature water penetrates cracks in rock masses, upon freezing it expands &amp; enlarges the openings by exerting a strong outward force. </a:t>
            </a:r>
            <a:r>
              <a:rPr lang="en-US" dirty="0" smtClean="0">
                <a:solidFill>
                  <a:srgbClr val="FF0000"/>
                </a:solidFill>
              </a:rPr>
              <a:t>After many freeze-thaw cycles, it causes the rock to break into angular fragments.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l="4911"/>
          <a:stretch>
            <a:fillRect/>
          </a:stretch>
        </p:blipFill>
        <p:spPr bwMode="auto">
          <a:xfrm>
            <a:off x="0" y="0"/>
            <a:ext cx="9143999" cy="6858000"/>
          </a:xfrm>
          <a:prstGeom prst="rect">
            <a:avLst/>
          </a:prstGeom>
          <a:noFill/>
          <a:ln w="9525">
            <a:noFill/>
            <a:miter lim="800000"/>
            <a:headEnd/>
            <a:tailEnd/>
          </a:ln>
          <a:effectLst/>
        </p:spPr>
      </p:pic>
      <p:sp>
        <p:nvSpPr>
          <p:cNvPr id="6" name="TextBox 5"/>
          <p:cNvSpPr txBox="1"/>
          <p:nvPr/>
        </p:nvSpPr>
        <p:spPr>
          <a:xfrm>
            <a:off x="0" y="1"/>
            <a:ext cx="2590800" cy="3223959"/>
          </a:xfrm>
          <a:prstGeom prst="rect">
            <a:avLst/>
          </a:prstGeom>
          <a:solidFill>
            <a:schemeClr val="bg1"/>
          </a:solidFill>
        </p:spPr>
        <p:txBody>
          <a:bodyPr wrap="square" rtlCol="0">
            <a:spAutoFit/>
          </a:bodyPr>
          <a:lstStyle/>
          <a:p>
            <a:r>
              <a:rPr lang="en-US" sz="1850" b="1" dirty="0" smtClean="0">
                <a:latin typeface="Times New Roman" pitchFamily="18" charset="0"/>
                <a:cs typeface="Times New Roman" pitchFamily="18" charset="0"/>
              </a:rPr>
              <a:t>Frost wedging is most common &amp; effective in mountainous areas as a daily freeze-thaw cycle often exists.</a:t>
            </a:r>
          </a:p>
          <a:p>
            <a:r>
              <a:rPr lang="en-US" sz="1850" b="1" dirty="0" smtClean="0">
                <a:latin typeface="Times New Roman" pitchFamily="18" charset="0"/>
                <a:cs typeface="Times New Roman" pitchFamily="18" charset="0"/>
              </a:rPr>
              <a:t>Sections of the rock that fall to the base of steep mountains, forming cone-shaped debris piles called </a:t>
            </a:r>
            <a:r>
              <a:rPr lang="en-US" sz="1850" b="1" dirty="0" smtClean="0">
                <a:solidFill>
                  <a:srgbClr val="FF0000"/>
                </a:solidFill>
                <a:latin typeface="Times New Roman" pitchFamily="18" charset="0"/>
                <a:cs typeface="Times New Roman" pitchFamily="18" charset="0"/>
              </a:rPr>
              <a:t>TALUS.</a:t>
            </a:r>
            <a:endParaRPr lang="en-US" sz="185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19441</TotalTime>
  <Words>3487</Words>
  <Application>Microsoft Office PowerPoint</Application>
  <PresentationFormat>عرض على الشاشة (3:4)‏</PresentationFormat>
  <Paragraphs>249</Paragraphs>
  <Slides>50</Slides>
  <Notes>0</Notes>
  <HiddenSlides>0</HiddenSlides>
  <MMClips>0</MMClips>
  <ScaleCrop>false</ScaleCrop>
  <HeadingPairs>
    <vt:vector size="4" baseType="variant">
      <vt:variant>
        <vt:lpstr>سمة</vt:lpstr>
      </vt:variant>
      <vt:variant>
        <vt:i4>1</vt:i4>
      </vt:variant>
      <vt:variant>
        <vt:lpstr>عناوين الشرائح</vt:lpstr>
      </vt:variant>
      <vt:variant>
        <vt:i4>50</vt:i4>
      </vt:variant>
    </vt:vector>
  </HeadingPairs>
  <TitlesOfParts>
    <vt:vector size="51" baseType="lpstr">
      <vt:lpstr>Module</vt:lpstr>
      <vt:lpstr>ENCE 231: Engineering Geology Fall Semester 2017/2018  Department of Civil Engineering- Birzeit University, Palestine  Chapter 5: Weathering &amp; Soils</vt:lpstr>
      <vt:lpstr>Earth’s External &amp; Internal Processes</vt:lpstr>
      <vt:lpstr>Internal Processes</vt:lpstr>
      <vt:lpstr>الشريحة 4</vt:lpstr>
      <vt:lpstr>Weathering</vt:lpstr>
      <vt:lpstr>Weathering</vt:lpstr>
      <vt:lpstr>1) Mechanical Weathering</vt:lpstr>
      <vt:lpstr>1) Mechanical Weathering:  a. Frost Wedging</vt:lpstr>
      <vt:lpstr>الشريحة 9</vt:lpstr>
      <vt:lpstr>1) Mechanical Weathering:  b. Unloading</vt:lpstr>
      <vt:lpstr>1) Mechanical Weathering:  b. Unloading</vt:lpstr>
      <vt:lpstr>1) Mechanical Weathering:  c. Biological Activity</vt:lpstr>
      <vt:lpstr>2) Chemical Weathering:</vt:lpstr>
      <vt:lpstr>2) Chemical Weathering:  a. H2O &amp; Carbonic Acid</vt:lpstr>
      <vt:lpstr>2) Chemical Weathering:  a. H2O &amp; Carbonic Acid: Limestone Weathering </vt:lpstr>
      <vt:lpstr>Soreq Cave, West of Jerusalem, Palestine</vt:lpstr>
      <vt:lpstr>2) Chemical Weathering:  a. H2O &amp; Carbonic Acid: Granite Weathering</vt:lpstr>
      <vt:lpstr>Chemical Weathering:  - H2O &amp; Carbonic Acid: Granite Weathering</vt:lpstr>
      <vt:lpstr>Chemical Weathering: Weathering of Silicate Minerals</vt:lpstr>
      <vt:lpstr>Chemical Weathering:  - Spheroidal Weathering</vt:lpstr>
      <vt:lpstr>Chemical Weathering:  - Spheroidal Weathering</vt:lpstr>
      <vt:lpstr>Rates of Weathering</vt:lpstr>
      <vt:lpstr>Rates of Weathering: 1) Rock Characteristics</vt:lpstr>
      <vt:lpstr>Rates of Weathering: 1) Rock Characteristics Differential Weathering</vt:lpstr>
      <vt:lpstr>Rates of Weathering: 2) Climate</vt:lpstr>
      <vt:lpstr>Soil</vt:lpstr>
      <vt:lpstr>Soil Components</vt:lpstr>
      <vt:lpstr>Soil Components</vt:lpstr>
      <vt:lpstr>Controls of Soil Formation</vt:lpstr>
      <vt:lpstr>Controls of Soil Formation: 1) Parent Material</vt:lpstr>
      <vt:lpstr>الشريحة 31</vt:lpstr>
      <vt:lpstr>Controls of Soil Formation: 2) Time</vt:lpstr>
      <vt:lpstr>Controls of Soil Formation: 3) Climate</vt:lpstr>
      <vt:lpstr>Controls of Soil Formation: 4) Plants &amp; Animals</vt:lpstr>
      <vt:lpstr>Controls of Soil Formation: 4) Plants &amp; Animals</vt:lpstr>
      <vt:lpstr>Controls of Soil Formation: 4) Topography</vt:lpstr>
      <vt:lpstr>الشريحة 37</vt:lpstr>
      <vt:lpstr>The Soil Profile</vt:lpstr>
      <vt:lpstr>The Soil Profile</vt:lpstr>
      <vt:lpstr>The Soil Profile</vt:lpstr>
      <vt:lpstr>The Soil Profile</vt:lpstr>
      <vt:lpstr>Soil Classification</vt:lpstr>
      <vt:lpstr>Soil Erosion</vt:lpstr>
      <vt:lpstr>Soil Classification Systems</vt:lpstr>
      <vt:lpstr>Soil Erosion</vt:lpstr>
      <vt:lpstr>Rates of Erosion</vt:lpstr>
      <vt:lpstr>الشريحة 47</vt:lpstr>
      <vt:lpstr>Affects of Excessive Soil Erosion</vt:lpstr>
      <vt:lpstr>Weathering of Ore Deposits</vt:lpstr>
      <vt:lpstr>Weathering of Ore Deposits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ENCE 231: Engineering Geology Fall Semester 2017/2018</dc:title>
  <dc:creator>dell</dc:creator>
  <cp:lastModifiedBy>USER</cp:lastModifiedBy>
  <cp:revision>193</cp:revision>
  <dcterms:created xsi:type="dcterms:W3CDTF">2017-09-08T10:42:42Z</dcterms:created>
  <dcterms:modified xsi:type="dcterms:W3CDTF">2020-06-13T19:08:38Z</dcterms:modified>
</cp:coreProperties>
</file>