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sldIdLst>
    <p:sldId id="256" r:id="rId3"/>
    <p:sldId id="290" r:id="rId4"/>
    <p:sldId id="292" r:id="rId5"/>
    <p:sldId id="299" r:id="rId6"/>
    <p:sldId id="293" r:id="rId7"/>
    <p:sldId id="301" r:id="rId8"/>
    <p:sldId id="294" r:id="rId9"/>
    <p:sldId id="302" r:id="rId10"/>
    <p:sldId id="291" r:id="rId11"/>
    <p:sldId id="304" r:id="rId12"/>
    <p:sldId id="300" r:id="rId13"/>
    <p:sldId id="295" r:id="rId14"/>
    <p:sldId id="305" r:id="rId15"/>
    <p:sldId id="306" r:id="rId16"/>
    <p:sldId id="296" r:id="rId17"/>
    <p:sldId id="307" r:id="rId18"/>
    <p:sldId id="311" r:id="rId19"/>
    <p:sldId id="314" r:id="rId20"/>
    <p:sldId id="312" r:id="rId21"/>
    <p:sldId id="313" r:id="rId22"/>
    <p:sldId id="315" r:id="rId23"/>
    <p:sldId id="308" r:id="rId24"/>
    <p:sldId id="316" r:id="rId25"/>
    <p:sldId id="317" r:id="rId26"/>
    <p:sldId id="318" r:id="rId27"/>
    <p:sldId id="309" r:id="rId28"/>
    <p:sldId id="310" r:id="rId29"/>
    <p:sldId id="319" r:id="rId30"/>
    <p:sldId id="320" r:id="rId31"/>
    <p:sldId id="321" r:id="rId32"/>
    <p:sldId id="322" r:id="rId33"/>
    <p:sldId id="323" r:id="rId34"/>
    <p:sldId id="324" r:id="rId35"/>
    <p:sldId id="325" r:id="rId36"/>
    <p:sldId id="340" r:id="rId37"/>
    <p:sldId id="326" r:id="rId38"/>
    <p:sldId id="329" r:id="rId39"/>
    <p:sldId id="327" r:id="rId40"/>
    <p:sldId id="328" r:id="rId41"/>
    <p:sldId id="330" r:id="rId42"/>
    <p:sldId id="331" r:id="rId43"/>
    <p:sldId id="332" r:id="rId44"/>
    <p:sldId id="333" r:id="rId45"/>
    <p:sldId id="341" r:id="rId46"/>
    <p:sldId id="334" r:id="rId47"/>
    <p:sldId id="335" r:id="rId48"/>
    <p:sldId id="343" r:id="rId49"/>
    <p:sldId id="344" r:id="rId50"/>
    <p:sldId id="345" r:id="rId51"/>
    <p:sldId id="346" r:id="rId52"/>
    <p:sldId id="336" r:id="rId53"/>
    <p:sldId id="338" r:id="rId54"/>
    <p:sldId id="339" r:id="rId55"/>
    <p:sldId id="348" r:id="rId56"/>
    <p:sldId id="347" r:id="rId57"/>
    <p:sldId id="337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9298" autoAdjust="0"/>
    <p:restoredTop sz="93899" autoAdjust="0"/>
  </p:normalViewPr>
  <p:slideViewPr>
    <p:cSldViewPr>
      <p:cViewPr>
        <p:scale>
          <a:sx n="70" d="100"/>
          <a:sy n="70" d="100"/>
        </p:scale>
        <p:origin x="-1224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3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F532E-BB09-4E19-B9A5-40EB7B1F67AC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B1241-67E3-4BAC-91E0-966BDFBE12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F532E-BB09-4E19-B9A5-40EB7B1F67AC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B1241-67E3-4BAC-91E0-966BDFBE1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F532E-BB09-4E19-B9A5-40EB7B1F67AC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B1241-67E3-4BAC-91E0-966BDFBE1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F532E-BB09-4E19-B9A5-40EB7B1F67AC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B1241-67E3-4BAC-91E0-966BDFBE1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F532E-BB09-4E19-B9A5-40EB7B1F67AC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B1241-67E3-4BAC-91E0-966BDFBE1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F532E-BB09-4E19-B9A5-40EB7B1F67AC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B1241-67E3-4BAC-91E0-966BDFBE1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F532E-BB09-4E19-B9A5-40EB7B1F67AC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B1241-67E3-4BAC-91E0-966BDFBE1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F532E-BB09-4E19-B9A5-40EB7B1F67AC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B1241-67E3-4BAC-91E0-966BDFBE1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F532E-BB09-4E19-B9A5-40EB7B1F67AC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B1241-67E3-4BAC-91E0-966BDFBE1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F532E-BB09-4E19-B9A5-40EB7B1F67AC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B1241-67E3-4BAC-91E0-966BDFBE1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F532E-BB09-4E19-B9A5-40EB7B1F67AC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B1241-67E3-4BAC-91E0-966BDFBE1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F532E-BB09-4E19-B9A5-40EB7B1F67AC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B1241-67E3-4BAC-91E0-966BDFBE1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F532E-BB09-4E19-B9A5-40EB7B1F67AC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B1241-67E3-4BAC-91E0-966BDFBE1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F532E-BB09-4E19-B9A5-40EB7B1F67AC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B1241-67E3-4BAC-91E0-966BDFBE1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F532E-BB09-4E19-B9A5-40EB7B1F67AC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B1241-67E3-4BAC-91E0-966BDFBE1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F532E-BB09-4E19-B9A5-40EB7B1F67AC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B1241-67E3-4BAC-91E0-966BDFBE1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F532E-BB09-4E19-B9A5-40EB7B1F67AC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B1241-67E3-4BAC-91E0-966BDFBE1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F532E-BB09-4E19-B9A5-40EB7B1F67AC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B1241-67E3-4BAC-91E0-966BDFBE1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F532E-BB09-4E19-B9A5-40EB7B1F67AC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B1241-67E3-4BAC-91E0-966BDFBE1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F532E-BB09-4E19-B9A5-40EB7B1F67AC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B1241-67E3-4BAC-91E0-966BDFBE1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8F532E-BB09-4E19-B9A5-40EB7B1F67AC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AB1241-67E3-4BAC-91E0-966BDFBE12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C38F532E-BB09-4E19-B9A5-40EB7B1F67AC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1EAB1241-67E3-4BAC-91E0-966BDFBE1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C38F532E-BB09-4E19-B9A5-40EB7B1F67AC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1EAB1241-67E3-4BAC-91E0-966BDFBE1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F532E-BB09-4E19-B9A5-40EB7B1F67AC}" type="datetimeFigureOut">
              <a:rPr lang="en-US" smtClean="0"/>
              <a:pPr/>
              <a:t>4/6/2020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AB1241-67E3-4BAC-91E0-966BDFBE126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57200"/>
            <a:ext cx="7772400" cy="3276600"/>
          </a:xfrm>
        </p:spPr>
        <p:txBody>
          <a:bodyPr>
            <a:normAutofit fontScale="90000"/>
          </a:bodyPr>
          <a:lstStyle/>
          <a:p>
            <a:r>
              <a:rPr lang="en-US" dirty="0"/>
              <a:t>ENCE 231: Engineering Geology</a:t>
            </a:r>
            <a:br>
              <a:rPr lang="en-US" dirty="0"/>
            </a:br>
            <a:r>
              <a:rPr lang="en-US" dirty="0"/>
              <a:t>Fall Semester 2017/2018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Department of Civil Engineering- </a:t>
            </a:r>
            <a:r>
              <a:rPr lang="en-US" dirty="0" err="1"/>
              <a:t>Birzeit</a:t>
            </a:r>
            <a:r>
              <a:rPr lang="en-US" dirty="0"/>
              <a:t> University, Palestine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Chapter </a:t>
            </a:r>
            <a:r>
              <a:rPr lang="en-US" dirty="0" smtClean="0"/>
              <a:t>6: </a:t>
            </a:r>
            <a:r>
              <a:rPr lang="en-US" dirty="0"/>
              <a:t>Sedimentary Rocks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5129784"/>
            <a:ext cx="8077200" cy="1499616"/>
          </a:xfrm>
        </p:spPr>
        <p:txBody>
          <a:bodyPr>
            <a:normAutofit/>
          </a:bodyPr>
          <a:lstStyle/>
          <a:p>
            <a:r>
              <a:rPr lang="en-US" sz="2400" dirty="0"/>
              <a:t>Instructor: </a:t>
            </a:r>
            <a:r>
              <a:rPr lang="en-US" sz="2400" dirty="0" err="1" smtClean="0"/>
              <a:t>Saheem</a:t>
            </a:r>
            <a:r>
              <a:rPr lang="en-US" sz="2400" dirty="0" smtClean="0"/>
              <a:t> </a:t>
            </a:r>
            <a:r>
              <a:rPr lang="en-US" sz="2400" dirty="0" err="1" smtClean="0"/>
              <a:t>Murshid</a:t>
            </a:r>
            <a:endParaRPr lang="en-US" sz="2400" dirty="0"/>
          </a:p>
          <a:p>
            <a:r>
              <a:rPr lang="en-US" sz="2400" dirty="0"/>
              <a:t>*Material Source: Essentials of Geology (</a:t>
            </a:r>
            <a:r>
              <a:rPr lang="en-US" sz="2400" dirty="0" err="1"/>
              <a:t>Lutgens</a:t>
            </a:r>
            <a:r>
              <a:rPr lang="en-US" sz="2400" dirty="0"/>
              <a:t> et al., 2006)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BA9822-70E7-4738-B1C2-E654654C4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5410199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b="1" dirty="0"/>
              <a:t>Cementation: </a:t>
            </a:r>
          </a:p>
          <a:p>
            <a:pPr>
              <a:buFontTx/>
              <a:buChar char="-"/>
            </a:pPr>
            <a:r>
              <a:rPr lang="en-US" dirty="0"/>
              <a:t>A chemical diagenetic change that involves the </a:t>
            </a:r>
            <a:r>
              <a:rPr lang="en-US" u="sng" dirty="0"/>
              <a:t>precipitation of minerals </a:t>
            </a:r>
            <a:r>
              <a:rPr lang="en-US" dirty="0"/>
              <a:t>(in solution) from water percolating through the pores between particles, which fill pores &amp; </a:t>
            </a:r>
            <a:r>
              <a:rPr lang="en-US" u="sng" dirty="0"/>
              <a:t>joins the particles together</a:t>
            </a:r>
            <a:r>
              <a:rPr lang="en-US" dirty="0"/>
              <a:t>.</a:t>
            </a:r>
          </a:p>
          <a:p>
            <a:pPr>
              <a:buFontTx/>
              <a:buChar char="-"/>
            </a:pPr>
            <a:r>
              <a:rPr lang="en-US" dirty="0"/>
              <a:t>Compaction</a:t>
            </a:r>
            <a:r>
              <a:rPr lang="en-US" dirty="0">
                <a:sym typeface="Wingdings" panose="05000000000000000000" pitchFamily="2" charset="2"/>
              </a:rPr>
              <a:t> reduces the pore space.</a:t>
            </a:r>
          </a:p>
          <a:p>
            <a:pPr>
              <a:buFontTx/>
              <a:buChar char="-"/>
            </a:pPr>
            <a:r>
              <a:rPr lang="en-US" dirty="0">
                <a:sym typeface="Wingdings" panose="05000000000000000000" pitchFamily="2" charset="2"/>
              </a:rPr>
              <a:t>Cementation reduces the porosity.</a:t>
            </a:r>
          </a:p>
          <a:p>
            <a:pPr>
              <a:buFontTx/>
              <a:buChar char="-"/>
            </a:pPr>
            <a:r>
              <a:rPr lang="en-US" dirty="0">
                <a:sym typeface="Wingdings" panose="05000000000000000000" pitchFamily="2" charset="2"/>
              </a:rPr>
              <a:t>Examples of cement materials: </a:t>
            </a:r>
            <a:r>
              <a:rPr lang="en-US" b="1" dirty="0">
                <a:sym typeface="Wingdings" panose="05000000000000000000" pitchFamily="2" charset="2"/>
              </a:rPr>
              <a:t>Calcite</a:t>
            </a:r>
            <a:r>
              <a:rPr lang="en-US" dirty="0">
                <a:sym typeface="Wingdings" panose="05000000000000000000" pitchFamily="2" charset="2"/>
              </a:rPr>
              <a:t>, </a:t>
            </a:r>
            <a:r>
              <a:rPr lang="en-US" b="1" dirty="0" smtClean="0">
                <a:sym typeface="Wingdings" panose="05000000000000000000" pitchFamily="2" charset="2"/>
              </a:rPr>
              <a:t>silica </a:t>
            </a:r>
            <a:r>
              <a:rPr lang="en-US" dirty="0" smtClean="0">
                <a:sym typeface="Wingdings" panose="05000000000000000000" pitchFamily="2" charset="2"/>
              </a:rPr>
              <a:t>(strongest cement), </a:t>
            </a:r>
            <a:r>
              <a:rPr lang="en-US" dirty="0">
                <a:sym typeface="Wingdings" panose="05000000000000000000" pitchFamily="2" charset="2"/>
              </a:rPr>
              <a:t>and </a:t>
            </a:r>
            <a:r>
              <a:rPr lang="en-US" b="1" dirty="0">
                <a:sym typeface="Wingdings" panose="05000000000000000000" pitchFamily="2" charset="2"/>
              </a:rPr>
              <a:t>iron </a:t>
            </a:r>
            <a:r>
              <a:rPr lang="en-US" b="1" dirty="0" smtClean="0">
                <a:sym typeface="Wingdings" panose="05000000000000000000" pitchFamily="2" charset="2"/>
              </a:rPr>
              <a:t>oxide </a:t>
            </a:r>
            <a:r>
              <a:rPr lang="en-US" dirty="0" smtClean="0">
                <a:sym typeface="Wingdings" panose="05000000000000000000" pitchFamily="2" charset="2"/>
              </a:rPr>
              <a:t>(orange or dark red color). </a:t>
            </a:r>
            <a:r>
              <a:rPr lang="en-US" dirty="0">
                <a:sym typeface="Wingdings" panose="05000000000000000000" pitchFamily="2" charset="2"/>
              </a:rPr>
              <a:t>Note: type of cement </a:t>
            </a:r>
            <a:r>
              <a:rPr lang="el-GR" dirty="0">
                <a:sym typeface="Wingdings" panose="05000000000000000000" pitchFamily="2" charset="2"/>
              </a:rPr>
              <a:t>α</a:t>
            </a:r>
            <a:r>
              <a:rPr lang="en-US" dirty="0">
                <a:sym typeface="Wingdings" panose="05000000000000000000" pitchFamily="2" charset="2"/>
              </a:rPr>
              <a:t> rock strength.</a:t>
            </a:r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CC886BBA-7EEF-49DE-BA02-D76E7FF79275}"/>
              </a:ext>
            </a:extLst>
          </p:cNvPr>
          <p:cNvSpPr txBox="1">
            <a:spLocks/>
          </p:cNvSpPr>
          <p:nvPr/>
        </p:nvSpPr>
        <p:spPr>
          <a:xfrm>
            <a:off x="0" y="-19878"/>
            <a:ext cx="9144000" cy="1371600"/>
          </a:xfrm>
          <a:prstGeom prst="rect">
            <a:avLst/>
          </a:prstGeom>
        </p:spPr>
        <p:txBody>
          <a:bodyPr vert="horz" lIns="91440" rIns="45720" rtlCol="0" anchor="ctr">
            <a:normAutofit fontScale="97500" lnSpcReduction="100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/>
              <a:t>From Sediment to Sedimentary Rock: Diagenesis &amp; Lithification</a:t>
            </a:r>
          </a:p>
        </p:txBody>
      </p:sp>
    </p:spTree>
    <p:extLst>
      <p:ext uri="{BB962C8B-B14F-4D97-AF65-F5344CB8AC3E}">
        <p14:creationId xmlns:p14="http://schemas.microsoft.com/office/powerpoint/2010/main" xmlns="" val="344487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1E70CB-8268-4324-9880-3D3049C0F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Lithification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FB2AB97-5F87-47AD-BD6F-79B1DC1692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Related image">
            <a:extLst>
              <a:ext uri="{FF2B5EF4-FFF2-40B4-BE49-F238E27FC236}">
                <a16:creationId xmlns:a16="http://schemas.microsoft.com/office/drawing/2014/main" xmlns="" id="{37E03331-C67E-44CB-A938-1A04BBB42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08176"/>
            <a:ext cx="9144000" cy="544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0296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97090D-1E00-4E03-9D55-F99E22E7B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Sedimentary Rocks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81A1414-3585-4B69-B0CE-3C281CFF7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40566"/>
            <a:ext cx="9144000" cy="5317434"/>
          </a:xfrm>
        </p:spPr>
        <p:txBody>
          <a:bodyPr>
            <a:normAutofit fontScale="85000" lnSpcReduction="10000"/>
          </a:bodyPr>
          <a:lstStyle/>
          <a:p>
            <a:pPr marL="118872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1) </a:t>
            </a:r>
            <a:r>
              <a:rPr lang="en-US" b="1" dirty="0" err="1">
                <a:solidFill>
                  <a:schemeClr val="accent1"/>
                </a:solidFill>
              </a:rPr>
              <a:t>Detrital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dirty="0" smtClean="0">
                <a:solidFill>
                  <a:schemeClr val="accent1"/>
                </a:solidFill>
              </a:rPr>
              <a:t>Sedimentary Rocks (</a:t>
            </a:r>
            <a:r>
              <a:rPr lang="en-US" b="1" dirty="0" err="1" smtClean="0">
                <a:solidFill>
                  <a:schemeClr val="accent1"/>
                </a:solidFill>
              </a:rPr>
              <a:t>Clastic</a:t>
            </a:r>
            <a:r>
              <a:rPr lang="en-US" b="1" dirty="0" smtClean="0">
                <a:solidFill>
                  <a:schemeClr val="accent1"/>
                </a:solidFill>
              </a:rPr>
              <a:t>): </a:t>
            </a:r>
            <a:endParaRPr lang="en-US" b="1" dirty="0">
              <a:solidFill>
                <a:schemeClr val="accent1"/>
              </a:solidFill>
            </a:endParaRPr>
          </a:p>
          <a:p>
            <a:pPr marL="118872" indent="0">
              <a:buNone/>
            </a:pPr>
            <a:r>
              <a:rPr lang="en-US" dirty="0"/>
              <a:t>Sedimentary rocks that are formed from the </a:t>
            </a:r>
            <a:r>
              <a:rPr lang="en-US" u="sng" dirty="0"/>
              <a:t>deposition &amp; accumulation of solid particles (detrital)</a:t>
            </a:r>
            <a:r>
              <a:rPr lang="en-US" dirty="0"/>
              <a:t> [fragments produced by mechanical &amp; chemical weathering].</a:t>
            </a:r>
          </a:p>
          <a:p>
            <a:pPr marL="118872" indent="0">
              <a:spcBef>
                <a:spcPts val="1200"/>
              </a:spcBef>
              <a:buNone/>
            </a:pPr>
            <a:r>
              <a:rPr lang="en-US" b="1" dirty="0" smtClean="0">
                <a:solidFill>
                  <a:schemeClr val="accent1"/>
                </a:solidFill>
              </a:rPr>
              <a:t>2a) </a:t>
            </a:r>
            <a:r>
              <a:rPr lang="en-US" b="1" dirty="0">
                <a:solidFill>
                  <a:schemeClr val="accent1"/>
                </a:solidFill>
              </a:rPr>
              <a:t>Chemical </a:t>
            </a:r>
            <a:r>
              <a:rPr lang="en-US" b="1" u="sng" dirty="0" smtClean="0">
                <a:solidFill>
                  <a:schemeClr val="accent1"/>
                </a:solidFill>
              </a:rPr>
              <a:t>Inorganic</a:t>
            </a:r>
            <a:r>
              <a:rPr lang="en-US" b="1" dirty="0" smtClean="0">
                <a:solidFill>
                  <a:schemeClr val="accent1"/>
                </a:solidFill>
              </a:rPr>
              <a:t> Sedimentary </a:t>
            </a:r>
            <a:r>
              <a:rPr lang="en-US" b="1" dirty="0">
                <a:solidFill>
                  <a:schemeClr val="accent1"/>
                </a:solidFill>
              </a:rPr>
              <a:t>Rocks:</a:t>
            </a:r>
          </a:p>
          <a:p>
            <a:pPr marL="118872" indent="0">
              <a:buNone/>
            </a:pPr>
            <a:r>
              <a:rPr lang="en-US" dirty="0"/>
              <a:t>Sedimentary rocks forming from the </a:t>
            </a:r>
            <a:r>
              <a:rPr lang="en-US" u="sng" dirty="0"/>
              <a:t>precipitation of material dissolved in water</a:t>
            </a:r>
            <a:r>
              <a:rPr lang="en-US" dirty="0"/>
              <a:t> (chemical sediment).</a:t>
            </a:r>
          </a:p>
          <a:p>
            <a:pPr marL="118872" indent="0">
              <a:spcBef>
                <a:spcPts val="1200"/>
              </a:spcBef>
              <a:buNone/>
            </a:pPr>
            <a:r>
              <a:rPr lang="en-US" b="1" dirty="0" smtClean="0">
                <a:solidFill>
                  <a:schemeClr val="accent1"/>
                </a:solidFill>
              </a:rPr>
              <a:t>2b) Chemical </a:t>
            </a:r>
            <a:r>
              <a:rPr lang="en-US" b="1" u="sng" dirty="0" smtClean="0">
                <a:solidFill>
                  <a:schemeClr val="accent1"/>
                </a:solidFill>
              </a:rPr>
              <a:t>Organic or Biochemical</a:t>
            </a:r>
            <a:r>
              <a:rPr lang="en-US" b="1" dirty="0" smtClean="0">
                <a:solidFill>
                  <a:schemeClr val="accent1"/>
                </a:solidFill>
              </a:rPr>
              <a:t> Sedimentary </a:t>
            </a:r>
            <a:r>
              <a:rPr lang="en-US" b="1" dirty="0">
                <a:solidFill>
                  <a:schemeClr val="accent1"/>
                </a:solidFill>
              </a:rPr>
              <a:t>Rock:</a:t>
            </a:r>
          </a:p>
          <a:p>
            <a:pPr marL="118872" indent="0">
              <a:buNone/>
            </a:pPr>
            <a:r>
              <a:rPr lang="en-US" dirty="0"/>
              <a:t>Sedimentary rocks forming from </a:t>
            </a:r>
            <a:r>
              <a:rPr lang="en-US" u="sng" dirty="0"/>
              <a:t>the accumulation of plant or animal debris</a:t>
            </a:r>
            <a:r>
              <a:rPr lang="en-US" dirty="0"/>
              <a:t>. A primary example is coal; this black combustible rock consists of organic carbon from the remains of plants that died (</a:t>
            </a:r>
            <a:r>
              <a:rPr lang="en-US" dirty="0" err="1"/>
              <a:t>undecayed</a:t>
            </a:r>
            <a:r>
              <a:rPr lang="en-US" dirty="0"/>
              <a:t>) and accumulated on the floor of a swamp. </a:t>
            </a:r>
          </a:p>
        </p:txBody>
      </p:sp>
    </p:spTree>
    <p:extLst>
      <p:ext uri="{BB962C8B-B14F-4D97-AF65-F5344CB8AC3E}">
        <p14:creationId xmlns:p14="http://schemas.microsoft.com/office/powerpoint/2010/main" xmlns="" val="100340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6F02C6-EB4E-43BA-9089-0DC47E6D0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1) Detrital Sedimentary Rocks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4ECAF6C-589F-4FCA-8A89-9022125D5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24000"/>
            <a:ext cx="9144000" cy="5333999"/>
          </a:xfrm>
        </p:spPr>
        <p:txBody>
          <a:bodyPr>
            <a:normAutofit fontScale="92500"/>
          </a:bodyPr>
          <a:lstStyle/>
          <a:p>
            <a:r>
              <a:rPr lang="en-US" dirty="0"/>
              <a:t>Detrital Sed. Rocks are made of a variety of mineral &amp; rock fragments. </a:t>
            </a:r>
            <a:r>
              <a:rPr lang="en-US" u="sng" dirty="0"/>
              <a:t>Clay minerals </a:t>
            </a:r>
            <a:r>
              <a:rPr lang="en-US" dirty="0"/>
              <a:t>&amp; </a:t>
            </a:r>
            <a:r>
              <a:rPr lang="en-US" u="sng" dirty="0"/>
              <a:t>Quartz</a:t>
            </a:r>
            <a:r>
              <a:rPr lang="en-US" dirty="0"/>
              <a:t> are the most common. </a:t>
            </a:r>
          </a:p>
          <a:p>
            <a:pPr marL="118872" indent="0">
              <a:spcAft>
                <a:spcPts val="300"/>
              </a:spcAft>
              <a:buNone/>
            </a:pPr>
            <a:r>
              <a:rPr lang="en-US" b="1" dirty="0"/>
              <a:t>Explain Why....</a:t>
            </a:r>
          </a:p>
          <a:p>
            <a:pPr marL="118872" indent="0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>
                <a:highlight>
                  <a:srgbClr val="808000"/>
                </a:highlight>
              </a:rPr>
              <a:t>Clay</a:t>
            </a:r>
            <a:r>
              <a:rPr lang="en-US" b="1" dirty="0">
                <a:highlight>
                  <a:srgbClr val="808000"/>
                </a:highlight>
                <a:sym typeface="Wingdings" panose="05000000000000000000" pitchFamily="2" charset="2"/>
              </a:rPr>
              <a:t> </a:t>
            </a:r>
            <a:r>
              <a:rPr lang="en-US" dirty="0">
                <a:sym typeface="Wingdings" panose="05000000000000000000" pitchFamily="2" charset="2"/>
              </a:rPr>
              <a:t>the most abundant product of chemical weathering of silicate minerals &amp; stable at the surface</a:t>
            </a:r>
          </a:p>
          <a:p>
            <a:pPr marL="118872" indent="0">
              <a:buNone/>
            </a:pPr>
            <a:r>
              <a:rPr lang="en-US" b="1" dirty="0">
                <a:highlight>
                  <a:srgbClr val="FFFF00"/>
                </a:highlight>
                <a:sym typeface="Wingdings" panose="05000000000000000000" pitchFamily="2" charset="2"/>
              </a:rPr>
              <a:t>Quartz </a:t>
            </a:r>
            <a:r>
              <a:rPr lang="en-US" dirty="0">
                <a:sym typeface="Wingdings" panose="05000000000000000000" pitchFamily="2" charset="2"/>
              </a:rPr>
              <a:t>abundant because it is extremely durable &amp; resistant to chemical weathering.</a:t>
            </a:r>
          </a:p>
          <a:p>
            <a:r>
              <a:rPr lang="en-US" dirty="0">
                <a:sym typeface="Wingdings" panose="05000000000000000000" pitchFamily="2" charset="2"/>
              </a:rPr>
              <a:t>Other common minerals: </a:t>
            </a:r>
            <a:r>
              <a:rPr lang="en-US" u="sng" dirty="0">
                <a:sym typeface="Wingdings" panose="05000000000000000000" pitchFamily="2" charset="2"/>
              </a:rPr>
              <a:t>feldspar &amp; micas </a:t>
            </a:r>
            <a:r>
              <a:rPr lang="en-US" dirty="0">
                <a:sym typeface="Wingdings" panose="05000000000000000000" pitchFamily="2" charset="2"/>
              </a:rPr>
              <a:t>when chemical weathering doesn’t have time to break them down (i.e. rapid erosion &amp; deposition).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35125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AC00D5-E801-4961-A55E-4CCC4844B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1) Detrital Sedimentary Rocks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9BFB4FE-FF06-4FBF-BFAC-81423E940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5410200"/>
          </a:xfrm>
        </p:spPr>
        <p:txBody>
          <a:bodyPr>
            <a:noAutofit/>
          </a:bodyPr>
          <a:lstStyle/>
          <a:p>
            <a:r>
              <a:rPr lang="en-US" sz="2250" b="1" u="sng" dirty="0" smtClean="0">
                <a:latin typeface="Cambria" pitchFamily="18" charset="0"/>
              </a:rPr>
              <a:t>Classification of </a:t>
            </a:r>
            <a:r>
              <a:rPr lang="en-US" sz="2250" b="1" u="sng" dirty="0" err="1" smtClean="0">
                <a:latin typeface="Cambria" pitchFamily="18" charset="0"/>
              </a:rPr>
              <a:t>Detrital</a:t>
            </a:r>
            <a:r>
              <a:rPr lang="en-US" sz="2250" b="1" u="sng" dirty="0" smtClean="0">
                <a:latin typeface="Cambria" pitchFamily="18" charset="0"/>
              </a:rPr>
              <a:t> Sedimentary Rocks:</a:t>
            </a:r>
            <a:endParaRPr lang="en-US" sz="2250" b="1" u="sng" dirty="0">
              <a:latin typeface="Cambria" pitchFamily="18" charset="0"/>
            </a:endParaRPr>
          </a:p>
          <a:p>
            <a:pPr marL="118872" indent="0">
              <a:buNone/>
            </a:pPr>
            <a:r>
              <a:rPr lang="en-US" sz="2250" u="sng" dirty="0">
                <a:latin typeface="Cambria" pitchFamily="18" charset="0"/>
              </a:rPr>
              <a:t>Particle size </a:t>
            </a:r>
            <a:r>
              <a:rPr lang="en-US" sz="2250" dirty="0">
                <a:latin typeface="Cambria" pitchFamily="18" charset="0"/>
              </a:rPr>
              <a:t>is the primary basis for distinguishing among various detrital sedimentary </a:t>
            </a:r>
            <a:r>
              <a:rPr lang="en-US" sz="2250" dirty="0" smtClean="0">
                <a:latin typeface="Cambria" pitchFamily="18" charset="0"/>
              </a:rPr>
              <a:t>rocks. Not </a:t>
            </a:r>
            <a:r>
              <a:rPr lang="en-US" sz="2250" dirty="0">
                <a:latin typeface="Cambria" pitchFamily="18" charset="0"/>
              </a:rPr>
              <a:t>only because it is an easy way, but because grain size provides evidence on the depositional environment.</a:t>
            </a:r>
          </a:p>
          <a:p>
            <a:pPr marL="118872" indent="0">
              <a:spcAft>
                <a:spcPts val="300"/>
              </a:spcAft>
              <a:buNone/>
            </a:pPr>
            <a:r>
              <a:rPr lang="en-US" sz="2250" b="1" dirty="0">
                <a:latin typeface="Cambria" pitchFamily="18" charset="0"/>
              </a:rPr>
              <a:t>The more energy the erosional force has</a:t>
            </a:r>
            <a:r>
              <a:rPr lang="en-US" sz="2250" b="1" dirty="0">
                <a:latin typeface="Cambria" pitchFamily="18" charset="0"/>
                <a:sym typeface="Wingdings" panose="05000000000000000000" pitchFamily="2" charset="2"/>
              </a:rPr>
              <a:t> the larger the particles it will transport.</a:t>
            </a:r>
            <a:endParaRPr lang="en-US" sz="2250" dirty="0">
              <a:latin typeface="Cambria" pitchFamily="18" charset="0"/>
              <a:sym typeface="Wingdings" panose="05000000000000000000" pitchFamily="2" charset="2"/>
            </a:endParaRPr>
          </a:p>
          <a:p>
            <a:pPr marL="118872" indent="0">
              <a:spcAft>
                <a:spcPts val="600"/>
              </a:spcAft>
              <a:buNone/>
            </a:pPr>
            <a:r>
              <a:rPr lang="en-US" sz="2250" u="sng" dirty="0">
                <a:latin typeface="Cambria" pitchFamily="18" charset="0"/>
              </a:rPr>
              <a:t>Examples:</a:t>
            </a:r>
            <a:endParaRPr lang="en-US" sz="2250" dirty="0">
              <a:latin typeface="Cambria" pitchFamily="18" charset="0"/>
            </a:endParaRPr>
          </a:p>
          <a:p>
            <a:pPr>
              <a:buFontTx/>
              <a:buChar char="-"/>
            </a:pPr>
            <a:r>
              <a:rPr lang="en-US" sz="2250" b="1" i="1" dirty="0">
                <a:latin typeface="Cambria" pitchFamily="18" charset="0"/>
              </a:rPr>
              <a:t>Gravel (large): </a:t>
            </a:r>
            <a:r>
              <a:rPr lang="en-US" sz="2250" dirty="0">
                <a:latin typeface="Cambria" pitchFamily="18" charset="0"/>
              </a:rPr>
              <a:t>moved by swiftly flowing rivers as well as by landslides and glaciers. </a:t>
            </a:r>
            <a:r>
              <a:rPr lang="en-US" sz="2250" i="1" dirty="0">
                <a:latin typeface="Cambria" pitchFamily="18" charset="0"/>
              </a:rPr>
              <a:t>[High Energy]</a:t>
            </a:r>
          </a:p>
          <a:p>
            <a:pPr>
              <a:buFontTx/>
              <a:buChar char="-"/>
            </a:pPr>
            <a:r>
              <a:rPr lang="en-US" sz="2250" b="1" i="1" dirty="0">
                <a:latin typeface="Cambria" pitchFamily="18" charset="0"/>
              </a:rPr>
              <a:t>Sand (medium): </a:t>
            </a:r>
            <a:r>
              <a:rPr lang="en-US" sz="2250" dirty="0">
                <a:latin typeface="Cambria" pitchFamily="18" charset="0"/>
              </a:rPr>
              <a:t>windblown dunes and some river deposits and beaches. [Medium Energy]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en-US" sz="2250" b="1" i="1" dirty="0">
                <a:latin typeface="Cambria" pitchFamily="18" charset="0"/>
              </a:rPr>
              <a:t>Clay (small or fine): </a:t>
            </a:r>
            <a:r>
              <a:rPr lang="en-US" sz="2250" dirty="0">
                <a:latin typeface="Cambria" pitchFamily="18" charset="0"/>
              </a:rPr>
              <a:t>associated with the quiet waters of a lake, lagoon, swamp, or certain marine environments. [Low Energy]</a:t>
            </a:r>
          </a:p>
          <a:p>
            <a:pPr marL="118872" indent="0">
              <a:buNone/>
            </a:pPr>
            <a:r>
              <a:rPr lang="en-US" sz="2250" dirty="0">
                <a:latin typeface="Cambria" pitchFamily="18" charset="0"/>
              </a:rPr>
              <a:t>Common detrital sedimentary rocks, in order of increasing particle size, are </a:t>
            </a:r>
            <a:r>
              <a:rPr lang="en-US" sz="2250" b="1" dirty="0">
                <a:latin typeface="Cambria" pitchFamily="18" charset="0"/>
              </a:rPr>
              <a:t>shale</a:t>
            </a:r>
            <a:r>
              <a:rPr lang="en-US" sz="2250" dirty="0">
                <a:latin typeface="Cambria" pitchFamily="18" charset="0"/>
              </a:rPr>
              <a:t>, </a:t>
            </a:r>
            <a:r>
              <a:rPr lang="en-US" sz="2250" b="1" dirty="0">
                <a:latin typeface="Cambria" pitchFamily="18" charset="0"/>
              </a:rPr>
              <a:t>sandstone</a:t>
            </a:r>
            <a:r>
              <a:rPr lang="en-US" sz="2250" dirty="0">
                <a:latin typeface="Cambria" pitchFamily="18" charset="0"/>
              </a:rPr>
              <a:t>, and </a:t>
            </a:r>
            <a:r>
              <a:rPr lang="en-US" sz="2250" b="1" dirty="0">
                <a:latin typeface="Cambria" pitchFamily="18" charset="0"/>
              </a:rPr>
              <a:t>conglomerate or breccia</a:t>
            </a:r>
            <a:r>
              <a:rPr lang="en-US" sz="2250" dirty="0">
                <a:latin typeface="Cambria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281548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91EF9BE-43A2-47DD-A8CF-B054DC6757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500" t="14879" r="15000"/>
          <a:stretch/>
        </p:blipFill>
        <p:spPr>
          <a:xfrm>
            <a:off x="1752600" y="0"/>
            <a:ext cx="5623873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857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0F42B9-745E-4780-B791-EF1FEE65D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8176"/>
          </a:xfrm>
        </p:spPr>
        <p:txBody>
          <a:bodyPr>
            <a:normAutofit fontScale="90000"/>
          </a:bodyPr>
          <a:lstStyle/>
          <a:p>
            <a:r>
              <a:rPr lang="en-US" dirty="0"/>
              <a:t>1) Detrital Sedimentary Rocks</a:t>
            </a:r>
            <a:br>
              <a:rPr lang="en-US" dirty="0"/>
            </a:br>
            <a:r>
              <a:rPr lang="en-US" dirty="0" smtClean="0"/>
              <a:t>Shale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68D521C-B016-4187-82C3-B170AE812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24000"/>
            <a:ext cx="9144000" cy="5333999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General: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smtClean="0"/>
              <a:t>Shale </a:t>
            </a:r>
            <a:r>
              <a:rPr lang="en-US" dirty="0"/>
              <a:t>is a sedimentary rock consisting of </a:t>
            </a:r>
            <a:r>
              <a:rPr lang="en-US" u="sng" dirty="0"/>
              <a:t>silt- and clay-size particles</a:t>
            </a:r>
            <a:r>
              <a:rPr lang="en-US" dirty="0"/>
              <a:t>. These fine-grained detrital rocks </a:t>
            </a:r>
            <a:r>
              <a:rPr lang="en-US" b="1" dirty="0"/>
              <a:t>account for </a:t>
            </a:r>
            <a:r>
              <a:rPr lang="en-US" b="1" dirty="0" smtClean="0"/>
              <a:t>over 50% of </a:t>
            </a:r>
            <a:r>
              <a:rPr lang="en-US" b="1" dirty="0"/>
              <a:t>all sedimentary rocks. </a:t>
            </a:r>
            <a:endParaRPr lang="en-US" b="1" dirty="0" smtClean="0"/>
          </a:p>
          <a:p>
            <a:pPr>
              <a:spcAft>
                <a:spcPts val="300"/>
              </a:spcAft>
            </a:pPr>
            <a:r>
              <a:rPr lang="en-US" b="1" dirty="0" smtClean="0">
                <a:solidFill>
                  <a:schemeClr val="accent1"/>
                </a:solidFill>
              </a:rPr>
              <a:t>Depositional Environment: </a:t>
            </a:r>
            <a:r>
              <a:rPr lang="en-US" dirty="0" smtClean="0"/>
              <a:t>The small particles indicate that deposition occurred in a </a:t>
            </a:r>
            <a:r>
              <a:rPr lang="en-US" u="sng" dirty="0" smtClean="0"/>
              <a:t>low energy</a:t>
            </a:r>
            <a:r>
              <a:rPr lang="en-US" dirty="0" smtClean="0"/>
              <a:t> environment (</a:t>
            </a:r>
            <a:r>
              <a:rPr lang="en-US" u="sng" dirty="0" smtClean="0"/>
              <a:t>low turbulence current</a:t>
            </a:r>
            <a:r>
              <a:rPr lang="en-US" dirty="0" smtClean="0"/>
              <a:t>) with </a:t>
            </a:r>
            <a:r>
              <a:rPr lang="en-US" u="sng" dirty="0" smtClean="0"/>
              <a:t>gradual settling</a:t>
            </a:r>
            <a:r>
              <a:rPr lang="en-US" dirty="0" smtClean="0"/>
              <a:t>. Examples: lakes, river floodplains, lagoons &amp; deep-ocean basins.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en-US" b="1" dirty="0" smtClean="0"/>
              <a:t>Black </a:t>
            </a:r>
            <a:r>
              <a:rPr lang="en-US" b="1" dirty="0" err="1" smtClean="0"/>
              <a:t>shales</a:t>
            </a:r>
            <a:r>
              <a:rPr lang="en-US" b="1" dirty="0" smtClean="0"/>
              <a:t> </a:t>
            </a:r>
            <a:r>
              <a:rPr lang="en-US" dirty="0" smtClean="0"/>
              <a:t>due to organic matter </a:t>
            </a:r>
          </a:p>
          <a:p>
            <a:pPr>
              <a:buNone/>
            </a:pPr>
            <a:r>
              <a:rPr lang="en-US" dirty="0" smtClean="0"/>
              <a:t>	(carbon)</a:t>
            </a:r>
            <a:r>
              <a:rPr lang="en-US" dirty="0" smtClean="0">
                <a:sym typeface="Wingdings" pitchFamily="2" charset="2"/>
              </a:rPr>
              <a:t> indicate an oxygen poor </a:t>
            </a:r>
          </a:p>
          <a:p>
            <a:pPr>
              <a:buNone/>
            </a:pPr>
            <a:r>
              <a:rPr lang="en-US" dirty="0" smtClean="0">
                <a:sym typeface="Wingdings" pitchFamily="2" charset="2"/>
              </a:rPr>
              <a:t>	environment such as a </a:t>
            </a:r>
          </a:p>
          <a:p>
            <a:pPr>
              <a:buNone/>
            </a:pPr>
            <a:r>
              <a:rPr lang="en-US" dirty="0" smtClean="0">
                <a:sym typeface="Wingdings" pitchFamily="2" charset="2"/>
              </a:rPr>
              <a:t>	swamp (</a:t>
            </a:r>
            <a:r>
              <a:rPr lang="ar-SA" dirty="0" smtClean="0">
                <a:sym typeface="Wingdings" pitchFamily="2" charset="2"/>
              </a:rPr>
              <a:t>مستنقع</a:t>
            </a:r>
            <a:r>
              <a:rPr lang="en-US" dirty="0" smtClean="0">
                <a:sym typeface="Wingdings" pitchFamily="2" charset="2"/>
              </a:rPr>
              <a:t>) where organic </a:t>
            </a:r>
          </a:p>
          <a:p>
            <a:pPr>
              <a:buNone/>
            </a:pPr>
            <a:r>
              <a:rPr lang="en-US" dirty="0" smtClean="0">
                <a:sym typeface="Wingdings" pitchFamily="2" charset="2"/>
              </a:rPr>
              <a:t>	matter doesn’t decay or oxidize.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2" descr="C:\Users\dell\Desktop\BZU\Chapter 6 Sedimentary Rocks\shale-colors-3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61760" y="4846320"/>
            <a:ext cx="2682240" cy="2011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0660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Shale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1447800"/>
            <a:ext cx="9144000" cy="5562600"/>
          </a:xfrm>
          <a:prstGeom prst="rect">
            <a:avLst/>
          </a:prstGeom>
        </p:spPr>
        <p:txBody>
          <a:bodyPr vert="horz" lIns="54864" tIns="91440" rtlCol="0">
            <a:normAutofit fontScale="85000" lnSpcReduction="10000"/>
          </a:bodyPr>
          <a:lstStyle/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lang="en-US" sz="3200" b="1" dirty="0" err="1" smtClean="0"/>
              <a:t>Shales</a:t>
            </a:r>
            <a:r>
              <a:rPr lang="en-US" sz="3200" b="1" dirty="0" smtClean="0"/>
              <a:t> are known to be weak rocks….why?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As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silt &amp; clay accumulate (when deposited), they form thin layers called 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“</a:t>
            </a:r>
            <a:r>
              <a:rPr kumimoji="0" lang="en-US" sz="3200" b="1" i="1" u="none" strike="noStrike" kern="1200" cap="none" spc="0" normalizeH="0" noProof="0" dirty="0" err="1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laminae</a:t>
            </a:r>
            <a:r>
              <a:rPr kumimoji="0" lang="en-US" sz="3200" b="1" i="1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”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. </a:t>
            </a:r>
            <a:r>
              <a:rPr lang="en-US" sz="3200" dirty="0" smtClean="0"/>
              <a:t>At first the </a:t>
            </a:r>
            <a:r>
              <a:rPr lang="en-US" sz="3200" u="sng" dirty="0" smtClean="0"/>
              <a:t>particles are randomly oriented</a:t>
            </a:r>
            <a:r>
              <a:rPr lang="en-US" sz="3200" dirty="0" smtClean="0"/>
              <a:t> &amp; have </a:t>
            </a:r>
            <a:r>
              <a:rPr lang="en-US" sz="3200" u="sng" dirty="0" smtClean="0"/>
              <a:t>a lot of pore space</a:t>
            </a:r>
            <a:r>
              <a:rPr lang="en-US" sz="3200" dirty="0" smtClean="0"/>
              <a:t>.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80000"/>
              <a:tabLst/>
              <a:defRPr/>
            </a:pPr>
            <a:r>
              <a:rPr lang="en-US" sz="3200" b="1" dirty="0" smtClean="0"/>
              <a:t>	After compaction</a:t>
            </a:r>
            <a:r>
              <a:rPr lang="en-US" sz="3200" dirty="0" smtClean="0">
                <a:sym typeface="Wingdings" pitchFamily="2" charset="2"/>
              </a:rPr>
              <a:t></a:t>
            </a:r>
            <a:r>
              <a:rPr lang="en-US" sz="3200" dirty="0" smtClean="0"/>
              <a:t> they become </a:t>
            </a:r>
            <a:r>
              <a:rPr lang="en-US" sz="3200" u="sng" dirty="0" smtClean="0"/>
              <a:t>more parallel </a:t>
            </a:r>
            <a:r>
              <a:rPr lang="en-US" sz="3200" dirty="0" smtClean="0"/>
              <a:t>&amp; the </a:t>
            </a:r>
            <a:r>
              <a:rPr lang="en-US" sz="3200" u="sng" dirty="0" smtClean="0"/>
              <a:t>pore space is greatly reduced </a:t>
            </a:r>
            <a:r>
              <a:rPr lang="en-US" sz="3200" dirty="0" smtClean="0"/>
              <a:t>forcing out much of the water. It also become so tight that it doesn’t allow solutions containing cementing materials to enter &amp; cement the particles, therefore they are weak rocks because </a:t>
            </a:r>
            <a:r>
              <a:rPr lang="en-US" sz="3200" u="sng" dirty="0" smtClean="0"/>
              <a:t>they are poorly cemented</a:t>
            </a:r>
            <a:r>
              <a:rPr lang="en-US" sz="3200" u="sng" dirty="0" smtClean="0">
                <a:sym typeface="Wingdings" pitchFamily="2" charset="2"/>
              </a:rPr>
              <a:t> not well </a:t>
            </a:r>
            <a:r>
              <a:rPr lang="en-US" sz="3200" u="sng" dirty="0" err="1" smtClean="0">
                <a:sym typeface="Wingdings" pitchFamily="2" charset="2"/>
              </a:rPr>
              <a:t>lithified</a:t>
            </a:r>
            <a:r>
              <a:rPr lang="en-US" sz="3200" u="sng" dirty="0" smtClean="0">
                <a:sym typeface="Wingdings" pitchFamily="2" charset="2"/>
              </a:rPr>
              <a:t>.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lang="en-US" sz="3200" dirty="0" smtClean="0">
                <a:sym typeface="Wingdings" pitchFamily="2" charset="2"/>
              </a:rPr>
              <a:t>This property makes shale layers </a:t>
            </a:r>
            <a:r>
              <a:rPr lang="en-US" sz="3200" b="1" dirty="0" smtClean="0">
                <a:sym typeface="Wingdings" pitchFamily="2" charset="2"/>
              </a:rPr>
              <a:t>impermeable</a:t>
            </a:r>
            <a:r>
              <a:rPr lang="en-US" sz="3200" dirty="0" smtClean="0">
                <a:sym typeface="Wingdings" pitchFamily="2" charset="2"/>
              </a:rPr>
              <a:t> (a barrier) to subsurface fluids such as </a:t>
            </a:r>
            <a:r>
              <a:rPr lang="en-US" sz="3200" u="sng" dirty="0" smtClean="0">
                <a:sym typeface="Wingdings" pitchFamily="2" charset="2"/>
              </a:rPr>
              <a:t>water</a:t>
            </a:r>
            <a:r>
              <a:rPr lang="en-US" sz="3200" dirty="0" smtClean="0">
                <a:sym typeface="Wingdings" pitchFamily="2" charset="2"/>
              </a:rPr>
              <a:t> and </a:t>
            </a:r>
            <a:r>
              <a:rPr lang="en-US" sz="3200" u="sng" dirty="0" smtClean="0">
                <a:sym typeface="Wingdings" pitchFamily="2" charset="2"/>
              </a:rPr>
              <a:t>petroleum</a:t>
            </a:r>
            <a:r>
              <a:rPr lang="en-US" sz="3200" dirty="0" smtClean="0">
                <a:sym typeface="Wingdings" pitchFamily="2" charset="2"/>
              </a:rPr>
              <a:t>, which results in groundwater aquifers </a:t>
            </a:r>
            <a:r>
              <a:rPr lang="ar-SA" sz="3200" dirty="0" smtClean="0">
                <a:sym typeface="Wingdings" pitchFamily="2" charset="2"/>
              </a:rPr>
              <a:t>(أحواض المياه الجوفية)</a:t>
            </a:r>
            <a:r>
              <a:rPr lang="en-US" sz="3200" dirty="0" smtClean="0">
                <a:sym typeface="Wingdings" pitchFamily="2" charset="2"/>
              </a:rPr>
              <a:t>&amp; oil traps that we benefit from…</a:t>
            </a:r>
            <a:endParaRPr kumimoji="0" lang="en-US" sz="3200" b="0" i="0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Shale the confining impermeable layer</a:t>
            </a:r>
            <a:r>
              <a:rPr lang="en-US" dirty="0" smtClean="0">
                <a:sym typeface="Wingdings" pitchFamily="2" charset="2"/>
              </a:rPr>
              <a:t> Groundwater Aquifer</a:t>
            </a:r>
            <a:endParaRPr lang="en-US" dirty="0"/>
          </a:p>
        </p:txBody>
      </p:sp>
      <p:pic>
        <p:nvPicPr>
          <p:cNvPr id="3074" name="Picture 2" descr="C:\Users\dell\Desktop\BZU\Chapter 6 Sedimentary Rocks\Graham-Fogg-PPT_Page_3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3086" b="28003"/>
          <a:stretch>
            <a:fillRect/>
          </a:stretch>
        </p:blipFill>
        <p:spPr bwMode="auto">
          <a:xfrm>
            <a:off x="0" y="1447800"/>
            <a:ext cx="9144353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Shale “Anticline Trap”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C:\Users\dell\Desktop\BZU\Chapter 6 Sedimentary Rocks\Anticline_trap.sv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47800"/>
            <a:ext cx="9144000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686800" cy="1252728"/>
          </a:xfrm>
        </p:spPr>
        <p:txBody>
          <a:bodyPr>
            <a:normAutofit/>
          </a:bodyPr>
          <a:lstStyle/>
          <a:p>
            <a:r>
              <a:rPr lang="en-US" dirty="0"/>
              <a:t>Formation of Sedimentary Rocks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9144000" cy="5333999"/>
          </a:xfrm>
        </p:spPr>
        <p:txBody>
          <a:bodyPr>
            <a:normAutofit fontScale="92500" lnSpcReduction="20000"/>
          </a:bodyPr>
          <a:lstStyle/>
          <a:p>
            <a:pPr>
              <a:spcAft>
                <a:spcPts val="1200"/>
              </a:spcAft>
            </a:pPr>
            <a:r>
              <a:rPr lang="en-US" b="1" u="sng" dirty="0"/>
              <a:t>The Process of Forming Sedimentary Rocks:</a:t>
            </a:r>
          </a:p>
          <a:p>
            <a:pPr marL="633222" indent="-514350">
              <a:spcAft>
                <a:spcPts val="1200"/>
              </a:spcAft>
              <a:buAutoNum type="arabicParenR"/>
            </a:pPr>
            <a:r>
              <a:rPr lang="en-US" b="1" dirty="0"/>
              <a:t>Weathering</a:t>
            </a:r>
            <a:r>
              <a:rPr lang="en-US" dirty="0"/>
              <a:t> of existing rocks on the surface</a:t>
            </a:r>
            <a:r>
              <a:rPr lang="en-US" dirty="0">
                <a:sym typeface="Wingdings" panose="05000000000000000000" pitchFamily="2" charset="2"/>
              </a:rPr>
              <a:t>.</a:t>
            </a:r>
          </a:p>
          <a:p>
            <a:pPr marL="633222" indent="-514350">
              <a:spcAft>
                <a:spcPts val="1200"/>
              </a:spcAft>
              <a:buAutoNum type="arabicParenR"/>
            </a:pPr>
            <a:r>
              <a:rPr lang="en-US" b="1" dirty="0">
                <a:sym typeface="Wingdings" panose="05000000000000000000" pitchFamily="2" charset="2"/>
              </a:rPr>
              <a:t>Transport</a:t>
            </a:r>
            <a:r>
              <a:rPr lang="en-US" dirty="0">
                <a:sym typeface="Wingdings" panose="05000000000000000000" pitchFamily="2" charset="2"/>
              </a:rPr>
              <a:t> of weathered materials/fragments by mass movement (gravity) &amp; erosional agents (running water, wind &amp; ice).</a:t>
            </a:r>
          </a:p>
          <a:p>
            <a:pPr marL="633222" indent="-514350">
              <a:spcAft>
                <a:spcPts val="1200"/>
              </a:spcAft>
              <a:buAutoNum type="arabicParenR"/>
            </a:pPr>
            <a:r>
              <a:rPr lang="en-US" b="1" dirty="0">
                <a:sym typeface="Wingdings" panose="05000000000000000000" pitchFamily="2" charset="2"/>
              </a:rPr>
              <a:t>Deposition</a:t>
            </a:r>
            <a:r>
              <a:rPr lang="en-US" dirty="0">
                <a:sym typeface="Wingdings" panose="05000000000000000000" pitchFamily="2" charset="2"/>
              </a:rPr>
              <a:t> of these materials in new locations [</a:t>
            </a:r>
            <a:r>
              <a:rPr lang="en-US" b="1" dirty="0">
                <a:sym typeface="Wingdings" panose="05000000000000000000" pitchFamily="2" charset="2"/>
              </a:rPr>
              <a:t>Sedimentation</a:t>
            </a:r>
            <a:r>
              <a:rPr lang="en-US" dirty="0">
                <a:sym typeface="Wingdings" panose="05000000000000000000" pitchFamily="2" charset="2"/>
              </a:rPr>
              <a:t>] such as lakes, river valleys, seas, etc. (they are broken even further during transport).</a:t>
            </a:r>
          </a:p>
          <a:p>
            <a:pPr marL="633222" indent="-514350">
              <a:spcAft>
                <a:spcPts val="1200"/>
              </a:spcAft>
              <a:buAutoNum type="arabicParenR"/>
            </a:pPr>
            <a:r>
              <a:rPr lang="en-US" b="1" dirty="0">
                <a:sym typeface="Wingdings" panose="05000000000000000000" pitchFamily="2" charset="2"/>
              </a:rPr>
              <a:t>Lithification</a:t>
            </a:r>
            <a:r>
              <a:rPr lang="en-US" dirty="0">
                <a:sym typeface="Wingdings" panose="05000000000000000000" pitchFamily="2" charset="2"/>
              </a:rPr>
              <a:t> through compaction &amp; cementation of this material (now called sediment) into solid </a:t>
            </a:r>
            <a:r>
              <a:rPr lang="en-US" b="1" u="sng" dirty="0">
                <a:solidFill>
                  <a:schemeClr val="accent1"/>
                </a:solidFill>
                <a:sym typeface="Wingdings" panose="05000000000000000000" pitchFamily="2" charset="2"/>
              </a:rPr>
              <a:t>Sedimentary Rock</a:t>
            </a:r>
            <a:r>
              <a:rPr lang="en-US" dirty="0">
                <a:sym typeface="Wingdings" panose="05000000000000000000" pitchFamily="2" charset="2"/>
              </a:rPr>
              <a:t>.</a:t>
            </a:r>
          </a:p>
          <a:p>
            <a:pPr marL="633222" indent="-514350">
              <a:spcAft>
                <a:spcPts val="1200"/>
              </a:spcAft>
              <a:buAutoNum type="arabicParenR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81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Shale Gas (Horizontal drilling or Hydraulic Fracturing “</a:t>
            </a:r>
            <a:r>
              <a:rPr lang="en-US" dirty="0" err="1" smtClean="0"/>
              <a:t>Fracking</a:t>
            </a:r>
            <a:r>
              <a:rPr lang="en-US" dirty="0" smtClean="0"/>
              <a:t>”)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1" name="Picture 3" descr="C:\Users\dell\Desktop\BZU\Chapter 6 Sedimentary Rocks\Fracking-well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47800"/>
            <a:ext cx="9144000" cy="548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6096000" cy="5333999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Shale exhibits splitting into </a:t>
            </a:r>
            <a:r>
              <a:rPr lang="en-US" b="1" dirty="0" smtClean="0"/>
              <a:t>thin layers </a:t>
            </a:r>
            <a:r>
              <a:rPr lang="en-US" dirty="0" smtClean="0"/>
              <a:t>along well-developed planes, a property referred to as </a:t>
            </a:r>
            <a:r>
              <a:rPr lang="en-US" b="1" i="1" dirty="0" err="1" smtClean="0">
                <a:solidFill>
                  <a:schemeClr val="accent1"/>
                </a:solidFill>
              </a:rPr>
              <a:t>fissility</a:t>
            </a:r>
            <a:r>
              <a:rPr lang="en-US" dirty="0" smtClean="0"/>
              <a:t>. It is how we distinguish it from other similar rocks; </a:t>
            </a:r>
            <a:r>
              <a:rPr lang="en-US" b="1" dirty="0" smtClean="0"/>
              <a:t>Mudstone</a:t>
            </a:r>
            <a:r>
              <a:rPr lang="en-US" dirty="0" smtClean="0"/>
              <a:t> breaks into </a:t>
            </a:r>
            <a:r>
              <a:rPr lang="en-US" dirty="0" err="1" smtClean="0"/>
              <a:t>chuncks</a:t>
            </a:r>
            <a:r>
              <a:rPr lang="en-US" dirty="0" smtClean="0"/>
              <a:t> or blocks; </a:t>
            </a:r>
            <a:r>
              <a:rPr lang="en-US" b="1" dirty="0" smtClean="0"/>
              <a:t>Siltstone</a:t>
            </a:r>
            <a:r>
              <a:rPr lang="en-US" dirty="0" smtClean="0"/>
              <a:t> lacks </a:t>
            </a:r>
            <a:r>
              <a:rPr lang="en-US" dirty="0" err="1" smtClean="0"/>
              <a:t>fissility</a:t>
            </a:r>
            <a:r>
              <a:rPr lang="en-US" dirty="0" smtClean="0"/>
              <a:t> &amp; is composed predominantly from silt.</a:t>
            </a:r>
          </a:p>
          <a:p>
            <a:r>
              <a:rPr lang="en-US" dirty="0" smtClean="0"/>
              <a:t>Due to its weakness, shale forms gentler slopes and crumbles often hiding underlying </a:t>
            </a:r>
            <a:r>
              <a:rPr lang="en-US" dirty="0" err="1" smtClean="0"/>
              <a:t>unweathered</a:t>
            </a:r>
            <a:r>
              <a:rPr lang="en-US" dirty="0" smtClean="0"/>
              <a:t> layers. </a:t>
            </a:r>
          </a:p>
          <a:p>
            <a:r>
              <a:rPr lang="en-US" dirty="0" smtClean="0"/>
              <a:t>Certain </a:t>
            </a:r>
            <a:r>
              <a:rPr lang="en-US" dirty="0" err="1" smtClean="0"/>
              <a:t>shales</a:t>
            </a:r>
            <a:r>
              <a:rPr lang="en-US" dirty="0" smtClean="0"/>
              <a:t> are also mined for raw material for pottery, brick, tile, &amp; cement.</a:t>
            </a:r>
            <a:endParaRPr lang="en-US" dirty="0"/>
          </a:p>
        </p:txBody>
      </p:sp>
      <p:pic>
        <p:nvPicPr>
          <p:cNvPr id="4" name="Picture 3" descr="C:\Users\dell\Desktop\BZU\Chapter 6 Sedimentary Rocks\shale fissility.jpg"/>
          <p:cNvPicPr>
            <a:picLocks noChangeAspect="1" noChangeArrowheads="1"/>
          </p:cNvPicPr>
          <p:nvPr/>
        </p:nvPicPr>
        <p:blipFill>
          <a:blip r:embed="rId2"/>
          <a:srcRect l="-2386"/>
          <a:stretch>
            <a:fillRect/>
          </a:stretch>
        </p:blipFill>
        <p:spPr bwMode="auto">
          <a:xfrm>
            <a:off x="5867400" y="1524000"/>
            <a:ext cx="3269282" cy="2209800"/>
          </a:xfrm>
          <a:prstGeom prst="rect">
            <a:avLst/>
          </a:prstGeom>
          <a:noFill/>
        </p:spPr>
      </p:pic>
      <p:pic>
        <p:nvPicPr>
          <p:cNvPr id="4098" name="Picture 2" descr="Image result for shale and sandstone cliffs"/>
          <p:cNvPicPr>
            <a:picLocks noChangeAspect="1" noChangeArrowheads="1"/>
          </p:cNvPicPr>
          <p:nvPr/>
        </p:nvPicPr>
        <p:blipFill>
          <a:blip r:embed="rId3"/>
          <a:srcRect l="23438" t="23542" r="10868" b="15347"/>
          <a:stretch>
            <a:fillRect/>
          </a:stretch>
        </p:blipFill>
        <p:spPr bwMode="auto">
          <a:xfrm>
            <a:off x="5867400" y="4114800"/>
            <a:ext cx="3276600" cy="228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C86EDD-A1A5-4944-B8DD-3FDCC5561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8176"/>
          </a:xfrm>
        </p:spPr>
        <p:txBody>
          <a:bodyPr>
            <a:normAutofit fontScale="90000"/>
          </a:bodyPr>
          <a:lstStyle/>
          <a:p>
            <a:r>
              <a:rPr lang="en-US" dirty="0"/>
              <a:t>1) Detrital Sedimentary Rocks</a:t>
            </a:r>
            <a:br>
              <a:rPr lang="en-US" dirty="0"/>
            </a:br>
            <a:r>
              <a:rPr lang="en-US" dirty="0"/>
              <a:t>Sandstone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3DFAA1-3AA6-4BCD-B258-5E608B969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24001"/>
            <a:ext cx="9144000" cy="2971799"/>
          </a:xfrm>
        </p:spPr>
        <p:txBody>
          <a:bodyPr>
            <a:normAutofit fontScale="85000" lnSpcReduction="100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Sandstone is the name given rocks in which </a:t>
            </a:r>
            <a:r>
              <a:rPr lang="en-US" u="sng" dirty="0"/>
              <a:t>sand-sized grains </a:t>
            </a:r>
            <a:r>
              <a:rPr lang="en-US" dirty="0" smtClean="0"/>
              <a:t>predominate. After </a:t>
            </a:r>
            <a:r>
              <a:rPr lang="en-US" dirty="0"/>
              <a:t>shale, sandstone is the most abundant sedimentary rock, accounting for approximately </a:t>
            </a:r>
            <a:r>
              <a:rPr lang="en-US" u="sng" dirty="0" smtClean="0"/>
              <a:t>20% of </a:t>
            </a:r>
            <a:r>
              <a:rPr lang="en-US" u="sng" dirty="0"/>
              <a:t>the entire group</a:t>
            </a:r>
            <a:r>
              <a:rPr lang="en-US" dirty="0"/>
              <a:t>. </a:t>
            </a:r>
            <a:endParaRPr lang="en-US" dirty="0" smtClean="0"/>
          </a:p>
          <a:p>
            <a:r>
              <a:rPr lang="en-US" dirty="0" smtClean="0"/>
              <a:t>Sandstones </a:t>
            </a:r>
            <a:r>
              <a:rPr lang="en-US" dirty="0"/>
              <a:t>form in a variety of environments and often </a:t>
            </a:r>
            <a:r>
              <a:rPr lang="en-US" b="1" dirty="0">
                <a:solidFill>
                  <a:schemeClr val="accent1"/>
                </a:solidFill>
              </a:rPr>
              <a:t>contain significant clues about their origin</a:t>
            </a:r>
            <a:r>
              <a:rPr lang="en-US" dirty="0"/>
              <a:t>, including </a:t>
            </a:r>
            <a:r>
              <a:rPr lang="en-US" b="1" dirty="0" smtClean="0"/>
              <a:t>sorting</a:t>
            </a:r>
            <a:r>
              <a:rPr lang="en-US" dirty="0"/>
              <a:t>, </a:t>
            </a:r>
            <a:r>
              <a:rPr lang="en-US" b="1" dirty="0"/>
              <a:t>particle </a:t>
            </a:r>
            <a:r>
              <a:rPr lang="en-US" b="1" dirty="0" smtClean="0"/>
              <a:t>shape (angularity)</a:t>
            </a:r>
            <a:r>
              <a:rPr lang="en-US" dirty="0" smtClean="0"/>
              <a:t>, </a:t>
            </a:r>
            <a:r>
              <a:rPr lang="en-US" dirty="0"/>
              <a:t>and </a:t>
            </a:r>
            <a:r>
              <a:rPr lang="en-US" b="1" dirty="0"/>
              <a:t>composition</a:t>
            </a:r>
            <a:r>
              <a:rPr lang="en-US" dirty="0"/>
              <a:t>.</a:t>
            </a:r>
          </a:p>
        </p:txBody>
      </p:sp>
      <p:pic>
        <p:nvPicPr>
          <p:cNvPr id="10242" name="Picture 2" descr="Image result for sandston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6155" y="4495800"/>
            <a:ext cx="3756045" cy="2362200"/>
          </a:xfrm>
          <a:prstGeom prst="rect">
            <a:avLst/>
          </a:prstGeom>
          <a:noFill/>
        </p:spPr>
      </p:pic>
      <p:sp>
        <p:nvSpPr>
          <p:cNvPr id="10244" name="AutoShape 4" descr="Image result for sandsto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6" name="AutoShape 6" descr="Image result for sandsto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8" name="AutoShape 8" descr="Image result for sandsto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50" name="Picture 10" descr="Image result for sandsto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69687"/>
            <a:ext cx="2038350" cy="1788313"/>
          </a:xfrm>
          <a:prstGeom prst="rect">
            <a:avLst/>
          </a:prstGeom>
          <a:noFill/>
        </p:spPr>
      </p:pic>
      <p:sp>
        <p:nvSpPr>
          <p:cNvPr id="10252" name="AutoShape 12" descr="Image result for sandsto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54" name="AutoShape 14" descr="Image result for sandsto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56" name="AutoShape 16" descr="Image result for sandsto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58" name="AutoShape 18" descr="Image result for sandsto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59" name="Picture 19" descr="C:\Users\dell\Desktop\BZU\Chapter 6 Sedimentary Rocks\Sandstone1_arkose_1250923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5154739"/>
            <a:ext cx="2553615" cy="17032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3672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252728"/>
          </a:xfrm>
        </p:spPr>
        <p:txBody>
          <a:bodyPr/>
          <a:lstStyle/>
          <a:p>
            <a:r>
              <a:rPr lang="en-US" dirty="0" smtClean="0"/>
              <a:t>1) Sorting</a:t>
            </a:r>
            <a:endParaRPr lang="en-US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 l="6442" t="17582" r="32650" b="46411"/>
          <a:stretch>
            <a:fillRect/>
          </a:stretch>
        </p:blipFill>
        <p:spPr bwMode="auto">
          <a:xfrm>
            <a:off x="1354181" y="1493520"/>
            <a:ext cx="6385127" cy="2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3352800"/>
            <a:ext cx="9144000" cy="3657600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 smtClean="0"/>
              <a:t>Sorting: </a:t>
            </a:r>
            <a:r>
              <a:rPr lang="en-US" dirty="0" smtClean="0"/>
              <a:t>the degree of similarity in particle size in a sedimentary rock.</a:t>
            </a:r>
          </a:p>
          <a:p>
            <a:pPr>
              <a:buFontTx/>
              <a:buChar char="-"/>
            </a:pPr>
            <a:r>
              <a:rPr lang="en-US" b="1" dirty="0" smtClean="0"/>
              <a:t>Well Sorted</a:t>
            </a:r>
            <a:r>
              <a:rPr lang="en-US" dirty="0" smtClean="0">
                <a:sym typeface="Wingdings" pitchFamily="2" charset="2"/>
              </a:rPr>
              <a:t> sand grains are about the size.</a:t>
            </a:r>
          </a:p>
          <a:p>
            <a:pPr>
              <a:buFontTx/>
              <a:buChar char="-"/>
            </a:pPr>
            <a:r>
              <a:rPr lang="en-US" b="1" dirty="0" smtClean="0">
                <a:sym typeface="Wingdings" pitchFamily="2" charset="2"/>
              </a:rPr>
              <a:t>Poorly Sorted</a:t>
            </a:r>
            <a:r>
              <a:rPr lang="en-US" dirty="0" smtClean="0">
                <a:sym typeface="Wingdings" pitchFamily="2" charset="2"/>
              </a:rPr>
              <a:t> rock contains mixed large &amp; small particles.</a:t>
            </a:r>
          </a:p>
          <a:p>
            <a:r>
              <a:rPr lang="en-US" dirty="0" smtClean="0">
                <a:sym typeface="Wingdings" pitchFamily="2" charset="2"/>
              </a:rPr>
              <a:t>Degree of sorting indicates depositional environment: deposits of windblown sand are better sorted than those from wave activity, which in turn are better sorted than stream deposits (transported for short time &amp; deposited rapidly).  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2672"/>
            <a:ext cx="8229600" cy="1252728"/>
          </a:xfrm>
        </p:spPr>
        <p:txBody>
          <a:bodyPr/>
          <a:lstStyle/>
          <a:p>
            <a:r>
              <a:rPr lang="en-US" dirty="0" smtClean="0"/>
              <a:t>2) Particle Shape or “Angularity”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657600"/>
            <a:ext cx="9144000" cy="3429000"/>
          </a:xfrm>
        </p:spPr>
        <p:txBody>
          <a:bodyPr>
            <a:normAutofit/>
          </a:bodyPr>
          <a:lstStyle/>
          <a:p>
            <a:r>
              <a:rPr lang="en-US" dirty="0" smtClean="0"/>
              <a:t>When streams, winds or waves move sedimentary particles, the grains lose their sharp edges and corners, becoming more rounded as they collide with other particles (abrasion) during transport.</a:t>
            </a:r>
          </a:p>
          <a:p>
            <a:r>
              <a:rPr lang="en-US" dirty="0" smtClean="0"/>
              <a:t>Thus, angularity indicates the distance or time of transport…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6442" t="54953" r="32650" b="6859"/>
          <a:stretch>
            <a:fillRect/>
          </a:stretch>
        </p:blipFill>
        <p:spPr bwMode="auto">
          <a:xfrm>
            <a:off x="1357241" y="1524000"/>
            <a:ext cx="6567559" cy="219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252728"/>
          </a:xfrm>
        </p:spPr>
        <p:txBody>
          <a:bodyPr/>
          <a:lstStyle/>
          <a:p>
            <a:r>
              <a:rPr lang="en-US" dirty="0" smtClean="0"/>
              <a:t>3) Mineral Composition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5562599"/>
          </a:xfrm>
        </p:spPr>
        <p:txBody>
          <a:bodyPr>
            <a:normAutofit fontScale="85000" lnSpcReduction="20000"/>
          </a:bodyPr>
          <a:lstStyle/>
          <a:p>
            <a:r>
              <a:rPr lang="en-US" sz="3300" dirty="0" err="1" smtClean="0"/>
              <a:t>Erosional</a:t>
            </a:r>
            <a:r>
              <a:rPr lang="en-US" sz="3300" dirty="0" smtClean="0"/>
              <a:t> forces not only influence sorting &amp; degree of rounding, but also the mineral composition.</a:t>
            </a:r>
          </a:p>
          <a:p>
            <a:r>
              <a:rPr lang="en-US" sz="3300" b="1" dirty="0" smtClean="0"/>
              <a:t>How? </a:t>
            </a:r>
            <a:r>
              <a:rPr lang="en-US" sz="3300" dirty="0" smtClean="0"/>
              <a:t>Long transport &amp; substantial weathering gradually destroy weaker &amp; less stable minerals such as </a:t>
            </a:r>
            <a:r>
              <a:rPr lang="en-US" sz="3300" u="sng" dirty="0" smtClean="0"/>
              <a:t>feldspar</a:t>
            </a:r>
            <a:r>
              <a:rPr lang="en-US" sz="3300" dirty="0" smtClean="0"/>
              <a:t> and </a:t>
            </a:r>
            <a:r>
              <a:rPr lang="en-US" sz="3300" u="sng" dirty="0" smtClean="0"/>
              <a:t>ferromagnesian (dark) minerals</a:t>
            </a:r>
            <a:r>
              <a:rPr lang="en-US" sz="3300" dirty="0" smtClean="0"/>
              <a:t>. On the contrary, </a:t>
            </a:r>
            <a:r>
              <a:rPr lang="en-US" sz="3300" u="sng" dirty="0" smtClean="0"/>
              <a:t>quartz</a:t>
            </a:r>
            <a:r>
              <a:rPr lang="en-US" sz="3300" dirty="0" smtClean="0"/>
              <a:t> is highly durable and survives turbulent air &amp; water currents.</a:t>
            </a:r>
          </a:p>
          <a:p>
            <a:r>
              <a:rPr lang="en-US" sz="3300" dirty="0" smtClean="0">
                <a:solidFill>
                  <a:srgbClr val="0070C0"/>
                </a:solidFill>
              </a:rPr>
              <a:t>Quartz Sandstone: </a:t>
            </a:r>
            <a:r>
              <a:rPr lang="en-US" sz="3300" dirty="0" smtClean="0"/>
              <a:t>quartz is the predominant mineral.</a:t>
            </a:r>
          </a:p>
          <a:p>
            <a:r>
              <a:rPr lang="en-US" sz="3300" dirty="0" err="1" smtClean="0">
                <a:solidFill>
                  <a:srgbClr val="0070C0"/>
                </a:solidFill>
              </a:rPr>
              <a:t>Arkose</a:t>
            </a:r>
            <a:r>
              <a:rPr lang="en-US" sz="3300" dirty="0" smtClean="0">
                <a:solidFill>
                  <a:srgbClr val="0070C0"/>
                </a:solidFill>
              </a:rPr>
              <a:t>: </a:t>
            </a:r>
            <a:r>
              <a:rPr lang="en-US" sz="3300" dirty="0" smtClean="0"/>
              <a:t>A sandstone containing appreciable quantities of feldspar (25%). Also contains quartz &amp; mica.</a:t>
            </a:r>
          </a:p>
          <a:p>
            <a:pPr>
              <a:buNone/>
            </a:pPr>
            <a:r>
              <a:rPr lang="en-US" sz="3300" dirty="0" smtClean="0"/>
              <a:t>	</a:t>
            </a:r>
            <a:r>
              <a:rPr lang="en-US" sz="3300" i="1" dirty="0" err="1" smtClean="0"/>
              <a:t>Envirn</a:t>
            </a:r>
            <a:r>
              <a:rPr lang="en-US" sz="3300" i="1" dirty="0" smtClean="0"/>
              <a:t>: granitic source rock, poor sorting &amp; angularity</a:t>
            </a:r>
            <a:r>
              <a:rPr lang="en-US" sz="3300" i="1" dirty="0" smtClean="0">
                <a:sym typeface="Wingdings" pitchFamily="2" charset="2"/>
              </a:rPr>
              <a:t> short-distance transport, little chemical weathering in dry climate, and rapid deposition.</a:t>
            </a:r>
            <a:endParaRPr lang="en-US" sz="3300" i="1" dirty="0" smtClean="0"/>
          </a:p>
          <a:p>
            <a:r>
              <a:rPr lang="en-US" sz="3300" dirty="0" err="1" smtClean="0">
                <a:solidFill>
                  <a:srgbClr val="0070C0"/>
                </a:solidFill>
              </a:rPr>
              <a:t>Graywacke</a:t>
            </a:r>
            <a:r>
              <a:rPr lang="en-US" sz="3300" dirty="0" smtClean="0"/>
              <a:t>: A dark colored sandstone that contains over 15% silt and clay as matrix (groundmass) around quartz &amp; feldspar.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9743C3-8E28-499A-BFEB-B1DD20913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408176"/>
          </a:xfrm>
        </p:spPr>
        <p:txBody>
          <a:bodyPr>
            <a:normAutofit fontScale="90000"/>
          </a:bodyPr>
          <a:lstStyle/>
          <a:p>
            <a:r>
              <a:rPr lang="en-US" dirty="0"/>
              <a:t>1) Detrital Sedimentary Rocks</a:t>
            </a:r>
            <a:br>
              <a:rPr lang="en-US" dirty="0"/>
            </a:br>
            <a:r>
              <a:rPr lang="en-US" dirty="0"/>
              <a:t>CONGLOMERATE &amp; BRECCIA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A16569B-990E-4E82-85E1-51A81DD08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52400" y="1447800"/>
            <a:ext cx="5257800" cy="541020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185" b="1" dirty="0" smtClean="0">
                <a:solidFill>
                  <a:schemeClr val="accent1"/>
                </a:solidFill>
                <a:latin typeface="Cambria" pitchFamily="18" charset="0"/>
              </a:rPr>
              <a:t>Conglomerate </a:t>
            </a:r>
            <a:r>
              <a:rPr lang="en-US" sz="2185" b="1" dirty="0" smtClean="0">
                <a:latin typeface="Cambria" pitchFamily="18" charset="0"/>
              </a:rPr>
              <a:t>consists largely of rounded gravels &amp; the gaps are filled with sand &amp; mud (matrix)</a:t>
            </a:r>
            <a:r>
              <a:rPr lang="en-US" sz="2185" dirty="0" smtClean="0">
                <a:latin typeface="Cambria" pitchFamily="18" charset="0"/>
              </a:rPr>
              <a:t>, so they can safely be considered poorly-sorted. </a:t>
            </a:r>
          </a:p>
          <a:p>
            <a:pPr>
              <a:spcAft>
                <a:spcPts val="600"/>
              </a:spcAft>
            </a:pPr>
            <a:r>
              <a:rPr lang="en-US" sz="2185" dirty="0" smtClean="0">
                <a:latin typeface="Cambria" pitchFamily="18" charset="0"/>
              </a:rPr>
              <a:t>The Gravel is large enough to be identified as a distinctive rock type; so they can indicate the </a:t>
            </a:r>
            <a:r>
              <a:rPr lang="en-US" sz="2185" b="1" dirty="0" smtClean="0">
                <a:latin typeface="Cambria" pitchFamily="18" charset="0"/>
              </a:rPr>
              <a:t>source areas of sediments.</a:t>
            </a:r>
          </a:p>
          <a:p>
            <a:r>
              <a:rPr lang="en-US" sz="2185" b="1" dirty="0" smtClean="0">
                <a:latin typeface="Cambria" pitchFamily="18" charset="0"/>
              </a:rPr>
              <a:t>Depositional Environ: </a:t>
            </a:r>
            <a:r>
              <a:rPr lang="en-US" sz="2185" dirty="0" smtClean="0">
                <a:latin typeface="Cambria" pitchFamily="18" charset="0"/>
              </a:rPr>
              <a:t>Gravel usually indicates steep slopes or very turbulent current such as the action of energetic mountain streams or strong wave activity along a rapidly eroding coast . Some glacial and landslide deposits also contain plentiful gravel.</a:t>
            </a:r>
          </a:p>
          <a:p>
            <a:endParaRPr lang="en-US" sz="2185" b="1" dirty="0" smtClean="0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/>
          <a:srcRect l="57607" t="56754" r="12738" b="5495"/>
          <a:stretch>
            <a:fillRect/>
          </a:stretch>
        </p:blipFill>
        <p:spPr bwMode="auto">
          <a:xfrm>
            <a:off x="5105400" y="1524000"/>
            <a:ext cx="402544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EA16569B-990E-4E82-85E1-51A81DD08428}"/>
              </a:ext>
            </a:extLst>
          </p:cNvPr>
          <p:cNvSpPr txBox="1">
            <a:spLocks/>
          </p:cNvSpPr>
          <p:nvPr/>
        </p:nvSpPr>
        <p:spPr>
          <a:xfrm>
            <a:off x="5334000" y="4267200"/>
            <a:ext cx="3810000" cy="2590800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146" name="Picture 2" descr="Image result for conglomerate"/>
          <p:cNvPicPr>
            <a:picLocks noChangeAspect="1" noChangeArrowheads="1"/>
          </p:cNvPicPr>
          <p:nvPr/>
        </p:nvPicPr>
        <p:blipFill>
          <a:blip r:embed="rId3" cstate="print"/>
          <a:srcRect b="13043"/>
          <a:stretch>
            <a:fillRect/>
          </a:stretch>
        </p:blipFill>
        <p:spPr bwMode="auto">
          <a:xfrm>
            <a:off x="5715000" y="4770120"/>
            <a:ext cx="3145882" cy="2011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48193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64403F-F09E-4446-8156-45B93C962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18872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1) </a:t>
            </a:r>
            <a:r>
              <a:rPr lang="en-US" dirty="0" err="1" smtClean="0"/>
              <a:t>Detrital</a:t>
            </a:r>
            <a:r>
              <a:rPr lang="en-US" dirty="0" smtClean="0"/>
              <a:t> Sedimentary Rocks</a:t>
            </a:r>
            <a:br>
              <a:rPr lang="en-US" dirty="0" smtClean="0"/>
            </a:br>
            <a:r>
              <a:rPr lang="en-US" dirty="0" smtClean="0"/>
              <a:t>CONGLOMERATE &amp; BRECCIA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ED0F916-80B7-4125-8F9F-06F8B8AD7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24001"/>
            <a:ext cx="9144000" cy="220979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dirty="0" err="1" smtClean="0">
                <a:solidFill>
                  <a:schemeClr val="accent1"/>
                </a:solidFill>
              </a:rPr>
              <a:t>Breccia</a:t>
            </a:r>
            <a:r>
              <a:rPr lang="en-US" b="1" dirty="0" smtClean="0">
                <a:solidFill>
                  <a:schemeClr val="accent1"/>
                </a:solidFill>
              </a:rPr>
              <a:t>:</a:t>
            </a:r>
            <a:r>
              <a:rPr lang="en-US" b="1" dirty="0" smtClean="0"/>
              <a:t> Same as a conglomerate but the large particles are angular rather than rounded.</a:t>
            </a:r>
          </a:p>
          <a:p>
            <a:r>
              <a:rPr lang="en-US" dirty="0" smtClean="0"/>
              <a:t>Angular gravel particles indicate less abrasion, less travel time &amp; distance.</a:t>
            </a:r>
          </a:p>
        </p:txBody>
      </p:sp>
      <p:pic>
        <p:nvPicPr>
          <p:cNvPr id="5122" name="Picture 2" descr="Image result for sedimentary breccia"/>
          <p:cNvPicPr>
            <a:picLocks noChangeAspect="1" noChangeArrowheads="1"/>
          </p:cNvPicPr>
          <p:nvPr/>
        </p:nvPicPr>
        <p:blipFill>
          <a:blip r:embed="rId2"/>
          <a:srcRect t="2778"/>
          <a:stretch>
            <a:fillRect/>
          </a:stretch>
        </p:blipFill>
        <p:spPr bwMode="auto">
          <a:xfrm>
            <a:off x="76200" y="3886200"/>
            <a:ext cx="3886200" cy="2833688"/>
          </a:xfrm>
          <a:prstGeom prst="rect">
            <a:avLst/>
          </a:prstGeom>
          <a:noFill/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9ED0F916-80B7-4125-8F9F-06F8B8AD7BFE}"/>
              </a:ext>
            </a:extLst>
          </p:cNvPr>
          <p:cNvSpPr txBox="1">
            <a:spLocks/>
          </p:cNvSpPr>
          <p:nvPr/>
        </p:nvSpPr>
        <p:spPr>
          <a:xfrm>
            <a:off x="3962400" y="3657599"/>
            <a:ext cx="5105400" cy="3200401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vert="horz" lIns="54864" tIns="91440" rtlCol="0">
            <a:normAutofit fontScale="85000" lnSpcReduction="20000"/>
          </a:bodyPr>
          <a:lstStyle/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Corbel" pitchFamily="34" charset="0"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Particle Sizes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 indicate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strength of the currents that transported them.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Degree of Rounding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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indicate how far the particles traveled. </a:t>
            </a:r>
          </a:p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Fragments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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Wingdings" pitchFamily="2" charset="2"/>
              </a:rPr>
              <a:t>identify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source rocks that supplied them.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10200" y="3124200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solidFill>
                  <a:schemeClr val="accent1"/>
                </a:solidFill>
              </a:rPr>
              <a:t>Conclusion</a:t>
            </a:r>
            <a:endParaRPr lang="en-US" sz="3200" b="1" u="sng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916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2) Chemical Sedimentary Rocks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9144000" cy="5333999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1200"/>
              </a:spcAft>
            </a:pPr>
            <a:r>
              <a:rPr lang="en-US" b="1" dirty="0" smtClean="0"/>
              <a:t>Sedimentary rocks formed from sediments derived from ions that are carried </a:t>
            </a:r>
            <a:r>
              <a:rPr lang="en-US" b="1" i="1" dirty="0" smtClean="0"/>
              <a:t>in solution to lakes and seas, which precipitate out of the water to form sedimentary rocks such as </a:t>
            </a:r>
            <a:r>
              <a:rPr lang="en-US" b="1" dirty="0" smtClean="0"/>
              <a:t>limestone, </a:t>
            </a:r>
            <a:r>
              <a:rPr lang="en-US" b="1" dirty="0" err="1" smtClean="0"/>
              <a:t>chert</a:t>
            </a:r>
            <a:r>
              <a:rPr lang="en-US" b="1" dirty="0" smtClean="0"/>
              <a:t>, and rock salt.</a:t>
            </a:r>
          </a:p>
          <a:p>
            <a:r>
              <a:rPr lang="en-US" dirty="0" smtClean="0"/>
              <a:t>This precipitation of material occurs in two ways: </a:t>
            </a:r>
          </a:p>
          <a:p>
            <a:pPr>
              <a:buNone/>
            </a:pPr>
            <a:r>
              <a:rPr lang="en-US" dirty="0" smtClean="0"/>
              <a:t>	</a:t>
            </a:r>
            <a:r>
              <a:rPr lang="en-US" b="1" dirty="0" smtClean="0"/>
              <a:t>1) </a:t>
            </a:r>
            <a:r>
              <a:rPr lang="en-US" b="1" i="1" dirty="0" smtClean="0"/>
              <a:t>Inorganic processes </a:t>
            </a:r>
            <a:r>
              <a:rPr lang="en-US" i="1" dirty="0" smtClean="0"/>
              <a:t>such as evaporation [ex: salt] </a:t>
            </a:r>
            <a:r>
              <a:rPr lang="en-US" dirty="0" smtClean="0"/>
              <a:t>and chemical activity can produce chemical sediments. </a:t>
            </a:r>
          </a:p>
          <a:p>
            <a:pPr>
              <a:buNone/>
            </a:pPr>
            <a:r>
              <a:rPr lang="en-US" b="1" dirty="0" smtClean="0"/>
              <a:t>	2) </a:t>
            </a:r>
            <a:r>
              <a:rPr lang="en-US" b="1" i="1" dirty="0" smtClean="0"/>
              <a:t>Organic (life) processes </a:t>
            </a:r>
            <a:r>
              <a:rPr lang="en-US" i="1" dirty="0" smtClean="0"/>
              <a:t>of water dwelling </a:t>
            </a:r>
            <a:r>
              <a:rPr lang="en-US" dirty="0" smtClean="0"/>
              <a:t>organisms also form chemical sediments, said to be of biochemical origin.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8176"/>
          </a:xfrm>
        </p:spPr>
        <p:txBody>
          <a:bodyPr>
            <a:normAutofit/>
          </a:bodyPr>
          <a:lstStyle/>
          <a:p>
            <a:r>
              <a:rPr lang="en-US" sz="3900" dirty="0" smtClean="0"/>
              <a:t>Inorganic vs. Organic Chemical Sed. Rocks </a:t>
            </a:r>
            <a:endParaRPr lang="en-US" sz="39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 l="12298" t="25275" r="12738" b="1099"/>
          <a:stretch>
            <a:fillRect/>
          </a:stretch>
        </p:blipFill>
        <p:spPr bwMode="auto">
          <a:xfrm>
            <a:off x="-27296" y="1524000"/>
            <a:ext cx="9171296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F215F8-2F1F-4CF5-932F-AE1F41FDB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90654CC-089A-4157-886F-3AE45CA55E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formation of sedimentary rocks">
            <a:extLst>
              <a:ext uri="{FF2B5EF4-FFF2-40B4-BE49-F238E27FC236}">
                <a16:creationId xmlns:a16="http://schemas.microsoft.com/office/drawing/2014/main" xmlns="" id="{E9DD24D0-31D8-4DD3-9696-77CA75F98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2447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2) Chemical Sedimentary Rocks</a:t>
            </a:r>
            <a:br>
              <a:rPr lang="en-US" dirty="0" smtClean="0"/>
            </a:br>
            <a:r>
              <a:rPr lang="en-US" dirty="0" smtClean="0"/>
              <a:t>LIMESTONE </a:t>
            </a:r>
            <a:r>
              <a:rPr lang="ar-SA" sz="4400" dirty="0" smtClean="0"/>
              <a:t>الحجر الجيري</a:t>
            </a:r>
            <a:r>
              <a:rPr lang="ar-SA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9144000" cy="533399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Accounts for ~10% of the total volume of all sedimentary rocks.</a:t>
            </a:r>
          </a:p>
          <a:p>
            <a:r>
              <a:rPr lang="en-US" i="1" dirty="0" smtClean="0"/>
              <a:t>limestone is </a:t>
            </a:r>
            <a:r>
              <a:rPr lang="en-US" dirty="0" smtClean="0"/>
              <a:t>the most abundant chemical sedimentary rock.</a:t>
            </a:r>
          </a:p>
          <a:p>
            <a:r>
              <a:rPr lang="en-US" dirty="0" smtClean="0"/>
              <a:t>It is composed chiefly of the </a:t>
            </a:r>
            <a:r>
              <a:rPr lang="en-US" dirty="0" smtClean="0">
                <a:solidFill>
                  <a:srgbClr val="0070C0"/>
                </a:solidFill>
              </a:rPr>
              <a:t>mineral calcite [Calcium Carbonate (CaCO3)]</a:t>
            </a:r>
            <a:r>
              <a:rPr lang="en-US" dirty="0" smtClean="0"/>
              <a:t> and forms either by inorganic or biochemical processes.</a:t>
            </a:r>
          </a:p>
          <a:p>
            <a:r>
              <a:rPr lang="en-US" dirty="0" err="1" smtClean="0"/>
              <a:t>Limestones</a:t>
            </a:r>
            <a:r>
              <a:rPr lang="en-US" dirty="0" smtClean="0"/>
              <a:t> form under a variety of conditions producing many types, however, the composition of all </a:t>
            </a:r>
            <a:r>
              <a:rPr lang="en-US" dirty="0" err="1" smtClean="0"/>
              <a:t>limestones</a:t>
            </a:r>
            <a:r>
              <a:rPr lang="en-US" dirty="0" smtClean="0"/>
              <a:t> is similar. Those having a marine biochemical origin are by far the most common.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2) Chemical Sedimentary Rocks</a:t>
            </a:r>
            <a:br>
              <a:rPr lang="en-US" dirty="0" smtClean="0"/>
            </a:br>
            <a:r>
              <a:rPr lang="en-US" dirty="0" smtClean="0"/>
              <a:t>LIMESTONE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5562600" cy="5333999"/>
          </a:xfrm>
        </p:spPr>
        <p:txBody>
          <a:bodyPr>
            <a:normAutofit lnSpcReduction="10000"/>
          </a:bodyPr>
          <a:lstStyle/>
          <a:p>
            <a:pPr>
              <a:spcAft>
                <a:spcPts val="1200"/>
              </a:spcAft>
            </a:pPr>
            <a:r>
              <a:rPr lang="en-US" b="1" u="sng" dirty="0" smtClean="0"/>
              <a:t>Organic Limestone:</a:t>
            </a:r>
          </a:p>
          <a:p>
            <a:pPr>
              <a:buFontTx/>
              <a:buChar char="-"/>
            </a:pPr>
            <a:r>
              <a:rPr lang="en-US" b="1" i="1" dirty="0" smtClean="0"/>
              <a:t>Corals (Carbonate Reefs</a:t>
            </a:r>
            <a:r>
              <a:rPr lang="en-US" i="1" dirty="0" smtClean="0"/>
              <a:t>)</a:t>
            </a:r>
          </a:p>
          <a:p>
            <a:pPr>
              <a:buFontTx/>
              <a:buChar char="-"/>
            </a:pPr>
            <a:r>
              <a:rPr lang="en-US" b="1" i="1" dirty="0" smtClean="0"/>
              <a:t>Coquina: </a:t>
            </a:r>
          </a:p>
          <a:p>
            <a:pPr>
              <a:buNone/>
            </a:pPr>
            <a:r>
              <a:rPr lang="en-US" dirty="0" smtClean="0"/>
              <a:t>	a coarse rock composed of poorly cemented shells and shell fragments.</a:t>
            </a:r>
          </a:p>
          <a:p>
            <a:pPr>
              <a:buFont typeface="Corbel" pitchFamily="34" charset="0"/>
              <a:buChar char="-"/>
            </a:pPr>
            <a:r>
              <a:rPr lang="en-US" b="1" i="1" dirty="0" smtClean="0"/>
              <a:t>Chalk:</a:t>
            </a:r>
          </a:p>
          <a:p>
            <a:pPr>
              <a:buNone/>
            </a:pPr>
            <a:r>
              <a:rPr lang="en-US" dirty="0" smtClean="0"/>
              <a:t>	a soft, porous rock made up almost entirely of the hard parts of microscopic marine organisms</a:t>
            </a:r>
            <a:endParaRPr lang="en-US" dirty="0"/>
          </a:p>
        </p:txBody>
      </p:sp>
      <p:sp>
        <p:nvSpPr>
          <p:cNvPr id="44034" name="AutoShape 2" descr="Image result for coqui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4048" name="Picture 16" descr="Image result for chalk rock"/>
          <p:cNvPicPr>
            <a:picLocks noChangeAspect="1" noChangeArrowheads="1"/>
          </p:cNvPicPr>
          <p:nvPr/>
        </p:nvPicPr>
        <p:blipFill>
          <a:blip r:embed="rId2"/>
          <a:srcRect l="3941"/>
          <a:stretch>
            <a:fillRect/>
          </a:stretch>
        </p:blipFill>
        <p:spPr bwMode="auto">
          <a:xfrm>
            <a:off x="5105400" y="4876800"/>
            <a:ext cx="1857375" cy="2000251"/>
          </a:xfrm>
          <a:prstGeom prst="rect">
            <a:avLst/>
          </a:prstGeom>
          <a:noFill/>
        </p:spPr>
      </p:pic>
      <p:pic>
        <p:nvPicPr>
          <p:cNvPr id="17" name="Picture 10" descr="Image result for coral limesto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524000"/>
            <a:ext cx="2651760" cy="1981454"/>
          </a:xfrm>
          <a:prstGeom prst="rect">
            <a:avLst/>
          </a:prstGeom>
          <a:noFill/>
        </p:spPr>
      </p:pic>
      <p:pic>
        <p:nvPicPr>
          <p:cNvPr id="18" name="Picture 22" descr="Image result for coquina"/>
          <p:cNvPicPr>
            <a:picLocks noChangeAspect="1" noChangeArrowheads="1"/>
          </p:cNvPicPr>
          <p:nvPr/>
        </p:nvPicPr>
        <p:blipFill>
          <a:blip r:embed="rId4"/>
          <a:srcRect b="8808"/>
          <a:stretch>
            <a:fillRect/>
          </a:stretch>
        </p:blipFill>
        <p:spPr bwMode="auto">
          <a:xfrm>
            <a:off x="7048500" y="3429000"/>
            <a:ext cx="2095500" cy="1676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2) Chemical Sedimentary Rocks</a:t>
            </a:r>
            <a:br>
              <a:rPr lang="en-US" dirty="0" smtClean="0"/>
            </a:br>
            <a:r>
              <a:rPr lang="en-US" dirty="0" smtClean="0"/>
              <a:t>LIMESTONE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5791200" cy="5333999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1200"/>
              </a:spcAft>
            </a:pPr>
            <a:r>
              <a:rPr lang="en-US" b="1" u="sng" dirty="0" smtClean="0"/>
              <a:t>Inorganic Limestone:</a:t>
            </a:r>
          </a:p>
          <a:p>
            <a:pPr>
              <a:buNone/>
            </a:pPr>
            <a:r>
              <a:rPr lang="en-US" dirty="0" smtClean="0"/>
              <a:t>	Form when chemical changes or high water temperatures increase the concentration of calcium carbonate to the point that it precipitates.</a:t>
            </a:r>
          </a:p>
          <a:p>
            <a:pPr>
              <a:buFont typeface="Corbel" pitchFamily="34" charset="0"/>
              <a:buChar char="-"/>
            </a:pPr>
            <a:r>
              <a:rPr lang="en-US" b="1" dirty="0" smtClean="0"/>
              <a:t> </a:t>
            </a:r>
            <a:r>
              <a:rPr lang="en-US" b="1" i="1" dirty="0" smtClean="0"/>
              <a:t>Travertine:</a:t>
            </a:r>
            <a:r>
              <a:rPr lang="en-US" i="1" dirty="0" smtClean="0"/>
              <a:t> </a:t>
            </a:r>
            <a:r>
              <a:rPr lang="en-US" dirty="0" smtClean="0"/>
              <a:t>deposited in caves, groundwater precipitates CaCo3.</a:t>
            </a:r>
          </a:p>
          <a:p>
            <a:pPr>
              <a:buFont typeface="Corbel" pitchFamily="34" charset="0"/>
              <a:buChar char="-"/>
            </a:pPr>
            <a:r>
              <a:rPr lang="en-US" b="1" i="1" dirty="0" err="1" smtClean="0"/>
              <a:t>Oolitic</a:t>
            </a:r>
            <a:r>
              <a:rPr lang="en-US" b="1" i="1" dirty="0" smtClean="0"/>
              <a:t> limestone:</a:t>
            </a:r>
            <a:r>
              <a:rPr lang="en-US" i="1" dirty="0" smtClean="0"/>
              <a:t> </a:t>
            </a:r>
            <a:r>
              <a:rPr lang="en-US" dirty="0" smtClean="0"/>
              <a:t>It is a rock composed of small spherical grains called </a:t>
            </a:r>
            <a:r>
              <a:rPr lang="en-US" i="1" dirty="0" err="1" smtClean="0"/>
              <a:t>ooids</a:t>
            </a:r>
            <a:r>
              <a:rPr lang="en-US" i="1" dirty="0" smtClean="0"/>
              <a:t> </a:t>
            </a:r>
            <a:r>
              <a:rPr lang="en-US" dirty="0" smtClean="0"/>
              <a:t>which form in shallow marine waters.</a:t>
            </a:r>
          </a:p>
        </p:txBody>
      </p:sp>
      <p:sp>
        <p:nvSpPr>
          <p:cNvPr id="44034" name="AutoShape 2" descr="Image result for coqui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7106" name="Picture 2" descr="C:\Users\dell\Desktop\BZU\Chapter 6 Sedimentary Rocks\ooliti limeston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05600" y="4495800"/>
            <a:ext cx="2114550" cy="2162175"/>
          </a:xfrm>
          <a:prstGeom prst="rect">
            <a:avLst/>
          </a:prstGeom>
          <a:noFill/>
        </p:spPr>
      </p:pic>
      <p:sp>
        <p:nvSpPr>
          <p:cNvPr id="47108" name="AutoShape 4" descr="Image result for travertine in cav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0" name="AutoShape 6" descr="Image result for travertine in cav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7111" name="Picture 7" descr="C:\Users\dell\Desktop\BZU\Chapter 6 Sedimentary Rocks\travertine calcite-cave-formation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2072640"/>
            <a:ext cx="3283200" cy="2194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18872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2) Chemical Sedimentary Rocks</a:t>
            </a:r>
            <a:br>
              <a:rPr lang="en-US" dirty="0" smtClean="0"/>
            </a:br>
            <a:r>
              <a:rPr lang="en-US" dirty="0" smtClean="0"/>
              <a:t>DOLOSTONE</a:t>
            </a:r>
            <a:r>
              <a:rPr lang="ar-SA" dirty="0" smtClean="0"/>
              <a:t> 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9144000" cy="5333999"/>
          </a:xfrm>
        </p:spPr>
        <p:txBody>
          <a:bodyPr>
            <a:noAutofit/>
          </a:bodyPr>
          <a:lstStyle/>
          <a:p>
            <a:r>
              <a:rPr lang="en-US" sz="2300" i="1" dirty="0" smtClean="0">
                <a:latin typeface="Cambria" pitchFamily="18" charset="0"/>
              </a:rPr>
              <a:t>It is composed of  </a:t>
            </a:r>
            <a:r>
              <a:rPr lang="it-IT" sz="2300" b="1" dirty="0" smtClean="0">
                <a:latin typeface="Cambria" pitchFamily="18" charset="0"/>
              </a:rPr>
              <a:t>calcium-magnesium carbonate </a:t>
            </a:r>
            <a:r>
              <a:rPr lang="it-IT" sz="2300" dirty="0" smtClean="0">
                <a:latin typeface="Cambria" pitchFamily="18" charset="0"/>
              </a:rPr>
              <a:t>mineral dolomite [CaMg(CO3)2].</a:t>
            </a:r>
          </a:p>
          <a:p>
            <a:r>
              <a:rPr lang="en-US" sz="2300" dirty="0" err="1" smtClean="0">
                <a:latin typeface="Cambria" pitchFamily="18" charset="0"/>
              </a:rPr>
              <a:t>Dolostine</a:t>
            </a:r>
            <a:r>
              <a:rPr lang="en-US" sz="2300" dirty="0" smtClean="0">
                <a:latin typeface="Cambria" pitchFamily="18" charset="0"/>
              </a:rPr>
              <a:t> is a rock closely related to limestone &amp; sometimes look alike, so we can distinguished using </a:t>
            </a:r>
            <a:r>
              <a:rPr lang="en-US" sz="2300" b="1" dirty="0" smtClean="0">
                <a:latin typeface="Cambria" pitchFamily="18" charset="0"/>
              </a:rPr>
              <a:t>dilute hydrochloric acid</a:t>
            </a:r>
            <a:r>
              <a:rPr lang="en-US" sz="2300" dirty="0" smtClean="0">
                <a:latin typeface="Cambria" pitchFamily="18" charset="0"/>
              </a:rPr>
              <a:t>; limestone reacts strongly (fizzes), while it is less in </a:t>
            </a:r>
            <a:r>
              <a:rPr lang="en-US" sz="2300" dirty="0" err="1" smtClean="0">
                <a:latin typeface="Cambria" pitchFamily="18" charset="0"/>
              </a:rPr>
              <a:t>dolostone</a:t>
            </a:r>
            <a:r>
              <a:rPr lang="en-US" sz="2300" dirty="0" smtClean="0">
                <a:latin typeface="Cambria" pitchFamily="18" charset="0"/>
              </a:rPr>
              <a:t>.</a:t>
            </a:r>
          </a:p>
          <a:p>
            <a:r>
              <a:rPr lang="en-US" sz="2300" b="1" dirty="0" smtClean="0">
                <a:latin typeface="Cambria" pitchFamily="18" charset="0"/>
              </a:rPr>
              <a:t>The origin of </a:t>
            </a:r>
            <a:r>
              <a:rPr lang="en-US" sz="2300" b="1" dirty="0" err="1" smtClean="0">
                <a:latin typeface="Cambria" pitchFamily="18" charset="0"/>
              </a:rPr>
              <a:t>dolostone</a:t>
            </a:r>
            <a:r>
              <a:rPr lang="en-US" sz="2300" b="1" dirty="0" smtClean="0">
                <a:latin typeface="Cambria" pitchFamily="18" charset="0"/>
              </a:rPr>
              <a:t> </a:t>
            </a:r>
            <a:r>
              <a:rPr lang="en-US" sz="2300" dirty="0" smtClean="0">
                <a:latin typeface="Cambria" pitchFamily="18" charset="0"/>
              </a:rPr>
              <a:t>is still debated among geologists, but it can occur as follows:</a:t>
            </a:r>
          </a:p>
          <a:p>
            <a:pPr>
              <a:buNone/>
            </a:pPr>
            <a:r>
              <a:rPr lang="en-US" sz="2300" dirty="0" smtClean="0">
                <a:latin typeface="Cambria" pitchFamily="18" charset="0"/>
              </a:rPr>
              <a:t>1) Chemical precipitation of dolomite from seawater. (less common &amp; in unusual water chemistry in certain near-shore sites). </a:t>
            </a:r>
          </a:p>
          <a:p>
            <a:pPr marL="633222" indent="-514350">
              <a:buNone/>
            </a:pPr>
            <a:r>
              <a:rPr lang="en-US" sz="2300" dirty="0" smtClean="0">
                <a:latin typeface="Cambria" pitchFamily="18" charset="0"/>
              </a:rPr>
              <a:t>2) </a:t>
            </a:r>
            <a:r>
              <a:rPr lang="en-US" sz="2300" b="1" dirty="0" err="1" smtClean="0">
                <a:latin typeface="Cambria" pitchFamily="18" charset="0"/>
              </a:rPr>
              <a:t>Dolostone</a:t>
            </a:r>
            <a:r>
              <a:rPr lang="en-US" sz="2300" b="1" dirty="0" smtClean="0">
                <a:latin typeface="Cambria" pitchFamily="18" charset="0"/>
              </a:rPr>
              <a:t> produced when magnesium-rich waters circulate through limestone and convert calcite to dolomite </a:t>
            </a:r>
            <a:r>
              <a:rPr lang="en-US" sz="2300" dirty="0" smtClean="0">
                <a:latin typeface="Cambria" pitchFamily="18" charset="0"/>
              </a:rPr>
              <a:t>by the replacement of some calcium ions with magnesium ions (</a:t>
            </a:r>
            <a:r>
              <a:rPr lang="en-US" sz="2300" i="1" dirty="0" err="1" smtClean="0">
                <a:latin typeface="Cambria" pitchFamily="18" charset="0"/>
              </a:rPr>
              <a:t>dolomitization</a:t>
            </a:r>
            <a:r>
              <a:rPr lang="en-US" sz="2300" i="1" dirty="0" smtClean="0">
                <a:latin typeface="Cambria" pitchFamily="18" charset="0"/>
              </a:rPr>
              <a:t>). </a:t>
            </a:r>
          </a:p>
          <a:p>
            <a:pPr marL="633222" indent="-514350">
              <a:buNone/>
            </a:pPr>
            <a:r>
              <a:rPr lang="en-US" sz="2300" i="1" dirty="0" smtClean="0">
                <a:latin typeface="Cambria" pitchFamily="18" charset="0"/>
              </a:rPr>
              <a:t>Note: However, other </a:t>
            </a:r>
            <a:r>
              <a:rPr lang="en-US" sz="2300" i="1" dirty="0" err="1" smtClean="0">
                <a:latin typeface="Cambria" pitchFamily="18" charset="0"/>
              </a:rPr>
              <a:t>dolostones</a:t>
            </a:r>
            <a:r>
              <a:rPr lang="en-US" sz="2300" i="1" dirty="0" smtClean="0">
                <a:latin typeface="Cambria" pitchFamily="18" charset="0"/>
              </a:rPr>
              <a:t> </a:t>
            </a:r>
            <a:r>
              <a:rPr lang="en-US" sz="2300" dirty="0" smtClean="0">
                <a:latin typeface="Cambria" pitchFamily="18" charset="0"/>
              </a:rPr>
              <a:t>lack evidence that they formed by such a process, and their origin remains uncertain.</a:t>
            </a:r>
          </a:p>
        </p:txBody>
      </p:sp>
      <p:sp>
        <p:nvSpPr>
          <p:cNvPr id="44034" name="AutoShape 2" descr="Image result for coqui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08" name="AutoShape 4" descr="Image result for travertine in cav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110" name="AutoShape 6" descr="Image result for travertine in cav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4953000" cy="5333999"/>
          </a:xfrm>
        </p:spPr>
        <p:txBody>
          <a:bodyPr>
            <a:normAutofit fontScale="92500" lnSpcReduction="20000"/>
          </a:bodyPr>
          <a:lstStyle/>
          <a:p>
            <a:r>
              <a:rPr lang="en-US" i="1" dirty="0" err="1" smtClean="0"/>
              <a:t>Chert</a:t>
            </a:r>
            <a:r>
              <a:rPr lang="en-US" i="1" dirty="0" smtClean="0"/>
              <a:t> is a name used for a number of very </a:t>
            </a:r>
            <a:r>
              <a:rPr lang="en-US" dirty="0" smtClean="0"/>
              <a:t>compact and hard rocks made of microcrystalline quartz (SiO2). </a:t>
            </a:r>
          </a:p>
          <a:p>
            <a:pPr>
              <a:buFontTx/>
              <a:buChar char="-"/>
            </a:pPr>
            <a:r>
              <a:rPr lang="en-US" b="1" i="1" dirty="0" smtClean="0"/>
              <a:t>Flint: </a:t>
            </a:r>
            <a:r>
              <a:rPr lang="en-US" dirty="0" smtClean="0"/>
              <a:t>dark colored from the organic matter it contains.</a:t>
            </a:r>
          </a:p>
          <a:p>
            <a:pPr>
              <a:buFontTx/>
              <a:buChar char="-"/>
            </a:pPr>
            <a:r>
              <a:rPr lang="en-US" b="1" i="1" dirty="0" smtClean="0"/>
              <a:t>Jasper</a:t>
            </a:r>
            <a:r>
              <a:rPr lang="en-US" dirty="0" smtClean="0"/>
              <a:t>: red bright colored from the iron-oxide it contains.</a:t>
            </a:r>
          </a:p>
          <a:p>
            <a:pPr>
              <a:buFontTx/>
              <a:buChar char="-"/>
            </a:pPr>
            <a:r>
              <a:rPr lang="en-US" b="1" i="1" dirty="0" smtClean="0"/>
              <a:t>Agate: </a:t>
            </a:r>
            <a:r>
              <a:rPr lang="en-US" dirty="0" smtClean="0"/>
              <a:t>a banded form of </a:t>
            </a:r>
            <a:r>
              <a:rPr lang="en-US" dirty="0" err="1" smtClean="0"/>
              <a:t>chert</a:t>
            </a:r>
            <a:r>
              <a:rPr lang="en-US" dirty="0" smtClean="0"/>
              <a:t>. One well-known form is </a:t>
            </a:r>
            <a:r>
              <a:rPr lang="en-US" i="1" dirty="0" smtClean="0"/>
              <a:t>flint, whose dark color results from the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118872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2) Chemical Sedimentary Rocks</a:t>
            </a:r>
            <a:br>
              <a:rPr lang="en-US" dirty="0" smtClean="0"/>
            </a:br>
            <a:r>
              <a:rPr lang="en-US" dirty="0" smtClean="0"/>
              <a:t>CHERT </a:t>
            </a:r>
            <a:r>
              <a:rPr lang="ar-SA" dirty="0" smtClean="0"/>
              <a:t>الصوان</a:t>
            </a:r>
            <a:endParaRPr lang="en-US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 l="50366" t="30769" r="19766"/>
          <a:stretch>
            <a:fillRect/>
          </a:stretch>
        </p:blipFill>
        <p:spPr bwMode="auto">
          <a:xfrm>
            <a:off x="5105400" y="1524000"/>
            <a:ext cx="40386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9144000" cy="5333999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Chert</a:t>
            </a:r>
            <a:r>
              <a:rPr lang="en-US" dirty="0" smtClean="0"/>
              <a:t> deposits are commonly found in one of two situations:</a:t>
            </a:r>
          </a:p>
          <a:p>
            <a:pPr>
              <a:buNone/>
            </a:pPr>
            <a:r>
              <a:rPr lang="en-US" dirty="0" smtClean="0"/>
              <a:t>1)</a:t>
            </a:r>
            <a:r>
              <a:rPr lang="en-US" b="1" i="1" dirty="0" smtClean="0"/>
              <a:t> Bedded </a:t>
            </a:r>
            <a:r>
              <a:rPr lang="en-US" b="1" i="1" dirty="0" err="1" smtClean="0"/>
              <a:t>Chert</a:t>
            </a:r>
            <a:r>
              <a:rPr lang="en-US" b="1" i="1" dirty="0" smtClean="0"/>
              <a:t>: </a:t>
            </a:r>
            <a:r>
              <a:rPr lang="en-US" dirty="0" smtClean="0"/>
              <a:t>when tiny water-dwelling organisms are able to extract silica even though seawater contains only tiny quantities of the dissolved material. It is from their remains that most bedded </a:t>
            </a:r>
            <a:r>
              <a:rPr lang="en-US" dirty="0" err="1" smtClean="0"/>
              <a:t>cherts</a:t>
            </a:r>
            <a:r>
              <a:rPr lang="en-US" dirty="0" smtClean="0"/>
              <a:t> are believed to originate. Some bedded </a:t>
            </a:r>
            <a:r>
              <a:rPr lang="en-US" dirty="0" err="1" smtClean="0"/>
              <a:t>cherts</a:t>
            </a:r>
            <a:r>
              <a:rPr lang="en-US" dirty="0" smtClean="0"/>
              <a:t> occur in association with lava flows and layers of volcanic ash.</a:t>
            </a:r>
          </a:p>
          <a:p>
            <a:pPr>
              <a:buNone/>
            </a:pPr>
            <a:r>
              <a:rPr lang="en-US" dirty="0" smtClean="0"/>
              <a:t>2) </a:t>
            </a:r>
            <a:r>
              <a:rPr lang="en-US" b="1" i="1" dirty="0" err="1" smtClean="0"/>
              <a:t>Chert</a:t>
            </a:r>
            <a:r>
              <a:rPr lang="en-US" b="1" i="1" dirty="0" smtClean="0"/>
              <a:t> nodules </a:t>
            </a:r>
            <a:r>
              <a:rPr lang="en-US" dirty="0" smtClean="0"/>
              <a:t>are sometimes referred to as </a:t>
            </a:r>
            <a:r>
              <a:rPr lang="en-US" i="1" dirty="0" smtClean="0"/>
              <a:t>secondary or</a:t>
            </a:r>
            <a:r>
              <a:rPr lang="ar-SA" i="1" dirty="0" smtClean="0"/>
              <a:t> </a:t>
            </a:r>
            <a:r>
              <a:rPr lang="en-US" i="1" dirty="0" smtClean="0"/>
              <a:t>replacement </a:t>
            </a:r>
            <a:r>
              <a:rPr lang="en-US" i="1" dirty="0" err="1" smtClean="0"/>
              <a:t>cherts</a:t>
            </a:r>
            <a:r>
              <a:rPr lang="en-US" i="1" dirty="0" smtClean="0"/>
              <a:t> and most often occur within beds of limestone.</a:t>
            </a:r>
            <a:r>
              <a:rPr lang="ar-SA" i="1" dirty="0" smtClean="0"/>
              <a:t> </a:t>
            </a:r>
            <a:r>
              <a:rPr lang="en-US" i="1" dirty="0" smtClean="0"/>
              <a:t>Th</a:t>
            </a:r>
            <a:r>
              <a:rPr lang="en-US" dirty="0" smtClean="0"/>
              <a:t>ey form when silica originally deposited in one place dissolves, migrates, and then chemically precipitates elsewhere, replacing older material.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2) Chemical Sedimentary Rocks</a:t>
            </a:r>
            <a:br>
              <a:rPr lang="en-US" dirty="0" smtClean="0"/>
            </a:br>
            <a:r>
              <a:rPr lang="en-US" dirty="0" smtClean="0"/>
              <a:t>CHERT </a:t>
            </a:r>
            <a:r>
              <a:rPr lang="ar-SA" dirty="0" smtClean="0"/>
              <a:t>الصوان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EVAPORITES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1"/>
            <a:ext cx="5181600" cy="5410199"/>
          </a:xfrm>
        </p:spPr>
        <p:txBody>
          <a:bodyPr>
            <a:normAutofit fontScale="77500" lnSpcReduction="20000"/>
          </a:bodyPr>
          <a:lstStyle/>
          <a:p>
            <a:pPr>
              <a:spcAft>
                <a:spcPts val="1200"/>
              </a:spcAft>
            </a:pPr>
            <a:r>
              <a:rPr lang="en-US" dirty="0" smtClean="0"/>
              <a:t>A form of inorganic chemical sedimentary rocks resulting from the evaporation of water and precipitation of minerals such as halite (sodium chloride, </a:t>
            </a:r>
            <a:r>
              <a:rPr lang="en-US" dirty="0" err="1" smtClean="0"/>
              <a:t>NaCl</a:t>
            </a:r>
            <a:r>
              <a:rPr lang="en-US" dirty="0" smtClean="0"/>
              <a:t>), the chief component of </a:t>
            </a:r>
            <a:r>
              <a:rPr lang="en-US" i="1" dirty="0" smtClean="0"/>
              <a:t>rock salt</a:t>
            </a:r>
            <a:r>
              <a:rPr lang="en-US" dirty="0" smtClean="0"/>
              <a:t>, and gypsum (hydrous calcium sulfate, CaSO4 2H2O), the main ingredient of </a:t>
            </a:r>
            <a:r>
              <a:rPr lang="en-US" i="1" dirty="0" smtClean="0"/>
              <a:t>rock gypsum</a:t>
            </a:r>
            <a:r>
              <a:rPr lang="en-US" dirty="0" smtClean="0"/>
              <a:t>. </a:t>
            </a:r>
          </a:p>
          <a:p>
            <a:r>
              <a:rPr lang="en-US" dirty="0" smtClean="0"/>
              <a:t> </a:t>
            </a:r>
            <a:r>
              <a:rPr lang="en-US" b="1" dirty="0" smtClean="0"/>
              <a:t>Uses of these evaporates: </a:t>
            </a:r>
          </a:p>
          <a:p>
            <a:pPr>
              <a:buNone/>
            </a:pPr>
            <a:r>
              <a:rPr lang="en-US" i="1" dirty="0" smtClean="0"/>
              <a:t>	Halite</a:t>
            </a:r>
            <a:r>
              <a:rPr lang="en-US" i="1" dirty="0" smtClean="0">
                <a:sym typeface="Wingdings" pitchFamily="2" charset="2"/>
              </a:rPr>
              <a:t> kitchen </a:t>
            </a:r>
            <a:r>
              <a:rPr lang="en-US" dirty="0" smtClean="0"/>
              <a:t>salt, melting ice on roads, etc. </a:t>
            </a:r>
          </a:p>
          <a:p>
            <a:pPr>
              <a:buNone/>
            </a:pPr>
            <a:r>
              <a:rPr lang="en-US" i="1" dirty="0" smtClean="0"/>
              <a:t>	Gypsum</a:t>
            </a:r>
            <a:r>
              <a:rPr lang="en-US" i="1" dirty="0" smtClean="0">
                <a:sym typeface="Wingdings" pitchFamily="2" charset="2"/>
              </a:rPr>
              <a:t></a:t>
            </a:r>
            <a:r>
              <a:rPr lang="en-US" dirty="0" smtClean="0"/>
              <a:t> is the basic ingredient of plaster of Paris. This material is used as wall board and interior plaster.</a:t>
            </a:r>
            <a:r>
              <a:rPr lang="en-US" b="1" dirty="0" smtClean="0"/>
              <a:t> </a:t>
            </a:r>
          </a:p>
          <a:p>
            <a:pPr lvl="0">
              <a:buNone/>
            </a:pPr>
            <a:endParaRPr lang="en-US" dirty="0" smtClean="0"/>
          </a:p>
        </p:txBody>
      </p:sp>
      <p:pic>
        <p:nvPicPr>
          <p:cNvPr id="4" name="Picture 3" descr="Related image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886200"/>
            <a:ext cx="3962400" cy="297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62" name="Picture 2" descr="Image result for gypsum"/>
          <p:cNvPicPr>
            <a:picLocks noChangeAspect="1" noChangeArrowheads="1"/>
          </p:cNvPicPr>
          <p:nvPr/>
        </p:nvPicPr>
        <p:blipFill>
          <a:blip r:embed="rId3"/>
          <a:srcRect l="13333" r="16000" b="16832"/>
          <a:stretch>
            <a:fillRect/>
          </a:stretch>
        </p:blipFill>
        <p:spPr bwMode="auto">
          <a:xfrm>
            <a:off x="5867400" y="1600200"/>
            <a:ext cx="2769325" cy="2194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COAL (</a:t>
            </a:r>
            <a:r>
              <a:rPr lang="ar-SA" dirty="0" smtClean="0"/>
              <a:t>الفحم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5410200" cy="5410199"/>
          </a:xfrm>
        </p:spPr>
        <p:txBody>
          <a:bodyPr>
            <a:normAutofit lnSpcReduction="10000"/>
          </a:bodyPr>
          <a:lstStyle/>
          <a:p>
            <a:r>
              <a:rPr lang="en-US" i="1" dirty="0" smtClean="0"/>
              <a:t>Coal </a:t>
            </a:r>
            <a:r>
              <a:rPr lang="en-US" dirty="0" smtClean="0"/>
              <a:t>is quite different from other sedimentary rocks. Unlike limestone and </a:t>
            </a:r>
            <a:r>
              <a:rPr lang="en-US" dirty="0" err="1" smtClean="0"/>
              <a:t>chert</a:t>
            </a:r>
            <a:r>
              <a:rPr lang="en-US" dirty="0" smtClean="0"/>
              <a:t>, which are calcite or silica rich, coal is made mostly of organic matter.</a:t>
            </a:r>
            <a:r>
              <a:rPr lang="ar-SA" dirty="0" smtClean="0"/>
              <a:t> </a:t>
            </a:r>
            <a:r>
              <a:rPr lang="en-US" dirty="0" smtClean="0"/>
              <a:t>coal is in fact the end product of large amounts of plant material buried for millions of years [organic chemical sedimentary rock].</a:t>
            </a:r>
            <a:endParaRPr lang="en-US" dirty="0"/>
          </a:p>
        </p:txBody>
      </p:sp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2"/>
          <a:srcRect l="27526" t="16484" r="49634"/>
          <a:stretch>
            <a:fillRect/>
          </a:stretch>
        </p:blipFill>
        <p:spPr bwMode="auto">
          <a:xfrm>
            <a:off x="5486400" y="27354"/>
            <a:ext cx="3657600" cy="683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8686800" cy="1252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Classification of Sedimentary Rocks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9144000" cy="56388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Sedimentary rocks are divided into </a:t>
            </a:r>
            <a:r>
              <a:rPr lang="en-US" u="sng" dirty="0" smtClean="0"/>
              <a:t>two major groups</a:t>
            </a:r>
            <a:r>
              <a:rPr lang="en-US" dirty="0" smtClean="0"/>
              <a:t>: </a:t>
            </a:r>
          </a:p>
          <a:p>
            <a:pPr>
              <a:buNone/>
            </a:pPr>
            <a:r>
              <a:rPr lang="en-US" b="1" dirty="0" smtClean="0"/>
              <a:t>1) </a:t>
            </a:r>
            <a:r>
              <a:rPr lang="en-US" b="1" dirty="0" err="1" smtClean="0"/>
              <a:t>Detrital</a:t>
            </a:r>
            <a:r>
              <a:rPr lang="en-US" b="1" dirty="0" smtClean="0"/>
              <a:t>: </a:t>
            </a:r>
            <a:r>
              <a:rPr lang="en-US" dirty="0" smtClean="0"/>
              <a:t>The main criterion for subdividing the </a:t>
            </a:r>
            <a:r>
              <a:rPr lang="en-US" b="1" dirty="0" err="1" smtClean="0"/>
              <a:t>detrital</a:t>
            </a:r>
            <a:r>
              <a:rPr lang="en-US" b="1" dirty="0" smtClean="0"/>
              <a:t> rocks</a:t>
            </a:r>
            <a:r>
              <a:rPr lang="en-US" dirty="0" smtClean="0"/>
              <a:t> is </a:t>
            </a:r>
            <a:r>
              <a:rPr lang="en-US" b="1" u="sng" dirty="0" smtClean="0">
                <a:solidFill>
                  <a:srgbClr val="00B0F0"/>
                </a:solidFill>
              </a:rPr>
              <a:t>particle size</a:t>
            </a:r>
            <a:r>
              <a:rPr lang="en-US" u="sng" dirty="0" smtClean="0"/>
              <a:t>.</a:t>
            </a:r>
          </a:p>
          <a:p>
            <a:pPr>
              <a:buNone/>
            </a:pPr>
            <a:r>
              <a:rPr lang="en-US" b="1" dirty="0" smtClean="0"/>
              <a:t>2) Chemical:</a:t>
            </a:r>
            <a:r>
              <a:rPr lang="en-US" dirty="0" smtClean="0"/>
              <a:t> the primary basis for distinguishing among different rocks in the </a:t>
            </a:r>
            <a:r>
              <a:rPr lang="en-US" b="1" dirty="0" smtClean="0"/>
              <a:t>chemical group </a:t>
            </a:r>
            <a:r>
              <a:rPr lang="en-US" dirty="0" smtClean="0"/>
              <a:t>is their </a:t>
            </a:r>
            <a:r>
              <a:rPr lang="en-US" u="sng" dirty="0" smtClean="0">
                <a:solidFill>
                  <a:srgbClr val="00B0F0"/>
                </a:solidFill>
              </a:rPr>
              <a:t>mineral </a:t>
            </a:r>
            <a:r>
              <a:rPr lang="en-US" b="1" u="sng" dirty="0" smtClean="0">
                <a:solidFill>
                  <a:srgbClr val="00B0F0"/>
                </a:solidFill>
              </a:rPr>
              <a:t>composition &amp; Texture</a:t>
            </a:r>
            <a:r>
              <a:rPr lang="en-US" u="sng" dirty="0" smtClean="0"/>
              <a:t>.</a:t>
            </a:r>
          </a:p>
          <a:p>
            <a:pPr>
              <a:buFont typeface="Wingdings" pitchFamily="2" charset="2"/>
              <a:buChar char="v"/>
            </a:pPr>
            <a:r>
              <a:rPr lang="en-US" b="1" dirty="0" smtClean="0"/>
              <a:t>Texture:</a:t>
            </a:r>
            <a:r>
              <a:rPr lang="en-US" i="1" dirty="0" smtClean="0"/>
              <a:t> </a:t>
            </a:r>
            <a:r>
              <a:rPr lang="en-US" dirty="0" smtClean="0"/>
              <a:t>Similar to Igneous rocks </a:t>
            </a:r>
            <a:r>
              <a:rPr lang="en-US" dirty="0" smtClean="0">
                <a:solidFill>
                  <a:srgbClr val="0070C0"/>
                </a:solidFill>
              </a:rPr>
              <a:t>texture</a:t>
            </a:r>
            <a:r>
              <a:rPr lang="en-US" dirty="0" smtClean="0"/>
              <a:t> is a part of sedimentary rock classification. Two major textures are used in the classification:</a:t>
            </a:r>
          </a:p>
          <a:p>
            <a:pPr marL="633222" indent="-514350">
              <a:buNone/>
            </a:pPr>
            <a:r>
              <a:rPr lang="en-US" b="1" dirty="0" smtClean="0"/>
              <a:t>	1) </a:t>
            </a:r>
            <a:r>
              <a:rPr lang="en-US" b="1" dirty="0" err="1" smtClean="0"/>
              <a:t>Clastic</a:t>
            </a:r>
            <a:r>
              <a:rPr lang="en-US" b="1" dirty="0" smtClean="0"/>
              <a:t>: </a:t>
            </a:r>
            <a:r>
              <a:rPr lang="en-US" dirty="0" smtClean="0"/>
              <a:t>from Greek meaning “broken”, so consisting of fragments &amp; particles that are cemented and compacted together. [Ex: Coquina, </a:t>
            </a:r>
            <a:r>
              <a:rPr lang="en-US" dirty="0" err="1" smtClean="0"/>
              <a:t>fossiliferous</a:t>
            </a:r>
            <a:r>
              <a:rPr lang="en-US" dirty="0" smtClean="0"/>
              <a:t> L.S., chalk]</a:t>
            </a:r>
          </a:p>
          <a:p>
            <a:pPr marL="633222" indent="-514350">
              <a:buNone/>
            </a:pPr>
            <a:r>
              <a:rPr lang="en-US" b="1" dirty="0" smtClean="0"/>
              <a:t>	2) </a:t>
            </a:r>
            <a:r>
              <a:rPr lang="en-US" b="1" dirty="0" err="1" smtClean="0"/>
              <a:t>Nonclastic</a:t>
            </a:r>
            <a:r>
              <a:rPr lang="en-US" b="1" dirty="0" smtClean="0"/>
              <a:t>: </a:t>
            </a:r>
            <a:r>
              <a:rPr lang="en-US" dirty="0" smtClean="0"/>
              <a:t>or crystalline texture in which the minerals form a pattern of interlocking crystals. [ex: travertine, rock salt, rock gypsum, bituminous coal, etc.]</a:t>
            </a:r>
          </a:p>
          <a:p>
            <a:endParaRPr lang="en-US" u="sng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Classification of Sedimentary Rocks</a:t>
            </a:r>
            <a:endParaRPr lang="en-US" dirty="0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9528" t="19342" r="2093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48EE4F-D422-4A64-81D3-F5112ACC2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252728"/>
          </a:xfrm>
        </p:spPr>
        <p:txBody>
          <a:bodyPr/>
          <a:lstStyle/>
          <a:p>
            <a:r>
              <a:rPr lang="en-US" dirty="0"/>
              <a:t>Formation of Sedimentary Rocks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5296432-3D43-4676-AD23-8C566F3E8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Image result for formation of sedimentary rocks">
            <a:extLst>
              <a:ext uri="{FF2B5EF4-FFF2-40B4-BE49-F238E27FC236}">
                <a16:creationId xmlns:a16="http://schemas.microsoft.com/office/drawing/2014/main" xmlns="" id="{F6BEC117-EBF7-4120-8918-2C6AABE1B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08177"/>
            <a:ext cx="9144000" cy="5449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3003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Sedimentary Rocks &amp; Structures Represent Past Environments….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9144000" cy="533399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By analyzing a sedimentary rock, geologists can often reconstruct the history of a rock; including the </a:t>
            </a:r>
            <a:r>
              <a:rPr lang="en-US" b="1" dirty="0" smtClean="0"/>
              <a:t>origin of its component </a:t>
            </a:r>
            <a:r>
              <a:rPr lang="en-US" dirty="0" smtClean="0"/>
              <a:t>particles, the method of sediment </a:t>
            </a:r>
            <a:r>
              <a:rPr lang="en-US" b="1" dirty="0" smtClean="0"/>
              <a:t>transport</a:t>
            </a:r>
            <a:r>
              <a:rPr lang="en-US" dirty="0" smtClean="0"/>
              <a:t>, and the </a:t>
            </a:r>
            <a:r>
              <a:rPr lang="en-US" b="1" dirty="0" smtClean="0"/>
              <a:t>depositional environment</a:t>
            </a:r>
            <a:r>
              <a:rPr lang="en-US" dirty="0" smtClean="0"/>
              <a:t> or sedimentary environment (associated with a type of topography).</a:t>
            </a:r>
          </a:p>
          <a:p>
            <a:r>
              <a:rPr lang="en-US" dirty="0" smtClean="0"/>
              <a:t>Conclusions about the past can be also supported by observing/ studying present-day depositional environments </a:t>
            </a:r>
            <a:r>
              <a:rPr lang="en-US" b="1" dirty="0" smtClean="0"/>
              <a:t>[Law of </a:t>
            </a:r>
            <a:r>
              <a:rPr lang="en-US" b="1" dirty="0" err="1" smtClean="0"/>
              <a:t>Uniformitarianism</a:t>
            </a:r>
            <a:r>
              <a:rPr lang="en-US" b="1" dirty="0" smtClean="0"/>
              <a:t>: “the present is the key to the past”]</a:t>
            </a:r>
          </a:p>
          <a:p>
            <a:r>
              <a:rPr lang="en-US" dirty="0" smtClean="0"/>
              <a:t>Sedimentary environments are commonly placed into one of three categories: </a:t>
            </a:r>
            <a:r>
              <a:rPr lang="en-US" i="1" dirty="0" smtClean="0"/>
              <a:t>continental, marine, or transitional (shoreline). </a:t>
            </a:r>
            <a:r>
              <a:rPr lang="en-US" dirty="0" smtClean="0"/>
              <a:t>Each category having many specific </a:t>
            </a:r>
            <a:r>
              <a:rPr lang="en-US" dirty="0" err="1" smtClean="0"/>
              <a:t>subenvironments</a:t>
            </a:r>
            <a:r>
              <a:rPr lang="en-US" dirty="0" smtClean="0"/>
              <a:t>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Sedimentary 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1" name="Picture 1" descr="C:\Users\dell\Desktop\BZU\Chapter 6 Sedimentary Rocks\Sedimentary environments.jpg"/>
          <p:cNvPicPr>
            <a:picLocks noChangeAspect="1" noChangeArrowheads="1"/>
          </p:cNvPicPr>
          <p:nvPr/>
        </p:nvPicPr>
        <p:blipFill>
          <a:blip r:embed="rId2"/>
          <a:srcRect l="1029" b="608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Sedimentary 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1200" y="-4038600"/>
            <a:ext cx="8229600" cy="462560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/>
          <a:srcRect l="18155" t="10989" r="33821"/>
          <a:stretch>
            <a:fillRect/>
          </a:stretch>
        </p:blipFill>
        <p:spPr bwMode="auto">
          <a:xfrm>
            <a:off x="14" y="0"/>
            <a:ext cx="419098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 l="15813" t="10851" r="37335" b="2674"/>
          <a:stretch>
            <a:fillRect/>
          </a:stretch>
        </p:blipFill>
        <p:spPr bwMode="auto">
          <a:xfrm>
            <a:off x="4191000" y="0"/>
            <a:ext cx="5007338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Sedimentary 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9144000" cy="533399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 addition to variations in grain size, mineral composition, and texture, sediments exhibit a variety of structures.</a:t>
            </a:r>
          </a:p>
          <a:p>
            <a:r>
              <a:rPr lang="en-US" dirty="0" smtClean="0"/>
              <a:t>Sedimentary rocks form as layer upon layer of sediment accumulates in various depositional environments. </a:t>
            </a:r>
            <a:r>
              <a:rPr lang="en-US" b="1" dirty="0" smtClean="0"/>
              <a:t>These layers, called strata or beds, </a:t>
            </a:r>
            <a:r>
              <a:rPr lang="en-US" dirty="0" smtClean="0"/>
              <a:t>are probably </a:t>
            </a:r>
            <a:r>
              <a:rPr lang="en-US" i="1" dirty="0" smtClean="0"/>
              <a:t>the single most common and characteristic feature of sedimentary rocks. </a:t>
            </a:r>
          </a:p>
          <a:p>
            <a:r>
              <a:rPr lang="en-US" i="1" dirty="0" smtClean="0"/>
              <a:t>Each stratum/ layer is unique with its own </a:t>
            </a:r>
            <a:r>
              <a:rPr lang="en-US" dirty="0" smtClean="0"/>
              <a:t>texture, composition, and thickness reflecting the different conditions under which each layer was deposited.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Sedimentary Structures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9144000" cy="5333999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The thickness of beds ranges from microscopically thin to tens of meters thick. </a:t>
            </a:r>
          </a:p>
          <a:p>
            <a:r>
              <a:rPr lang="en-US" dirty="0" smtClean="0"/>
              <a:t>Separating the strata are </a:t>
            </a:r>
            <a:r>
              <a:rPr lang="en-US" b="1" dirty="0" smtClean="0">
                <a:solidFill>
                  <a:schemeClr val="accent1"/>
                </a:solidFill>
              </a:rPr>
              <a:t>bedding planes</a:t>
            </a:r>
            <a:r>
              <a:rPr lang="en-US" b="1" dirty="0" smtClean="0"/>
              <a:t>, flat surfaces along which rocks tend to separate or break.</a:t>
            </a:r>
          </a:p>
          <a:p>
            <a:r>
              <a:rPr lang="en-US" b="1" dirty="0" smtClean="0"/>
              <a:t>These bedding planes are created when there is a change</a:t>
            </a:r>
            <a:r>
              <a:rPr lang="en-US" dirty="0" smtClean="0"/>
              <a:t> in the </a:t>
            </a:r>
            <a:r>
              <a:rPr lang="en-US" u="sng" dirty="0" smtClean="0"/>
              <a:t>grain size </a:t>
            </a:r>
            <a:r>
              <a:rPr lang="en-US" dirty="0" smtClean="0"/>
              <a:t>or in the </a:t>
            </a:r>
            <a:r>
              <a:rPr lang="en-US" u="sng" dirty="0" smtClean="0"/>
              <a:t>composition</a:t>
            </a:r>
            <a:r>
              <a:rPr lang="en-US" dirty="0" smtClean="0"/>
              <a:t> of the deposited sediment, or even </a:t>
            </a:r>
            <a:r>
              <a:rPr lang="en-US" u="sng" dirty="0" smtClean="0"/>
              <a:t>pauses</a:t>
            </a:r>
            <a:r>
              <a:rPr lang="en-US" dirty="0" smtClean="0"/>
              <a:t> in deposition. </a:t>
            </a:r>
          </a:p>
          <a:p>
            <a:r>
              <a:rPr lang="en-US" dirty="0" smtClean="0"/>
              <a:t>Generally, each bedding plane marks the end of one episode of sedimentation and the beginning of another.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81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Sedimentary Structures: </a:t>
            </a:r>
            <a:br>
              <a:rPr lang="en-US" dirty="0" smtClean="0"/>
            </a:br>
            <a:r>
              <a:rPr lang="en-US" dirty="0" smtClean="0"/>
              <a:t>Bedding &amp; Bedding Planes</a:t>
            </a:r>
            <a:endParaRPr lang="en-US" dirty="0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/>
          <a:srcRect l="8199" t="16483" r="29722" b="3297"/>
          <a:stretch>
            <a:fillRect/>
          </a:stretch>
        </p:blipFill>
        <p:spPr bwMode="auto">
          <a:xfrm>
            <a:off x="0" y="1524000"/>
            <a:ext cx="7568225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Image result for layers of sedimentary ro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9396" y="1600200"/>
            <a:ext cx="3042204" cy="228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817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Sedimentary Structures: </a:t>
            </a:r>
            <a:br>
              <a:rPr lang="en-US" dirty="0" smtClean="0"/>
            </a:br>
            <a:r>
              <a:rPr lang="en-US" dirty="0" smtClean="0"/>
              <a:t>Cross Bedding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5181600" cy="533399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Typically sediments are deposited in horizontal layers/ beds. </a:t>
            </a:r>
          </a:p>
          <a:p>
            <a:r>
              <a:rPr lang="en-US" dirty="0" smtClean="0"/>
              <a:t>However, in some circumstances, they do not form horizontal beds. In this case it is called </a:t>
            </a:r>
          </a:p>
          <a:p>
            <a:pPr>
              <a:buNone/>
            </a:pPr>
            <a:r>
              <a:rPr lang="en-US" b="1" dirty="0" smtClean="0"/>
              <a:t>	</a:t>
            </a:r>
            <a:r>
              <a:rPr lang="en-US" b="1" dirty="0" smtClean="0">
                <a:solidFill>
                  <a:schemeClr val="accent1"/>
                </a:solidFill>
              </a:rPr>
              <a:t>cross-bedding</a:t>
            </a:r>
            <a:r>
              <a:rPr lang="en-US" dirty="0" smtClean="0"/>
              <a:t> and is most characteristic of </a:t>
            </a:r>
            <a:r>
              <a:rPr lang="en-US" u="sng" dirty="0" smtClean="0"/>
              <a:t>sand dunes</a:t>
            </a:r>
            <a:r>
              <a:rPr lang="en-US" dirty="0" smtClean="0"/>
              <a:t>, </a:t>
            </a:r>
            <a:r>
              <a:rPr lang="en-US" u="sng" dirty="0" smtClean="0"/>
              <a:t>river deltas</a:t>
            </a:r>
            <a:r>
              <a:rPr lang="en-US" dirty="0" smtClean="0"/>
              <a:t>, and some </a:t>
            </a:r>
            <a:r>
              <a:rPr lang="en-US" u="sng" dirty="0" smtClean="0"/>
              <a:t>stream channels</a:t>
            </a:r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/>
          <a:srcRect l="42753" t="17582" r="25622" b="3297"/>
          <a:stretch>
            <a:fillRect/>
          </a:stretch>
        </p:blipFill>
        <p:spPr bwMode="auto">
          <a:xfrm>
            <a:off x="5234940" y="1524000"/>
            <a:ext cx="390906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Sedimentary Structures: </a:t>
            </a:r>
            <a:br>
              <a:rPr lang="en-US" dirty="0" smtClean="0"/>
            </a:br>
            <a:r>
              <a:rPr lang="en-US" dirty="0" smtClean="0"/>
              <a:t>Graded Bedding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1"/>
            <a:ext cx="9144000" cy="2590799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Graded bedding: </a:t>
            </a:r>
            <a:r>
              <a:rPr lang="en-US" b="1" dirty="0" smtClean="0"/>
              <a:t>The particles in a single  layer gradually change from coarse at the bottom to fine at the top.</a:t>
            </a:r>
          </a:p>
          <a:p>
            <a:r>
              <a:rPr lang="en-US" b="1" dirty="0" smtClean="0"/>
              <a:t>How this occurs: </a:t>
            </a:r>
            <a:r>
              <a:rPr lang="en-US" dirty="0" smtClean="0"/>
              <a:t>When a current experiences a rapid energy loss, the largest particles settle first, followed by successively smaller grains. </a:t>
            </a:r>
          </a:p>
          <a:p>
            <a:r>
              <a:rPr lang="en-US" b="1" dirty="0" smtClean="0"/>
              <a:t>Depositional Environment: </a:t>
            </a:r>
            <a:r>
              <a:rPr lang="en-US" dirty="0" smtClean="0"/>
              <a:t>Most often associated with a turbidity currents.</a:t>
            </a:r>
            <a:endParaRPr lang="en-US" dirty="0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/>
          <a:srcRect l="12884" t="24176" r="11567" b="6593"/>
          <a:stretch>
            <a:fillRect/>
          </a:stretch>
        </p:blipFill>
        <p:spPr bwMode="auto">
          <a:xfrm>
            <a:off x="3048000" y="3581400"/>
            <a:ext cx="6096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6564" name="Picture 4" descr="Image result for graded bedding"/>
          <p:cNvPicPr>
            <a:picLocks noChangeAspect="1" noChangeArrowheads="1"/>
          </p:cNvPicPr>
          <p:nvPr/>
        </p:nvPicPr>
        <p:blipFill>
          <a:blip r:embed="rId3"/>
          <a:srcRect l="6238" r="10589"/>
          <a:stretch>
            <a:fillRect/>
          </a:stretch>
        </p:blipFill>
        <p:spPr bwMode="auto">
          <a:xfrm>
            <a:off x="0" y="4267200"/>
            <a:ext cx="3048000" cy="2377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5448"/>
            <a:ext cx="9144000" cy="1252728"/>
          </a:xfrm>
        </p:spPr>
        <p:txBody>
          <a:bodyPr>
            <a:noAutofit/>
          </a:bodyPr>
          <a:lstStyle/>
          <a:p>
            <a:r>
              <a:rPr lang="en-US" sz="3600" dirty="0" smtClean="0"/>
              <a:t>Sedimentary Structures: </a:t>
            </a:r>
            <a:br>
              <a:rPr lang="en-US" sz="3600" dirty="0" smtClean="0"/>
            </a:br>
            <a:r>
              <a:rPr lang="en-US" sz="3600" dirty="0" smtClean="0"/>
              <a:t>More Features: Ripple Marks &amp; Mud Cracks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1"/>
            <a:ext cx="6324600" cy="2438399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Ripple Marks </a:t>
            </a:r>
            <a:r>
              <a:rPr lang="en-US" dirty="0" smtClean="0"/>
              <a:t>are small waves of sand that develop on the surface of a sediment layer by the action of moving water or air (usually at right angle to flow direction).</a:t>
            </a:r>
          </a:p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7956" t="27141" r="68375" b="13913"/>
          <a:stretch>
            <a:fillRect/>
          </a:stretch>
        </p:blipFill>
        <p:spPr bwMode="auto">
          <a:xfrm>
            <a:off x="6172200" y="1524000"/>
            <a:ext cx="2971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32464" t="20745" r="43192" b="29794"/>
          <a:stretch>
            <a:fillRect/>
          </a:stretch>
        </p:blipFill>
        <p:spPr bwMode="auto">
          <a:xfrm>
            <a:off x="0" y="4114800"/>
            <a:ext cx="2841171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895600" y="4267200"/>
            <a:ext cx="6324600" cy="2514600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/>
          <a:p>
            <a:pPr>
              <a:buFont typeface="Wingdings" pitchFamily="2" charset="2"/>
              <a:buChar char="§"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Mud Cracks  </a:t>
            </a:r>
            <a:r>
              <a:rPr lang="en-US" sz="3200" dirty="0" smtClean="0"/>
              <a:t>Mud cracks indicate that the sediment in which they were formed was alternately wet and dry. Wet mud dries out and shrinks, producing cracks.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Sedimentary Structures:</a:t>
            </a:r>
            <a:br>
              <a:rPr lang="en-US" dirty="0" smtClean="0"/>
            </a:br>
            <a:r>
              <a:rPr lang="en-US" dirty="0" smtClean="0"/>
              <a:t>Fossils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1"/>
            <a:ext cx="6248400" cy="3428999"/>
          </a:xfrm>
        </p:spPr>
        <p:txBody>
          <a:bodyPr>
            <a:normAutofit fontScale="92500"/>
          </a:bodyPr>
          <a:lstStyle/>
          <a:p>
            <a:r>
              <a:rPr lang="en-US" b="1" dirty="0" smtClean="0">
                <a:solidFill>
                  <a:schemeClr val="accent1"/>
                </a:solidFill>
              </a:rPr>
              <a:t>Fossils</a:t>
            </a:r>
            <a:r>
              <a:rPr lang="en-US" b="1" dirty="0" smtClean="0"/>
              <a:t>, the remains or traces of prehistoric life</a:t>
            </a:r>
            <a:r>
              <a:rPr lang="en-US" dirty="0" smtClean="0"/>
              <a:t>, are important features sedimentary rocks. They are important tools for interpreting the geologic past. We also use them to correlate rocks of the similar age but from different places.</a:t>
            </a:r>
            <a:endParaRPr lang="en-US" dirty="0"/>
          </a:p>
        </p:txBody>
      </p:sp>
      <p:pic>
        <p:nvPicPr>
          <p:cNvPr id="67586" name="Picture 2" descr="Image result for fossi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10" y="4953000"/>
            <a:ext cx="2837790" cy="1828800"/>
          </a:xfrm>
          <a:prstGeom prst="rect">
            <a:avLst/>
          </a:prstGeom>
          <a:noFill/>
        </p:spPr>
      </p:pic>
      <p:pic>
        <p:nvPicPr>
          <p:cNvPr id="67588" name="Picture 4" descr="Related imag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4953000"/>
            <a:ext cx="2748195" cy="1828800"/>
          </a:xfrm>
          <a:prstGeom prst="rect">
            <a:avLst/>
          </a:prstGeom>
          <a:noFill/>
        </p:spPr>
      </p:pic>
      <p:pic>
        <p:nvPicPr>
          <p:cNvPr id="67590" name="Picture 6" descr="Image result for fossils"/>
          <p:cNvPicPr>
            <a:picLocks noChangeAspect="1" noChangeArrowheads="1"/>
          </p:cNvPicPr>
          <p:nvPr/>
        </p:nvPicPr>
        <p:blipFill>
          <a:blip r:embed="rId4"/>
          <a:srcRect b="16940"/>
          <a:stretch>
            <a:fillRect/>
          </a:stretch>
        </p:blipFill>
        <p:spPr bwMode="auto">
          <a:xfrm>
            <a:off x="6248400" y="3429000"/>
            <a:ext cx="2743200" cy="1447800"/>
          </a:xfrm>
          <a:prstGeom prst="rect">
            <a:avLst/>
          </a:prstGeom>
          <a:noFill/>
        </p:spPr>
      </p:pic>
      <p:pic>
        <p:nvPicPr>
          <p:cNvPr id="67592" name="Picture 8" descr="Image result for fossil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24200" y="4953000"/>
            <a:ext cx="2944676" cy="1828800"/>
          </a:xfrm>
          <a:prstGeom prst="rect">
            <a:avLst/>
          </a:prstGeom>
          <a:noFill/>
        </p:spPr>
      </p:pic>
      <p:pic>
        <p:nvPicPr>
          <p:cNvPr id="67594" name="Picture 10" descr="Dinosaur fossi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60593" y="1524000"/>
            <a:ext cx="2731007" cy="182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25700A-99DE-407B-95AC-F9D0894EC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Sedimentary Rock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AD3BDB-8D8D-4534-A217-378DB1DD1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24000"/>
            <a:ext cx="9144000" cy="5333999"/>
          </a:xfrm>
        </p:spPr>
        <p:txBody>
          <a:bodyPr>
            <a:normAutofit/>
          </a:bodyPr>
          <a:lstStyle/>
          <a:p>
            <a:r>
              <a:rPr lang="en-US" dirty="0"/>
              <a:t>The primary raw </a:t>
            </a:r>
            <a:r>
              <a:rPr lang="en-US" dirty="0" smtClean="0"/>
              <a:t>material </a:t>
            </a:r>
            <a:r>
              <a:rPr lang="en-US" dirty="0"/>
              <a:t>for sedimentary rocks is the product of mechanical &amp; chemical weathering.</a:t>
            </a:r>
          </a:p>
          <a:p>
            <a:r>
              <a:rPr lang="en-US" b="1" dirty="0"/>
              <a:t>The origin of the word Sedimentary</a:t>
            </a:r>
            <a:r>
              <a:rPr lang="en-US" dirty="0"/>
              <a:t> comes from the </a:t>
            </a:r>
            <a:r>
              <a:rPr lang="en-US" dirty="0" err="1"/>
              <a:t>latin</a:t>
            </a:r>
            <a:r>
              <a:rPr lang="en-US" dirty="0"/>
              <a:t> word </a:t>
            </a:r>
            <a:r>
              <a:rPr lang="en-US" i="1" dirty="0"/>
              <a:t>“</a:t>
            </a:r>
            <a:r>
              <a:rPr lang="en-US" i="1" dirty="0" err="1"/>
              <a:t>sedimentum</a:t>
            </a:r>
            <a:r>
              <a:rPr lang="en-US" i="1" dirty="0"/>
              <a:t>” </a:t>
            </a:r>
            <a:r>
              <a:rPr lang="en-US" dirty="0"/>
              <a:t>meaning </a:t>
            </a:r>
            <a:r>
              <a:rPr lang="en-US" i="1" dirty="0"/>
              <a:t>“to settle” </a:t>
            </a:r>
            <a:r>
              <a:rPr lang="en-US" dirty="0"/>
              <a:t>(i.e. the material settling out of a fluid, although this is not always true).</a:t>
            </a:r>
          </a:p>
          <a:p>
            <a:r>
              <a:rPr lang="en-US" dirty="0"/>
              <a:t>Because weathering, transport, &amp; deposition are taking place on a constant basis, sediments are found almost everywhere and as they lithify they are continuously forming sedimentary rocks.</a:t>
            </a:r>
          </a:p>
        </p:txBody>
      </p:sp>
    </p:spTree>
    <p:extLst>
      <p:ext uri="{BB962C8B-B14F-4D97-AF65-F5344CB8AC3E}">
        <p14:creationId xmlns:p14="http://schemas.microsoft.com/office/powerpoint/2010/main" xmlns="" val="252082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Nonmetallic Mineral Resources from Sedimentary Rocks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9144000" cy="5333999"/>
          </a:xfrm>
        </p:spPr>
        <p:txBody>
          <a:bodyPr>
            <a:noAutofit/>
          </a:bodyPr>
          <a:lstStyle/>
          <a:p>
            <a:r>
              <a:rPr lang="en-US" sz="2390" dirty="0" smtClean="0"/>
              <a:t>Earth materials that are not used as fuels or processed for the metals they contain are referred to as nonmetallic mineral resources.</a:t>
            </a:r>
          </a:p>
          <a:p>
            <a:r>
              <a:rPr lang="en-US" sz="2390" b="1" dirty="0" smtClean="0">
                <a:solidFill>
                  <a:schemeClr val="accent1"/>
                </a:solidFill>
              </a:rPr>
              <a:t>Nonmetallic mineral resources </a:t>
            </a:r>
            <a:r>
              <a:rPr lang="en-US" sz="2390" dirty="0" smtClean="0"/>
              <a:t>are commonly divided into two broad groups: </a:t>
            </a:r>
            <a:r>
              <a:rPr lang="en-US" sz="2390" dirty="0" smtClean="0">
                <a:solidFill>
                  <a:srgbClr val="00B0F0"/>
                </a:solidFill>
              </a:rPr>
              <a:t>1) </a:t>
            </a:r>
            <a:r>
              <a:rPr lang="en-US" sz="2390" b="1" i="1" dirty="0" smtClean="0">
                <a:solidFill>
                  <a:srgbClr val="00B0F0"/>
                </a:solidFill>
              </a:rPr>
              <a:t>building materials </a:t>
            </a:r>
            <a:r>
              <a:rPr lang="en-US" sz="2390" i="1" dirty="0" smtClean="0"/>
              <a:t>and </a:t>
            </a:r>
            <a:r>
              <a:rPr lang="en-US" sz="2390" b="1" i="1" dirty="0" smtClean="0">
                <a:solidFill>
                  <a:srgbClr val="00B0F0"/>
                </a:solidFill>
              </a:rPr>
              <a:t>2) industrial minerals.</a:t>
            </a:r>
          </a:p>
          <a:p>
            <a:r>
              <a:rPr lang="en-US" sz="2390" i="1" dirty="0" smtClean="0"/>
              <a:t> </a:t>
            </a:r>
            <a:r>
              <a:rPr lang="en-US" sz="2390" dirty="0" smtClean="0"/>
              <a:t>Some fall under both categories. Ex: </a:t>
            </a:r>
            <a:r>
              <a:rPr lang="en-US" sz="2390" b="1" dirty="0" smtClean="0">
                <a:solidFill>
                  <a:schemeClr val="accent1"/>
                </a:solidFill>
              </a:rPr>
              <a:t>Limestone</a:t>
            </a:r>
            <a:r>
              <a:rPr lang="en-US" sz="2390" dirty="0" smtClean="0"/>
              <a:t> (most widely used rock) used as a </a:t>
            </a:r>
            <a:r>
              <a:rPr lang="en-US" sz="2390" b="1" dirty="0" smtClean="0"/>
              <a:t>building material</a:t>
            </a:r>
            <a:r>
              <a:rPr lang="en-US" sz="2390" dirty="0" smtClean="0"/>
              <a:t>: </a:t>
            </a:r>
            <a:r>
              <a:rPr lang="en-US" sz="2390" u="sng" dirty="0" smtClean="0"/>
              <a:t>crushed rock </a:t>
            </a:r>
            <a:r>
              <a:rPr lang="en-US" sz="2390" dirty="0" smtClean="0"/>
              <a:t>and </a:t>
            </a:r>
            <a:r>
              <a:rPr lang="en-US" sz="2390" u="sng" dirty="0" smtClean="0"/>
              <a:t>building stone</a:t>
            </a:r>
            <a:r>
              <a:rPr lang="en-US" sz="2390" dirty="0" smtClean="0"/>
              <a:t>, &amp; in making </a:t>
            </a:r>
            <a:r>
              <a:rPr lang="en-US" sz="2390" u="sng" dirty="0" smtClean="0"/>
              <a:t>cement</a:t>
            </a:r>
            <a:r>
              <a:rPr lang="en-US" sz="2390" dirty="0" smtClean="0"/>
              <a:t>. Also as</a:t>
            </a:r>
            <a:r>
              <a:rPr lang="en-US" sz="2390" b="1" dirty="0" smtClean="0"/>
              <a:t> industrial mineral </a:t>
            </a:r>
            <a:r>
              <a:rPr lang="en-US" sz="2390" dirty="0" smtClean="0"/>
              <a:t>as an ingredient in the </a:t>
            </a:r>
            <a:r>
              <a:rPr lang="en-US" sz="2390" u="sng" dirty="0" smtClean="0"/>
              <a:t>manufacture of steel </a:t>
            </a:r>
            <a:r>
              <a:rPr lang="en-US" sz="2390" dirty="0" smtClean="0"/>
              <a:t>and </a:t>
            </a:r>
            <a:r>
              <a:rPr lang="en-US" sz="2390" u="sng" dirty="0" smtClean="0"/>
              <a:t>in agriculture </a:t>
            </a:r>
            <a:r>
              <a:rPr lang="en-US" sz="2390" dirty="0" smtClean="0"/>
              <a:t>to neutralize acidic soils.</a:t>
            </a:r>
          </a:p>
          <a:p>
            <a:r>
              <a:rPr lang="en-US" sz="2390" b="1" dirty="0" smtClean="0"/>
              <a:t>Other important building materials </a:t>
            </a:r>
            <a:r>
              <a:rPr lang="en-US" sz="2390" dirty="0" smtClean="0"/>
              <a:t>include cut stone, aggregate (sand, gravel, and crushed rock), gypsum for plaster and wallboard, clay for tile and bricks, and cement (limestone &amp; shale) is essential to construction.</a:t>
            </a:r>
          </a:p>
          <a:p>
            <a:r>
              <a:rPr lang="en-US" sz="2390" b="1" dirty="0" smtClean="0"/>
              <a:t>Other important industrial minerals: </a:t>
            </a:r>
            <a:r>
              <a:rPr lang="en-US" sz="2390" dirty="0" smtClean="0"/>
              <a:t>Limestone &amp; fluorite in steel production, halite as table salt, etc.</a:t>
            </a:r>
            <a:endParaRPr lang="en-US" sz="239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817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Energy Resources from Sedimentary Rocks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1"/>
            <a:ext cx="9144000" cy="2057399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Coal</a:t>
            </a:r>
            <a:r>
              <a:rPr lang="en-US" dirty="0" smtClean="0"/>
              <a:t>, </a:t>
            </a:r>
            <a:r>
              <a:rPr lang="en-US" b="1" dirty="0" smtClean="0"/>
              <a:t>petroleum</a:t>
            </a:r>
            <a:r>
              <a:rPr lang="en-US" dirty="0" smtClean="0"/>
              <a:t>, and </a:t>
            </a:r>
            <a:r>
              <a:rPr lang="en-US" b="1" dirty="0" smtClean="0"/>
              <a:t>natural gas </a:t>
            </a:r>
            <a:r>
              <a:rPr lang="en-US" dirty="0" smtClean="0"/>
              <a:t>(</a:t>
            </a:r>
            <a:r>
              <a:rPr lang="en-US" b="1" dirty="0" smtClean="0">
                <a:solidFill>
                  <a:srgbClr val="002060"/>
                </a:solidFill>
              </a:rPr>
              <a:t>Fossil fuels</a:t>
            </a:r>
            <a:r>
              <a:rPr lang="en-US" dirty="0" smtClean="0"/>
              <a:t>) are the primary fuels of our modern industrial economy.</a:t>
            </a:r>
          </a:p>
          <a:p>
            <a:r>
              <a:rPr lang="en-US" dirty="0" smtClean="0"/>
              <a:t>Despite exploration efforts, earth’s petroleum reserved, cannot keep up with continuously increasing consumption.</a:t>
            </a:r>
          </a:p>
        </p:txBody>
      </p:sp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7600" y="3657600"/>
            <a:ext cx="5486400" cy="3200400"/>
          </a:xfrm>
          <a:prstGeom prst="rect">
            <a:avLst/>
          </a:prstGeom>
          <a:noFill/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0" y="3581400"/>
            <a:ext cx="3657600" cy="3276601"/>
          </a:xfrm>
          <a:prstGeom prst="rect">
            <a:avLst/>
          </a:prstGeom>
        </p:spPr>
        <p:txBody>
          <a:bodyPr vert="horz" lIns="54864" tIns="91440" rtlCol="0">
            <a:noAutofit/>
          </a:bodyPr>
          <a:lstStyle/>
          <a:p>
            <a:pPr marL="438912" marR="0" lvl="0" indent="-32004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"/>
              <a:tabLst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Two fossil fuels have potential for the future; oil sands &amp; oil shale, however sooner or later we will have to shift to other sources such as 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nuclear or 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renewable energy </a:t>
            </a:r>
            <a:r>
              <a:rPr kumimoji="0" lang="en-US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such as wind, solar, tidal, hydroelectric, etc. 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0817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Energy Resources from Sedimentary Rocks: Coal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1"/>
            <a:ext cx="9144000" cy="4876800"/>
          </a:xfrm>
        </p:spPr>
        <p:txBody>
          <a:bodyPr/>
          <a:lstStyle/>
          <a:p>
            <a:r>
              <a:rPr lang="en-US" b="1" dirty="0" smtClean="0"/>
              <a:t>Coal</a:t>
            </a:r>
            <a:r>
              <a:rPr lang="en-US" dirty="0" smtClean="0"/>
              <a:t> is one of the important fossil fuels that powered the industrial revolution 20</a:t>
            </a:r>
            <a:r>
              <a:rPr lang="en-US" baseline="30000" dirty="0" smtClean="0"/>
              <a:t>th</a:t>
            </a:r>
            <a:r>
              <a:rPr lang="en-US" dirty="0" smtClean="0"/>
              <a:t> century.</a:t>
            </a:r>
          </a:p>
          <a:p>
            <a:r>
              <a:rPr lang="en-US" b="1" dirty="0" smtClean="0"/>
              <a:t> Fossil Fuel: </a:t>
            </a:r>
            <a:r>
              <a:rPr lang="en-US" dirty="0" smtClean="0"/>
              <a:t>when energy from the sun was stored by plants or organisms many million years ago. When we burn coal, we are burning a fossil.</a:t>
            </a:r>
          </a:p>
          <a:p>
            <a:r>
              <a:rPr lang="en-US" dirty="0" smtClean="0"/>
              <a:t>Problems: surface mining damages lands, underground mining causes stability problems, &amp; pollution (</a:t>
            </a:r>
            <a:r>
              <a:rPr lang="ar-SA" dirty="0" smtClean="0"/>
              <a:t>التلوث</a:t>
            </a:r>
            <a:r>
              <a:rPr lang="en-US" dirty="0" smtClean="0"/>
              <a:t>) from its burning.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486400" cy="1408176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Energy Resources from Sedimentary Rocks: Coal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5562600" cy="5333999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b="1" dirty="0" smtClean="0"/>
              <a:t>Coal Formation:</a:t>
            </a:r>
          </a:p>
          <a:p>
            <a:pPr marL="633222" indent="-514350">
              <a:buAutoNum type="arabicParenR"/>
            </a:pPr>
            <a:r>
              <a:rPr lang="en-US" dirty="0" smtClean="0"/>
              <a:t>Accumulation of large quantities of plant remains in a swampy environment.</a:t>
            </a:r>
          </a:p>
          <a:p>
            <a:pPr marL="633222" indent="-514350">
              <a:buAutoNum type="arabicParenR"/>
            </a:pPr>
            <a:r>
              <a:rPr lang="en-US" dirty="0" smtClean="0"/>
              <a:t>Partial decomposition by bacteria &amp; release of oxygen &amp; hydrogen (</a:t>
            </a:r>
            <a:r>
              <a:rPr lang="en-US" dirty="0" smtClean="0">
                <a:sym typeface="Wingdings" pitchFamily="2" charset="2"/>
              </a:rPr>
              <a:t>carbon increase) </a:t>
            </a:r>
            <a:r>
              <a:rPr lang="en-US" i="1" dirty="0" smtClean="0">
                <a:solidFill>
                  <a:schemeClr val="accent1"/>
                </a:solidFill>
                <a:sym typeface="Wingdings" pitchFamily="2" charset="2"/>
              </a:rPr>
              <a:t>Peat</a:t>
            </a:r>
          </a:p>
          <a:p>
            <a:pPr marL="633222" indent="-514350">
              <a:buAutoNum type="arabicParenR"/>
            </a:pPr>
            <a:r>
              <a:rPr lang="en-US" dirty="0" smtClean="0">
                <a:sym typeface="Wingdings" pitchFamily="2" charset="2"/>
              </a:rPr>
              <a:t>Shallow b</a:t>
            </a:r>
            <a:r>
              <a:rPr lang="en-US" dirty="0" smtClean="0"/>
              <a:t>urial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peat slowly changes to </a:t>
            </a:r>
            <a:r>
              <a:rPr lang="en-US" i="1" dirty="0" smtClean="0">
                <a:solidFill>
                  <a:schemeClr val="accent1"/>
                </a:solidFill>
              </a:rPr>
              <a:t>lignite</a:t>
            </a:r>
            <a:r>
              <a:rPr lang="en-US" i="1" dirty="0" smtClean="0"/>
              <a:t>, a soft brown coal. </a:t>
            </a:r>
          </a:p>
          <a:p>
            <a:pPr marL="633222" indent="-514350">
              <a:buAutoNum type="arabicParenR"/>
            </a:pPr>
            <a:r>
              <a:rPr lang="en-US" dirty="0" smtClean="0"/>
              <a:t>Further burial</a:t>
            </a:r>
            <a:r>
              <a:rPr lang="en-US" dirty="0" smtClean="0">
                <a:sym typeface="Wingdings" pitchFamily="2" charset="2"/>
              </a:rPr>
              <a:t> rise in </a:t>
            </a:r>
            <a:r>
              <a:rPr lang="en-US" dirty="0" smtClean="0"/>
              <a:t>temperature causing chemical reactions yielding water and organic gases (volatiles). </a:t>
            </a:r>
          </a:p>
          <a:p>
            <a:pPr marL="633222" indent="-514350">
              <a:buNone/>
            </a:pPr>
            <a:r>
              <a:rPr lang="en-US" b="1" dirty="0" smtClean="0"/>
              <a:t>	Load increases from more sediment on top </a:t>
            </a:r>
            <a:r>
              <a:rPr lang="en-US" b="1" dirty="0" smtClean="0">
                <a:sym typeface="Wingdings" pitchFamily="2" charset="2"/>
              </a:rPr>
              <a:t> </a:t>
            </a:r>
            <a:r>
              <a:rPr lang="en-US" b="1" dirty="0" smtClean="0"/>
              <a:t>water and volatiles are pressed out and increasing  </a:t>
            </a:r>
            <a:r>
              <a:rPr lang="en-US" b="1" i="1" dirty="0" smtClean="0"/>
              <a:t>fixed carbon (</a:t>
            </a:r>
            <a:r>
              <a:rPr lang="en-US" b="1" dirty="0" smtClean="0"/>
              <a:t>solid combustible material) &amp; making it more compact</a:t>
            </a:r>
            <a:r>
              <a:rPr lang="en-US" b="1" dirty="0" smtClean="0">
                <a:sym typeface="Wingdings" pitchFamily="2" charset="2"/>
              </a:rPr>
              <a:t> </a:t>
            </a:r>
            <a:r>
              <a:rPr lang="en-US" dirty="0" smtClean="0"/>
              <a:t>black rock called </a:t>
            </a:r>
            <a:r>
              <a:rPr lang="en-US" b="1" i="1" dirty="0" smtClean="0">
                <a:solidFill>
                  <a:schemeClr val="accent1"/>
                </a:solidFill>
              </a:rPr>
              <a:t>bituminous coal </a:t>
            </a:r>
            <a:r>
              <a:rPr lang="en-US" sz="3300" dirty="0" smtClean="0"/>
              <a:t>(</a:t>
            </a:r>
            <a:r>
              <a:rPr lang="en-US" dirty="0" smtClean="0"/>
              <a:t>1/10 the thickness of peat)</a:t>
            </a:r>
            <a:endParaRPr lang="en-US" b="1" dirty="0" smtClean="0"/>
          </a:p>
          <a:p>
            <a:pPr marL="633222" indent="-51435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	Note: The greater the carbon content, the greater the coal’s energy ranking as a fuel. </a:t>
            </a:r>
            <a:endParaRPr lang="en-US" dirty="0" smtClean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/>
          <a:srcRect l="27526" t="16484" r="49634"/>
          <a:stretch>
            <a:fillRect/>
          </a:stretch>
        </p:blipFill>
        <p:spPr bwMode="auto">
          <a:xfrm>
            <a:off x="5486400" y="27354"/>
            <a:ext cx="3657600" cy="683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486400" cy="1408176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Energy Resources from Sedimentary Rocks: Coal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5562600" cy="5333999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b="1" dirty="0" smtClean="0"/>
              <a:t>Coal Formation:</a:t>
            </a:r>
            <a:endParaRPr lang="en-US" dirty="0" smtClean="0"/>
          </a:p>
          <a:p>
            <a:pPr marL="633222" indent="-514350">
              <a:buNone/>
            </a:pPr>
            <a:r>
              <a:rPr lang="en-US" sz="2200" dirty="0" smtClean="0">
                <a:solidFill>
                  <a:schemeClr val="accent1"/>
                </a:solidFill>
              </a:rPr>
              <a:t>4) </a:t>
            </a:r>
            <a:r>
              <a:rPr lang="en-US" dirty="0" smtClean="0"/>
              <a:t>	when sedimentary layers are subjected to the folding and deformation associated with metamorphism, the heat and pressure cause a</a:t>
            </a:r>
            <a:r>
              <a:rPr lang="en-US" i="1" dirty="0" smtClean="0"/>
              <a:t> </a:t>
            </a:r>
            <a:r>
              <a:rPr lang="en-US" dirty="0" smtClean="0"/>
              <a:t>further loss of volatiles and water, thus increasing the concentration of fixed carbon. This metamorphoses bituminous coal into </a:t>
            </a:r>
            <a:r>
              <a:rPr lang="en-US" b="1" i="1" dirty="0" smtClean="0">
                <a:solidFill>
                  <a:schemeClr val="accent1"/>
                </a:solidFill>
              </a:rPr>
              <a:t>anthracite</a:t>
            </a:r>
            <a:r>
              <a:rPr lang="en-US" i="1" dirty="0" smtClean="0"/>
              <a:t>, a </a:t>
            </a:r>
            <a:r>
              <a:rPr lang="en-US" dirty="0" smtClean="0"/>
              <a:t>very hard, shiny, black </a:t>
            </a:r>
            <a:r>
              <a:rPr lang="en-US" i="1" u="sng" dirty="0" smtClean="0"/>
              <a:t>metamorphic </a:t>
            </a:r>
            <a:r>
              <a:rPr lang="en-US" u="sng" dirty="0" smtClean="0"/>
              <a:t>rock</a:t>
            </a:r>
            <a:r>
              <a:rPr lang="en-US" dirty="0" smtClean="0"/>
              <a:t>.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/>
          <a:srcRect l="27526" t="16484" r="49634"/>
          <a:stretch>
            <a:fillRect/>
          </a:stretch>
        </p:blipFill>
        <p:spPr bwMode="auto">
          <a:xfrm>
            <a:off x="5486400" y="27354"/>
            <a:ext cx="3657600" cy="683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Energy from Sed. Rocks:</a:t>
            </a:r>
            <a:br>
              <a:rPr lang="en-US" dirty="0" smtClean="0"/>
            </a:br>
            <a:r>
              <a:rPr lang="en-US" dirty="0" smtClean="0"/>
              <a:t>Oil &amp; Natural Gas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9144000" cy="533399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Not a sed. rock, but associated with them.</a:t>
            </a:r>
          </a:p>
          <a:p>
            <a:r>
              <a:rPr lang="en-US" dirty="0" smtClean="0"/>
              <a:t>Consist of hydrocarbon compounds, the biological products of marine plant &amp; animal remains.</a:t>
            </a:r>
          </a:p>
          <a:p>
            <a:r>
              <a:rPr lang="en-US" dirty="0" smtClean="0"/>
              <a:t>Formation of Petroleum:</a:t>
            </a:r>
          </a:p>
          <a:p>
            <a:pPr>
              <a:buFontTx/>
              <a:buChar char="-"/>
            </a:pPr>
            <a:r>
              <a:rPr lang="en-US" dirty="0" smtClean="0"/>
              <a:t>accumulation of sediment in ocean areas</a:t>
            </a:r>
          </a:p>
          <a:p>
            <a:pPr>
              <a:buFontTx/>
              <a:buChar char="-"/>
            </a:pPr>
            <a:r>
              <a:rPr lang="en-US" dirty="0" smtClean="0"/>
              <a:t>Biological activity &amp; decay of organic matter before they are buried.</a:t>
            </a:r>
          </a:p>
          <a:p>
            <a:pPr>
              <a:buFontTx/>
              <a:buChar char="-"/>
            </a:pPr>
            <a:r>
              <a:rPr lang="en-US" dirty="0" smtClean="0"/>
              <a:t>Large quantities of organic matter buried and protected from oxidation.</a:t>
            </a:r>
          </a:p>
          <a:p>
            <a:pPr>
              <a:buFontTx/>
              <a:buChar char="-"/>
            </a:pPr>
            <a:r>
              <a:rPr lang="en-US" dirty="0" smtClean="0"/>
              <a:t>Burial over millions of years turning it into liquid and gas.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 l="53880" t="26374" r="16837" b="3297"/>
          <a:stretch>
            <a:fillRect/>
          </a:stretch>
        </p:blipFill>
        <p:spPr bwMode="auto">
          <a:xfrm>
            <a:off x="2209800" y="0"/>
            <a:ext cx="494109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9182DA-0758-4B07-BBCC-263C11F33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Importance of Sedimentary Rocks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07107EE-BF91-4C3A-BE32-CE66CD129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5562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Although they make up only about 5% of the top 16kms of earth, we find sedimentary rocks everywhere on the surface (3/4 of it) because it is where they form.</a:t>
            </a:r>
          </a:p>
          <a:p>
            <a:r>
              <a:rPr lang="en-US" dirty="0"/>
              <a:t>Because they form on the surface, they give us </a:t>
            </a:r>
            <a:r>
              <a:rPr lang="en-US" b="1" dirty="0"/>
              <a:t>evidences on past events &amp; environments </a:t>
            </a:r>
            <a:r>
              <a:rPr lang="en-US" dirty="0"/>
              <a:t>at the surface. Containing </a:t>
            </a:r>
            <a:r>
              <a:rPr lang="en-US" b="1" dirty="0"/>
              <a:t>fossils</a:t>
            </a:r>
            <a:r>
              <a:rPr lang="en-US" dirty="0"/>
              <a:t>, they give us a historical record or at the least a tool to analyze the past.</a:t>
            </a:r>
          </a:p>
          <a:p>
            <a:r>
              <a:rPr lang="en-US" dirty="0"/>
              <a:t>Furthermore, many sed. rocks are </a:t>
            </a:r>
            <a:r>
              <a:rPr lang="en-US" b="1" dirty="0"/>
              <a:t>important economically</a:t>
            </a:r>
            <a:r>
              <a:rPr lang="en-US" dirty="0"/>
              <a:t>; coal is a sed. rock…also petroleum &amp; natural gas are typically associated with sed. rocks.</a:t>
            </a:r>
          </a:p>
        </p:txBody>
      </p:sp>
    </p:spTree>
    <p:extLst>
      <p:ext uri="{BB962C8B-B14F-4D97-AF65-F5344CB8AC3E}">
        <p14:creationId xmlns:p14="http://schemas.microsoft.com/office/powerpoint/2010/main" xmlns="" val="2789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A89DF7-9967-4750-8F53-32A20D934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>
            <a:normAutofit fontScale="90000"/>
          </a:bodyPr>
          <a:lstStyle/>
          <a:p>
            <a:r>
              <a:rPr lang="en-US" dirty="0"/>
              <a:t>From Sediment to Sedimentary Rock: Diagenesis &amp; Lithification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252657-24C2-4105-913E-D139E01BB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24000"/>
            <a:ext cx="9144000" cy="5562600"/>
          </a:xfrm>
        </p:spPr>
        <p:txBody>
          <a:bodyPr>
            <a:normAutofit fontScale="85000" lnSpcReduction="10000"/>
          </a:bodyPr>
          <a:lstStyle/>
          <a:p>
            <a:r>
              <a:rPr lang="en-US" sz="3300" b="1" dirty="0">
                <a:solidFill>
                  <a:schemeClr val="accent1"/>
                </a:solidFill>
              </a:rPr>
              <a:t>Diagenesis: </a:t>
            </a:r>
            <a:r>
              <a:rPr lang="en-US" b="1" dirty="0"/>
              <a:t>A broad term for all the physical, chemical, and biological changes that occur during the conversion of sediment to sedimentary rock (i.e. all processes after deposition and during and after lithification).</a:t>
            </a:r>
          </a:p>
          <a:p>
            <a:r>
              <a:rPr lang="en-US" dirty="0"/>
              <a:t>All these changes takes place once sediments are buried and subjected to higher temperatures &amp; pressures. However, diagenesis generally occurs at temperatures less then 150-200°C. Otherwise, we would start talking about Metamorphism.</a:t>
            </a:r>
          </a:p>
          <a:p>
            <a:r>
              <a:rPr lang="en-US" dirty="0"/>
              <a:t>Lithification is not the only form of Diagenesis. For instance, </a:t>
            </a:r>
            <a:r>
              <a:rPr lang="en-US" dirty="0">
                <a:solidFill>
                  <a:srgbClr val="00B0F0"/>
                </a:solidFill>
              </a:rPr>
              <a:t>the process of </a:t>
            </a:r>
            <a:r>
              <a:rPr lang="en-US" i="1" dirty="0">
                <a:solidFill>
                  <a:srgbClr val="00B0F0"/>
                </a:solidFill>
              </a:rPr>
              <a:t>Recrystallization</a:t>
            </a:r>
            <a:r>
              <a:rPr lang="en-US" dirty="0"/>
              <a:t> accounts for the development of more stable minerals from less stable ones. Example: Aragonite (from corals) to Calcite (L.S).</a:t>
            </a:r>
          </a:p>
        </p:txBody>
      </p:sp>
    </p:spTree>
    <p:extLst>
      <p:ext uri="{BB962C8B-B14F-4D97-AF65-F5344CB8AC3E}">
        <p14:creationId xmlns:p14="http://schemas.microsoft.com/office/powerpoint/2010/main" xmlns="" val="15196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8BA9822-70E7-4738-B1C2-E654654C4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47800"/>
            <a:ext cx="9144000" cy="5410199"/>
          </a:xfrm>
        </p:spPr>
        <p:txBody>
          <a:bodyPr>
            <a:normAutofit fontScale="85000" lnSpcReduction="10000"/>
          </a:bodyPr>
          <a:lstStyle/>
          <a:p>
            <a:pPr>
              <a:spcAft>
                <a:spcPts val="1200"/>
              </a:spcAft>
            </a:pPr>
            <a:r>
              <a:rPr lang="en-US" b="1" dirty="0">
                <a:solidFill>
                  <a:schemeClr val="accent1"/>
                </a:solidFill>
              </a:rPr>
              <a:t>Lithification: </a:t>
            </a:r>
            <a:r>
              <a:rPr lang="en-US" dirty="0"/>
              <a:t>The process by which unconsolidated sediments are transformed into solid sedimentary rocks. It includes:</a:t>
            </a:r>
          </a:p>
          <a:p>
            <a:pPr>
              <a:spcAft>
                <a:spcPts val="600"/>
              </a:spcAft>
              <a:buFontTx/>
              <a:buChar char="-"/>
            </a:pPr>
            <a:r>
              <a:rPr lang="en-US" b="1" dirty="0"/>
              <a:t>Compaction: </a:t>
            </a:r>
            <a:r>
              <a:rPr lang="en-US" dirty="0"/>
              <a:t>A common diagenetic change that occurs when deposited sediment accumulates &amp; the weight of overlying material compresses it. How? Sediment grains are pressed closer &amp; closer, </a:t>
            </a:r>
            <a:r>
              <a:rPr lang="en-US" u="sng" dirty="0"/>
              <a:t>reducing pore space</a:t>
            </a:r>
            <a:r>
              <a:rPr lang="en-US" dirty="0"/>
              <a:t> between them. </a:t>
            </a:r>
            <a:endParaRPr lang="en-US" sz="3200" dirty="0"/>
          </a:p>
          <a:p>
            <a:pPr>
              <a:buFontTx/>
              <a:buChar char="-"/>
            </a:pPr>
            <a:r>
              <a:rPr lang="en-US" sz="3200" dirty="0"/>
              <a:t>The deeper a sediment is buried</a:t>
            </a:r>
            <a:r>
              <a:rPr lang="en-US" sz="3200" dirty="0">
                <a:sym typeface="Wingdings" panose="05000000000000000000" pitchFamily="2" charset="2"/>
              </a:rPr>
              <a:t> the more compacted &amp; firmer it will become.</a:t>
            </a:r>
            <a:r>
              <a:rPr lang="en-US" sz="3200" b="1" dirty="0">
                <a:sym typeface="Wingdings" panose="05000000000000000000" pitchFamily="2" charset="2"/>
              </a:rPr>
              <a:t> </a:t>
            </a:r>
          </a:p>
          <a:p>
            <a:pPr>
              <a:buFontTx/>
              <a:buChar char="-"/>
            </a:pPr>
            <a:r>
              <a:rPr lang="en-US" sz="3200" dirty="0" smtClean="0">
                <a:sym typeface="Wingdings" panose="05000000000000000000" pitchFamily="2" charset="2"/>
              </a:rPr>
              <a:t>fine- grained sediment compress more.</a:t>
            </a:r>
          </a:p>
          <a:p>
            <a:pPr>
              <a:buNone/>
            </a:pPr>
            <a:r>
              <a:rPr lang="en-US" dirty="0" smtClean="0">
                <a:sym typeface="Wingdings" panose="05000000000000000000" pitchFamily="2" charset="2"/>
              </a:rPr>
              <a:t>	 Example: clay </a:t>
            </a:r>
            <a:r>
              <a:rPr lang="en-US" sz="3200" dirty="0">
                <a:sym typeface="Wingdings" panose="05000000000000000000" pitchFamily="2" charset="2"/>
              </a:rPr>
              <a:t>minerals under thousands of meters of material may loose up to 40% of the volume by compaction. [less in sand]</a:t>
            </a: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CC886BBA-7EEF-49DE-BA02-D76E7FF79275}"/>
              </a:ext>
            </a:extLst>
          </p:cNvPr>
          <p:cNvSpPr txBox="1">
            <a:spLocks/>
          </p:cNvSpPr>
          <p:nvPr/>
        </p:nvSpPr>
        <p:spPr>
          <a:xfrm>
            <a:off x="0" y="-19878"/>
            <a:ext cx="9144000" cy="1371600"/>
          </a:xfrm>
          <a:prstGeom prst="rect">
            <a:avLst/>
          </a:prstGeom>
        </p:spPr>
        <p:txBody>
          <a:bodyPr vert="horz" lIns="91440" rIns="45720" rtlCol="0" anchor="ctr">
            <a:normAutofit fontScale="97500" lnSpcReduction="10000"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US" dirty="0"/>
              <a:t>From Sediment to Sedimentary Rock: Diagenesis &amp; Lithification</a:t>
            </a:r>
          </a:p>
        </p:txBody>
      </p:sp>
    </p:spTree>
    <p:extLst>
      <p:ext uri="{BB962C8B-B14F-4D97-AF65-F5344CB8AC3E}">
        <p14:creationId xmlns:p14="http://schemas.microsoft.com/office/powerpoint/2010/main" xmlns="" val="23601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07A016D-BD1A-4CAC-AE76-A9023AB26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Formation of Sedimentary Rocks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3C80AA-12FD-4B33-9033-30F23CC3D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formation of sedimentary rocks">
            <a:extLst>
              <a:ext uri="{FF2B5EF4-FFF2-40B4-BE49-F238E27FC236}">
                <a16:creationId xmlns:a16="http://schemas.microsoft.com/office/drawing/2014/main" xmlns="" id="{38D153C4-2E58-438C-9E56-2F1AC766F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44000" cy="531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2801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37722</TotalTime>
  <Words>3252</Words>
  <Application>Microsoft Office PowerPoint</Application>
  <PresentationFormat>عرض على الشاشة (3:4)‏</PresentationFormat>
  <Paragraphs>223</Paragraphs>
  <Slides>56</Slides>
  <Notes>0</Notes>
  <HiddenSlides>0</HiddenSlides>
  <MMClips>0</MMClips>
  <ScaleCrop>false</ScaleCrop>
  <HeadingPairs>
    <vt:vector size="4" baseType="variant">
      <vt:variant>
        <vt:lpstr>سمة</vt:lpstr>
      </vt:variant>
      <vt:variant>
        <vt:i4>2</vt:i4>
      </vt:variant>
      <vt:variant>
        <vt:lpstr>عناوين الشرائح</vt:lpstr>
      </vt:variant>
      <vt:variant>
        <vt:i4>56</vt:i4>
      </vt:variant>
    </vt:vector>
  </HeadingPairs>
  <TitlesOfParts>
    <vt:vector size="58" baseType="lpstr">
      <vt:lpstr>Module</vt:lpstr>
      <vt:lpstr>Office Theme</vt:lpstr>
      <vt:lpstr>ENCE 231: Engineering Geology Fall Semester 2017/2018  Department of Civil Engineering- Birzeit University, Palestine  Chapter 6: Sedimentary Rocks</vt:lpstr>
      <vt:lpstr>Formation of Sedimentary Rocks</vt:lpstr>
      <vt:lpstr>الشريحة 3</vt:lpstr>
      <vt:lpstr>Formation of Sedimentary Rocks</vt:lpstr>
      <vt:lpstr>What is Sedimentary Rock</vt:lpstr>
      <vt:lpstr>Importance of Sedimentary Rocks</vt:lpstr>
      <vt:lpstr>From Sediment to Sedimentary Rock: Diagenesis &amp; Lithification</vt:lpstr>
      <vt:lpstr>الشريحة 8</vt:lpstr>
      <vt:lpstr>Formation of Sedimentary Rocks</vt:lpstr>
      <vt:lpstr>الشريحة 10</vt:lpstr>
      <vt:lpstr>Lithification</vt:lpstr>
      <vt:lpstr>Types of Sedimentary Rocks</vt:lpstr>
      <vt:lpstr>1) Detrital Sedimentary Rocks</vt:lpstr>
      <vt:lpstr>1) Detrital Sedimentary Rocks</vt:lpstr>
      <vt:lpstr>الشريحة 15</vt:lpstr>
      <vt:lpstr>1) Detrital Sedimentary Rocks Shale</vt:lpstr>
      <vt:lpstr>Shale</vt:lpstr>
      <vt:lpstr>Shale the confining impermeable layer Groundwater Aquifer</vt:lpstr>
      <vt:lpstr>Shale “Anticline Trap”</vt:lpstr>
      <vt:lpstr>Shale Gas (Horizontal drilling or Hydraulic Fracturing “Fracking”)</vt:lpstr>
      <vt:lpstr>Shale</vt:lpstr>
      <vt:lpstr>1) Detrital Sedimentary Rocks Sandstone</vt:lpstr>
      <vt:lpstr>1) Sorting</vt:lpstr>
      <vt:lpstr>2) Particle Shape or “Angularity”</vt:lpstr>
      <vt:lpstr>3) Mineral Composition</vt:lpstr>
      <vt:lpstr>1) Detrital Sedimentary Rocks CONGLOMERATE &amp; BRECCIA</vt:lpstr>
      <vt:lpstr>1) Detrital Sedimentary Rocks CONGLOMERATE &amp; BRECCIA</vt:lpstr>
      <vt:lpstr>2) Chemical Sedimentary Rocks</vt:lpstr>
      <vt:lpstr>Inorganic vs. Organic Chemical Sed. Rocks </vt:lpstr>
      <vt:lpstr>2) Chemical Sedimentary Rocks LIMESTONE الحجر الجيري </vt:lpstr>
      <vt:lpstr>2) Chemical Sedimentary Rocks LIMESTONE</vt:lpstr>
      <vt:lpstr>2) Chemical Sedimentary Rocks LIMESTONE</vt:lpstr>
      <vt:lpstr>2) Chemical Sedimentary Rocks DOLOSTONE  </vt:lpstr>
      <vt:lpstr>2) Chemical Sedimentary Rocks CHERT الصوان</vt:lpstr>
      <vt:lpstr>2) Chemical Sedimentary Rocks CHERT الصوان</vt:lpstr>
      <vt:lpstr>EVAPORITES</vt:lpstr>
      <vt:lpstr>COAL (الفحم)</vt:lpstr>
      <vt:lpstr>Classification of Sedimentary Rocks</vt:lpstr>
      <vt:lpstr>Classification of Sedimentary Rocks</vt:lpstr>
      <vt:lpstr>Sedimentary Rocks &amp; Structures Represent Past Environments….</vt:lpstr>
      <vt:lpstr>Sedimentary Structures</vt:lpstr>
      <vt:lpstr>Sedimentary Structures</vt:lpstr>
      <vt:lpstr>Sedimentary Structures</vt:lpstr>
      <vt:lpstr>Sedimentary Structures</vt:lpstr>
      <vt:lpstr>Sedimentary Structures:  Bedding &amp; Bedding Planes</vt:lpstr>
      <vt:lpstr>Sedimentary Structures:  Cross Bedding</vt:lpstr>
      <vt:lpstr>Sedimentary Structures:  Graded Bedding</vt:lpstr>
      <vt:lpstr>Sedimentary Structures:  More Features: Ripple Marks &amp; Mud Cracks</vt:lpstr>
      <vt:lpstr>Sedimentary Structures: Fossils</vt:lpstr>
      <vt:lpstr>Nonmetallic Mineral Resources from Sedimentary Rocks</vt:lpstr>
      <vt:lpstr>Energy Resources from Sedimentary Rocks</vt:lpstr>
      <vt:lpstr>Energy Resources from Sedimentary Rocks: Coal</vt:lpstr>
      <vt:lpstr>Energy Resources from Sedimentary Rocks: Coal</vt:lpstr>
      <vt:lpstr>Energy Resources from Sedimentary Rocks: Coal</vt:lpstr>
      <vt:lpstr>Energy from Sed. Rocks: Oil &amp; Natural Gas </vt:lpstr>
      <vt:lpstr>الشريحة 56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ENCE 231: Engineering Geology Fall Semester 2017/2018</dc:title>
  <dc:creator>dell</dc:creator>
  <cp:lastModifiedBy>USER</cp:lastModifiedBy>
  <cp:revision>260</cp:revision>
  <dcterms:created xsi:type="dcterms:W3CDTF">2017-09-08T10:42:42Z</dcterms:created>
  <dcterms:modified xsi:type="dcterms:W3CDTF">2020-04-06T12:18:41Z</dcterms:modified>
</cp:coreProperties>
</file>