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6" r:id="rId10"/>
    <p:sldId id="265" r:id="rId11"/>
    <p:sldId id="267" r:id="rId12"/>
    <p:sldId id="269" r:id="rId13"/>
    <p:sldId id="270" r:id="rId14"/>
    <p:sldId id="271" r:id="rId15"/>
    <p:sldId id="272" r:id="rId16"/>
    <p:sldId id="268" r:id="rId17"/>
    <p:sldId id="263" r:id="rId18"/>
    <p:sldId id="274" r:id="rId19"/>
    <p:sldId id="275" r:id="rId20"/>
    <p:sldId id="280" r:id="rId21"/>
    <p:sldId id="276" r:id="rId22"/>
    <p:sldId id="277"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03BD"/>
    <a:srgbClr val="66FF33"/>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73" d="100"/>
          <a:sy n="73" d="100"/>
        </p:scale>
        <p:origin x="-192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001000" cy="1524000"/>
          </a:xfrm>
          <a:solidFill>
            <a:srgbClr val="66FF33"/>
          </a:solidFill>
        </p:spPr>
        <p:txBody>
          <a:bodyPr>
            <a:normAutofit fontScale="90000"/>
          </a:bodyPr>
          <a:lstStyle/>
          <a:p>
            <a:r>
              <a:rPr lang="en-US" b="1" dirty="0" smtClean="0">
                <a:solidFill>
                  <a:schemeClr val="tx2"/>
                </a:solidFill>
              </a:rPr>
              <a:t/>
            </a:r>
            <a:br>
              <a:rPr lang="en-US" b="1" dirty="0" smtClean="0">
                <a:solidFill>
                  <a:schemeClr val="tx2"/>
                </a:solidFill>
              </a:rPr>
            </a:br>
            <a:r>
              <a:rPr lang="en-US" b="1" dirty="0" smtClean="0">
                <a:solidFill>
                  <a:schemeClr val="tx2"/>
                </a:solidFill>
              </a:rPr>
              <a:t>RUNNING &amp; GROUNDWATERWATER</a:t>
            </a:r>
            <a:br>
              <a:rPr lang="en-US" b="1" dirty="0" smtClean="0">
                <a:solidFill>
                  <a:schemeClr val="tx2"/>
                </a:solidFill>
              </a:rPr>
            </a:br>
            <a:r>
              <a:rPr lang="en-US" b="1" dirty="0" smtClean="0">
                <a:solidFill>
                  <a:srgbClr val="FF0000"/>
                </a:solidFill>
              </a:rPr>
              <a:t>1-</a:t>
            </a:r>
            <a:r>
              <a:rPr lang="en-US" b="1" dirty="0" smtClean="0">
                <a:solidFill>
                  <a:schemeClr val="tx2"/>
                </a:solidFill>
              </a:rPr>
              <a:t> </a:t>
            </a:r>
            <a:r>
              <a:rPr lang="en-US" b="1" dirty="0" smtClean="0">
                <a:solidFill>
                  <a:srgbClr val="FF0000"/>
                </a:solidFill>
              </a:rPr>
              <a:t>Running Water↓ </a:t>
            </a:r>
            <a:r>
              <a:rPr lang="en-US" b="1" dirty="0" smtClean="0">
                <a:solidFill>
                  <a:schemeClr val="tx2"/>
                </a:solidFill>
              </a:rPr>
              <a:t/>
            </a:r>
            <a:br>
              <a:rPr lang="en-US" b="1" dirty="0" smtClean="0">
                <a:solidFill>
                  <a:schemeClr val="tx2"/>
                </a:solidFill>
              </a:rPr>
            </a:br>
            <a:endParaRPr lang="ar-SA" b="1" dirty="0">
              <a:solidFill>
                <a:schemeClr val="tx2"/>
              </a:solidFill>
            </a:endParaRPr>
          </a:p>
        </p:txBody>
      </p:sp>
      <p:sp>
        <p:nvSpPr>
          <p:cNvPr id="3" name="Subtitle 2"/>
          <p:cNvSpPr>
            <a:spLocks noGrp="1"/>
          </p:cNvSpPr>
          <p:nvPr>
            <p:ph type="subTitle" idx="1"/>
          </p:nvPr>
        </p:nvSpPr>
        <p:spPr>
          <a:xfrm>
            <a:off x="381000" y="1905000"/>
            <a:ext cx="8382000" cy="4724400"/>
          </a:xfrm>
        </p:spPr>
        <p:txBody>
          <a:bodyPr>
            <a:normAutofit/>
          </a:bodyPr>
          <a:lstStyle/>
          <a:p>
            <a:pPr marL="514350" indent="-514350" algn="l"/>
            <a:r>
              <a:rPr lang="en-US" b="1" dirty="0" smtClean="0">
                <a:solidFill>
                  <a:schemeClr val="tx1"/>
                </a:solidFill>
              </a:rPr>
              <a:t>General: </a:t>
            </a:r>
            <a:r>
              <a:rPr lang="en-US" b="1" dirty="0" smtClean="0">
                <a:solidFill>
                  <a:srgbClr val="2B03BD"/>
                </a:solidFill>
              </a:rPr>
              <a:t> Earth = The Blue Planet</a:t>
            </a:r>
          </a:p>
          <a:p>
            <a:pPr marL="514350" indent="-514350" algn="l">
              <a:buAutoNum type="arabicParenR"/>
            </a:pPr>
            <a:r>
              <a:rPr lang="en-US" b="1" dirty="0" smtClean="0">
                <a:solidFill>
                  <a:schemeClr val="tx1"/>
                </a:solidFill>
              </a:rPr>
              <a:t>Amount of water on Earth approx. 1.3 </a:t>
            </a:r>
            <a:r>
              <a:rPr lang="en-US" b="1" smtClean="0">
                <a:solidFill>
                  <a:schemeClr val="tx1"/>
                </a:solidFill>
              </a:rPr>
              <a:t>Billion Kilometer Cubic </a:t>
            </a:r>
            <a:r>
              <a:rPr lang="en-US" b="1" dirty="0" smtClean="0">
                <a:solidFill>
                  <a:schemeClr val="tx1"/>
                </a:solidFill>
              </a:rPr>
              <a:t>meters, spread as follows:</a:t>
            </a:r>
          </a:p>
          <a:p>
            <a:pPr marL="514350" indent="-514350" algn="l">
              <a:buFontTx/>
              <a:buChar char="-"/>
            </a:pPr>
            <a:r>
              <a:rPr lang="en-US" b="1" dirty="0" smtClean="0">
                <a:solidFill>
                  <a:schemeClr val="tx1"/>
                </a:solidFill>
              </a:rPr>
              <a:t>97.2% Oceans &amp; Seas.</a:t>
            </a:r>
          </a:p>
          <a:p>
            <a:pPr marL="514350" indent="-514350" algn="l">
              <a:buFontTx/>
              <a:buChar char="-"/>
            </a:pPr>
            <a:r>
              <a:rPr lang="en-US" b="1" dirty="0" smtClean="0">
                <a:solidFill>
                  <a:schemeClr val="tx1"/>
                </a:solidFill>
              </a:rPr>
              <a:t>2.15% Ice Sheets &amp; Glaciers.</a:t>
            </a:r>
          </a:p>
          <a:p>
            <a:pPr marL="514350" indent="-514350" algn="l">
              <a:buFontTx/>
              <a:buChar char="-"/>
            </a:pPr>
            <a:r>
              <a:rPr lang="en-US" b="1" dirty="0" smtClean="0">
                <a:solidFill>
                  <a:schemeClr val="tx1"/>
                </a:solidFill>
              </a:rPr>
              <a:t>0.65% Lakes, Rivers,</a:t>
            </a:r>
          </a:p>
          <a:p>
            <a:pPr marL="514350" indent="-514350" algn="l"/>
            <a:r>
              <a:rPr lang="en-US" b="1" dirty="0" smtClean="0">
                <a:solidFill>
                  <a:schemeClr val="tx1"/>
                </a:solidFill>
              </a:rPr>
              <a:t> Atmosphere &amp; Groundwater. </a:t>
            </a:r>
            <a:endParaRPr lang="ar-SA" b="1" dirty="0">
              <a:solidFill>
                <a:schemeClr val="tx1"/>
              </a:solidFill>
            </a:endParaRPr>
          </a:p>
        </p:txBody>
      </p:sp>
      <p:pic>
        <p:nvPicPr>
          <p:cNvPr id="4" name="Picture 3" descr="نتيجة بحث الصور عن ‪Water on Earth‬‏"/>
          <p:cNvPicPr/>
          <p:nvPr/>
        </p:nvPicPr>
        <p:blipFill>
          <a:blip r:embed="rId2" cstate="print"/>
          <a:srcRect/>
          <a:stretch>
            <a:fillRect/>
          </a:stretch>
        </p:blipFill>
        <p:spPr bwMode="auto">
          <a:xfrm flipV="1">
            <a:off x="5867400" y="3581400"/>
            <a:ext cx="3124200" cy="2286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
            </a:r>
            <a:br>
              <a:rPr lang="en-US" dirty="0" smtClean="0"/>
            </a:br>
            <a:r>
              <a:rPr lang="en-US" sz="6700" b="1" dirty="0" smtClean="0"/>
              <a:t>Work of Streams:</a:t>
            </a:r>
            <a:r>
              <a:rPr lang="en-US" dirty="0" smtClean="0"/>
              <a:t/>
            </a:r>
            <a:br>
              <a:rPr lang="en-US" dirty="0" smtClean="0"/>
            </a:br>
            <a:endParaRPr lang="ar-SA" dirty="0"/>
          </a:p>
        </p:txBody>
      </p:sp>
      <p:sp>
        <p:nvSpPr>
          <p:cNvPr id="3" name="Content Placeholder 2"/>
          <p:cNvSpPr>
            <a:spLocks noGrp="1"/>
          </p:cNvSpPr>
          <p:nvPr>
            <p:ph idx="1"/>
          </p:nvPr>
        </p:nvSpPr>
        <p:spPr>
          <a:xfrm>
            <a:off x="457200" y="1143000"/>
            <a:ext cx="8229600" cy="4983163"/>
          </a:xfrm>
        </p:spPr>
        <p:txBody>
          <a:bodyPr/>
          <a:lstStyle/>
          <a:p>
            <a:r>
              <a:rPr lang="en-US" b="1" dirty="0" smtClean="0"/>
              <a:t>1) Erosion: Carrying sediments works as abrasive agent on the floor and sides of the river. Angular pebbles will get circular shape and </a:t>
            </a:r>
            <a:r>
              <a:rPr lang="en-US" b="1" u="sng" dirty="0" smtClean="0"/>
              <a:t>Potholes</a:t>
            </a:r>
            <a:r>
              <a:rPr lang="en-US" b="1" dirty="0" smtClean="0"/>
              <a:t>↓ will form.</a:t>
            </a:r>
          </a:p>
          <a:p>
            <a:endParaRPr lang="ar-SA" dirty="0"/>
          </a:p>
        </p:txBody>
      </p:sp>
      <p:pic>
        <p:nvPicPr>
          <p:cNvPr id="4" name="Picture 3" descr="نتيجة بحث الصور عن ‪River Potholes‬‏"/>
          <p:cNvPicPr/>
          <p:nvPr/>
        </p:nvPicPr>
        <p:blipFill>
          <a:blip r:embed="rId2"/>
          <a:srcRect/>
          <a:stretch>
            <a:fillRect/>
          </a:stretch>
        </p:blipFill>
        <p:spPr bwMode="auto">
          <a:xfrm>
            <a:off x="381000" y="3200400"/>
            <a:ext cx="4010025" cy="3429000"/>
          </a:xfrm>
          <a:prstGeom prst="rect">
            <a:avLst/>
          </a:prstGeom>
          <a:noFill/>
          <a:ln w="9525">
            <a:noFill/>
            <a:miter lim="800000"/>
            <a:headEnd/>
            <a:tailEnd/>
          </a:ln>
        </p:spPr>
      </p:pic>
      <p:pic>
        <p:nvPicPr>
          <p:cNvPr id="5" name="Picture 4" descr="نتيجة بحث الصور عن ‪River Potholes‬‏"/>
          <p:cNvPicPr/>
          <p:nvPr/>
        </p:nvPicPr>
        <p:blipFill>
          <a:blip r:embed="rId3"/>
          <a:srcRect/>
          <a:stretch>
            <a:fillRect/>
          </a:stretch>
        </p:blipFill>
        <p:spPr bwMode="auto">
          <a:xfrm>
            <a:off x="4419600" y="3276600"/>
            <a:ext cx="4286250" cy="3581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544762"/>
          </a:xfrm>
          <a:noFill/>
        </p:spPr>
        <p:txBody>
          <a:bodyPr>
            <a:normAutofit fontScale="90000"/>
          </a:bodyPr>
          <a:lstStyle/>
          <a:p>
            <a:r>
              <a:rPr lang="en-US" b="1" dirty="0" smtClean="0"/>
              <a:t>2) Transportation: Streams are the most important erosional agent because they carry large quantities of materials produced by  weathering. </a:t>
            </a:r>
            <a:endParaRPr lang="ar-SA" b="1" dirty="0"/>
          </a:p>
        </p:txBody>
      </p:sp>
      <p:pic>
        <p:nvPicPr>
          <p:cNvPr id="4" name="Content Placeholder 3" descr="نتيجة بحث الصور عن ‪stream transportation‬‏"/>
          <p:cNvPicPr>
            <a:picLocks noGrp="1"/>
          </p:cNvPicPr>
          <p:nvPr>
            <p:ph idx="1"/>
          </p:nvPr>
        </p:nvPicPr>
        <p:blipFill>
          <a:blip r:embed="rId2"/>
          <a:srcRect/>
          <a:stretch>
            <a:fillRect/>
          </a:stretch>
        </p:blipFill>
        <p:spPr bwMode="auto">
          <a:xfrm>
            <a:off x="1828800" y="2971800"/>
            <a:ext cx="5199460" cy="3733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pPr algn="l"/>
            <a:r>
              <a:rPr lang="en-US" b="1" dirty="0" smtClean="0"/>
              <a:t>How material is transported by stream water?      </a:t>
            </a:r>
            <a:r>
              <a:rPr lang="en-US" b="1" dirty="0" smtClean="0">
                <a:solidFill>
                  <a:srgbClr val="008000"/>
                </a:solidFill>
              </a:rPr>
              <a:t>Answer: In 3 ways:</a:t>
            </a:r>
            <a:endParaRPr lang="ar-SA" b="1" dirty="0">
              <a:solidFill>
                <a:srgbClr val="008000"/>
              </a:solidFill>
            </a:endParaRPr>
          </a:p>
        </p:txBody>
      </p:sp>
      <p:sp>
        <p:nvSpPr>
          <p:cNvPr id="3" name="Content Placeholder 2"/>
          <p:cNvSpPr>
            <a:spLocks noGrp="1"/>
          </p:cNvSpPr>
          <p:nvPr>
            <p:ph idx="1"/>
          </p:nvPr>
        </p:nvSpPr>
        <p:spPr>
          <a:xfrm>
            <a:off x="457200" y="1600200"/>
            <a:ext cx="8229600" cy="4800600"/>
          </a:xfrm>
        </p:spPr>
        <p:txBody>
          <a:bodyPr>
            <a:normAutofit lnSpcReduction="10000"/>
          </a:bodyPr>
          <a:lstStyle/>
          <a:p>
            <a:pPr>
              <a:buNone/>
            </a:pPr>
            <a:r>
              <a:rPr lang="en-US" sz="3400" b="1" dirty="0" smtClean="0"/>
              <a:t>1- In solution (dissolved load): Brought to the stream by groundwater or the running water.</a:t>
            </a:r>
          </a:p>
          <a:p>
            <a:pPr>
              <a:buNone/>
            </a:pPr>
            <a:r>
              <a:rPr lang="en-US" sz="3400" b="1" dirty="0" smtClean="0"/>
              <a:t>Solvents are measured in ppm (=parts per million). Type and quantity of solvents depends on the climatic conditions and the geological setting (mineralogical composition of the rocks, the geothermal gradient, the geo-structures, ….)</a:t>
            </a:r>
          </a:p>
          <a:p>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US" sz="4800" b="1" dirty="0" smtClean="0"/>
              <a:t>2- In suspension (=suspended load): As fine sands, clays, silts, even pebbles in floods’ time. Water with suspensions is denser than plain water and can carry heavier particles as suspended.</a:t>
            </a:r>
            <a:endParaRPr lang="ar-SA" sz="4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Autofit/>
          </a:bodyPr>
          <a:lstStyle/>
          <a:p>
            <a:pPr algn="l"/>
            <a:r>
              <a:rPr lang="en-US" b="1" dirty="0" smtClean="0"/>
              <a:t>3- Along the bottom (bed load): Larger particles are transported along the river bottom leading to the grinding action. Particles move along the bottom by rolling, sliding, traction or saltation. Bed load counts approx. for 10% of total stream load; max. during flooding.</a:t>
            </a:r>
            <a:endParaRPr lang="ar-SA"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نتيجة بحث الصور عن ‪stream load‬‏"/>
          <p:cNvPicPr/>
          <p:nvPr/>
        </p:nvPicPr>
        <p:blipFill>
          <a:blip r:embed="rId2"/>
          <a:srcRect/>
          <a:stretch>
            <a:fillRect/>
          </a:stretch>
        </p:blipFill>
        <p:spPr bwMode="auto">
          <a:xfrm>
            <a:off x="685800" y="1371600"/>
            <a:ext cx="7086600" cy="46958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FF33"/>
          </a:solidFill>
        </p:spPr>
        <p:txBody>
          <a:bodyPr>
            <a:normAutofit fontScale="90000"/>
          </a:bodyPr>
          <a:lstStyle/>
          <a:p>
            <a:r>
              <a:rPr lang="en-US" b="1" dirty="0" smtClean="0"/>
              <a:t>STREAM ABILITY TO CARRY LOADS IS MEASURED BY 2 CRITERIA:</a:t>
            </a:r>
            <a:endParaRPr lang="ar-SA" b="1" dirty="0"/>
          </a:p>
        </p:txBody>
      </p:sp>
      <p:sp>
        <p:nvSpPr>
          <p:cNvPr id="5" name="Content Placeholder 4"/>
          <p:cNvSpPr>
            <a:spLocks noGrp="1"/>
          </p:cNvSpPr>
          <p:nvPr>
            <p:ph idx="1"/>
          </p:nvPr>
        </p:nvSpPr>
        <p:spPr>
          <a:xfrm>
            <a:off x="457200" y="1600200"/>
            <a:ext cx="8229600" cy="4953000"/>
          </a:xfrm>
        </p:spPr>
        <p:txBody>
          <a:bodyPr>
            <a:normAutofit lnSpcReduction="10000"/>
          </a:bodyPr>
          <a:lstStyle/>
          <a:p>
            <a:pPr>
              <a:buNone/>
            </a:pPr>
            <a:r>
              <a:rPr lang="en-US" dirty="0" smtClean="0"/>
              <a:t>1- </a:t>
            </a:r>
            <a:r>
              <a:rPr lang="en-US" b="1" u="sng" dirty="0" smtClean="0">
                <a:solidFill>
                  <a:srgbClr val="FF0000"/>
                </a:solidFill>
              </a:rPr>
              <a:t>Stream competence: </a:t>
            </a:r>
            <a:r>
              <a:rPr lang="en-US" b="1" dirty="0" smtClean="0"/>
              <a:t>Is a measure of the max. size the stream can carry; a function of velocity→ Q is proportional with V</a:t>
            </a:r>
            <a:r>
              <a:rPr lang="en-US" b="1" baseline="30000" dirty="0" smtClean="0"/>
              <a:t>2</a:t>
            </a:r>
            <a:r>
              <a:rPr lang="en-US" b="1" dirty="0" smtClean="0"/>
              <a:t> this means if velocity doubles the force of water increases 4 times.</a:t>
            </a:r>
          </a:p>
          <a:p>
            <a:pPr>
              <a:buNone/>
            </a:pPr>
            <a:endParaRPr lang="en-US" b="1" dirty="0" smtClean="0"/>
          </a:p>
          <a:p>
            <a:pPr>
              <a:buNone/>
            </a:pPr>
            <a:r>
              <a:rPr lang="en-US" b="1" dirty="0" smtClean="0"/>
              <a:t>2- </a:t>
            </a:r>
            <a:r>
              <a:rPr lang="en-US" b="1" u="sng" dirty="0" smtClean="0">
                <a:solidFill>
                  <a:srgbClr val="FF0000"/>
                </a:solidFill>
              </a:rPr>
              <a:t>Stream capacity: </a:t>
            </a:r>
            <a:r>
              <a:rPr lang="en-US" b="1" dirty="0" smtClean="0"/>
              <a:t>The max. load (quantity) a stream can carry; it is a function of discharge and this means the more the water discharge the more the quantity a stream can carry.</a:t>
            </a:r>
          </a:p>
          <a:p>
            <a:endParaRPr lang="ar-SA" baseline="30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accent1">
              <a:lumMod val="40000"/>
              <a:lumOff val="60000"/>
            </a:schemeClr>
          </a:solidFill>
        </p:spPr>
        <p:txBody>
          <a:bodyPr/>
          <a:lstStyle/>
          <a:p>
            <a:r>
              <a:rPr lang="en-US" b="1" dirty="0" smtClean="0"/>
              <a:t>3- Deposition:</a:t>
            </a:r>
            <a:endParaRPr lang="ar-SA" b="1" dirty="0"/>
          </a:p>
        </p:txBody>
      </p:sp>
      <p:sp>
        <p:nvSpPr>
          <p:cNvPr id="3" name="Content Placeholder 2"/>
          <p:cNvSpPr>
            <a:spLocks noGrp="1"/>
          </p:cNvSpPr>
          <p:nvPr>
            <p:ph idx="1"/>
          </p:nvPr>
        </p:nvSpPr>
        <p:spPr>
          <a:xfrm>
            <a:off x="228600" y="1066800"/>
            <a:ext cx="8686800" cy="5562600"/>
          </a:xfrm>
        </p:spPr>
        <p:txBody>
          <a:bodyPr/>
          <a:lstStyle/>
          <a:p>
            <a:pPr>
              <a:buNone/>
            </a:pPr>
            <a:r>
              <a:rPr lang="en-US" b="1" dirty="0" smtClean="0"/>
              <a:t> * When stream velocity decreases its competence decreases. A particle starts to settle out from the water when the stream velocity drops below the critical settling velocity of that particle.</a:t>
            </a:r>
          </a:p>
          <a:p>
            <a:pPr>
              <a:buNone/>
            </a:pPr>
            <a:r>
              <a:rPr lang="en-US" b="1" dirty="0" smtClean="0"/>
              <a:t>.The gradual drop in</a:t>
            </a:r>
          </a:p>
          <a:p>
            <a:pPr>
              <a:buNone/>
            </a:pPr>
            <a:r>
              <a:rPr lang="en-US" b="1" dirty="0" smtClean="0"/>
              <a:t> the velocity leads to </a:t>
            </a:r>
          </a:p>
          <a:p>
            <a:pPr>
              <a:buNone/>
            </a:pPr>
            <a:r>
              <a:rPr lang="en-US" b="1" dirty="0" smtClean="0"/>
              <a:t>what we say</a:t>
            </a:r>
          </a:p>
          <a:p>
            <a:pPr>
              <a:buNone/>
            </a:pPr>
            <a:r>
              <a:rPr lang="en-US" b="1" dirty="0" smtClean="0"/>
              <a:t> </a:t>
            </a:r>
            <a:r>
              <a:rPr lang="en-US" b="1" u="sng" dirty="0" smtClean="0"/>
              <a:t>“SORTING” </a:t>
            </a:r>
            <a:r>
              <a:rPr lang="en-US" b="1" dirty="0" smtClean="0"/>
              <a:t>of the </a:t>
            </a:r>
          </a:p>
          <a:p>
            <a:pPr>
              <a:buNone/>
            </a:pPr>
            <a:r>
              <a:rPr lang="en-US" b="1" dirty="0" smtClean="0"/>
              <a:t>deposited sediments</a:t>
            </a:r>
            <a:r>
              <a:rPr lang="en-US" dirty="0" smtClean="0"/>
              <a:t>. </a:t>
            </a:r>
            <a:endParaRPr lang="ar-SA" dirty="0"/>
          </a:p>
        </p:txBody>
      </p:sp>
      <p:pic>
        <p:nvPicPr>
          <p:cNvPr id="4" name="Picture 3" descr="نتيجة بحث الصور عن ‪Stream Deposited Sorting‬‏"/>
          <p:cNvPicPr/>
          <p:nvPr/>
        </p:nvPicPr>
        <p:blipFill>
          <a:blip r:embed="rId2"/>
          <a:srcRect/>
          <a:stretch>
            <a:fillRect/>
          </a:stretch>
        </p:blipFill>
        <p:spPr bwMode="auto">
          <a:xfrm>
            <a:off x="4572000" y="3200400"/>
            <a:ext cx="4194174" cy="314563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normAutofit/>
          </a:bodyPr>
          <a:lstStyle/>
          <a:p>
            <a:pPr algn="l"/>
            <a:r>
              <a:rPr lang="en-US" sz="3200" b="1" dirty="0" smtClean="0"/>
              <a:t>The well-sorted material deposited by a stream is called </a:t>
            </a:r>
            <a:r>
              <a:rPr lang="en-US" sz="3200" b="1" u="sng" dirty="0" smtClean="0"/>
              <a:t>ALLUVIUM.</a:t>
            </a:r>
            <a:r>
              <a:rPr lang="en-US" sz="3200" b="1" dirty="0" smtClean="0"/>
              <a:t>  </a:t>
            </a:r>
            <a:br>
              <a:rPr lang="en-US" sz="3200" b="1" dirty="0" smtClean="0"/>
            </a:br>
            <a:r>
              <a:rPr lang="en-US" sz="3200" b="1" u="sng" dirty="0" smtClean="0"/>
              <a:t>Alluvial Fans </a:t>
            </a:r>
            <a:r>
              <a:rPr lang="en-US" sz="3200" b="1" dirty="0" smtClean="0"/>
              <a:t>form when stream leaves narrow area to open area so a sudden drop of sediments occur in open area due to reduce in gradient</a:t>
            </a:r>
            <a:endParaRPr lang="ar-SA" sz="3200" b="1" dirty="0"/>
          </a:p>
        </p:txBody>
      </p:sp>
      <p:pic>
        <p:nvPicPr>
          <p:cNvPr id="4" name="Content Placeholder 3" descr="نتيجة بحث الصور عن ‪Alluvial fans‬‏"/>
          <p:cNvPicPr>
            <a:picLocks noGrp="1"/>
          </p:cNvPicPr>
          <p:nvPr>
            <p:ph idx="1"/>
          </p:nvPr>
        </p:nvPicPr>
        <p:blipFill>
          <a:blip r:embed="rId2"/>
          <a:srcRect/>
          <a:stretch>
            <a:fillRect/>
          </a:stretch>
        </p:blipFill>
        <p:spPr bwMode="auto">
          <a:xfrm>
            <a:off x="304800" y="3352800"/>
            <a:ext cx="4890448" cy="3276600"/>
          </a:xfrm>
          <a:prstGeom prst="rect">
            <a:avLst/>
          </a:prstGeom>
          <a:noFill/>
          <a:ln w="9525">
            <a:noFill/>
            <a:miter lim="800000"/>
            <a:headEnd/>
            <a:tailEnd/>
          </a:ln>
        </p:spPr>
      </p:pic>
      <p:pic>
        <p:nvPicPr>
          <p:cNvPr id="5" name="Picture 4" descr="نتيجة بحث الصور عن ‪Alluvial fans‬‏"/>
          <p:cNvPicPr/>
          <p:nvPr/>
        </p:nvPicPr>
        <p:blipFill>
          <a:blip r:embed="rId3"/>
          <a:srcRect/>
          <a:stretch>
            <a:fillRect/>
          </a:stretch>
        </p:blipFill>
        <p:spPr bwMode="auto">
          <a:xfrm>
            <a:off x="5334000" y="3048000"/>
            <a:ext cx="3343275" cy="3581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normAutofit fontScale="90000"/>
          </a:bodyPr>
          <a:lstStyle/>
          <a:p>
            <a:pPr algn="l"/>
            <a:r>
              <a:rPr lang="en-US" sz="3600" b="1" u="sng" dirty="0" smtClean="0"/>
              <a:t>PLACER DEPOSITS: </a:t>
            </a:r>
            <a:r>
              <a:rPr lang="en-US" sz="3600" b="1" dirty="0" smtClean="0"/>
              <a:t>It is a way in which valuable minerals (Gold, Diamond, Platinum) are concentrated into economically significant accumulations. Placers are a sorting type according to specific gravity (heavy minerals settle quickly).</a:t>
            </a:r>
            <a:endParaRPr lang="ar-SA" sz="3600" b="1" dirty="0"/>
          </a:p>
        </p:txBody>
      </p:sp>
      <p:pic>
        <p:nvPicPr>
          <p:cNvPr id="4" name="Content Placeholder 3" descr="نتيجة بحث الصور عن ‪Placer Deposits‬‏"/>
          <p:cNvPicPr>
            <a:picLocks noGrp="1"/>
          </p:cNvPicPr>
          <p:nvPr>
            <p:ph idx="1"/>
          </p:nvPr>
        </p:nvPicPr>
        <p:blipFill>
          <a:blip r:embed="rId2"/>
          <a:srcRect/>
          <a:stretch>
            <a:fillRect/>
          </a:stretch>
        </p:blipFill>
        <p:spPr bwMode="auto">
          <a:xfrm>
            <a:off x="3962400" y="3276600"/>
            <a:ext cx="4953000" cy="2819400"/>
          </a:xfrm>
          <a:prstGeom prst="rect">
            <a:avLst/>
          </a:prstGeom>
          <a:noFill/>
          <a:ln w="9525">
            <a:noFill/>
            <a:miter lim="800000"/>
            <a:headEnd/>
            <a:tailEnd/>
          </a:ln>
        </p:spPr>
      </p:pic>
      <p:pic>
        <p:nvPicPr>
          <p:cNvPr id="5" name="Picture 4" descr="نتيجة بحث الصور عن ‪Placer Deposits‬‏"/>
          <p:cNvPicPr/>
          <p:nvPr/>
        </p:nvPicPr>
        <p:blipFill>
          <a:blip r:embed="rId3"/>
          <a:srcRect/>
          <a:stretch>
            <a:fillRect/>
          </a:stretch>
        </p:blipFill>
        <p:spPr bwMode="auto">
          <a:xfrm>
            <a:off x="304800" y="3505200"/>
            <a:ext cx="3552825" cy="2971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Hydrological Cycle:</a:t>
            </a:r>
            <a:endParaRPr lang="ar-SA" b="1" dirty="0"/>
          </a:p>
        </p:txBody>
      </p:sp>
      <p:pic>
        <p:nvPicPr>
          <p:cNvPr id="4" name="Content Placeholder 3" descr="نتيجة بحث الصور عن ‪hydrological cycle‬‏"/>
          <p:cNvPicPr>
            <a:picLocks noGrp="1"/>
          </p:cNvPicPr>
          <p:nvPr>
            <p:ph idx="1"/>
          </p:nvPr>
        </p:nvPicPr>
        <p:blipFill>
          <a:blip r:embed="rId2"/>
          <a:srcRect/>
          <a:stretch>
            <a:fillRect/>
          </a:stretch>
        </p:blipFill>
        <p:spPr bwMode="auto">
          <a:xfrm>
            <a:off x="1143240" y="1600200"/>
            <a:ext cx="6857520" cy="45259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نتيجة بحث الصور عن ‪Placer Deposits‬‏"/>
          <p:cNvPicPr/>
          <p:nvPr/>
        </p:nvPicPr>
        <p:blipFill>
          <a:blip r:embed="rId2"/>
          <a:srcRect/>
          <a:stretch>
            <a:fillRect/>
          </a:stretch>
        </p:blipFill>
        <p:spPr bwMode="auto">
          <a:xfrm>
            <a:off x="381000" y="381000"/>
            <a:ext cx="4114800" cy="1981200"/>
          </a:xfrm>
          <a:prstGeom prst="rect">
            <a:avLst/>
          </a:prstGeom>
          <a:noFill/>
          <a:ln w="9525">
            <a:noFill/>
            <a:miter lim="800000"/>
            <a:headEnd/>
            <a:tailEnd/>
          </a:ln>
        </p:spPr>
      </p:pic>
      <p:pic>
        <p:nvPicPr>
          <p:cNvPr id="3" name="Picture 2" descr="نتيجة بحث الصور عن ‪Placer Deposits‬‏"/>
          <p:cNvPicPr/>
          <p:nvPr/>
        </p:nvPicPr>
        <p:blipFill>
          <a:blip r:embed="rId3"/>
          <a:srcRect/>
          <a:stretch>
            <a:fillRect/>
          </a:stretch>
        </p:blipFill>
        <p:spPr bwMode="auto">
          <a:xfrm>
            <a:off x="762000" y="2590800"/>
            <a:ext cx="5274310" cy="3969612"/>
          </a:xfrm>
          <a:prstGeom prst="rect">
            <a:avLst/>
          </a:prstGeom>
          <a:noFill/>
          <a:ln w="9525">
            <a:noFill/>
            <a:miter lim="800000"/>
            <a:headEnd/>
            <a:tailEnd/>
          </a:ln>
        </p:spPr>
      </p:pic>
      <p:pic>
        <p:nvPicPr>
          <p:cNvPr id="1026" name="Picture 2" descr="نتيجة بحث الصور عن ‪Placer Deposits‬‏"/>
          <p:cNvPicPr>
            <a:picLocks noChangeAspect="1" noChangeArrowheads="1"/>
          </p:cNvPicPr>
          <p:nvPr/>
        </p:nvPicPr>
        <p:blipFill>
          <a:blip r:embed="rId4"/>
          <a:srcRect/>
          <a:stretch>
            <a:fillRect/>
          </a:stretch>
        </p:blipFill>
        <p:spPr bwMode="auto">
          <a:xfrm>
            <a:off x="5334000" y="381000"/>
            <a:ext cx="2857500" cy="21526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772400" cy="1470025"/>
          </a:xfrm>
        </p:spPr>
        <p:txBody>
          <a:bodyPr/>
          <a:lstStyle/>
          <a:p>
            <a:r>
              <a:rPr lang="en-US" b="1" dirty="0" smtClean="0"/>
              <a:t>Stream Valleys:</a:t>
            </a:r>
            <a:endParaRPr lang="ar-SA" b="1" dirty="0"/>
          </a:p>
        </p:txBody>
      </p:sp>
      <p:sp>
        <p:nvSpPr>
          <p:cNvPr id="3" name="Subtitle 2"/>
          <p:cNvSpPr>
            <a:spLocks noGrp="1"/>
          </p:cNvSpPr>
          <p:nvPr>
            <p:ph type="subTitle" idx="1"/>
          </p:nvPr>
        </p:nvSpPr>
        <p:spPr>
          <a:xfrm>
            <a:off x="381000" y="1676400"/>
            <a:ext cx="8458200" cy="4953000"/>
          </a:xfrm>
        </p:spPr>
        <p:txBody>
          <a:bodyPr/>
          <a:lstStyle/>
          <a:p>
            <a:pPr marL="514350" indent="-514350" algn="l">
              <a:buAutoNum type="arabicParenR"/>
            </a:pPr>
            <a:r>
              <a:rPr lang="en-US" b="1" dirty="0" smtClean="0">
                <a:solidFill>
                  <a:schemeClr val="tx1"/>
                </a:solidFill>
              </a:rPr>
              <a:t>Narrow V-shaped: Indicate immaturity of the river channel and that the primary work of the stream is down-cutting towards base level. Features of V-shaped valleys are the “Rapids” &amp; “Falls”.</a:t>
            </a:r>
          </a:p>
        </p:txBody>
      </p:sp>
      <p:pic>
        <p:nvPicPr>
          <p:cNvPr id="4" name="Picture 3" descr="نتيجة بحث الصور عن ‪River Rapids‬‏"/>
          <p:cNvPicPr/>
          <p:nvPr/>
        </p:nvPicPr>
        <p:blipFill>
          <a:blip r:embed="rId2" cstate="print"/>
          <a:srcRect/>
          <a:stretch>
            <a:fillRect/>
          </a:stretch>
        </p:blipFill>
        <p:spPr bwMode="auto">
          <a:xfrm>
            <a:off x="533400" y="4267200"/>
            <a:ext cx="3657600" cy="2247900"/>
          </a:xfrm>
          <a:prstGeom prst="rect">
            <a:avLst/>
          </a:prstGeom>
          <a:noFill/>
          <a:ln w="9525">
            <a:noFill/>
            <a:miter lim="800000"/>
            <a:headEnd/>
            <a:tailEnd/>
          </a:ln>
        </p:spPr>
      </p:pic>
      <p:pic>
        <p:nvPicPr>
          <p:cNvPr id="5" name="Picture 4" descr="نتيجة بحث الصور عن ‪River Falls‬‏"/>
          <p:cNvPicPr/>
          <p:nvPr/>
        </p:nvPicPr>
        <p:blipFill>
          <a:blip r:embed="rId3"/>
          <a:srcRect/>
          <a:stretch>
            <a:fillRect/>
          </a:stretch>
        </p:blipFill>
        <p:spPr bwMode="auto">
          <a:xfrm>
            <a:off x="4724400" y="4114800"/>
            <a:ext cx="4008755" cy="251126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276600"/>
          </a:xfrm>
        </p:spPr>
        <p:txBody>
          <a:bodyPr>
            <a:normAutofit fontScale="90000"/>
          </a:bodyPr>
          <a:lstStyle/>
          <a:p>
            <a:pPr algn="l"/>
            <a:r>
              <a:rPr lang="en-US" dirty="0" smtClean="0"/>
              <a:t>2- </a:t>
            </a:r>
            <a:r>
              <a:rPr lang="en-US" b="1" dirty="0" smtClean="0"/>
              <a:t>Wide valley with flat floor: Indicates maturity; sides of these valleys are shaped by a combination of weathering, sheet flow and mass wasting.</a:t>
            </a:r>
            <a:r>
              <a:rPr lang="ar-SA" dirty="0" smtClean="0"/>
              <a:t/>
            </a:r>
            <a:br>
              <a:rPr lang="ar-SA" dirty="0" smtClean="0"/>
            </a:br>
            <a:endParaRPr lang="ar-SA" dirty="0"/>
          </a:p>
        </p:txBody>
      </p:sp>
      <p:pic>
        <p:nvPicPr>
          <p:cNvPr id="4" name="Content Placeholder 3" descr="نتيجة بحث الصور عن ‪Wide Stream valleys‬‏"/>
          <p:cNvPicPr>
            <a:picLocks noGrp="1"/>
          </p:cNvPicPr>
          <p:nvPr>
            <p:ph idx="1"/>
          </p:nvPr>
        </p:nvPicPr>
        <p:blipFill>
          <a:blip r:embed="rId2"/>
          <a:srcRect/>
          <a:stretch>
            <a:fillRect/>
          </a:stretch>
        </p:blipFill>
        <p:spPr bwMode="auto">
          <a:xfrm>
            <a:off x="777523" y="3200400"/>
            <a:ext cx="7588954" cy="29257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Stream Evolution with time</a:t>
            </a:r>
            <a:endParaRPr lang="ar-SA" b="1" dirty="0"/>
          </a:p>
        </p:txBody>
      </p:sp>
      <p:pic>
        <p:nvPicPr>
          <p:cNvPr id="4" name="Picture 3" descr="نتيجة بحث الصور عن ‪Wide Stream valleys‬‏"/>
          <p:cNvPicPr/>
          <p:nvPr/>
        </p:nvPicPr>
        <p:blipFill>
          <a:blip r:embed="rId2"/>
          <a:srcRect/>
          <a:stretch>
            <a:fillRect/>
          </a:stretch>
        </p:blipFill>
        <p:spPr bwMode="auto">
          <a:xfrm>
            <a:off x="609600" y="1451133"/>
            <a:ext cx="7467599" cy="494966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a:solidFill>
            <a:srgbClr val="66FF33"/>
          </a:solidFill>
        </p:spPr>
        <p:txBody>
          <a:bodyPr>
            <a:normAutofit fontScale="90000"/>
          </a:bodyPr>
          <a:lstStyle/>
          <a:p>
            <a:pPr algn="l"/>
            <a:r>
              <a:rPr lang="en-US" sz="3100" b="1" dirty="0" smtClean="0"/>
              <a:t>1:1) Runoff: Is that amount of water which exceeds the soaking (absorption) capacity of the land. It flows to the lower areas (Oceans, Lakes, Seas, Dams, …). It is the most important agent of Earths’ Wearing.</a:t>
            </a:r>
            <a:r>
              <a:rPr lang="ar-SA" sz="3600" b="1" dirty="0" smtClean="0"/>
              <a:t/>
            </a:r>
            <a:br>
              <a:rPr lang="ar-SA" sz="3600" b="1" dirty="0" smtClean="0"/>
            </a:br>
            <a:endParaRPr lang="ar-SA" sz="3600" b="1" dirty="0"/>
          </a:p>
        </p:txBody>
      </p:sp>
      <p:pic>
        <p:nvPicPr>
          <p:cNvPr id="4" name="Content Placeholder 3" descr="نتيجة بحث الصور عن ‪Runoff‬‏"/>
          <p:cNvPicPr>
            <a:picLocks noGrp="1"/>
          </p:cNvPicPr>
          <p:nvPr>
            <p:ph idx="1"/>
          </p:nvPr>
        </p:nvPicPr>
        <p:blipFill>
          <a:blip r:embed="rId2"/>
          <a:srcRect/>
          <a:stretch>
            <a:fillRect/>
          </a:stretch>
        </p:blipFill>
        <p:spPr bwMode="auto">
          <a:xfrm>
            <a:off x="762000" y="4495800"/>
            <a:ext cx="2869096" cy="2136740"/>
          </a:xfrm>
          <a:prstGeom prst="rect">
            <a:avLst/>
          </a:prstGeom>
          <a:noFill/>
          <a:ln w="9525">
            <a:noFill/>
            <a:miter lim="800000"/>
            <a:headEnd/>
            <a:tailEnd/>
          </a:ln>
        </p:spPr>
      </p:pic>
      <p:pic>
        <p:nvPicPr>
          <p:cNvPr id="5" name="Picture 4" descr="نتيجة بحث الصور عن ‪Runoff‬‏"/>
          <p:cNvPicPr/>
          <p:nvPr/>
        </p:nvPicPr>
        <p:blipFill>
          <a:blip r:embed="rId3"/>
          <a:srcRect/>
          <a:stretch>
            <a:fillRect/>
          </a:stretch>
        </p:blipFill>
        <p:spPr bwMode="auto">
          <a:xfrm>
            <a:off x="381000" y="2286000"/>
            <a:ext cx="3429000" cy="2071306"/>
          </a:xfrm>
          <a:prstGeom prst="rect">
            <a:avLst/>
          </a:prstGeom>
          <a:noFill/>
          <a:ln w="9525">
            <a:noFill/>
            <a:miter lim="800000"/>
            <a:headEnd/>
            <a:tailEnd/>
          </a:ln>
        </p:spPr>
      </p:pic>
      <p:pic>
        <p:nvPicPr>
          <p:cNvPr id="6" name="Picture 5" descr="نتيجة بحث الصور عن ‪Runoff‬‏"/>
          <p:cNvPicPr/>
          <p:nvPr/>
        </p:nvPicPr>
        <p:blipFill>
          <a:blip r:embed="rId4"/>
          <a:srcRect/>
          <a:stretch>
            <a:fillRect/>
          </a:stretch>
        </p:blipFill>
        <p:spPr bwMode="auto">
          <a:xfrm>
            <a:off x="4419600" y="2514600"/>
            <a:ext cx="4038600" cy="389720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lstStyle/>
          <a:p>
            <a:pPr algn="r"/>
            <a:endParaRPr lang="ar-SA" dirty="0"/>
          </a:p>
        </p:txBody>
      </p:sp>
      <p:sp>
        <p:nvSpPr>
          <p:cNvPr id="3" name="Content Placeholder 2"/>
          <p:cNvSpPr>
            <a:spLocks noGrp="1"/>
          </p:cNvSpPr>
          <p:nvPr>
            <p:ph idx="1"/>
          </p:nvPr>
        </p:nvSpPr>
        <p:spPr>
          <a:xfrm>
            <a:off x="457200" y="2286000"/>
            <a:ext cx="8229600" cy="3840163"/>
          </a:xfrm>
        </p:spPr>
        <p:txBody>
          <a:bodyPr>
            <a:normAutofit/>
          </a:bodyPr>
          <a:lstStyle/>
          <a:p>
            <a:r>
              <a:rPr lang="en-US" sz="4000" b="1" dirty="0" smtClean="0"/>
              <a:t>Importance to people:</a:t>
            </a:r>
          </a:p>
          <a:p>
            <a:r>
              <a:rPr lang="en-US" sz="4000" b="1" dirty="0" smtClean="0"/>
              <a:t>1- Energy source. 2- Transportation. 3- Sport. 4- Tourism.  5- Fishing.</a:t>
            </a:r>
          </a:p>
          <a:p>
            <a:r>
              <a:rPr lang="en-US" sz="4000" b="1" dirty="0" smtClean="0"/>
              <a:t> 6- Irrigation. 7- Source of fertile soils.</a:t>
            </a:r>
            <a:endParaRPr lang="ar-SA" sz="4000" b="1" dirty="0"/>
          </a:p>
        </p:txBody>
      </p:sp>
      <p:pic>
        <p:nvPicPr>
          <p:cNvPr id="4" name="Picture 3" descr="نتيجة بحث الصور عن ‪Rivers‬‏"/>
          <p:cNvPicPr/>
          <p:nvPr/>
        </p:nvPicPr>
        <p:blipFill>
          <a:blip r:embed="rId2" cstate="print"/>
          <a:srcRect/>
          <a:stretch>
            <a:fillRect/>
          </a:stretch>
        </p:blipFill>
        <p:spPr bwMode="auto">
          <a:xfrm>
            <a:off x="990600" y="152400"/>
            <a:ext cx="7010400" cy="201679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a:solidFill>
            <a:schemeClr val="tx2">
              <a:lumMod val="40000"/>
              <a:lumOff val="60000"/>
            </a:schemeClr>
          </a:solidFill>
        </p:spPr>
        <p:txBody>
          <a:bodyPr/>
          <a:lstStyle/>
          <a:p>
            <a:pPr algn="l"/>
            <a:r>
              <a:rPr lang="en-US" b="1" dirty="0" smtClean="0"/>
              <a:t>….Stream →</a:t>
            </a:r>
            <a:endParaRPr lang="ar-SA" b="1" dirty="0"/>
          </a:p>
        </p:txBody>
      </p:sp>
      <p:sp>
        <p:nvSpPr>
          <p:cNvPr id="3" name="Content Placeholder 2"/>
          <p:cNvSpPr>
            <a:spLocks noGrp="1"/>
          </p:cNvSpPr>
          <p:nvPr>
            <p:ph idx="1"/>
          </p:nvPr>
        </p:nvSpPr>
        <p:spPr>
          <a:xfrm>
            <a:off x="457200" y="2286000"/>
            <a:ext cx="8229600" cy="3840163"/>
          </a:xfrm>
        </p:spPr>
        <p:txBody>
          <a:bodyPr>
            <a:normAutofit fontScale="92500" lnSpcReduction="20000"/>
          </a:bodyPr>
          <a:lstStyle/>
          <a:p>
            <a:r>
              <a:rPr lang="en-US" sz="4400" b="1" dirty="0" smtClean="0"/>
              <a:t>Channelized flow path of any size. Supplied by the runoff &amp; underground water.</a:t>
            </a:r>
          </a:p>
          <a:p>
            <a:r>
              <a:rPr lang="en-US" sz="4400" b="1" dirty="0" smtClean="0"/>
              <a:t> River is used to describe main stream into which all tributaries flow. Water flows under the influence of gravity. </a:t>
            </a:r>
            <a:endParaRPr lang="ar-SA" sz="4400" b="1" dirty="0"/>
          </a:p>
        </p:txBody>
      </p:sp>
      <p:pic>
        <p:nvPicPr>
          <p:cNvPr id="4" name="Picture 3" descr="نتيجة بحث الصور عن ‪stream‬‏"/>
          <p:cNvPicPr/>
          <p:nvPr/>
        </p:nvPicPr>
        <p:blipFill>
          <a:blip r:embed="rId2"/>
          <a:srcRect/>
          <a:stretch>
            <a:fillRect/>
          </a:stretch>
        </p:blipFill>
        <p:spPr bwMode="auto">
          <a:xfrm>
            <a:off x="4800600" y="457200"/>
            <a:ext cx="2514600" cy="15335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r>
              <a:rPr lang="en-US" b="1" dirty="0" smtClean="0"/>
              <a:t>…Velocity of water in a stream differs and so its erodability. </a:t>
            </a:r>
            <a:endParaRPr lang="ar-SA" b="1" dirty="0"/>
          </a:p>
        </p:txBody>
      </p:sp>
      <p:sp>
        <p:nvSpPr>
          <p:cNvPr id="3" name="Content Placeholder 2"/>
          <p:cNvSpPr>
            <a:spLocks noGrp="1"/>
          </p:cNvSpPr>
          <p:nvPr>
            <p:ph idx="1"/>
          </p:nvPr>
        </p:nvSpPr>
        <p:spPr>
          <a:xfrm>
            <a:off x="457200" y="1600200"/>
            <a:ext cx="8229600" cy="4876800"/>
          </a:xfrm>
        </p:spPr>
        <p:txBody>
          <a:bodyPr/>
          <a:lstStyle/>
          <a:p>
            <a:pPr>
              <a:buNone/>
            </a:pPr>
            <a:r>
              <a:rPr lang="en-US" b="1" dirty="0" smtClean="0"/>
              <a:t>Velocity depends on:</a:t>
            </a:r>
          </a:p>
          <a:p>
            <a:r>
              <a:rPr lang="en-US" b="1" dirty="0" smtClean="0"/>
              <a:t>1- Gradient (slope) of the stream channel. </a:t>
            </a:r>
          </a:p>
          <a:p>
            <a:pPr>
              <a:buNone/>
            </a:pPr>
            <a:r>
              <a:rPr lang="en-US" b="1" dirty="0" smtClean="0"/>
              <a:t>&gt; steep &gt; velocity.</a:t>
            </a:r>
          </a:p>
          <a:p>
            <a:r>
              <a:rPr lang="en-US" b="1" dirty="0" smtClean="0"/>
              <a:t>2- Shape, size and roughness of the channel. The channel cross-section determines the amount of water in contact with the channel and hence affects the frictional drag; the most efficient channel is the one with the least perimeter for its cross section.</a:t>
            </a:r>
            <a:endParaRPr lang="ar-SA"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4008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5300" b="1" dirty="0" smtClean="0"/>
              <a:t>The wide shallow perimeter means decrease in current velocity  and visa versa</a:t>
            </a:r>
            <a:endParaRPr lang="ar-SA" sz="5300" b="1" dirty="0"/>
          </a:p>
        </p:txBody>
      </p:sp>
      <p:pic>
        <p:nvPicPr>
          <p:cNvPr id="3" name="Picture 2" descr="نتيجة بحث الصور عن ‪River Channel Perimeter‬‏"/>
          <p:cNvPicPr/>
          <p:nvPr/>
        </p:nvPicPr>
        <p:blipFill>
          <a:blip r:embed="rId2"/>
          <a:srcRect/>
          <a:stretch>
            <a:fillRect/>
          </a:stretch>
        </p:blipFill>
        <p:spPr bwMode="auto">
          <a:xfrm>
            <a:off x="1143000" y="228600"/>
            <a:ext cx="6934200" cy="4343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a:solidFill>
            <a:schemeClr val="accent5">
              <a:lumMod val="60000"/>
              <a:lumOff val="40000"/>
            </a:schemeClr>
          </a:solidFill>
        </p:spPr>
        <p:txBody>
          <a:bodyPr>
            <a:normAutofit/>
          </a:bodyPr>
          <a:lstStyle/>
          <a:p>
            <a:pPr algn="l"/>
            <a:r>
              <a:rPr lang="en-US" b="1" dirty="0" smtClean="0"/>
              <a:t>3- Discharge: Amount of water in M</a:t>
            </a:r>
            <a:r>
              <a:rPr lang="en-US" b="1" baseline="30000" dirty="0" smtClean="0"/>
              <a:t>3</a:t>
            </a:r>
            <a:r>
              <a:rPr lang="en-US" b="1" dirty="0" smtClean="0"/>
              <a:t> passing the wetted cross section in a given unit of time.</a:t>
            </a:r>
            <a:endParaRPr lang="ar-SA" b="1" dirty="0"/>
          </a:p>
        </p:txBody>
      </p:sp>
      <p:sp>
        <p:nvSpPr>
          <p:cNvPr id="3" name="Content Placeholder 2"/>
          <p:cNvSpPr>
            <a:spLocks noGrp="1"/>
          </p:cNvSpPr>
          <p:nvPr>
            <p:ph idx="1"/>
          </p:nvPr>
        </p:nvSpPr>
        <p:spPr>
          <a:xfrm>
            <a:off x="457200" y="2667000"/>
            <a:ext cx="8229600" cy="3886200"/>
          </a:xfrm>
        </p:spPr>
        <p:txBody>
          <a:bodyPr/>
          <a:lstStyle/>
          <a:p>
            <a:pPr>
              <a:buNone/>
            </a:pPr>
            <a:r>
              <a:rPr lang="en-US" dirty="0" smtClean="0"/>
              <a:t> </a:t>
            </a:r>
            <a:r>
              <a:rPr lang="en-US" b="1" dirty="0" smtClean="0"/>
              <a:t>Example: </a:t>
            </a:r>
          </a:p>
          <a:p>
            <a:r>
              <a:rPr lang="en-US" b="1" dirty="0" smtClean="0"/>
              <a:t>D= Cross Section(m2)  X </a:t>
            </a:r>
          </a:p>
          <a:p>
            <a:pPr>
              <a:buNone/>
            </a:pPr>
            <a:r>
              <a:rPr lang="en-US" b="1" dirty="0" smtClean="0"/>
              <a:t>Velocity (m/Sec)</a:t>
            </a:r>
          </a:p>
          <a:p>
            <a:pPr>
              <a:buNone/>
            </a:pPr>
            <a:r>
              <a:rPr lang="en-US" b="1" dirty="0" smtClean="0"/>
              <a:t> </a:t>
            </a:r>
            <a:r>
              <a:rPr lang="en-US" b="1" u="sng" dirty="0" smtClean="0">
                <a:solidFill>
                  <a:srgbClr val="FF0000"/>
                </a:solidFill>
              </a:rPr>
              <a:t>=M</a:t>
            </a:r>
            <a:r>
              <a:rPr lang="en-US" b="1" u="sng" baseline="30000" dirty="0" smtClean="0">
                <a:solidFill>
                  <a:srgbClr val="FF0000"/>
                </a:solidFill>
              </a:rPr>
              <a:t>3</a:t>
            </a:r>
            <a:r>
              <a:rPr lang="en-US" b="1" u="sng" dirty="0" smtClean="0">
                <a:solidFill>
                  <a:srgbClr val="FF0000"/>
                </a:solidFill>
              </a:rPr>
              <a:t>/Sec</a:t>
            </a:r>
          </a:p>
          <a:p>
            <a:pPr>
              <a:buNone/>
            </a:pPr>
            <a:r>
              <a:rPr lang="en-US" sz="2000" b="1" u="sng" dirty="0" smtClean="0"/>
              <a:t>e.g.  - Amazon discharges 15% of world </a:t>
            </a:r>
          </a:p>
          <a:p>
            <a:pPr>
              <a:buNone/>
            </a:pPr>
            <a:r>
              <a:rPr lang="en-US" sz="2000" b="1" u="sng" dirty="0" smtClean="0"/>
              <a:t>Fresh water in the ocean.</a:t>
            </a:r>
          </a:p>
          <a:p>
            <a:pPr>
              <a:buNone/>
            </a:pPr>
            <a:r>
              <a:rPr lang="en-US" sz="2000" b="1" u="sng" dirty="0" smtClean="0"/>
              <a:t>- </a:t>
            </a:r>
            <a:r>
              <a:rPr lang="en-US" sz="2000" b="1" u="sng" dirty="0" err="1" smtClean="0"/>
              <a:t>Missisippi</a:t>
            </a:r>
            <a:r>
              <a:rPr lang="en-US" sz="2000" b="1" u="sng" dirty="0" smtClean="0"/>
              <a:t> 17300 M3/sec. </a:t>
            </a:r>
          </a:p>
          <a:p>
            <a:endParaRPr lang="ar-SA" dirty="0"/>
          </a:p>
        </p:txBody>
      </p:sp>
      <p:pic>
        <p:nvPicPr>
          <p:cNvPr id="4" name="Picture 3" descr="نتيجة بحث الصور عن ‪Water Current Measurement‬‏"/>
          <p:cNvPicPr/>
          <p:nvPr/>
        </p:nvPicPr>
        <p:blipFill>
          <a:blip r:embed="rId2"/>
          <a:srcRect/>
          <a:stretch>
            <a:fillRect/>
          </a:stretch>
        </p:blipFill>
        <p:spPr bwMode="auto">
          <a:xfrm>
            <a:off x="4876800" y="2438400"/>
            <a:ext cx="3581400" cy="4114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نتيجة بحث الصور عن ‪World Rivers Discharge‬‏"/>
          <p:cNvPicPr/>
          <p:nvPr/>
        </p:nvPicPr>
        <p:blipFill>
          <a:blip r:embed="rId2"/>
          <a:srcRect/>
          <a:stretch>
            <a:fillRect/>
          </a:stretch>
        </p:blipFill>
        <p:spPr bwMode="auto">
          <a:xfrm>
            <a:off x="990600" y="762000"/>
            <a:ext cx="7086600" cy="5638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791</Words>
  <Application>Microsoft Office PowerPoint</Application>
  <PresentationFormat>عرض على الشاشة (3:4)‏</PresentationFormat>
  <Paragraphs>54</Paragraphs>
  <Slides>23</Slides>
  <Notes>0</Notes>
  <HiddenSlides>0</HiddenSlides>
  <MMClips>0</MMClips>
  <ScaleCrop>false</ScaleCrop>
  <HeadingPairs>
    <vt:vector size="4" baseType="variant">
      <vt:variant>
        <vt:lpstr>سمة</vt:lpstr>
      </vt:variant>
      <vt:variant>
        <vt:i4>1</vt:i4>
      </vt:variant>
      <vt:variant>
        <vt:lpstr>عناوين الشرائح</vt:lpstr>
      </vt:variant>
      <vt:variant>
        <vt:i4>23</vt:i4>
      </vt:variant>
    </vt:vector>
  </HeadingPairs>
  <TitlesOfParts>
    <vt:vector size="24" baseType="lpstr">
      <vt:lpstr>Office Theme</vt:lpstr>
      <vt:lpstr> RUNNING &amp; GROUNDWATERWATER 1- Running Water↓  </vt:lpstr>
      <vt:lpstr>2) Hydrological Cycle:</vt:lpstr>
      <vt:lpstr>1:1) Runoff: Is that amount of water which exceeds the soaking (absorption) capacity of the land. It flows to the lower areas (Oceans, Lakes, Seas, Dams, …). It is the most important agent of Earths’ Wearing. </vt:lpstr>
      <vt:lpstr>الشريحة 4</vt:lpstr>
      <vt:lpstr>….Stream →</vt:lpstr>
      <vt:lpstr>…Velocity of water in a stream differs and so its erodability. </vt:lpstr>
      <vt:lpstr>       The wide shallow perimeter means decrease in current velocity  and visa versa</vt:lpstr>
      <vt:lpstr>3- Discharge: Amount of water in M3 passing the wetted cross section in a given unit of time.</vt:lpstr>
      <vt:lpstr>الشريحة 9</vt:lpstr>
      <vt:lpstr> Work of Streams: </vt:lpstr>
      <vt:lpstr>2) Transportation: Streams are the most important erosional agent because they carry large quantities of materials produced by  weathering. </vt:lpstr>
      <vt:lpstr>How material is transported by stream water?      Answer: In 3 ways:</vt:lpstr>
      <vt:lpstr>2- In suspension (=suspended load): As fine sands, clays, silts, even pebbles in floods’ time. Water with suspensions is denser than plain water and can carry heavier particles as suspended.</vt:lpstr>
      <vt:lpstr>3- Along the bottom (bed load): Larger particles are transported along the river bottom leading to the grinding action. Particles move along the bottom by rolling, sliding, traction or saltation. Bed load counts approx. for 10% of total stream load; max. during flooding.</vt:lpstr>
      <vt:lpstr>الشريحة 15</vt:lpstr>
      <vt:lpstr>STREAM ABILITY TO CARRY LOADS IS MEASURED BY 2 CRITERIA:</vt:lpstr>
      <vt:lpstr>3- Deposition:</vt:lpstr>
      <vt:lpstr>The well-sorted material deposited by a stream is called ALLUVIUM.   Alluvial Fans form when stream leaves narrow area to open area so a sudden drop of sediments occur in open area due to reduce in gradient</vt:lpstr>
      <vt:lpstr>PLACER DEPOSITS: It is a way in which valuable minerals (Gold, Diamond, Platinum) are concentrated into economically significant accumulations. Placers are a sorting type according to specific gravity (heavy minerals settle quickly).</vt:lpstr>
      <vt:lpstr>الشريحة 20</vt:lpstr>
      <vt:lpstr>Stream Valleys:</vt:lpstr>
      <vt:lpstr>2- Wide valley with flat floor: Indicates maturity; sides of these valleys are shaped by a combination of weathering, sheet flow and mass wasting. </vt:lpstr>
      <vt:lpstr>Stream Evolution with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WATER &amp; GROUNDWATER</dc:title>
  <dc:creator>Al-Harithi</dc:creator>
  <cp:lastModifiedBy>USER</cp:lastModifiedBy>
  <cp:revision>4</cp:revision>
  <dcterms:created xsi:type="dcterms:W3CDTF">2006-08-16T00:00:00Z</dcterms:created>
  <dcterms:modified xsi:type="dcterms:W3CDTF">2020-04-27T10:38:12Z</dcterms:modified>
</cp:coreProperties>
</file>