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2"/>
  </p:notesMasterIdLst>
  <p:sldIdLst>
    <p:sldId id="256" r:id="rId3"/>
    <p:sldId id="377" r:id="rId4"/>
    <p:sldId id="378" r:id="rId5"/>
    <p:sldId id="379" r:id="rId6"/>
    <p:sldId id="380" r:id="rId7"/>
    <p:sldId id="381" r:id="rId8"/>
    <p:sldId id="383" r:id="rId9"/>
    <p:sldId id="382" r:id="rId10"/>
    <p:sldId id="394" r:id="rId11"/>
    <p:sldId id="384" r:id="rId12"/>
    <p:sldId id="385" r:id="rId13"/>
    <p:sldId id="386" r:id="rId14"/>
    <p:sldId id="387" r:id="rId15"/>
    <p:sldId id="388" r:id="rId16"/>
    <p:sldId id="389" r:id="rId17"/>
    <p:sldId id="393" r:id="rId18"/>
    <p:sldId id="391" r:id="rId19"/>
    <p:sldId id="390" r:id="rId20"/>
    <p:sldId id="392" r:id="rId21"/>
    <p:sldId id="396" r:id="rId22"/>
    <p:sldId id="395" r:id="rId23"/>
    <p:sldId id="397" r:id="rId24"/>
    <p:sldId id="398" r:id="rId25"/>
    <p:sldId id="399" r:id="rId26"/>
    <p:sldId id="408" r:id="rId27"/>
    <p:sldId id="410" r:id="rId28"/>
    <p:sldId id="400" r:id="rId29"/>
    <p:sldId id="401" r:id="rId30"/>
    <p:sldId id="411" r:id="rId31"/>
    <p:sldId id="412" r:id="rId32"/>
    <p:sldId id="402" r:id="rId33"/>
    <p:sldId id="403" r:id="rId34"/>
    <p:sldId id="404" r:id="rId35"/>
    <p:sldId id="405" r:id="rId36"/>
    <p:sldId id="416" r:id="rId37"/>
    <p:sldId id="406" r:id="rId38"/>
    <p:sldId id="413" r:id="rId39"/>
    <p:sldId id="407" r:id="rId40"/>
    <p:sldId id="41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62" autoAdjust="0"/>
    <p:restoredTop sz="99104" autoAdjust="0"/>
  </p:normalViewPr>
  <p:slideViewPr>
    <p:cSldViewPr>
      <p:cViewPr varScale="1">
        <p:scale>
          <a:sx n="72" d="100"/>
          <a:sy n="72" d="100"/>
        </p:scale>
        <p:origin x="-12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21E40-9B48-4626-B436-5D7890FD87D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38B51-32B1-488B-B776-DA29C7C54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49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F532E-BB09-4E19-B9A5-40EB7B1F67AC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276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ENCE 231: Engineering Geology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Fall Semester 2018/2019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Department of Civil Engineering- </a:t>
            </a:r>
            <a:r>
              <a:rPr lang="en-US" dirty="0" err="1">
                <a:solidFill>
                  <a:srgbClr val="0070C0"/>
                </a:solidFill>
              </a:rPr>
              <a:t>Birzeit</a:t>
            </a:r>
            <a:r>
              <a:rPr lang="en-US" dirty="0">
                <a:solidFill>
                  <a:srgbClr val="0070C0"/>
                </a:solidFill>
              </a:rPr>
              <a:t> University, Palestine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Chapter 10: Groundwater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8DA684-EFA2-4135-8D2B-AEBBA07674C9}"/>
              </a:ext>
            </a:extLst>
          </p:cNvPr>
          <p:cNvSpPr/>
          <p:nvPr/>
        </p:nvSpPr>
        <p:spPr>
          <a:xfrm>
            <a:off x="152400" y="52578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Course Instructors: </a:t>
            </a:r>
            <a:r>
              <a:rPr lang="en-US" sz="2400" dirty="0" err="1"/>
              <a:t>Saheem</a:t>
            </a:r>
            <a:r>
              <a:rPr lang="en-US" sz="2400" dirty="0"/>
              <a:t> Murshid &amp; Nidal </a:t>
            </a:r>
            <a:r>
              <a:rPr lang="en-US" sz="2400" dirty="0" err="1"/>
              <a:t>Atallah</a:t>
            </a:r>
            <a:endParaRPr lang="en-US" sz="2400" dirty="0"/>
          </a:p>
          <a:p>
            <a:r>
              <a:rPr lang="en-US" sz="2400" smtClean="0"/>
              <a:t>Information </a:t>
            </a:r>
            <a:r>
              <a:rPr lang="en-US" sz="2400" dirty="0"/>
              <a:t>Source: Essentials of Geology (</a:t>
            </a:r>
            <a:r>
              <a:rPr lang="en-US" sz="2400" dirty="0" err="1"/>
              <a:t>Lutgens</a:t>
            </a:r>
            <a:r>
              <a:rPr lang="en-US" sz="2400" dirty="0"/>
              <a:t> et al., Eds. 9 &amp; 11)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686800" cy="525779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The depth of the water table </a:t>
            </a:r>
            <a:r>
              <a:rPr lang="en-US" dirty="0"/>
              <a:t>varies greatly; from zero (when at the surface) to hundreds of meters below the surface.</a:t>
            </a:r>
          </a:p>
          <a:p>
            <a:r>
              <a:rPr lang="en-US" b="1" dirty="0"/>
              <a:t>Seasonal variations </a:t>
            </a:r>
            <a:r>
              <a:rPr lang="en-US" dirty="0"/>
              <a:t>occur depending on the amount of water added (related to quantity, distribution, &amp; timing of rain).</a:t>
            </a:r>
          </a:p>
          <a:p>
            <a:r>
              <a:rPr lang="en-US" dirty="0"/>
              <a:t>The water table is typically </a:t>
            </a:r>
            <a:r>
              <a:rPr lang="en-US" b="1" dirty="0"/>
              <a:t>a subdued replica (</a:t>
            </a:r>
            <a:r>
              <a:rPr lang="ar-SA" sz="2800" b="1" dirty="0"/>
              <a:t>نسخة</a:t>
            </a:r>
            <a:r>
              <a:rPr lang="en-US" b="1" dirty="0"/>
              <a:t>) of the surface topography (</a:t>
            </a:r>
            <a:r>
              <a:rPr lang="ar-SA" sz="2800" b="1" dirty="0"/>
              <a:t>التضاريس</a:t>
            </a:r>
            <a:r>
              <a:rPr lang="en-US" b="1" dirty="0"/>
              <a:t>).</a:t>
            </a:r>
          </a:p>
          <a:p>
            <a:r>
              <a:rPr lang="en-US" b="1" dirty="0"/>
              <a:t>The water table may drop </a:t>
            </a:r>
            <a:r>
              <a:rPr lang="en-US" dirty="0"/>
              <a:t>dramatically if groundwater is overused (pumped) and in extended periods of drought (</a:t>
            </a:r>
            <a:r>
              <a:rPr lang="ar-SA" dirty="0"/>
              <a:t>مواسم جفاف طويلة</a:t>
            </a:r>
            <a:r>
              <a:rPr lang="en-US" dirty="0"/>
              <a:t>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4953000" cy="6477000"/>
          </a:xfrm>
        </p:spPr>
        <p:txBody>
          <a:bodyPr/>
          <a:lstStyle/>
          <a:p>
            <a:r>
              <a:rPr lang="en-US" dirty="0"/>
              <a:t>We can use maps to show the depth of the water table and the flow of groundwater. </a:t>
            </a:r>
          </a:p>
          <a:p>
            <a:r>
              <a:rPr lang="en-US" dirty="0"/>
              <a:t>These</a:t>
            </a:r>
            <a:r>
              <a:rPr lang="en-US" b="1" dirty="0">
                <a:solidFill>
                  <a:schemeClr val="accent1"/>
                </a:solidFill>
              </a:rPr>
              <a:t> flow nets </a:t>
            </a:r>
            <a:r>
              <a:rPr lang="en-US" dirty="0"/>
              <a:t>show us the direction of groundwater movement (from high elevation to lower elevation).</a:t>
            </a:r>
            <a:endParaRPr lang="ar-SA" dirty="0"/>
          </a:p>
          <a:p>
            <a:r>
              <a:rPr lang="en-US" dirty="0"/>
              <a:t>Gravity is the single most important force driving GW movement.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6223" t="17582" r="16837"/>
          <a:stretch>
            <a:fillRect/>
          </a:stretch>
        </p:blipFill>
        <p:spPr bwMode="auto">
          <a:xfrm>
            <a:off x="5299710" y="76200"/>
            <a:ext cx="376809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Interaction Between Groundwater &amp;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181600" cy="5562600"/>
          </a:xfrm>
        </p:spPr>
        <p:txBody>
          <a:bodyPr>
            <a:normAutofit fontScale="85000" lnSpcReduction="10000"/>
          </a:bodyPr>
          <a:lstStyle/>
          <a:p>
            <a:pPr marL="633222" indent="-514350">
              <a:buFont typeface="+mj-lt"/>
              <a:buAutoNum type="arabicParenR"/>
            </a:pPr>
            <a:r>
              <a:rPr lang="en-US" b="1" dirty="0">
                <a:solidFill>
                  <a:schemeClr val="accent1"/>
                </a:solidFill>
              </a:rPr>
              <a:t>Gaining Stream: </a:t>
            </a:r>
          </a:p>
          <a:p>
            <a:pPr marL="633222" indent="-514350">
              <a:buNone/>
            </a:pP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dirty="0"/>
              <a:t>Streams that gain water from the inflow of groundwater.</a:t>
            </a:r>
          </a:p>
          <a:p>
            <a:pPr marL="633222" indent="-514350">
              <a:spcAft>
                <a:spcPts val="600"/>
              </a:spcAft>
              <a:buNone/>
            </a:pPr>
            <a:r>
              <a:rPr lang="en-US" dirty="0"/>
              <a:t>	Occurs in </a:t>
            </a:r>
            <a:r>
              <a:rPr lang="en-US" u="sng" dirty="0"/>
              <a:t>humid areas</a:t>
            </a:r>
            <a:r>
              <a:rPr lang="en-US" dirty="0"/>
              <a:t>.</a:t>
            </a:r>
          </a:p>
          <a:p>
            <a:pPr marL="633222" indent="-514350">
              <a:buAutoNum type="arabicParenR" startAt="2"/>
            </a:pPr>
            <a:r>
              <a:rPr lang="en-US" b="1" dirty="0">
                <a:solidFill>
                  <a:schemeClr val="accent1"/>
                </a:solidFill>
              </a:rPr>
              <a:t>Loosing Stream: </a:t>
            </a:r>
          </a:p>
          <a:p>
            <a:pPr marL="633222" indent="-514350">
              <a:buNone/>
            </a:pPr>
            <a:r>
              <a:rPr lang="en-US" dirty="0"/>
              <a:t>	Streams that loose water to groundwater through outflow from streambed.</a:t>
            </a:r>
          </a:p>
          <a:p>
            <a:pPr marL="633222" indent="-514350">
              <a:buNone/>
            </a:pPr>
            <a:r>
              <a:rPr lang="en-US" dirty="0"/>
              <a:t>	Types: connected &amp; disconnected (</a:t>
            </a:r>
            <a:r>
              <a:rPr lang="en-US" u="sng" dirty="0"/>
              <a:t>arid region</a:t>
            </a:r>
            <a:r>
              <a:rPr lang="en-US" dirty="0"/>
              <a:t>) from the WT.</a:t>
            </a:r>
          </a:p>
          <a:p>
            <a:pPr marL="633222" indent="-514350">
              <a:buNone/>
            </a:pPr>
            <a:r>
              <a:rPr lang="en-US" sz="2400" b="1" dirty="0"/>
              <a:t>* Note:</a:t>
            </a:r>
            <a:r>
              <a:rPr lang="en-US" sz="2400" dirty="0"/>
              <a:t> in some cases a stream might be both gaining &amp; loosing in different sections or depending on the supply of GW.</a:t>
            </a:r>
            <a:endParaRPr lang="en-US" dirty="0"/>
          </a:p>
        </p:txBody>
      </p:sp>
      <p:pic>
        <p:nvPicPr>
          <p:cNvPr id="2050" name="Picture 2" descr="C:\Users\dell\Desktop\BZU\Chapter 10 Groundwater\groundwater-14567B3A144314308AD.png"/>
          <p:cNvPicPr>
            <a:picLocks noChangeAspect="1" noChangeArrowheads="1"/>
          </p:cNvPicPr>
          <p:nvPr/>
        </p:nvPicPr>
        <p:blipFill>
          <a:blip r:embed="rId2"/>
          <a:srcRect l="5263"/>
          <a:stretch>
            <a:fillRect/>
          </a:stretch>
        </p:blipFill>
        <p:spPr bwMode="auto">
          <a:xfrm>
            <a:off x="5257800" y="1524000"/>
            <a:ext cx="3886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Storage &amp; Movement of Groundwater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3340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 rate of groundwater movement is strongly influenced by the subsurface material, especially </a:t>
            </a:r>
            <a:r>
              <a:rPr lang="en-US" b="1" dirty="0"/>
              <a:t>Porosity (</a:t>
            </a:r>
            <a:r>
              <a:rPr lang="ar-SA" b="1" dirty="0"/>
              <a:t>المسامية</a:t>
            </a:r>
            <a:r>
              <a:rPr lang="en-US" b="1" dirty="0"/>
              <a:t>) &amp; Permeability (</a:t>
            </a:r>
            <a:r>
              <a:rPr lang="ar-SA" b="1" dirty="0" err="1"/>
              <a:t>النفاذية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0070C0"/>
                </a:solidFill>
              </a:rPr>
              <a:t>Porosity: </a:t>
            </a:r>
            <a:r>
              <a:rPr lang="en-US" dirty="0"/>
              <a:t>(the voids or </a:t>
            </a:r>
            <a:r>
              <a:rPr lang="en-US" dirty="0" err="1"/>
              <a:t>opennings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/>
              <a:t>It is the percentage of the total volume of rock or sediment that consists of pore space. 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dirty="0"/>
              <a:t>It amount of pore space depends on the </a:t>
            </a:r>
            <a:r>
              <a:rPr lang="en-US" u="sng" dirty="0"/>
              <a:t>size &amp; shape of grains</a:t>
            </a:r>
            <a:r>
              <a:rPr lang="en-US" dirty="0"/>
              <a:t>, how they are </a:t>
            </a:r>
            <a:r>
              <a:rPr lang="en-US" u="sng" dirty="0"/>
              <a:t>packed together</a:t>
            </a:r>
            <a:r>
              <a:rPr lang="en-US" dirty="0"/>
              <a:t>, the </a:t>
            </a:r>
            <a:r>
              <a:rPr lang="en-US" u="sng" dirty="0"/>
              <a:t>degree of sorting</a:t>
            </a:r>
            <a:r>
              <a:rPr lang="en-US" dirty="0"/>
              <a:t>, and (in some sed. rocks) the </a:t>
            </a:r>
            <a:r>
              <a:rPr lang="en-US" u="sng" dirty="0"/>
              <a:t>amount of cementing material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/>
              <a:t>Porosity influences the quantity of groundwater that can be stored </a:t>
            </a:r>
            <a:r>
              <a:rPr lang="en-US" dirty="0"/>
              <a:t>and it can </a:t>
            </a:r>
            <a:r>
              <a:rPr lang="en-US" b="1" dirty="0"/>
              <a:t>vary greatly</a:t>
            </a:r>
            <a:r>
              <a:rPr lang="en-US" dirty="0"/>
              <a:t> from 10-50% of the total volume.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Storage &amp; Movement of Groundwater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2) Permeability (k): </a:t>
            </a:r>
            <a:r>
              <a:rPr lang="en-US" sz="2200" b="1" dirty="0">
                <a:solidFill>
                  <a:srgbClr val="0070C0"/>
                </a:solidFill>
              </a:rPr>
              <a:t>(also referred to as Hydraulic Conductivity)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/>
              <a:t>It the ease with which a fluid can pass through a certain material.</a:t>
            </a:r>
          </a:p>
          <a:p>
            <a:pPr>
              <a:buNone/>
            </a:pPr>
            <a:r>
              <a:rPr lang="en-US" dirty="0"/>
              <a:t>	- Porosity is not a good indicator of how much fluid a material is able to transfer/move. </a:t>
            </a:r>
            <a:r>
              <a:rPr lang="en-US" b="1" dirty="0"/>
              <a:t>The pores must be connected &amp; large enough to allow flow.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/>
              <a:t>Example: </a:t>
            </a:r>
            <a:r>
              <a:rPr lang="en-US" dirty="0"/>
              <a:t>Clay has a high porosity (50%), so it’s able to store a lot of water, but the pores are too small to allow water to flow through it, so it has a low permeability. </a:t>
            </a:r>
            <a:r>
              <a:rPr lang="en-US" sz="2900" b="1" dirty="0"/>
              <a:t>(Permeability= Gravel &gt; Sand  &gt; Silt &gt; Clay)</a:t>
            </a:r>
          </a:p>
          <a:p>
            <a:r>
              <a:rPr lang="en-US" dirty="0"/>
              <a:t>Permeability &amp; groundwater flow are also influenced by joints, faults, &amp; cavities (</a:t>
            </a:r>
            <a:r>
              <a:rPr lang="ar-SA" dirty="0"/>
              <a:t>الفجوات والتشققات</a:t>
            </a:r>
            <a:r>
              <a:rPr lang="en-US" dirty="0"/>
              <a:t>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/>
          <a:lstStyle/>
          <a:p>
            <a:pPr algn="ctr"/>
            <a:r>
              <a:rPr lang="en-US" dirty="0"/>
              <a:t>Porosity &amp; Permeability</a:t>
            </a:r>
          </a:p>
        </p:txBody>
      </p:sp>
      <p:pic>
        <p:nvPicPr>
          <p:cNvPr id="3074" name="Picture 2" descr="C:\Users\dell\Desktop\BZU\Chapter 10 Groundwater\PorousPermea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8082902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38067" t="15385" r="15081"/>
          <a:stretch>
            <a:fillRect/>
          </a:stretch>
        </p:blipFill>
        <p:spPr bwMode="auto">
          <a:xfrm>
            <a:off x="1066800" y="0"/>
            <a:ext cx="7086600" cy="682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29718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Aquifer: </a:t>
            </a:r>
          </a:p>
          <a:p>
            <a:pPr>
              <a:buNone/>
            </a:pPr>
            <a:r>
              <a:rPr lang="en-US" dirty="0"/>
              <a:t>	Permeable rock strata or </a:t>
            </a:r>
            <a:r>
              <a:rPr lang="en-US" dirty="0" err="1"/>
              <a:t>sedimens</a:t>
            </a:r>
            <a:r>
              <a:rPr lang="en-US" dirty="0"/>
              <a:t> that transmit groundwater freely (ex: gravel &amp; sand).</a:t>
            </a:r>
          </a:p>
          <a:p>
            <a:r>
              <a:rPr lang="en-US" b="1" dirty="0" err="1">
                <a:solidFill>
                  <a:schemeClr val="accent1"/>
                </a:solidFill>
              </a:rPr>
              <a:t>Aquiclude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Impereable</a:t>
            </a:r>
            <a:r>
              <a:rPr lang="en-US" dirty="0"/>
              <a:t> layers that hinder or prevent water movement. (ex: clay)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Storage &amp; Movement of Groundwater</a:t>
            </a:r>
          </a:p>
        </p:txBody>
      </p:sp>
      <p:pic>
        <p:nvPicPr>
          <p:cNvPr id="4101" name="Picture 5" descr="Image result for aquifer and aquiclu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989" y="4038600"/>
            <a:ext cx="4968011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39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movement of groundwater is exceedingly slow</a:t>
            </a:r>
            <a:r>
              <a:rPr lang="en-US" dirty="0"/>
              <a:t>, from pore to pore. The rate of movement may vary from millimeters per year to a kilometer per year.</a:t>
            </a:r>
          </a:p>
          <a:p>
            <a:r>
              <a:rPr lang="en-US" dirty="0"/>
              <a:t>The energy that makes groundwater flow is provided by the </a:t>
            </a:r>
            <a:r>
              <a:rPr lang="en-US" b="1" dirty="0">
                <a:solidFill>
                  <a:schemeClr val="accent1"/>
                </a:solidFill>
              </a:rPr>
              <a:t>force of gravity</a:t>
            </a:r>
            <a:r>
              <a:rPr lang="en-US" dirty="0"/>
              <a:t>; in response to gravity GW moves from areas where the water table is high to areas where it is low.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08176"/>
          </a:xfrm>
          <a:prstGeom prst="rect">
            <a:avLst/>
          </a:prstGeom>
        </p:spPr>
        <p:txBody>
          <a:bodyPr vert="horz" lIns="91440" rIns="45720" rtlCol="0" anchor="ctr">
            <a:normAutofit fontScale="97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Storage &amp; Movement of Groundwater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/>
          <a:lstStyle/>
          <a:p>
            <a:pPr algn="ctr"/>
            <a:r>
              <a:rPr lang="en-US" dirty="0"/>
              <a:t>Springs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259079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source for springs </a:t>
            </a:r>
            <a:r>
              <a:rPr lang="en-US" dirty="0"/>
              <a:t>is </a:t>
            </a:r>
            <a:r>
              <a:rPr lang="en-US" b="1" dirty="0"/>
              <a:t>water from the zone of saturation</a:t>
            </a:r>
            <a:r>
              <a:rPr lang="en-US" dirty="0"/>
              <a:t> and the ultimate from precipitation.</a:t>
            </a:r>
          </a:p>
          <a:p>
            <a:r>
              <a:rPr lang="en-US" b="1" dirty="0"/>
              <a:t>Whenever the water table intersects Earth’s surface, a natural outflow of water of groundwater occurs, resulting in a spring.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4114800"/>
            <a:ext cx="4572000" cy="2743199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Formation of Springs: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AutoNum type="arabicParenR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Sratum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Spring: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When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aquitard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blocks the downward movement of groundwater and forces it to move horizontally.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AutoNum type="arabicParenR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82" name="Picture 2" descr="Image result for formation of sprin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114800"/>
            <a:ext cx="4572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Groundwater  </a:t>
            </a:r>
            <a:r>
              <a:rPr lang="ar-SA" sz="3600" dirty="0">
                <a:solidFill>
                  <a:srgbClr val="0070C0"/>
                </a:solidFill>
              </a:rPr>
              <a:t>المياه الجوفية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447801"/>
            <a:ext cx="9296400" cy="434339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What is Groundwater?</a:t>
            </a:r>
          </a:p>
          <a:p>
            <a:r>
              <a:rPr lang="en-US" dirty="0"/>
              <a:t>Groundwater is the water from rainfall &amp; surface water that infiltrates the ground and is stored inside the ground. </a:t>
            </a:r>
          </a:p>
          <a:p>
            <a:r>
              <a:rPr lang="en-US" dirty="0"/>
              <a:t>The study of groundwater is called </a:t>
            </a:r>
            <a:r>
              <a:rPr lang="en-US" dirty="0">
                <a:solidFill>
                  <a:srgbClr val="0070C0"/>
                </a:solidFill>
              </a:rPr>
              <a:t>“Hydrogeology”</a:t>
            </a:r>
            <a:r>
              <a:rPr lang="en-US" dirty="0"/>
              <a:t>.</a:t>
            </a:r>
          </a:p>
          <a:p>
            <a:r>
              <a:rPr lang="en-US" dirty="0"/>
              <a:t>Many people think that groundwater occurs in the form of underground rivers. In reality, it is the water stored in the </a:t>
            </a:r>
            <a:r>
              <a:rPr lang="en-US" b="1" dirty="0">
                <a:solidFill>
                  <a:srgbClr val="0070C0"/>
                </a:solidFill>
              </a:rPr>
              <a:t>pore spaces of soil &amp; rock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in joints &amp; fractures in bedrock</a:t>
            </a:r>
            <a:r>
              <a:rPr lang="en-US" dirty="0"/>
              <a:t>.</a:t>
            </a:r>
          </a:p>
        </p:txBody>
      </p:sp>
      <p:pic>
        <p:nvPicPr>
          <p:cNvPr id="1026" name="Picture 2" descr="Ground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486400"/>
            <a:ext cx="5306374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038600" cy="68579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Formation of Springs:</a:t>
            </a:r>
          </a:p>
          <a:p>
            <a:pPr>
              <a:buNone/>
            </a:pPr>
            <a:r>
              <a:rPr lang="en-US" dirty="0"/>
              <a:t>2) When an </a:t>
            </a:r>
            <a:r>
              <a:rPr lang="en-US" dirty="0" err="1"/>
              <a:t>aquitard</a:t>
            </a:r>
            <a:r>
              <a:rPr lang="en-US" dirty="0"/>
              <a:t> is situated above the main water table, some of the water percolating downward is held by the </a:t>
            </a:r>
            <a:r>
              <a:rPr lang="en-US" dirty="0" err="1"/>
              <a:t>quitard</a:t>
            </a:r>
            <a:r>
              <a:rPr lang="en-US" dirty="0"/>
              <a:t> creating a </a:t>
            </a:r>
            <a:r>
              <a:rPr lang="en-US" b="1" dirty="0">
                <a:solidFill>
                  <a:schemeClr val="accent1"/>
                </a:solidFill>
              </a:rPr>
              <a:t>“perched water table”.</a:t>
            </a:r>
          </a:p>
          <a:p>
            <a:pPr>
              <a:buNone/>
            </a:pPr>
            <a:r>
              <a:rPr lang="en-US" dirty="0"/>
              <a:t>3) Through fractures or </a:t>
            </a:r>
            <a:r>
              <a:rPr lang="en-US" b="1" dirty="0">
                <a:solidFill>
                  <a:schemeClr val="accent1"/>
                </a:solidFill>
              </a:rPr>
              <a:t>solution channels </a:t>
            </a:r>
            <a:r>
              <a:rPr lang="en-US" dirty="0"/>
              <a:t>(dissolved rock) in impermeable rock.</a:t>
            </a:r>
          </a:p>
          <a:p>
            <a:pPr>
              <a:buNone/>
            </a:pPr>
            <a:r>
              <a:rPr lang="en-US" dirty="0"/>
              <a:t>4) </a:t>
            </a:r>
            <a:r>
              <a:rPr lang="en-US" b="1" dirty="0">
                <a:solidFill>
                  <a:schemeClr val="accent1"/>
                </a:solidFill>
              </a:rPr>
              <a:t>Fault Spring.</a:t>
            </a:r>
          </a:p>
          <a:p>
            <a:pPr marL="633222" indent="-514350">
              <a:buAutoNum type="arabicParenR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057400"/>
            <a:ext cx="5105400" cy="25146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6226" t="27473" r="43377" b="26257"/>
          <a:stretch>
            <a:fillRect/>
          </a:stretch>
        </p:blipFill>
        <p:spPr bwMode="auto">
          <a:xfrm>
            <a:off x="4038600" y="1"/>
            <a:ext cx="5105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010400" y="0"/>
            <a:ext cx="2133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06" name="Picture 2" descr="Related image"/>
          <p:cNvPicPr>
            <a:picLocks noChangeAspect="1" noChangeArrowheads="1"/>
          </p:cNvPicPr>
          <p:nvPr/>
        </p:nvPicPr>
        <p:blipFill>
          <a:blip r:embed="rId4"/>
          <a:srcRect t="6977" b="11926"/>
          <a:stretch>
            <a:fillRect/>
          </a:stretch>
        </p:blipFill>
        <p:spPr bwMode="auto">
          <a:xfrm>
            <a:off x="3962400" y="4648200"/>
            <a:ext cx="51816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Wells (</a:t>
            </a:r>
            <a:r>
              <a:rPr lang="ar-SA" sz="3200" dirty="0"/>
              <a:t>الآبار</a:t>
            </a:r>
            <a:r>
              <a:rPr lang="en-US" sz="4000" dirty="0"/>
              <a:t>)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 l="5271" t="19780" r="31557" b="6593"/>
          <a:stretch>
            <a:fillRect/>
          </a:stretch>
        </p:blipFill>
        <p:spPr bwMode="auto">
          <a:xfrm>
            <a:off x="1295399" y="3200401"/>
            <a:ext cx="5888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69430" t="19780" r="6881" b="6593"/>
          <a:stretch>
            <a:fillRect/>
          </a:stretch>
        </p:blipFill>
        <p:spPr bwMode="auto">
          <a:xfrm>
            <a:off x="7315200" y="3200401"/>
            <a:ext cx="1828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533400"/>
            <a:ext cx="9144000" cy="2895600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a hole bored into the ground to the zone of saturation, where groundwater can be pumped to the surface.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pumping the water table is lowered near the well (“drawdown”) and with increased pumping create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“Cone of Depression”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overpumped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it may result in a large cone of depression and cause the Water Table to be lowered substantially affecting nearby wells.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Artesian Wells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0292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When groundwater is under pressure and rises well above the level of the aquifer or where the water was first encountered.</a:t>
            </a:r>
          </a:p>
          <a:p>
            <a:r>
              <a:rPr lang="en-US" b="1" u="sng" dirty="0"/>
              <a:t>Conditions needed:</a:t>
            </a:r>
          </a:p>
          <a:p>
            <a:pPr marL="633222" indent="-514350">
              <a:buFont typeface="Wingdings 2"/>
              <a:buAutoNum type="arabicParenR"/>
            </a:pPr>
            <a:r>
              <a:rPr lang="en-US" dirty="0"/>
              <a:t>Water must be confined to an aquifer the is inclined so that one end is exposed at the surface, where it can receive water. </a:t>
            </a:r>
          </a:p>
          <a:p>
            <a:pPr marL="633222" indent="-514350">
              <a:buAutoNum type="arabicParenR"/>
            </a:pPr>
            <a:r>
              <a:rPr lang="en-US" dirty="0"/>
              <a:t>Impermeable layers (</a:t>
            </a:r>
            <a:r>
              <a:rPr lang="en-US" dirty="0" err="1"/>
              <a:t>Aquitards</a:t>
            </a:r>
            <a:r>
              <a:rPr lang="en-US" dirty="0"/>
              <a:t>), both above and below the aquifer, preventing it from escaping.</a:t>
            </a:r>
          </a:p>
        </p:txBody>
      </p:sp>
      <p:pic>
        <p:nvPicPr>
          <p:cNvPr id="48134" name="Picture 6" descr="Image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1242" y="4191001"/>
            <a:ext cx="4072758" cy="2667000"/>
          </a:xfrm>
          <a:prstGeom prst="rect">
            <a:avLst/>
          </a:prstGeom>
          <a:noFill/>
        </p:spPr>
      </p:pic>
      <p:pic>
        <p:nvPicPr>
          <p:cNvPr id="48136" name="Picture 8" descr="Image result for artesian w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67566"/>
            <a:ext cx="3886995" cy="2775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Flowing vs. Non-flowing Artesian Wells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12299" t="18681" r="35578" b="3297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Environmental &amp; Eng. Problems Associated with Groundwater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75191"/>
            <a:ext cx="8534400" cy="4625609"/>
          </a:xfrm>
        </p:spPr>
        <p:txBody>
          <a:bodyPr/>
          <a:lstStyle/>
          <a:p>
            <a:pPr marL="633222" indent="-514350">
              <a:buNone/>
            </a:pPr>
            <a:r>
              <a:rPr lang="en-US" dirty="0"/>
              <a:t>Some of the main issues:</a:t>
            </a:r>
          </a:p>
          <a:p>
            <a:pPr marL="633222" indent="-514350">
              <a:buAutoNum type="arabicParenR"/>
            </a:pPr>
            <a:r>
              <a:rPr lang="en-US" b="1" dirty="0"/>
              <a:t>Overexploitation/ overuse</a:t>
            </a:r>
          </a:p>
          <a:p>
            <a:pPr marL="633222" indent="-514350">
              <a:buAutoNum type="arabicParenR"/>
            </a:pPr>
            <a:r>
              <a:rPr lang="en-US" b="1" dirty="0"/>
              <a:t>Groundwater withdrawal &amp; sinking</a:t>
            </a:r>
          </a:p>
          <a:p>
            <a:pPr marL="633222" indent="-514350">
              <a:buAutoNum type="arabicParenR"/>
            </a:pPr>
            <a:r>
              <a:rPr lang="en-US" b="1" dirty="0"/>
              <a:t>Groundwater contamination.</a:t>
            </a:r>
          </a:p>
          <a:p>
            <a:pPr marL="633222" indent="-514350">
              <a:buAutoNum type="arabicParenR"/>
            </a:pPr>
            <a:endParaRPr lang="en-US" dirty="0"/>
          </a:p>
          <a:p>
            <a:pPr marL="633222" indent="-514350"/>
            <a:r>
              <a:rPr lang="en-US" dirty="0"/>
              <a:t>All this has led some to consider groundwater as </a:t>
            </a:r>
            <a:r>
              <a:rPr lang="en-US" b="1" dirty="0"/>
              <a:t>“a non-renewable resource”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Over-Use of Groundwater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dirty="0"/>
              <a:t>Caused by over-pumping or over-use/ over-exploitation: </a:t>
            </a:r>
            <a:r>
              <a:rPr lang="en-US" sz="2800" b="1" dirty="0"/>
              <a:t>The discharge exceeds the recharge in the groundwater budget (like a person in dept).</a:t>
            </a:r>
            <a:endParaRPr lang="en-US" b="1" dirty="0"/>
          </a:p>
          <a:p>
            <a:r>
              <a:rPr lang="en-US" dirty="0"/>
              <a:t>The GW can be described as being “mined”!</a:t>
            </a:r>
          </a:p>
          <a:p>
            <a:r>
              <a:rPr lang="en-US" dirty="0"/>
              <a:t>This cases the depletion (</a:t>
            </a:r>
            <a:r>
              <a:rPr lang="ar-SA" sz="2400" dirty="0"/>
              <a:t>استنفاذ</a:t>
            </a:r>
            <a:r>
              <a:rPr lang="en-US" dirty="0"/>
              <a:t>) of GW resources.</a:t>
            </a:r>
          </a:p>
          <a:p>
            <a:r>
              <a:rPr lang="en-US" dirty="0"/>
              <a:t>If the problem is prolonged, even if pumping were to stop, it could potentially take hundreds or even thousands of years for the groundwater resource to be replenished (</a:t>
            </a:r>
            <a:r>
              <a:rPr lang="ar-SA" sz="2400" dirty="0"/>
              <a:t>إعادة تعبئتها</a:t>
            </a:r>
            <a:r>
              <a:rPr lang="en-US" dirty="0"/>
              <a:t>) or recovered (</a:t>
            </a:r>
            <a:r>
              <a:rPr lang="ar-SA" sz="2400" dirty="0"/>
              <a:t>تعافيها</a:t>
            </a:r>
            <a:r>
              <a:rPr lang="en-US" dirty="0"/>
              <a:t>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408176"/>
          </a:xfrm>
        </p:spPr>
        <p:txBody>
          <a:bodyPr>
            <a:normAutofit fontScale="90000"/>
          </a:bodyPr>
          <a:lstStyle/>
          <a:p>
            <a:r>
              <a:rPr lang="en-US" dirty="0"/>
              <a:t>1) Over-Use of Groundwater: </a:t>
            </a:r>
            <a:br>
              <a:rPr lang="en-US" dirty="0"/>
            </a:br>
            <a:r>
              <a:rPr lang="en-US" dirty="0"/>
              <a:t>Gaza Strip &amp; the Coastal Aquifer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334000" cy="5410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In Gaza, over 4,000 private agricultural and domestic wells.</a:t>
            </a:r>
          </a:p>
          <a:p>
            <a:pPr algn="just"/>
            <a:r>
              <a:rPr lang="en-US" dirty="0"/>
              <a:t>The aquifer is replenished with an annual 85 </a:t>
            </a:r>
            <a:r>
              <a:rPr lang="en-US" dirty="0" err="1"/>
              <a:t>Mcm</a:t>
            </a:r>
            <a:r>
              <a:rPr lang="en-US" dirty="0"/>
              <a:t> while abstracted with over 165 </a:t>
            </a:r>
            <a:r>
              <a:rPr lang="en-US" dirty="0" err="1"/>
              <a:t>Mcm</a:t>
            </a:r>
            <a:r>
              <a:rPr lang="en-US" dirty="0"/>
              <a:t>/Year. (</a:t>
            </a:r>
            <a:r>
              <a:rPr lang="en-US" b="1" dirty="0"/>
              <a:t>95% over-abstraction</a:t>
            </a:r>
            <a:r>
              <a:rPr lang="en-US" dirty="0"/>
              <a:t>).</a:t>
            </a:r>
          </a:p>
          <a:p>
            <a:pPr algn="just"/>
            <a:r>
              <a:rPr lang="en-US" dirty="0"/>
              <a:t>This is causing </a:t>
            </a:r>
            <a:r>
              <a:rPr lang="en-US" b="1" dirty="0"/>
              <a:t>a drop </a:t>
            </a:r>
            <a:r>
              <a:rPr lang="en-US" dirty="0"/>
              <a:t>in the water table of about </a:t>
            </a:r>
            <a:r>
              <a:rPr lang="en-US" b="1" dirty="0"/>
              <a:t>1.6 Meters per year</a:t>
            </a:r>
            <a:r>
              <a:rPr lang="en-US" dirty="0"/>
              <a:t>. It is damaging the already depleted coastal aquifer and posing a the threat of irreversible environmental damage.</a:t>
            </a:r>
          </a:p>
          <a:p>
            <a:pPr algn="just"/>
            <a:r>
              <a:rPr lang="en-US" b="1" dirty="0"/>
              <a:t>Salt-water Intrusion.</a:t>
            </a:r>
          </a:p>
        </p:txBody>
      </p:sp>
      <p:pic>
        <p:nvPicPr>
          <p:cNvPr id="4" name="Picture 2" descr="http://cdn.muslimhands.org.uk/cdn/feature-images/450,353/media/17433806/abu_hamam_water_ga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0974" y="2362200"/>
            <a:ext cx="3663026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Land Subsidence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3200399"/>
          </a:xfrm>
        </p:spPr>
        <p:txBody>
          <a:bodyPr>
            <a:normAutofit/>
          </a:bodyPr>
          <a:lstStyle/>
          <a:p>
            <a:r>
              <a:rPr lang="en-US" dirty="0"/>
              <a:t>Over-pumping of a GW resources</a:t>
            </a:r>
            <a:r>
              <a:rPr lang="en-US" dirty="0">
                <a:sym typeface="Wingdings" pitchFamily="2" charset="2"/>
              </a:rPr>
              <a:t> a</a:t>
            </a:r>
            <a:r>
              <a:rPr lang="en-US" dirty="0"/>
              <a:t> drop in the water table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may cause land subsidence.</a:t>
            </a:r>
          </a:p>
          <a:p>
            <a:r>
              <a:rPr lang="en-US" dirty="0"/>
              <a:t>Especially in areas underlain by thick layer of loose soil, which is compacted by overburden, causing the land to subside.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/>
              <a:t>Example: </a:t>
            </a:r>
            <a:r>
              <a:rPr lang="en-US" dirty="0"/>
              <a:t>Mexico City; 7 Meter drop.</a:t>
            </a:r>
          </a:p>
          <a:p>
            <a:endParaRPr lang="en-US" dirty="0"/>
          </a:p>
        </p:txBody>
      </p:sp>
      <p:pic>
        <p:nvPicPr>
          <p:cNvPr id="10242" name="Picture 2" descr="http://www.geodesy.miami.edu/MexSubsidence/images/DSCF0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743449"/>
            <a:ext cx="2819400" cy="2114551"/>
          </a:xfrm>
          <a:prstGeom prst="rect">
            <a:avLst/>
          </a:prstGeom>
          <a:noFill/>
        </p:spPr>
      </p:pic>
      <p:pic>
        <p:nvPicPr>
          <p:cNvPr id="10244" name="Picture 4" descr="http://www.geodesy.miami.edu/MexSubsidence/images/DSCF05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721952"/>
            <a:ext cx="1600200" cy="2136048"/>
          </a:xfrm>
          <a:prstGeom prst="rect">
            <a:avLst/>
          </a:prstGeom>
          <a:noFill/>
        </p:spPr>
      </p:pic>
      <p:sp>
        <p:nvSpPr>
          <p:cNvPr id="10246" name="AutoShape 6" descr="Image result for dead sea sinkho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Image result for dead sea sinkho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AutoShape 10" descr="Image result for dead sea sinkho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1" name="Picture 11" descr="C:\Users\dell\Desktop\BZU\Chapter 10 Groundwater\israel-dead-sea-a-sinkhole-caused-by-the-receding-water-level-of-the-BM8YN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724401"/>
            <a:ext cx="3129938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6868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Groundwater Pollution/ Contamination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39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serious issues especially in areas that depend on GW as the main source of water.</a:t>
            </a:r>
          </a:p>
          <a:p>
            <a:r>
              <a:rPr lang="en-US" b="1" dirty="0"/>
              <a:t>Contamination from Sewage:</a:t>
            </a:r>
          </a:p>
          <a:p>
            <a:pPr>
              <a:buFont typeface="Corbel" pitchFamily="34" charset="0"/>
              <a:buChar char="‐"/>
            </a:pPr>
            <a:r>
              <a:rPr lang="en-US" dirty="0"/>
              <a:t>From a </a:t>
            </a:r>
            <a:r>
              <a:rPr lang="en-US" dirty="0">
                <a:solidFill>
                  <a:srgbClr val="FF0000"/>
                </a:solidFill>
              </a:rPr>
              <a:t>septic tank</a:t>
            </a:r>
            <a:r>
              <a:rPr lang="en-US" dirty="0"/>
              <a:t>, or </a:t>
            </a:r>
            <a:r>
              <a:rPr lang="en-US" dirty="0">
                <a:solidFill>
                  <a:srgbClr val="FF0000"/>
                </a:solidFill>
              </a:rPr>
              <a:t>leakage from sewage pipeline</a:t>
            </a:r>
            <a:r>
              <a:rPr lang="en-US" dirty="0"/>
              <a:t>, or </a:t>
            </a:r>
            <a:r>
              <a:rPr lang="en-US" dirty="0">
                <a:solidFill>
                  <a:srgbClr val="FF0000"/>
                </a:solidFill>
              </a:rPr>
              <a:t>farm wastes (fertilizers), </a:t>
            </a:r>
            <a:r>
              <a:rPr lang="en-US" dirty="0"/>
              <a:t>or</a:t>
            </a:r>
            <a:r>
              <a:rPr lang="en-US" dirty="0">
                <a:solidFill>
                  <a:srgbClr val="FF0000"/>
                </a:solidFill>
              </a:rPr>
              <a:t> chemical contaminants.</a:t>
            </a:r>
            <a:endParaRPr lang="en-US" dirty="0"/>
          </a:p>
          <a:p>
            <a:pPr>
              <a:buFont typeface="Corbel" pitchFamily="34" charset="0"/>
              <a:buChar char="‐"/>
            </a:pPr>
            <a:r>
              <a:rPr lang="en-US" dirty="0"/>
              <a:t>If sewage water contaminated with bacteria enters the ground, </a:t>
            </a:r>
            <a:r>
              <a:rPr lang="en-US" b="1" dirty="0">
                <a:solidFill>
                  <a:srgbClr val="00B0F0"/>
                </a:solidFill>
              </a:rPr>
              <a:t>it may be purified</a:t>
            </a:r>
            <a:r>
              <a:rPr lang="en-US" dirty="0"/>
              <a:t> </a:t>
            </a:r>
            <a:r>
              <a:rPr lang="en-US" b="1" dirty="0">
                <a:solidFill>
                  <a:srgbClr val="00B0F0"/>
                </a:solidFill>
              </a:rPr>
              <a:t>through natural processes </a:t>
            </a:r>
            <a:r>
              <a:rPr lang="en-US" dirty="0"/>
              <a:t>( the bacteria mechanically filtered by sediment on its way down or destroyed through oxidation or/and consumed by other organisms).</a:t>
            </a:r>
          </a:p>
          <a:p>
            <a:pPr>
              <a:buFont typeface="Corbel" pitchFamily="34" charset="0"/>
              <a:buChar char="‐"/>
            </a:pPr>
            <a:r>
              <a:rPr lang="en-US" dirty="0"/>
              <a:t>However, for this to occur, the aquifer must be the correct composition. </a:t>
            </a:r>
            <a:r>
              <a:rPr lang="en-US" b="1" dirty="0"/>
              <a:t>For example: </a:t>
            </a:r>
            <a:r>
              <a:rPr lang="en-US" dirty="0"/>
              <a:t>if aquifer extremely permeable (coarse gravel, or fractured rock, or cavernous limestone)</a:t>
            </a:r>
            <a:r>
              <a:rPr lang="en-US" dirty="0">
                <a:sym typeface="Wingdings" pitchFamily="2" charset="2"/>
              </a:rPr>
              <a:t> water travels quickly not enough contact with surrounding material to be cleansed/ purified.</a:t>
            </a:r>
            <a:endParaRPr lang="en-US" dirty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/>
          <a:srcRect l="38287" t="20330" r="16032" b="2656"/>
          <a:stretch>
            <a:fillRect/>
          </a:stretch>
        </p:blipFill>
        <p:spPr bwMode="auto">
          <a:xfrm>
            <a:off x="-7" y="0"/>
            <a:ext cx="91440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096000" y="914400"/>
            <a:ext cx="1447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Groundwater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31241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Groundwater provides close to 50% of drinking water worldwide.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1) </a:t>
            </a:r>
            <a:r>
              <a:rPr lang="en-US" dirty="0"/>
              <a:t>While it account for less than 1% of all water in the hydrosphere, it accounts for </a:t>
            </a:r>
            <a:r>
              <a:rPr lang="en-US" dirty="0">
                <a:solidFill>
                  <a:srgbClr val="0070C0"/>
                </a:solidFill>
              </a:rPr>
              <a:t>14% of all freshwater </a:t>
            </a:r>
            <a:r>
              <a:rPr lang="en-US" dirty="0"/>
              <a:t>(after glaciers) and if we exclude glaciers it accounts for 94% of freshwater (“the largest reservoir of fresh water readily available to humans”)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33968" t="67033" r="15081" b="4183"/>
          <a:stretch>
            <a:fillRect/>
          </a:stretch>
        </p:blipFill>
        <p:spPr bwMode="auto">
          <a:xfrm>
            <a:off x="813707" y="4648200"/>
            <a:ext cx="733969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38200" y="5504688"/>
            <a:ext cx="7315200" cy="2103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Groundwater Pollution/ Contamination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625609"/>
          </a:xfrm>
        </p:spPr>
        <p:txBody>
          <a:bodyPr/>
          <a:lstStyle/>
          <a:p>
            <a:r>
              <a:rPr lang="en-US" b="1" dirty="0"/>
              <a:t>Some Solutions…</a:t>
            </a:r>
          </a:p>
          <a:p>
            <a:pPr>
              <a:buNone/>
            </a:pPr>
            <a:r>
              <a:rPr lang="en-US" dirty="0"/>
              <a:t>	Its not an easy process but remediation (</a:t>
            </a:r>
            <a:r>
              <a:rPr lang="ar-SA" sz="2400" dirty="0"/>
              <a:t>المعالجة</a:t>
            </a:r>
            <a:r>
              <a:rPr lang="en-US" dirty="0"/>
              <a:t>) must be done.</a:t>
            </a:r>
          </a:p>
          <a:p>
            <a:pPr marL="633222" indent="-514350">
              <a:buAutoNum type="arabicParenR"/>
            </a:pPr>
            <a:r>
              <a:rPr lang="en-US" dirty="0"/>
              <a:t>Stopping the source of pollution.</a:t>
            </a:r>
          </a:p>
          <a:p>
            <a:pPr marL="633222" indent="-514350">
              <a:buAutoNum type="arabicParenR"/>
            </a:pPr>
            <a:r>
              <a:rPr lang="en-US" dirty="0"/>
              <a:t>Pumping the polluted water, treating it, and re-ejecting it into the ground.</a:t>
            </a:r>
          </a:p>
          <a:p>
            <a:pPr marL="633222" indent="-514350">
              <a:buAutoNum type="arabicParenR"/>
            </a:pPr>
            <a:r>
              <a:rPr lang="en-US" dirty="0"/>
              <a:t>Injection of cleansing chemicals.</a:t>
            </a:r>
          </a:p>
          <a:p>
            <a:pPr marL="633222" indent="-514350">
              <a:buAutoNum type="arabicParenR"/>
            </a:pPr>
            <a:r>
              <a:rPr lang="en-US" dirty="0"/>
              <a:t>Leaving a resource without usage for a long time.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4582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Groundwater Contamination: </a:t>
            </a:r>
            <a:br>
              <a:rPr lang="en-US" dirty="0"/>
            </a:br>
            <a:r>
              <a:rPr lang="en-US" dirty="0"/>
              <a:t>Salt Water Intrusion/ Contamination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0391"/>
            <a:ext cx="8763000" cy="2720609"/>
          </a:xfrm>
        </p:spPr>
        <p:txBody>
          <a:bodyPr>
            <a:normAutofit/>
          </a:bodyPr>
          <a:lstStyle/>
          <a:p>
            <a:r>
              <a:rPr lang="en-US" b="1" dirty="0"/>
              <a:t>Salt Water Intrusion </a:t>
            </a:r>
            <a:r>
              <a:rPr lang="en-US" dirty="0"/>
              <a:t>is a phenomenon that occurs in over-used coastal aquifers, when sea water intrudes or enters the fresh water aquifer.</a:t>
            </a:r>
          </a:p>
          <a:p>
            <a:r>
              <a:rPr lang="en-US" dirty="0"/>
              <a:t>Fresh water is less dense &amp; will float on top of salty water forming a </a:t>
            </a:r>
            <a:r>
              <a:rPr lang="en-US" dirty="0" err="1"/>
              <a:t>lense</a:t>
            </a:r>
            <a:r>
              <a:rPr lang="en-US" dirty="0"/>
              <a:t>-shaped body. </a:t>
            </a:r>
          </a:p>
          <a:p>
            <a:endParaRPr lang="en-US" dirty="0"/>
          </a:p>
        </p:txBody>
      </p:sp>
      <p:pic>
        <p:nvPicPr>
          <p:cNvPr id="8194" name="Picture 2" descr="Image result for saltwater intru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114800"/>
            <a:ext cx="5191125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Contamination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the </a:t>
            </a:r>
            <a:r>
              <a:rPr lang="en-US" b="1" dirty="0" err="1">
                <a:solidFill>
                  <a:schemeClr val="accent1"/>
                </a:solidFill>
              </a:rPr>
              <a:t>Ghyben</a:t>
            </a:r>
            <a:r>
              <a:rPr lang="en-US" b="1" dirty="0">
                <a:solidFill>
                  <a:schemeClr val="accent1"/>
                </a:solidFill>
              </a:rPr>
              <a:t>–Herzberg ratio: h=40 z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/>
              <a:t>For every foot drop in the water table above sea level (h), there will be 40 feet of freshwater below sea level (z). </a:t>
            </a:r>
            <a:r>
              <a:rPr lang="en-US" dirty="0"/>
              <a:t>This means that saltwater will intrude to compensate the rise of the freshwater boundary (z). </a:t>
            </a:r>
          </a:p>
        </p:txBody>
      </p:sp>
      <p:pic>
        <p:nvPicPr>
          <p:cNvPr id="7170" name="Picture 2" descr="Saltwater Intrusion.gif"/>
          <p:cNvPicPr>
            <a:picLocks noChangeAspect="1" noChangeArrowheads="1"/>
          </p:cNvPicPr>
          <p:nvPr/>
        </p:nvPicPr>
        <p:blipFill>
          <a:blip r:embed="rId2"/>
          <a:srcRect l="2004"/>
          <a:stretch>
            <a:fillRect/>
          </a:stretch>
        </p:blipFill>
        <p:spPr bwMode="auto">
          <a:xfrm>
            <a:off x="13778" y="3733800"/>
            <a:ext cx="7453822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467600" y="3810000"/>
            <a:ext cx="1735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Note: Today this ratio is considered outdated because it makes many theoretical assumptions &amp; we have better computational techniques to account for variables.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Contamination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Some General Solutions….</a:t>
            </a:r>
          </a:p>
          <a:p>
            <a:pPr marL="633222" indent="-514350">
              <a:buAutoNum type="arabicParenR"/>
            </a:pPr>
            <a:r>
              <a:rPr lang="en-US" dirty="0"/>
              <a:t>Management of Abstraction.</a:t>
            </a:r>
          </a:p>
          <a:p>
            <a:pPr marL="633222" indent="-514350">
              <a:buAutoNum type="arabicParenR"/>
            </a:pPr>
            <a:r>
              <a:rPr lang="en-US" dirty="0"/>
              <a:t>Recharge Wells.</a:t>
            </a:r>
          </a:p>
          <a:p>
            <a:pPr marL="633222" indent="-514350">
              <a:buAutoNum type="arabicParenR"/>
            </a:pPr>
            <a:r>
              <a:rPr lang="en-US" dirty="0"/>
              <a:t>Building a large basin to collect surface drainage and allow it to seep in the ground.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Geologic Work of Groundwater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primary erosion is carried out by groundwater that is dissolving rock (mainly limestone).</a:t>
            </a:r>
          </a:p>
          <a:p>
            <a:pPr>
              <a:buNone/>
            </a:pPr>
            <a:r>
              <a:rPr lang="en-US" dirty="0"/>
              <a:t>Water+ carbonic acid</a:t>
            </a:r>
            <a:r>
              <a:rPr lang="en-US" dirty="0">
                <a:sym typeface="Wingdings" pitchFamily="2" charset="2"/>
              </a:rPr>
              <a:t> reaction with limestone calcium by carbonate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Creation of limestone caverns just below the water table in the saturated zone as GW follows lines of weakness and joints in rock, with time dissolving rock &amp; creating caves.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Springs &amp; Geysers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3519" t="19111" r="17592"/>
          <a:stretch>
            <a:fillRect/>
          </a:stretch>
        </p:blipFill>
        <p:spPr bwMode="auto">
          <a:xfrm>
            <a:off x="4332178" y="1524000"/>
            <a:ext cx="481182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Isosceles Triangle 4"/>
          <p:cNvSpPr/>
          <p:nvPr/>
        </p:nvSpPr>
        <p:spPr>
          <a:xfrm rot="21227589">
            <a:off x="3281987" y="3026410"/>
            <a:ext cx="2449213" cy="406182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524000"/>
            <a:ext cx="3581400" cy="5333999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Hot Springs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water 6-9 degrees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warmer than mean air temp. </a:t>
            </a:r>
            <a:r>
              <a:rPr lang="en-US" sz="3200" dirty="0"/>
              <a:t>Water is heated at depth &amp; if it rises, it emerges as a hot spring.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b="1" dirty="0"/>
              <a:t>Geysers</a:t>
            </a:r>
            <a:r>
              <a:rPr lang="en-US" sz="3200" dirty="0"/>
              <a:t> are intermittent hot springs or fountains where water &amp; steam are ejected with great force into the air (30-60 meters).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Geologic Work of Groundwater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79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Formation of drip stone (or Travertine)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After caves are formed/ carved &amp; become in the aeration zone, dripping of water containing calcium bicarbonate for extended periods will form leave calcite behind it to produce limestone (travertine).</a:t>
            </a:r>
          </a:p>
          <a:p>
            <a:r>
              <a:rPr lang="en-US" sz="3000" dirty="0"/>
              <a:t>The following </a:t>
            </a:r>
            <a:r>
              <a:rPr lang="en-US" sz="3000" dirty="0" err="1"/>
              <a:t>feastures</a:t>
            </a:r>
            <a:r>
              <a:rPr lang="en-US" sz="3000" dirty="0"/>
              <a:t> are referred to as </a:t>
            </a:r>
            <a:r>
              <a:rPr lang="en-US" sz="3000" b="1" dirty="0"/>
              <a:t>“</a:t>
            </a:r>
            <a:r>
              <a:rPr lang="en-US" sz="3000" b="1" dirty="0" err="1"/>
              <a:t>Speleothems</a:t>
            </a:r>
            <a:r>
              <a:rPr lang="en-US" sz="3000" b="1" dirty="0"/>
              <a:t>”: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Stalactites </a:t>
            </a:r>
            <a:r>
              <a:rPr lang="ar-SA" sz="2800" dirty="0" err="1"/>
              <a:t>هوابط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Stalagmites</a:t>
            </a:r>
            <a:r>
              <a:rPr lang="en-US" sz="2400" dirty="0"/>
              <a:t> </a:t>
            </a:r>
            <a:r>
              <a:rPr lang="ar-SA" sz="2400" dirty="0" err="1"/>
              <a:t>صواعد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Columns </a:t>
            </a:r>
            <a:r>
              <a:rPr lang="ar-SA" sz="2600" dirty="0"/>
              <a:t>عواميد</a:t>
            </a:r>
            <a:r>
              <a:rPr lang="en-US" dirty="0"/>
              <a:t> (when a stalactite &amp; stalagmite meet).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Stalactites &amp; Stalagmites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Image result for stalactites and stalagmi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Geologic Work of Groundwater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Karst</a:t>
            </a:r>
            <a:r>
              <a:rPr lang="en-US" b="1" dirty="0"/>
              <a:t> Topography: </a:t>
            </a:r>
          </a:p>
          <a:p>
            <a:pPr>
              <a:buNone/>
            </a:pPr>
            <a:r>
              <a:rPr lang="en-US" dirty="0"/>
              <a:t>	When the landscape reflects the </a:t>
            </a:r>
            <a:r>
              <a:rPr lang="en-US" dirty="0" err="1"/>
              <a:t>erosional</a:t>
            </a:r>
            <a:r>
              <a:rPr lang="en-US" dirty="0"/>
              <a:t> work of groundwater; exhibiting irregular terrain punctuates with many depressions called sinkholes (1-50 meters) and lack of surface drainage.</a:t>
            </a:r>
          </a:p>
          <a:p>
            <a:r>
              <a:rPr lang="en-US" b="1" dirty="0">
                <a:solidFill>
                  <a:schemeClr val="tx2"/>
                </a:solidFill>
              </a:rPr>
              <a:t>2 Types of Sinkhole Formation: </a:t>
            </a:r>
          </a:p>
          <a:p>
            <a:pPr>
              <a:buNone/>
            </a:pPr>
            <a:r>
              <a:rPr lang="en-US" dirty="0"/>
              <a:t>1) gradual dissolution of limestone beneath the soil (as water picks up carbon dioxide forming carbonic acid). It is gradual &amp; Produces gentle slopes.</a:t>
            </a:r>
          </a:p>
          <a:p>
            <a:pPr>
              <a:buNone/>
            </a:pPr>
            <a:r>
              <a:rPr lang="en-US" dirty="0"/>
              <a:t>2) Sudden formation due to the collapse of cavern roof under weight. Produces steep slopes.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mage result for karst topograp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6115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562600" cy="5333999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2) </a:t>
            </a:r>
            <a:r>
              <a:rPr lang="en-US" dirty="0"/>
              <a:t>Geologically groundwater is an important </a:t>
            </a:r>
            <a:r>
              <a:rPr lang="en-US" dirty="0" err="1">
                <a:solidFill>
                  <a:srgbClr val="0070C0"/>
                </a:solidFill>
              </a:rPr>
              <a:t>erosional</a:t>
            </a:r>
            <a:r>
              <a:rPr lang="en-US" dirty="0">
                <a:solidFill>
                  <a:srgbClr val="0070C0"/>
                </a:solidFill>
              </a:rPr>
              <a:t> agent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	Groundwater dissolves rock and creates caves &amp; on the surface sinkholes.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3) </a:t>
            </a:r>
            <a:r>
              <a:rPr lang="en-US" dirty="0"/>
              <a:t>It also provide streams with water.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1625" t="23077" r="12738"/>
          <a:stretch>
            <a:fillRect/>
          </a:stretch>
        </p:blipFill>
        <p:spPr bwMode="auto">
          <a:xfrm>
            <a:off x="5669280" y="1478281"/>
            <a:ext cx="3474720" cy="256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Image res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9280" y="4034790"/>
            <a:ext cx="3474720" cy="28232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8800" y="3669268"/>
            <a:ext cx="3505200" cy="36933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Caverns or Caves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6553200"/>
            <a:ext cx="3505200" cy="36933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sinkhole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/>
              <a:t>The Importance of Groundwater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8991600" cy="4876800"/>
          </a:xfrm>
        </p:spPr>
        <p:txBody>
          <a:bodyPr>
            <a:normAutofit fontScale="92500"/>
          </a:bodyPr>
          <a:lstStyle/>
          <a:p>
            <a:r>
              <a:rPr lang="en-US" dirty="0"/>
              <a:t>As rain falls some of the water </a:t>
            </a:r>
            <a:r>
              <a:rPr lang="en-US" dirty="0">
                <a:solidFill>
                  <a:srgbClr val="00B0F0"/>
                </a:solidFill>
              </a:rPr>
              <a:t>runs off</a:t>
            </a:r>
            <a:r>
              <a:rPr lang="en-US" dirty="0"/>
              <a:t>, some </a:t>
            </a:r>
            <a:r>
              <a:rPr lang="en-US" dirty="0">
                <a:solidFill>
                  <a:srgbClr val="00B0F0"/>
                </a:solidFill>
              </a:rPr>
              <a:t>evaporates</a:t>
            </a:r>
            <a:r>
              <a:rPr lang="en-US" dirty="0"/>
              <a:t>, and the rest soaks into the ground (</a:t>
            </a:r>
            <a:r>
              <a:rPr lang="en-US" dirty="0">
                <a:solidFill>
                  <a:srgbClr val="00B0F0"/>
                </a:solidFill>
              </a:rPr>
              <a:t>groundwater</a:t>
            </a:r>
            <a:r>
              <a:rPr lang="en-US" dirty="0"/>
              <a:t>).</a:t>
            </a:r>
          </a:p>
          <a:p>
            <a:r>
              <a:rPr lang="en-US" dirty="0"/>
              <a:t>Each of these three paths depends on:</a:t>
            </a:r>
          </a:p>
          <a:p>
            <a:pPr>
              <a:buNone/>
            </a:pPr>
            <a:r>
              <a:rPr lang="en-US" dirty="0"/>
              <a:t>	a) slope steepness, b) the nature of surface material, c) intensity of rainfall, and d) the type &amp; amount of vegetation.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/>
              <a:t>Example: </a:t>
            </a:r>
            <a:r>
              <a:rPr lang="en-US" dirty="0"/>
              <a:t>Steep slope underlain by impermeable material vs. gentle slope with permeable material….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Groundwater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>
            <a:normAutofit fontScale="92500"/>
          </a:bodyPr>
          <a:lstStyle/>
          <a:p>
            <a:r>
              <a:rPr lang="en-US" dirty="0"/>
              <a:t>As water percolates into the ground, some is held near the surface (between particles) in the </a:t>
            </a:r>
            <a:r>
              <a:rPr lang="en-US" dirty="0">
                <a:solidFill>
                  <a:srgbClr val="00B0F0"/>
                </a:solidFill>
              </a:rPr>
              <a:t>zone of soil moisture</a:t>
            </a:r>
            <a:r>
              <a:rPr lang="en-US" dirty="0"/>
              <a:t> and is used by plants. </a:t>
            </a:r>
          </a:p>
          <a:p>
            <a:r>
              <a:rPr lang="en-US" dirty="0"/>
              <a:t>The rest will continue to infiltrate/ percolate the ground under it reaches a zone where </a:t>
            </a:r>
            <a:r>
              <a:rPr lang="en-US" u="sng" dirty="0"/>
              <a:t>pores are completely filled with water</a:t>
            </a:r>
            <a:r>
              <a:rPr lang="en-US" dirty="0"/>
              <a:t>, referred to as the </a:t>
            </a:r>
            <a:r>
              <a:rPr lang="en-US" b="1" dirty="0">
                <a:solidFill>
                  <a:srgbClr val="00B0F0"/>
                </a:solidFill>
              </a:rPr>
              <a:t>Zone of Saturation</a:t>
            </a:r>
            <a:r>
              <a:rPr lang="en-US" dirty="0"/>
              <a:t>.  Water here is considered </a:t>
            </a:r>
            <a:r>
              <a:rPr lang="en-US" b="1" dirty="0">
                <a:solidFill>
                  <a:srgbClr val="00B0F0"/>
                </a:solidFill>
              </a:rPr>
              <a:t>Groundwater</a:t>
            </a:r>
            <a:r>
              <a:rPr lang="en-US" dirty="0"/>
              <a:t>. The upper limit of this zone is known as </a:t>
            </a:r>
            <a:r>
              <a:rPr lang="en-US" b="1" dirty="0">
                <a:solidFill>
                  <a:srgbClr val="00B0F0"/>
                </a:solidFill>
              </a:rPr>
              <a:t>the Water Table</a:t>
            </a:r>
            <a:r>
              <a:rPr lang="en-US" dirty="0"/>
              <a:t>.</a:t>
            </a:r>
          </a:p>
          <a:p>
            <a:r>
              <a:rPr lang="en-US" dirty="0"/>
              <a:t>The area above this zone that is not saturated is called the </a:t>
            </a:r>
            <a:r>
              <a:rPr lang="en-US" b="1" dirty="0">
                <a:solidFill>
                  <a:srgbClr val="00B0F0"/>
                </a:solidFill>
              </a:rPr>
              <a:t>Zone of Aeration</a:t>
            </a:r>
            <a:r>
              <a:rPr lang="en-US" dirty="0"/>
              <a:t>. Pores here are filled with air.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 result for saturated z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Image result for saturated z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Isosceles Triangle 6"/>
          <p:cNvSpPr/>
          <p:nvPr/>
        </p:nvSpPr>
        <p:spPr>
          <a:xfrm rot="10632925">
            <a:off x="5201286" y="3132982"/>
            <a:ext cx="367541" cy="2474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/>
          <a:lstStyle/>
          <a:p>
            <a:pPr algn="ctr"/>
            <a:r>
              <a:rPr lang="en-US" dirty="0"/>
              <a:t>Groundwater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4685" t="27473" r="36750" b="5494"/>
          <a:stretch>
            <a:fillRect/>
          </a:stretch>
        </p:blipFill>
        <p:spPr bwMode="auto">
          <a:xfrm>
            <a:off x="152400" y="1524000"/>
            <a:ext cx="8686800" cy="529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724400" y="1524000"/>
            <a:ext cx="4191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28729</TotalTime>
  <Words>1510</Words>
  <Application>Microsoft Office PowerPoint</Application>
  <PresentationFormat>عرض على الشاشة (3:4)‏</PresentationFormat>
  <Paragraphs>155</Paragraphs>
  <Slides>39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39</vt:i4>
      </vt:variant>
    </vt:vector>
  </HeadingPairs>
  <TitlesOfParts>
    <vt:vector size="41" baseType="lpstr">
      <vt:lpstr>Module</vt:lpstr>
      <vt:lpstr>Office Theme</vt:lpstr>
      <vt:lpstr>ENCE 231: Engineering Geology Fall Semester 2018/2019  Department of Civil Engineering- Birzeit University, Palestine  Chapter 10: Groundwater</vt:lpstr>
      <vt:lpstr>Groundwater  المياه الجوفية</vt:lpstr>
      <vt:lpstr>The Importance of Groundwater</vt:lpstr>
      <vt:lpstr>The Importance of Groundwater</vt:lpstr>
      <vt:lpstr>Distribution of Water</vt:lpstr>
      <vt:lpstr>Distribution of Groundwater</vt:lpstr>
      <vt:lpstr>الشريحة 7</vt:lpstr>
      <vt:lpstr>الشريحة 8</vt:lpstr>
      <vt:lpstr>Groundwater Distribution</vt:lpstr>
      <vt:lpstr>Water Table</vt:lpstr>
      <vt:lpstr>الشريحة 11</vt:lpstr>
      <vt:lpstr>Interaction Between Groundwater &amp; Streams</vt:lpstr>
      <vt:lpstr>Storage &amp; Movement of Groundwater</vt:lpstr>
      <vt:lpstr>Storage &amp; Movement of Groundwater</vt:lpstr>
      <vt:lpstr>Porosity &amp; Permeability</vt:lpstr>
      <vt:lpstr>الشريحة 16</vt:lpstr>
      <vt:lpstr>Storage &amp; Movement of Groundwater</vt:lpstr>
      <vt:lpstr>الشريحة 18</vt:lpstr>
      <vt:lpstr>Springs</vt:lpstr>
      <vt:lpstr>الشريحة 20</vt:lpstr>
      <vt:lpstr>Wells (الآبار)</vt:lpstr>
      <vt:lpstr>Artesian Wells</vt:lpstr>
      <vt:lpstr>Flowing vs. Non-flowing Artesian Wells</vt:lpstr>
      <vt:lpstr>Environmental &amp; Eng. Problems Associated with Groundwater</vt:lpstr>
      <vt:lpstr>1) Over-Use of Groundwater</vt:lpstr>
      <vt:lpstr>1) Over-Use of Groundwater:  Gaza Strip &amp; the Coastal Aquifer</vt:lpstr>
      <vt:lpstr>2) Land Subsidence</vt:lpstr>
      <vt:lpstr>Groundwater Pollution/ Contamination</vt:lpstr>
      <vt:lpstr>الشريحة 29</vt:lpstr>
      <vt:lpstr>Groundwater Pollution/ Contamination</vt:lpstr>
      <vt:lpstr>Groundwater Contamination:  Salt Water Intrusion/ Contamination</vt:lpstr>
      <vt:lpstr>Groundwater Contamination</vt:lpstr>
      <vt:lpstr>Groundwater Contamination</vt:lpstr>
      <vt:lpstr>The Geologic Work of Groundwater</vt:lpstr>
      <vt:lpstr>Hot Springs &amp; Geysers</vt:lpstr>
      <vt:lpstr>The Geologic Work of Groundwater</vt:lpstr>
      <vt:lpstr>Stalactites &amp; Stalagmites</vt:lpstr>
      <vt:lpstr>The Geologic Work of Groundwater</vt:lpstr>
      <vt:lpstr>الشريحة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ENCE 231: Engineering Geology Fall Semester 2017/2018</dc:title>
  <dc:creator>dell</dc:creator>
  <cp:lastModifiedBy>USER</cp:lastModifiedBy>
  <cp:revision>232</cp:revision>
  <dcterms:created xsi:type="dcterms:W3CDTF">2017-09-08T10:42:42Z</dcterms:created>
  <dcterms:modified xsi:type="dcterms:W3CDTF">2020-05-11T11:00:55Z</dcterms:modified>
</cp:coreProperties>
</file>