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71AA13-A8D0-44BE-ACDB-5CB9BD743AA5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869479-8E0A-4BCA-877E-C93258703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Subdivision project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Introduction :</a:t>
            </a:r>
          </a:p>
          <a:p>
            <a:endParaRPr lang="en-US" dirty="0" smtClean="0"/>
          </a:p>
          <a:p>
            <a:r>
              <a:rPr lang="en-US" dirty="0" smtClean="0"/>
              <a:t>What is the project ?</a:t>
            </a:r>
          </a:p>
          <a:p>
            <a:endParaRPr lang="en-US" dirty="0" smtClean="0"/>
          </a:p>
          <a:p>
            <a:r>
              <a:rPr lang="en-US" dirty="0" smtClean="0"/>
              <a:t>the objective of the project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we do in the project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Parcels A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500 – 600 sq. meters .</a:t>
            </a:r>
          </a:p>
          <a:p>
            <a:r>
              <a:rPr lang="en-US" sz="2400" dirty="0" smtClean="0"/>
              <a:t>Minimum frontage distance 20m.</a:t>
            </a:r>
          </a:p>
          <a:p>
            <a:r>
              <a:rPr lang="en-GB" sz="2400" dirty="0" smtClean="0"/>
              <a:t>no limitations on number of parcels. (238)</a:t>
            </a:r>
            <a:endParaRPr lang="en-US" sz="2400" dirty="0"/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76601"/>
            <a:ext cx="6872405" cy="337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Parcels B (villas)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900 – 1100 sq. meters residential.</a:t>
            </a:r>
          </a:p>
          <a:p>
            <a:r>
              <a:rPr lang="fr-FR" sz="2400" dirty="0" smtClean="0"/>
              <a:t>Minimum frottage distance 25 m.</a:t>
            </a:r>
          </a:p>
          <a:p>
            <a:r>
              <a:rPr lang="en-GB" sz="2400" dirty="0" smtClean="0"/>
              <a:t>the number of parcels should be (10% - 20%) of the number of parcels A area . (12.5)</a:t>
            </a:r>
            <a:endParaRPr lang="en-US" sz="2400" dirty="0"/>
          </a:p>
        </p:txBody>
      </p:sp>
      <p:pic>
        <p:nvPicPr>
          <p:cNvPr id="5" name="Picture 4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3505201"/>
            <a:ext cx="7034973" cy="285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Parcels C</a:t>
            </a:r>
            <a:r>
              <a:rPr lang="en-GB" dirty="0" smtClean="0"/>
              <a:t> (commercial)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26400" cy="4525963"/>
          </a:xfrm>
        </p:spPr>
        <p:txBody>
          <a:bodyPr/>
          <a:lstStyle/>
          <a:p>
            <a:r>
              <a:rPr lang="en-GB" sz="2400" dirty="0" smtClean="0"/>
              <a:t>2000 – 3000 sq. meters.</a:t>
            </a:r>
          </a:p>
          <a:p>
            <a:r>
              <a:rPr lang="en-US" sz="2400" dirty="0" smtClean="0"/>
              <a:t>Minimum frontage distance 25 meters.</a:t>
            </a:r>
          </a:p>
          <a:p>
            <a:r>
              <a:rPr lang="en-GB" sz="2400" dirty="0" smtClean="0"/>
              <a:t>Number of parcels must be in the range of 3-10. (9) .</a:t>
            </a:r>
          </a:p>
          <a:p>
            <a:r>
              <a:rPr lang="en-GB" sz="2400" dirty="0" smtClean="0"/>
              <a:t>Minimum setbacks are front: 18 meters, back and sides 4 meters.</a:t>
            </a:r>
          </a:p>
          <a:p>
            <a:r>
              <a:rPr lang="en-US" dirty="0" smtClean="0"/>
              <a:t>Parking (20). </a:t>
            </a:r>
            <a:endParaRPr lang="en-US" dirty="0"/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1447800"/>
            <a:ext cx="3057624" cy="5234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Parcels D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1500-3000 sq. meters.</a:t>
            </a:r>
          </a:p>
          <a:p>
            <a:r>
              <a:rPr lang="en-GB" sz="2400" dirty="0" smtClean="0"/>
              <a:t>Number of parcels must be in the range of 2-4.</a:t>
            </a:r>
          </a:p>
          <a:p>
            <a:r>
              <a:rPr lang="en-US" sz="2400" dirty="0" smtClean="0"/>
              <a:t>Minimum frontage distance 15 meters.</a:t>
            </a:r>
          </a:p>
          <a:p>
            <a:r>
              <a:rPr lang="en-GB" sz="2400" dirty="0" smtClean="0"/>
              <a:t>minimum setbacks: front 10 meters, sides and back 5 meters.</a:t>
            </a:r>
            <a:endParaRPr lang="en-US" sz="2400" dirty="0" smtClean="0"/>
          </a:p>
          <a:p>
            <a:r>
              <a:rPr lang="en-US" sz="2400" dirty="0" smtClean="0"/>
              <a:t>apartments with 6-8 floors 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24400"/>
            <a:ext cx="9500893" cy="191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zones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We have 5 public area: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GB" sz="2400" dirty="0" smtClean="0"/>
              <a:t>Playground and garden</a:t>
            </a:r>
          </a:p>
          <a:p>
            <a:r>
              <a:rPr lang="en-GB" sz="2400" dirty="0" smtClean="0"/>
              <a:t>clinic</a:t>
            </a:r>
          </a:p>
          <a:p>
            <a:r>
              <a:rPr lang="en-GB" sz="2400" dirty="0" smtClean="0"/>
              <a:t>mosque</a:t>
            </a:r>
          </a:p>
          <a:p>
            <a:r>
              <a:rPr lang="en-GB" sz="2400" dirty="0" smtClean="0"/>
              <a:t>school</a:t>
            </a:r>
            <a:endParaRPr lang="en-GB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810000"/>
            <a:ext cx="7953829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0D565-EE42-41D1-808F-49F0FD4A1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B457C6-63DA-442B-85D8-513E8C16E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4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62AA1-8CF6-4806-AB47-90E91376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cross section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9A6A29-C5E1-47A0-80B6-A8116AC9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 width</a:t>
            </a:r>
          </a:p>
          <a:p>
            <a:r>
              <a:rPr lang="en-US" dirty="0"/>
              <a:t>Roadway width 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Shoulder</a:t>
            </a:r>
          </a:p>
          <a:p>
            <a:r>
              <a:rPr lang="en-US" dirty="0"/>
              <a:t>Parking lanes</a:t>
            </a:r>
          </a:p>
          <a:p>
            <a:r>
              <a:rPr lang="en-US" dirty="0"/>
              <a:t>sidewalks</a:t>
            </a:r>
          </a:p>
        </p:txBody>
      </p:sp>
    </p:spTree>
    <p:extLst>
      <p:ext uri="{BB962C8B-B14F-4D97-AF65-F5344CB8AC3E}">
        <p14:creationId xmlns:p14="http://schemas.microsoft.com/office/powerpoint/2010/main" xmlns="" val="14632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25CD1-3E60-4CC8-A255-74D1B1D9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1DA6E-60F1-41A8-93C6-36206A11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/>
              <a:t>Two way, two lanes in each direction</a:t>
            </a:r>
            <a:br>
              <a:rPr lang="en-US" dirty="0"/>
            </a:br>
            <a:r>
              <a:rPr lang="en-US" dirty="0"/>
              <a:t>Roadway width: 3.7m</a:t>
            </a:r>
          </a:p>
          <a:p>
            <a:r>
              <a:rPr lang="en-US" dirty="0"/>
              <a:t>Parking: 2m</a:t>
            </a:r>
          </a:p>
          <a:p>
            <a:r>
              <a:rPr lang="en-US" dirty="0"/>
              <a:t>Shoulder:1.6m</a:t>
            </a:r>
          </a:p>
          <a:p>
            <a:r>
              <a:rPr lang="en-US" dirty="0"/>
              <a:t>Median: </a:t>
            </a:r>
            <a:r>
              <a:rPr lang="en-US" dirty="0" smtClean="0"/>
              <a:t>3m </a:t>
            </a:r>
            <a:r>
              <a:rPr lang="en-US" dirty="0"/>
              <a:t>(U-turn, Left turn, </a:t>
            </a:r>
            <a:r>
              <a:rPr lang="en-US" dirty="0" smtClean="0"/>
              <a:t>safety)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3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9653E-FC43-4094-889E-078B333F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roads: (12m, 14m)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8B0273-01DE-42AD-B935-001F0D2F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way, one lane in each direction</a:t>
            </a:r>
          </a:p>
          <a:p>
            <a:r>
              <a:rPr lang="en-US" dirty="0"/>
              <a:t>Roadway width ( 2.75-3 m)</a:t>
            </a:r>
          </a:p>
          <a:p>
            <a:r>
              <a:rPr lang="en-US" dirty="0"/>
              <a:t>2m lane in each direction ( parking)</a:t>
            </a:r>
          </a:p>
          <a:p>
            <a:r>
              <a:rPr lang="en-US" dirty="0"/>
              <a:t>1.25m lane in each direction (sidewalk)</a:t>
            </a:r>
          </a:p>
          <a:p>
            <a:r>
              <a:rPr lang="en-US" dirty="0"/>
              <a:t>2m median</a:t>
            </a:r>
          </a:p>
        </p:txBody>
      </p:sp>
    </p:spTree>
    <p:extLst>
      <p:ext uri="{BB962C8B-B14F-4D97-AF65-F5344CB8AC3E}">
        <p14:creationId xmlns:p14="http://schemas.microsoft.com/office/powerpoint/2010/main" xmlns="" val="20122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6D561-C600-49D9-B354-CBD93A5A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Alignment for main road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b="1" dirty="0"/>
              <a:t>20m stations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0039084-2613-4D7A-8D61-B2770DE75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774" y="1025061"/>
            <a:ext cx="2507672" cy="4322618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DE5200A-9932-4B7F-A20B-4457520E1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4627316"/>
              </p:ext>
            </p:extLst>
          </p:nvPr>
        </p:nvGraphicFramePr>
        <p:xfrm>
          <a:off x="4080162" y="5016268"/>
          <a:ext cx="342207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037">
                  <a:extLst>
                    <a:ext uri="{9D8B030D-6E8A-4147-A177-3AD203B41FA5}">
                      <a16:colId xmlns:a16="http://schemas.microsoft.com/office/drawing/2014/main" xmlns="" val="771799867"/>
                    </a:ext>
                  </a:extLst>
                </a:gridCol>
                <a:gridCol w="1711037">
                  <a:extLst>
                    <a:ext uri="{9D8B030D-6E8A-4147-A177-3AD203B41FA5}">
                      <a16:colId xmlns:a16="http://schemas.microsoft.com/office/drawing/2014/main" xmlns="" val="1032855645"/>
                    </a:ext>
                  </a:extLst>
                </a:gridCol>
              </a:tblGrid>
              <a:tr h="377306">
                <a:tc>
                  <a:txBody>
                    <a:bodyPr/>
                    <a:lstStyle/>
                    <a:p>
                      <a:r>
                        <a:rPr lang="en-US" dirty="0"/>
                        <a:t>Total cut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fill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27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102.16 m^3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468.01 m^3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02367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1D45E5-AAA1-4539-A6DE-C4389497B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189" y="1602989"/>
            <a:ext cx="5846775" cy="25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65884340_454195639658046_77258256412124184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1" y="0"/>
            <a:ext cx="85039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2514600"/>
          </a:xfrm>
        </p:spPr>
        <p:txBody>
          <a:bodyPr/>
          <a:lstStyle/>
          <a:p>
            <a:pPr algn="ctr"/>
            <a:r>
              <a:rPr lang="en-US" dirty="0" smtClean="0"/>
              <a:t>Re parceling of area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H="1" flipV="1">
            <a:off x="609600" y="3182818"/>
            <a:ext cx="101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25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3459" y="838200"/>
            <a:ext cx="5739740" cy="5715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parcels before  planning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28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1" y="533401"/>
            <a:ext cx="4673599" cy="5356877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29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600200"/>
            <a:ext cx="5689600" cy="16764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road  </a:t>
            </a:r>
            <a:endParaRPr lang="en-US" dirty="0"/>
          </a:p>
        </p:txBody>
      </p:sp>
      <p:pic>
        <p:nvPicPr>
          <p:cNvPr id="5" name="صورة 4" descr="Screenshot 2021-12-19 2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10000"/>
            <a:ext cx="635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32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24001"/>
            <a:ext cx="5486400" cy="4803957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planning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325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400" y="2057400"/>
            <a:ext cx="2844800" cy="25908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 descr="Screenshot 2021-12-19 2233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457200"/>
            <a:ext cx="406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34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228601"/>
            <a:ext cx="2946400" cy="6096001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Screenshot 2021-12-19 223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743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33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1" y="381000"/>
            <a:ext cx="3388433" cy="4953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Screenshot 2021-12-19 2239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2895600"/>
            <a:ext cx="44704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1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1" y="1143001"/>
            <a:ext cx="3962400" cy="143357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Screenshot 2021-12-19 2239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45" y="2819400"/>
            <a:ext cx="4653455" cy="990600"/>
          </a:xfrm>
          <a:prstGeom prst="rect">
            <a:avLst/>
          </a:prstGeom>
        </p:spPr>
      </p:pic>
      <p:pic>
        <p:nvPicPr>
          <p:cNvPr id="6" name="صورة 5" descr="Screenshot 2021-12-19 2240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3657600"/>
            <a:ext cx="5588000" cy="168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5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749" y="1481138"/>
            <a:ext cx="3316503" cy="4525962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Parcels </a:t>
            </a:r>
            <a:r>
              <a:rPr lang="en-US" b="1" dirty="0"/>
              <a:t>before planning</a:t>
            </a:r>
            <a:r>
              <a:rPr lang="en-US" dirty="0" smtClean="0"/>
              <a:t> </a:t>
            </a:r>
            <a:r>
              <a:rPr lang="en-US" b="1" dirty="0"/>
              <a:t>parcels after planning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3A215C-0119-4757-8971-7BC660FE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18377"/>
            <a:ext cx="4652477" cy="6082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7C2A61-B9D2-4C24-A91A-051E6CAB3E12}"/>
              </a:ext>
            </a:extLst>
          </p:cNvPr>
          <p:cNvSpPr txBox="1"/>
          <p:nvPr/>
        </p:nvSpPr>
        <p:spPr>
          <a:xfrm>
            <a:off x="681135" y="518377"/>
            <a:ext cx="43573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Roads</a:t>
            </a:r>
          </a:p>
          <a:p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road 25 m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12 m 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14 m</a:t>
            </a:r>
          </a:p>
        </p:txBody>
      </p:sp>
    </p:spTree>
    <p:extLst>
      <p:ext uri="{BB962C8B-B14F-4D97-AF65-F5344CB8AC3E}">
        <p14:creationId xmlns:p14="http://schemas.microsoft.com/office/powerpoint/2010/main" xmlns="" val="3348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5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533401"/>
            <a:ext cx="6705600" cy="5353067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7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0"/>
            <a:ext cx="10972800" cy="48768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7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10972800" cy="55626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8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98" y="304800"/>
            <a:ext cx="10154804" cy="59436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 2021-12-19 2249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677" y="304801"/>
            <a:ext cx="10476647" cy="5821363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5130BF-1FD8-4FD3-A608-FB9615A19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25" y="78885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 for Roads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DD7564-A708-46EC-A74E-D8F924E23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542" y="706478"/>
            <a:ext cx="1643589" cy="5445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EDB786-7759-4D6D-AC74-8974981B78E0}"/>
              </a:ext>
            </a:extLst>
          </p:cNvPr>
          <p:cNvSpPr txBox="1"/>
          <p:nvPr/>
        </p:nvSpPr>
        <p:spPr>
          <a:xfrm>
            <a:off x="830425" y="4159222"/>
            <a:ext cx="499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 slope  10.6%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04238-A780-4FBD-94DA-C8D639EE9CCE}"/>
              </a:ext>
            </a:extLst>
          </p:cNvPr>
          <p:cNvSpPr txBox="1"/>
          <p:nvPr/>
        </p:nvSpPr>
        <p:spPr>
          <a:xfrm>
            <a:off x="830425" y="2444619"/>
            <a:ext cx="533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Slopes 6% or less are recommended on most roads but exceptions of up to 12%</a:t>
            </a:r>
          </a:p>
        </p:txBody>
      </p:sp>
    </p:spTree>
    <p:extLst>
      <p:ext uri="{BB962C8B-B14F-4D97-AF65-F5344CB8AC3E}">
        <p14:creationId xmlns:p14="http://schemas.microsoft.com/office/powerpoint/2010/main" xmlns="" val="2610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F9B88A-E433-45BF-A85D-7CF117C1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15696" y="-138132"/>
            <a:ext cx="5343438" cy="7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4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D195B5-F9DB-4EDD-B02D-2E14B948981A}"/>
              </a:ext>
            </a:extLst>
          </p:cNvPr>
          <p:cNvSpPr txBox="1"/>
          <p:nvPr/>
        </p:nvSpPr>
        <p:spPr>
          <a:xfrm>
            <a:off x="933061" y="1017037"/>
            <a:ext cx="467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ul-de-sac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A0B8DF-2743-458F-AF53-44C3981B3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898" y="2445228"/>
            <a:ext cx="5769740" cy="388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EE2E05-DFEE-4CA8-8F85-804783019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0736" y="2445228"/>
            <a:ext cx="3871271" cy="38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:</a:t>
            </a:r>
            <a:endParaRPr lang="en-US" dirty="0"/>
          </a:p>
        </p:txBody>
      </p:sp>
      <p:pic>
        <p:nvPicPr>
          <p:cNvPr id="9" name="Content Placeholder 8" descr="new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99" y="1600200"/>
            <a:ext cx="5088136" cy="4800600"/>
          </a:xfrm>
        </p:spPr>
      </p:pic>
      <p:pic>
        <p:nvPicPr>
          <p:cNvPr id="10" name="Picture 9" descr="new 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600200"/>
            <a:ext cx="5283200" cy="481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many zones:</a:t>
            </a:r>
          </a:p>
          <a:p>
            <a:r>
              <a:rPr lang="en-US" dirty="0" smtClean="0"/>
              <a:t>Zone A </a:t>
            </a:r>
          </a:p>
          <a:p>
            <a:r>
              <a:rPr lang="en-US" dirty="0" smtClean="0"/>
              <a:t>Zone B </a:t>
            </a:r>
          </a:p>
          <a:p>
            <a:r>
              <a:rPr lang="en-US" dirty="0" smtClean="0"/>
              <a:t>Zone C </a:t>
            </a:r>
          </a:p>
          <a:p>
            <a:r>
              <a:rPr lang="en-US" dirty="0" smtClean="0"/>
              <a:t>Zone D </a:t>
            </a:r>
          </a:p>
          <a:p>
            <a:r>
              <a:rPr lang="en-US" dirty="0" smtClean="0"/>
              <a:t>Public zones</a:t>
            </a:r>
            <a:endParaRPr lang="en-US" dirty="0"/>
          </a:p>
        </p:txBody>
      </p:sp>
      <p:pic>
        <p:nvPicPr>
          <p:cNvPr id="4" name="Picture 3" descr="new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201" y="1905000"/>
            <a:ext cx="468391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have 4 types of parcels:</a:t>
            </a:r>
          </a:p>
          <a:p>
            <a:r>
              <a:rPr lang="en-US" sz="2400" dirty="0" smtClean="0"/>
              <a:t>Parcel A</a:t>
            </a:r>
          </a:p>
          <a:p>
            <a:r>
              <a:rPr lang="en-US" sz="2400" dirty="0" smtClean="0"/>
              <a:t>Parcel B</a:t>
            </a:r>
          </a:p>
          <a:p>
            <a:r>
              <a:rPr lang="en-US" sz="2400" dirty="0" smtClean="0"/>
              <a:t>Parcel C </a:t>
            </a:r>
          </a:p>
          <a:p>
            <a:r>
              <a:rPr lang="en-US" sz="2400" dirty="0" smtClean="0"/>
              <a:t>Parcel D</a:t>
            </a:r>
            <a:endParaRPr lang="en-US" sz="2400" dirty="0"/>
          </a:p>
        </p:txBody>
      </p:sp>
      <p:pic>
        <p:nvPicPr>
          <p:cNvPr id="4" name="Picture 3" descr="261692136_332439361764614_8122607541940641610_n.jpg"/>
          <p:cNvPicPr>
            <a:picLocks noChangeAspect="1"/>
          </p:cNvPicPr>
          <p:nvPr/>
        </p:nvPicPr>
        <p:blipFill>
          <a:blip r:embed="rId2"/>
          <a:srcRect l="50000" t="175"/>
          <a:stretch>
            <a:fillRect/>
          </a:stretch>
        </p:blipFill>
        <p:spPr>
          <a:xfrm>
            <a:off x="6908801" y="1600200"/>
            <a:ext cx="5070569" cy="482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369</Words>
  <Application>Microsoft Office PowerPoint</Application>
  <PresentationFormat>مخصص</PresentationFormat>
  <Paragraphs>88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انقلاب</vt:lpstr>
      <vt:lpstr>Subdivision project</vt:lpstr>
      <vt:lpstr>الشريحة 2</vt:lpstr>
      <vt:lpstr>الشريحة 3</vt:lpstr>
      <vt:lpstr>الشريحة 4</vt:lpstr>
      <vt:lpstr>الشريحة 5</vt:lpstr>
      <vt:lpstr>الشريحة 6</vt:lpstr>
      <vt:lpstr>Zoning :</vt:lpstr>
      <vt:lpstr>Zones :</vt:lpstr>
      <vt:lpstr>Parcels:</vt:lpstr>
      <vt:lpstr>Parcels A :</vt:lpstr>
      <vt:lpstr>Parcels B (villas) :</vt:lpstr>
      <vt:lpstr>Parcels C (commercial) :</vt:lpstr>
      <vt:lpstr>Parcels D :</vt:lpstr>
      <vt:lpstr>Public zones :</vt:lpstr>
      <vt:lpstr>Cross sections</vt:lpstr>
      <vt:lpstr>Road cross section elements</vt:lpstr>
      <vt:lpstr>Main Road</vt:lpstr>
      <vt:lpstr>Other roads: (12m, 14m)</vt:lpstr>
      <vt:lpstr>Vertical Alignment for main road  20m stations</vt:lpstr>
      <vt:lpstr>Re parceling of area </vt:lpstr>
      <vt:lpstr>parcels before  planning  </vt:lpstr>
      <vt:lpstr>الشريحة 22</vt:lpstr>
      <vt:lpstr>Agriculture road  </vt:lpstr>
      <vt:lpstr>After planning </vt:lpstr>
      <vt:lpstr>الشريحة 25</vt:lpstr>
      <vt:lpstr>الشريحة 26</vt:lpstr>
      <vt:lpstr>الشريحة 27</vt:lpstr>
      <vt:lpstr>الشريحة 28</vt:lpstr>
      <vt:lpstr>Parcels before planning parcels after planning 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Haneen Jadallah</dc:creator>
  <cp:lastModifiedBy>Ahmad Musameh</cp:lastModifiedBy>
  <cp:revision>14</cp:revision>
  <dcterms:created xsi:type="dcterms:W3CDTF">2021-12-19T21:32:19Z</dcterms:created>
  <dcterms:modified xsi:type="dcterms:W3CDTF">2021-12-20T11:40:05Z</dcterms:modified>
</cp:coreProperties>
</file>