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notesMasterIdLst>
    <p:notesMasterId r:id="rId85"/>
  </p:notesMasterIdLst>
  <p:sldIdLst>
    <p:sldId id="256" r:id="rId4"/>
    <p:sldId id="258" r:id="rId5"/>
    <p:sldId id="259" r:id="rId6"/>
    <p:sldId id="260" r:id="rId7"/>
    <p:sldId id="261" r:id="rId8"/>
    <p:sldId id="381" r:id="rId9"/>
    <p:sldId id="262" r:id="rId10"/>
    <p:sldId id="263" r:id="rId11"/>
    <p:sldId id="382" r:id="rId12"/>
    <p:sldId id="264" r:id="rId13"/>
    <p:sldId id="265" r:id="rId14"/>
    <p:sldId id="266" r:id="rId15"/>
    <p:sldId id="267" r:id="rId16"/>
    <p:sldId id="276" r:id="rId17"/>
    <p:sldId id="383" r:id="rId18"/>
    <p:sldId id="277" r:id="rId19"/>
    <p:sldId id="353" r:id="rId20"/>
    <p:sldId id="278" r:id="rId21"/>
    <p:sldId id="354" r:id="rId22"/>
    <p:sldId id="279" r:id="rId23"/>
    <p:sldId id="280" r:id="rId24"/>
    <p:sldId id="281" r:id="rId25"/>
    <p:sldId id="3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356" r:id="rId34"/>
    <p:sldId id="291" r:id="rId35"/>
    <p:sldId id="292" r:id="rId36"/>
    <p:sldId id="293" r:id="rId37"/>
    <p:sldId id="294" r:id="rId38"/>
    <p:sldId id="357" r:id="rId39"/>
    <p:sldId id="384" r:id="rId40"/>
    <p:sldId id="394" r:id="rId41"/>
    <p:sldId id="395" r:id="rId42"/>
    <p:sldId id="385" r:id="rId43"/>
    <p:sldId id="386" r:id="rId44"/>
    <p:sldId id="387" r:id="rId45"/>
    <p:sldId id="388" r:id="rId46"/>
    <p:sldId id="389" r:id="rId47"/>
    <p:sldId id="390" r:id="rId48"/>
    <p:sldId id="391" r:id="rId49"/>
    <p:sldId id="392" r:id="rId50"/>
    <p:sldId id="393" r:id="rId51"/>
    <p:sldId id="297" r:id="rId52"/>
    <p:sldId id="298" r:id="rId53"/>
    <p:sldId id="299" r:id="rId54"/>
    <p:sldId id="300" r:id="rId55"/>
    <p:sldId id="301" r:id="rId56"/>
    <p:sldId id="302" r:id="rId57"/>
    <p:sldId id="359" r:id="rId58"/>
    <p:sldId id="360" r:id="rId59"/>
    <p:sldId id="361" r:id="rId60"/>
    <p:sldId id="306" r:id="rId61"/>
    <p:sldId id="307" r:id="rId62"/>
    <p:sldId id="362" r:id="rId63"/>
    <p:sldId id="363" r:id="rId64"/>
    <p:sldId id="364" r:id="rId65"/>
    <p:sldId id="365" r:id="rId66"/>
    <p:sldId id="366" r:id="rId67"/>
    <p:sldId id="396" r:id="rId68"/>
    <p:sldId id="397" r:id="rId69"/>
    <p:sldId id="398" r:id="rId70"/>
    <p:sldId id="399" r:id="rId71"/>
    <p:sldId id="400" r:id="rId72"/>
    <p:sldId id="401" r:id="rId73"/>
    <p:sldId id="402" r:id="rId74"/>
    <p:sldId id="403" r:id="rId75"/>
    <p:sldId id="404" r:id="rId76"/>
    <p:sldId id="405" r:id="rId77"/>
    <p:sldId id="406" r:id="rId78"/>
    <p:sldId id="407" r:id="rId79"/>
    <p:sldId id="408" r:id="rId80"/>
    <p:sldId id="409" r:id="rId81"/>
    <p:sldId id="410" r:id="rId82"/>
    <p:sldId id="411" r:id="rId83"/>
    <p:sldId id="412" r:id="rId8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" charset="0"/>
        <a:ea typeface="ヒラギノ明朝 ProN W3" charset="0"/>
        <a:cs typeface="ヒラギノ明朝 ProN W3" charset="0"/>
        <a:sym typeface="Time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367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slide" Target="slides/slide81.xml"/><Relationship Id="rId89" Type="http://schemas.openxmlformats.org/officeDocument/2006/relationships/tableStyles" Target="tableStyles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viewProps" Target="viewProp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1040B-8DA5-4882-93B8-0D2DE5150F73}" type="datetimeFigureOut">
              <a:rPr lang="en-US" smtClean="0"/>
              <a:pPr/>
              <a:t>12/29/2014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FA797-8F0D-47BC-ACDD-D5BC5C053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A797-8F0D-47BC-ACDD-D5BC5C053C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D89F7B-484D-495D-A94A-C2622E0BC1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0B0E523-3E29-45AC-9787-796B727199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045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045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7C2732-6BE8-4FBE-A265-9F8AC80F9D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29700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29702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3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4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5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6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1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6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1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3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9753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29755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6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7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8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29760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61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62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7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6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2976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2976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7CCA83-9EBF-41AC-A999-C448F7C3DB90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E1F8AE-D69F-431F-89AA-E9AD82622395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618DF0-FA04-4234-ACBC-9F8D3457EA6C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35096-B082-4D32-8BC9-22099C86DACC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E9ECB-FA6C-4C9E-A60E-0F40A528C886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D4A7D-75A1-469F-BE25-3BB1EA196749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FE856-DD67-42E9-9B7E-91D3A88C6301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7A44F-63FE-4A8B-9342-B6F39468D24F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327C0B-ADD8-4105-98A3-6F14F9169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E1D7B-914B-44E6-8DB5-8928C3DD248F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2D2DC-9D79-4360-9DE4-A60216FA3847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193E7-463C-42FE-83A2-48FC9E735E69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29700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4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29702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3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4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5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6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0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1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6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1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1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3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2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3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4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975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9753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29755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6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7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58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29760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61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9762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97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976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2976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2976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E520F03-71D3-4836-8494-5531D8646E50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E9647-C80B-41F5-BA5D-7520D988FC42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E19B6-59AB-43D4-BC85-51DC7D37254F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AC7BB-9BAB-4D7F-B40F-73BB7A2201B1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38B9E-68D0-43E0-A305-2B064B5C8044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798BE-7FE6-4B14-BC1C-99C0B92EF301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58054-B6CC-4765-B039-CE444C5B544D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C0BFAD2-9720-4D49-A453-D0B1BCD249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C4C3F-EDE9-4A13-B743-C9A4F35EE57B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681D1-EDF0-40B1-A12A-08446B0A0AE3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84447-D179-445E-94CD-34372949D3B3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404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FAA41-47BF-4795-8C39-00C398758F21}" type="slidenum">
              <a:rPr lang="en-US">
                <a:solidFill>
                  <a:srgbClr val="40458C"/>
                </a:solidFill>
              </a:rPr>
              <a:pPr/>
              <a:t>‹#›</a:t>
            </a:fld>
            <a:endParaRPr lang="en-US">
              <a:solidFill>
                <a:srgbClr val="40458C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44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4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8E599C-402A-4D18-8745-2040E087D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5F66FE-3632-44AB-8963-75F9ED917E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9D4B36-DFB3-43A2-8ED2-278B2F63C0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45046C-E02D-4B94-B4DD-A7A6F4C77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D11BC6-01BB-46E4-9853-9F85F8EA6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25185E-3DB2-4BD7-9947-4805757CE8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751"/>
            </a:gs>
            <a:gs pos="100000">
              <a:srgbClr val="1B338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44600"/>
            <a:ext cx="7772400" cy="502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" charset="0"/>
              </a:rPr>
              <a:t>Click to edit Master text styles</a:t>
            </a:r>
          </a:p>
          <a:p>
            <a:pPr lvl="1"/>
            <a:r>
              <a:rPr lang="en-US" smtClean="0">
                <a:sym typeface="Times" charset="0"/>
              </a:rPr>
              <a:t>Second level</a:t>
            </a:r>
          </a:p>
          <a:p>
            <a:pPr lvl="2"/>
            <a:r>
              <a:rPr lang="en-US" smtClean="0">
                <a:sym typeface="Times" charset="0"/>
              </a:rPr>
              <a:t>Third level</a:t>
            </a:r>
          </a:p>
          <a:p>
            <a:pPr lvl="3"/>
            <a:r>
              <a:rPr lang="en-US" smtClean="0">
                <a:sym typeface="Times" charset="0"/>
              </a:rPr>
              <a:t>Fourth level</a:t>
            </a:r>
          </a:p>
          <a:p>
            <a:pPr lvl="4"/>
            <a:r>
              <a:rPr lang="en-US" smtClean="0">
                <a:sym typeface="Times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359650" y="6477000"/>
            <a:ext cx="292100" cy="34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cs typeface="Times" charset="0"/>
              </a:defRPr>
            </a:lvl1pPr>
          </a:lstStyle>
          <a:p>
            <a:fld id="{08BA0520-98B9-4E65-A2B0-EB1789F1D7C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+mj-lt"/>
          <a:ea typeface="+mj-ea"/>
          <a:cs typeface="+mj-cs"/>
          <a:sym typeface="Times" charset="0"/>
        </a:defRPr>
      </a:lvl1pPr>
      <a:lvl2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2pPr>
      <a:lvl3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3pPr>
      <a:lvl4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4pPr>
      <a:lvl5pPr marL="396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4400">
          <a:solidFill>
            <a:srgbClr val="CCFFFF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9pPr>
    </p:titleStyle>
    <p:bodyStyle>
      <a:lvl1pPr marL="382588" indent="-342900" algn="l" rtl="0" fontAlgn="base">
        <a:spcBef>
          <a:spcPts val="800"/>
        </a:spcBef>
        <a:spcAft>
          <a:spcPct val="0"/>
        </a:spcAft>
        <a:buSzPct val="10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1pPr>
      <a:lvl2pPr marL="731838" indent="-285750" algn="l" rtl="0" fontAlgn="base">
        <a:spcBef>
          <a:spcPts val="700"/>
        </a:spcBef>
        <a:spcAft>
          <a:spcPct val="0"/>
        </a:spcAft>
        <a:buSzPct val="100000"/>
        <a:buFont typeface="Times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Time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3pPr>
      <a:lvl4pPr marL="15890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4pPr>
      <a:lvl5pPr marL="20462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867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7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7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87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872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8732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3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34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873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73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7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87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87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7DF730E1-998D-4269-99FE-5903EF2790FE}" type="slidenum">
              <a:rPr lang="en-US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pPr/>
              <a:t>‹#›</a:t>
            </a:fld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867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7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7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6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87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87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872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873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8732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3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8734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873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73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7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87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87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556C6D12-8DF4-4946-B4F4-BD2257E197FC}" type="slidenum">
              <a:rPr lang="en-US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pPr/>
              <a:t>‹#›</a:t>
            </a:fld>
            <a:endParaRPr lang="en-US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pc.informatik.uni-freiburg.de/PddlExtensio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md.edu/class/fall2005/cmsc421/Lectures/planning.ppt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class/fall2005/cmsc421/Lectures/planning.ppt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03F62-B4EC-44C6-83E2-C46CCB56DC1C}" type="slidenum">
              <a:rPr lang="en-US"/>
              <a:pPr/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2133600"/>
            <a:ext cx="7772400" cy="1447800"/>
          </a:xfrm>
          <a:ln/>
        </p:spPr>
        <p:txBody>
          <a:bodyPr rIns="132080"/>
          <a:lstStyle/>
          <a:p>
            <a:pPr algn="ctr"/>
            <a:r>
              <a:rPr lang="en-US" dirty="0" smtClean="0"/>
              <a:t>Artificial </a:t>
            </a:r>
            <a:r>
              <a:rPr lang="en-US" dirty="0"/>
              <a:t>Intelligence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71600" y="3581400"/>
            <a:ext cx="6400800" cy="2501900"/>
          </a:xfrm>
          <a:ln/>
        </p:spPr>
        <p:txBody>
          <a:bodyPr rIns="132080"/>
          <a:lstStyle/>
          <a:p>
            <a:pPr marL="39688" indent="0" algn="ctr">
              <a:buFont typeface="Times" charset="0"/>
              <a:buNone/>
            </a:pPr>
            <a:r>
              <a:rPr lang="en-US" sz="4000" dirty="0">
                <a:solidFill>
                  <a:srgbClr val="CCFFFF"/>
                </a:solidFill>
              </a:rPr>
              <a:t>Planning</a:t>
            </a:r>
          </a:p>
          <a:p>
            <a:pPr marL="39688" indent="0" algn="ctr">
              <a:buFont typeface="Times" charset="0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Planning vs Problem Solving</a:t>
            </a: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Another difficulty with problem solving: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The goal test is another black-box function, states are domain-specific data structures, and heuristics must be supplied for each new problem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Suppose that the goal is HAVE(MILK)∧HAVE(BOOK)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Without an explicit representation of the goal, the problem solver cannot know that a state where HAVE(MILK) is already achieved is more promising than a state where neither HAVE(MILK) nor HAVE(BOOK) is achieved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71A5-EF65-4252-B3B2-4C2049F3860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1E1B7-D335-4010-8A6F-C46AE2475400}" type="slidenum">
              <a:rPr lang="en-US"/>
              <a:pPr/>
              <a:t>11</a:t>
            </a:fld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vs Problem Solving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A third difficulty with problem solving:</a:t>
            </a:r>
          </a:p>
          <a:p>
            <a:pPr marL="782638" lvl="1"/>
            <a:r>
              <a:rPr lang="en-US"/>
              <a:t>The goal may consist of several nearly independent subgoals, but there is no way for the problem solver to know it</a:t>
            </a:r>
          </a:p>
          <a:p>
            <a:pPr marL="782638" lvl="1"/>
            <a:r>
              <a:rPr lang="en-US" sz="2400"/>
              <a:t>HAVE(MILK) and HAVE(BOOK) may be achieved by</a:t>
            </a:r>
            <a:br>
              <a:rPr lang="en-US" sz="2400"/>
            </a:br>
            <a:r>
              <a:rPr lang="en-US" sz="2400"/>
              <a:t>two nearly independent sequences of 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FE8EA-0442-47A2-B7BA-C24A9DF454EB}" type="slidenum">
              <a:rPr lang="en-US"/>
              <a:pPr/>
              <a:t>12</a:t>
            </a:fld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Representations in Planning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   Planning opens up the black-boxes by using logic to represent:</a:t>
            </a:r>
          </a:p>
          <a:p>
            <a:pPr marL="782638" lvl="1"/>
            <a:r>
              <a:rPr lang="en-US"/>
              <a:t>Actions</a:t>
            </a:r>
          </a:p>
          <a:p>
            <a:pPr marL="782638" lvl="1"/>
            <a:r>
              <a:rPr lang="en-US"/>
              <a:t>States</a:t>
            </a:r>
          </a:p>
          <a:p>
            <a:pPr marL="782638" lvl="1"/>
            <a:r>
              <a:rPr lang="en-US"/>
              <a:t>Goals</a:t>
            </a:r>
          </a:p>
        </p:txBody>
      </p:sp>
      <p:grpSp>
        <p:nvGrpSpPr>
          <p:cNvPr id="11274" name="Group 10"/>
          <p:cNvGrpSpPr>
            <a:grpSpLocks/>
          </p:cNvGrpSpPr>
          <p:nvPr/>
        </p:nvGrpSpPr>
        <p:grpSpPr bwMode="auto">
          <a:xfrm>
            <a:off x="3276600" y="3276600"/>
            <a:ext cx="5105400" cy="1384300"/>
            <a:chOff x="0" y="0"/>
            <a:chExt cx="3216" cy="872"/>
          </a:xfrm>
        </p:grpSpPr>
        <p:sp>
          <p:nvSpPr>
            <p:cNvPr id="11269" name="Rectangle 5"/>
            <p:cNvSpPr>
              <a:spLocks/>
            </p:cNvSpPr>
            <p:nvPr/>
          </p:nvSpPr>
          <p:spPr bwMode="auto">
            <a:xfrm>
              <a:off x="0" y="0"/>
              <a:ext cx="1361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Problem solving</a:t>
              </a:r>
            </a:p>
          </p:txBody>
        </p:sp>
        <p:sp>
          <p:nvSpPr>
            <p:cNvPr id="11270" name="Rectangle 6"/>
            <p:cNvSpPr>
              <a:spLocks/>
            </p:cNvSpPr>
            <p:nvPr/>
          </p:nvSpPr>
          <p:spPr bwMode="auto">
            <a:xfrm>
              <a:off x="1536" y="0"/>
              <a:ext cx="168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Logic representation</a:t>
              </a:r>
            </a:p>
          </p:txBody>
        </p:sp>
        <p:sp>
          <p:nvSpPr>
            <p:cNvPr id="11271" name="Rectangle 7"/>
            <p:cNvSpPr>
              <a:spLocks/>
            </p:cNvSpPr>
            <p:nvPr/>
          </p:nvSpPr>
          <p:spPr bwMode="auto">
            <a:xfrm>
              <a:off x="1056" y="576"/>
              <a:ext cx="78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Planning</a:t>
              </a:r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>
              <a:off x="720" y="240"/>
              <a:ext cx="864" cy="336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>
              <a:off x="1584" y="240"/>
              <a:ext cx="816" cy="336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CDCF3-46E6-42C6-92C0-8DD73F293E47}" type="slidenum">
              <a:rPr lang="en-US"/>
              <a:pPr/>
              <a:t>13</a:t>
            </a:fld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92D050"/>
          </a:solidFill>
          <a:ln/>
        </p:spPr>
        <p:txBody>
          <a:bodyPr rIns="132080"/>
          <a:lstStyle/>
          <a:p>
            <a:r>
              <a:rPr lang="en-US" dirty="0"/>
              <a:t>Major approaches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70000"/>
            <a:ext cx="7772400" cy="5029200"/>
          </a:xfrm>
          <a:solidFill>
            <a:srgbClr val="92D050"/>
          </a:solidFill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100" dirty="0"/>
              <a:t>Situation calculus</a:t>
            </a:r>
          </a:p>
          <a:p>
            <a:pPr>
              <a:spcBef>
                <a:spcPts val="775"/>
              </a:spcBef>
            </a:pPr>
            <a:r>
              <a:rPr lang="en-US" sz="3100" dirty="0"/>
              <a:t>State space planning</a:t>
            </a:r>
          </a:p>
          <a:p>
            <a:pPr>
              <a:spcBef>
                <a:spcPts val="775"/>
              </a:spcBef>
            </a:pPr>
            <a:r>
              <a:rPr lang="en-US" sz="3100" dirty="0"/>
              <a:t>Partial order planning</a:t>
            </a:r>
          </a:p>
          <a:p>
            <a:pPr>
              <a:spcBef>
                <a:spcPts val="775"/>
              </a:spcBef>
            </a:pPr>
            <a:r>
              <a:rPr lang="en-US" sz="3100" dirty="0"/>
              <a:t>Planning graphs</a:t>
            </a:r>
          </a:p>
          <a:p>
            <a:pPr>
              <a:spcBef>
                <a:spcPts val="775"/>
              </a:spcBef>
            </a:pPr>
            <a:r>
              <a:rPr lang="en-US" sz="3100" dirty="0"/>
              <a:t>Planning with Propositional Logic</a:t>
            </a:r>
          </a:p>
          <a:p>
            <a:pPr>
              <a:spcBef>
                <a:spcPts val="775"/>
              </a:spcBef>
            </a:pPr>
            <a:r>
              <a:rPr lang="en-US" sz="3100" dirty="0"/>
              <a:t>Hierarchical decomposition (HTN planning)</a:t>
            </a:r>
          </a:p>
          <a:p>
            <a:pPr>
              <a:spcBef>
                <a:spcPts val="775"/>
              </a:spcBef>
            </a:pPr>
            <a:r>
              <a:rPr lang="en-US" sz="3100" dirty="0"/>
              <a:t>Reactive planning</a:t>
            </a:r>
          </a:p>
          <a:p>
            <a:pPr>
              <a:spcBef>
                <a:spcPts val="775"/>
              </a:spcBef>
            </a:pPr>
            <a:r>
              <a:rPr lang="en-US" sz="3100" dirty="0"/>
              <a:t>Note:  This is an area in which AI is changing quickly.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70EE1-5A4D-4A67-94B4-306EBE7370CE}" type="slidenum">
              <a:rPr lang="en-US"/>
              <a:pPr/>
              <a:t>14</a:t>
            </a:fld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language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1500" y="1193800"/>
            <a:ext cx="8153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700" dirty="0"/>
              <a:t>What is a good language?</a:t>
            </a:r>
          </a:p>
          <a:p>
            <a:pPr>
              <a:spcBef>
                <a:spcPts val="688"/>
              </a:spcBef>
            </a:pPr>
            <a:r>
              <a:rPr lang="en-US" sz="2700" dirty="0"/>
              <a:t>Must represent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States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Goals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Action.</a:t>
            </a:r>
          </a:p>
          <a:p>
            <a:pPr>
              <a:spcBef>
                <a:spcPts val="688"/>
              </a:spcBef>
            </a:pPr>
            <a:r>
              <a:rPr lang="en-US" sz="2700" dirty="0"/>
              <a:t>Must be 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Expressive enough to describe a wide variety of problems.</a:t>
            </a:r>
          </a:p>
          <a:p>
            <a:pPr marL="782638" lvl="1">
              <a:spcBef>
                <a:spcPts val="600"/>
              </a:spcBef>
            </a:pPr>
            <a:r>
              <a:rPr lang="en-US" sz="2400" dirty="0"/>
              <a:t>Restrictive enough to allow efficient algorithms to operate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44B96-2AA8-487E-BC04-DB6095188F63}" type="slidenum">
              <a:rPr lang="en-US"/>
              <a:pPr/>
              <a:t>15</a:t>
            </a:fld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Languages for Planning Problems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82700"/>
            <a:ext cx="7772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300"/>
              <a:t>STRIPS 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Stanford Research Institute Problem Solver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Historically important</a:t>
            </a:r>
          </a:p>
          <a:p>
            <a:pPr>
              <a:spcBef>
                <a:spcPts val="575"/>
              </a:spcBef>
            </a:pPr>
            <a:r>
              <a:rPr lang="en-US" sz="2300"/>
              <a:t>ADL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Action Description Languages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Relaxed some of the restrictions that made STRIPS inadequate for real-world problems</a:t>
            </a:r>
          </a:p>
          <a:p>
            <a:pPr>
              <a:spcBef>
                <a:spcPts val="575"/>
              </a:spcBef>
            </a:pPr>
            <a:r>
              <a:rPr lang="en-US" sz="2300"/>
              <a:t>PDDL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Planning Domain Definition Language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Revised &amp; enhanced for the needs of the International Planning Competition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Currently </a:t>
            </a:r>
            <a:r>
              <a:rPr lang="en-US" sz="2000">
                <a:hlinkClick r:id="rId2"/>
              </a:rPr>
              <a:t>version 3.1</a:t>
            </a:r>
            <a:r>
              <a:rPr lang="en-US" sz="2000"/>
              <a:t> 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Includes STRIPS and ADL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82111-7A0F-4AAA-83D1-B7720F9B6F08}" type="slidenum">
              <a:rPr lang="en-US"/>
              <a:pPr/>
              <a:t>16</a:t>
            </a:fld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sz="4200"/>
              <a:t>STRIPS General language features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20700" y="1231900"/>
            <a:ext cx="7937500" cy="5029200"/>
          </a:xfrm>
          <a:ln/>
        </p:spPr>
        <p:txBody>
          <a:bodyPr rIns="132080"/>
          <a:lstStyle/>
          <a:p>
            <a:r>
              <a:rPr lang="en-US" sz="3300" dirty="0"/>
              <a:t>Representation of states</a:t>
            </a:r>
          </a:p>
          <a:p>
            <a:pPr marL="782638" lvl="1"/>
            <a:r>
              <a:rPr lang="en-US" dirty="0"/>
              <a:t>Decompose world in logical conditions and represent state as conjunction of positive literals. </a:t>
            </a:r>
          </a:p>
          <a:p>
            <a:pPr marL="1182688" lvl="2"/>
            <a:r>
              <a:rPr lang="en-US" sz="2900" dirty="0">
                <a:ea typeface="Symbol" pitchFamily="18" charset="2"/>
                <a:cs typeface="Symbol" pitchFamily="18" charset="2"/>
              </a:rPr>
              <a:t>Propositional literals: Poor ∧ Unknown</a:t>
            </a:r>
            <a:endParaRPr lang="en-US" sz="2900" dirty="0"/>
          </a:p>
          <a:p>
            <a:pPr marL="1182688" lvl="2"/>
            <a:r>
              <a:rPr lang="en-US" sz="2900" dirty="0"/>
              <a:t>FO-literals (grounded and function-free): </a:t>
            </a:r>
          </a:p>
          <a:p>
            <a:pPr marL="1639888" lvl="3"/>
            <a:r>
              <a:rPr lang="en-US" sz="2500" dirty="0">
                <a:ea typeface="Symbol" pitchFamily="18" charset="2"/>
                <a:cs typeface="Symbol" pitchFamily="18" charset="2"/>
              </a:rPr>
              <a:t>at(plane1, </a:t>
            </a:r>
            <a:r>
              <a:rPr lang="en-US" sz="2500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sz="2500" dirty="0">
                <a:ea typeface="Symbol" pitchFamily="18" charset="2"/>
                <a:cs typeface="Symbol" pitchFamily="18" charset="2"/>
              </a:rPr>
              <a:t>) ∧ at(plane2, </a:t>
            </a:r>
            <a:r>
              <a:rPr lang="en-US" sz="2500" dirty="0" err="1">
                <a:ea typeface="Symbol" pitchFamily="18" charset="2"/>
                <a:cs typeface="Symbol" pitchFamily="18" charset="2"/>
              </a:rPr>
              <a:t>bwi</a:t>
            </a:r>
            <a:r>
              <a:rPr lang="en-US" sz="2500" dirty="0">
                <a:ea typeface="Symbol" pitchFamily="18" charset="2"/>
                <a:cs typeface="Symbol" pitchFamily="18" charset="2"/>
              </a:rPr>
              <a:t>)</a:t>
            </a:r>
            <a:endParaRPr lang="en-US" sz="2500" dirty="0"/>
          </a:p>
          <a:p>
            <a:pPr marL="1639888" lvl="3"/>
            <a:r>
              <a:rPr lang="en-US" sz="2500" dirty="0"/>
              <a:t>does </a:t>
            </a:r>
            <a:r>
              <a:rPr lang="en-US" sz="2500" i="1" dirty="0"/>
              <a:t>not</a:t>
            </a:r>
            <a:r>
              <a:rPr lang="en-US" sz="2500" dirty="0"/>
              <a:t> allow </a:t>
            </a:r>
          </a:p>
          <a:p>
            <a:pPr marL="2097088" lvl="4"/>
            <a:r>
              <a:rPr lang="en-US" sz="2500" dirty="0">
                <a:cs typeface="Times" charset="0"/>
              </a:rPr>
              <a:t>at(X,Y),  (not grounded)</a:t>
            </a:r>
            <a:endParaRPr lang="en-US" sz="2500" dirty="0"/>
          </a:p>
          <a:p>
            <a:pPr marL="2097088" lvl="4"/>
            <a:r>
              <a:rPr lang="en-US" sz="2500" dirty="0"/>
              <a:t>at(father(</a:t>
            </a:r>
            <a:r>
              <a:rPr lang="en-US" sz="2500" dirty="0" err="1"/>
              <a:t>fred</a:t>
            </a:r>
            <a:r>
              <a:rPr lang="en-US" sz="2500" dirty="0"/>
              <a:t>),</a:t>
            </a:r>
            <a:r>
              <a:rPr lang="en-US" sz="2500" dirty="0" err="1"/>
              <a:t>bwi</a:t>
            </a:r>
            <a:r>
              <a:rPr lang="en-US" sz="2500" dirty="0"/>
              <a:t>),  (function)</a:t>
            </a:r>
          </a:p>
          <a:p>
            <a:pPr marL="2097088" lvl="4"/>
            <a:r>
              <a:rPr lang="en-US" sz="2600" dirty="0"/>
              <a:t>¬at(plane1, </a:t>
            </a:r>
            <a:r>
              <a:rPr lang="en-US" sz="2600" dirty="0" err="1"/>
              <a:t>phl</a:t>
            </a:r>
            <a:r>
              <a:rPr lang="en-US" sz="2600" dirty="0"/>
              <a:t>. (negative literal)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A0C61-7067-4562-8931-F3324C2FF7A5}" type="slidenum">
              <a:rPr lang="en-US"/>
              <a:pPr/>
              <a:t>17</a:t>
            </a:fld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STRIPS Cont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dirty="0"/>
              <a:t>Closed world assumption </a:t>
            </a:r>
          </a:p>
          <a:p>
            <a:r>
              <a:rPr lang="en-US" dirty="0"/>
              <a:t>Representation of goals</a:t>
            </a:r>
          </a:p>
          <a:p>
            <a:pPr marL="782638" lvl="1"/>
            <a:r>
              <a:rPr lang="en-US" dirty="0"/>
              <a:t>Partially specified state and represented as a conjunction of positive ground literals</a:t>
            </a:r>
          </a:p>
          <a:p>
            <a:pPr marL="782638" lvl="1"/>
            <a:r>
              <a:rPr lang="en-US" dirty="0"/>
              <a:t>A goal is satisfied if the state contains all literals in goal.</a:t>
            </a:r>
          </a:p>
          <a:p>
            <a:pPr marL="782638" lvl="1"/>
            <a:r>
              <a:rPr lang="en-US" dirty="0">
                <a:ea typeface="Symbol" pitchFamily="18" charset="2"/>
                <a:cs typeface="Symbol" pitchFamily="18" charset="2"/>
              </a:rPr>
              <a:t>e.g.:  at(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paula</a:t>
            </a:r>
            <a:r>
              <a:rPr lang="en-US" dirty="0">
                <a:ea typeface="Symbol" pitchFamily="18" charset="2"/>
                <a:cs typeface="Symbol" pitchFamily="18" charset="2"/>
              </a:rPr>
              <a:t>, 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john,bwi</a:t>
            </a:r>
            <a:r>
              <a:rPr lang="en-US" dirty="0">
                <a:ea typeface="Symbol" pitchFamily="18" charset="2"/>
                <a:cs typeface="Symbol" pitchFamily="18" charset="2"/>
              </a:rPr>
              <a:t>) satisfies the goal at(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paula</a:t>
            </a:r>
            <a:r>
              <a:rPr lang="en-US" dirty="0">
                <a:ea typeface="Symbol" pitchFamily="18" charset="2"/>
                <a:cs typeface="Symbol" pitchFamily="18" charset="2"/>
              </a:rPr>
              <a:t>, </a:t>
            </a:r>
            <a:r>
              <a:rPr lang="en-US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dirty="0">
                <a:ea typeface="Symbol" pitchFamily="18" charset="2"/>
                <a:cs typeface="Symbol" pitchFamily="18" charset="2"/>
              </a:rPr>
              <a:t>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A24B-4EC2-4526-AB89-2A22EDC3B9E4}" type="slidenum">
              <a:rPr lang="en-US"/>
              <a:pPr/>
              <a:t>18</a:t>
            </a:fld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General language features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81280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100" dirty="0"/>
              <a:t>Representations of actions</a:t>
            </a:r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Action = PRECOND + EFFECT</a:t>
            </a:r>
          </a:p>
          <a:p>
            <a:pPr marL="1182688" lvl="2">
              <a:spcBef>
                <a:spcPts val="575"/>
              </a:spcBef>
            </a:pPr>
            <a:r>
              <a:rPr lang="en-US" sz="2000" dirty="0"/>
              <a:t>Action(Fly(</a:t>
            </a:r>
            <a:r>
              <a:rPr lang="en-US" sz="2000" dirty="0" err="1"/>
              <a:t>p,from</a:t>
            </a:r>
            <a:r>
              <a:rPr lang="en-US" sz="2000" dirty="0"/>
              <a:t>, to),</a:t>
            </a:r>
          </a:p>
          <a:p>
            <a:pPr marL="1182688" lvl="2">
              <a:spcBef>
                <a:spcPts val="5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PRECOND: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Plane(p) ∧ Airport(from) ∧ Airport(to)</a:t>
            </a:r>
            <a:endParaRPr lang="en-US" sz="2000" dirty="0"/>
          </a:p>
          <a:p>
            <a:pPr marL="1182688" lvl="2">
              <a:spcBef>
                <a:spcPts val="5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EFFECT: ¬AT(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p,to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))</a:t>
            </a:r>
            <a:endParaRPr lang="en-US" sz="2000" dirty="0"/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= action schema (p, from, to need to be instantiated)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Action name and parameter list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Precondition (conj. of function-free literals)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Effect (conj of function-free literals and P is True and not P is false)</a:t>
            </a:r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May split Add-list and delete-list in Effect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BB6A3-0638-417C-B549-CFF9A558B4FF}" type="slidenum">
              <a:rPr lang="en-US"/>
              <a:pPr/>
              <a:t>19</a:t>
            </a:fld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93800"/>
            <a:ext cx="7772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300" dirty="0"/>
              <a:t>Paula flies from Philadelphia to Baltimore</a:t>
            </a:r>
          </a:p>
          <a:p>
            <a:pPr marL="782638" lvl="1">
              <a:spcBef>
                <a:spcPts val="675"/>
              </a:spcBef>
            </a:pPr>
            <a:r>
              <a:rPr lang="en-US" sz="2000" dirty="0"/>
              <a:t>Action(Fly(</a:t>
            </a:r>
            <a:r>
              <a:rPr lang="en-US" sz="2000" dirty="0" err="1"/>
              <a:t>p,from,to</a:t>
            </a:r>
            <a:r>
              <a:rPr lang="en-US" sz="2000" dirty="0"/>
              <a:t>)</a:t>
            </a:r>
          </a:p>
          <a:p>
            <a:pPr marL="782638" lvl="1">
              <a:spcBef>
                <a:spcPts val="6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PRECOND: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Plane(p) ∧ Airport(from) ∧ Airport(to)</a:t>
            </a:r>
            <a:endParaRPr lang="en-US" sz="2000" dirty="0"/>
          </a:p>
          <a:p>
            <a:pPr marL="782638" lvl="1">
              <a:spcBef>
                <a:spcPts val="6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EFFECT: ¬At(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p,to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))</a:t>
            </a:r>
            <a:endParaRPr lang="en-US" sz="2000" dirty="0"/>
          </a:p>
          <a:p>
            <a:pPr>
              <a:spcBef>
                <a:spcPts val="775"/>
              </a:spcBef>
            </a:pPr>
            <a:r>
              <a:rPr lang="en-US" sz="2300" dirty="0"/>
              <a:t>We begin with</a:t>
            </a:r>
          </a:p>
          <a:p>
            <a:pPr marL="782638" lvl="1">
              <a:spcBef>
                <a:spcPts val="675"/>
              </a:spcBef>
            </a:pPr>
            <a:r>
              <a:rPr lang="en-US" sz="2000" dirty="0">
                <a:ea typeface="Symbol" pitchFamily="18" charset="2"/>
                <a:cs typeface="Symbol" pitchFamily="18" charset="2"/>
              </a:rPr>
              <a:t>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paula,phl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Plane(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 ∧ Airport(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phl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 ∧ Airport(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bwi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</a:t>
            </a:r>
            <a:endParaRPr lang="en-US" sz="2000" dirty="0"/>
          </a:p>
          <a:p>
            <a:pPr>
              <a:spcBef>
                <a:spcPts val="775"/>
              </a:spcBef>
            </a:pPr>
            <a:r>
              <a:rPr lang="en-US" sz="2300" dirty="0"/>
              <a:t>We take the action</a:t>
            </a:r>
          </a:p>
          <a:p>
            <a:pPr marL="782638" lvl="1">
              <a:spcBef>
                <a:spcPts val="675"/>
              </a:spcBef>
            </a:pPr>
            <a:r>
              <a:rPr lang="en-US" sz="2000" dirty="0"/>
              <a:t>Fly(</a:t>
            </a:r>
            <a:r>
              <a:rPr lang="en-US" sz="2000" dirty="0" err="1"/>
              <a:t>paula</a:t>
            </a:r>
            <a:r>
              <a:rPr lang="en-US" sz="2000" dirty="0"/>
              <a:t>, </a:t>
            </a:r>
            <a:r>
              <a:rPr lang="en-US" sz="2000" dirty="0" err="1"/>
              <a:t>phl</a:t>
            </a:r>
            <a:r>
              <a:rPr lang="en-US" sz="2000" dirty="0"/>
              <a:t>, </a:t>
            </a:r>
            <a:r>
              <a:rPr lang="en-US" sz="2000" dirty="0" err="1"/>
              <a:t>bwi</a:t>
            </a:r>
            <a:r>
              <a:rPr lang="en-US" sz="2000" dirty="0"/>
              <a:t>)</a:t>
            </a:r>
          </a:p>
          <a:p>
            <a:pPr>
              <a:spcBef>
                <a:spcPts val="775"/>
              </a:spcBef>
            </a:pPr>
            <a:r>
              <a:rPr lang="en-US" sz="2300" dirty="0"/>
              <a:t>We end with</a:t>
            </a:r>
          </a:p>
          <a:p>
            <a:pPr marL="782638" lvl="1">
              <a:spcBef>
                <a:spcPts val="675"/>
              </a:spcBef>
            </a:pPr>
            <a:r>
              <a:rPr lang="en-US" sz="1700" dirty="0">
                <a:latin typeface="Symbol" pitchFamily="18" charset="2"/>
                <a:ea typeface="Symbol" pitchFamily="18" charset="2"/>
                <a:cs typeface="Symbol" pitchFamily="18" charset="2"/>
                <a:sym typeface="Symbol" pitchFamily="18" charset="2"/>
              </a:rPr>
              <a:t>¬</a:t>
            </a:r>
            <a:r>
              <a:rPr lang="en-US" sz="2000" dirty="0"/>
              <a:t>A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paula,phl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paula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, </a:t>
            </a:r>
            <a:r>
              <a:rPr lang="en-US" sz="2000" dirty="0" err="1">
                <a:ea typeface="Symbol" pitchFamily="18" charset="2"/>
                <a:cs typeface="Symbol" pitchFamily="18" charset="2"/>
              </a:rPr>
              <a:t>bwi</a:t>
            </a:r>
            <a:r>
              <a:rPr lang="en-US" sz="2000" dirty="0">
                <a:ea typeface="Symbol" pitchFamily="18" charset="2"/>
                <a:cs typeface="Symbol" pitchFamily="18" charset="2"/>
              </a:rPr>
              <a:t>)</a:t>
            </a:r>
            <a:endParaRPr lang="en-US" sz="2000" dirty="0"/>
          </a:p>
          <a:p>
            <a:pPr>
              <a:spcBef>
                <a:spcPts val="775"/>
              </a:spcBef>
            </a:pPr>
            <a:r>
              <a:rPr lang="en-US" sz="2300" dirty="0"/>
              <a:t>Note that we haven’t said anything in the effect about what happened to the plane.  Do we care?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01B04-A4AE-4539-BD9B-66281458D6F5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Agent</a:t>
            </a: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1828800" y="1905000"/>
            <a:ext cx="5943600" cy="3549650"/>
            <a:chOff x="0" y="0"/>
            <a:chExt cx="3744" cy="2236"/>
          </a:xfrm>
        </p:grpSpPr>
        <p:grpSp>
          <p:nvGrpSpPr>
            <p:cNvPr id="3081" name="Group 9"/>
            <p:cNvGrpSpPr>
              <a:grpSpLocks/>
            </p:cNvGrpSpPr>
            <p:nvPr/>
          </p:nvGrpSpPr>
          <p:grpSpPr bwMode="auto">
            <a:xfrm>
              <a:off x="1008" y="266"/>
              <a:ext cx="2736" cy="1260"/>
              <a:chOff x="0" y="0"/>
              <a:chExt cx="2736" cy="1260"/>
            </a:xfrm>
          </p:grpSpPr>
          <p:grpSp>
            <p:nvGrpSpPr>
              <p:cNvPr id="3078" name="Group 6"/>
              <p:cNvGrpSpPr>
                <a:grpSpLocks/>
              </p:cNvGrpSpPr>
              <p:nvPr/>
            </p:nvGrpSpPr>
            <p:grpSpPr bwMode="auto">
              <a:xfrm>
                <a:off x="1392" y="336"/>
                <a:ext cx="1344" cy="912"/>
                <a:chOff x="0" y="0"/>
                <a:chExt cx="1344" cy="912"/>
              </a:xfrm>
            </p:grpSpPr>
            <p:sp>
              <p:nvSpPr>
                <p:cNvPr id="3076" name="Oval 4"/>
                <p:cNvSpPr>
                  <a:spLocks/>
                </p:cNvSpPr>
                <p:nvPr/>
              </p:nvSpPr>
              <p:spPr bwMode="auto">
                <a:xfrm>
                  <a:off x="0" y="0"/>
                  <a:ext cx="1344" cy="912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077" name="Rectangle 5"/>
                <p:cNvSpPr>
                  <a:spLocks/>
                </p:cNvSpPr>
                <p:nvPr/>
              </p:nvSpPr>
              <p:spPr bwMode="auto">
                <a:xfrm>
                  <a:off x="101" y="316"/>
                  <a:ext cx="1068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environment</a:t>
                  </a:r>
                </a:p>
              </p:txBody>
            </p:sp>
          </p:grpSp>
          <p:sp>
            <p:nvSpPr>
              <p:cNvPr id="3079" name="Freeform 7"/>
              <p:cNvSpPr>
                <a:spLocks/>
              </p:cNvSpPr>
              <p:nvPr/>
            </p:nvSpPr>
            <p:spPr bwMode="auto">
              <a:xfrm>
                <a:off x="0" y="0"/>
                <a:ext cx="1584" cy="480"/>
              </a:xfrm>
              <a:custGeom>
                <a:avLst/>
                <a:gdLst/>
                <a:ahLst/>
                <a:cxnLst>
                  <a:cxn ang="0">
                    <a:pos x="21600" y="21276"/>
                  </a:cxn>
                  <a:cxn ang="0">
                    <a:pos x="17673" y="6404"/>
                  </a:cxn>
                  <a:cxn ang="0">
                    <a:pos x="10473" y="30"/>
                  </a:cxn>
                  <a:cxn ang="0">
                    <a:pos x="3927" y="4279"/>
                  </a:cxn>
                  <a:cxn ang="0">
                    <a:pos x="0" y="10653"/>
                  </a:cxn>
                </a:cxnLst>
                <a:rect l="0" t="0" r="r" b="b"/>
                <a:pathLst>
                  <a:path w="21600" h="21276">
                    <a:moveTo>
                      <a:pt x="21600" y="21276"/>
                    </a:moveTo>
                    <a:cubicBezTo>
                      <a:pt x="20564" y="15610"/>
                      <a:pt x="19527" y="9945"/>
                      <a:pt x="17673" y="6404"/>
                    </a:cubicBezTo>
                    <a:cubicBezTo>
                      <a:pt x="15818" y="2863"/>
                      <a:pt x="12764" y="384"/>
                      <a:pt x="10473" y="30"/>
                    </a:cubicBezTo>
                    <a:cubicBezTo>
                      <a:pt x="8182" y="-324"/>
                      <a:pt x="5673" y="2509"/>
                      <a:pt x="3927" y="4279"/>
                    </a:cubicBezTo>
                    <a:cubicBezTo>
                      <a:pt x="2182" y="6050"/>
                      <a:pt x="655" y="9591"/>
                      <a:pt x="0" y="10653"/>
                    </a:cubicBezTo>
                  </a:path>
                </a:pathLst>
              </a:custGeom>
              <a:solidFill>
                <a:schemeClr val="accent1"/>
              </a:solidFill>
              <a:ln w="63500" cap="flat">
                <a:solidFill>
                  <a:srgbClr val="A8184B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080" name="Freeform 8"/>
              <p:cNvSpPr>
                <a:spLocks/>
              </p:cNvSpPr>
              <p:nvPr/>
            </p:nvSpPr>
            <p:spPr bwMode="auto">
              <a:xfrm>
                <a:off x="240" y="1008"/>
                <a:ext cx="1200" cy="2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912" y="19059"/>
                  </a:cxn>
                  <a:cxn ang="0">
                    <a:pos x="15552" y="15247"/>
                  </a:cxn>
                  <a:cxn ang="0">
                    <a:pos x="21600" y="0"/>
                  </a:cxn>
                </a:cxnLst>
                <a:rect l="0" t="0" r="r" b="b"/>
                <a:pathLst>
                  <a:path w="21600" h="19982">
                    <a:moveTo>
                      <a:pt x="0" y="0"/>
                    </a:moveTo>
                    <a:cubicBezTo>
                      <a:pt x="2160" y="8259"/>
                      <a:pt x="4320" y="16518"/>
                      <a:pt x="6912" y="19059"/>
                    </a:cubicBezTo>
                    <a:cubicBezTo>
                      <a:pt x="9504" y="21600"/>
                      <a:pt x="13104" y="18424"/>
                      <a:pt x="15552" y="15247"/>
                    </a:cubicBezTo>
                    <a:cubicBezTo>
                      <a:pt x="18000" y="12071"/>
                      <a:pt x="20592" y="2541"/>
                      <a:pt x="21600" y="0"/>
                    </a:cubicBezTo>
                  </a:path>
                </a:pathLst>
              </a:custGeom>
              <a:solidFill>
                <a:schemeClr val="accent1"/>
              </a:solidFill>
              <a:ln w="63500" cap="flat">
                <a:solidFill>
                  <a:srgbClr val="66B132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3084" name="Group 12"/>
            <p:cNvGrpSpPr>
              <a:grpSpLocks/>
            </p:cNvGrpSpPr>
            <p:nvPr/>
          </p:nvGrpSpPr>
          <p:grpSpPr bwMode="auto">
            <a:xfrm>
              <a:off x="0" y="411"/>
              <a:ext cx="768" cy="1248"/>
              <a:chOff x="0" y="0"/>
              <a:chExt cx="768" cy="1248"/>
            </a:xfrm>
          </p:grpSpPr>
          <p:sp>
            <p:nvSpPr>
              <p:cNvPr id="3082" name="Rectangle 10"/>
              <p:cNvSpPr>
                <a:spLocks/>
              </p:cNvSpPr>
              <p:nvPr/>
            </p:nvSpPr>
            <p:spPr bwMode="auto">
              <a:xfrm>
                <a:off x="0" y="0"/>
                <a:ext cx="768" cy="1248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083" name="Rectangle 11"/>
              <p:cNvSpPr>
                <a:spLocks/>
              </p:cNvSpPr>
              <p:nvPr/>
            </p:nvSpPr>
            <p:spPr bwMode="auto">
              <a:xfrm>
                <a:off x="96" y="720"/>
                <a:ext cx="513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agent</a:t>
                </a:r>
              </a:p>
            </p:txBody>
          </p:sp>
        </p:grpSp>
        <p:grpSp>
          <p:nvGrpSpPr>
            <p:cNvPr id="3087" name="Group 15"/>
            <p:cNvGrpSpPr>
              <a:grpSpLocks/>
            </p:cNvGrpSpPr>
            <p:nvPr/>
          </p:nvGrpSpPr>
          <p:grpSpPr bwMode="auto">
            <a:xfrm>
              <a:off x="144" y="651"/>
              <a:ext cx="480" cy="296"/>
              <a:chOff x="0" y="0"/>
              <a:chExt cx="480" cy="296"/>
            </a:xfrm>
          </p:grpSpPr>
          <p:sp>
            <p:nvSpPr>
              <p:cNvPr id="3085" name="Rectangle 13"/>
              <p:cNvSpPr>
                <a:spLocks/>
              </p:cNvSpPr>
              <p:nvPr/>
            </p:nvSpPr>
            <p:spPr bwMode="auto">
              <a:xfrm>
                <a:off x="0" y="0"/>
                <a:ext cx="480" cy="288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086" name="Rectangle 14"/>
              <p:cNvSpPr>
                <a:spLocks/>
              </p:cNvSpPr>
              <p:nvPr/>
            </p:nvSpPr>
            <p:spPr bwMode="auto">
              <a:xfrm>
                <a:off x="96" y="0"/>
                <a:ext cx="182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?</a:t>
                </a:r>
              </a:p>
            </p:txBody>
          </p:sp>
        </p:grpSp>
        <p:grpSp>
          <p:nvGrpSpPr>
            <p:cNvPr id="3105" name="Group 33"/>
            <p:cNvGrpSpPr>
              <a:grpSpLocks/>
            </p:cNvGrpSpPr>
            <p:nvPr/>
          </p:nvGrpSpPr>
          <p:grpSpPr bwMode="auto">
            <a:xfrm>
              <a:off x="192" y="0"/>
              <a:ext cx="1404" cy="2236"/>
              <a:chOff x="0" y="0"/>
              <a:chExt cx="1404" cy="2236"/>
            </a:xfrm>
          </p:grpSpPr>
          <p:grpSp>
            <p:nvGrpSpPr>
              <p:cNvPr id="3095" name="Group 23"/>
              <p:cNvGrpSpPr>
                <a:grpSpLocks/>
              </p:cNvGrpSpPr>
              <p:nvPr/>
            </p:nvGrpSpPr>
            <p:grpSpPr bwMode="auto">
              <a:xfrm>
                <a:off x="384" y="987"/>
                <a:ext cx="912" cy="432"/>
                <a:chOff x="0" y="0"/>
                <a:chExt cx="912" cy="432"/>
              </a:xfrm>
            </p:grpSpPr>
            <p:grpSp>
              <p:nvGrpSpPr>
                <p:cNvPr id="3090" name="Group 18"/>
                <p:cNvGrpSpPr>
                  <a:grpSpLocks/>
                </p:cNvGrpSpPr>
                <p:nvPr/>
              </p:nvGrpSpPr>
              <p:grpSpPr bwMode="auto">
                <a:xfrm>
                  <a:off x="0" y="48"/>
                  <a:ext cx="816" cy="384"/>
                  <a:chOff x="0" y="0"/>
                  <a:chExt cx="816" cy="384"/>
                </a:xfrm>
              </p:grpSpPr>
              <p:sp>
                <p:nvSpPr>
                  <p:cNvPr id="308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384" cy="384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089" name="Line 17"/>
                  <p:cNvSpPr>
                    <a:spLocks noChangeShapeType="1"/>
                  </p:cNvSpPr>
                  <p:nvPr/>
                </p:nvSpPr>
                <p:spPr bwMode="auto">
                  <a:xfrm rot="10800000" flipH="1">
                    <a:off x="384" y="48"/>
                    <a:ext cx="432" cy="336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094" name="Group 22"/>
                <p:cNvGrpSpPr>
                  <a:grpSpLocks/>
                </p:cNvGrpSpPr>
                <p:nvPr/>
              </p:nvGrpSpPr>
              <p:grpSpPr bwMode="auto">
                <a:xfrm>
                  <a:off x="768" y="0"/>
                  <a:ext cx="144" cy="144"/>
                  <a:chOff x="0" y="0"/>
                  <a:chExt cx="144" cy="144"/>
                </a:xfrm>
              </p:grpSpPr>
              <p:sp>
                <p:nvSpPr>
                  <p:cNvPr id="3091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0" y="48"/>
                    <a:ext cx="96" cy="96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092" name="Line 20"/>
                  <p:cNvSpPr>
                    <a:spLocks noChangeShapeType="1"/>
                  </p:cNvSpPr>
                  <p:nvPr/>
                </p:nvSpPr>
                <p:spPr bwMode="auto">
                  <a:xfrm rot="10800000" flipH="1">
                    <a:off x="0" y="0"/>
                    <a:ext cx="48" cy="48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  <p:sp>
                <p:nvSpPr>
                  <p:cNvPr id="3093" name="Line 21"/>
                  <p:cNvSpPr>
                    <a:spLocks noChangeShapeType="1"/>
                  </p:cNvSpPr>
                  <p:nvPr/>
                </p:nvSpPr>
                <p:spPr bwMode="auto">
                  <a:xfrm rot="10800000" flipH="1">
                    <a:off x="96" y="96"/>
                    <a:ext cx="48" cy="48"/>
                  </a:xfrm>
                  <a:prstGeom prst="line">
                    <a:avLst/>
                  </a:prstGeom>
                  <a:noFill/>
                  <a:ln w="9525" cap="flat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lIns="0" tIns="0" rIns="0" bIns="0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098" name="Group 26"/>
              <p:cNvGrpSpPr>
                <a:grpSpLocks/>
              </p:cNvGrpSpPr>
              <p:nvPr/>
            </p:nvGrpSpPr>
            <p:grpSpPr bwMode="auto">
              <a:xfrm>
                <a:off x="0" y="1563"/>
                <a:ext cx="96" cy="673"/>
                <a:chOff x="0" y="0"/>
                <a:chExt cx="96" cy="673"/>
              </a:xfrm>
            </p:grpSpPr>
            <p:sp>
              <p:nvSpPr>
                <p:cNvPr id="3096" name="Line 24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0" y="0"/>
                  <a:ext cx="1" cy="67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097" name="Line 25"/>
                <p:cNvSpPr>
                  <a:spLocks noChangeShapeType="1"/>
                </p:cNvSpPr>
                <p:nvPr/>
              </p:nvSpPr>
              <p:spPr bwMode="auto">
                <a:xfrm>
                  <a:off x="0" y="672"/>
                  <a:ext cx="96" cy="1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grpSp>
            <p:nvGrpSpPr>
              <p:cNvPr id="3101" name="Group 29"/>
              <p:cNvGrpSpPr>
                <a:grpSpLocks/>
              </p:cNvGrpSpPr>
              <p:nvPr/>
            </p:nvGrpSpPr>
            <p:grpSpPr bwMode="auto">
              <a:xfrm>
                <a:off x="384" y="1563"/>
                <a:ext cx="96" cy="673"/>
                <a:chOff x="0" y="0"/>
                <a:chExt cx="96" cy="673"/>
              </a:xfrm>
            </p:grpSpPr>
            <p:sp>
              <p:nvSpPr>
                <p:cNvPr id="3099" name="Line 27"/>
                <p:cNvSpPr>
                  <a:spLocks noChangeShapeType="1"/>
                </p:cNvSpPr>
                <p:nvPr/>
              </p:nvSpPr>
              <p:spPr bwMode="auto">
                <a:xfrm rot="10800000" flipH="1">
                  <a:off x="0" y="0"/>
                  <a:ext cx="1" cy="67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100" name="Line 28"/>
                <p:cNvSpPr>
                  <a:spLocks noChangeShapeType="1"/>
                </p:cNvSpPr>
                <p:nvPr/>
              </p:nvSpPr>
              <p:spPr bwMode="auto">
                <a:xfrm>
                  <a:off x="0" y="672"/>
                  <a:ext cx="96" cy="1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sp>
            <p:nvSpPr>
              <p:cNvPr id="3102" name="Freeform 30"/>
              <p:cNvSpPr>
                <a:spLocks/>
              </p:cNvSpPr>
              <p:nvPr/>
            </p:nvSpPr>
            <p:spPr bwMode="auto">
              <a:xfrm>
                <a:off x="384" y="411"/>
                <a:ext cx="384" cy="197"/>
              </a:xfrm>
              <a:custGeom>
                <a:avLst/>
                <a:gdLst/>
                <a:ahLst/>
                <a:cxnLst>
                  <a:cxn ang="0">
                    <a:pos x="0" y="10526"/>
                  </a:cxn>
                  <a:cxn ang="0">
                    <a:pos x="21600" y="0"/>
                  </a:cxn>
                  <a:cxn ang="0">
                    <a:pos x="20531" y="21600"/>
                  </a:cxn>
                  <a:cxn ang="0">
                    <a:pos x="0" y="10526"/>
                  </a:cxn>
                  <a:cxn ang="0">
                    <a:pos x="0" y="10526"/>
                  </a:cxn>
                </a:cxnLst>
                <a:rect l="0" t="0" r="r" b="b"/>
                <a:pathLst>
                  <a:path w="21600" h="21600">
                    <a:moveTo>
                      <a:pt x="0" y="10526"/>
                    </a:moveTo>
                    <a:lnTo>
                      <a:pt x="21600" y="0"/>
                    </a:lnTo>
                    <a:cubicBezTo>
                      <a:pt x="21263" y="7237"/>
                      <a:pt x="20869" y="14363"/>
                      <a:pt x="20531" y="21600"/>
                    </a:cubicBezTo>
                    <a:lnTo>
                      <a:pt x="0" y="10526"/>
                    </a:lnTo>
                    <a:close/>
                    <a:moveTo>
                      <a:pt x="0" y="10526"/>
                    </a:moveTo>
                  </a:path>
                </a:pathLst>
              </a:cu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03" name="Rectangle 31"/>
              <p:cNvSpPr>
                <a:spLocks/>
              </p:cNvSpPr>
              <p:nvPr/>
            </p:nvSpPr>
            <p:spPr bwMode="auto">
              <a:xfrm>
                <a:off x="326" y="0"/>
                <a:ext cx="662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sensors</a:t>
                </a:r>
              </a:p>
            </p:txBody>
          </p:sp>
          <p:sp>
            <p:nvSpPr>
              <p:cNvPr id="3104" name="Rectangle 32"/>
              <p:cNvSpPr>
                <a:spLocks/>
              </p:cNvSpPr>
              <p:nvPr/>
            </p:nvSpPr>
            <p:spPr bwMode="auto">
              <a:xfrm>
                <a:off x="614" y="1536"/>
                <a:ext cx="790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actuators</a:t>
                </a:r>
              </a:p>
            </p:txBody>
          </p:sp>
        </p:grpSp>
      </p:grpSp>
      <p:grpSp>
        <p:nvGrpSpPr>
          <p:cNvPr id="3123" name="Group 51"/>
          <p:cNvGrpSpPr>
            <a:grpSpLocks/>
          </p:cNvGrpSpPr>
          <p:nvPr/>
        </p:nvGrpSpPr>
        <p:grpSpPr bwMode="auto">
          <a:xfrm>
            <a:off x="2074863" y="2960688"/>
            <a:ext cx="5697537" cy="3211512"/>
            <a:chOff x="0" y="0"/>
            <a:chExt cx="3589" cy="2023"/>
          </a:xfrm>
        </p:grpSpPr>
        <p:grpSp>
          <p:nvGrpSpPr>
            <p:cNvPr id="3110" name="Group 38"/>
            <p:cNvGrpSpPr>
              <a:grpSpLocks/>
            </p:cNvGrpSpPr>
            <p:nvPr/>
          </p:nvGrpSpPr>
          <p:grpSpPr bwMode="auto">
            <a:xfrm>
              <a:off x="0" y="0"/>
              <a:ext cx="3589" cy="2023"/>
              <a:chOff x="0" y="0"/>
              <a:chExt cx="3589" cy="2023"/>
            </a:xfrm>
          </p:grpSpPr>
          <p:sp>
            <p:nvSpPr>
              <p:cNvPr id="3107" name="Rectangle 35"/>
              <p:cNvSpPr>
                <a:spLocks/>
              </p:cNvSpPr>
              <p:nvPr/>
            </p:nvSpPr>
            <p:spPr bwMode="auto">
              <a:xfrm>
                <a:off x="1573" y="1351"/>
                <a:ext cx="2016" cy="672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08" name="Line 36"/>
              <p:cNvSpPr>
                <a:spLocks noChangeShapeType="1"/>
              </p:cNvSpPr>
              <p:nvPr/>
            </p:nvSpPr>
            <p:spPr bwMode="auto">
              <a:xfrm>
                <a:off x="0" y="265"/>
                <a:ext cx="1573" cy="1756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09" name="Line 37"/>
              <p:cNvSpPr>
                <a:spLocks noChangeShapeType="1"/>
              </p:cNvSpPr>
              <p:nvPr/>
            </p:nvSpPr>
            <p:spPr bwMode="auto">
              <a:xfrm>
                <a:off x="458" y="0"/>
                <a:ext cx="3126" cy="1344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3122" name="Group 50"/>
            <p:cNvGrpSpPr>
              <a:grpSpLocks/>
            </p:cNvGrpSpPr>
            <p:nvPr/>
          </p:nvGrpSpPr>
          <p:grpSpPr bwMode="auto">
            <a:xfrm>
              <a:off x="1806" y="1543"/>
              <a:ext cx="1484" cy="300"/>
              <a:chOff x="0" y="0"/>
              <a:chExt cx="1484" cy="300"/>
            </a:xfrm>
          </p:grpSpPr>
          <p:grpSp>
            <p:nvGrpSpPr>
              <p:cNvPr id="3113" name="Group 41"/>
              <p:cNvGrpSpPr>
                <a:grpSpLocks/>
              </p:cNvGrpSpPr>
              <p:nvPr/>
            </p:nvGrpSpPr>
            <p:grpSpPr bwMode="auto">
              <a:xfrm>
                <a:off x="0" y="0"/>
                <a:ext cx="332" cy="300"/>
                <a:chOff x="0" y="0"/>
                <a:chExt cx="332" cy="300"/>
              </a:xfrm>
            </p:grpSpPr>
            <p:sp>
              <p:nvSpPr>
                <p:cNvPr id="3111" name="Oval 39"/>
                <p:cNvSpPr>
                  <a:spLocks/>
                </p:cNvSpPr>
                <p:nvPr/>
              </p:nvSpPr>
              <p:spPr bwMode="auto">
                <a:xfrm>
                  <a:off x="6" y="0"/>
                  <a:ext cx="288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112" name="Rectangle 40"/>
                <p:cNvSpPr>
                  <a:spLocks/>
                </p:cNvSpPr>
                <p:nvPr/>
              </p:nvSpPr>
              <p:spPr bwMode="auto">
                <a:xfrm>
                  <a:off x="0" y="4"/>
                  <a:ext cx="332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A1</a:t>
                  </a:r>
                </a:p>
              </p:txBody>
            </p:sp>
          </p:grpSp>
          <p:grpSp>
            <p:nvGrpSpPr>
              <p:cNvPr id="3116" name="Group 44"/>
              <p:cNvGrpSpPr>
                <a:grpSpLocks/>
              </p:cNvGrpSpPr>
              <p:nvPr/>
            </p:nvGrpSpPr>
            <p:grpSpPr bwMode="auto">
              <a:xfrm>
                <a:off x="576" y="0"/>
                <a:ext cx="332" cy="300"/>
                <a:chOff x="0" y="0"/>
                <a:chExt cx="332" cy="300"/>
              </a:xfrm>
            </p:grpSpPr>
            <p:sp>
              <p:nvSpPr>
                <p:cNvPr id="3114" name="Oval 42"/>
                <p:cNvSpPr>
                  <a:spLocks/>
                </p:cNvSpPr>
                <p:nvPr/>
              </p:nvSpPr>
              <p:spPr bwMode="auto">
                <a:xfrm>
                  <a:off x="6" y="0"/>
                  <a:ext cx="288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115" name="Rectangle 43"/>
                <p:cNvSpPr>
                  <a:spLocks/>
                </p:cNvSpPr>
                <p:nvPr/>
              </p:nvSpPr>
              <p:spPr bwMode="auto">
                <a:xfrm>
                  <a:off x="0" y="4"/>
                  <a:ext cx="332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A2</a:t>
                  </a:r>
                </a:p>
              </p:txBody>
            </p:sp>
          </p:grpSp>
          <p:grpSp>
            <p:nvGrpSpPr>
              <p:cNvPr id="3119" name="Group 47"/>
              <p:cNvGrpSpPr>
                <a:grpSpLocks/>
              </p:cNvGrpSpPr>
              <p:nvPr/>
            </p:nvGrpSpPr>
            <p:grpSpPr bwMode="auto">
              <a:xfrm>
                <a:off x="1151" y="0"/>
                <a:ext cx="333" cy="300"/>
                <a:chOff x="0" y="0"/>
                <a:chExt cx="332" cy="300"/>
              </a:xfrm>
            </p:grpSpPr>
            <p:sp>
              <p:nvSpPr>
                <p:cNvPr id="3117" name="Oval 45"/>
                <p:cNvSpPr>
                  <a:spLocks/>
                </p:cNvSpPr>
                <p:nvPr/>
              </p:nvSpPr>
              <p:spPr bwMode="auto">
                <a:xfrm>
                  <a:off x="6" y="0"/>
                  <a:ext cx="288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118" name="Rectangle 46"/>
                <p:cNvSpPr>
                  <a:spLocks/>
                </p:cNvSpPr>
                <p:nvPr/>
              </p:nvSpPr>
              <p:spPr bwMode="auto">
                <a:xfrm>
                  <a:off x="0" y="4"/>
                  <a:ext cx="332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A3</a:t>
                  </a:r>
                </a:p>
              </p:txBody>
            </p:sp>
          </p:grpSp>
          <p:sp>
            <p:nvSpPr>
              <p:cNvPr id="3120" name="Line 48"/>
              <p:cNvSpPr>
                <a:spLocks noChangeShapeType="1"/>
              </p:cNvSpPr>
              <p:nvPr/>
            </p:nvSpPr>
            <p:spPr bwMode="auto">
              <a:xfrm>
                <a:off x="294" y="144"/>
                <a:ext cx="288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21" name="Line 49"/>
              <p:cNvSpPr>
                <a:spLocks noChangeShapeType="1"/>
              </p:cNvSpPr>
              <p:nvPr/>
            </p:nvSpPr>
            <p:spPr bwMode="auto">
              <a:xfrm>
                <a:off x="870" y="144"/>
                <a:ext cx="288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A003B1-04F4-4705-915B-A15D35E46753}" type="slidenum">
              <a:rPr lang="en-US"/>
              <a:pPr/>
              <a:t>20</a:t>
            </a:fld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Language semantics?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000" dirty="0"/>
              <a:t>How do actions affect states?</a:t>
            </a:r>
          </a:p>
          <a:p>
            <a:pPr marL="782638" lvl="1">
              <a:spcBef>
                <a:spcPts val="663"/>
              </a:spcBef>
            </a:pPr>
            <a:r>
              <a:rPr lang="en-US" sz="2600" dirty="0"/>
              <a:t>An action is applicable in any state that satisfies the precondition.</a:t>
            </a:r>
          </a:p>
          <a:p>
            <a:pPr marL="782638" lvl="1">
              <a:spcBef>
                <a:spcPts val="663"/>
              </a:spcBef>
            </a:pPr>
            <a:r>
              <a:rPr lang="en-US" sz="2600" dirty="0"/>
              <a:t>For FO action schema applicability involves a substitution θ for the variables in the PRECOND.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>
                <a:ea typeface="Symbol" pitchFamily="18" charset="2"/>
                <a:cs typeface="Symbol" pitchFamily="18" charset="2"/>
              </a:rPr>
              <a:t>At(P1,JFK) ∧ At(P2,SFO) ∧ Plane(P1) ∧ Plane(P2) ∧ Airport(JFK) ∧ Airport(SFO)</a:t>
            </a:r>
            <a:endParaRPr lang="en-US" sz="2300" dirty="0"/>
          </a:p>
          <a:p>
            <a:pPr marL="1182688" lvl="2">
              <a:spcBef>
                <a:spcPts val="575"/>
              </a:spcBef>
            </a:pPr>
            <a:r>
              <a:rPr lang="en-US" sz="2300" dirty="0">
                <a:ea typeface="Symbol" pitchFamily="18" charset="2"/>
                <a:cs typeface="Symbol" pitchFamily="18" charset="2"/>
              </a:rPr>
              <a:t>Satisfies : At(</a:t>
            </a:r>
            <a:r>
              <a:rPr lang="en-US" sz="23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300" dirty="0">
                <a:ea typeface="Symbol" pitchFamily="18" charset="2"/>
                <a:cs typeface="Symbol" pitchFamily="18" charset="2"/>
              </a:rPr>
              <a:t>) ∧ Plane(p) ∧ Airport(from) ∧ Airport(to)</a:t>
            </a:r>
            <a:endParaRPr lang="en-US" sz="2300" dirty="0"/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With θ ={p/P1,from/</a:t>
            </a:r>
            <a:r>
              <a:rPr lang="en-US" sz="2300" dirty="0" err="1"/>
              <a:t>JFK,to</a:t>
            </a:r>
            <a:r>
              <a:rPr lang="en-US" sz="2300" dirty="0"/>
              <a:t>/SFO}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Thus the action is applicable.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778E7-87D4-4FED-A2F8-4BD184CE9C73}" type="slidenum">
              <a:rPr lang="en-US"/>
              <a:pPr/>
              <a:t>21</a:t>
            </a:fld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Language semantics?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100" dirty="0"/>
              <a:t>The result of executing action a in state s is the state s’ </a:t>
            </a:r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s’ is same as s except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Any positive literal P in the effect of a is added to s’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Any negative literal ¬P is removed from s’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>
                <a:ea typeface="Symbol" pitchFamily="18" charset="2"/>
                <a:cs typeface="Symbol" pitchFamily="18" charset="2"/>
              </a:rPr>
              <a:t>EFFECT: ¬AT(</a:t>
            </a:r>
            <a:r>
              <a:rPr lang="en-US" sz="2300" dirty="0" err="1">
                <a:ea typeface="Symbol" pitchFamily="18" charset="2"/>
                <a:cs typeface="Symbol" pitchFamily="18" charset="2"/>
              </a:rPr>
              <a:t>p,from</a:t>
            </a:r>
            <a:r>
              <a:rPr lang="en-US" sz="2300" dirty="0">
                <a:ea typeface="Symbol" pitchFamily="18" charset="2"/>
                <a:cs typeface="Symbol" pitchFamily="18" charset="2"/>
              </a:rPr>
              <a:t>) ∧ At(</a:t>
            </a:r>
            <a:r>
              <a:rPr lang="en-US" sz="2300" dirty="0" err="1">
                <a:ea typeface="Symbol" pitchFamily="18" charset="2"/>
                <a:cs typeface="Symbol" pitchFamily="18" charset="2"/>
              </a:rPr>
              <a:t>p,to</a:t>
            </a:r>
            <a:r>
              <a:rPr lang="en-US" sz="2300" dirty="0">
                <a:ea typeface="Symbol" pitchFamily="18" charset="2"/>
                <a:cs typeface="Symbol" pitchFamily="18" charset="2"/>
              </a:rPr>
              <a:t>):</a:t>
            </a:r>
            <a:endParaRPr lang="en-US" sz="2300" dirty="0"/>
          </a:p>
          <a:p>
            <a:pPr marL="1182688" lvl="2">
              <a:spcBef>
                <a:spcPts val="575"/>
              </a:spcBef>
            </a:pPr>
            <a:r>
              <a:rPr lang="en-US" sz="2300" dirty="0">
                <a:ea typeface="Symbol" pitchFamily="18" charset="2"/>
                <a:cs typeface="Symbol" pitchFamily="18" charset="2"/>
              </a:rPr>
              <a:t>At(P1,SFO) ∧ At(P2,SFO) ∧ Plane(P1) ∧ Plane(P2) ∧ Airport(JFK) ∧ Airport(SFO)</a:t>
            </a:r>
            <a:endParaRPr lang="en-US" sz="2300" dirty="0"/>
          </a:p>
          <a:p>
            <a:pPr marL="782638" lvl="1">
              <a:spcBef>
                <a:spcPts val="675"/>
              </a:spcBef>
            </a:pPr>
            <a:r>
              <a:rPr lang="en-US" sz="2700" dirty="0"/>
              <a:t>STRIPS assumption: (avoids representational frame problem)</a:t>
            </a:r>
          </a:p>
          <a:p>
            <a:pPr marL="1182688" lvl="2">
              <a:spcBef>
                <a:spcPts val="575"/>
              </a:spcBef>
            </a:pPr>
            <a:r>
              <a:rPr lang="en-US" sz="2300" dirty="0"/>
              <a:t>every literal NOT in the effect remains unchanged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B80D2C-D4C9-47A1-B6E1-24BCEC2A5E84}" type="slidenum">
              <a:rPr lang="en-US"/>
              <a:pPr/>
              <a:t>22</a:t>
            </a:fld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Languages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400"/>
              <a:t>STRIPS is simplest  </a:t>
            </a:r>
          </a:p>
          <a:p>
            <a:pPr marL="782638" lvl="1">
              <a:spcBef>
                <a:spcPts val="538"/>
              </a:spcBef>
            </a:pPr>
            <a:r>
              <a:rPr lang="en-US" sz="2100"/>
              <a:t>Important limit: function-free literals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Allows for propositional representation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Function symbols lead to infinitely many states and actions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But poor expressivity</a:t>
            </a:r>
          </a:p>
          <a:p>
            <a:pPr>
              <a:spcBef>
                <a:spcPts val="613"/>
              </a:spcBef>
            </a:pPr>
            <a:r>
              <a:rPr lang="en-US" sz="2400"/>
              <a:t>Extension:Action Description language (ADL)</a:t>
            </a:r>
          </a:p>
          <a:p>
            <a:pPr marL="782638" lvl="1">
              <a:spcBef>
                <a:spcPts val="538"/>
              </a:spcBef>
            </a:pPr>
            <a:r>
              <a:rPr lang="en-US" sz="2100"/>
              <a:t>Allows negative literals</a:t>
            </a:r>
          </a:p>
          <a:p>
            <a:pPr marL="782638" lvl="1">
              <a:spcBef>
                <a:spcPts val="538"/>
              </a:spcBef>
            </a:pPr>
            <a:r>
              <a:rPr lang="en-US" sz="2100"/>
              <a:t>Allows quantified variables, conjunctions, disjunctions in goals</a:t>
            </a:r>
          </a:p>
          <a:p>
            <a:pPr marL="782638" lvl="1">
              <a:spcBef>
                <a:spcPts val="538"/>
              </a:spcBef>
            </a:pPr>
            <a:r>
              <a:rPr lang="en-US" sz="2100"/>
              <a:t>Open World assumption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Action(Fly(p:Plane, from: Airport, to: Airport),</a:t>
            </a:r>
          </a:p>
          <a:p>
            <a:pPr marL="1182688" lvl="2">
              <a:spcBef>
                <a:spcPts val="463"/>
              </a:spcBef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PRECOND: At(p,from) ∧ (from ≠ to)</a:t>
            </a:r>
            <a:endParaRPr lang="en-US" sz="1800"/>
          </a:p>
          <a:p>
            <a:pPr marL="1182688" lvl="2">
              <a:spcBef>
                <a:spcPts val="463"/>
              </a:spcBef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¬At(p,from) ∧ At(p,to))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69325-9536-4E22-9FE1-9DEDEDBE2A5F}" type="slidenum">
              <a:rPr lang="en-US"/>
              <a:pPr/>
              <a:t>23</a:t>
            </a:fld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sz="3800"/>
              <a:t>Planning Domain Definition Language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Components:</a:t>
            </a:r>
          </a:p>
          <a:p>
            <a:pPr marL="782638" lvl="1"/>
            <a:r>
              <a:rPr lang="en-US"/>
              <a:t>Objects:  things we are interested in</a:t>
            </a:r>
          </a:p>
          <a:p>
            <a:pPr marL="782638" lvl="1"/>
            <a:r>
              <a:rPr lang="en-US"/>
              <a:t>Predicates:  properties of objects, true or false</a:t>
            </a:r>
          </a:p>
          <a:p>
            <a:pPr marL="782638" lvl="1"/>
            <a:r>
              <a:rPr lang="en-US"/>
              <a:t>Initial state:  state of the world we start in</a:t>
            </a:r>
          </a:p>
          <a:p>
            <a:pPr marL="782638" lvl="1"/>
            <a:r>
              <a:rPr lang="en-US"/>
              <a:t>Goal specification:  state we want to end up in</a:t>
            </a:r>
          </a:p>
          <a:p>
            <a:pPr marL="782638" lvl="1"/>
            <a:r>
              <a:rPr lang="en-US"/>
              <a:t>Actions:  ways we can change state</a:t>
            </a:r>
          </a:p>
          <a:p>
            <a:r>
              <a:rPr lang="en-US"/>
              <a:t>Format</a:t>
            </a:r>
          </a:p>
          <a:p>
            <a:pPr marL="782638" lvl="1"/>
            <a:r>
              <a:rPr lang="en-US"/>
              <a:t>domain file:  predicates and actions</a:t>
            </a:r>
          </a:p>
          <a:p>
            <a:pPr marL="782638" lvl="1"/>
            <a:r>
              <a:rPr lang="en-US"/>
              <a:t>problem file:  objects, initial state, goal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B7716-E62B-44D8-8242-D8D1DA9E9E55}" type="slidenum">
              <a:rPr lang="en-US"/>
              <a:pPr/>
              <a:t>24</a:t>
            </a:fld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Blocks world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300"/>
              <a:t>The blocks world is a micro-world that consists of a table, a set of blocks and a robot hand.</a:t>
            </a:r>
          </a:p>
          <a:p>
            <a:pPr>
              <a:spcBef>
                <a:spcPts val="575"/>
              </a:spcBef>
            </a:pPr>
            <a:r>
              <a:rPr lang="en-US" sz="2300"/>
              <a:t>Some domain constraints: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Only one block can be on another block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Any number of blocks can be on the table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The hand can only hold one block</a:t>
            </a:r>
          </a:p>
          <a:p>
            <a:pPr>
              <a:spcBef>
                <a:spcPts val="575"/>
              </a:spcBef>
            </a:pPr>
            <a:r>
              <a:rPr lang="en-US" sz="2300"/>
              <a:t>Typical representation: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ontable(a)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ontable(c)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on(b,a)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handempty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clear(b)</a:t>
            </a:r>
          </a:p>
          <a:p>
            <a:pPr marL="782638" lvl="1">
              <a:spcBef>
                <a:spcPts val="500"/>
              </a:spcBef>
            </a:pPr>
            <a:r>
              <a:rPr lang="en-US" sz="2000"/>
              <a:t>clear(c)</a:t>
            </a:r>
          </a:p>
        </p:txBody>
      </p:sp>
      <p:grpSp>
        <p:nvGrpSpPr>
          <p:cNvPr id="31763" name="Group 19"/>
          <p:cNvGrpSpPr>
            <a:grpSpLocks/>
          </p:cNvGrpSpPr>
          <p:nvPr/>
        </p:nvGrpSpPr>
        <p:grpSpPr bwMode="auto">
          <a:xfrm>
            <a:off x="4684713" y="3568700"/>
            <a:ext cx="3932237" cy="2603500"/>
            <a:chOff x="0" y="0"/>
            <a:chExt cx="2476" cy="1640"/>
          </a:xfrm>
        </p:grpSpPr>
        <p:sp>
          <p:nvSpPr>
            <p:cNvPr id="31749" name="Rectangle 5"/>
            <p:cNvSpPr>
              <a:spLocks/>
            </p:cNvSpPr>
            <p:nvPr/>
          </p:nvSpPr>
          <p:spPr bwMode="auto">
            <a:xfrm>
              <a:off x="0" y="1248"/>
              <a:ext cx="2256" cy="96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grpSp>
          <p:nvGrpSpPr>
            <p:cNvPr id="31752" name="Group 8"/>
            <p:cNvGrpSpPr>
              <a:grpSpLocks/>
            </p:cNvGrpSpPr>
            <p:nvPr/>
          </p:nvGrpSpPr>
          <p:grpSpPr bwMode="auto">
            <a:xfrm>
              <a:off x="288" y="992"/>
              <a:ext cx="240" cy="296"/>
              <a:chOff x="0" y="0"/>
              <a:chExt cx="240" cy="296"/>
            </a:xfrm>
          </p:grpSpPr>
          <p:sp>
            <p:nvSpPr>
              <p:cNvPr id="31750" name="Rectangle 6"/>
              <p:cNvSpPr>
                <a:spLocks/>
              </p:cNvSpPr>
              <p:nvPr/>
            </p:nvSpPr>
            <p:spPr bwMode="auto">
              <a:xfrm>
                <a:off x="0" y="1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751" name="Rectangle 7"/>
              <p:cNvSpPr>
                <a:spLocks/>
              </p:cNvSpPr>
              <p:nvPr/>
            </p:nvSpPr>
            <p:spPr bwMode="auto">
              <a:xfrm>
                <a:off x="1" y="0"/>
                <a:ext cx="237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</a:t>
                </a:r>
              </a:p>
            </p:txBody>
          </p:sp>
        </p:grpSp>
        <p:grpSp>
          <p:nvGrpSpPr>
            <p:cNvPr id="31755" name="Group 11"/>
            <p:cNvGrpSpPr>
              <a:grpSpLocks/>
            </p:cNvGrpSpPr>
            <p:nvPr/>
          </p:nvGrpSpPr>
          <p:grpSpPr bwMode="auto">
            <a:xfrm>
              <a:off x="288" y="752"/>
              <a:ext cx="240" cy="296"/>
              <a:chOff x="0" y="0"/>
              <a:chExt cx="240" cy="296"/>
            </a:xfrm>
          </p:grpSpPr>
          <p:sp>
            <p:nvSpPr>
              <p:cNvPr id="31753" name="Rectangle 9"/>
              <p:cNvSpPr>
                <a:spLocks/>
              </p:cNvSpPr>
              <p:nvPr/>
            </p:nvSpPr>
            <p:spPr bwMode="auto">
              <a:xfrm>
                <a:off x="0" y="1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754" name="Rectangle 10"/>
              <p:cNvSpPr>
                <a:spLocks/>
              </p:cNvSpPr>
              <p:nvPr/>
            </p:nvSpPr>
            <p:spPr bwMode="auto">
              <a:xfrm>
                <a:off x="7" y="0"/>
                <a:ext cx="225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B</a:t>
                </a:r>
              </a:p>
            </p:txBody>
          </p:sp>
        </p:grpSp>
        <p:grpSp>
          <p:nvGrpSpPr>
            <p:cNvPr id="31758" name="Group 14"/>
            <p:cNvGrpSpPr>
              <a:grpSpLocks/>
            </p:cNvGrpSpPr>
            <p:nvPr/>
          </p:nvGrpSpPr>
          <p:grpSpPr bwMode="auto">
            <a:xfrm>
              <a:off x="720" y="992"/>
              <a:ext cx="240" cy="296"/>
              <a:chOff x="0" y="0"/>
              <a:chExt cx="240" cy="296"/>
            </a:xfrm>
          </p:grpSpPr>
          <p:sp>
            <p:nvSpPr>
              <p:cNvPr id="31756" name="Rectangle 12"/>
              <p:cNvSpPr>
                <a:spLocks/>
              </p:cNvSpPr>
              <p:nvPr/>
            </p:nvSpPr>
            <p:spPr bwMode="auto">
              <a:xfrm>
                <a:off x="0" y="16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757" name="Rectangle 13"/>
              <p:cNvSpPr>
                <a:spLocks/>
              </p:cNvSpPr>
              <p:nvPr/>
            </p:nvSpPr>
            <p:spPr bwMode="auto">
              <a:xfrm>
                <a:off x="1" y="0"/>
                <a:ext cx="22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C</a:t>
                </a:r>
              </a:p>
            </p:txBody>
          </p:sp>
        </p:grpSp>
        <p:grpSp>
          <p:nvGrpSpPr>
            <p:cNvPr id="31761" name="Group 17"/>
            <p:cNvGrpSpPr>
              <a:grpSpLocks/>
            </p:cNvGrpSpPr>
            <p:nvPr/>
          </p:nvGrpSpPr>
          <p:grpSpPr bwMode="auto">
            <a:xfrm>
              <a:off x="576" y="0"/>
              <a:ext cx="360" cy="627"/>
              <a:chOff x="0" y="0"/>
              <a:chExt cx="360" cy="627"/>
            </a:xfrm>
          </p:grpSpPr>
          <p:sp>
            <p:nvSpPr>
              <p:cNvPr id="31759" name="Freeform 15"/>
              <p:cNvSpPr>
                <a:spLocks/>
              </p:cNvSpPr>
              <p:nvPr/>
            </p:nvSpPr>
            <p:spPr bwMode="auto">
              <a:xfrm rot="5400000" flipH="1">
                <a:off x="22" y="289"/>
                <a:ext cx="315" cy="3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1600" y="1800"/>
                  </a:cxn>
                  <a:cxn ang="0">
                    <a:pos x="21600" y="19800"/>
                  </a:cxn>
                  <a:cxn ang="0">
                    <a:pos x="0" y="21600"/>
                  </a:cxn>
                </a:cxnLst>
                <a:rect l="0" t="0" r="r" b="b"/>
                <a:pathLst>
                  <a:path w="21600" h="21600">
                    <a:moveTo>
                      <a:pt x="0" y="0"/>
                    </a:moveTo>
                    <a:cubicBezTo>
                      <a:pt x="11929" y="0"/>
                      <a:pt x="21600" y="806"/>
                      <a:pt x="21600" y="1800"/>
                    </a:cubicBezTo>
                    <a:lnTo>
                      <a:pt x="21600" y="19800"/>
                    </a:lnTo>
                    <a:cubicBezTo>
                      <a:pt x="21600" y="20794"/>
                      <a:pt x="11929" y="21600"/>
                      <a:pt x="0" y="21600"/>
                    </a:cubicBezTo>
                  </a:path>
                </a:pathLst>
              </a:cu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1760" name="Line 16"/>
              <p:cNvSpPr>
                <a:spLocks noChangeShapeType="1"/>
              </p:cNvSpPr>
              <p:nvPr/>
            </p:nvSpPr>
            <p:spPr bwMode="auto">
              <a:xfrm>
                <a:off x="168" y="0"/>
                <a:ext cx="1" cy="288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1762" name="Rectangle 18"/>
            <p:cNvSpPr>
              <a:spLocks/>
            </p:cNvSpPr>
            <p:nvPr/>
          </p:nvSpPr>
          <p:spPr bwMode="auto">
            <a:xfrm>
              <a:off x="1776" y="1344"/>
              <a:ext cx="70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TABLE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C2A72-6E86-4BD8-9FC8-D802C88A1154}" type="slidenum">
              <a:rPr lang="en-US"/>
              <a:pPr/>
              <a:t>25</a:t>
            </a:fld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State Representation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1752600" y="4432300"/>
            <a:ext cx="5621338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Conjunction of propositions: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BLOCK(A), BLOCK(B), BLOCK(C),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ON(A,TABLE), ON(B,TABLE), ON(C,A),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CLEAR(B), CLEAR(C), HANDEMPTY</a:t>
            </a:r>
          </a:p>
        </p:txBody>
      </p:sp>
      <p:grpSp>
        <p:nvGrpSpPr>
          <p:cNvPr id="32790" name="Group 22"/>
          <p:cNvGrpSpPr>
            <a:grpSpLocks/>
          </p:cNvGrpSpPr>
          <p:nvPr/>
        </p:nvGrpSpPr>
        <p:grpSpPr bwMode="auto">
          <a:xfrm>
            <a:off x="3124200" y="1600200"/>
            <a:ext cx="4235450" cy="2527300"/>
            <a:chOff x="0" y="0"/>
            <a:chExt cx="2668" cy="1592"/>
          </a:xfrm>
        </p:grpSpPr>
        <p:grpSp>
          <p:nvGrpSpPr>
            <p:cNvPr id="32788" name="Group 20"/>
            <p:cNvGrpSpPr>
              <a:grpSpLocks/>
            </p:cNvGrpSpPr>
            <p:nvPr/>
          </p:nvGrpSpPr>
          <p:grpSpPr bwMode="auto">
            <a:xfrm>
              <a:off x="0" y="0"/>
              <a:ext cx="1920" cy="1536"/>
              <a:chOff x="0" y="0"/>
              <a:chExt cx="1920" cy="1536"/>
            </a:xfrm>
          </p:grpSpPr>
          <p:sp>
            <p:nvSpPr>
              <p:cNvPr id="32773" name="Rectangle 5"/>
              <p:cNvSpPr>
                <a:spLocks/>
              </p:cNvSpPr>
              <p:nvPr/>
            </p:nvSpPr>
            <p:spPr bwMode="auto">
              <a:xfrm>
                <a:off x="0" y="1488"/>
                <a:ext cx="1920" cy="48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grpSp>
            <p:nvGrpSpPr>
              <p:cNvPr id="32776" name="Group 8"/>
              <p:cNvGrpSpPr>
                <a:grpSpLocks/>
              </p:cNvGrpSpPr>
              <p:nvPr/>
            </p:nvGrpSpPr>
            <p:grpSpPr bwMode="auto">
              <a:xfrm>
                <a:off x="384" y="1104"/>
                <a:ext cx="384" cy="384"/>
                <a:chOff x="0" y="0"/>
                <a:chExt cx="384" cy="384"/>
              </a:xfrm>
            </p:grpSpPr>
            <p:sp>
              <p:nvSpPr>
                <p:cNvPr id="32774" name="Rectangle 6"/>
                <p:cNvSpPr>
                  <a:spLocks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75" name="Rectangle 7"/>
                <p:cNvSpPr>
                  <a:spLocks/>
                </p:cNvSpPr>
                <p:nvPr/>
              </p:nvSpPr>
              <p:spPr bwMode="auto">
                <a:xfrm>
                  <a:off x="66" y="4"/>
                  <a:ext cx="236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A</a:t>
                  </a:r>
                </a:p>
              </p:txBody>
            </p:sp>
          </p:grpSp>
          <p:grpSp>
            <p:nvGrpSpPr>
              <p:cNvPr id="32779" name="Group 11"/>
              <p:cNvGrpSpPr>
                <a:grpSpLocks/>
              </p:cNvGrpSpPr>
              <p:nvPr/>
            </p:nvGrpSpPr>
            <p:grpSpPr bwMode="auto">
              <a:xfrm>
                <a:off x="960" y="1104"/>
                <a:ext cx="384" cy="384"/>
                <a:chOff x="0" y="0"/>
                <a:chExt cx="384" cy="384"/>
              </a:xfrm>
            </p:grpSpPr>
            <p:sp>
              <p:nvSpPr>
                <p:cNvPr id="32777" name="Rectangle 9"/>
                <p:cNvSpPr>
                  <a:spLocks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78" name="Rectangle 10"/>
                <p:cNvSpPr>
                  <a:spLocks/>
                </p:cNvSpPr>
                <p:nvPr/>
              </p:nvSpPr>
              <p:spPr bwMode="auto">
                <a:xfrm>
                  <a:off x="67" y="4"/>
                  <a:ext cx="226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B</a:t>
                  </a:r>
                </a:p>
              </p:txBody>
            </p:sp>
          </p:grpSp>
          <p:grpSp>
            <p:nvGrpSpPr>
              <p:cNvPr id="32782" name="Group 14"/>
              <p:cNvGrpSpPr>
                <a:grpSpLocks/>
              </p:cNvGrpSpPr>
              <p:nvPr/>
            </p:nvGrpSpPr>
            <p:grpSpPr bwMode="auto">
              <a:xfrm>
                <a:off x="384" y="720"/>
                <a:ext cx="384" cy="384"/>
                <a:chOff x="0" y="0"/>
                <a:chExt cx="384" cy="384"/>
              </a:xfrm>
            </p:grpSpPr>
            <p:sp>
              <p:nvSpPr>
                <p:cNvPr id="32780" name="Rectangle 12"/>
                <p:cNvSpPr>
                  <a:spLocks/>
                </p:cNvSpPr>
                <p:nvPr/>
              </p:nvSpPr>
              <p:spPr bwMode="auto">
                <a:xfrm>
                  <a:off x="0" y="0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81" name="Rectangle 13"/>
                <p:cNvSpPr>
                  <a:spLocks/>
                </p:cNvSpPr>
                <p:nvPr/>
              </p:nvSpPr>
              <p:spPr bwMode="auto">
                <a:xfrm>
                  <a:off x="66" y="4"/>
                  <a:ext cx="225" cy="296"/>
                </a:xfrm>
                <a:prstGeom prst="rect">
                  <a:avLst/>
                </a:prstGeom>
                <a:noFill/>
                <a:ln w="12700" cap="flat">
                  <a:noFill/>
                  <a:miter lim="800000"/>
                  <a:headEnd type="none" w="med" len="med"/>
                  <a:tailEnd type="none" w="med" len="med"/>
                </a:ln>
              </p:spPr>
              <p:txBody>
                <a:bodyPr wrap="none" lIns="0" tIns="0" rIns="40639" bIns="0">
                  <a:spAutoFit/>
                </a:bodyPr>
                <a:lstStyle/>
                <a:p>
                  <a:pPr marL="39688"/>
                  <a:r>
                    <a:rPr lang="en-US">
                      <a:solidFill>
                        <a:schemeClr val="tx1"/>
                      </a:solidFill>
                      <a:cs typeface="Times" charset="0"/>
                    </a:rPr>
                    <a:t>C</a:t>
                  </a:r>
                </a:p>
              </p:txBody>
            </p:sp>
          </p:grpSp>
          <p:grpSp>
            <p:nvGrpSpPr>
              <p:cNvPr id="32787" name="Group 19"/>
              <p:cNvGrpSpPr>
                <a:grpSpLocks/>
              </p:cNvGrpSpPr>
              <p:nvPr/>
            </p:nvGrpSpPr>
            <p:grpSpPr bwMode="auto">
              <a:xfrm>
                <a:off x="960" y="0"/>
                <a:ext cx="385" cy="384"/>
                <a:chOff x="0" y="0"/>
                <a:chExt cx="385" cy="384"/>
              </a:xfrm>
            </p:grpSpPr>
            <p:sp>
              <p:nvSpPr>
                <p:cNvPr id="32783" name="Line 15"/>
                <p:cNvSpPr>
                  <a:spLocks noChangeShapeType="1"/>
                </p:cNvSpPr>
                <p:nvPr/>
              </p:nvSpPr>
              <p:spPr bwMode="auto">
                <a:xfrm>
                  <a:off x="0" y="192"/>
                  <a:ext cx="384" cy="1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84" name="Line 16"/>
                <p:cNvSpPr>
                  <a:spLocks noChangeShapeType="1"/>
                </p:cNvSpPr>
                <p:nvPr/>
              </p:nvSpPr>
              <p:spPr bwMode="auto">
                <a:xfrm>
                  <a:off x="0" y="192"/>
                  <a:ext cx="1" cy="19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85" name="Line 17"/>
                <p:cNvSpPr>
                  <a:spLocks noChangeShapeType="1"/>
                </p:cNvSpPr>
                <p:nvPr/>
              </p:nvSpPr>
              <p:spPr bwMode="auto">
                <a:xfrm>
                  <a:off x="192" y="0"/>
                  <a:ext cx="1" cy="19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32786" name="Line 18"/>
                <p:cNvSpPr>
                  <a:spLocks noChangeShapeType="1"/>
                </p:cNvSpPr>
                <p:nvPr/>
              </p:nvSpPr>
              <p:spPr bwMode="auto">
                <a:xfrm>
                  <a:off x="384" y="192"/>
                  <a:ext cx="1" cy="192"/>
                </a:xfrm>
                <a:prstGeom prst="line">
                  <a:avLst/>
                </a:prstGeom>
                <a:noFill/>
                <a:ln w="9525" cap="flat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</p:grpSp>
        <p:sp>
          <p:nvSpPr>
            <p:cNvPr id="32789" name="Rectangle 21"/>
            <p:cNvSpPr>
              <a:spLocks/>
            </p:cNvSpPr>
            <p:nvPr/>
          </p:nvSpPr>
          <p:spPr bwMode="auto">
            <a:xfrm>
              <a:off x="1968" y="1296"/>
              <a:ext cx="70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TABLE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AE49E-5E15-457F-8919-41395FF1504D}" type="slidenum">
              <a:rPr lang="en-US"/>
              <a:pPr/>
              <a:t>26</a:t>
            </a:fld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Goal Representation</a:t>
            </a:r>
          </a:p>
        </p:txBody>
      </p:sp>
      <p:grpSp>
        <p:nvGrpSpPr>
          <p:cNvPr id="33811" name="Group 19"/>
          <p:cNvGrpSpPr>
            <a:grpSpLocks/>
          </p:cNvGrpSpPr>
          <p:nvPr/>
        </p:nvGrpSpPr>
        <p:grpSpPr bwMode="auto">
          <a:xfrm>
            <a:off x="3124200" y="1600200"/>
            <a:ext cx="3048000" cy="2438400"/>
            <a:chOff x="0" y="0"/>
            <a:chExt cx="1920" cy="1536"/>
          </a:xfrm>
        </p:grpSpPr>
        <p:sp>
          <p:nvSpPr>
            <p:cNvPr id="33796" name="Rectangle 4"/>
            <p:cNvSpPr>
              <a:spLocks/>
            </p:cNvSpPr>
            <p:nvPr/>
          </p:nvSpPr>
          <p:spPr bwMode="auto">
            <a:xfrm>
              <a:off x="0" y="1488"/>
              <a:ext cx="1920" cy="48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grpSp>
          <p:nvGrpSpPr>
            <p:cNvPr id="33799" name="Group 7"/>
            <p:cNvGrpSpPr>
              <a:grpSpLocks/>
            </p:cNvGrpSpPr>
            <p:nvPr/>
          </p:nvGrpSpPr>
          <p:grpSpPr bwMode="auto">
            <a:xfrm>
              <a:off x="384" y="1104"/>
              <a:ext cx="384" cy="384"/>
              <a:chOff x="0" y="0"/>
              <a:chExt cx="384" cy="384"/>
            </a:xfrm>
          </p:grpSpPr>
          <p:sp>
            <p:nvSpPr>
              <p:cNvPr id="33797" name="Rectangle 5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798" name="Rectangle 6"/>
              <p:cNvSpPr>
                <a:spLocks/>
              </p:cNvSpPr>
              <p:nvPr/>
            </p:nvSpPr>
            <p:spPr bwMode="auto">
              <a:xfrm>
                <a:off x="66" y="4"/>
                <a:ext cx="23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</a:t>
                </a:r>
              </a:p>
            </p:txBody>
          </p:sp>
        </p:grpSp>
        <p:grpSp>
          <p:nvGrpSpPr>
            <p:cNvPr id="33802" name="Group 10"/>
            <p:cNvGrpSpPr>
              <a:grpSpLocks/>
            </p:cNvGrpSpPr>
            <p:nvPr/>
          </p:nvGrpSpPr>
          <p:grpSpPr bwMode="auto">
            <a:xfrm>
              <a:off x="384" y="720"/>
              <a:ext cx="384" cy="384"/>
              <a:chOff x="0" y="0"/>
              <a:chExt cx="384" cy="384"/>
            </a:xfrm>
          </p:grpSpPr>
          <p:sp>
            <p:nvSpPr>
              <p:cNvPr id="33800" name="Rectangle 8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1" name="Rectangle 9"/>
              <p:cNvSpPr>
                <a:spLocks/>
              </p:cNvSpPr>
              <p:nvPr/>
            </p:nvSpPr>
            <p:spPr bwMode="auto">
              <a:xfrm>
                <a:off x="67" y="4"/>
                <a:ext cx="22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B</a:t>
                </a:r>
              </a:p>
            </p:txBody>
          </p:sp>
        </p:grpSp>
        <p:grpSp>
          <p:nvGrpSpPr>
            <p:cNvPr id="33805" name="Group 13"/>
            <p:cNvGrpSpPr>
              <a:grpSpLocks/>
            </p:cNvGrpSpPr>
            <p:nvPr/>
          </p:nvGrpSpPr>
          <p:grpSpPr bwMode="auto">
            <a:xfrm>
              <a:off x="384" y="336"/>
              <a:ext cx="384" cy="384"/>
              <a:chOff x="0" y="0"/>
              <a:chExt cx="384" cy="384"/>
            </a:xfrm>
          </p:grpSpPr>
          <p:sp>
            <p:nvSpPr>
              <p:cNvPr id="33803" name="Rectangle 11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4" name="Rectangle 12"/>
              <p:cNvSpPr>
                <a:spLocks/>
              </p:cNvSpPr>
              <p:nvPr/>
            </p:nvSpPr>
            <p:spPr bwMode="auto">
              <a:xfrm>
                <a:off x="66" y="4"/>
                <a:ext cx="225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C</a:t>
                </a:r>
              </a:p>
            </p:txBody>
          </p:sp>
        </p:grpSp>
        <p:grpSp>
          <p:nvGrpSpPr>
            <p:cNvPr id="33810" name="Group 18"/>
            <p:cNvGrpSpPr>
              <a:grpSpLocks/>
            </p:cNvGrpSpPr>
            <p:nvPr/>
          </p:nvGrpSpPr>
          <p:grpSpPr bwMode="auto">
            <a:xfrm>
              <a:off x="960" y="0"/>
              <a:ext cx="385" cy="384"/>
              <a:chOff x="0" y="0"/>
              <a:chExt cx="385" cy="384"/>
            </a:xfrm>
          </p:grpSpPr>
          <p:sp>
            <p:nvSpPr>
              <p:cNvPr id="33806" name="Line 14"/>
              <p:cNvSpPr>
                <a:spLocks noChangeShapeType="1"/>
              </p:cNvSpPr>
              <p:nvPr/>
            </p:nvSpPr>
            <p:spPr bwMode="auto">
              <a:xfrm>
                <a:off x="0" y="192"/>
                <a:ext cx="384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7" name="Line 15"/>
              <p:cNvSpPr>
                <a:spLocks noChangeShapeType="1"/>
              </p:cNvSpPr>
              <p:nvPr/>
            </p:nvSpPr>
            <p:spPr bwMode="auto">
              <a:xfrm>
                <a:off x="0" y="192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8" name="Line 16"/>
              <p:cNvSpPr>
                <a:spLocks noChangeShapeType="1"/>
              </p:cNvSpPr>
              <p:nvPr/>
            </p:nvSpPr>
            <p:spPr bwMode="auto">
              <a:xfrm>
                <a:off x="192" y="0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3809" name="Line 17"/>
              <p:cNvSpPr>
                <a:spLocks noChangeShapeType="1"/>
              </p:cNvSpPr>
              <p:nvPr/>
            </p:nvSpPr>
            <p:spPr bwMode="auto">
              <a:xfrm>
                <a:off x="384" y="192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33812" name="Rectangle 20"/>
          <p:cNvSpPr>
            <a:spLocks/>
          </p:cNvSpPr>
          <p:nvPr/>
        </p:nvSpPr>
        <p:spPr bwMode="auto">
          <a:xfrm>
            <a:off x="990600" y="4343400"/>
            <a:ext cx="4624388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Conjunction of propositions: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ON(A,TABLE), ON(B,A), ON(C,B)</a:t>
            </a:r>
          </a:p>
        </p:txBody>
      </p:sp>
      <p:sp>
        <p:nvSpPr>
          <p:cNvPr id="33813" name="Rectangle 21"/>
          <p:cNvSpPr>
            <a:spLocks/>
          </p:cNvSpPr>
          <p:nvPr/>
        </p:nvSpPr>
        <p:spPr bwMode="auto">
          <a:xfrm>
            <a:off x="990600" y="5410200"/>
            <a:ext cx="5176838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The goal G is achieved in a state S if all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the propositions in G are also in 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3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67E0F5-8169-4BB7-BE04-8AE6F2A24EC8}" type="slidenum">
              <a:rPr lang="en-US"/>
              <a:pPr/>
              <a:t>27</a:t>
            </a:fld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Action Representation</a:t>
            </a: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863600" y="1714500"/>
            <a:ext cx="6526213" cy="1943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Unstack(x,y)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 = HANDEMPTY, BLOCK(x), BLOCK(y),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 CLEAR(x), ON(x,y)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 = ¬HANDEMPTY, ¬CLEAR(x), HOLDING(x),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¬ ON(x,y), CLEAR(y)</a:t>
            </a:r>
          </a:p>
        </p:txBody>
      </p:sp>
      <p:grpSp>
        <p:nvGrpSpPr>
          <p:cNvPr id="34826" name="Group 10"/>
          <p:cNvGrpSpPr>
            <a:grpSpLocks/>
          </p:cNvGrpSpPr>
          <p:nvPr/>
        </p:nvGrpSpPr>
        <p:grpSpPr bwMode="auto">
          <a:xfrm>
            <a:off x="684213" y="3036888"/>
            <a:ext cx="3581400" cy="1752600"/>
            <a:chOff x="0" y="0"/>
            <a:chExt cx="2255" cy="1103"/>
          </a:xfrm>
        </p:grpSpPr>
        <p:grpSp>
          <p:nvGrpSpPr>
            <p:cNvPr id="34824" name="Group 8"/>
            <p:cNvGrpSpPr>
              <a:grpSpLocks/>
            </p:cNvGrpSpPr>
            <p:nvPr/>
          </p:nvGrpSpPr>
          <p:grpSpPr bwMode="auto">
            <a:xfrm>
              <a:off x="0" y="0"/>
              <a:ext cx="457" cy="818"/>
              <a:chOff x="0" y="0"/>
              <a:chExt cx="457" cy="818"/>
            </a:xfrm>
          </p:grpSpPr>
          <p:sp>
            <p:nvSpPr>
              <p:cNvPr id="34821" name="Line 5"/>
              <p:cNvSpPr>
                <a:spLocks noChangeShapeType="1"/>
              </p:cNvSpPr>
              <p:nvPr/>
            </p:nvSpPr>
            <p:spPr bwMode="auto">
              <a:xfrm flipH="1">
                <a:off x="0" y="0"/>
                <a:ext cx="152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4822" name="Line 6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817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4823" name="Line 7"/>
              <p:cNvSpPr>
                <a:spLocks noChangeShapeType="1"/>
              </p:cNvSpPr>
              <p:nvPr/>
            </p:nvSpPr>
            <p:spPr bwMode="auto">
              <a:xfrm>
                <a:off x="0" y="817"/>
                <a:ext cx="457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4825" name="Rectangle 9"/>
            <p:cNvSpPr>
              <a:spLocks/>
            </p:cNvSpPr>
            <p:nvPr/>
          </p:nvSpPr>
          <p:spPr bwMode="auto">
            <a:xfrm>
              <a:off x="481" y="645"/>
              <a:ext cx="1774" cy="458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Effect: list of literals</a:t>
              </a:r>
            </a:p>
          </p:txBody>
        </p:sp>
      </p:grpSp>
      <p:grpSp>
        <p:nvGrpSpPr>
          <p:cNvPr id="34832" name="Group 16"/>
          <p:cNvGrpSpPr>
            <a:grpSpLocks/>
          </p:cNvGrpSpPr>
          <p:nvPr/>
        </p:nvGrpSpPr>
        <p:grpSpPr bwMode="auto">
          <a:xfrm>
            <a:off x="265113" y="2324100"/>
            <a:ext cx="8823325" cy="3398838"/>
            <a:chOff x="0" y="0"/>
            <a:chExt cx="5557" cy="2141"/>
          </a:xfrm>
        </p:grpSpPr>
        <p:grpSp>
          <p:nvGrpSpPr>
            <p:cNvPr id="34830" name="Group 14"/>
            <p:cNvGrpSpPr>
              <a:grpSpLocks/>
            </p:cNvGrpSpPr>
            <p:nvPr/>
          </p:nvGrpSpPr>
          <p:grpSpPr bwMode="auto">
            <a:xfrm>
              <a:off x="0" y="0"/>
              <a:ext cx="776" cy="2033"/>
              <a:chOff x="0" y="0"/>
              <a:chExt cx="776" cy="2033"/>
            </a:xfrm>
          </p:grpSpPr>
          <p:sp>
            <p:nvSpPr>
              <p:cNvPr id="34827" name="Line 11"/>
              <p:cNvSpPr>
                <a:spLocks noChangeShapeType="1"/>
              </p:cNvSpPr>
              <p:nvPr/>
            </p:nvSpPr>
            <p:spPr bwMode="auto">
              <a:xfrm flipH="1">
                <a:off x="0" y="8"/>
                <a:ext cx="320" cy="0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4828" name="Line 12"/>
              <p:cNvSpPr>
                <a:spLocks noChangeShapeType="1"/>
              </p:cNvSpPr>
              <p:nvPr/>
            </p:nvSpPr>
            <p:spPr bwMode="auto">
              <a:xfrm>
                <a:off x="0" y="0"/>
                <a:ext cx="1" cy="2033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4829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8" y="2008"/>
                <a:ext cx="768" cy="15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34831" name="Rectangle 15"/>
            <p:cNvSpPr>
              <a:spLocks/>
            </p:cNvSpPr>
            <p:nvPr/>
          </p:nvSpPr>
          <p:spPr bwMode="auto">
            <a:xfrm>
              <a:off x="941" y="1829"/>
              <a:ext cx="4616" cy="312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Precondition: conjunction of propositions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1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49B9B2-861F-4C90-919A-3145677DC237}" type="slidenum">
              <a:rPr lang="en-US"/>
              <a:pPr/>
              <a:t>28</a:t>
            </a:fld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</a:t>
            </a:r>
          </a:p>
        </p:txBody>
      </p:sp>
      <p:grpSp>
        <p:nvGrpSpPr>
          <p:cNvPr id="35859" name="Group 19"/>
          <p:cNvGrpSpPr>
            <a:grpSpLocks/>
          </p:cNvGrpSpPr>
          <p:nvPr/>
        </p:nvGrpSpPr>
        <p:grpSpPr bwMode="auto">
          <a:xfrm>
            <a:off x="762000" y="1524000"/>
            <a:ext cx="3048000" cy="2438400"/>
            <a:chOff x="0" y="0"/>
            <a:chExt cx="1920" cy="1536"/>
          </a:xfrm>
        </p:grpSpPr>
        <p:sp>
          <p:nvSpPr>
            <p:cNvPr id="35844" name="Rectangle 4"/>
            <p:cNvSpPr>
              <a:spLocks/>
            </p:cNvSpPr>
            <p:nvPr/>
          </p:nvSpPr>
          <p:spPr bwMode="auto">
            <a:xfrm>
              <a:off x="0" y="1488"/>
              <a:ext cx="1920" cy="48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grpSp>
          <p:nvGrpSpPr>
            <p:cNvPr id="35847" name="Group 7"/>
            <p:cNvGrpSpPr>
              <a:grpSpLocks/>
            </p:cNvGrpSpPr>
            <p:nvPr/>
          </p:nvGrpSpPr>
          <p:grpSpPr bwMode="auto">
            <a:xfrm>
              <a:off x="384" y="1104"/>
              <a:ext cx="384" cy="384"/>
              <a:chOff x="0" y="0"/>
              <a:chExt cx="384" cy="384"/>
            </a:xfrm>
          </p:grpSpPr>
          <p:sp>
            <p:nvSpPr>
              <p:cNvPr id="35845" name="Rectangle 5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46" name="Rectangle 6"/>
              <p:cNvSpPr>
                <a:spLocks/>
              </p:cNvSpPr>
              <p:nvPr/>
            </p:nvSpPr>
            <p:spPr bwMode="auto">
              <a:xfrm>
                <a:off x="66" y="4"/>
                <a:ext cx="23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A</a:t>
                </a:r>
              </a:p>
            </p:txBody>
          </p:sp>
        </p:grpSp>
        <p:grpSp>
          <p:nvGrpSpPr>
            <p:cNvPr id="35850" name="Group 10"/>
            <p:cNvGrpSpPr>
              <a:grpSpLocks/>
            </p:cNvGrpSpPr>
            <p:nvPr/>
          </p:nvGrpSpPr>
          <p:grpSpPr bwMode="auto">
            <a:xfrm>
              <a:off x="960" y="1104"/>
              <a:ext cx="384" cy="384"/>
              <a:chOff x="0" y="0"/>
              <a:chExt cx="384" cy="384"/>
            </a:xfrm>
          </p:grpSpPr>
          <p:sp>
            <p:nvSpPr>
              <p:cNvPr id="35848" name="Rectangle 8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49" name="Rectangle 9"/>
              <p:cNvSpPr>
                <a:spLocks/>
              </p:cNvSpPr>
              <p:nvPr/>
            </p:nvSpPr>
            <p:spPr bwMode="auto">
              <a:xfrm>
                <a:off x="67" y="4"/>
                <a:ext cx="226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B</a:t>
                </a:r>
              </a:p>
            </p:txBody>
          </p:sp>
        </p:grpSp>
        <p:grpSp>
          <p:nvGrpSpPr>
            <p:cNvPr id="35853" name="Group 13"/>
            <p:cNvGrpSpPr>
              <a:grpSpLocks/>
            </p:cNvGrpSpPr>
            <p:nvPr/>
          </p:nvGrpSpPr>
          <p:grpSpPr bwMode="auto">
            <a:xfrm>
              <a:off x="384" y="720"/>
              <a:ext cx="384" cy="384"/>
              <a:chOff x="0" y="0"/>
              <a:chExt cx="384" cy="384"/>
            </a:xfrm>
          </p:grpSpPr>
          <p:sp>
            <p:nvSpPr>
              <p:cNvPr id="35851" name="Rectangle 11"/>
              <p:cNvSpPr>
                <a:spLocks/>
              </p:cNvSpPr>
              <p:nvPr/>
            </p:nvSpPr>
            <p:spPr bwMode="auto">
              <a:xfrm>
                <a:off x="0" y="0"/>
                <a:ext cx="384" cy="384"/>
              </a:xfrm>
              <a:prstGeom prst="rect">
                <a:avLst/>
              </a:prstGeom>
              <a:solidFill>
                <a:schemeClr val="accent1"/>
              </a:solidFill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52" name="Rectangle 12"/>
              <p:cNvSpPr>
                <a:spLocks/>
              </p:cNvSpPr>
              <p:nvPr/>
            </p:nvSpPr>
            <p:spPr bwMode="auto">
              <a:xfrm>
                <a:off x="66" y="4"/>
                <a:ext cx="225" cy="296"/>
              </a:xfrm>
              <a:prstGeom prst="rect">
                <a:avLst/>
              </a:prstGeom>
              <a:noFill/>
              <a:ln w="127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wrap="none" lIns="0" tIns="0" rIns="40639" bIns="0">
                <a:spAutoFit/>
              </a:bodyPr>
              <a:lstStyle/>
              <a:p>
                <a:pPr marL="39688"/>
                <a:r>
                  <a:rPr lang="en-US">
                    <a:solidFill>
                      <a:schemeClr val="tx1"/>
                    </a:solidFill>
                    <a:cs typeface="Times" charset="0"/>
                  </a:rPr>
                  <a:t>C</a:t>
                </a:r>
              </a:p>
            </p:txBody>
          </p:sp>
        </p:grpSp>
        <p:grpSp>
          <p:nvGrpSpPr>
            <p:cNvPr id="35858" name="Group 18"/>
            <p:cNvGrpSpPr>
              <a:grpSpLocks/>
            </p:cNvGrpSpPr>
            <p:nvPr/>
          </p:nvGrpSpPr>
          <p:grpSpPr bwMode="auto">
            <a:xfrm>
              <a:off x="960" y="0"/>
              <a:ext cx="385" cy="384"/>
              <a:chOff x="0" y="0"/>
              <a:chExt cx="385" cy="384"/>
            </a:xfrm>
          </p:grpSpPr>
          <p:sp>
            <p:nvSpPr>
              <p:cNvPr id="35854" name="Line 14"/>
              <p:cNvSpPr>
                <a:spLocks noChangeShapeType="1"/>
              </p:cNvSpPr>
              <p:nvPr/>
            </p:nvSpPr>
            <p:spPr bwMode="auto">
              <a:xfrm>
                <a:off x="0" y="192"/>
                <a:ext cx="384" cy="1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55" name="Line 15"/>
              <p:cNvSpPr>
                <a:spLocks noChangeShapeType="1"/>
              </p:cNvSpPr>
              <p:nvPr/>
            </p:nvSpPr>
            <p:spPr bwMode="auto">
              <a:xfrm>
                <a:off x="0" y="192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56" name="Line 16"/>
              <p:cNvSpPr>
                <a:spLocks noChangeShapeType="1"/>
              </p:cNvSpPr>
              <p:nvPr/>
            </p:nvSpPr>
            <p:spPr bwMode="auto">
              <a:xfrm>
                <a:off x="192" y="0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35857" name="Line 17"/>
              <p:cNvSpPr>
                <a:spLocks noChangeShapeType="1"/>
              </p:cNvSpPr>
              <p:nvPr/>
            </p:nvSpPr>
            <p:spPr bwMode="auto">
              <a:xfrm>
                <a:off x="384" y="192"/>
                <a:ext cx="1" cy="192"/>
              </a:xfrm>
              <a:prstGeom prst="line">
                <a:avLst/>
              </a:prstGeom>
              <a:noFill/>
              <a:ln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35860" name="Rectangle 20"/>
          <p:cNvSpPr>
            <a:spLocks/>
          </p:cNvSpPr>
          <p:nvPr/>
        </p:nvSpPr>
        <p:spPr bwMode="auto">
          <a:xfrm>
            <a:off x="1066800" y="4267200"/>
            <a:ext cx="6629400" cy="1943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Unstack(C,A)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 = HANDEMPTY, BLOCK(C), BLOCK(A),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 CLEAR(C), ON(C,A)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 = ¬HANDEMPTY, ¬CLEAR(C), HOLDING(C),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¬ ON(C,A), CLEAR(A)</a:t>
            </a:r>
          </a:p>
        </p:txBody>
      </p:sp>
      <p:sp>
        <p:nvSpPr>
          <p:cNvPr id="35861" name="Rectangle 21"/>
          <p:cNvSpPr>
            <a:spLocks/>
          </p:cNvSpPr>
          <p:nvPr/>
        </p:nvSpPr>
        <p:spPr bwMode="auto">
          <a:xfrm>
            <a:off x="3352800" y="2209800"/>
            <a:ext cx="5621338" cy="1206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BLOCK(A), BLOCK(B), BLOCK(C),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ON(A,TABLE), ON(B,TABLE), ON(C,A),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CLEAR(B), CLEAR(C), HANDEMPTY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6E27B-577F-4F58-8368-7527A600A04D}" type="slidenum">
              <a:rPr lang="en-US"/>
              <a:pPr/>
              <a:t>29</a:t>
            </a:fld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</a:t>
            </a: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762000" y="3886200"/>
            <a:ext cx="3048000" cy="76200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36871" name="Group 7"/>
          <p:cNvGrpSpPr>
            <a:grpSpLocks/>
          </p:cNvGrpSpPr>
          <p:nvPr/>
        </p:nvGrpSpPr>
        <p:grpSpPr bwMode="auto">
          <a:xfrm>
            <a:off x="1371600" y="3276600"/>
            <a:ext cx="609600" cy="609600"/>
            <a:chOff x="0" y="0"/>
            <a:chExt cx="384" cy="384"/>
          </a:xfrm>
        </p:grpSpPr>
        <p:sp>
          <p:nvSpPr>
            <p:cNvPr id="36869" name="Rectangle 5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70" name="Rectangle 6"/>
            <p:cNvSpPr>
              <a:spLocks/>
            </p:cNvSpPr>
            <p:nvPr/>
          </p:nvSpPr>
          <p:spPr bwMode="auto">
            <a:xfrm>
              <a:off x="66" y="4"/>
              <a:ext cx="236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A</a:t>
              </a:r>
            </a:p>
          </p:txBody>
        </p:sp>
      </p:grpSp>
      <p:grpSp>
        <p:nvGrpSpPr>
          <p:cNvPr id="36874" name="Group 10"/>
          <p:cNvGrpSpPr>
            <a:grpSpLocks/>
          </p:cNvGrpSpPr>
          <p:nvPr/>
        </p:nvGrpSpPr>
        <p:grpSpPr bwMode="auto">
          <a:xfrm>
            <a:off x="2286000" y="3276600"/>
            <a:ext cx="609600" cy="609600"/>
            <a:chOff x="0" y="0"/>
            <a:chExt cx="384" cy="384"/>
          </a:xfrm>
        </p:grpSpPr>
        <p:sp>
          <p:nvSpPr>
            <p:cNvPr id="36872" name="Rectangle 8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73" name="Rectangle 9"/>
            <p:cNvSpPr>
              <a:spLocks/>
            </p:cNvSpPr>
            <p:nvPr/>
          </p:nvSpPr>
          <p:spPr bwMode="auto">
            <a:xfrm>
              <a:off x="67" y="4"/>
              <a:ext cx="226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B</a:t>
              </a:r>
            </a:p>
          </p:txBody>
        </p:sp>
      </p:grpSp>
      <p:grpSp>
        <p:nvGrpSpPr>
          <p:cNvPr id="36877" name="Group 13"/>
          <p:cNvGrpSpPr>
            <a:grpSpLocks/>
          </p:cNvGrpSpPr>
          <p:nvPr/>
        </p:nvGrpSpPr>
        <p:grpSpPr bwMode="auto">
          <a:xfrm>
            <a:off x="2286000" y="1828800"/>
            <a:ext cx="609600" cy="609600"/>
            <a:chOff x="0" y="0"/>
            <a:chExt cx="384" cy="384"/>
          </a:xfrm>
        </p:grpSpPr>
        <p:sp>
          <p:nvSpPr>
            <p:cNvPr id="36875" name="Rectangle 11"/>
            <p:cNvSpPr>
              <a:spLocks/>
            </p:cNvSpPr>
            <p:nvPr/>
          </p:nvSpPr>
          <p:spPr bwMode="auto">
            <a:xfrm>
              <a:off x="0" y="0"/>
              <a:ext cx="384" cy="384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76" name="Rectangle 12"/>
            <p:cNvSpPr>
              <a:spLocks/>
            </p:cNvSpPr>
            <p:nvPr/>
          </p:nvSpPr>
          <p:spPr bwMode="auto">
            <a:xfrm>
              <a:off x="66" y="4"/>
              <a:ext cx="225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C</a:t>
              </a:r>
            </a:p>
          </p:txBody>
        </p:sp>
      </p:grpSp>
      <p:grpSp>
        <p:nvGrpSpPr>
          <p:cNvPr id="36882" name="Group 18"/>
          <p:cNvGrpSpPr>
            <a:grpSpLocks/>
          </p:cNvGrpSpPr>
          <p:nvPr/>
        </p:nvGrpSpPr>
        <p:grpSpPr bwMode="auto">
          <a:xfrm>
            <a:off x="2286000" y="1524000"/>
            <a:ext cx="611188" cy="609600"/>
            <a:chOff x="0" y="0"/>
            <a:chExt cx="385" cy="384"/>
          </a:xfrm>
        </p:grpSpPr>
        <p:sp>
          <p:nvSpPr>
            <p:cNvPr id="36878" name="Line 14"/>
            <p:cNvSpPr>
              <a:spLocks noChangeShapeType="1"/>
            </p:cNvSpPr>
            <p:nvPr/>
          </p:nvSpPr>
          <p:spPr bwMode="auto">
            <a:xfrm>
              <a:off x="0" y="192"/>
              <a:ext cx="384" cy="1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79" name="Line 15"/>
            <p:cNvSpPr>
              <a:spLocks noChangeShapeType="1"/>
            </p:cNvSpPr>
            <p:nvPr/>
          </p:nvSpPr>
          <p:spPr bwMode="auto">
            <a:xfrm>
              <a:off x="0" y="192"/>
              <a:ext cx="1" cy="192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80" name="Line 16"/>
            <p:cNvSpPr>
              <a:spLocks noChangeShapeType="1"/>
            </p:cNvSpPr>
            <p:nvPr/>
          </p:nvSpPr>
          <p:spPr bwMode="auto">
            <a:xfrm>
              <a:off x="192" y="0"/>
              <a:ext cx="1" cy="192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81" name="Line 17"/>
            <p:cNvSpPr>
              <a:spLocks noChangeShapeType="1"/>
            </p:cNvSpPr>
            <p:nvPr/>
          </p:nvSpPr>
          <p:spPr bwMode="auto">
            <a:xfrm>
              <a:off x="384" y="192"/>
              <a:ext cx="1" cy="192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36883" name="Rectangle 19"/>
          <p:cNvSpPr>
            <a:spLocks/>
          </p:cNvSpPr>
          <p:nvPr/>
        </p:nvSpPr>
        <p:spPr bwMode="auto">
          <a:xfrm>
            <a:off x="3352800" y="2209800"/>
            <a:ext cx="5621338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BLOCK(A), BLOCK(B), BLOCK(C),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ON(A,TABLE), ON(B,TABLE), ON(C,A),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CLEAR(B), CLEAR(C), HANDEMPTY, 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HOLDING(C), CLEAR(A)</a:t>
            </a:r>
          </a:p>
        </p:txBody>
      </p:sp>
      <p:sp>
        <p:nvSpPr>
          <p:cNvPr id="36884" name="Rectangle 20"/>
          <p:cNvSpPr>
            <a:spLocks/>
          </p:cNvSpPr>
          <p:nvPr/>
        </p:nvSpPr>
        <p:spPr bwMode="auto">
          <a:xfrm>
            <a:off x="1066800" y="4267200"/>
            <a:ext cx="6629400" cy="1943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Unstack(C,A)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 = HANDEMPTY, BLOCK(C), BLOCK(A), 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 CLEAR(C), ON(C,A)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 = ¬HANDEMPTY, ¬CLEAR(C), HOLDING(C),</a:t>
            </a:r>
            <a:br>
              <a:rPr lang="en-US">
                <a:solidFill>
                  <a:schemeClr val="tx1"/>
                </a:solidFill>
                <a:cs typeface="Times" charset="0"/>
              </a:rPr>
            </a:br>
            <a:r>
              <a:rPr lang="en-US">
                <a:solidFill>
                  <a:schemeClr val="tx1"/>
                </a:solidFill>
                <a:cs typeface="Times" charset="0"/>
              </a:rPr>
              <a:t>        ¬ ON(C,A), CLEAR(A)</a:t>
            </a:r>
          </a:p>
        </p:txBody>
      </p:sp>
      <p:grpSp>
        <p:nvGrpSpPr>
          <p:cNvPr id="36888" name="Group 24"/>
          <p:cNvGrpSpPr>
            <a:grpSpLocks/>
          </p:cNvGrpSpPr>
          <p:nvPr/>
        </p:nvGrpSpPr>
        <p:grpSpPr bwMode="auto">
          <a:xfrm>
            <a:off x="4876800" y="2667000"/>
            <a:ext cx="3657600" cy="609600"/>
            <a:chOff x="0" y="0"/>
            <a:chExt cx="2304" cy="384"/>
          </a:xfrm>
        </p:grpSpPr>
        <p:sp>
          <p:nvSpPr>
            <p:cNvPr id="36885" name="Line 21"/>
            <p:cNvSpPr>
              <a:spLocks noChangeShapeType="1"/>
            </p:cNvSpPr>
            <p:nvPr/>
          </p:nvSpPr>
          <p:spPr bwMode="auto">
            <a:xfrm rot="10800000" flipH="1">
              <a:off x="960" y="288"/>
              <a:ext cx="1104" cy="96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86" name="Line 22"/>
            <p:cNvSpPr>
              <a:spLocks noChangeShapeType="1"/>
            </p:cNvSpPr>
            <p:nvPr/>
          </p:nvSpPr>
          <p:spPr bwMode="auto">
            <a:xfrm rot="10800000" flipH="1">
              <a:off x="0" y="240"/>
              <a:ext cx="864" cy="144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6887" name="Line 23"/>
            <p:cNvSpPr>
              <a:spLocks noChangeShapeType="1"/>
            </p:cNvSpPr>
            <p:nvPr/>
          </p:nvSpPr>
          <p:spPr bwMode="auto">
            <a:xfrm rot="10800000" flipH="1">
              <a:off x="1584" y="0"/>
              <a:ext cx="720" cy="192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45A2F-3F4B-4612-91C9-330C5A7A172A}" type="slidenum">
              <a:rPr lang="en-US"/>
              <a:pPr/>
              <a:t>3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Outline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dirty="0"/>
              <a:t>The Planning problem</a:t>
            </a:r>
          </a:p>
          <a:p>
            <a:r>
              <a:rPr lang="en-US" dirty="0"/>
              <a:t>Planning with State-space search</a:t>
            </a:r>
          </a:p>
          <a:p>
            <a:r>
              <a:rPr lang="en-US" dirty="0"/>
              <a:t>Partial-order planning</a:t>
            </a:r>
          </a:p>
          <a:p>
            <a:r>
              <a:rPr lang="en-US" dirty="0"/>
              <a:t>Planning graphs</a:t>
            </a:r>
          </a:p>
          <a:p>
            <a:r>
              <a:rPr lang="en-US" dirty="0"/>
              <a:t>Planning with propositional logic</a:t>
            </a:r>
          </a:p>
          <a:p>
            <a:r>
              <a:rPr lang="en-US" dirty="0"/>
              <a:t>Analysis of planning approaches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12697-0305-4A42-8D48-DA8EBE2BCA6E}" type="slidenum">
              <a:rPr lang="en-US"/>
              <a:pPr/>
              <a:t>30</a:t>
            </a:fld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Action Representation</a:t>
            </a: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19100" y="1384300"/>
            <a:ext cx="8305800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Action(Unstack(x,y)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P: HANDEMPTY, BLOCK(x), BLOCK(y), CLEAR(x), ON(x,y)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E: ¬HANDEMPTY, ¬CLEAR(x), HOLDING(x), ¬ ON(x,y), CLEAR(y)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419100" y="3479800"/>
            <a:ext cx="8305800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Action(Stack(x,y)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P: HOLDING(x), BLOCK(x), BLOCK(y), CLEAR(y)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E: ON(x,y), ¬CLEAR(y), ¬HOLDING(x), CLEAR(x), HANDEMPTY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89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4976C-C709-46D4-9F44-E3D927ACBCC6}" type="slidenum">
              <a:rPr lang="en-US"/>
              <a:pPr/>
              <a:t>31</a:t>
            </a:fld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Actions</a:t>
            </a: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19100" y="1460500"/>
            <a:ext cx="8305800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Action(Pickup(x)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P: HANDEMPTY, BLOCK(x), CLEAR(x), ON(x,TABLE)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E: ¬HANDEMPTY, ¬CLEAR(x), HOLDING(x), ¬ON(x,TABLE)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279400" y="3276600"/>
            <a:ext cx="8047038" cy="1206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Action(PutDown(x)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P: HOLDING(x)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 E: ON(x,TABLE), ¬HOLDING(x), CLEAR(x), HANDEMPTY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 autoUpdateAnimBg="0"/>
      <p:bldP spid="3891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C591D-8967-4C37-8A9E-E1EAED4B4AF1}" type="slidenum">
              <a:rPr lang="en-US"/>
              <a:pPr/>
              <a:t>32</a:t>
            </a:fld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Example: Spare tire problem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0" indent="0">
              <a:spcBef>
                <a:spcPct val="0"/>
              </a:spcBef>
              <a:buFont typeface="Times" charset="0"/>
              <a:buNone/>
            </a:pPr>
            <a:r>
              <a:rPr lang="en-US" sz="1700">
                <a:ea typeface="Symbol" pitchFamily="18" charset="2"/>
                <a:cs typeface="Symbol" pitchFamily="18" charset="2"/>
              </a:rPr>
              <a:t>Init(At(Flat, Axle) ∧ At(Spare,trunk))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Goal(At(Spare,Axle))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Action(Remove(Spare,Trunk)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PRECOND: At(Spare,Trunk)	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EFFECT: ¬At(Spare,Trunk) ∧ At(Spare,Ground)) 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Action(Remove(Flat,Axle)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PRECOND: At(Flat,Axle)	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EFFECT: ¬At(Flat,Axle) ∧ At(Flat,Ground)) 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Action(PutOn(Spare,Axle)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PRECOND: At(Spare,Groundp) ∧¬At(Flat,Axle)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EFFECT: At(Spare,Axle) ∧ ¬At(Spare,Ground))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Action(LeaveOvernight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PRECOND:</a:t>
            </a:r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1700"/>
              <a:t>	</a:t>
            </a:r>
            <a:r>
              <a:rPr lang="en-US" sz="1700">
                <a:ea typeface="Symbol" pitchFamily="18" charset="2"/>
                <a:cs typeface="Symbol" pitchFamily="18" charset="2"/>
              </a:rPr>
              <a:t>EFFECT: ¬ At(Spare,Ground) ∧ ¬ At(Spare,Axle) ∧ ¬ At(Spare,trunk) ∧ ¬ At(Flat,Ground) ∧ ¬ At(Flat,Axle) )</a:t>
            </a:r>
            <a:endParaRPr lang="en-US" sz="1700"/>
          </a:p>
          <a:p>
            <a:pPr marL="0" indent="0">
              <a:spcBef>
                <a:spcPts val="350"/>
              </a:spcBef>
              <a:buFont typeface="Times" charset="0"/>
              <a:buNone/>
            </a:pPr>
            <a:r>
              <a:rPr lang="en-US" sz="2100" i="1"/>
              <a:t>This example is ADL: negative literal in pre-condition 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29E4D-E4B1-43E8-9430-9F42DE5BB1AD}" type="slidenum">
              <a:rPr lang="en-US"/>
              <a:pPr/>
              <a:t>33</a:t>
            </a:fld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with state-space search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dirty="0"/>
              <a:t>Search the space of states</a:t>
            </a:r>
          </a:p>
          <a:p>
            <a:r>
              <a:rPr lang="en-US" dirty="0"/>
              <a:t>Progression planners</a:t>
            </a:r>
          </a:p>
          <a:p>
            <a:pPr marL="782638" lvl="1"/>
            <a:r>
              <a:rPr lang="en-US" dirty="0"/>
              <a:t>forward state-space search</a:t>
            </a:r>
          </a:p>
          <a:p>
            <a:pPr marL="782638" lvl="1"/>
            <a:r>
              <a:rPr lang="en-US" dirty="0"/>
              <a:t>Consider the effect of all possible actions in a given state</a:t>
            </a:r>
          </a:p>
          <a:p>
            <a:r>
              <a:rPr lang="en-US" dirty="0"/>
              <a:t>Regression planners </a:t>
            </a:r>
          </a:p>
          <a:p>
            <a:pPr marL="782638" lvl="1"/>
            <a:r>
              <a:rPr lang="en-US" dirty="0"/>
              <a:t>backward state-space search</a:t>
            </a:r>
          </a:p>
          <a:p>
            <a:pPr marL="782638" lvl="1"/>
            <a:r>
              <a:rPr lang="en-US" dirty="0"/>
              <a:t>To achieve a goal, what must have been true in the previous state.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E3FFB2-DC44-47D7-BF4D-0C840BA68ABA}" type="slidenum">
              <a:rPr lang="en-US"/>
              <a:pPr/>
              <a:t>34</a:t>
            </a:fld>
            <a:endParaRPr lang="en-US"/>
          </a:p>
        </p:txBody>
      </p:sp>
      <p:sp>
        <p:nvSpPr>
          <p:cNvPr id="4198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Progression and regression</a:t>
            </a:r>
          </a:p>
        </p:txBody>
      </p:sp>
      <p:pic>
        <p:nvPicPr>
          <p:cNvPr id="41988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905000"/>
            <a:ext cx="6397625" cy="3886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99F60-5DD2-4FD9-9267-CF8FCA160329}" type="slidenum">
              <a:rPr lang="en-US"/>
              <a:pPr/>
              <a:t>35</a:t>
            </a:fld>
            <a:endParaRPr lang="en-US"/>
          </a:p>
        </p:txBody>
      </p:sp>
      <p:sp>
        <p:nvSpPr>
          <p:cNvPr id="43009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State-Space Formulation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dirty="0"/>
              <a:t>Formulation as state-space search problem:</a:t>
            </a:r>
          </a:p>
          <a:p>
            <a:pPr marL="782638" lvl="1"/>
            <a:r>
              <a:rPr lang="en-US" dirty="0"/>
              <a:t>Initial state = initial state of the planning problem</a:t>
            </a:r>
          </a:p>
          <a:p>
            <a:pPr marL="1182688" lvl="2"/>
            <a:r>
              <a:rPr lang="en-US" dirty="0"/>
              <a:t>Literals not appearing are false</a:t>
            </a:r>
          </a:p>
          <a:p>
            <a:pPr marL="782638" lvl="1"/>
            <a:r>
              <a:rPr lang="en-US" dirty="0"/>
              <a:t>Actions = those whose preconditions are satisfied</a:t>
            </a:r>
          </a:p>
          <a:p>
            <a:pPr marL="1182688" lvl="2"/>
            <a:r>
              <a:rPr lang="en-US" dirty="0"/>
              <a:t>Add positive effects, delete negative</a:t>
            </a:r>
          </a:p>
          <a:p>
            <a:pPr marL="782638" lvl="1"/>
            <a:r>
              <a:rPr lang="en-US" dirty="0"/>
              <a:t>Goal test = does the state satisfy the goal?</a:t>
            </a:r>
          </a:p>
          <a:p>
            <a:pPr marL="782638" lvl="1"/>
            <a:r>
              <a:rPr lang="en-US" dirty="0"/>
              <a:t>Step cost = each action costs 1</a:t>
            </a:r>
          </a:p>
          <a:p>
            <a:pPr marL="782638" lvl="1"/>
            <a:r>
              <a:rPr lang="en-US" dirty="0"/>
              <a:t>Solution is a sequence of actions.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71629-9AE9-49EA-9AB3-5CF7CD0381C3}" type="slidenum">
              <a:rPr lang="en-US"/>
              <a:pPr/>
              <a:t>36</a:t>
            </a:fld>
            <a:endParaRPr lang="en-US"/>
          </a:p>
        </p:txBody>
      </p:sp>
      <p:sp>
        <p:nvSpPr>
          <p:cNvPr id="44033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Progression Algorithm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No functions, so the number of states is finite … any graph search that is complete is a complete planning algorithm.</a:t>
            </a:r>
          </a:p>
          <a:p>
            <a:pPr marL="782638" lvl="1"/>
            <a:r>
              <a:rPr lang="en-US"/>
              <a:t>E.g. A*</a:t>
            </a:r>
          </a:p>
          <a:p>
            <a:r>
              <a:rPr lang="en-US"/>
              <a:t>Inefficient: </a:t>
            </a:r>
          </a:p>
          <a:p>
            <a:pPr marL="782638" lvl="1"/>
            <a:r>
              <a:rPr lang="en-US"/>
              <a:t>(1) irrelevant action problem </a:t>
            </a:r>
          </a:p>
          <a:p>
            <a:pPr marL="782638" lvl="1"/>
            <a:r>
              <a:rPr lang="en-US"/>
              <a:t>(2) good heuristic required for efficient search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Forward Planning</a:t>
            </a:r>
          </a:p>
        </p:txBody>
      </p:sp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762000" y="1600200"/>
            <a:ext cx="1752600" cy="1503363"/>
            <a:chOff x="480" y="1008"/>
            <a:chExt cx="1104" cy="947"/>
          </a:xfrm>
        </p:grpSpPr>
        <p:sp>
          <p:nvSpPr>
            <p:cNvPr id="225393" name="Rectangle 113"/>
            <p:cNvSpPr>
              <a:spLocks noChangeArrowheads="1"/>
            </p:cNvSpPr>
            <p:nvPr/>
          </p:nvSpPr>
          <p:spPr bwMode="auto">
            <a:xfrm>
              <a:off x="480" y="1008"/>
              <a:ext cx="1008" cy="720"/>
            </a:xfrm>
            <a:prstGeom prst="rect">
              <a:avLst/>
            </a:prstGeom>
            <a:solidFill>
              <a:srgbClr val="EBF5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80" y="1008"/>
              <a:ext cx="1104" cy="947"/>
              <a:chOff x="1968" y="1008"/>
              <a:chExt cx="2126" cy="1953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968" y="1008"/>
                <a:ext cx="1920" cy="1536"/>
                <a:chOff x="3264" y="1344"/>
                <a:chExt cx="1920" cy="1536"/>
              </a:xfrm>
            </p:grpSpPr>
            <p:sp>
              <p:nvSpPr>
                <p:cNvPr id="225286" name="Rectangle 6"/>
                <p:cNvSpPr>
                  <a:spLocks noChangeArrowheads="1"/>
                </p:cNvSpPr>
                <p:nvPr/>
              </p:nvSpPr>
              <p:spPr bwMode="auto">
                <a:xfrm>
                  <a:off x="3264" y="2832"/>
                  <a:ext cx="1920" cy="48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287" name="Rectangle 7"/>
                <p:cNvSpPr>
                  <a:spLocks noChangeArrowheads="1"/>
                </p:cNvSpPr>
                <p:nvPr/>
              </p:nvSpPr>
              <p:spPr bwMode="auto">
                <a:xfrm>
                  <a:off x="3648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288" name="Rectangle 8"/>
                <p:cNvSpPr>
                  <a:spLocks noChangeArrowheads="1"/>
                </p:cNvSpPr>
                <p:nvPr/>
              </p:nvSpPr>
              <p:spPr bwMode="auto">
                <a:xfrm>
                  <a:off x="4224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25289" name="Rectangle 9"/>
                <p:cNvSpPr>
                  <a:spLocks noChangeArrowheads="1"/>
                </p:cNvSpPr>
                <p:nvPr/>
              </p:nvSpPr>
              <p:spPr bwMode="auto">
                <a:xfrm>
                  <a:off x="3648" y="2064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5" name="Group 10"/>
                <p:cNvGrpSpPr>
                  <a:grpSpLocks/>
                </p:cNvGrpSpPr>
                <p:nvPr/>
              </p:nvGrpSpPr>
              <p:grpSpPr bwMode="auto">
                <a:xfrm>
                  <a:off x="4224" y="1344"/>
                  <a:ext cx="384" cy="384"/>
                  <a:chOff x="2304" y="1536"/>
                  <a:chExt cx="384" cy="384"/>
                </a:xfrm>
              </p:grpSpPr>
              <p:sp>
                <p:nvSpPr>
                  <p:cNvPr id="225291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29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293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294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25295" name="Text Box 15"/>
              <p:cNvSpPr txBox="1">
                <a:spLocks noChangeArrowheads="1"/>
              </p:cNvSpPr>
              <p:nvPr/>
            </p:nvSpPr>
            <p:spPr bwMode="auto">
              <a:xfrm>
                <a:off x="3889" y="2367"/>
                <a:ext cx="205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" name="Group 147"/>
          <p:cNvGrpSpPr>
            <a:grpSpLocks/>
          </p:cNvGrpSpPr>
          <p:nvPr/>
        </p:nvGrpSpPr>
        <p:grpSpPr bwMode="auto">
          <a:xfrm>
            <a:off x="228600" y="3352800"/>
            <a:ext cx="4876800" cy="2935288"/>
            <a:chOff x="144" y="2112"/>
            <a:chExt cx="3072" cy="1849"/>
          </a:xfrm>
        </p:grpSpPr>
        <p:grpSp>
          <p:nvGrpSpPr>
            <p:cNvPr id="7" name="Group 126"/>
            <p:cNvGrpSpPr>
              <a:grpSpLocks/>
            </p:cNvGrpSpPr>
            <p:nvPr/>
          </p:nvGrpSpPr>
          <p:grpSpPr bwMode="auto">
            <a:xfrm>
              <a:off x="2112" y="2112"/>
              <a:ext cx="1104" cy="947"/>
              <a:chOff x="2112" y="2112"/>
              <a:chExt cx="1104" cy="947"/>
            </a:xfrm>
          </p:grpSpPr>
          <p:sp>
            <p:nvSpPr>
              <p:cNvPr id="225399" name="Rectangle 119"/>
              <p:cNvSpPr>
                <a:spLocks noChangeArrowheads="1"/>
              </p:cNvSpPr>
              <p:nvPr/>
            </p:nvSpPr>
            <p:spPr bwMode="auto">
              <a:xfrm>
                <a:off x="2112" y="2112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8" name="Group 65"/>
              <p:cNvGrpSpPr>
                <a:grpSpLocks/>
              </p:cNvGrpSpPr>
              <p:nvPr/>
            </p:nvGrpSpPr>
            <p:grpSpPr bwMode="auto">
              <a:xfrm>
                <a:off x="2112" y="2112"/>
                <a:ext cx="1104" cy="947"/>
                <a:chOff x="2112" y="2112"/>
                <a:chExt cx="1104" cy="947"/>
              </a:xfrm>
            </p:grpSpPr>
            <p:sp>
              <p:nvSpPr>
                <p:cNvPr id="225323" name="Rectangle 43"/>
                <p:cNvSpPr>
                  <a:spLocks noChangeArrowheads="1"/>
                </p:cNvSpPr>
                <p:nvPr/>
              </p:nvSpPr>
              <p:spPr bwMode="auto">
                <a:xfrm>
                  <a:off x="2112" y="2834"/>
                  <a:ext cx="997" cy="23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324" name="Rectangle 44"/>
                <p:cNvSpPr>
                  <a:spLocks noChangeArrowheads="1"/>
                </p:cNvSpPr>
                <p:nvPr/>
              </p:nvSpPr>
              <p:spPr bwMode="auto">
                <a:xfrm>
                  <a:off x="2311" y="2647"/>
                  <a:ext cx="200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325" name="Rectangle 45"/>
                <p:cNvSpPr>
                  <a:spLocks noChangeArrowheads="1"/>
                </p:cNvSpPr>
                <p:nvPr/>
              </p:nvSpPr>
              <p:spPr bwMode="auto">
                <a:xfrm>
                  <a:off x="2611" y="2647"/>
                  <a:ext cx="199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25326" name="Rectangle 46"/>
                <p:cNvSpPr>
                  <a:spLocks noChangeArrowheads="1"/>
                </p:cNvSpPr>
                <p:nvPr/>
              </p:nvSpPr>
              <p:spPr bwMode="auto">
                <a:xfrm>
                  <a:off x="2612" y="2461"/>
                  <a:ext cx="200" cy="18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9" name="Group 47"/>
                <p:cNvGrpSpPr>
                  <a:grpSpLocks/>
                </p:cNvGrpSpPr>
                <p:nvPr/>
              </p:nvGrpSpPr>
              <p:grpSpPr bwMode="auto">
                <a:xfrm>
                  <a:off x="2611" y="2112"/>
                  <a:ext cx="199" cy="186"/>
                  <a:chOff x="2304" y="1536"/>
                  <a:chExt cx="384" cy="384"/>
                </a:xfrm>
              </p:grpSpPr>
              <p:sp>
                <p:nvSpPr>
                  <p:cNvPr id="225328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29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30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31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2533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110" y="2771"/>
                  <a:ext cx="10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0" name="Group 124"/>
            <p:cNvGrpSpPr>
              <a:grpSpLocks/>
            </p:cNvGrpSpPr>
            <p:nvPr/>
          </p:nvGrpSpPr>
          <p:grpSpPr bwMode="auto">
            <a:xfrm>
              <a:off x="480" y="3216"/>
              <a:ext cx="1008" cy="745"/>
              <a:chOff x="480" y="3216"/>
              <a:chExt cx="1008" cy="745"/>
            </a:xfrm>
          </p:grpSpPr>
          <p:sp>
            <p:nvSpPr>
              <p:cNvPr id="225401" name="Rectangle 121"/>
              <p:cNvSpPr>
                <a:spLocks noChangeArrowheads="1"/>
              </p:cNvSpPr>
              <p:nvPr/>
            </p:nvSpPr>
            <p:spPr bwMode="auto">
              <a:xfrm>
                <a:off x="480" y="3216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11" name="Group 64"/>
              <p:cNvGrpSpPr>
                <a:grpSpLocks/>
              </p:cNvGrpSpPr>
              <p:nvPr/>
            </p:nvGrpSpPr>
            <p:grpSpPr bwMode="auto">
              <a:xfrm>
                <a:off x="480" y="3216"/>
                <a:ext cx="997" cy="745"/>
                <a:chOff x="1104" y="3168"/>
                <a:chExt cx="997" cy="745"/>
              </a:xfrm>
            </p:grpSpPr>
            <p:sp>
              <p:nvSpPr>
                <p:cNvPr id="225334" name="Rectangle 54"/>
                <p:cNvSpPr>
                  <a:spLocks noChangeArrowheads="1"/>
                </p:cNvSpPr>
                <p:nvPr/>
              </p:nvSpPr>
              <p:spPr bwMode="auto">
                <a:xfrm>
                  <a:off x="1104" y="3890"/>
                  <a:ext cx="997" cy="23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335" name="Rectangle 55"/>
                <p:cNvSpPr>
                  <a:spLocks noChangeArrowheads="1"/>
                </p:cNvSpPr>
                <p:nvPr/>
              </p:nvSpPr>
              <p:spPr bwMode="auto">
                <a:xfrm>
                  <a:off x="1303" y="3703"/>
                  <a:ext cx="200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336" name="Rectangle 56"/>
                <p:cNvSpPr>
                  <a:spLocks noChangeArrowheads="1"/>
                </p:cNvSpPr>
                <p:nvPr/>
              </p:nvSpPr>
              <p:spPr bwMode="auto">
                <a:xfrm>
                  <a:off x="1603" y="3703"/>
                  <a:ext cx="199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25337" name="Rectangle 57"/>
                <p:cNvSpPr>
                  <a:spLocks noChangeArrowheads="1"/>
                </p:cNvSpPr>
                <p:nvPr/>
              </p:nvSpPr>
              <p:spPr bwMode="auto">
                <a:xfrm>
                  <a:off x="1863" y="3705"/>
                  <a:ext cx="200" cy="18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12" name="Group 58"/>
                <p:cNvGrpSpPr>
                  <a:grpSpLocks/>
                </p:cNvGrpSpPr>
                <p:nvPr/>
              </p:nvGrpSpPr>
              <p:grpSpPr bwMode="auto">
                <a:xfrm>
                  <a:off x="1603" y="3168"/>
                  <a:ext cx="199" cy="186"/>
                  <a:chOff x="2304" y="1536"/>
                  <a:chExt cx="384" cy="384"/>
                </a:xfrm>
              </p:grpSpPr>
              <p:sp>
                <p:nvSpPr>
                  <p:cNvPr id="225339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40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41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42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sp>
          <p:nvSpPr>
            <p:cNvPr id="225413" name="Line 133"/>
            <p:cNvSpPr>
              <a:spLocks noChangeShapeType="1"/>
            </p:cNvSpPr>
            <p:nvPr/>
          </p:nvSpPr>
          <p:spPr bwMode="auto">
            <a:xfrm>
              <a:off x="1488" y="249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14" name="Line 134"/>
            <p:cNvSpPr>
              <a:spLocks noChangeShapeType="1"/>
            </p:cNvSpPr>
            <p:nvPr/>
          </p:nvSpPr>
          <p:spPr bwMode="auto">
            <a:xfrm>
              <a:off x="960" y="288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15" name="Line 135"/>
            <p:cNvSpPr>
              <a:spLocks noChangeShapeType="1"/>
            </p:cNvSpPr>
            <p:nvPr/>
          </p:nvSpPr>
          <p:spPr bwMode="auto">
            <a:xfrm flipH="1">
              <a:off x="144" y="2880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3" name="Group 148"/>
          <p:cNvGrpSpPr>
            <a:grpSpLocks/>
          </p:cNvGrpSpPr>
          <p:nvPr/>
        </p:nvGrpSpPr>
        <p:grpSpPr bwMode="auto">
          <a:xfrm>
            <a:off x="4953000" y="2133600"/>
            <a:ext cx="609600" cy="1828800"/>
            <a:chOff x="3120" y="1344"/>
            <a:chExt cx="384" cy="1152"/>
          </a:xfrm>
        </p:grpSpPr>
        <p:sp>
          <p:nvSpPr>
            <p:cNvPr id="225416" name="Line 136"/>
            <p:cNvSpPr>
              <a:spLocks noChangeShapeType="1"/>
            </p:cNvSpPr>
            <p:nvPr/>
          </p:nvSpPr>
          <p:spPr bwMode="auto">
            <a:xfrm flipV="1">
              <a:off x="3120" y="134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17" name="Line 137"/>
            <p:cNvSpPr>
              <a:spLocks noChangeShapeType="1"/>
            </p:cNvSpPr>
            <p:nvPr/>
          </p:nvSpPr>
          <p:spPr bwMode="auto">
            <a:xfrm>
              <a:off x="3120" y="249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4" name="Group 149"/>
          <p:cNvGrpSpPr>
            <a:grpSpLocks/>
          </p:cNvGrpSpPr>
          <p:nvPr/>
        </p:nvGrpSpPr>
        <p:grpSpPr bwMode="auto">
          <a:xfrm>
            <a:off x="2362200" y="5105400"/>
            <a:ext cx="2667000" cy="1503363"/>
            <a:chOff x="1488" y="3216"/>
            <a:chExt cx="1680" cy="947"/>
          </a:xfrm>
        </p:grpSpPr>
        <p:grpSp>
          <p:nvGrpSpPr>
            <p:cNvPr id="15" name="Group 125"/>
            <p:cNvGrpSpPr>
              <a:grpSpLocks/>
            </p:cNvGrpSpPr>
            <p:nvPr/>
          </p:nvGrpSpPr>
          <p:grpSpPr bwMode="auto">
            <a:xfrm>
              <a:off x="2064" y="3216"/>
              <a:ext cx="1104" cy="947"/>
              <a:chOff x="2064" y="3216"/>
              <a:chExt cx="1104" cy="947"/>
            </a:xfrm>
          </p:grpSpPr>
          <p:sp>
            <p:nvSpPr>
              <p:cNvPr id="225396" name="Rectangle 116"/>
              <p:cNvSpPr>
                <a:spLocks noChangeArrowheads="1"/>
              </p:cNvSpPr>
              <p:nvPr/>
            </p:nvSpPr>
            <p:spPr bwMode="auto">
              <a:xfrm>
                <a:off x="2064" y="3216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5343" name="Text Box 63"/>
              <p:cNvSpPr txBox="1">
                <a:spLocks noChangeArrowheads="1"/>
              </p:cNvSpPr>
              <p:nvPr/>
            </p:nvSpPr>
            <p:spPr bwMode="auto">
              <a:xfrm>
                <a:off x="2102" y="3827"/>
                <a:ext cx="10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16" name="Group 89"/>
              <p:cNvGrpSpPr>
                <a:grpSpLocks/>
              </p:cNvGrpSpPr>
              <p:nvPr/>
            </p:nvGrpSpPr>
            <p:grpSpPr bwMode="auto">
              <a:xfrm>
                <a:off x="2064" y="3216"/>
                <a:ext cx="1104" cy="947"/>
                <a:chOff x="2688" y="3120"/>
                <a:chExt cx="1104" cy="947"/>
              </a:xfrm>
            </p:grpSpPr>
            <p:sp>
              <p:nvSpPr>
                <p:cNvPr id="225347" name="Rectangle 67"/>
                <p:cNvSpPr>
                  <a:spLocks noChangeArrowheads="1"/>
                </p:cNvSpPr>
                <p:nvPr/>
              </p:nvSpPr>
              <p:spPr bwMode="auto">
                <a:xfrm>
                  <a:off x="2688" y="3842"/>
                  <a:ext cx="997" cy="23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348" name="Rectangle 68"/>
                <p:cNvSpPr>
                  <a:spLocks noChangeArrowheads="1"/>
                </p:cNvSpPr>
                <p:nvPr/>
              </p:nvSpPr>
              <p:spPr bwMode="auto">
                <a:xfrm>
                  <a:off x="2887" y="3655"/>
                  <a:ext cx="200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349" name="Rectangle 69"/>
                <p:cNvSpPr>
                  <a:spLocks noChangeArrowheads="1"/>
                </p:cNvSpPr>
                <p:nvPr/>
              </p:nvSpPr>
              <p:spPr bwMode="auto">
                <a:xfrm>
                  <a:off x="3456" y="3648"/>
                  <a:ext cx="199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25350" name="Rectangle 70"/>
                <p:cNvSpPr>
                  <a:spLocks noChangeArrowheads="1"/>
                </p:cNvSpPr>
                <p:nvPr/>
              </p:nvSpPr>
              <p:spPr bwMode="auto">
                <a:xfrm>
                  <a:off x="3188" y="3213"/>
                  <a:ext cx="200" cy="18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grpSp>
              <p:nvGrpSpPr>
                <p:cNvPr id="17" name="Group 71"/>
                <p:cNvGrpSpPr>
                  <a:grpSpLocks/>
                </p:cNvGrpSpPr>
                <p:nvPr/>
              </p:nvGrpSpPr>
              <p:grpSpPr bwMode="auto">
                <a:xfrm>
                  <a:off x="3187" y="3120"/>
                  <a:ext cx="199" cy="186"/>
                  <a:chOff x="2304" y="1536"/>
                  <a:chExt cx="384" cy="384"/>
                </a:xfrm>
              </p:grpSpPr>
              <p:sp>
                <p:nvSpPr>
                  <p:cNvPr id="225352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53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54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55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25356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3686" y="3779"/>
                  <a:ext cx="10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25418" name="Line 138"/>
            <p:cNvSpPr>
              <a:spLocks noChangeShapeType="1"/>
            </p:cNvSpPr>
            <p:nvPr/>
          </p:nvSpPr>
          <p:spPr bwMode="auto">
            <a:xfrm>
              <a:off x="1488" y="355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19" name="Line 139"/>
            <p:cNvSpPr>
              <a:spLocks noChangeShapeType="1"/>
            </p:cNvSpPr>
            <p:nvPr/>
          </p:nvSpPr>
          <p:spPr bwMode="auto">
            <a:xfrm>
              <a:off x="1488" y="3936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18" name="Group 150"/>
          <p:cNvGrpSpPr>
            <a:grpSpLocks/>
          </p:cNvGrpSpPr>
          <p:nvPr/>
        </p:nvGrpSpPr>
        <p:grpSpPr bwMode="auto">
          <a:xfrm>
            <a:off x="4876800" y="5105400"/>
            <a:ext cx="2743200" cy="1503363"/>
            <a:chOff x="3072" y="3216"/>
            <a:chExt cx="1728" cy="947"/>
          </a:xfrm>
        </p:grpSpPr>
        <p:grpSp>
          <p:nvGrpSpPr>
            <p:cNvPr id="19" name="Group 130"/>
            <p:cNvGrpSpPr>
              <a:grpSpLocks/>
            </p:cNvGrpSpPr>
            <p:nvPr/>
          </p:nvGrpSpPr>
          <p:grpSpPr bwMode="auto">
            <a:xfrm>
              <a:off x="3696" y="3216"/>
              <a:ext cx="1104" cy="947"/>
              <a:chOff x="3696" y="3216"/>
              <a:chExt cx="1104" cy="947"/>
            </a:xfrm>
          </p:grpSpPr>
          <p:sp>
            <p:nvSpPr>
              <p:cNvPr id="225395" name="Rectangle 115"/>
              <p:cNvSpPr>
                <a:spLocks noChangeArrowheads="1"/>
              </p:cNvSpPr>
              <p:nvPr/>
            </p:nvSpPr>
            <p:spPr bwMode="auto">
              <a:xfrm>
                <a:off x="3696" y="3216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20" name="Group 77"/>
              <p:cNvGrpSpPr>
                <a:grpSpLocks/>
              </p:cNvGrpSpPr>
              <p:nvPr/>
            </p:nvGrpSpPr>
            <p:grpSpPr bwMode="auto">
              <a:xfrm>
                <a:off x="3696" y="3216"/>
                <a:ext cx="1104" cy="947"/>
                <a:chOff x="1968" y="1008"/>
                <a:chExt cx="2126" cy="1953"/>
              </a:xfrm>
            </p:grpSpPr>
            <p:grpSp>
              <p:nvGrpSpPr>
                <p:cNvPr id="21" name="Group 78"/>
                <p:cNvGrpSpPr>
                  <a:grpSpLocks/>
                </p:cNvGrpSpPr>
                <p:nvPr/>
              </p:nvGrpSpPr>
              <p:grpSpPr bwMode="auto">
                <a:xfrm>
                  <a:off x="1968" y="1008"/>
                  <a:ext cx="1920" cy="1536"/>
                  <a:chOff x="3264" y="1344"/>
                  <a:chExt cx="1920" cy="1536"/>
                </a:xfrm>
              </p:grpSpPr>
              <p:sp>
                <p:nvSpPr>
                  <p:cNvPr id="225359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264" y="2832"/>
                    <a:ext cx="1920" cy="48"/>
                  </a:xfrm>
                  <a:prstGeom prst="rect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60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2448"/>
                    <a:ext cx="384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225361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2448"/>
                    <a:ext cx="384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sp>
                <p:nvSpPr>
                  <p:cNvPr id="225362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48" y="2064"/>
                    <a:ext cx="384" cy="38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B</a:t>
                    </a:r>
                  </a:p>
                </p:txBody>
              </p:sp>
              <p:grpSp>
                <p:nvGrpSpPr>
                  <p:cNvPr id="22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4224" y="1344"/>
                    <a:ext cx="384" cy="384"/>
                    <a:chOff x="2304" y="1536"/>
                    <a:chExt cx="384" cy="384"/>
                  </a:xfrm>
                </p:grpSpPr>
                <p:sp>
                  <p:nvSpPr>
                    <p:cNvPr id="225364" name="Line 8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38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65" name="Line 8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66" name="Line 8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96" y="1536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67" name="Line 8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8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sp>
              <p:nvSpPr>
                <p:cNvPr id="225368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3889" y="2367"/>
                  <a:ext cx="205" cy="5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25420" name="Line 140"/>
            <p:cNvSpPr>
              <a:spLocks noChangeShapeType="1"/>
            </p:cNvSpPr>
            <p:nvPr/>
          </p:nvSpPr>
          <p:spPr bwMode="auto">
            <a:xfrm>
              <a:off x="3072" y="355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21" name="Line 141"/>
            <p:cNvSpPr>
              <a:spLocks noChangeShapeType="1"/>
            </p:cNvSpPr>
            <p:nvPr/>
          </p:nvSpPr>
          <p:spPr bwMode="auto">
            <a:xfrm>
              <a:off x="3072" y="3936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3" name="Group 157"/>
          <p:cNvGrpSpPr>
            <a:grpSpLocks/>
          </p:cNvGrpSpPr>
          <p:nvPr/>
        </p:nvGrpSpPr>
        <p:grpSpPr bwMode="auto">
          <a:xfrm>
            <a:off x="6248400" y="3352800"/>
            <a:ext cx="1981200" cy="2286000"/>
            <a:chOff x="3936" y="2112"/>
            <a:chExt cx="1248" cy="1440"/>
          </a:xfrm>
        </p:grpSpPr>
        <p:grpSp>
          <p:nvGrpSpPr>
            <p:cNvPr id="24" name="Group 156"/>
            <p:cNvGrpSpPr>
              <a:grpSpLocks/>
            </p:cNvGrpSpPr>
            <p:nvPr/>
          </p:nvGrpSpPr>
          <p:grpSpPr bwMode="auto">
            <a:xfrm>
              <a:off x="3936" y="2112"/>
              <a:ext cx="1104" cy="1104"/>
              <a:chOff x="3936" y="2112"/>
              <a:chExt cx="1104" cy="1104"/>
            </a:xfrm>
          </p:grpSpPr>
          <p:grpSp>
            <p:nvGrpSpPr>
              <p:cNvPr id="25" name="Group 129"/>
              <p:cNvGrpSpPr>
                <a:grpSpLocks/>
              </p:cNvGrpSpPr>
              <p:nvPr/>
            </p:nvGrpSpPr>
            <p:grpSpPr bwMode="auto">
              <a:xfrm>
                <a:off x="3936" y="2112"/>
                <a:ext cx="1104" cy="947"/>
                <a:chOff x="3936" y="2112"/>
                <a:chExt cx="1104" cy="947"/>
              </a:xfrm>
            </p:grpSpPr>
            <p:sp>
              <p:nvSpPr>
                <p:cNvPr id="225397" name="Rectangle 117"/>
                <p:cNvSpPr>
                  <a:spLocks noChangeArrowheads="1"/>
                </p:cNvSpPr>
                <p:nvPr/>
              </p:nvSpPr>
              <p:spPr bwMode="auto">
                <a:xfrm>
                  <a:off x="3936" y="2112"/>
                  <a:ext cx="1008" cy="720"/>
                </a:xfrm>
                <a:prstGeom prst="rect">
                  <a:avLst/>
                </a:prstGeom>
                <a:solidFill>
                  <a:srgbClr val="EBF5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grpSp>
              <p:nvGrpSpPr>
                <p:cNvPr id="26" name="Group 90"/>
                <p:cNvGrpSpPr>
                  <a:grpSpLocks/>
                </p:cNvGrpSpPr>
                <p:nvPr/>
              </p:nvGrpSpPr>
              <p:grpSpPr bwMode="auto">
                <a:xfrm>
                  <a:off x="3936" y="2112"/>
                  <a:ext cx="1104" cy="947"/>
                  <a:chOff x="2112" y="1008"/>
                  <a:chExt cx="1104" cy="947"/>
                </a:xfrm>
              </p:grpSpPr>
              <p:sp>
                <p:nvSpPr>
                  <p:cNvPr id="225371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2112" y="1730"/>
                    <a:ext cx="997" cy="23"/>
                  </a:xfrm>
                  <a:prstGeom prst="rect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72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1543"/>
                    <a:ext cx="200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22537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2611" y="1095"/>
                    <a:ext cx="199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sp>
                <p:nvSpPr>
                  <p:cNvPr id="225374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1357"/>
                    <a:ext cx="200" cy="18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B</a:t>
                    </a:r>
                  </a:p>
                </p:txBody>
              </p:sp>
              <p:grpSp>
                <p:nvGrpSpPr>
                  <p:cNvPr id="27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2611" y="1008"/>
                    <a:ext cx="199" cy="186"/>
                    <a:chOff x="2304" y="1536"/>
                    <a:chExt cx="384" cy="384"/>
                  </a:xfrm>
                </p:grpSpPr>
                <p:sp>
                  <p:nvSpPr>
                    <p:cNvPr id="225376" name="Line 9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38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77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78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96" y="1536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79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8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225380" name="Text Box 10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10" y="1667"/>
                    <a:ext cx="10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25422" name="Line 142"/>
              <p:cNvSpPr>
                <a:spLocks noChangeShapeType="1"/>
              </p:cNvSpPr>
              <p:nvPr/>
            </p:nvSpPr>
            <p:spPr bwMode="auto">
              <a:xfrm flipV="1">
                <a:off x="4224" y="2832"/>
                <a:ext cx="24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25423" name="Line 143"/>
            <p:cNvSpPr>
              <a:spLocks noChangeShapeType="1"/>
            </p:cNvSpPr>
            <p:nvPr/>
          </p:nvSpPr>
          <p:spPr bwMode="auto">
            <a:xfrm>
              <a:off x="4704" y="355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8" name="Group 152"/>
          <p:cNvGrpSpPr>
            <a:grpSpLocks/>
          </p:cNvGrpSpPr>
          <p:nvPr/>
        </p:nvGrpSpPr>
        <p:grpSpPr bwMode="auto">
          <a:xfrm>
            <a:off x="6629400" y="1524000"/>
            <a:ext cx="1905000" cy="2438400"/>
            <a:chOff x="4176" y="960"/>
            <a:chExt cx="1200" cy="1536"/>
          </a:xfrm>
        </p:grpSpPr>
        <p:grpSp>
          <p:nvGrpSpPr>
            <p:cNvPr id="29" name="Group 128"/>
            <p:cNvGrpSpPr>
              <a:grpSpLocks/>
            </p:cNvGrpSpPr>
            <p:nvPr/>
          </p:nvGrpSpPr>
          <p:grpSpPr bwMode="auto">
            <a:xfrm>
              <a:off x="4176" y="960"/>
              <a:ext cx="1104" cy="947"/>
              <a:chOff x="4176" y="960"/>
              <a:chExt cx="1104" cy="947"/>
            </a:xfrm>
          </p:grpSpPr>
          <p:sp>
            <p:nvSpPr>
              <p:cNvPr id="225398" name="Rectangle 118"/>
              <p:cNvSpPr>
                <a:spLocks noChangeArrowheads="1"/>
              </p:cNvSpPr>
              <p:nvPr/>
            </p:nvSpPr>
            <p:spPr bwMode="auto">
              <a:xfrm>
                <a:off x="4176" y="960"/>
                <a:ext cx="1008" cy="720"/>
              </a:xfrm>
              <a:prstGeom prst="rect">
                <a:avLst/>
              </a:prstGeom>
              <a:solidFill>
                <a:srgbClr val="EBF5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grpSp>
            <p:nvGrpSpPr>
              <p:cNvPr id="30" name="Group 112"/>
              <p:cNvGrpSpPr>
                <a:grpSpLocks/>
              </p:cNvGrpSpPr>
              <p:nvPr/>
            </p:nvGrpSpPr>
            <p:grpSpPr bwMode="auto">
              <a:xfrm>
                <a:off x="4176" y="960"/>
                <a:ext cx="1104" cy="947"/>
                <a:chOff x="4176" y="960"/>
                <a:chExt cx="1104" cy="947"/>
              </a:xfrm>
            </p:grpSpPr>
            <p:sp>
              <p:nvSpPr>
                <p:cNvPr id="225382" name="Rectangle 102"/>
                <p:cNvSpPr>
                  <a:spLocks noChangeArrowheads="1"/>
                </p:cNvSpPr>
                <p:nvPr/>
              </p:nvSpPr>
              <p:spPr bwMode="auto">
                <a:xfrm>
                  <a:off x="4176" y="1682"/>
                  <a:ext cx="997" cy="23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25383" name="Rectangle 103"/>
                <p:cNvSpPr>
                  <a:spLocks noChangeArrowheads="1"/>
                </p:cNvSpPr>
                <p:nvPr/>
              </p:nvSpPr>
              <p:spPr bwMode="auto">
                <a:xfrm>
                  <a:off x="4375" y="1495"/>
                  <a:ext cx="200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25384" name="Rectangle 104"/>
                <p:cNvSpPr>
                  <a:spLocks noChangeArrowheads="1"/>
                </p:cNvSpPr>
                <p:nvPr/>
              </p:nvSpPr>
              <p:spPr bwMode="auto">
                <a:xfrm>
                  <a:off x="4374" y="1129"/>
                  <a:ext cx="199" cy="187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225385" name="Rectangle 105"/>
                <p:cNvSpPr>
                  <a:spLocks noChangeArrowheads="1"/>
                </p:cNvSpPr>
                <p:nvPr/>
              </p:nvSpPr>
              <p:spPr bwMode="auto">
                <a:xfrm>
                  <a:off x="4375" y="1309"/>
                  <a:ext cx="200" cy="18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grpSp>
              <p:nvGrpSpPr>
                <p:cNvPr id="31" name="Group 106"/>
                <p:cNvGrpSpPr>
                  <a:grpSpLocks/>
                </p:cNvGrpSpPr>
                <p:nvPr/>
              </p:nvGrpSpPr>
              <p:grpSpPr bwMode="auto">
                <a:xfrm>
                  <a:off x="4675" y="960"/>
                  <a:ext cx="199" cy="186"/>
                  <a:chOff x="2304" y="1536"/>
                  <a:chExt cx="384" cy="384"/>
                </a:xfrm>
              </p:grpSpPr>
              <p:sp>
                <p:nvSpPr>
                  <p:cNvPr id="225387" name="Line 107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88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89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90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25391" name="Text Box 111"/>
                <p:cNvSpPr txBox="1">
                  <a:spLocks noChangeArrowheads="1"/>
                </p:cNvSpPr>
                <p:nvPr/>
              </p:nvSpPr>
              <p:spPr bwMode="auto">
                <a:xfrm>
                  <a:off x="5174" y="1619"/>
                  <a:ext cx="10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25424" name="Line 144"/>
            <p:cNvSpPr>
              <a:spLocks noChangeShapeType="1"/>
            </p:cNvSpPr>
            <p:nvPr/>
          </p:nvSpPr>
          <p:spPr bwMode="auto">
            <a:xfrm flipV="1">
              <a:off x="4416" y="1680"/>
              <a:ext cx="28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5425" name="Line 145"/>
            <p:cNvSpPr>
              <a:spLocks noChangeShapeType="1"/>
            </p:cNvSpPr>
            <p:nvPr/>
          </p:nvSpPr>
          <p:spPr bwMode="auto">
            <a:xfrm>
              <a:off x="4944" y="249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225344" name="Group 155"/>
          <p:cNvGrpSpPr>
            <a:grpSpLocks/>
          </p:cNvGrpSpPr>
          <p:nvPr/>
        </p:nvGrpSpPr>
        <p:grpSpPr bwMode="auto">
          <a:xfrm>
            <a:off x="762000" y="1600200"/>
            <a:ext cx="4343400" cy="3255963"/>
            <a:chOff x="480" y="1008"/>
            <a:chExt cx="2736" cy="2051"/>
          </a:xfrm>
        </p:grpSpPr>
        <p:grpSp>
          <p:nvGrpSpPr>
            <p:cNvPr id="225345" name="Group 146"/>
            <p:cNvGrpSpPr>
              <a:grpSpLocks/>
            </p:cNvGrpSpPr>
            <p:nvPr/>
          </p:nvGrpSpPr>
          <p:grpSpPr bwMode="auto">
            <a:xfrm>
              <a:off x="480" y="1008"/>
              <a:ext cx="2736" cy="2051"/>
              <a:chOff x="480" y="1008"/>
              <a:chExt cx="2736" cy="2051"/>
            </a:xfrm>
          </p:grpSpPr>
          <p:grpSp>
            <p:nvGrpSpPr>
              <p:cNvPr id="225346" name="Group 127"/>
              <p:cNvGrpSpPr>
                <a:grpSpLocks/>
              </p:cNvGrpSpPr>
              <p:nvPr/>
            </p:nvGrpSpPr>
            <p:grpSpPr bwMode="auto">
              <a:xfrm>
                <a:off x="2112" y="1008"/>
                <a:ext cx="1104" cy="947"/>
                <a:chOff x="2112" y="1008"/>
                <a:chExt cx="1104" cy="947"/>
              </a:xfrm>
            </p:grpSpPr>
            <p:sp>
              <p:nvSpPr>
                <p:cNvPr id="225400" name="Rectangle 120"/>
                <p:cNvSpPr>
                  <a:spLocks noChangeArrowheads="1"/>
                </p:cNvSpPr>
                <p:nvPr/>
              </p:nvSpPr>
              <p:spPr bwMode="auto">
                <a:xfrm>
                  <a:off x="2112" y="1008"/>
                  <a:ext cx="1008" cy="720"/>
                </a:xfrm>
                <a:prstGeom prst="rect">
                  <a:avLst/>
                </a:prstGeom>
                <a:solidFill>
                  <a:srgbClr val="EBF5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5351" name="Group 40"/>
                <p:cNvGrpSpPr>
                  <a:grpSpLocks/>
                </p:cNvGrpSpPr>
                <p:nvPr/>
              </p:nvGrpSpPr>
              <p:grpSpPr bwMode="auto">
                <a:xfrm>
                  <a:off x="2112" y="1008"/>
                  <a:ext cx="1104" cy="947"/>
                  <a:chOff x="2112" y="1008"/>
                  <a:chExt cx="1104" cy="947"/>
                </a:xfrm>
              </p:grpSpPr>
              <p:sp>
                <p:nvSpPr>
                  <p:cNvPr id="22529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112" y="1730"/>
                    <a:ext cx="997" cy="23"/>
                  </a:xfrm>
                  <a:prstGeom prst="rect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299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1543"/>
                    <a:ext cx="200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225300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2611" y="1095"/>
                    <a:ext cx="199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B</a:t>
                    </a:r>
                  </a:p>
                </p:txBody>
              </p:sp>
              <p:sp>
                <p:nvSpPr>
                  <p:cNvPr id="22530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311" y="1357"/>
                    <a:ext cx="200" cy="18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grpSp>
                <p:nvGrpSpPr>
                  <p:cNvPr id="225357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2611" y="1008"/>
                    <a:ext cx="199" cy="186"/>
                    <a:chOff x="2304" y="1536"/>
                    <a:chExt cx="384" cy="384"/>
                  </a:xfrm>
                </p:grpSpPr>
                <p:sp>
                  <p:nvSpPr>
                    <p:cNvPr id="225303" name="Line 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38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04" name="Line 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05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96" y="1536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06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8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22530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10" y="1667"/>
                    <a:ext cx="10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225358" name="Group 123"/>
              <p:cNvGrpSpPr>
                <a:grpSpLocks/>
              </p:cNvGrpSpPr>
              <p:nvPr/>
            </p:nvGrpSpPr>
            <p:grpSpPr bwMode="auto">
              <a:xfrm>
                <a:off x="480" y="2112"/>
                <a:ext cx="1104" cy="947"/>
                <a:chOff x="480" y="2112"/>
                <a:chExt cx="1104" cy="947"/>
              </a:xfrm>
            </p:grpSpPr>
            <p:sp>
              <p:nvSpPr>
                <p:cNvPr id="225394" name="Rectangle 114"/>
                <p:cNvSpPr>
                  <a:spLocks noChangeArrowheads="1"/>
                </p:cNvSpPr>
                <p:nvPr/>
              </p:nvSpPr>
              <p:spPr bwMode="auto">
                <a:xfrm>
                  <a:off x="480" y="2123"/>
                  <a:ext cx="1008" cy="720"/>
                </a:xfrm>
                <a:prstGeom prst="rect">
                  <a:avLst/>
                </a:prstGeom>
                <a:solidFill>
                  <a:srgbClr val="EBF5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5363" name="Group 41"/>
                <p:cNvGrpSpPr>
                  <a:grpSpLocks/>
                </p:cNvGrpSpPr>
                <p:nvPr/>
              </p:nvGrpSpPr>
              <p:grpSpPr bwMode="auto">
                <a:xfrm>
                  <a:off x="480" y="2112"/>
                  <a:ext cx="1104" cy="947"/>
                  <a:chOff x="576" y="2112"/>
                  <a:chExt cx="1104" cy="947"/>
                </a:xfrm>
              </p:grpSpPr>
              <p:sp>
                <p:nvSpPr>
                  <p:cNvPr id="22531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2834"/>
                    <a:ext cx="997" cy="23"/>
                  </a:xfrm>
                  <a:prstGeom prst="rect">
                    <a:avLst/>
                  </a:prstGeom>
                  <a:solidFill>
                    <a:schemeClr val="tx2"/>
                  </a:solidFill>
                  <a:ln w="9525">
                    <a:solidFill>
                      <a:schemeClr val="tx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2531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775" y="2647"/>
                    <a:ext cx="200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A</a:t>
                    </a:r>
                  </a:p>
                </p:txBody>
              </p:sp>
              <p:sp>
                <p:nvSpPr>
                  <p:cNvPr id="22531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075" y="2647"/>
                    <a:ext cx="199" cy="187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B</a:t>
                    </a:r>
                  </a:p>
                </p:txBody>
              </p:sp>
              <p:sp>
                <p:nvSpPr>
                  <p:cNvPr id="22531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076" y="2205"/>
                    <a:ext cx="200" cy="186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/>
                    <a:r>
                      <a:rPr lang="en-US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rPr>
                      <a:t>C</a:t>
                    </a:r>
                  </a:p>
                </p:txBody>
              </p:sp>
              <p:grpSp>
                <p:nvGrpSpPr>
                  <p:cNvPr id="225369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075" y="2112"/>
                    <a:ext cx="199" cy="186"/>
                    <a:chOff x="2304" y="1536"/>
                    <a:chExt cx="384" cy="384"/>
                  </a:xfrm>
                </p:grpSpPr>
                <p:sp>
                  <p:nvSpPr>
                    <p:cNvPr id="225315" name="Line 3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384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16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304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17" name="Line 3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496" y="1536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5318" name="Line 3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8" y="1728"/>
                      <a:ext cx="0" cy="192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8000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/>
                    <a:lstStyle/>
                    <a:p>
                      <a:endParaRPr lang="en-US" b="1" smtClean="0">
                        <a:solidFill>
                          <a:srgbClr val="40458C"/>
                        </a:solidFill>
                        <a:latin typeface="Tahoma" pitchFamily="34" charset="0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225319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2771"/>
                    <a:ext cx="106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25411" name="Line 131"/>
              <p:cNvSpPr>
                <a:spLocks noChangeShapeType="1"/>
              </p:cNvSpPr>
              <p:nvPr/>
            </p:nvSpPr>
            <p:spPr bwMode="auto">
              <a:xfrm>
                <a:off x="1488" y="134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25412" name="Line 132"/>
              <p:cNvSpPr>
                <a:spLocks noChangeShapeType="1"/>
              </p:cNvSpPr>
              <p:nvPr/>
            </p:nvSpPr>
            <p:spPr bwMode="auto">
              <a:xfrm>
                <a:off x="960" y="1776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25433" name="Text Box 153"/>
            <p:cNvSpPr txBox="1">
              <a:spLocks noChangeArrowheads="1"/>
            </p:cNvSpPr>
            <p:nvPr/>
          </p:nvSpPr>
          <p:spPr bwMode="auto">
            <a:xfrm>
              <a:off x="960" y="1824"/>
              <a:ext cx="10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rPr>
                <a:t>Unstack(C,A))</a:t>
              </a:r>
            </a:p>
          </p:txBody>
        </p:sp>
        <p:sp>
          <p:nvSpPr>
            <p:cNvPr id="225434" name="Text Box 154"/>
            <p:cNvSpPr txBox="1">
              <a:spLocks noChangeArrowheads="1"/>
            </p:cNvSpPr>
            <p:nvPr/>
          </p:nvSpPr>
          <p:spPr bwMode="auto">
            <a:xfrm>
              <a:off x="1440" y="1104"/>
              <a:ext cx="7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rPr>
                <a:t>Pickup(B)</a:t>
              </a:r>
            </a:p>
          </p:txBody>
        </p:sp>
      </p:grpSp>
      <p:sp>
        <p:nvSpPr>
          <p:cNvPr id="225438" name="Text Box 158"/>
          <p:cNvSpPr txBox="1">
            <a:spLocks noChangeArrowheads="1"/>
          </p:cNvSpPr>
          <p:nvPr/>
        </p:nvSpPr>
        <p:spPr bwMode="auto">
          <a:xfrm>
            <a:off x="990600" y="3200400"/>
            <a:ext cx="7504113" cy="588963"/>
          </a:xfrm>
          <a:prstGeom prst="rect">
            <a:avLst/>
          </a:prstGeom>
          <a:solidFill>
            <a:srgbClr val="FFE5F8"/>
          </a:solidFill>
          <a:ln w="9525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Forward planning searches a state space</a:t>
            </a:r>
          </a:p>
        </p:txBody>
      </p:sp>
      <p:sp>
        <p:nvSpPr>
          <p:cNvPr id="225439" name="Text Box 159"/>
          <p:cNvSpPr txBox="1">
            <a:spLocks noChangeArrowheads="1"/>
          </p:cNvSpPr>
          <p:nvPr/>
        </p:nvSpPr>
        <p:spPr bwMode="auto">
          <a:xfrm>
            <a:off x="1128713" y="4648200"/>
            <a:ext cx="7285037" cy="1095375"/>
          </a:xfrm>
          <a:prstGeom prst="rect">
            <a:avLst/>
          </a:prstGeom>
          <a:solidFill>
            <a:srgbClr val="FFE5E5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smtClean="0">
                <a:solidFill>
                  <a:srgbClr val="FF0000"/>
                </a:solidFill>
                <a:latin typeface="Tahoma" pitchFamily="34" charset="0"/>
                <a:ea typeface="+mn-ea"/>
                <a:cs typeface="+mn-cs"/>
              </a:rPr>
              <a:t>In general, many actions are applicable</a:t>
            </a:r>
            <a:br>
              <a:rPr lang="en-US" sz="3200" smtClean="0">
                <a:solidFill>
                  <a:srgbClr val="FF0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FF0000"/>
                </a:solidFill>
                <a:latin typeface="Tahoma" pitchFamily="34" charset="0"/>
                <a:ea typeface="+mn-ea"/>
                <a:cs typeface="+mn-cs"/>
              </a:rPr>
              <a:t>to a state </a:t>
            </a:r>
            <a:r>
              <a:rPr lang="en-US" sz="3200" smtClean="0">
                <a:solidFill>
                  <a:srgbClr val="FF0000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 huge branching factor</a:t>
            </a:r>
            <a:endParaRPr lang="en-US" sz="3200" smtClean="0">
              <a:solidFill>
                <a:srgbClr val="FF0000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5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38" grpId="0" animBg="1"/>
      <p:bldP spid="22543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382E30-3DE5-4CF0-891B-3201742752A1}" type="slidenum">
              <a:rPr lang="en-US"/>
              <a:pPr/>
              <a:t>38</a:t>
            </a:fld>
            <a:endParaRPr lang="en-US"/>
          </a:p>
        </p:txBody>
      </p:sp>
      <p:sp>
        <p:nvSpPr>
          <p:cNvPr id="45057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Regression algorithm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How to determine predecessors?</a:t>
            </a:r>
          </a:p>
          <a:p>
            <a:pPr marL="782638" lvl="1"/>
            <a:r>
              <a:rPr lang="en-US"/>
              <a:t>What  are the states from which applying a given action leads to the goal?</a:t>
            </a:r>
          </a:p>
          <a:p>
            <a:r>
              <a:rPr lang="en-US"/>
              <a:t>Actions must not undo desired literals (consistent)</a:t>
            </a:r>
          </a:p>
          <a:p>
            <a:r>
              <a:rPr lang="en-US"/>
              <a:t>Main advantage: only relevant actions are considered.</a:t>
            </a:r>
          </a:p>
          <a:p>
            <a:pPr marL="782638" lvl="1"/>
            <a:r>
              <a:rPr lang="en-US"/>
              <a:t>Often much lower branching factor than forward search.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DD85D-0E6D-438C-9D57-835DD6CD5945}" type="slidenum">
              <a:rPr lang="en-US"/>
              <a:pPr/>
              <a:t>39</a:t>
            </a:fld>
            <a:endParaRPr lang="en-US"/>
          </a:p>
        </p:txBody>
      </p:sp>
      <p:sp>
        <p:nvSpPr>
          <p:cNvPr id="46081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Regression algorithm	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500"/>
              <a:t>General process for predecessor construction</a:t>
            </a:r>
          </a:p>
          <a:p>
            <a:pPr marL="782638" lvl="1">
              <a:spcBef>
                <a:spcPts val="563"/>
              </a:spcBef>
            </a:pPr>
            <a:r>
              <a:rPr lang="en-US" sz="2200"/>
              <a:t>Give a goal description G</a:t>
            </a:r>
          </a:p>
          <a:p>
            <a:pPr marL="782638" lvl="1">
              <a:spcBef>
                <a:spcPts val="563"/>
              </a:spcBef>
            </a:pPr>
            <a:r>
              <a:rPr lang="en-US" sz="2200"/>
              <a:t>Let A be an action that is relevant and consistent</a:t>
            </a:r>
          </a:p>
          <a:p>
            <a:pPr marL="782638" lvl="1">
              <a:spcBef>
                <a:spcPts val="563"/>
              </a:spcBef>
            </a:pPr>
            <a:r>
              <a:rPr lang="en-US" sz="2200"/>
              <a:t>The predecessors is as follows:</a:t>
            </a:r>
          </a:p>
          <a:p>
            <a:pPr marL="1182688" lvl="2">
              <a:spcBef>
                <a:spcPts val="475"/>
              </a:spcBef>
            </a:pPr>
            <a:r>
              <a:rPr lang="en-US" sz="1900"/>
              <a:t>Any positive effects of A that appear in G are deleted.</a:t>
            </a:r>
          </a:p>
          <a:p>
            <a:pPr marL="1182688" lvl="2">
              <a:spcBef>
                <a:spcPts val="475"/>
              </a:spcBef>
            </a:pPr>
            <a:r>
              <a:rPr lang="en-US" sz="1900"/>
              <a:t>Each precondition literal of A is added , unless it already appears.</a:t>
            </a:r>
          </a:p>
          <a:p>
            <a:pPr>
              <a:spcBef>
                <a:spcPts val="638"/>
              </a:spcBef>
            </a:pPr>
            <a:r>
              <a:rPr lang="en-US" sz="2500"/>
              <a:t>Any standard search algorithm can be added to perform the search.</a:t>
            </a:r>
          </a:p>
          <a:p>
            <a:pPr>
              <a:spcBef>
                <a:spcPts val="638"/>
              </a:spcBef>
            </a:pPr>
            <a:r>
              <a:rPr lang="en-US" sz="2500"/>
              <a:t>Termination when predecessor satisfied by initial state.</a:t>
            </a:r>
          </a:p>
          <a:p>
            <a:pPr marL="782638" lvl="1">
              <a:spcBef>
                <a:spcPts val="563"/>
              </a:spcBef>
            </a:pPr>
            <a:r>
              <a:rPr lang="en-US" sz="2200"/>
              <a:t>In FO case, satisfaction might require a substitution.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5EE85-FF4B-4EF5-8894-CDBE4D73E2C5}" type="slidenum">
              <a:rPr lang="en-US"/>
              <a:pPr/>
              <a:t>4</a:t>
            </a:fld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Planning problem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100" dirty="0"/>
              <a:t>Classical planning environment: fully observable, deterministic, finite, static and discrete.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Find a sequence of actions that achieves a given goal when executed from a given initial world state.  That is, given </a:t>
            </a:r>
          </a:p>
          <a:p>
            <a:pPr marL="782638" lvl="1">
              <a:spcBef>
                <a:spcPts val="475"/>
              </a:spcBef>
            </a:pPr>
            <a:r>
              <a:rPr lang="en-US" sz="1900" dirty="0"/>
              <a:t>a set of action descriptions (defining the possible primitive actions by the agent), </a:t>
            </a:r>
          </a:p>
          <a:p>
            <a:pPr marL="782638" lvl="1">
              <a:spcBef>
                <a:spcPts val="475"/>
              </a:spcBef>
            </a:pPr>
            <a:r>
              <a:rPr lang="en-US" sz="1900" dirty="0"/>
              <a:t>an initial state description, and </a:t>
            </a:r>
          </a:p>
          <a:p>
            <a:pPr marL="782638" lvl="1">
              <a:spcBef>
                <a:spcPts val="475"/>
              </a:spcBef>
            </a:pPr>
            <a:r>
              <a:rPr lang="en-US" sz="1900" dirty="0"/>
              <a:t>a goal state description or predicate, 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	compute a plan, which is </a:t>
            </a:r>
          </a:p>
          <a:p>
            <a:pPr marL="782638" lvl="1">
              <a:spcBef>
                <a:spcPts val="475"/>
              </a:spcBef>
            </a:pPr>
            <a:r>
              <a:rPr lang="en-US" sz="1900" dirty="0"/>
              <a:t>a sequence of action instances, such that executing them in the initial state will change the world to a state satisfying the goal-state description. </a:t>
            </a:r>
          </a:p>
          <a:p>
            <a:pPr>
              <a:spcBef>
                <a:spcPts val="538"/>
              </a:spcBef>
            </a:pPr>
            <a:r>
              <a:rPr lang="en-US" sz="2100" dirty="0"/>
              <a:t>Goals are usually specified as a conjunction of </a:t>
            </a:r>
            <a:r>
              <a:rPr lang="en-US" sz="2100" dirty="0" err="1"/>
              <a:t>subgoals</a:t>
            </a:r>
            <a:r>
              <a:rPr lang="en-US" sz="2100" dirty="0"/>
              <a:t> to be achieved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Relevant Action</a:t>
            </a:r>
          </a:p>
        </p:txBody>
      </p:sp>
      <p:sp>
        <p:nvSpPr>
          <p:cNvPr id="2273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action is </a:t>
            </a:r>
            <a:r>
              <a:rPr lang="en-US">
                <a:solidFill>
                  <a:srgbClr val="990000"/>
                </a:solidFill>
              </a:rPr>
              <a:t>relevant</a:t>
            </a:r>
            <a:r>
              <a:rPr lang="en-US"/>
              <a:t> to a goal if one of its effects matched a goal proposition</a:t>
            </a:r>
          </a:p>
          <a:p>
            <a:r>
              <a:rPr lang="en-US"/>
              <a:t>Stack(B,A)</a:t>
            </a:r>
          </a:p>
          <a:p>
            <a:pPr lvl="1"/>
            <a:r>
              <a:rPr lang="en-US" sz="2400"/>
              <a:t>P = HOLDING(B), BLOCK(A), CLEAR(A)</a:t>
            </a:r>
          </a:p>
          <a:p>
            <a:pPr lvl="1"/>
            <a:r>
              <a:rPr lang="en-US" sz="2400"/>
              <a:t>E = ON(B,A),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CLEAR(A),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HOLDING(B), </a:t>
            </a:r>
            <a:br>
              <a:rPr lang="en-US" sz="2400"/>
            </a:br>
            <a:r>
              <a:rPr lang="en-US" sz="2400"/>
              <a:t>      CLEAR(B), HANDEMPTY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</a:t>
            </a:r>
            <a:r>
              <a:rPr lang="en-US"/>
              <a:t>is relevant to ON(B,A), ON(C,B)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Regression of a Goal</a:t>
            </a:r>
          </a:p>
        </p:txBody>
      </p:sp>
      <p:sp>
        <p:nvSpPr>
          <p:cNvPr id="228357" name="Text Box 5"/>
          <p:cNvSpPr txBox="1">
            <a:spLocks noChangeArrowheads="1"/>
          </p:cNvSpPr>
          <p:nvPr/>
        </p:nvSpPr>
        <p:spPr bwMode="auto">
          <a:xfrm>
            <a:off x="1066800" y="1981200"/>
            <a:ext cx="7313613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/>
            <a:r>
              <a:rPr lang="en-US" sz="3200" dirty="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The </a:t>
            </a:r>
            <a:r>
              <a:rPr lang="en-US" sz="3200" dirty="0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regression of a goal G through an </a:t>
            </a:r>
          </a:p>
          <a:p>
            <a:pPr marL="457200" indent="-457200"/>
            <a:r>
              <a:rPr lang="en-US" sz="3200" dirty="0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action A</a:t>
            </a:r>
            <a:r>
              <a:rPr lang="en-US" sz="3200" dirty="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is the weakest precondition </a:t>
            </a:r>
          </a:p>
          <a:p>
            <a:pPr marL="457200" indent="-457200"/>
            <a:r>
              <a:rPr lang="en-US" sz="3200" dirty="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R[G,A] such that:</a:t>
            </a:r>
          </a:p>
          <a:p>
            <a:pPr marL="457200" indent="-457200"/>
            <a:endParaRPr lang="en-US" sz="3200" dirty="0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  <a:p>
            <a:pPr marL="457200" indent="-457200"/>
            <a: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If a state S satisfies R[G,A] then:</a:t>
            </a:r>
          </a:p>
          <a:p>
            <a:pPr marL="457200" indent="-457200">
              <a:buFontTx/>
              <a:buAutoNum type="arabicPeriod"/>
            </a:pPr>
            <a: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The precondition of A is satisfied in S</a:t>
            </a:r>
          </a:p>
          <a:p>
            <a:pPr marL="457200" indent="-457200">
              <a:buFontTx/>
              <a:buAutoNum type="arabicPeriod"/>
            </a:pPr>
            <a: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Applying A to S yields a state that </a:t>
            </a:r>
            <a:b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dirty="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satisfies 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</a:p>
        </p:txBody>
      </p:sp>
      <p:sp>
        <p:nvSpPr>
          <p:cNvPr id="229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 = ON(B,A), ON(C,B)</a:t>
            </a:r>
          </a:p>
          <a:p>
            <a:r>
              <a:rPr lang="en-US" sz="2800"/>
              <a:t>Stack(C,B)</a:t>
            </a:r>
          </a:p>
          <a:p>
            <a:pPr lvl="1"/>
            <a:r>
              <a:rPr lang="en-US" sz="2400"/>
              <a:t>P = HOLDING(C), BLOCK(C), BLOCK(B), CLEAR(B)</a:t>
            </a:r>
          </a:p>
          <a:p>
            <a:pPr lvl="1"/>
            <a:r>
              <a:rPr lang="en-US" sz="2400"/>
              <a:t>E = ON(C,B),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CLEAR(B),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HOLDING(C), </a:t>
            </a:r>
            <a:br>
              <a:rPr lang="en-US" sz="2400"/>
            </a:br>
            <a:r>
              <a:rPr lang="en-US" sz="2400"/>
              <a:t>      CLEAR(C), HANDEMPTY </a:t>
            </a:r>
            <a:endParaRPr lang="en-US"/>
          </a:p>
          <a:p>
            <a:r>
              <a:rPr lang="en-US">
                <a:solidFill>
                  <a:srgbClr val="990000"/>
                </a:solidFill>
              </a:rPr>
              <a:t>R[G,Stack(C,B)] =</a:t>
            </a:r>
            <a:br>
              <a:rPr lang="en-US">
                <a:solidFill>
                  <a:srgbClr val="990000"/>
                </a:solidFill>
              </a:rPr>
            </a:br>
            <a:r>
              <a:rPr lang="en-US" sz="2800">
                <a:solidFill>
                  <a:srgbClr val="990000"/>
                </a:solidFill>
              </a:rPr>
              <a:t>ON(B,A),</a:t>
            </a:r>
            <a:r>
              <a:rPr lang="en-US">
                <a:solidFill>
                  <a:srgbClr val="990000"/>
                </a:solidFill>
              </a:rPr>
              <a:t> </a:t>
            </a:r>
            <a:r>
              <a:rPr lang="en-US" sz="2800">
                <a:solidFill>
                  <a:srgbClr val="990000"/>
                </a:solidFill>
              </a:rPr>
              <a:t>HOLDING(C), BLOCK(C), BLOCK(B),   </a:t>
            </a:r>
            <a:br>
              <a:rPr lang="en-US" sz="2800">
                <a:solidFill>
                  <a:srgbClr val="990000"/>
                </a:solidFill>
              </a:rPr>
            </a:br>
            <a:r>
              <a:rPr lang="en-US" sz="2800">
                <a:solidFill>
                  <a:srgbClr val="990000"/>
                </a:solidFill>
              </a:rPr>
              <a:t>              CLEAR(B)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219200" y="1905000"/>
            <a:ext cx="2133600" cy="3352800"/>
            <a:chOff x="768" y="1200"/>
            <a:chExt cx="1344" cy="2112"/>
          </a:xfrm>
        </p:grpSpPr>
        <p:sp>
          <p:nvSpPr>
            <p:cNvPr id="229380" name="Rectangle 4"/>
            <p:cNvSpPr>
              <a:spLocks noChangeArrowheads="1"/>
            </p:cNvSpPr>
            <p:nvPr/>
          </p:nvSpPr>
          <p:spPr bwMode="auto">
            <a:xfrm>
              <a:off x="768" y="2976"/>
              <a:ext cx="912" cy="3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9381" name="Rectangle 5"/>
            <p:cNvSpPr>
              <a:spLocks noChangeArrowheads="1"/>
            </p:cNvSpPr>
            <p:nvPr/>
          </p:nvSpPr>
          <p:spPr bwMode="auto">
            <a:xfrm>
              <a:off x="1200" y="1200"/>
              <a:ext cx="912" cy="3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9382" name="Line 6"/>
            <p:cNvSpPr>
              <a:spLocks noChangeShapeType="1"/>
            </p:cNvSpPr>
            <p:nvPr/>
          </p:nvSpPr>
          <p:spPr bwMode="auto">
            <a:xfrm flipH="1">
              <a:off x="1248" y="1536"/>
              <a:ext cx="384" cy="14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209800" y="2971800"/>
            <a:ext cx="6324600" cy="2667000"/>
            <a:chOff x="1392" y="1872"/>
            <a:chExt cx="3984" cy="1680"/>
          </a:xfrm>
        </p:grpSpPr>
        <p:sp>
          <p:nvSpPr>
            <p:cNvPr id="229384" name="Rectangle 8"/>
            <p:cNvSpPr>
              <a:spLocks noChangeArrowheads="1"/>
            </p:cNvSpPr>
            <p:nvPr/>
          </p:nvSpPr>
          <p:spPr bwMode="auto">
            <a:xfrm>
              <a:off x="1392" y="1872"/>
              <a:ext cx="3984" cy="240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9385" name="Rectangle 9"/>
            <p:cNvSpPr>
              <a:spLocks noChangeArrowheads="1"/>
            </p:cNvSpPr>
            <p:nvPr/>
          </p:nvSpPr>
          <p:spPr bwMode="auto">
            <a:xfrm>
              <a:off x="1728" y="2976"/>
              <a:ext cx="3600" cy="576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29386" name="Line 10"/>
            <p:cNvSpPr>
              <a:spLocks noChangeShapeType="1"/>
            </p:cNvSpPr>
            <p:nvPr/>
          </p:nvSpPr>
          <p:spPr bwMode="auto">
            <a:xfrm>
              <a:off x="3360" y="2112"/>
              <a:ext cx="192" cy="86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Example</a:t>
            </a:r>
          </a:p>
        </p:txBody>
      </p:sp>
      <p:sp>
        <p:nvSpPr>
          <p:cNvPr id="264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8001000" cy="4114800"/>
          </a:xfrm>
        </p:spPr>
        <p:txBody>
          <a:bodyPr/>
          <a:lstStyle/>
          <a:p>
            <a:r>
              <a:rPr lang="en-US" sz="2800"/>
              <a:t>G = CLEAR(B), ON(C,B)</a:t>
            </a:r>
          </a:p>
          <a:p>
            <a:r>
              <a:rPr lang="en-US" sz="2800"/>
              <a:t>Stack(C,B)</a:t>
            </a:r>
          </a:p>
          <a:p>
            <a:pPr lvl="1"/>
            <a:r>
              <a:rPr lang="en-US" sz="2400"/>
              <a:t>P = HOLDING(C), BLOCK(C), BLOCK(B), CLEAR(B)</a:t>
            </a:r>
          </a:p>
          <a:p>
            <a:pPr lvl="1"/>
            <a:r>
              <a:rPr lang="en-US" sz="2400"/>
              <a:t>E = ON(C,B),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CLEAR(B),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HOLDING(C), </a:t>
            </a:r>
            <a:br>
              <a:rPr lang="en-US" sz="2400"/>
            </a:br>
            <a:r>
              <a:rPr lang="en-US" sz="2400"/>
              <a:t>      CLEAR(C), HANDEMPTY </a:t>
            </a:r>
            <a:endParaRPr lang="en-US"/>
          </a:p>
          <a:p>
            <a:r>
              <a:rPr lang="en-US">
                <a:solidFill>
                  <a:srgbClr val="990000"/>
                </a:solidFill>
              </a:rPr>
              <a:t>R[G,Stack(C,B)] = False</a:t>
            </a:r>
            <a:endParaRPr lang="en-US" sz="2800">
              <a:solidFill>
                <a:srgbClr val="990000"/>
              </a:solidFill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981200" y="1981200"/>
            <a:ext cx="3200400" cy="1828800"/>
            <a:chOff x="1248" y="1248"/>
            <a:chExt cx="2016" cy="1152"/>
          </a:xfrm>
        </p:grpSpPr>
        <p:sp>
          <p:nvSpPr>
            <p:cNvPr id="264204" name="Rectangle 12"/>
            <p:cNvSpPr>
              <a:spLocks noChangeArrowheads="1"/>
            </p:cNvSpPr>
            <p:nvPr/>
          </p:nvSpPr>
          <p:spPr bwMode="auto">
            <a:xfrm>
              <a:off x="1248" y="1248"/>
              <a:ext cx="1056" cy="2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64205" name="Rectangle 13"/>
            <p:cNvSpPr>
              <a:spLocks noChangeArrowheads="1"/>
            </p:cNvSpPr>
            <p:nvPr/>
          </p:nvSpPr>
          <p:spPr bwMode="auto">
            <a:xfrm>
              <a:off x="2256" y="2160"/>
              <a:ext cx="1008" cy="24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64207" name="Line 15"/>
            <p:cNvSpPr>
              <a:spLocks noChangeShapeType="1"/>
            </p:cNvSpPr>
            <p:nvPr/>
          </p:nvSpPr>
          <p:spPr bwMode="auto">
            <a:xfrm>
              <a:off x="1776" y="1488"/>
              <a:ext cx="1008" cy="67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Computation of R[G,A]</a:t>
            </a:r>
          </a:p>
        </p:txBody>
      </p:sp>
      <p:sp>
        <p:nvSpPr>
          <p:cNvPr id="265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If any element of G is deleted by A then return False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G’ </a:t>
            </a:r>
            <a:r>
              <a:rPr lang="en-US">
                <a:sym typeface="Wingdings" pitchFamily="2" charset="2"/>
              </a:rPr>
              <a:t> Precondition of A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For every element SG of G do</a:t>
            </a:r>
          </a:p>
          <a:p>
            <a:pPr marL="990600" lvl="1" indent="-533400">
              <a:buFont typeface="Wingdings" pitchFamily="2" charset="2"/>
              <a:buNone/>
            </a:pPr>
            <a:r>
              <a:rPr lang="en-US"/>
              <a:t> If SG is not added by A then add SG to G’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/>
              <a:t>Return G’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Inconsistent Regression</a:t>
            </a:r>
          </a:p>
        </p:txBody>
      </p:sp>
      <p:sp>
        <p:nvSpPr>
          <p:cNvPr id="233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 = ON(B,A), ON(C,B)</a:t>
            </a:r>
          </a:p>
          <a:p>
            <a:r>
              <a:rPr lang="en-US"/>
              <a:t>Stack(B,A)</a:t>
            </a:r>
          </a:p>
          <a:p>
            <a:pPr lvl="1"/>
            <a:r>
              <a:rPr lang="en-US" sz="2400"/>
              <a:t>P = HOLDING(B), BLOCK(A), CLEAR(A)</a:t>
            </a:r>
          </a:p>
          <a:p>
            <a:pPr lvl="1"/>
            <a:r>
              <a:rPr lang="en-US" sz="2400"/>
              <a:t>E = ON(B,A),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CLEAR(A), </a:t>
            </a:r>
            <a:r>
              <a:rPr lang="en-US" sz="2400" b="1">
                <a:sym typeface="Symbol" pitchFamily="18" charset="2"/>
              </a:rPr>
              <a:t></a:t>
            </a:r>
            <a:r>
              <a:rPr lang="en-US" sz="2400"/>
              <a:t>HOLDING(B), </a:t>
            </a:r>
            <a:br>
              <a:rPr lang="en-US" sz="2400"/>
            </a:br>
            <a:r>
              <a:rPr lang="en-US" sz="2400"/>
              <a:t>      CLEAR(B), HANDEMPTY </a:t>
            </a:r>
            <a:endParaRPr lang="en-US"/>
          </a:p>
          <a:p>
            <a:r>
              <a:rPr lang="en-US">
                <a:solidFill>
                  <a:srgbClr val="990000"/>
                </a:solidFill>
              </a:rPr>
              <a:t>R[G,Stack(B,A)] =</a:t>
            </a:r>
            <a:br>
              <a:rPr lang="en-US">
                <a:solidFill>
                  <a:srgbClr val="990000"/>
                </a:solidFill>
              </a:rPr>
            </a:br>
            <a:r>
              <a:rPr lang="en-US" sz="2800">
                <a:solidFill>
                  <a:srgbClr val="990000"/>
                </a:solidFill>
              </a:rPr>
              <a:t>HOLDING(B), BLOCK(A), CLEAR(A),</a:t>
            </a:r>
            <a:r>
              <a:rPr lang="en-US" sz="2400">
                <a:solidFill>
                  <a:srgbClr val="990000"/>
                </a:solidFill>
              </a:rPr>
              <a:t> </a:t>
            </a:r>
            <a:r>
              <a:rPr lang="en-US" sz="2800">
                <a:solidFill>
                  <a:srgbClr val="990000"/>
                </a:solidFill>
              </a:rPr>
              <a:t>ON(C,B)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219200" y="4876800"/>
            <a:ext cx="7086600" cy="990600"/>
            <a:chOff x="768" y="3072"/>
            <a:chExt cx="4464" cy="624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68" y="3072"/>
              <a:ext cx="4464" cy="384"/>
              <a:chOff x="768" y="3072"/>
              <a:chExt cx="4464" cy="384"/>
            </a:xfrm>
          </p:grpSpPr>
          <p:sp>
            <p:nvSpPr>
              <p:cNvPr id="233476" name="Rectangle 4"/>
              <p:cNvSpPr>
                <a:spLocks noChangeArrowheads="1"/>
              </p:cNvSpPr>
              <p:nvPr/>
            </p:nvSpPr>
            <p:spPr bwMode="auto">
              <a:xfrm>
                <a:off x="768" y="3072"/>
                <a:ext cx="1392" cy="240"/>
              </a:xfrm>
              <a:prstGeom prst="rect">
                <a:avLst/>
              </a:prstGeom>
              <a:noFill/>
              <a:ln w="28575">
                <a:solidFill>
                  <a:srgbClr val="CC0099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3477" name="Rectangle 5"/>
              <p:cNvSpPr>
                <a:spLocks noChangeArrowheads="1"/>
              </p:cNvSpPr>
              <p:nvPr/>
            </p:nvSpPr>
            <p:spPr bwMode="auto">
              <a:xfrm>
                <a:off x="4368" y="3072"/>
                <a:ext cx="864" cy="240"/>
              </a:xfrm>
              <a:prstGeom prst="rect">
                <a:avLst/>
              </a:prstGeom>
              <a:noFill/>
              <a:ln w="28575">
                <a:solidFill>
                  <a:srgbClr val="CC0099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3479" name="Freeform 7"/>
              <p:cNvSpPr>
                <a:spLocks/>
              </p:cNvSpPr>
              <p:nvPr/>
            </p:nvSpPr>
            <p:spPr bwMode="auto">
              <a:xfrm>
                <a:off x="1440" y="3312"/>
                <a:ext cx="3360" cy="14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44"/>
                  </a:cxn>
                  <a:cxn ang="0">
                    <a:pos x="3360" y="144"/>
                  </a:cxn>
                  <a:cxn ang="0">
                    <a:pos x="3360" y="0"/>
                  </a:cxn>
                </a:cxnLst>
                <a:rect l="0" t="0" r="r" b="b"/>
                <a:pathLst>
                  <a:path w="3360" h="144">
                    <a:moveTo>
                      <a:pt x="0" y="0"/>
                    </a:moveTo>
                    <a:lnTo>
                      <a:pt x="0" y="144"/>
                    </a:lnTo>
                    <a:lnTo>
                      <a:pt x="3360" y="144"/>
                    </a:lnTo>
                    <a:lnTo>
                      <a:pt x="3360" y="0"/>
                    </a:lnTo>
                  </a:path>
                </a:pathLst>
              </a:custGeom>
              <a:noFill/>
              <a:ln w="28575" cmpd="sng">
                <a:solidFill>
                  <a:srgbClr val="CC0099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33481" name="Text Box 9"/>
            <p:cNvSpPr txBox="1">
              <a:spLocks noChangeArrowheads="1"/>
            </p:cNvSpPr>
            <p:nvPr/>
          </p:nvSpPr>
          <p:spPr bwMode="auto">
            <a:xfrm>
              <a:off x="2352" y="3408"/>
              <a:ext cx="11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smtClean="0">
                  <a:solidFill>
                    <a:srgbClr val="CC0099"/>
                  </a:solidFill>
                  <a:latin typeface="Tahoma" pitchFamily="34" charset="0"/>
                  <a:ea typeface="+mn-ea"/>
                  <a:cs typeface="+mn-cs"/>
                </a:rPr>
                <a:t>impossible</a:t>
              </a:r>
            </a:p>
          </p:txBody>
        </p:sp>
      </p:grpSp>
      <p:sp>
        <p:nvSpPr>
          <p:cNvPr id="233483" name="Text Box 11"/>
          <p:cNvSpPr txBox="1">
            <a:spLocks noChangeArrowheads="1"/>
          </p:cNvSpPr>
          <p:nvPr/>
        </p:nvSpPr>
        <p:spPr bwMode="auto">
          <a:xfrm>
            <a:off x="2057400" y="1828800"/>
            <a:ext cx="5967413" cy="2265363"/>
          </a:xfrm>
          <a:prstGeom prst="rect">
            <a:avLst/>
          </a:prstGeom>
          <a:solidFill>
            <a:srgbClr val="FFE5F8"/>
          </a:solidFill>
          <a:ln w="38100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Inconsistency rules:</a:t>
            </a:r>
          </a:p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HOLDING(x) </a:t>
            </a:r>
            <a:r>
              <a:rPr lang="en-US" sz="2800" b="1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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ON(y,x)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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 False</a:t>
            </a:r>
          </a:p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HOLDING(x) </a:t>
            </a:r>
            <a:r>
              <a:rPr lang="en-US" sz="2800" b="1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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 ON(x,y)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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False</a:t>
            </a:r>
          </a:p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HOLDING(x) </a:t>
            </a:r>
            <a:r>
              <a:rPr lang="en-US" sz="2800" b="1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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 HOLDING(y)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  <a:sym typeface="Symbol" pitchFamily="18" charset="2"/>
              </a:rPr>
              <a:t> </a:t>
            </a:r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False</a:t>
            </a:r>
          </a:p>
          <a:p>
            <a:r>
              <a:rPr lang="en-US" sz="28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Etc…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981200" y="1371600"/>
            <a:ext cx="6213475" cy="1066800"/>
            <a:chOff x="1248" y="864"/>
            <a:chExt cx="3914" cy="672"/>
          </a:xfrm>
        </p:grpSpPr>
        <p:sp>
          <p:nvSpPr>
            <p:cNvPr id="233484" name="Oval 12"/>
            <p:cNvSpPr>
              <a:spLocks noChangeArrowheads="1"/>
            </p:cNvSpPr>
            <p:nvPr/>
          </p:nvSpPr>
          <p:spPr bwMode="auto">
            <a:xfrm>
              <a:off x="1248" y="1104"/>
              <a:ext cx="2208" cy="432"/>
            </a:xfrm>
            <a:prstGeom prst="ellips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33485" name="Text Box 13"/>
            <p:cNvSpPr txBox="1">
              <a:spLocks noChangeArrowheads="1"/>
            </p:cNvSpPr>
            <p:nvPr/>
          </p:nvSpPr>
          <p:spPr bwMode="auto">
            <a:xfrm>
              <a:off x="2352" y="864"/>
              <a:ext cx="28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smtClean="0">
                  <a:solidFill>
                    <a:srgbClr val="008000"/>
                  </a:solidFill>
                  <a:latin typeface="Tahoma" pitchFamily="34" charset="0"/>
                  <a:ea typeface="+mn-ea"/>
                  <a:cs typeface="+mn-cs"/>
                </a:rPr>
                <a:t>also called state constraints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8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Computation of R[G,A]</a:t>
            </a:r>
          </a:p>
        </p:txBody>
      </p:sp>
      <p:sp>
        <p:nvSpPr>
          <p:cNvPr id="266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If any element of G is deleted by A then return False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G’ </a:t>
            </a:r>
            <a:r>
              <a:rPr lang="en-US">
                <a:sym typeface="Wingdings" pitchFamily="2" charset="2"/>
              </a:rPr>
              <a:t> Precondition of 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>
                <a:sym typeface="Wingdings" pitchFamily="2" charset="2"/>
              </a:rPr>
              <a:t>For every element SG of G do</a:t>
            </a:r>
          </a:p>
          <a:p>
            <a:pPr marL="990600" lvl="1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If SG is not added by A then add SG to G’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If an inconsistency rule applies to G’ then return False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Return G’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Backward Chaining</a:t>
            </a:r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3048000" y="1676400"/>
            <a:ext cx="21907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ON(B,A), ON(C,B)</a:t>
            </a:r>
          </a:p>
        </p:txBody>
      </p:sp>
      <p:sp>
        <p:nvSpPr>
          <p:cNvPr id="231429" name="Text Box 5"/>
          <p:cNvSpPr txBox="1">
            <a:spLocks noChangeArrowheads="1"/>
          </p:cNvSpPr>
          <p:nvPr/>
        </p:nvSpPr>
        <p:spPr bwMode="auto">
          <a:xfrm>
            <a:off x="4038600" y="2362200"/>
            <a:ext cx="1271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2052638" y="2971800"/>
            <a:ext cx="3932237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ON(B,A), HOLDING(C), CLEAR(B)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400800" y="1676400"/>
            <a:ext cx="1752600" cy="1503363"/>
            <a:chOff x="480" y="1008"/>
            <a:chExt cx="1104" cy="947"/>
          </a:xfrm>
        </p:grpSpPr>
        <p:sp>
          <p:nvSpPr>
            <p:cNvPr id="231432" name="Rectangle 8"/>
            <p:cNvSpPr>
              <a:spLocks noChangeArrowheads="1"/>
            </p:cNvSpPr>
            <p:nvPr/>
          </p:nvSpPr>
          <p:spPr bwMode="auto">
            <a:xfrm>
              <a:off x="480" y="1008"/>
              <a:ext cx="1008" cy="720"/>
            </a:xfrm>
            <a:prstGeom prst="rect">
              <a:avLst/>
            </a:prstGeom>
            <a:solidFill>
              <a:srgbClr val="EBF5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480" y="1008"/>
              <a:ext cx="1104" cy="947"/>
              <a:chOff x="1968" y="1008"/>
              <a:chExt cx="2126" cy="1953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968" y="1008"/>
                <a:ext cx="1920" cy="1536"/>
                <a:chOff x="3264" y="1344"/>
                <a:chExt cx="1920" cy="1536"/>
              </a:xfrm>
            </p:grpSpPr>
            <p:sp>
              <p:nvSpPr>
                <p:cNvPr id="231435" name="Rectangle 11"/>
                <p:cNvSpPr>
                  <a:spLocks noChangeArrowheads="1"/>
                </p:cNvSpPr>
                <p:nvPr/>
              </p:nvSpPr>
              <p:spPr bwMode="auto">
                <a:xfrm>
                  <a:off x="3264" y="2832"/>
                  <a:ext cx="1920" cy="48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31436" name="Rectangle 12"/>
                <p:cNvSpPr>
                  <a:spLocks noChangeArrowheads="1"/>
                </p:cNvSpPr>
                <p:nvPr/>
              </p:nvSpPr>
              <p:spPr bwMode="auto">
                <a:xfrm>
                  <a:off x="3648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31437" name="Rectangle 13"/>
                <p:cNvSpPr>
                  <a:spLocks noChangeArrowheads="1"/>
                </p:cNvSpPr>
                <p:nvPr/>
              </p:nvSpPr>
              <p:spPr bwMode="auto">
                <a:xfrm>
                  <a:off x="4224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31438" name="Rectangle 14"/>
                <p:cNvSpPr>
                  <a:spLocks noChangeArrowheads="1"/>
                </p:cNvSpPr>
                <p:nvPr/>
              </p:nvSpPr>
              <p:spPr bwMode="auto">
                <a:xfrm>
                  <a:off x="3648" y="2064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5" name="Group 15"/>
                <p:cNvGrpSpPr>
                  <a:grpSpLocks/>
                </p:cNvGrpSpPr>
                <p:nvPr/>
              </p:nvGrpSpPr>
              <p:grpSpPr bwMode="auto">
                <a:xfrm>
                  <a:off x="4224" y="1344"/>
                  <a:ext cx="384" cy="384"/>
                  <a:chOff x="2304" y="1536"/>
                  <a:chExt cx="384" cy="384"/>
                </a:xfrm>
              </p:grpSpPr>
              <p:sp>
                <p:nvSpPr>
                  <p:cNvPr id="23144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44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44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31443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31444" name="Text Box 20"/>
              <p:cNvSpPr txBox="1">
                <a:spLocks noChangeArrowheads="1"/>
              </p:cNvSpPr>
              <p:nvPr/>
            </p:nvSpPr>
            <p:spPr bwMode="auto">
              <a:xfrm>
                <a:off x="3889" y="2367"/>
                <a:ext cx="205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1456" name="Line 32"/>
          <p:cNvSpPr>
            <a:spLocks noChangeShapeType="1"/>
          </p:cNvSpPr>
          <p:nvPr/>
        </p:nvSpPr>
        <p:spPr bwMode="auto">
          <a:xfrm>
            <a:off x="4100513" y="2087563"/>
            <a:ext cx="14287" cy="884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1457" name="Line 33"/>
          <p:cNvSpPr>
            <a:spLocks noChangeShapeType="1"/>
          </p:cNvSpPr>
          <p:nvPr/>
        </p:nvSpPr>
        <p:spPr bwMode="auto">
          <a:xfrm flipH="1">
            <a:off x="3570288" y="2074863"/>
            <a:ext cx="536575" cy="4222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1458" name="Line 34"/>
          <p:cNvSpPr>
            <a:spLocks noChangeShapeType="1"/>
          </p:cNvSpPr>
          <p:nvPr/>
        </p:nvSpPr>
        <p:spPr bwMode="auto">
          <a:xfrm>
            <a:off x="4092575" y="2090738"/>
            <a:ext cx="1422400" cy="3190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1459" name="Text Box 35"/>
          <p:cNvSpPr txBox="1">
            <a:spLocks noChangeArrowheads="1"/>
          </p:cNvSpPr>
          <p:nvPr/>
        </p:nvSpPr>
        <p:spPr bwMode="auto">
          <a:xfrm>
            <a:off x="990600" y="3962400"/>
            <a:ext cx="7697788" cy="2070100"/>
          </a:xfrm>
          <a:prstGeom prst="rect">
            <a:avLst/>
          </a:prstGeom>
          <a:solidFill>
            <a:srgbClr val="EFFFEF"/>
          </a:solidFill>
          <a:ln w="285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In general, there are much fewer actions </a:t>
            </a:r>
            <a:b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relevant to a goal than there are actions </a:t>
            </a:r>
            <a:b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applicable </a:t>
            </a:r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 smaller branching factor </a:t>
            </a:r>
            <a:b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</a:br>
            <a:r>
              <a:rPr lang="en-US" sz="3200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than with forward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5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Backward Chaining</a:t>
            </a:r>
          </a:p>
        </p:txBody>
      </p:sp>
      <p:sp>
        <p:nvSpPr>
          <p:cNvPr id="267267" name="Text Box 3"/>
          <p:cNvSpPr txBox="1">
            <a:spLocks noChangeArrowheads="1"/>
          </p:cNvSpPr>
          <p:nvPr/>
        </p:nvSpPr>
        <p:spPr bwMode="auto">
          <a:xfrm>
            <a:off x="2667000" y="1600200"/>
            <a:ext cx="218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ON(B,A), ON(C,B)</a:t>
            </a:r>
          </a:p>
        </p:txBody>
      </p:sp>
      <p:sp>
        <p:nvSpPr>
          <p:cNvPr id="267268" name="Text Box 4"/>
          <p:cNvSpPr txBox="1">
            <a:spLocks noChangeArrowheads="1"/>
          </p:cNvSpPr>
          <p:nvPr/>
        </p:nvSpPr>
        <p:spPr bwMode="auto">
          <a:xfrm>
            <a:off x="3886200" y="1981200"/>
            <a:ext cx="1271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67269" name="Text Box 5"/>
          <p:cNvSpPr txBox="1">
            <a:spLocks noChangeArrowheads="1"/>
          </p:cNvSpPr>
          <p:nvPr/>
        </p:nvSpPr>
        <p:spPr bwMode="auto">
          <a:xfrm>
            <a:off x="2057400" y="2286000"/>
            <a:ext cx="3922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ON(B,A), HOLDING(C), CLEAR(B)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400800" y="1676400"/>
            <a:ext cx="1752600" cy="1503363"/>
            <a:chOff x="480" y="1008"/>
            <a:chExt cx="1104" cy="947"/>
          </a:xfrm>
        </p:grpSpPr>
        <p:sp>
          <p:nvSpPr>
            <p:cNvPr id="267271" name="Rectangle 7"/>
            <p:cNvSpPr>
              <a:spLocks noChangeArrowheads="1"/>
            </p:cNvSpPr>
            <p:nvPr/>
          </p:nvSpPr>
          <p:spPr bwMode="auto">
            <a:xfrm>
              <a:off x="480" y="1008"/>
              <a:ext cx="1008" cy="720"/>
            </a:xfrm>
            <a:prstGeom prst="rect">
              <a:avLst/>
            </a:prstGeom>
            <a:solidFill>
              <a:srgbClr val="EBF5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480" y="1008"/>
              <a:ext cx="1104" cy="947"/>
              <a:chOff x="1968" y="1008"/>
              <a:chExt cx="2126" cy="1953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1968" y="1008"/>
                <a:ext cx="1920" cy="1536"/>
                <a:chOff x="3264" y="1344"/>
                <a:chExt cx="1920" cy="1536"/>
              </a:xfrm>
            </p:grpSpPr>
            <p:sp>
              <p:nvSpPr>
                <p:cNvPr id="267274" name="Rectangle 10"/>
                <p:cNvSpPr>
                  <a:spLocks noChangeArrowheads="1"/>
                </p:cNvSpPr>
                <p:nvPr/>
              </p:nvSpPr>
              <p:spPr bwMode="auto">
                <a:xfrm>
                  <a:off x="3264" y="2832"/>
                  <a:ext cx="1920" cy="48"/>
                </a:xfrm>
                <a:prstGeom prst="rect">
                  <a:avLst/>
                </a:prstGeom>
                <a:solidFill>
                  <a:schemeClr val="tx2"/>
                </a:solidFill>
                <a:ln w="9525">
                  <a:solidFill>
                    <a:schemeClr val="tx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b="1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endParaRPr>
                </a:p>
              </p:txBody>
            </p:sp>
            <p:sp>
              <p:nvSpPr>
                <p:cNvPr id="267275" name="Rectangle 11"/>
                <p:cNvSpPr>
                  <a:spLocks noChangeArrowheads="1"/>
                </p:cNvSpPr>
                <p:nvPr/>
              </p:nvSpPr>
              <p:spPr bwMode="auto">
                <a:xfrm>
                  <a:off x="3648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267276" name="Rectangle 12"/>
                <p:cNvSpPr>
                  <a:spLocks noChangeArrowheads="1"/>
                </p:cNvSpPr>
                <p:nvPr/>
              </p:nvSpPr>
              <p:spPr bwMode="auto">
                <a:xfrm>
                  <a:off x="4224" y="2448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B</a:t>
                  </a:r>
                </a:p>
              </p:txBody>
            </p:sp>
            <p:sp>
              <p:nvSpPr>
                <p:cNvPr id="267277" name="Rectangle 13"/>
                <p:cNvSpPr>
                  <a:spLocks noChangeArrowheads="1"/>
                </p:cNvSpPr>
                <p:nvPr/>
              </p:nvSpPr>
              <p:spPr bwMode="auto">
                <a:xfrm>
                  <a:off x="3648" y="2064"/>
                  <a:ext cx="384" cy="38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US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rPr>
                    <a:t>C</a:t>
                  </a:r>
                </a:p>
              </p:txBody>
            </p:sp>
            <p:grpSp>
              <p:nvGrpSpPr>
                <p:cNvPr id="5" name="Group 14"/>
                <p:cNvGrpSpPr>
                  <a:grpSpLocks/>
                </p:cNvGrpSpPr>
                <p:nvPr/>
              </p:nvGrpSpPr>
              <p:grpSpPr bwMode="auto">
                <a:xfrm>
                  <a:off x="4224" y="1344"/>
                  <a:ext cx="384" cy="384"/>
                  <a:chOff x="2304" y="1536"/>
                  <a:chExt cx="384" cy="384"/>
                </a:xfrm>
              </p:grpSpPr>
              <p:sp>
                <p:nvSpPr>
                  <p:cNvPr id="26727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38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728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728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2496" y="1536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6728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1728"/>
                    <a:ext cx="0" cy="192"/>
                  </a:xfrm>
                  <a:prstGeom prst="line">
                    <a:avLst/>
                  </a:prstGeom>
                  <a:noFill/>
                  <a:ln w="38100">
                    <a:solidFill>
                      <a:srgbClr val="008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 b="1" smtClean="0">
                      <a:solidFill>
                        <a:srgbClr val="40458C"/>
                      </a:solidFill>
                      <a:latin typeface="Tahoma" pitchFamily="34" charset="0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267283" name="Text Box 19"/>
              <p:cNvSpPr txBox="1">
                <a:spLocks noChangeArrowheads="1"/>
              </p:cNvSpPr>
              <p:nvPr/>
            </p:nvSpPr>
            <p:spPr bwMode="auto">
              <a:xfrm>
                <a:off x="3889" y="2367"/>
                <a:ext cx="205" cy="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67294" name="Line 30"/>
          <p:cNvSpPr>
            <a:spLocks noChangeShapeType="1"/>
          </p:cNvSpPr>
          <p:nvPr/>
        </p:nvSpPr>
        <p:spPr bwMode="auto">
          <a:xfrm>
            <a:off x="3733800" y="1981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7301" name="Line 37"/>
          <p:cNvSpPr>
            <a:spLocks noChangeShapeType="1"/>
          </p:cNvSpPr>
          <p:nvPr/>
        </p:nvSpPr>
        <p:spPr bwMode="auto">
          <a:xfrm flipH="1">
            <a:off x="3505200" y="1981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34988" y="3276600"/>
            <a:ext cx="8609012" cy="2759075"/>
            <a:chOff x="337" y="2064"/>
            <a:chExt cx="5423" cy="1738"/>
          </a:xfrm>
        </p:grpSpPr>
        <p:sp>
          <p:nvSpPr>
            <p:cNvPr id="267289" name="Text Box 25"/>
            <p:cNvSpPr txBox="1">
              <a:spLocks noChangeArrowheads="1"/>
            </p:cNvSpPr>
            <p:nvPr/>
          </p:nvSpPr>
          <p:spPr bwMode="auto">
            <a:xfrm>
              <a:off x="337" y="2688"/>
              <a:ext cx="54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rPr>
                <a:t>CLEAR(C), ON(C,TABLE), CLEAR(A), HANDEMPTY, CLEAR(B), ON(B,TABLE)</a:t>
              </a:r>
              <a:endParaRPr lang="en-US" sz="18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7" name="Group 44"/>
            <p:cNvGrpSpPr>
              <a:grpSpLocks/>
            </p:cNvGrpSpPr>
            <p:nvPr/>
          </p:nvGrpSpPr>
          <p:grpSpPr bwMode="auto">
            <a:xfrm>
              <a:off x="864" y="2064"/>
              <a:ext cx="4384" cy="1738"/>
              <a:chOff x="864" y="2064"/>
              <a:chExt cx="4384" cy="1738"/>
            </a:xfrm>
          </p:grpSpPr>
          <p:sp>
            <p:nvSpPr>
              <p:cNvPr id="267286" name="Text Box 22"/>
              <p:cNvSpPr txBox="1">
                <a:spLocks noChangeArrowheads="1"/>
              </p:cNvSpPr>
              <p:nvPr/>
            </p:nvSpPr>
            <p:spPr bwMode="auto">
              <a:xfrm>
                <a:off x="864" y="2256"/>
                <a:ext cx="3607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rPr>
                  <a:t>CLEAR(C), ON(C,TABLE), HOLDING(B), CLEAR(A)</a:t>
                </a:r>
                <a:endParaRPr lang="en-US" sz="18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87" name="Text Box 23"/>
              <p:cNvSpPr txBox="1">
                <a:spLocks noChangeArrowheads="1"/>
              </p:cNvSpPr>
              <p:nvPr/>
            </p:nvSpPr>
            <p:spPr bwMode="auto">
              <a:xfrm>
                <a:off x="2448" y="2064"/>
                <a:ext cx="80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Stack(B,A)</a:t>
                </a:r>
              </a:p>
            </p:txBody>
          </p:sp>
          <p:sp>
            <p:nvSpPr>
              <p:cNvPr id="267288" name="Text Box 24"/>
              <p:cNvSpPr txBox="1">
                <a:spLocks noChangeArrowheads="1"/>
              </p:cNvSpPr>
              <p:nvPr/>
            </p:nvSpPr>
            <p:spPr bwMode="auto">
              <a:xfrm>
                <a:off x="2448" y="2496"/>
                <a:ext cx="75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Pickup(B)</a:t>
                </a:r>
              </a:p>
            </p:txBody>
          </p:sp>
          <p:sp>
            <p:nvSpPr>
              <p:cNvPr id="267290" name="Text Box 26"/>
              <p:cNvSpPr txBox="1">
                <a:spLocks noChangeArrowheads="1"/>
              </p:cNvSpPr>
              <p:nvPr/>
            </p:nvSpPr>
            <p:spPr bwMode="auto">
              <a:xfrm>
                <a:off x="2448" y="2880"/>
                <a:ext cx="89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Putdown(C)</a:t>
                </a:r>
              </a:p>
            </p:txBody>
          </p:sp>
          <p:sp>
            <p:nvSpPr>
              <p:cNvPr id="267291" name="Text Box 27"/>
              <p:cNvSpPr txBox="1">
                <a:spLocks noChangeArrowheads="1"/>
              </p:cNvSpPr>
              <p:nvPr/>
            </p:nvSpPr>
            <p:spPr bwMode="auto">
              <a:xfrm>
                <a:off x="1249" y="3120"/>
                <a:ext cx="360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rPr>
                  <a:t>CLEAR(A), CLEAR(B), ON(B,TABLE), HOLDING(C)</a:t>
                </a:r>
                <a:endParaRPr lang="en-US" sz="18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92" name="Text Box 28"/>
              <p:cNvSpPr txBox="1">
                <a:spLocks noChangeArrowheads="1"/>
              </p:cNvSpPr>
              <p:nvPr/>
            </p:nvSpPr>
            <p:spPr bwMode="auto">
              <a:xfrm>
                <a:off x="2448" y="3360"/>
                <a:ext cx="96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Unstack(C,A)</a:t>
                </a:r>
              </a:p>
            </p:txBody>
          </p:sp>
          <p:sp>
            <p:nvSpPr>
              <p:cNvPr id="267293" name="Text Box 29"/>
              <p:cNvSpPr txBox="1">
                <a:spLocks noChangeArrowheads="1"/>
              </p:cNvSpPr>
              <p:nvPr/>
            </p:nvSpPr>
            <p:spPr bwMode="auto">
              <a:xfrm>
                <a:off x="959" y="3552"/>
                <a:ext cx="428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smtClean="0">
                    <a:solidFill>
                      <a:srgbClr val="40458C"/>
                    </a:solidFill>
                    <a:latin typeface="Tahoma" pitchFamily="34" charset="0"/>
                    <a:ea typeface="+mn-ea"/>
                    <a:cs typeface="+mn-cs"/>
                  </a:rPr>
                  <a:t>CLEAR(B), ON(B,TABLE), CLEAR(C), HANDEMPTY, ON(C,A)</a:t>
                </a:r>
                <a:endParaRPr lang="en-US" sz="18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96" name="Line 32"/>
              <p:cNvSpPr>
                <a:spLocks noChangeShapeType="1"/>
              </p:cNvSpPr>
              <p:nvPr/>
            </p:nvSpPr>
            <p:spPr bwMode="auto">
              <a:xfrm>
                <a:off x="2352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98" name="Line 34"/>
              <p:cNvSpPr>
                <a:spLocks noChangeShapeType="1"/>
              </p:cNvSpPr>
              <p:nvPr/>
            </p:nvSpPr>
            <p:spPr bwMode="auto">
              <a:xfrm>
                <a:off x="2352" y="249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299" name="Line 35"/>
              <p:cNvSpPr>
                <a:spLocks noChangeShapeType="1"/>
              </p:cNvSpPr>
              <p:nvPr/>
            </p:nvSpPr>
            <p:spPr bwMode="auto">
              <a:xfrm>
                <a:off x="2352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0" name="Line 36"/>
              <p:cNvSpPr>
                <a:spLocks noChangeShapeType="1"/>
              </p:cNvSpPr>
              <p:nvPr/>
            </p:nvSpPr>
            <p:spPr bwMode="auto">
              <a:xfrm>
                <a:off x="2352" y="336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2" name="Line 38"/>
              <p:cNvSpPr>
                <a:spLocks noChangeShapeType="1"/>
              </p:cNvSpPr>
              <p:nvPr/>
            </p:nvSpPr>
            <p:spPr bwMode="auto">
              <a:xfrm flipH="1">
                <a:off x="2208" y="2112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3" name="Line 39"/>
              <p:cNvSpPr>
                <a:spLocks noChangeShapeType="1"/>
              </p:cNvSpPr>
              <p:nvPr/>
            </p:nvSpPr>
            <p:spPr bwMode="auto">
              <a:xfrm flipH="1">
                <a:off x="2208" y="2496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4" name="Line 40"/>
              <p:cNvSpPr>
                <a:spLocks noChangeShapeType="1"/>
              </p:cNvSpPr>
              <p:nvPr/>
            </p:nvSpPr>
            <p:spPr bwMode="auto">
              <a:xfrm flipH="1">
                <a:off x="2208" y="292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67305" name="Line 41"/>
              <p:cNvSpPr>
                <a:spLocks noChangeShapeType="1"/>
              </p:cNvSpPr>
              <p:nvPr/>
            </p:nvSpPr>
            <p:spPr bwMode="auto">
              <a:xfrm flipH="1">
                <a:off x="2208" y="3360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762000" y="2667000"/>
            <a:ext cx="6808788" cy="701675"/>
            <a:chOff x="480" y="1680"/>
            <a:chExt cx="4289" cy="442"/>
          </a:xfrm>
        </p:grpSpPr>
        <p:sp>
          <p:nvSpPr>
            <p:cNvPr id="267284" name="Text Box 20"/>
            <p:cNvSpPr txBox="1">
              <a:spLocks noChangeArrowheads="1"/>
            </p:cNvSpPr>
            <p:nvPr/>
          </p:nvSpPr>
          <p:spPr bwMode="auto">
            <a:xfrm>
              <a:off x="2448" y="1680"/>
              <a:ext cx="74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b="1" smtClean="0">
                  <a:solidFill>
                    <a:srgbClr val="990000"/>
                  </a:solidFill>
                  <a:latin typeface="Tahoma" pitchFamily="34" charset="0"/>
                  <a:ea typeface="+mn-ea"/>
                  <a:cs typeface="+mn-cs"/>
                </a:rPr>
                <a:t>Pickup(C)</a:t>
              </a:r>
            </a:p>
          </p:txBody>
        </p:sp>
        <p:sp>
          <p:nvSpPr>
            <p:cNvPr id="267285" name="Text Box 21"/>
            <p:cNvSpPr txBox="1">
              <a:spLocks noChangeArrowheads="1"/>
            </p:cNvSpPr>
            <p:nvPr/>
          </p:nvSpPr>
          <p:spPr bwMode="auto">
            <a:xfrm>
              <a:off x="480" y="1872"/>
              <a:ext cx="428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rPr>
                <a:t>ON(B,A), CLEAR(B), HANDEMPTY, CLEAR(C), ON(C,TABLE)</a:t>
              </a:r>
              <a:endParaRPr lang="en-US" sz="1800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67295" name="Line 31"/>
            <p:cNvSpPr>
              <a:spLocks noChangeShapeType="1"/>
            </p:cNvSpPr>
            <p:nvPr/>
          </p:nvSpPr>
          <p:spPr bwMode="auto">
            <a:xfrm>
              <a:off x="2352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67306" name="Line 42"/>
            <p:cNvSpPr>
              <a:spLocks noChangeShapeType="1"/>
            </p:cNvSpPr>
            <p:nvPr/>
          </p:nvSpPr>
          <p:spPr bwMode="auto">
            <a:xfrm flipH="1">
              <a:off x="2208" y="168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sp>
        <p:nvSpPr>
          <p:cNvPr id="267310" name="Text Box 46"/>
          <p:cNvSpPr txBox="1">
            <a:spLocks noChangeArrowheads="1"/>
          </p:cNvSpPr>
          <p:nvPr/>
        </p:nvSpPr>
        <p:spPr bwMode="auto">
          <a:xfrm>
            <a:off x="990600" y="3200400"/>
            <a:ext cx="7639050" cy="588963"/>
          </a:xfrm>
          <a:prstGeom prst="rect">
            <a:avLst/>
          </a:prstGeom>
          <a:solidFill>
            <a:srgbClr val="FFE5F8"/>
          </a:solidFill>
          <a:ln w="9525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Backward planning searches a goal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7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7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3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8EC01-7839-4B47-9BE5-F26E46F0E65C}" type="slidenum">
              <a:rPr lang="en-US"/>
              <a:pPr/>
              <a:t>49</a:t>
            </a:fld>
            <a:endParaRPr lang="en-US"/>
          </a:p>
        </p:txBody>
      </p:sp>
      <p:sp>
        <p:nvSpPr>
          <p:cNvPr id="4710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Heuristics for state-space search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900"/>
              <a:t>Neither progression or regression are very efficient without a good heuristic.</a:t>
            </a:r>
          </a:p>
          <a:p>
            <a:pPr marL="782638" lvl="1">
              <a:spcBef>
                <a:spcPts val="638"/>
              </a:spcBef>
            </a:pPr>
            <a:r>
              <a:rPr lang="en-US" sz="2500"/>
              <a:t>How many actions are needed to achieve the goal?</a:t>
            </a:r>
          </a:p>
          <a:p>
            <a:pPr marL="782638" lvl="1">
              <a:spcBef>
                <a:spcPts val="638"/>
              </a:spcBef>
            </a:pPr>
            <a:r>
              <a:rPr lang="en-US" sz="2500"/>
              <a:t>Exact solution is NP hard, find a good estimate </a:t>
            </a:r>
          </a:p>
          <a:p>
            <a:pPr>
              <a:spcBef>
                <a:spcPts val="725"/>
              </a:spcBef>
            </a:pPr>
            <a:r>
              <a:rPr lang="en-US" sz="2900"/>
              <a:t>Two approaches to find admissible heuristic:</a:t>
            </a:r>
          </a:p>
          <a:p>
            <a:pPr marL="782638" lvl="1">
              <a:spcBef>
                <a:spcPts val="638"/>
              </a:spcBef>
            </a:pPr>
            <a:r>
              <a:rPr lang="en-US" sz="2500"/>
              <a:t>The optimal solution to the relaxed problem.</a:t>
            </a:r>
          </a:p>
          <a:p>
            <a:pPr marL="1182688" lvl="2">
              <a:spcBef>
                <a:spcPts val="550"/>
              </a:spcBef>
            </a:pPr>
            <a:r>
              <a:rPr lang="en-US" sz="2200"/>
              <a:t>Remove all preconditions from actions</a:t>
            </a:r>
          </a:p>
          <a:p>
            <a:pPr marL="782638" lvl="1">
              <a:spcBef>
                <a:spcPts val="638"/>
              </a:spcBef>
            </a:pPr>
            <a:r>
              <a:rPr lang="en-US" sz="2500"/>
              <a:t>The subgoal independence assumption:</a:t>
            </a:r>
          </a:p>
          <a:p>
            <a:pPr marL="1182688" lvl="2">
              <a:spcBef>
                <a:spcPts val="550"/>
              </a:spcBef>
            </a:pPr>
            <a:r>
              <a:rPr lang="en-US" sz="2200"/>
              <a:t>The cost of solving a conjunction of subgoals is approximated by the sum of the costs of solving the subproblems independently.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CEE7B-7773-4EFD-B99A-5A6D755DEDA1}" type="slidenum">
              <a:rPr lang="en-US"/>
              <a:pPr/>
              <a:t>5</a:t>
            </a:fld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/>
              <a:t>Planning vs. problem solving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700" dirty="0"/>
              <a:t>Planning and problem solving methods can often solve the same sorts of problems</a:t>
            </a:r>
          </a:p>
          <a:p>
            <a:pPr>
              <a:spcBef>
                <a:spcPts val="675"/>
              </a:spcBef>
            </a:pPr>
            <a:r>
              <a:rPr lang="en-US" sz="2700" dirty="0"/>
              <a:t>Planning is more powerful because of the representations and methods used</a:t>
            </a:r>
          </a:p>
          <a:p>
            <a:pPr>
              <a:spcBef>
                <a:spcPts val="675"/>
              </a:spcBef>
            </a:pPr>
            <a:r>
              <a:rPr lang="en-US" sz="2700" dirty="0"/>
              <a:t>States, goals, and actions are decomposed into sets of sentences (usually in first-order logic)</a:t>
            </a:r>
          </a:p>
          <a:p>
            <a:pPr>
              <a:spcBef>
                <a:spcPts val="675"/>
              </a:spcBef>
            </a:pPr>
            <a:r>
              <a:rPr lang="en-US" sz="2700" dirty="0"/>
              <a:t>Search often proceeds through plan space rather than state space (though first we will talk about state-space planners)</a:t>
            </a:r>
          </a:p>
          <a:p>
            <a:pPr>
              <a:spcBef>
                <a:spcPts val="675"/>
              </a:spcBef>
            </a:pPr>
            <a:r>
              <a:rPr lang="en-US" sz="2700" dirty="0" err="1"/>
              <a:t>Subgoals</a:t>
            </a:r>
            <a:r>
              <a:rPr lang="en-US" sz="2700" dirty="0"/>
              <a:t> can be planned independently, reducing the complexity of the planning problem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C0188-FCDC-4F01-BCC4-38C2BB23BF8D}" type="slidenum">
              <a:rPr lang="en-US"/>
              <a:pPr/>
              <a:t>50</a:t>
            </a:fld>
            <a:endParaRPr lang="en-US"/>
          </a:p>
        </p:txBody>
      </p:sp>
      <p:sp>
        <p:nvSpPr>
          <p:cNvPr id="48129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Partial-order planning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Progression and regression planning are totally ordered plan search forms.</a:t>
            </a:r>
          </a:p>
          <a:p>
            <a:pPr marL="782638" lvl="1"/>
            <a:r>
              <a:rPr lang="en-US"/>
              <a:t>They cannot take advantage of problem decomposition.</a:t>
            </a:r>
          </a:p>
          <a:p>
            <a:pPr marL="1182688" lvl="2"/>
            <a:r>
              <a:rPr lang="en-US"/>
              <a:t>Decisions must be made on how to sequence actions on all the subproblems</a:t>
            </a:r>
          </a:p>
          <a:p>
            <a:r>
              <a:rPr lang="en-US"/>
              <a:t>Least commitment strategy:</a:t>
            </a:r>
          </a:p>
          <a:p>
            <a:pPr marL="782638" lvl="1"/>
            <a:r>
              <a:rPr lang="en-US"/>
              <a:t>Delay choice during 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39A0D-7275-44F6-8EA1-08E927706C55}" type="slidenum">
              <a:rPr lang="en-US"/>
              <a:pPr/>
              <a:t>51</a:t>
            </a:fld>
            <a:endParaRPr lang="en-US"/>
          </a:p>
        </p:txBody>
      </p:sp>
      <p:sp>
        <p:nvSpPr>
          <p:cNvPr id="49153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Shoe example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 marL="0" indent="0">
              <a:spcBef>
                <a:spcPct val="0"/>
              </a:spcBef>
              <a:buFont typeface="Times" charset="0"/>
              <a:buNone/>
            </a:pPr>
            <a:r>
              <a:rPr lang="en-US" sz="2100">
                <a:ea typeface="Symbol" pitchFamily="18" charset="2"/>
                <a:cs typeface="Symbol" pitchFamily="18" charset="2"/>
              </a:rPr>
              <a:t>Goal(RightShoeOn ∧ LeftShoeOn)</a:t>
            </a:r>
            <a:endParaRPr lang="en-US" sz="2100"/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Init()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Action(RightShoe, PRECOND: RightSockOn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	EFFECT: RightShoeOn)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Action(RightSock,	PRECOND: 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	EFFECT: RightSockOn)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Action(LeftShoe, PRECOND: LeftSockOn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	EFFECT: LeftShoeOn)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Action(LeftSock, PRECOND: 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	EFFECT: LeftSockOn)</a:t>
            </a:r>
          </a:p>
          <a:p>
            <a:pPr marL="0" indent="0">
              <a:spcBef>
                <a:spcPts val="538"/>
              </a:spcBef>
              <a:buFont typeface="Times" charset="0"/>
              <a:buNone/>
            </a:pPr>
            <a:r>
              <a:rPr lang="en-US" sz="2100"/>
              <a:t>Planner: combine two action sequences (1)leftsock, leftshoe (2)rightsock, rightshoe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3D1D8-BBD8-41DA-B7E2-B7C338D8F3CF}" type="slidenum">
              <a:rPr lang="en-US"/>
              <a:pPr/>
              <a:t>52</a:t>
            </a:fld>
            <a:endParaRPr lang="en-US"/>
          </a:p>
        </p:txBody>
      </p:sp>
      <p:sp>
        <p:nvSpPr>
          <p:cNvPr id="50177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Partial-order planning(POP)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/>
              <a:t>Any planning algorithm that can place two actions into a plan without which comes first is a PO plan.</a:t>
            </a:r>
          </a:p>
        </p:txBody>
      </p:sp>
      <p:pic>
        <p:nvPicPr>
          <p:cNvPr id="50181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854325"/>
            <a:ext cx="5181600" cy="3279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11E735-8365-4D21-B966-B8D5A52B407E}" type="slidenum">
              <a:rPr lang="en-US"/>
              <a:pPr/>
              <a:t>53</a:t>
            </a:fld>
            <a:endParaRPr lang="en-US"/>
          </a:p>
        </p:txBody>
      </p:sp>
      <p:sp>
        <p:nvSpPr>
          <p:cNvPr id="51201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584200" y="228600"/>
            <a:ext cx="7772400" cy="1066800"/>
          </a:xfrm>
          <a:ln/>
        </p:spPr>
        <p:txBody>
          <a:bodyPr rIns="132080"/>
          <a:lstStyle/>
          <a:p>
            <a:r>
              <a:rPr lang="en-US"/>
              <a:t>POP as a search problem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0292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300"/>
              <a:t>States are (mostly unfinished) plans.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The empty plan contains only start and finish actions.</a:t>
            </a:r>
          </a:p>
          <a:p>
            <a:pPr>
              <a:spcBef>
                <a:spcPts val="588"/>
              </a:spcBef>
            </a:pPr>
            <a:r>
              <a:rPr lang="en-US" sz="2300"/>
              <a:t>Each plan has 4 components: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A set of actions (steps of the plan)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A set of ordering constraints: A </a:t>
            </a:r>
            <a:r>
              <a:rPr lang="en-US" sz="17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000"/>
              <a:t> B (A before B)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Cycles represent contradictions.  A </a:t>
            </a:r>
            <a:r>
              <a:rPr lang="en-US" sz="17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1700"/>
              <a:t> B and B </a:t>
            </a:r>
            <a:r>
              <a:rPr lang="en-US" sz="17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1700"/>
              <a:t> A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A set of causal links between actions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A achieves </a:t>
            </a:r>
            <a:r>
              <a:rPr lang="en-US" sz="1700" i="1"/>
              <a:t>p</a:t>
            </a:r>
            <a:r>
              <a:rPr lang="en-US" sz="1700"/>
              <a:t> for B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Can’t add an action C that conflicts with the causal link. (if the effect of C is ¬p and if C could come after A and before B).  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eg:  Right Sock                       Right Shoe</a:t>
            </a:r>
          </a:p>
          <a:p>
            <a:pPr marL="782638" lvl="1">
              <a:spcBef>
                <a:spcPts val="513"/>
              </a:spcBef>
            </a:pPr>
            <a:r>
              <a:rPr lang="en-US" sz="2000"/>
              <a:t>A set of open preconditions.</a:t>
            </a:r>
          </a:p>
          <a:p>
            <a:pPr marL="1182688" lvl="2">
              <a:spcBef>
                <a:spcPts val="438"/>
              </a:spcBef>
            </a:pPr>
            <a:r>
              <a:rPr lang="en-US" sz="1700"/>
              <a:t>Planner tries to reduce this set to the empty set without introducing contradictions</a:t>
            </a:r>
          </a:p>
        </p:txBody>
      </p:sp>
      <p:grpSp>
        <p:nvGrpSpPr>
          <p:cNvPr id="51208" name="Group 8"/>
          <p:cNvGrpSpPr>
            <a:grpSpLocks/>
          </p:cNvGrpSpPr>
          <p:nvPr/>
        </p:nvGrpSpPr>
        <p:grpSpPr bwMode="auto">
          <a:xfrm>
            <a:off x="5829300" y="3746500"/>
            <a:ext cx="1169988" cy="635000"/>
            <a:chOff x="0" y="0"/>
            <a:chExt cx="737" cy="400"/>
          </a:xfrm>
        </p:grpSpPr>
        <p:sp>
          <p:nvSpPr>
            <p:cNvPr id="51205" name="Rectangle 5"/>
            <p:cNvSpPr>
              <a:spLocks/>
            </p:cNvSpPr>
            <p:nvPr/>
          </p:nvSpPr>
          <p:spPr bwMode="auto">
            <a:xfrm>
              <a:off x="0" y="104"/>
              <a:ext cx="737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A        B</a:t>
              </a:r>
            </a:p>
          </p:txBody>
        </p:sp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 rot="10800000" flipH="1">
              <a:off x="248" y="256"/>
              <a:ext cx="264" cy="7"/>
            </a:xfrm>
            <a:prstGeom prst="line">
              <a:avLst/>
            </a:prstGeom>
            <a:noFill/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07" name="Rectangle 7"/>
            <p:cNvSpPr>
              <a:spLocks/>
            </p:cNvSpPr>
            <p:nvPr/>
          </p:nvSpPr>
          <p:spPr bwMode="auto">
            <a:xfrm>
              <a:off x="280" y="0"/>
              <a:ext cx="169" cy="25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 i="1">
                  <a:solidFill>
                    <a:schemeClr val="tx1"/>
                  </a:solidFill>
                  <a:cs typeface="Times" charset="0"/>
                </a:rPr>
                <a:t>p</a:t>
              </a:r>
            </a:p>
          </p:txBody>
        </p:sp>
      </p:grpSp>
      <p:sp>
        <p:nvSpPr>
          <p:cNvPr id="51209" name="Line 9"/>
          <p:cNvSpPr>
            <a:spLocks noChangeShapeType="1"/>
          </p:cNvSpPr>
          <p:nvPr/>
        </p:nvSpPr>
        <p:spPr bwMode="auto">
          <a:xfrm rot="10800000" flipH="1">
            <a:off x="3378200" y="5129213"/>
            <a:ext cx="1092200" cy="1587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Rectangle 10"/>
          <p:cNvSpPr>
            <a:spLocks/>
          </p:cNvSpPr>
          <p:nvPr/>
        </p:nvSpPr>
        <p:spPr bwMode="auto">
          <a:xfrm>
            <a:off x="3365500" y="4787900"/>
            <a:ext cx="1108075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300" i="1">
                <a:solidFill>
                  <a:schemeClr val="tx1"/>
                </a:solidFill>
                <a:cs typeface="Times" charset="0"/>
              </a:rPr>
              <a:t>Right Sock 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E910BD-EC35-4D62-8A14-3BD66D60BB3E}" type="slidenum">
              <a:rPr lang="en-US"/>
              <a:pPr/>
              <a:t>54</a:t>
            </a:fld>
            <a:endParaRPr lang="en-US"/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 of a final plan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6972300" cy="5029200"/>
          </a:xfrm>
          <a:ln/>
        </p:spPr>
        <p:txBody>
          <a:bodyPr rIns="132080"/>
          <a:lstStyle/>
          <a:p>
            <a:r>
              <a:rPr lang="en-US"/>
              <a:t>Actions={Rightsock, Rightshoe, Leftsock, Leftshoe, Start, Finish}</a:t>
            </a:r>
          </a:p>
          <a:p>
            <a:r>
              <a:rPr lang="en-US"/>
              <a:t>Orderings={Rightsock </a:t>
            </a:r>
            <a:r>
              <a:rPr lang="en-US" sz="24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/>
              <a:t> Rightshoe; Leftsock </a:t>
            </a:r>
            <a:r>
              <a:rPr lang="en-US" sz="24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/>
              <a:t> Leftshoe}</a:t>
            </a:r>
          </a:p>
          <a:p>
            <a:r>
              <a:rPr lang="en-US"/>
              <a:t>Links={Rightsock               Rightshoe, Leftsock               Leftshoe, ...   Rightshoe                Finish}</a:t>
            </a:r>
          </a:p>
          <a:p>
            <a:r>
              <a:rPr lang="en-US"/>
              <a:t>Open preconditions={}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962400" y="3441700"/>
            <a:ext cx="1435100" cy="342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>
              <a:spcBef>
                <a:spcPts val="750"/>
              </a:spcBef>
            </a:pPr>
            <a:r>
              <a:rPr lang="en-US" sz="1400" i="1">
                <a:solidFill>
                  <a:schemeClr val="tx1"/>
                </a:solidFill>
                <a:cs typeface="Times" charset="0"/>
              </a:rPr>
              <a:t>Rightsockon</a:t>
            </a: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4216400" y="3835400"/>
            <a:ext cx="1308100" cy="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1" name="Line 7"/>
          <p:cNvSpPr>
            <a:spLocks noChangeShapeType="1"/>
          </p:cNvSpPr>
          <p:nvPr/>
        </p:nvSpPr>
        <p:spPr bwMode="auto">
          <a:xfrm>
            <a:off x="2628900" y="4305300"/>
            <a:ext cx="1308100" cy="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2794000" y="3949700"/>
            <a:ext cx="984250" cy="342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 sz="1400" i="1">
                <a:solidFill>
                  <a:schemeClr val="tx1"/>
                </a:solidFill>
                <a:cs typeface="Times" charset="0"/>
              </a:rPr>
              <a:t>LeftSockOn</a:t>
            </a:r>
          </a:p>
        </p:txBody>
      </p:sp>
      <p:sp>
        <p:nvSpPr>
          <p:cNvPr id="52233" name="Rectangle 9"/>
          <p:cNvSpPr>
            <a:spLocks/>
          </p:cNvSpPr>
          <p:nvPr/>
        </p:nvSpPr>
        <p:spPr bwMode="auto">
          <a:xfrm>
            <a:off x="2616200" y="4381500"/>
            <a:ext cx="1344613" cy="342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>
              <a:spcBef>
                <a:spcPts val="750"/>
              </a:spcBef>
            </a:pPr>
            <a:r>
              <a:rPr lang="en-US" sz="1400" i="1">
                <a:solidFill>
                  <a:schemeClr val="tx1"/>
                </a:solidFill>
                <a:cs typeface="Times" charset="0"/>
              </a:rPr>
              <a:t>Rightshoeon</a:t>
            </a: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2921000" y="4800600"/>
            <a:ext cx="1308100" cy="0"/>
          </a:xfrm>
          <a:prstGeom prst="line">
            <a:avLst/>
          </a:pr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01BCB-9B37-4AEF-A747-4FB050E72936}" type="slidenum">
              <a:rPr lang="en-US"/>
              <a:pPr/>
              <a:t>55</a:t>
            </a:fld>
            <a:endParaRPr lang="en-US"/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Consistent Plan (POP)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sz="2600"/>
              <a:t>Consistent plan is a plan that has</a:t>
            </a:r>
          </a:p>
          <a:p>
            <a:pPr marL="782638" lvl="1"/>
            <a:r>
              <a:rPr lang="en-US" sz="2200"/>
              <a:t>No cycle in the ordering constraints</a:t>
            </a:r>
          </a:p>
          <a:p>
            <a:pPr marL="782638" lvl="1"/>
            <a:r>
              <a:rPr lang="en-US" sz="2200"/>
              <a:t>No conflicts with the causal links</a:t>
            </a:r>
          </a:p>
          <a:p>
            <a:r>
              <a:rPr lang="en-US" sz="2600"/>
              <a:t>Solution</a:t>
            </a:r>
          </a:p>
          <a:p>
            <a:pPr marL="782638" lvl="1"/>
            <a:r>
              <a:rPr lang="en-US" sz="2200"/>
              <a:t>Is a consistent plan with no open preconditions</a:t>
            </a:r>
          </a:p>
          <a:p>
            <a:r>
              <a:rPr lang="en-US" sz="2600"/>
              <a:t>To solve a conflict between a causal link A         B and an action C (that clobbers, threatens the causal link), we force C to occur outside the “protection interval”  by adding</a:t>
            </a:r>
          </a:p>
          <a:p>
            <a:pPr marL="782638" lvl="1"/>
            <a:r>
              <a:rPr lang="en-US" sz="2200"/>
              <a:t> the constraint  C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200"/>
              <a:t> A  (demoting C) or </a:t>
            </a:r>
          </a:p>
          <a:p>
            <a:pPr marL="782638" lvl="1"/>
            <a:r>
              <a:rPr lang="en-US" sz="2200"/>
              <a:t> the constraint  B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200"/>
              <a:t> C (promoting C)</a:t>
            </a:r>
          </a:p>
        </p:txBody>
      </p:sp>
      <p:grpSp>
        <p:nvGrpSpPr>
          <p:cNvPr id="53255" name="Group 7"/>
          <p:cNvGrpSpPr>
            <a:grpSpLocks/>
          </p:cNvGrpSpPr>
          <p:nvPr/>
        </p:nvGrpSpPr>
        <p:grpSpPr bwMode="auto">
          <a:xfrm>
            <a:off x="6858000" y="3452813"/>
            <a:ext cx="685800" cy="601662"/>
            <a:chOff x="0" y="0"/>
            <a:chExt cx="432" cy="379"/>
          </a:xfrm>
        </p:grpSpPr>
        <p:sp>
          <p:nvSpPr>
            <p:cNvPr id="53253" name="Line 5"/>
            <p:cNvSpPr>
              <a:spLocks noChangeShapeType="1"/>
            </p:cNvSpPr>
            <p:nvPr/>
          </p:nvSpPr>
          <p:spPr bwMode="auto">
            <a:xfrm>
              <a:off x="0" y="262"/>
              <a:ext cx="392" cy="2"/>
            </a:xfrm>
            <a:prstGeom prst="line">
              <a:avLst/>
            </a:prstGeom>
            <a:solidFill>
              <a:schemeClr val="accent1"/>
            </a:solidFill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54" name="Rectangle 6"/>
            <p:cNvSpPr>
              <a:spLocks/>
            </p:cNvSpPr>
            <p:nvPr/>
          </p:nvSpPr>
          <p:spPr bwMode="auto">
            <a:xfrm>
              <a:off x="119" y="0"/>
              <a:ext cx="313" cy="379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 i="1">
                  <a:solidFill>
                    <a:schemeClr val="tx1"/>
                  </a:solidFill>
                  <a:cs typeface="Times" charset="0"/>
                </a:rPr>
                <a:t>p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94213-7123-409D-80BB-5BF6E41FE321}" type="slidenum">
              <a:rPr lang="en-US"/>
              <a:pPr/>
              <a:t>56</a:t>
            </a:fld>
            <a:endParaRPr lang="en-US"/>
          </a:p>
        </p:txBody>
      </p:sp>
      <p:sp>
        <p:nvSpPr>
          <p:cNvPr id="54273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Setting up the PoP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77800" y="1062038"/>
            <a:ext cx="7874000" cy="5118100"/>
          </a:xfrm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2600"/>
              <a:t>Add dummy states 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Start</a:t>
            </a:r>
          </a:p>
          <a:p>
            <a:pPr marL="1182688" lvl="2">
              <a:spcBef>
                <a:spcPts val="488"/>
              </a:spcBef>
            </a:pPr>
            <a:r>
              <a:rPr lang="en-US" sz="1900"/>
              <a:t>Has no preconditions</a:t>
            </a:r>
          </a:p>
          <a:p>
            <a:pPr marL="1182688" lvl="2">
              <a:spcBef>
                <a:spcPts val="488"/>
              </a:spcBef>
            </a:pPr>
            <a:r>
              <a:rPr lang="en-US" sz="1900"/>
              <a:t>Its effects are the literals of the initial state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Finish</a:t>
            </a:r>
          </a:p>
          <a:p>
            <a:pPr marL="1182688" lvl="2">
              <a:spcBef>
                <a:spcPts val="488"/>
              </a:spcBef>
            </a:pPr>
            <a:r>
              <a:rPr lang="en-US" sz="1900"/>
              <a:t>Its preconditions are the literals of the goal state</a:t>
            </a:r>
          </a:p>
          <a:p>
            <a:pPr marL="1182688" lvl="2">
              <a:spcBef>
                <a:spcPts val="488"/>
              </a:spcBef>
            </a:pPr>
            <a:r>
              <a:rPr lang="en-US" sz="1900"/>
              <a:t>Has no effects</a:t>
            </a:r>
          </a:p>
          <a:p>
            <a:pPr>
              <a:spcBef>
                <a:spcPts val="663"/>
              </a:spcBef>
            </a:pPr>
            <a:r>
              <a:rPr lang="en-US" sz="2600"/>
              <a:t>Initial Plan: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Actions: {Start, Finish}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Ordering constraints: {Start </a:t>
            </a:r>
            <a:r>
              <a:rPr lang="en-US" sz="16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300"/>
              <a:t> Finish}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Causal links: {}</a:t>
            </a:r>
          </a:p>
          <a:p>
            <a:pPr marL="782638" lvl="1">
              <a:spcBef>
                <a:spcPts val="575"/>
              </a:spcBef>
            </a:pPr>
            <a:r>
              <a:rPr lang="en-US" sz="2300"/>
              <a:t>Open Preconditions: {LeftShoeOn,RightShoeOn}</a:t>
            </a:r>
          </a:p>
        </p:txBody>
      </p:sp>
      <p:grpSp>
        <p:nvGrpSpPr>
          <p:cNvPr id="54279" name="Group 7"/>
          <p:cNvGrpSpPr>
            <a:grpSpLocks/>
          </p:cNvGrpSpPr>
          <p:nvPr/>
        </p:nvGrpSpPr>
        <p:grpSpPr bwMode="auto">
          <a:xfrm>
            <a:off x="6858000" y="1104900"/>
            <a:ext cx="838200" cy="469900"/>
            <a:chOff x="0" y="0"/>
            <a:chExt cx="528" cy="296"/>
          </a:xfrm>
        </p:grpSpPr>
        <p:sp>
          <p:nvSpPr>
            <p:cNvPr id="54277" name="Rectangle 5"/>
            <p:cNvSpPr>
              <a:spLocks/>
            </p:cNvSpPr>
            <p:nvPr/>
          </p:nvSpPr>
          <p:spPr bwMode="auto">
            <a:xfrm>
              <a:off x="0" y="24"/>
              <a:ext cx="528" cy="192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78" name="Rectangle 6"/>
            <p:cNvSpPr>
              <a:spLocks/>
            </p:cNvSpPr>
            <p:nvPr/>
          </p:nvSpPr>
          <p:spPr bwMode="auto">
            <a:xfrm>
              <a:off x="0" y="0"/>
              <a:ext cx="528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Start</a:t>
              </a:r>
            </a:p>
          </p:txBody>
        </p:sp>
      </p:grpSp>
      <p:grpSp>
        <p:nvGrpSpPr>
          <p:cNvPr id="54282" name="Group 10"/>
          <p:cNvGrpSpPr>
            <a:grpSpLocks/>
          </p:cNvGrpSpPr>
          <p:nvPr/>
        </p:nvGrpSpPr>
        <p:grpSpPr bwMode="auto">
          <a:xfrm>
            <a:off x="6858000" y="2603500"/>
            <a:ext cx="1003300" cy="469900"/>
            <a:chOff x="0" y="0"/>
            <a:chExt cx="632" cy="296"/>
          </a:xfrm>
        </p:grpSpPr>
        <p:sp>
          <p:nvSpPr>
            <p:cNvPr id="54280" name="Rectangle 8"/>
            <p:cNvSpPr>
              <a:spLocks/>
            </p:cNvSpPr>
            <p:nvPr/>
          </p:nvSpPr>
          <p:spPr bwMode="auto">
            <a:xfrm>
              <a:off x="0" y="16"/>
              <a:ext cx="528" cy="192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1" name="Rectangle 9"/>
            <p:cNvSpPr>
              <a:spLocks/>
            </p:cNvSpPr>
            <p:nvPr/>
          </p:nvSpPr>
          <p:spPr bwMode="auto">
            <a:xfrm>
              <a:off x="0" y="0"/>
              <a:ext cx="632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Finish</a:t>
              </a:r>
            </a:p>
          </p:txBody>
        </p:sp>
      </p:grpSp>
      <p:grpSp>
        <p:nvGrpSpPr>
          <p:cNvPr id="54285" name="Group 13"/>
          <p:cNvGrpSpPr>
            <a:grpSpLocks/>
          </p:cNvGrpSpPr>
          <p:nvPr/>
        </p:nvGrpSpPr>
        <p:grpSpPr bwMode="auto">
          <a:xfrm>
            <a:off x="7010400" y="3962400"/>
            <a:ext cx="838200" cy="469900"/>
            <a:chOff x="0" y="0"/>
            <a:chExt cx="528" cy="296"/>
          </a:xfrm>
        </p:grpSpPr>
        <p:sp>
          <p:nvSpPr>
            <p:cNvPr id="54283" name="Rectangle 11"/>
            <p:cNvSpPr>
              <a:spLocks/>
            </p:cNvSpPr>
            <p:nvPr/>
          </p:nvSpPr>
          <p:spPr bwMode="auto">
            <a:xfrm>
              <a:off x="0" y="8"/>
              <a:ext cx="528" cy="192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4" name="Rectangle 12"/>
            <p:cNvSpPr>
              <a:spLocks/>
            </p:cNvSpPr>
            <p:nvPr/>
          </p:nvSpPr>
          <p:spPr bwMode="auto">
            <a:xfrm>
              <a:off x="0" y="0"/>
              <a:ext cx="528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Start</a:t>
              </a:r>
            </a:p>
          </p:txBody>
        </p:sp>
      </p:grp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7010400" y="5334000"/>
            <a:ext cx="1079500" cy="469900"/>
            <a:chOff x="0" y="0"/>
            <a:chExt cx="680" cy="296"/>
          </a:xfrm>
        </p:grpSpPr>
        <p:sp>
          <p:nvSpPr>
            <p:cNvPr id="54286" name="Rectangle 14"/>
            <p:cNvSpPr>
              <a:spLocks/>
            </p:cNvSpPr>
            <p:nvPr/>
          </p:nvSpPr>
          <p:spPr bwMode="auto">
            <a:xfrm>
              <a:off x="0" y="24"/>
              <a:ext cx="528" cy="192"/>
            </a:xfrm>
            <a:prstGeom prst="rect">
              <a:avLst/>
            </a:prstGeom>
            <a:solidFill>
              <a:schemeClr val="accent1"/>
            </a:solidFill>
            <a:ln w="9525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87" name="Rectangle 15"/>
            <p:cNvSpPr>
              <a:spLocks/>
            </p:cNvSpPr>
            <p:nvPr/>
          </p:nvSpPr>
          <p:spPr bwMode="auto">
            <a:xfrm>
              <a:off x="0" y="0"/>
              <a:ext cx="680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cs typeface="Times" charset="0"/>
                </a:rPr>
                <a:t>Finish</a:t>
              </a:r>
            </a:p>
          </p:txBody>
        </p:sp>
      </p:grpSp>
      <p:sp>
        <p:nvSpPr>
          <p:cNvPr id="54289" name="Rectangle 17"/>
          <p:cNvSpPr>
            <a:spLocks/>
          </p:cNvSpPr>
          <p:nvPr/>
        </p:nvSpPr>
        <p:spPr bwMode="auto">
          <a:xfrm>
            <a:off x="6438900" y="5070475"/>
            <a:ext cx="2209800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300">
                <a:solidFill>
                  <a:schemeClr val="tx1"/>
                </a:solidFill>
                <a:cs typeface="Times" charset="0"/>
              </a:rPr>
              <a:t>LeftShoeOn, RightShoeOn</a:t>
            </a:r>
          </a:p>
        </p:txBody>
      </p:sp>
      <p:sp>
        <p:nvSpPr>
          <p:cNvPr id="54290" name="Rectangle 18"/>
          <p:cNvSpPr>
            <a:spLocks/>
          </p:cNvSpPr>
          <p:nvPr/>
        </p:nvSpPr>
        <p:spPr bwMode="auto">
          <a:xfrm>
            <a:off x="6578600" y="2244725"/>
            <a:ext cx="2070100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300">
                <a:solidFill>
                  <a:schemeClr val="tx1"/>
                </a:solidFill>
                <a:cs typeface="Times" charset="0"/>
              </a:rPr>
              <a:t>Literal1, Literal2, …</a:t>
            </a:r>
          </a:p>
        </p:txBody>
      </p:sp>
      <p:sp>
        <p:nvSpPr>
          <p:cNvPr id="54291" name="Rectangle 19"/>
          <p:cNvSpPr>
            <a:spLocks/>
          </p:cNvSpPr>
          <p:nvPr/>
        </p:nvSpPr>
        <p:spPr bwMode="auto">
          <a:xfrm>
            <a:off x="6578600" y="1435100"/>
            <a:ext cx="1689100" cy="30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300">
                <a:solidFill>
                  <a:schemeClr val="tx1"/>
                </a:solidFill>
                <a:cs typeface="Times" charset="0"/>
              </a:rPr>
              <a:t>Literala, Literalb, 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6A5D-403B-46E3-9596-5F1D03A36EBC}" type="slidenum">
              <a:rPr lang="en-US"/>
              <a:pPr/>
              <a:t>57</a:t>
            </a:fld>
            <a:endParaRPr lang="en-US"/>
          </a:p>
        </p:txBody>
      </p:sp>
      <p:sp>
        <p:nvSpPr>
          <p:cNvPr id="55297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5298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POP as a Search Problem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65238"/>
            <a:ext cx="8051800" cy="5118100"/>
          </a:xfrm>
          <a:ln/>
        </p:spPr>
        <p:txBody>
          <a:bodyPr rIns="132080"/>
          <a:lstStyle/>
          <a:p>
            <a:r>
              <a:rPr lang="en-US" sz="2400"/>
              <a:t>The successor function arbitrarily picks one open precondition </a:t>
            </a:r>
            <a:r>
              <a:rPr lang="en-US" sz="2400" i="1"/>
              <a:t>p</a:t>
            </a:r>
            <a:r>
              <a:rPr lang="en-US" sz="2400"/>
              <a:t> on an action B</a:t>
            </a:r>
          </a:p>
          <a:p>
            <a:r>
              <a:rPr lang="en-US" sz="2400"/>
              <a:t>For every possible consistent action A that achieves </a:t>
            </a:r>
            <a:r>
              <a:rPr lang="en-US" sz="2400" i="1"/>
              <a:t>p</a:t>
            </a:r>
            <a:endParaRPr lang="en-US" sz="2400"/>
          </a:p>
          <a:p>
            <a:pPr marL="782638" lvl="1"/>
            <a:r>
              <a:rPr lang="en-US" sz="2000"/>
              <a:t>It generates a successor plan adding the causal link  A          B and the ordering constraint  A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000"/>
              <a:t> B</a:t>
            </a:r>
          </a:p>
          <a:p>
            <a:pPr marL="782638" lvl="1"/>
            <a:r>
              <a:rPr lang="en-US" sz="2000"/>
              <a:t>If A was not in the plan, it adds  Start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000"/>
              <a:t> A and  A </a:t>
            </a:r>
            <a:r>
              <a:rPr lang="en-US" sz="2000">
                <a:latin typeface="MT Extra" pitchFamily="18" charset="2"/>
                <a:ea typeface="Lucida Grande" charset="0"/>
                <a:cs typeface="Lucida Grande" charset="0"/>
                <a:sym typeface="MT Extra" pitchFamily="18" charset="2"/>
              </a:rPr>
              <a:t>p</a:t>
            </a:r>
            <a:r>
              <a:rPr lang="en-US" sz="2000"/>
              <a:t> Finish</a:t>
            </a:r>
          </a:p>
          <a:p>
            <a:pPr marL="782638" lvl="1"/>
            <a:r>
              <a:rPr lang="en-US" sz="2000"/>
              <a:t>It resolves all conflicts between </a:t>
            </a:r>
          </a:p>
          <a:p>
            <a:pPr marL="1182688" lvl="2"/>
            <a:r>
              <a:rPr lang="en-US" sz="1600"/>
              <a:t>the new causal link and all existing actions </a:t>
            </a:r>
          </a:p>
          <a:p>
            <a:pPr marL="1182688" lvl="2"/>
            <a:r>
              <a:rPr lang="en-US" sz="1600"/>
              <a:t>between A and all existing causal links</a:t>
            </a:r>
          </a:p>
          <a:p>
            <a:pPr marL="782638" lvl="1"/>
            <a:r>
              <a:rPr lang="en-US" sz="2000"/>
              <a:t>Then it adds the successor states for  combination of resolved conflicts</a:t>
            </a:r>
          </a:p>
          <a:p>
            <a:r>
              <a:rPr lang="en-US" sz="2400"/>
              <a:t>It repeats until no open precondition exists</a:t>
            </a:r>
          </a:p>
        </p:txBody>
      </p:sp>
      <p:grpSp>
        <p:nvGrpSpPr>
          <p:cNvPr id="55303" name="Group 7"/>
          <p:cNvGrpSpPr>
            <a:grpSpLocks/>
          </p:cNvGrpSpPr>
          <p:nvPr/>
        </p:nvGrpSpPr>
        <p:grpSpPr bwMode="auto">
          <a:xfrm>
            <a:off x="6731000" y="2387600"/>
            <a:ext cx="698500" cy="469900"/>
            <a:chOff x="0" y="0"/>
            <a:chExt cx="440" cy="296"/>
          </a:xfrm>
        </p:grpSpPr>
        <p:sp>
          <p:nvSpPr>
            <p:cNvPr id="55301" name="Line 5"/>
            <p:cNvSpPr>
              <a:spLocks noChangeShapeType="1"/>
            </p:cNvSpPr>
            <p:nvPr/>
          </p:nvSpPr>
          <p:spPr bwMode="auto">
            <a:xfrm>
              <a:off x="0" y="239"/>
              <a:ext cx="432" cy="2"/>
            </a:xfrm>
            <a:prstGeom prst="line">
              <a:avLst/>
            </a:prstGeom>
            <a:solidFill>
              <a:schemeClr val="accent1"/>
            </a:solidFill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02" name="Rectangle 6"/>
            <p:cNvSpPr>
              <a:spLocks/>
            </p:cNvSpPr>
            <p:nvPr/>
          </p:nvSpPr>
          <p:spPr bwMode="auto">
            <a:xfrm>
              <a:off x="96" y="0"/>
              <a:ext cx="344" cy="296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 i="1">
                  <a:solidFill>
                    <a:schemeClr val="tx1"/>
                  </a:solidFill>
                  <a:cs typeface="Times" charset="0"/>
                </a:rPr>
                <a:t>p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E82B0-CEE0-4591-9A70-AE8020214108}" type="slidenum">
              <a:rPr lang="en-US"/>
              <a:pPr/>
              <a:t>58</a:t>
            </a:fld>
            <a:endParaRPr lang="en-US"/>
          </a:p>
        </p:txBody>
      </p:sp>
      <p:sp>
        <p:nvSpPr>
          <p:cNvPr id="56321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Process summary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spcBef>
                <a:spcPct val="0"/>
              </a:spcBef>
            </a:pPr>
            <a:r>
              <a:rPr lang="en-US" sz="3100"/>
              <a:t>Operators on partial plans</a:t>
            </a:r>
          </a:p>
          <a:p>
            <a:pPr marL="782638" lvl="1">
              <a:spcBef>
                <a:spcPts val="675"/>
              </a:spcBef>
            </a:pPr>
            <a:r>
              <a:rPr lang="en-US" sz="2700"/>
              <a:t>Add link from existing plan to open precondition.</a:t>
            </a:r>
          </a:p>
          <a:p>
            <a:pPr marL="782638" lvl="1">
              <a:spcBef>
                <a:spcPts val="675"/>
              </a:spcBef>
            </a:pPr>
            <a:r>
              <a:rPr lang="en-US" sz="2700"/>
              <a:t>Add a step to fulfill an open condition.</a:t>
            </a:r>
          </a:p>
          <a:p>
            <a:pPr marL="782638" lvl="1">
              <a:spcBef>
                <a:spcPts val="675"/>
              </a:spcBef>
            </a:pPr>
            <a:r>
              <a:rPr lang="en-US" sz="2700"/>
              <a:t>Order one step w.r.t another to remove possible conflicts</a:t>
            </a:r>
          </a:p>
          <a:p>
            <a:pPr>
              <a:spcBef>
                <a:spcPts val="775"/>
              </a:spcBef>
            </a:pPr>
            <a:r>
              <a:rPr lang="en-US" sz="3100"/>
              <a:t>Gradually move from incomplete/vague plans to complete/correct plans</a:t>
            </a:r>
          </a:p>
          <a:p>
            <a:pPr>
              <a:spcBef>
                <a:spcPts val="775"/>
              </a:spcBef>
            </a:pPr>
            <a:r>
              <a:rPr lang="en-US" sz="3100"/>
              <a:t>Backtrack if an open condition is unachievable or if a conflict is irresolvable.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EC7E9-E3ED-4916-A887-0E35D4626A4A}" type="slidenum">
              <a:rPr lang="en-US"/>
              <a:pPr/>
              <a:t>59</a:t>
            </a:fld>
            <a:endParaRPr lang="en-US"/>
          </a:p>
        </p:txBody>
      </p:sp>
      <p:sp>
        <p:nvSpPr>
          <p:cNvPr id="5734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Example: Flat tire problem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244600"/>
            <a:ext cx="7772400" cy="5257800"/>
          </a:xfrm>
          <a:ln/>
        </p:spPr>
        <p:txBody>
          <a:bodyPr rIns="132080"/>
          <a:lstStyle/>
          <a:p>
            <a:pPr marL="0" indent="0">
              <a:spcBef>
                <a:spcPct val="0"/>
              </a:spcBef>
              <a:buFont typeface="Times" charset="0"/>
              <a:buNone/>
            </a:pPr>
            <a:r>
              <a:rPr lang="en-US" sz="1800">
                <a:ea typeface="Symbol" pitchFamily="18" charset="2"/>
                <a:cs typeface="Symbol" pitchFamily="18" charset="2"/>
              </a:rPr>
              <a:t>Init(At(Flat, Axle) ∧ At(Spare,trunk))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Goal(At(Spare,Axle))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Action(Remove(Spare,Trunk)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PRECOND: At(Spare,Trunk)	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¬At(Spare,Trunk) ∧ At(Spare,Ground)) 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Action(Remove(Flat,Axle)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PRECOND: At(Flat,Axle)	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¬At(Flat,Axle) ∧ At(Flat,Ground)) 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Action(PutOn(Spare,Axle)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PRECOND: At(Spare,Groundp) ∧¬At(Flat,Axle)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At(Spare,Axle) ∧ ¬Ar(Spare,Ground))</a:t>
            </a:r>
            <a:endParaRPr lang="en-US" sz="1800"/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Action(LeaveOvernight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PRECOND:</a:t>
            </a:r>
          </a:p>
          <a:p>
            <a:pPr marL="0" indent="0">
              <a:spcBef>
                <a:spcPts val="438"/>
              </a:spcBef>
              <a:buFont typeface="Times" charset="0"/>
              <a:buNone/>
            </a:pPr>
            <a:r>
              <a:rPr lang="en-US" sz="1800"/>
              <a:t>	</a:t>
            </a:r>
            <a:r>
              <a:rPr lang="en-US" sz="1800">
                <a:ea typeface="Symbol" pitchFamily="18" charset="2"/>
                <a:cs typeface="Symbol" pitchFamily="18" charset="2"/>
              </a:rPr>
              <a:t>EFFECT: ¬ At(Spare,Ground) ∧ ¬ At(Spare,Axle) ∧ ¬ At(Spare,trunk) ∧ ¬ At(Flat,Ground) ∧ ¬ At(Flat,Axle) )</a:t>
            </a:r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vs. problem solving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6802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999" y="1295400"/>
            <a:ext cx="8067215" cy="38862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5219700" y="1422400"/>
            <a:ext cx="2273300" cy="787400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8371" name="Rectangle 3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Example of POP: Flat tire problem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4724400" y="2220913"/>
            <a:ext cx="32893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At(Spare,Trunk), At(Flat,Axle)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6197600" y="4875213"/>
            <a:ext cx="17653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At(Spare,Axle)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4238625" y="3352800"/>
            <a:ext cx="2819400" cy="787400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4419600" y="2932113"/>
            <a:ext cx="3670300" cy="863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At(Spare,Ground), </a:t>
            </a:r>
            <a:r>
              <a:rPr lang="en-US">
                <a:solidFill>
                  <a:schemeClr val="tx1"/>
                </a:solidFill>
                <a:latin typeface="Symbol" pitchFamily="18" charset="2"/>
                <a:ea typeface="Symbol" pitchFamily="18" charset="2"/>
                <a:cs typeface="Symbol" pitchFamily="18" charset="2"/>
                <a:sym typeface="Symbol" pitchFamily="18" charset="2"/>
              </a:rPr>
              <a:t>¬</a:t>
            </a:r>
            <a:r>
              <a:rPr lang="en-US">
                <a:solidFill>
                  <a:schemeClr val="tx1"/>
                </a:solidFill>
                <a:cs typeface="Times" charset="0"/>
              </a:rPr>
              <a:t>At(Flat,Axle)</a:t>
            </a:r>
          </a:p>
        </p:txBody>
      </p:sp>
      <p:sp>
        <p:nvSpPr>
          <p:cNvPr id="58377" name="Rectangle 9"/>
          <p:cNvSpPr>
            <a:spLocks/>
          </p:cNvSpPr>
          <p:nvPr/>
        </p:nvSpPr>
        <p:spPr bwMode="auto">
          <a:xfrm>
            <a:off x="317500" y="4613275"/>
            <a:ext cx="3771900" cy="1574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cs typeface="Times" charset="0"/>
              </a:rPr>
              <a:t>Pick up At(Spare,Ground)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>
                <a:solidFill>
                  <a:schemeClr val="tx1"/>
                </a:solidFill>
                <a:cs typeface="Times" charset="0"/>
              </a:rPr>
              <a:t>Choose only applicable action Remove(Spare,Trunk)</a:t>
            </a:r>
          </a:p>
        </p:txBody>
      </p:sp>
      <p:sp>
        <p:nvSpPr>
          <p:cNvPr id="58378" name="Rectangle 10"/>
          <p:cNvSpPr>
            <a:spLocks/>
          </p:cNvSpPr>
          <p:nvPr/>
        </p:nvSpPr>
        <p:spPr bwMode="auto">
          <a:xfrm>
            <a:off x="5943600" y="1663700"/>
            <a:ext cx="730250" cy="469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Start</a:t>
            </a:r>
          </a:p>
        </p:txBody>
      </p:sp>
      <p:sp>
        <p:nvSpPr>
          <p:cNvPr id="58379" name="Rectangle 11"/>
          <p:cNvSpPr>
            <a:spLocks/>
          </p:cNvSpPr>
          <p:nvPr/>
        </p:nvSpPr>
        <p:spPr bwMode="auto">
          <a:xfrm>
            <a:off x="508000" y="2197100"/>
            <a:ext cx="39243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Only one open precondition</a:t>
            </a:r>
          </a:p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Only one applicable action</a:t>
            </a:r>
          </a:p>
        </p:txBody>
      </p:sp>
      <p:sp>
        <p:nvSpPr>
          <p:cNvPr id="58380" name="Rectangle 12"/>
          <p:cNvSpPr>
            <a:spLocks/>
          </p:cNvSpPr>
          <p:nvPr/>
        </p:nvSpPr>
        <p:spPr bwMode="auto">
          <a:xfrm>
            <a:off x="4352925" y="3556000"/>
            <a:ext cx="2713038" cy="469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 algn="ctr"/>
            <a:r>
              <a:rPr lang="en-US">
                <a:solidFill>
                  <a:schemeClr val="tx1"/>
                </a:solidFill>
                <a:latin typeface="Helvetica" charset="0"/>
                <a:cs typeface="Helvetica" charset="0"/>
                <a:sym typeface="Helvetica" charset="0"/>
              </a:rPr>
              <a:t>PutOn(Spare,Axle)</a:t>
            </a:r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943600" y="5308600"/>
            <a:ext cx="2273300" cy="787400"/>
          </a:xfrm>
          <a:prstGeom prst="rect">
            <a:avLst/>
          </a:prstGeom>
          <a:solidFill>
            <a:schemeClr val="accent1"/>
          </a:solidFill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2" name="Rectangle 14"/>
          <p:cNvSpPr>
            <a:spLocks/>
          </p:cNvSpPr>
          <p:nvPr/>
        </p:nvSpPr>
        <p:spPr bwMode="auto">
          <a:xfrm>
            <a:off x="6565900" y="5562600"/>
            <a:ext cx="915988" cy="469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40639" bIns="0">
            <a:spAutoFit/>
          </a:bodyPr>
          <a:lstStyle/>
          <a:p>
            <a:pPr marL="39688"/>
            <a:r>
              <a:rPr lang="en-US">
                <a:solidFill>
                  <a:schemeClr val="tx1"/>
                </a:solidFill>
                <a:cs typeface="Times" charset="0"/>
              </a:rPr>
              <a:t>Finish</a:t>
            </a:r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5537200" y="4241800"/>
            <a:ext cx="850900" cy="571500"/>
          </a:xfrm>
          <a:prstGeom prst="line">
            <a:avLst/>
          </a:prstGeom>
          <a:noFill/>
          <a:ln w="19050" cap="flat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6" grpId="0" autoUpdateAnimBg="0"/>
      <p:bldP spid="58377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400" y="3454400"/>
            <a:ext cx="7188200" cy="16637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9394" name="Rectangle 2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3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pic>
        <p:nvPicPr>
          <p:cNvPr id="59396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4575" y="1319213"/>
            <a:ext cx="7439025" cy="954087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9397" name="Rectangle 5"/>
          <p:cNvSpPr>
            <a:spLocks/>
          </p:cNvSpPr>
          <p:nvPr/>
        </p:nvSpPr>
        <p:spPr bwMode="auto">
          <a:xfrm>
            <a:off x="304800" y="2374900"/>
            <a:ext cx="5651500" cy="1079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Pick up </a:t>
            </a:r>
            <a:r>
              <a:rPr lang="en-US" sz="1600">
                <a:solidFill>
                  <a:schemeClr val="tx1"/>
                </a:solidFill>
                <a:latin typeface="Symbol" pitchFamily="18" charset="2"/>
                <a:ea typeface="Symbol" pitchFamily="18" charset="2"/>
                <a:cs typeface="Symbol" pitchFamily="18" charset="2"/>
                <a:sym typeface="Symbol" pitchFamily="18" charset="2"/>
              </a:rPr>
              <a:t>¬</a:t>
            </a:r>
            <a:r>
              <a:rPr lang="en-US" sz="1600">
                <a:solidFill>
                  <a:schemeClr val="tx1"/>
                </a:solidFill>
                <a:cs typeface="Times" charset="0"/>
              </a:rPr>
              <a:t>At(Flat,Axle)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There are 2 applicable actions: LeaveOvernight and Remove(Flat,Axle)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Choose LeaveOvernight</a:t>
            </a: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 rot="10800000" flipH="1">
            <a:off x="4648200" y="1447800"/>
            <a:ext cx="457200" cy="304800"/>
          </a:xfrm>
          <a:prstGeom prst="line">
            <a:avLst/>
          </a:prstGeom>
          <a:noFill/>
          <a:ln w="57150" cap="flat">
            <a:solidFill>
              <a:srgbClr val="B6DCDF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105400" y="219075"/>
            <a:ext cx="3594100" cy="977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1900">
                <a:solidFill>
                  <a:schemeClr val="tx1"/>
                </a:solidFill>
                <a:cs typeface="Times" charset="0"/>
              </a:rPr>
              <a:t>Add causal link between Remove(Spare,Trunk) and PutOn(Spare,Axle)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007100" y="2489200"/>
            <a:ext cx="3098800" cy="83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LeaveOvernight has effect </a:t>
            </a:r>
            <a:r>
              <a:rPr lang="en-US" sz="1600">
                <a:solidFill>
                  <a:schemeClr val="tx1"/>
                </a:solidFill>
                <a:latin typeface="Symbol" pitchFamily="18" charset="2"/>
                <a:ea typeface="Symbol" pitchFamily="18" charset="2"/>
                <a:cs typeface="Symbol" pitchFamily="18" charset="2"/>
                <a:sym typeface="Symbol" pitchFamily="18" charset="2"/>
              </a:rPr>
              <a:t>¬</a:t>
            </a:r>
            <a:r>
              <a:rPr lang="en-US" sz="1600">
                <a:solidFill>
                  <a:schemeClr val="tx1"/>
                </a:solidFill>
                <a:cs typeface="Times" charset="0"/>
              </a:rPr>
              <a:t>At(Spare,Ground), which conflicts with the causal link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1828800" y="3733800"/>
            <a:ext cx="381000" cy="1371600"/>
          </a:xfrm>
          <a:prstGeom prst="line">
            <a:avLst/>
          </a:prstGeom>
          <a:noFill/>
          <a:ln w="57150" cap="flat">
            <a:solidFill>
              <a:srgbClr val="B6DCDF"/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Rectangle 10"/>
          <p:cNvSpPr>
            <a:spLocks/>
          </p:cNvSpPr>
          <p:nvPr/>
        </p:nvSpPr>
        <p:spPr bwMode="auto">
          <a:xfrm>
            <a:off x="330200" y="5245100"/>
            <a:ext cx="5969000" cy="977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900">
                <a:solidFill>
                  <a:schemeClr val="tx1"/>
                </a:solidFill>
                <a:cs typeface="Times" charset="0"/>
              </a:rPr>
              <a:t>Conflicts with effects of Remove(Spare,Trunk)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900">
                <a:solidFill>
                  <a:schemeClr val="tx1"/>
                </a:solidFill>
                <a:cs typeface="Times" charset="0"/>
              </a:rPr>
              <a:t>The only way to resolve the conflict is to undo LeaveOvernightuse: the action Remove(Flat,Axle)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 rot="10800000" flipH="1">
            <a:off x="2133600" y="3810000"/>
            <a:ext cx="152400" cy="914400"/>
          </a:xfrm>
          <a:prstGeom prst="line">
            <a:avLst/>
          </a:prstGeom>
          <a:noFill/>
          <a:ln w="28575" cap="flat">
            <a:solidFill>
              <a:srgbClr val="0D0D0D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Rectangle 12"/>
          <p:cNvSpPr>
            <a:spLocks/>
          </p:cNvSpPr>
          <p:nvPr/>
        </p:nvSpPr>
        <p:spPr bwMode="auto">
          <a:xfrm>
            <a:off x="6007100" y="5245100"/>
            <a:ext cx="3098800" cy="825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1600">
                <a:solidFill>
                  <a:schemeClr val="tx1"/>
                </a:solidFill>
                <a:cs typeface="Times" charset="0"/>
              </a:rPr>
              <a:t>We remove the conflict by forcing LeaveOvernight to occur before Remove(Spare,Trunk)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8" grpId="0" animBg="1"/>
      <p:bldP spid="59399" grpId="0" autoUpdateAnimBg="0"/>
      <p:bldP spid="59400" grpId="0" autoUpdateAnimBg="0"/>
      <p:bldP spid="59401" grpId="0" animBg="1"/>
      <p:bldP spid="59402" grpId="0" autoUpdateAnimBg="0"/>
      <p:bldP spid="59403" grpId="0" animBg="1"/>
      <p:bldP spid="59404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60419" name="Rectangle 3"/>
          <p:cNvSpPr>
            <a:spLocks/>
          </p:cNvSpPr>
          <p:nvPr/>
        </p:nvSpPr>
        <p:spPr bwMode="auto">
          <a:xfrm>
            <a:off x="533400" y="3352800"/>
            <a:ext cx="82169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cs typeface="Times" charset="0"/>
              </a:rPr>
              <a:t>This time, we choose Remove(Flat,Axle)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cs typeface="Times" charset="0"/>
              </a:rPr>
              <a:t>Pick up At(Spare,Trunk) and choose Start to achieve it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cs typeface="Times" charset="0"/>
              </a:rPr>
              <a:t>Pick up At(Flat,Axle) and choose Start to achieve it.</a:t>
            </a:r>
          </a:p>
          <a:p>
            <a:pPr marL="271463" indent="-231775">
              <a:buClr>
                <a:srgbClr val="3A65BC"/>
              </a:buClr>
              <a:buSzPct val="100000"/>
              <a:buFont typeface="Arial" pitchFamily="34" charset="0"/>
              <a:buChar char="•"/>
            </a:pPr>
            <a:r>
              <a:rPr lang="en-US" sz="2800">
                <a:solidFill>
                  <a:schemeClr val="tx1"/>
                </a:solidFill>
                <a:cs typeface="Times" charset="0"/>
              </a:rPr>
              <a:t>We now have a complete consistent partially ordered plan</a:t>
            </a:r>
          </a:p>
        </p:txBody>
      </p:sp>
      <p:pic>
        <p:nvPicPr>
          <p:cNvPr id="60420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200" y="1460500"/>
            <a:ext cx="7632700" cy="15240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61442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POP Algorithm (1)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Backtrack when fails to resolve a threat or find an operator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Causal links 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Recognize when to abandon a doomed plan without wasting time expanding irrelevant part of the plan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allow early pruning of inconsistent combination of actions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When actions include variables, we need to find appropriate substitutions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Typically we try to delay commitments to instantiating a variable until we have no other choice (least commitment) 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POP is sound, complete, and systematic (no repetition)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8A6EC-7456-4744-89B5-CD8C8716D48C}" type="slidenum">
              <a:rPr lang="en-US"/>
              <a:pPr/>
              <a:t>64</a:t>
            </a:fld>
            <a:endParaRPr lang="en-US"/>
          </a:p>
        </p:txBody>
      </p:sp>
      <p:sp>
        <p:nvSpPr>
          <p:cNvPr id="62465" name="Rectangle 1"/>
          <p:cNvSpPr>
            <a:spLocks/>
          </p:cNvSpPr>
          <p:nvPr/>
        </p:nvSpPr>
        <p:spPr bwMode="auto">
          <a:xfrm>
            <a:off x="609600" y="6400800"/>
            <a:ext cx="2311400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ctr"/>
            <a:r>
              <a:rPr lang="en-US" sz="1000">
                <a:solidFill>
                  <a:schemeClr val="tx1"/>
                </a:solidFill>
                <a:cs typeface="Times" charset="0"/>
              </a:rPr>
              <a:t>CSC 8520 Spring 2013. Paula Matuszek</a:t>
            </a:r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2997200" y="6400800"/>
            <a:ext cx="3865563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000">
                <a:solidFill>
                  <a:schemeClr val="tx1"/>
                </a:solidFill>
                <a:cs typeface="Times" charset="0"/>
              </a:rPr>
              <a:t>Based on </a:t>
            </a:r>
            <a:r>
              <a:rPr lang="en-US" sz="1000">
                <a:solidFill>
                  <a:schemeClr val="tx1"/>
                </a:solidFill>
                <a:cs typeface="Times" charset="0"/>
                <a:hlinkClick r:id="rId2"/>
              </a:rPr>
              <a:t>www.cs.umd.edu/class/fall2005/cmsc421/Lectures/planning.ppt</a:t>
            </a:r>
            <a:endParaRPr lang="en-US" sz="1000">
              <a:solidFill>
                <a:schemeClr val="tx1"/>
              </a:solidFill>
              <a:cs typeface="Times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/>
              <a:t>POP Algorithm (2)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2100" y="1316038"/>
            <a:ext cx="7874000" cy="5118100"/>
          </a:xfrm>
          <a:ln/>
        </p:spPr>
        <p:txBody>
          <a:bodyPr rIns="132080"/>
          <a:lstStyle/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Decomposes the problem (advantage) 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But does not represent states explicitly: it is hard to design heuristic to estimate distance from goal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Example: Number of open preconditions – those that match the effects of the start node.  Not perfect (same problems as before)</a:t>
            </a:r>
          </a:p>
          <a:p>
            <a:pPr>
              <a:buClr>
                <a:srgbClr val="3A65BC"/>
              </a:buClr>
              <a:buFont typeface="Helvetica" charset="0"/>
              <a:buChar char="•"/>
            </a:pPr>
            <a:r>
              <a:rPr lang="en-US" sz="2400"/>
              <a:t>A heuristic can be used to choose which plan to refine (which precondition to pick-up): 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Choose the most-constrained precondition, the one satisfied by the least number of actions.  Like in CSPs! 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When no action satisfies a precondition, backtrack!</a:t>
            </a:r>
          </a:p>
          <a:p>
            <a:pPr marL="782638" lvl="1">
              <a:buClr>
                <a:srgbClr val="3A65BC"/>
              </a:buClr>
              <a:buFont typeface="Helvetica" charset="0"/>
              <a:buChar char="–"/>
            </a:pPr>
            <a:r>
              <a:rPr lang="en-US" sz="2000"/>
              <a:t>When only one action satisfies a precondition, pick up the precondiction.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 – Block Example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26" name="Rectangle 6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5527" name="Rectangle 7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5528" name="Text Box 8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35529" name="Text Box 9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35530" name="Line 10"/>
          <p:cNvSpPr>
            <a:spLocks noChangeShapeType="1"/>
          </p:cNvSpPr>
          <p:nvPr/>
        </p:nvSpPr>
        <p:spPr bwMode="auto">
          <a:xfrm>
            <a:off x="1219200" y="38100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73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37574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37576" name="Rectangle 8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77" name="Text Box 9"/>
          <p:cNvSpPr txBox="1">
            <a:spLocks noChangeArrowheads="1"/>
          </p:cNvSpPr>
          <p:nvPr/>
        </p:nvSpPr>
        <p:spPr bwMode="auto">
          <a:xfrm>
            <a:off x="6019800" y="533400"/>
            <a:ext cx="17922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HOLDING(B)</a:t>
            </a:r>
          </a:p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    CLEAR(A)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 CLEAR(A)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HOLDING(B)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ON(B,A)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79" name="Line 11"/>
          <p:cNvSpPr>
            <a:spLocks noChangeShapeType="1"/>
          </p:cNvSpPr>
          <p:nvPr/>
        </p:nvSpPr>
        <p:spPr bwMode="auto">
          <a:xfrm flipV="1">
            <a:off x="1219200" y="2590800"/>
            <a:ext cx="5181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7580" name="Line 12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248400" y="1524000"/>
            <a:ext cx="2667000" cy="2743200"/>
            <a:chOff x="3936" y="960"/>
            <a:chExt cx="1680" cy="1728"/>
          </a:xfrm>
        </p:grpSpPr>
        <p:sp>
          <p:nvSpPr>
            <p:cNvPr id="237581" name="Oval 13"/>
            <p:cNvSpPr>
              <a:spLocks noChangeArrowheads="1"/>
            </p:cNvSpPr>
            <p:nvPr/>
          </p:nvSpPr>
          <p:spPr bwMode="auto">
            <a:xfrm>
              <a:off x="3936" y="960"/>
              <a:ext cx="768" cy="192"/>
            </a:xfrm>
            <a:prstGeom prst="ellipse">
              <a:avLst/>
            </a:prstGeom>
            <a:noFill/>
            <a:ln w="9525">
              <a:solidFill>
                <a:srgbClr val="CC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37582" name="Oval 14"/>
            <p:cNvSpPr>
              <a:spLocks noChangeArrowheads="1"/>
            </p:cNvSpPr>
            <p:nvPr/>
          </p:nvSpPr>
          <p:spPr bwMode="auto">
            <a:xfrm>
              <a:off x="4848" y="2496"/>
              <a:ext cx="768" cy="192"/>
            </a:xfrm>
            <a:prstGeom prst="ellipse">
              <a:avLst/>
            </a:prstGeom>
            <a:noFill/>
            <a:ln w="9525">
              <a:solidFill>
                <a:srgbClr val="CC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37583" name="Line 15"/>
            <p:cNvSpPr>
              <a:spLocks noChangeShapeType="1"/>
            </p:cNvSpPr>
            <p:nvPr/>
          </p:nvSpPr>
          <p:spPr bwMode="auto">
            <a:xfrm>
              <a:off x="4320" y="1152"/>
              <a:ext cx="912" cy="1344"/>
            </a:xfrm>
            <a:prstGeom prst="line">
              <a:avLst/>
            </a:prstGeom>
            <a:noFill/>
            <a:ln w="952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sp>
        <p:nvSpPr>
          <p:cNvPr id="237585" name="Text Box 17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1127125" y="1219200"/>
            <a:ext cx="3654425" cy="1281113"/>
            <a:chOff x="710" y="768"/>
            <a:chExt cx="2302" cy="807"/>
          </a:xfrm>
        </p:grpSpPr>
        <p:sp>
          <p:nvSpPr>
            <p:cNvPr id="237589" name="Text Box 21"/>
            <p:cNvSpPr txBox="1">
              <a:spLocks noChangeArrowheads="1"/>
            </p:cNvSpPr>
            <p:nvPr/>
          </p:nvSpPr>
          <p:spPr bwMode="auto">
            <a:xfrm>
              <a:off x="710" y="1269"/>
              <a:ext cx="2302" cy="306"/>
            </a:xfrm>
            <a:prstGeom prst="rect">
              <a:avLst/>
            </a:prstGeom>
            <a:solidFill>
              <a:srgbClr val="FFF5CD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smtClean="0">
                  <a:solidFill>
                    <a:srgbClr val="FF0000"/>
                  </a:solidFill>
                  <a:latin typeface="Tahoma" pitchFamily="34" charset="0"/>
                  <a:ea typeface="+mn-ea"/>
                  <a:cs typeface="+mn-cs"/>
                </a:rPr>
                <a:t>The plan is incomplete</a:t>
              </a:r>
            </a:p>
          </p:txBody>
        </p:sp>
        <p:sp>
          <p:nvSpPr>
            <p:cNvPr id="237590" name="Line 22"/>
            <p:cNvSpPr>
              <a:spLocks noChangeShapeType="1"/>
            </p:cNvSpPr>
            <p:nvPr/>
          </p:nvSpPr>
          <p:spPr bwMode="auto">
            <a:xfrm>
              <a:off x="1728" y="768"/>
              <a:ext cx="144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219200" y="762000"/>
            <a:ext cx="6629400" cy="3581400"/>
            <a:chOff x="768" y="480"/>
            <a:chExt cx="4176" cy="2256"/>
          </a:xfrm>
        </p:grpSpPr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768" y="480"/>
              <a:ext cx="3168" cy="294"/>
              <a:chOff x="768" y="480"/>
              <a:chExt cx="3168" cy="294"/>
            </a:xfrm>
          </p:grpSpPr>
          <p:sp>
            <p:nvSpPr>
              <p:cNvPr id="237586" name="Text Box 18"/>
              <p:cNvSpPr txBox="1">
                <a:spLocks noChangeArrowheads="1"/>
              </p:cNvSpPr>
              <p:nvPr/>
            </p:nvSpPr>
            <p:spPr bwMode="auto">
              <a:xfrm>
                <a:off x="768" y="480"/>
                <a:ext cx="2003" cy="294"/>
              </a:xfrm>
              <a:prstGeom prst="rect">
                <a:avLst/>
              </a:prstGeom>
              <a:solidFill>
                <a:srgbClr val="FFF5CD"/>
              </a:solidFill>
              <a:ln w="9525">
                <a:solidFill>
                  <a:srgbClr val="990000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smtClean="0">
                    <a:solidFill>
                      <a:srgbClr val="990000"/>
                    </a:solidFill>
                    <a:latin typeface="Tahoma" pitchFamily="34" charset="0"/>
                    <a:ea typeface="+mn-ea"/>
                    <a:cs typeface="+mn-cs"/>
                  </a:rPr>
                  <a:t>Open preconditions</a:t>
                </a:r>
              </a:p>
            </p:txBody>
          </p:sp>
          <p:sp>
            <p:nvSpPr>
              <p:cNvPr id="237587" name="Line 19"/>
              <p:cNvSpPr>
                <a:spLocks noChangeShapeType="1"/>
              </p:cNvSpPr>
              <p:nvPr/>
            </p:nvSpPr>
            <p:spPr bwMode="auto">
              <a:xfrm flipV="1">
                <a:off x="2784" y="528"/>
                <a:ext cx="1152" cy="96"/>
              </a:xfrm>
              <a:prstGeom prst="line">
                <a:avLst/>
              </a:prstGeom>
              <a:noFill/>
              <a:ln w="9525">
                <a:solidFill>
                  <a:srgbClr val="99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237592" name="Line 24"/>
            <p:cNvSpPr>
              <a:spLocks noChangeShapeType="1"/>
            </p:cNvSpPr>
            <p:nvPr/>
          </p:nvSpPr>
          <p:spPr bwMode="auto">
            <a:xfrm>
              <a:off x="2784" y="624"/>
              <a:ext cx="2160" cy="2112"/>
            </a:xfrm>
            <a:prstGeom prst="line">
              <a:avLst/>
            </a:prstGeom>
            <a:noFill/>
            <a:ln w="9525">
              <a:solidFill>
                <a:srgbClr val="99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596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59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38598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38600" name="Rectangle 8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6019800" y="533400"/>
            <a:ext cx="17922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HOLDING(B)</a:t>
            </a:r>
          </a:p>
          <a:p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    CLEAR(A)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 CLEAR(A)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HOLDING(B)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ON(B,A)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2" name="Line 10"/>
          <p:cNvSpPr>
            <a:spLocks noChangeShapeType="1"/>
          </p:cNvSpPr>
          <p:nvPr/>
        </p:nvSpPr>
        <p:spPr bwMode="auto">
          <a:xfrm flipV="1">
            <a:off x="1219200" y="2590800"/>
            <a:ext cx="5181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3" name="Line 11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8" name="Rectangle 16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09" name="Text Box 17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38610" name="Text Box 18"/>
          <p:cNvSpPr txBox="1">
            <a:spLocks noChangeArrowheads="1"/>
          </p:cNvSpPr>
          <p:nvPr/>
        </p:nvSpPr>
        <p:spPr bwMode="auto">
          <a:xfrm>
            <a:off x="5638800" y="4572000"/>
            <a:ext cx="1792288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HOLDING(C)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HOLDING(C)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ON(C,B)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11" name="Text Box 19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38617" name="Line 25"/>
          <p:cNvSpPr>
            <a:spLocks noChangeShapeType="1"/>
          </p:cNvSpPr>
          <p:nvPr/>
        </p:nvSpPr>
        <p:spPr bwMode="auto">
          <a:xfrm>
            <a:off x="1219200" y="3810000"/>
            <a:ext cx="518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38618" name="Line 26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066800" y="1752600"/>
            <a:ext cx="6477000" cy="3733800"/>
            <a:chOff x="672" y="1104"/>
            <a:chExt cx="4080" cy="2352"/>
          </a:xfrm>
        </p:grpSpPr>
        <p:sp>
          <p:nvSpPr>
            <p:cNvPr id="238613" name="Oval 21"/>
            <p:cNvSpPr>
              <a:spLocks noChangeArrowheads="1"/>
            </p:cNvSpPr>
            <p:nvPr/>
          </p:nvSpPr>
          <p:spPr bwMode="auto">
            <a:xfrm>
              <a:off x="672" y="3264"/>
              <a:ext cx="768" cy="192"/>
            </a:xfrm>
            <a:prstGeom prst="ellipse">
              <a:avLst/>
            </a:prstGeom>
            <a:noFill/>
            <a:ln w="9525">
              <a:solidFill>
                <a:srgbClr val="CC00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38616" name="Oval 24"/>
            <p:cNvSpPr>
              <a:spLocks noChangeArrowheads="1"/>
            </p:cNvSpPr>
            <p:nvPr/>
          </p:nvSpPr>
          <p:spPr bwMode="auto">
            <a:xfrm>
              <a:off x="3984" y="1104"/>
              <a:ext cx="768" cy="192"/>
            </a:xfrm>
            <a:prstGeom prst="ellipse">
              <a:avLst/>
            </a:prstGeom>
            <a:noFill/>
            <a:ln w="9525">
              <a:solidFill>
                <a:srgbClr val="CC0099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1440" y="1296"/>
              <a:ext cx="3024" cy="2064"/>
              <a:chOff x="1440" y="1296"/>
              <a:chExt cx="3024" cy="2064"/>
            </a:xfrm>
          </p:grpSpPr>
          <p:sp>
            <p:nvSpPr>
              <p:cNvPr id="238614" name="Oval 22"/>
              <p:cNvSpPr>
                <a:spLocks noChangeArrowheads="1"/>
              </p:cNvSpPr>
              <p:nvPr/>
            </p:nvSpPr>
            <p:spPr bwMode="auto">
              <a:xfrm>
                <a:off x="3696" y="3024"/>
                <a:ext cx="768" cy="192"/>
              </a:xfrm>
              <a:prstGeom prst="ellipse">
                <a:avLst/>
              </a:prstGeom>
              <a:noFill/>
              <a:ln w="9525">
                <a:solidFill>
                  <a:srgbClr val="CC0099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8615" name="Line 23"/>
              <p:cNvSpPr>
                <a:spLocks noChangeShapeType="1"/>
              </p:cNvSpPr>
              <p:nvPr/>
            </p:nvSpPr>
            <p:spPr bwMode="auto">
              <a:xfrm flipV="1">
                <a:off x="1440" y="3120"/>
                <a:ext cx="2256" cy="240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38619" name="Line 27"/>
              <p:cNvSpPr>
                <a:spLocks noChangeShapeType="1"/>
              </p:cNvSpPr>
              <p:nvPr/>
            </p:nvSpPr>
            <p:spPr bwMode="auto">
              <a:xfrm flipH="1">
                <a:off x="4080" y="1296"/>
                <a:ext cx="288" cy="1728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4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064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064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49" name="Line 9"/>
          <p:cNvSpPr>
            <a:spLocks noChangeShapeType="1"/>
          </p:cNvSpPr>
          <p:nvPr/>
        </p:nvSpPr>
        <p:spPr bwMode="auto">
          <a:xfrm flipV="1">
            <a:off x="1219200" y="2590800"/>
            <a:ext cx="5181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50" name="Line 10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52" name="Text Box 12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0654" name="Text Box 14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0656" name="Line 16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64" name="Rectangle 24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65" name="Line 25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66" name="Line 26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0667" name="Text Box 27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0668" name="Text Box 28"/>
          <p:cNvSpPr txBox="1">
            <a:spLocks noChangeArrowheads="1"/>
          </p:cNvSpPr>
          <p:nvPr/>
        </p:nvSpPr>
        <p:spPr bwMode="auto">
          <a:xfrm>
            <a:off x="2495550" y="3200400"/>
            <a:ext cx="4130675" cy="1076325"/>
          </a:xfrm>
          <a:prstGeom prst="rect">
            <a:avLst/>
          </a:prstGeom>
          <a:solidFill>
            <a:srgbClr val="FFE5F8"/>
          </a:solidFill>
          <a:ln w="9525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Nonlinear planning </a:t>
            </a:r>
            <a:b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CC0099"/>
                </a:solidFill>
                <a:latin typeface="Tahoma" pitchFamily="34" charset="0"/>
                <a:ea typeface="+mn-ea"/>
                <a:cs typeface="+mn-cs"/>
              </a:rPr>
              <a:t>searches a plan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68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1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2694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6" name="Line 8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698" name="Text Box 10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2699" name="Text Box 11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2700" name="Line 12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1" name="Rectangle 13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2" name="Line 14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3" name="Line 15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4" name="Text Box 16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2705" name="Rectangle 17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6" name="Text Box 18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2707" name="Line 19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8" name="Line 20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2709" name="Text Box 21"/>
          <p:cNvSpPr txBox="1">
            <a:spLocks noChangeArrowheads="1"/>
          </p:cNvSpPr>
          <p:nvPr/>
        </p:nvSpPr>
        <p:spPr bwMode="auto">
          <a:xfrm>
            <a:off x="5867400" y="4495800"/>
            <a:ext cx="1439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1219200" y="3048000"/>
            <a:ext cx="4800600" cy="1600200"/>
            <a:chOff x="768" y="1920"/>
            <a:chExt cx="3024" cy="1008"/>
          </a:xfrm>
        </p:grpSpPr>
        <p:sp>
          <p:nvSpPr>
            <p:cNvPr id="242718" name="Line 30"/>
            <p:cNvSpPr>
              <a:spLocks noChangeShapeType="1"/>
            </p:cNvSpPr>
            <p:nvPr/>
          </p:nvSpPr>
          <p:spPr bwMode="auto">
            <a:xfrm>
              <a:off x="768" y="2400"/>
              <a:ext cx="3024" cy="528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1872" y="1920"/>
              <a:ext cx="1050" cy="720"/>
              <a:chOff x="1872" y="1920"/>
              <a:chExt cx="1050" cy="720"/>
            </a:xfrm>
          </p:grpSpPr>
          <p:sp>
            <p:nvSpPr>
              <p:cNvPr id="242724" name="Text Box 36"/>
              <p:cNvSpPr txBox="1">
                <a:spLocks noChangeArrowheads="1"/>
              </p:cNvSpPr>
              <p:nvPr/>
            </p:nvSpPr>
            <p:spPr bwMode="auto">
              <a:xfrm>
                <a:off x="1872" y="1920"/>
                <a:ext cx="10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smtClean="0">
                    <a:solidFill>
                      <a:srgbClr val="CC0099"/>
                    </a:solidFill>
                    <a:latin typeface="Tahoma" pitchFamily="34" charset="0"/>
                    <a:ea typeface="+mn-ea"/>
                    <a:cs typeface="+mn-cs"/>
                  </a:rPr>
                  <a:t>Achievers</a:t>
                </a:r>
              </a:p>
            </p:txBody>
          </p:sp>
          <p:sp>
            <p:nvSpPr>
              <p:cNvPr id="242726" name="Line 38"/>
              <p:cNvSpPr>
                <a:spLocks noChangeShapeType="1"/>
              </p:cNvSpPr>
              <p:nvPr/>
            </p:nvSpPr>
            <p:spPr bwMode="auto">
              <a:xfrm flipH="1">
                <a:off x="2256" y="2160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4098925" y="1828800"/>
            <a:ext cx="2073275" cy="2743200"/>
            <a:chOff x="2582" y="1152"/>
            <a:chExt cx="1306" cy="1728"/>
          </a:xfrm>
        </p:grpSpPr>
        <p:sp>
          <p:nvSpPr>
            <p:cNvPr id="242721" name="Line 33"/>
            <p:cNvSpPr>
              <a:spLocks noChangeShapeType="1"/>
            </p:cNvSpPr>
            <p:nvPr/>
          </p:nvSpPr>
          <p:spPr bwMode="auto">
            <a:xfrm>
              <a:off x="3696" y="1152"/>
              <a:ext cx="192" cy="17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2582" y="2208"/>
              <a:ext cx="1210" cy="309"/>
              <a:chOff x="2582" y="2208"/>
              <a:chExt cx="1210" cy="309"/>
            </a:xfrm>
          </p:grpSpPr>
          <p:sp>
            <p:nvSpPr>
              <p:cNvPr id="242729" name="Text Box 41"/>
              <p:cNvSpPr txBox="1">
                <a:spLocks noChangeArrowheads="1"/>
              </p:cNvSpPr>
              <p:nvPr/>
            </p:nvSpPr>
            <p:spPr bwMode="auto">
              <a:xfrm>
                <a:off x="2582" y="2229"/>
                <a:ext cx="74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b="1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+mn-cs"/>
                  </a:rPr>
                  <a:t>Threat</a:t>
                </a:r>
              </a:p>
            </p:txBody>
          </p:sp>
          <p:sp>
            <p:nvSpPr>
              <p:cNvPr id="242730" name="Line 42"/>
              <p:cNvSpPr>
                <a:spLocks noChangeShapeType="1"/>
              </p:cNvSpPr>
              <p:nvPr/>
            </p:nvSpPr>
            <p:spPr bwMode="auto">
              <a:xfrm flipV="1">
                <a:off x="3312" y="2208"/>
                <a:ext cx="48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1050925" y="1481138"/>
            <a:ext cx="5502275" cy="3090862"/>
            <a:chOff x="662" y="933"/>
            <a:chExt cx="3466" cy="1947"/>
          </a:xfrm>
        </p:grpSpPr>
        <p:sp>
          <p:nvSpPr>
            <p:cNvPr id="242719" name="Line 31"/>
            <p:cNvSpPr>
              <a:spLocks noChangeShapeType="1"/>
            </p:cNvSpPr>
            <p:nvPr/>
          </p:nvSpPr>
          <p:spPr bwMode="auto">
            <a:xfrm flipH="1">
              <a:off x="3936" y="1728"/>
              <a:ext cx="192" cy="1152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grpSp>
          <p:nvGrpSpPr>
            <p:cNvPr id="7" name="Group 48"/>
            <p:cNvGrpSpPr>
              <a:grpSpLocks/>
            </p:cNvGrpSpPr>
            <p:nvPr/>
          </p:nvGrpSpPr>
          <p:grpSpPr bwMode="auto">
            <a:xfrm>
              <a:off x="662" y="933"/>
              <a:ext cx="3370" cy="1179"/>
              <a:chOff x="662" y="933"/>
              <a:chExt cx="3370" cy="1179"/>
            </a:xfrm>
          </p:grpSpPr>
          <p:sp>
            <p:nvSpPr>
              <p:cNvPr id="242725" name="Line 37"/>
              <p:cNvSpPr>
                <a:spLocks noChangeShapeType="1"/>
              </p:cNvSpPr>
              <p:nvPr/>
            </p:nvSpPr>
            <p:spPr bwMode="auto">
              <a:xfrm>
                <a:off x="1920" y="1344"/>
                <a:ext cx="2112" cy="768"/>
              </a:xfrm>
              <a:prstGeom prst="line">
                <a:avLst/>
              </a:prstGeom>
              <a:noFill/>
              <a:ln w="9525">
                <a:solidFill>
                  <a:srgbClr val="CC0099"/>
                </a:solidFill>
                <a:prstDash val="dash"/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 b="1" smtClean="0">
                  <a:solidFill>
                    <a:srgbClr val="40458C"/>
                  </a:solidFill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242734" name="Text Box 46"/>
              <p:cNvSpPr txBox="1">
                <a:spLocks noChangeArrowheads="1"/>
              </p:cNvSpPr>
              <p:nvPr/>
            </p:nvSpPr>
            <p:spPr bwMode="auto">
              <a:xfrm>
                <a:off x="662" y="933"/>
                <a:ext cx="1509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1" smtClean="0">
                    <a:solidFill>
                      <a:srgbClr val="CC0099"/>
                    </a:solidFill>
                    <a:latin typeface="Tahoma" pitchFamily="34" charset="0"/>
                    <a:ea typeface="+mn-ea"/>
                    <a:cs typeface="+mn-cs"/>
                  </a:rPr>
                  <a:t>Other possible</a:t>
                </a:r>
                <a:br>
                  <a:rPr lang="en-US" b="1" smtClean="0">
                    <a:solidFill>
                      <a:srgbClr val="CC0099"/>
                    </a:solidFill>
                    <a:latin typeface="Tahoma" pitchFamily="34" charset="0"/>
                    <a:ea typeface="+mn-ea"/>
                    <a:cs typeface="+mn-cs"/>
                  </a:rPr>
                </a:br>
                <a:r>
                  <a:rPr lang="en-US" b="1" smtClean="0">
                    <a:solidFill>
                      <a:srgbClr val="CC0099"/>
                    </a:solidFill>
                    <a:latin typeface="Tahoma" pitchFamily="34" charset="0"/>
                    <a:ea typeface="+mn-ea"/>
                    <a:cs typeface="+mn-cs"/>
                  </a:rPr>
                  <a:t>achiever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Planning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Choose actions to achieve a certain goal</a:t>
            </a:r>
          </a:p>
          <a:p>
            <a:r>
              <a:rPr lang="en-US" dirty="0" smtClean="0"/>
              <a:t>But isn’t it exactly the same goal as for problem solving?</a:t>
            </a:r>
          </a:p>
          <a:p>
            <a:r>
              <a:rPr lang="en-US" dirty="0" smtClean="0"/>
              <a:t>Some difficulties with problem solving:</a:t>
            </a:r>
          </a:p>
          <a:p>
            <a:pPr lvl="1"/>
            <a:r>
              <a:rPr lang="en-US" dirty="0" smtClean="0"/>
              <a:t>The successor function is a black box: it must be “applied” to a state to know which actions are possible in that state and what are the effects of each one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611EC-425C-4B77-B065-B2D0C82796E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2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2935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6" name="Line 8"/>
          <p:cNvSpPr>
            <a:spLocks noChangeShapeType="1"/>
          </p:cNvSpPr>
          <p:nvPr/>
        </p:nvSpPr>
        <p:spPr bwMode="auto">
          <a:xfrm>
            <a:off x="6705600" y="2590800"/>
            <a:ext cx="1219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7" name="Rectangle 9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38" name="Text Box 10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2939" name="Text Box 11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2940" name="Line 12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1" name="Rectangle 13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2" name="Line 14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3" name="Line 15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4" name="Text Box 16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2945" name="Rectangle 17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6" name="Text Box 18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2947" name="Line 19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8" name="Line 20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49" name="Text Box 21"/>
          <p:cNvSpPr txBox="1">
            <a:spLocks noChangeArrowheads="1"/>
          </p:cNvSpPr>
          <p:nvPr/>
        </p:nvSpPr>
        <p:spPr bwMode="auto">
          <a:xfrm>
            <a:off x="5867400" y="4495800"/>
            <a:ext cx="1439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0" name="Line 22"/>
          <p:cNvSpPr>
            <a:spLocks noChangeShapeType="1"/>
          </p:cNvSpPr>
          <p:nvPr/>
        </p:nvSpPr>
        <p:spPr bwMode="auto">
          <a:xfrm>
            <a:off x="1219200" y="3810000"/>
            <a:ext cx="4800600" cy="8382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1" name="Line 23"/>
          <p:cNvSpPr>
            <a:spLocks noChangeShapeType="1"/>
          </p:cNvSpPr>
          <p:nvPr/>
        </p:nvSpPr>
        <p:spPr bwMode="auto">
          <a:xfrm flipH="1">
            <a:off x="6248400" y="2743200"/>
            <a:ext cx="304800" cy="18288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2" name="Line 24"/>
          <p:cNvSpPr>
            <a:spLocks noChangeShapeType="1"/>
          </p:cNvSpPr>
          <p:nvPr/>
        </p:nvSpPr>
        <p:spPr bwMode="auto">
          <a:xfrm>
            <a:off x="5867400" y="1828800"/>
            <a:ext cx="304800" cy="2743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3" name="Text Box 25"/>
          <p:cNvSpPr txBox="1">
            <a:spLocks noChangeArrowheads="1"/>
          </p:cNvSpPr>
          <p:nvPr/>
        </p:nvSpPr>
        <p:spPr bwMode="auto">
          <a:xfrm>
            <a:off x="5181600" y="1752600"/>
            <a:ext cx="1439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4" name="Line 26"/>
          <p:cNvSpPr>
            <a:spLocks noChangeShapeType="1"/>
          </p:cNvSpPr>
          <p:nvPr/>
        </p:nvSpPr>
        <p:spPr bwMode="auto">
          <a:xfrm flipV="1">
            <a:off x="1219200" y="1981200"/>
            <a:ext cx="4114800" cy="1828800"/>
          </a:xfrm>
          <a:prstGeom prst="line">
            <a:avLst/>
          </a:prstGeom>
          <a:noFill/>
          <a:ln w="952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2955" name="Line 27"/>
          <p:cNvSpPr>
            <a:spLocks noChangeShapeType="1"/>
          </p:cNvSpPr>
          <p:nvPr/>
        </p:nvSpPr>
        <p:spPr bwMode="auto">
          <a:xfrm flipH="1" flipV="1">
            <a:off x="5638800" y="2057400"/>
            <a:ext cx="914400" cy="2209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5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1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3718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3719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2" name="Text Box 10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3723" name="Text Box 11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3724" name="Line 12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5" name="Rectangle 13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6" name="Line 14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28" name="Text Box 16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3729" name="Rectangle 17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30" name="Text Box 18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3731" name="Line 19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32" name="Line 20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35" name="Line 23"/>
          <p:cNvSpPr>
            <a:spLocks noChangeShapeType="1"/>
          </p:cNvSpPr>
          <p:nvPr/>
        </p:nvSpPr>
        <p:spPr bwMode="auto">
          <a:xfrm>
            <a:off x="6553200" y="2743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42" name="Line 30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3746" name="Text Box 34"/>
          <p:cNvSpPr txBox="1">
            <a:spLocks noChangeArrowheads="1"/>
          </p:cNvSpPr>
          <p:nvPr/>
        </p:nvSpPr>
        <p:spPr bwMode="auto">
          <a:xfrm>
            <a:off x="1752600" y="4724400"/>
            <a:ext cx="4437063" cy="974725"/>
          </a:xfrm>
          <a:prstGeom prst="rect">
            <a:avLst/>
          </a:prstGeom>
          <a:solidFill>
            <a:srgbClr val="F7EFCD"/>
          </a:solidFill>
          <a:ln w="28575">
            <a:solidFill>
              <a:srgbClr val="A0005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Note the similarity with</a:t>
            </a:r>
            <a:b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constraint propagation</a:t>
            </a:r>
          </a:p>
        </p:txBody>
      </p:sp>
      <p:sp>
        <p:nvSpPr>
          <p:cNvPr id="243747" name="Text Box 35"/>
          <p:cNvSpPr txBox="1">
            <a:spLocks noChangeArrowheads="1"/>
          </p:cNvSpPr>
          <p:nvPr/>
        </p:nvSpPr>
        <p:spPr bwMode="auto">
          <a:xfrm>
            <a:off x="990600" y="1371600"/>
            <a:ext cx="5194300" cy="1196975"/>
          </a:xfrm>
          <a:prstGeom prst="rect">
            <a:avLst/>
          </a:prstGeom>
          <a:solidFill>
            <a:srgbClr val="EBF9F2"/>
          </a:solidFill>
          <a:ln w="9525">
            <a:solidFill>
              <a:srgbClr val="2F8F5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A </a:t>
            </a:r>
            <a:r>
              <a:rPr lang="en-US" b="1" u="sng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consistent</a:t>
            </a: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 plan is one in which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there is no cycle and no conflict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between achievers and threats</a:t>
            </a:r>
          </a:p>
        </p:txBody>
      </p:sp>
      <p:sp>
        <p:nvSpPr>
          <p:cNvPr id="243748" name="Text Box 36"/>
          <p:cNvSpPr txBox="1">
            <a:spLocks noChangeArrowheads="1"/>
          </p:cNvSpPr>
          <p:nvPr/>
        </p:nvSpPr>
        <p:spPr bwMode="auto">
          <a:xfrm>
            <a:off x="1981200" y="2743200"/>
            <a:ext cx="4546600" cy="1562100"/>
          </a:xfrm>
          <a:prstGeom prst="rect">
            <a:avLst/>
          </a:prstGeom>
          <a:solidFill>
            <a:srgbClr val="FFF5CD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  <a:t>A conflict can be eliminated</a:t>
            </a:r>
            <a:b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  <a:t>by constraining the ordering</a:t>
            </a:r>
            <a:b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  <a:t>among the actions or by </a:t>
            </a:r>
            <a:b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660066"/>
                </a:solidFill>
                <a:latin typeface="Tahoma" pitchFamily="34" charset="0"/>
                <a:ea typeface="+mn-ea"/>
                <a:cs typeface="+mn-cs"/>
              </a:rPr>
              <a:t>adding new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46" grpId="0" animBg="1"/>
      <p:bldP spid="243747" grpId="0" animBg="1"/>
      <p:bldP spid="243748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5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3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8838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8839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0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1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8842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8843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4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5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6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8847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48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8849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50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51" name="Line 19"/>
          <p:cNvSpPr>
            <a:spLocks noChangeShapeType="1"/>
          </p:cNvSpPr>
          <p:nvPr/>
        </p:nvSpPr>
        <p:spPr bwMode="auto">
          <a:xfrm>
            <a:off x="6553200" y="2743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52" name="Line 20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8853" name="Text Box 21"/>
          <p:cNvSpPr txBox="1">
            <a:spLocks noChangeArrowheads="1"/>
          </p:cNvSpPr>
          <p:nvPr/>
        </p:nvSpPr>
        <p:spPr bwMode="auto">
          <a:xfrm>
            <a:off x="5105400" y="1828800"/>
            <a:ext cx="1758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219200" y="2057400"/>
            <a:ext cx="5029200" cy="3124200"/>
            <a:chOff x="768" y="1296"/>
            <a:chExt cx="3168" cy="1968"/>
          </a:xfrm>
        </p:grpSpPr>
        <p:sp>
          <p:nvSpPr>
            <p:cNvPr id="248854" name="Line 22"/>
            <p:cNvSpPr>
              <a:spLocks noChangeShapeType="1"/>
            </p:cNvSpPr>
            <p:nvPr/>
          </p:nvSpPr>
          <p:spPr bwMode="auto">
            <a:xfrm flipH="1" flipV="1">
              <a:off x="3696" y="1296"/>
              <a:ext cx="240" cy="196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48855" name="Line 23"/>
            <p:cNvSpPr>
              <a:spLocks noChangeShapeType="1"/>
            </p:cNvSpPr>
            <p:nvPr/>
          </p:nvSpPr>
          <p:spPr bwMode="auto">
            <a:xfrm flipV="1">
              <a:off x="768" y="1296"/>
              <a:ext cx="2928" cy="1104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8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8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088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088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89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0890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0891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2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3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4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0895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6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0897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8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899" name="Line 19"/>
          <p:cNvSpPr>
            <a:spLocks noChangeShapeType="1"/>
          </p:cNvSpPr>
          <p:nvPr/>
        </p:nvSpPr>
        <p:spPr bwMode="auto">
          <a:xfrm>
            <a:off x="6553200" y="2743200"/>
            <a:ext cx="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0" name="Line 20"/>
          <p:cNvSpPr>
            <a:spLocks noChangeShapeType="1"/>
          </p:cNvSpPr>
          <p:nvPr/>
        </p:nvSpPr>
        <p:spPr bwMode="auto">
          <a:xfrm>
            <a:off x="1219200" y="3810000"/>
            <a:ext cx="4876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1" name="Text Box 21"/>
          <p:cNvSpPr txBox="1">
            <a:spLocks noChangeArrowheads="1"/>
          </p:cNvSpPr>
          <p:nvPr/>
        </p:nvSpPr>
        <p:spPr bwMode="auto">
          <a:xfrm>
            <a:off x="5715000" y="5791200"/>
            <a:ext cx="1758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</a:p>
        </p:txBody>
      </p:sp>
      <p:sp>
        <p:nvSpPr>
          <p:cNvPr id="250903" name="Line 23"/>
          <p:cNvSpPr>
            <a:spLocks noChangeShapeType="1"/>
          </p:cNvSpPr>
          <p:nvPr/>
        </p:nvSpPr>
        <p:spPr bwMode="auto">
          <a:xfrm>
            <a:off x="1219200" y="3810000"/>
            <a:ext cx="4572000" cy="2057400"/>
          </a:xfrm>
          <a:prstGeom prst="line">
            <a:avLst/>
          </a:prstGeom>
          <a:noFill/>
          <a:ln w="19050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4" name="Line 24"/>
          <p:cNvSpPr>
            <a:spLocks noChangeShapeType="1"/>
          </p:cNvSpPr>
          <p:nvPr/>
        </p:nvSpPr>
        <p:spPr bwMode="auto">
          <a:xfrm flipH="1">
            <a:off x="6400800" y="2743200"/>
            <a:ext cx="152400" cy="31242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5" name="Line 25"/>
          <p:cNvSpPr>
            <a:spLocks noChangeShapeType="1"/>
          </p:cNvSpPr>
          <p:nvPr/>
        </p:nvSpPr>
        <p:spPr bwMode="auto">
          <a:xfrm>
            <a:off x="5867400" y="1828800"/>
            <a:ext cx="304800" cy="403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6" name="Text Box 26"/>
          <p:cNvSpPr txBox="1">
            <a:spLocks noChangeArrowheads="1"/>
          </p:cNvSpPr>
          <p:nvPr/>
        </p:nvSpPr>
        <p:spPr bwMode="auto">
          <a:xfrm>
            <a:off x="5105400" y="1828800"/>
            <a:ext cx="1758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</a:p>
        </p:txBody>
      </p:sp>
      <p:sp>
        <p:nvSpPr>
          <p:cNvPr id="250907" name="Line 27"/>
          <p:cNvSpPr>
            <a:spLocks noChangeShapeType="1"/>
          </p:cNvSpPr>
          <p:nvPr/>
        </p:nvSpPr>
        <p:spPr bwMode="auto">
          <a:xfrm flipH="1" flipV="1">
            <a:off x="6019800" y="2057400"/>
            <a:ext cx="228600" cy="3124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0908" name="Line 28"/>
          <p:cNvSpPr>
            <a:spLocks noChangeShapeType="1"/>
          </p:cNvSpPr>
          <p:nvPr/>
        </p:nvSpPr>
        <p:spPr bwMode="auto">
          <a:xfrm flipV="1">
            <a:off x="1219200" y="2057400"/>
            <a:ext cx="4648200" cy="1752600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9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4982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4983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4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5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4986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4987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8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89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0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4991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2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4993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4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5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6" name="Text Box 20"/>
          <p:cNvSpPr txBox="1">
            <a:spLocks noChangeArrowheads="1"/>
          </p:cNvSpPr>
          <p:nvPr/>
        </p:nvSpPr>
        <p:spPr bwMode="auto">
          <a:xfrm>
            <a:off x="5638800" y="5791200"/>
            <a:ext cx="17668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CLEAR(C)</a:t>
            </a: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ON(C,TABLE)</a:t>
            </a:r>
            <a:endParaRPr lang="en-US" sz="1600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7" name="Text Box 21"/>
          <p:cNvSpPr txBox="1">
            <a:spLocks noChangeArrowheads="1"/>
          </p:cNvSpPr>
          <p:nvPr/>
        </p:nvSpPr>
        <p:spPr bwMode="auto">
          <a:xfrm>
            <a:off x="5867400" y="4495800"/>
            <a:ext cx="1760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HOLDING(C)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8" name="Text Box 22"/>
          <p:cNvSpPr txBox="1">
            <a:spLocks noChangeArrowheads="1"/>
          </p:cNvSpPr>
          <p:nvPr/>
        </p:nvSpPr>
        <p:spPr bwMode="auto">
          <a:xfrm>
            <a:off x="5791200" y="3048000"/>
            <a:ext cx="1765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990000"/>
                </a:solidFill>
                <a:latin typeface="Tahoma" pitchFamily="34" charset="0"/>
                <a:ea typeface="+mn-ea"/>
                <a:cs typeface="+mn-cs"/>
              </a:rPr>
              <a:t>CLEAR(A)</a:t>
            </a:r>
            <a:endParaRPr lang="en-US" b="1" smtClean="0">
              <a:solidFill>
                <a:srgbClr val="990000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4999" name="Text Box 23"/>
          <p:cNvSpPr txBox="1">
            <a:spLocks noChangeArrowheads="1"/>
          </p:cNvSpPr>
          <p:nvPr/>
        </p:nvSpPr>
        <p:spPr bwMode="auto">
          <a:xfrm>
            <a:off x="5257800" y="1752600"/>
            <a:ext cx="17716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ON(B,TABLE)</a:t>
            </a:r>
          </a:p>
        </p:txBody>
      </p:sp>
      <p:sp>
        <p:nvSpPr>
          <p:cNvPr id="255001" name="Text Box 25"/>
          <p:cNvSpPr txBox="1">
            <a:spLocks noChangeArrowheads="1"/>
          </p:cNvSpPr>
          <p:nvPr/>
        </p:nvSpPr>
        <p:spPr bwMode="auto">
          <a:xfrm>
            <a:off x="762000" y="762000"/>
            <a:ext cx="4602163" cy="2686050"/>
          </a:xfrm>
          <a:prstGeom prst="rect">
            <a:avLst/>
          </a:prstGeom>
          <a:solidFill>
            <a:srgbClr val="EBF9F2"/>
          </a:solidFill>
          <a:ln w="38100">
            <a:solidFill>
              <a:srgbClr val="2F8F5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~ Most-constrained-variable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  <a:t>heuristic in CSP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 choose the unachieved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     precondition that can be</a:t>
            </a:r>
            <a:b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</a:br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     satisfied in the </a:t>
            </a:r>
            <a:r>
              <a:rPr lang="en-US" b="1" u="sng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fewest</a:t>
            </a:r>
          </a:p>
          <a:p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     number of ways</a:t>
            </a:r>
          </a:p>
          <a:p>
            <a:r>
              <a:rPr lang="en-US" b="1" smtClean="0">
                <a:solidFill>
                  <a:srgbClr val="2F8F5F"/>
                </a:solidFill>
                <a:latin typeface="Tahoma" pitchFamily="34" charset="0"/>
                <a:ea typeface="+mn-ea"/>
                <a:cs typeface="+mn-cs"/>
                <a:sym typeface="Wingdings" pitchFamily="2" charset="2"/>
              </a:rPr>
              <a:t> ON(C,TABLE)</a:t>
            </a:r>
            <a:endParaRPr lang="en-US" b="1" smtClean="0">
              <a:solidFill>
                <a:srgbClr val="2F8F5F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96" grpId="0"/>
      <p:bldP spid="254997" grpId="0"/>
      <p:bldP spid="254998" grpId="0"/>
      <p:bldP spid="254999" grpId="0"/>
      <p:bldP spid="255001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9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0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1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4742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4743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4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5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4746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4747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8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49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0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4751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2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4753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5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6" name="Rectangle 20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7" name="Text Box 21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44758" name="Line 22"/>
          <p:cNvSpPr>
            <a:spLocks noChangeShapeType="1"/>
          </p:cNvSpPr>
          <p:nvPr/>
        </p:nvSpPr>
        <p:spPr bwMode="auto">
          <a:xfrm flipV="1">
            <a:off x="5181600" y="5334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4759" name="Line 23"/>
          <p:cNvSpPr>
            <a:spLocks noChangeShapeType="1"/>
          </p:cNvSpPr>
          <p:nvPr/>
        </p:nvSpPr>
        <p:spPr bwMode="auto">
          <a:xfrm>
            <a:off x="1219200" y="3810000"/>
            <a:ext cx="3657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4576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4576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68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69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45770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45771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2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3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4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45775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6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45777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8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79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0" name="Rectangle 20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1" name="Text Box 21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45782" name="Line 22"/>
          <p:cNvSpPr>
            <a:spLocks noChangeShapeType="1"/>
          </p:cNvSpPr>
          <p:nvPr/>
        </p:nvSpPr>
        <p:spPr bwMode="auto">
          <a:xfrm flipV="1">
            <a:off x="5181600" y="5334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4" name="Rectangle 24"/>
          <p:cNvSpPr>
            <a:spLocks noChangeArrowheads="1"/>
          </p:cNvSpPr>
          <p:nvPr/>
        </p:nvSpPr>
        <p:spPr bwMode="auto">
          <a:xfrm>
            <a:off x="3048000" y="487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5" name="Line 25"/>
          <p:cNvSpPr>
            <a:spLocks noChangeShapeType="1"/>
          </p:cNvSpPr>
          <p:nvPr/>
        </p:nvSpPr>
        <p:spPr bwMode="auto">
          <a:xfrm>
            <a:off x="1219200" y="38100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6" name="Line 26"/>
          <p:cNvSpPr>
            <a:spLocks noChangeShapeType="1"/>
          </p:cNvSpPr>
          <p:nvPr/>
        </p:nvSpPr>
        <p:spPr bwMode="auto">
          <a:xfrm>
            <a:off x="3352800" y="5029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45787" name="Text Box 27"/>
          <p:cNvSpPr txBox="1">
            <a:spLocks noChangeArrowheads="1"/>
          </p:cNvSpPr>
          <p:nvPr/>
        </p:nvSpPr>
        <p:spPr bwMode="auto">
          <a:xfrm>
            <a:off x="2819400" y="4495800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Unstack(C,A)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0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0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600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08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09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6010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6011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2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3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4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6015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6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6017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8" name="Line 18"/>
          <p:cNvSpPr>
            <a:spLocks noChangeShapeType="1"/>
          </p:cNvSpPr>
          <p:nvPr/>
        </p:nvSpPr>
        <p:spPr bwMode="auto">
          <a:xfrm flipV="1">
            <a:off x="1219200" y="1676400"/>
            <a:ext cx="4495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19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0" name="Rectangle 20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1" name="Text Box 21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56022" name="Line 22"/>
          <p:cNvSpPr>
            <a:spLocks noChangeShapeType="1"/>
          </p:cNvSpPr>
          <p:nvPr/>
        </p:nvSpPr>
        <p:spPr bwMode="auto">
          <a:xfrm flipV="1">
            <a:off x="5181600" y="5334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3" name="Rectangle 23"/>
          <p:cNvSpPr>
            <a:spLocks noChangeArrowheads="1"/>
          </p:cNvSpPr>
          <p:nvPr/>
        </p:nvSpPr>
        <p:spPr bwMode="auto">
          <a:xfrm>
            <a:off x="3048000" y="487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4" name="Line 24"/>
          <p:cNvSpPr>
            <a:spLocks noChangeShapeType="1"/>
          </p:cNvSpPr>
          <p:nvPr/>
        </p:nvSpPr>
        <p:spPr bwMode="auto">
          <a:xfrm>
            <a:off x="1219200" y="38100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5" name="Line 25"/>
          <p:cNvSpPr>
            <a:spLocks noChangeShapeType="1"/>
          </p:cNvSpPr>
          <p:nvPr/>
        </p:nvSpPr>
        <p:spPr bwMode="auto">
          <a:xfrm>
            <a:off x="3352800" y="5029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6026" name="Text Box 26"/>
          <p:cNvSpPr txBox="1">
            <a:spLocks noChangeArrowheads="1"/>
          </p:cNvSpPr>
          <p:nvPr/>
        </p:nvSpPr>
        <p:spPr bwMode="auto">
          <a:xfrm>
            <a:off x="2819400" y="4495800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Unstack(C,A)</a:t>
            </a:r>
          </a:p>
        </p:txBody>
      </p:sp>
      <p:sp>
        <p:nvSpPr>
          <p:cNvPr id="256028" name="Text Box 28"/>
          <p:cNvSpPr txBox="1">
            <a:spLocks noChangeArrowheads="1"/>
          </p:cNvSpPr>
          <p:nvPr/>
        </p:nvSpPr>
        <p:spPr bwMode="auto">
          <a:xfrm>
            <a:off x="5257800" y="1752600"/>
            <a:ext cx="1758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219200" y="2057400"/>
            <a:ext cx="4648200" cy="3429000"/>
            <a:chOff x="768" y="1296"/>
            <a:chExt cx="2928" cy="2160"/>
          </a:xfrm>
        </p:grpSpPr>
        <p:sp>
          <p:nvSpPr>
            <p:cNvPr id="256029" name="Line 29"/>
            <p:cNvSpPr>
              <a:spLocks noChangeShapeType="1"/>
            </p:cNvSpPr>
            <p:nvPr/>
          </p:nvSpPr>
          <p:spPr bwMode="auto">
            <a:xfrm flipV="1">
              <a:off x="768" y="1296"/>
              <a:ext cx="2688" cy="1104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56030" name="Line 30"/>
            <p:cNvSpPr>
              <a:spLocks noChangeShapeType="1"/>
            </p:cNvSpPr>
            <p:nvPr/>
          </p:nvSpPr>
          <p:spPr bwMode="auto">
            <a:xfrm flipV="1">
              <a:off x="3168" y="1296"/>
              <a:ext cx="528" cy="2160"/>
            </a:xfrm>
            <a:prstGeom prst="line">
              <a:avLst/>
            </a:prstGeom>
            <a:noFill/>
            <a:ln w="28575">
              <a:solidFill>
                <a:srgbClr val="CC0099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256031" name="Line 31"/>
            <p:cNvSpPr>
              <a:spLocks noChangeShapeType="1"/>
            </p:cNvSpPr>
            <p:nvPr/>
          </p:nvSpPr>
          <p:spPr bwMode="auto">
            <a:xfrm flipV="1">
              <a:off x="2112" y="1296"/>
              <a:ext cx="1440" cy="17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76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77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59078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59079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0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59082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59083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4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5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6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59087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88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59089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1" name="Line 19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2" name="Rectangle 20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3" name="Text Box 21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59095" name="Rectangle 23"/>
          <p:cNvSpPr>
            <a:spLocks noChangeArrowheads="1"/>
          </p:cNvSpPr>
          <p:nvPr/>
        </p:nvSpPr>
        <p:spPr bwMode="auto">
          <a:xfrm>
            <a:off x="3048000" y="487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6" name="Line 24"/>
          <p:cNvSpPr>
            <a:spLocks noChangeShapeType="1"/>
          </p:cNvSpPr>
          <p:nvPr/>
        </p:nvSpPr>
        <p:spPr bwMode="auto">
          <a:xfrm>
            <a:off x="1219200" y="38100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7" name="Line 25"/>
          <p:cNvSpPr>
            <a:spLocks noChangeShapeType="1"/>
          </p:cNvSpPr>
          <p:nvPr/>
        </p:nvSpPr>
        <p:spPr bwMode="auto">
          <a:xfrm>
            <a:off x="3352800" y="5029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59098" name="Text Box 26"/>
          <p:cNvSpPr txBox="1">
            <a:spLocks noChangeArrowheads="1"/>
          </p:cNvSpPr>
          <p:nvPr/>
        </p:nvSpPr>
        <p:spPr bwMode="auto">
          <a:xfrm>
            <a:off x="2819400" y="4495800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Unstack(C,A)</a:t>
            </a:r>
          </a:p>
        </p:txBody>
      </p:sp>
      <p:sp>
        <p:nvSpPr>
          <p:cNvPr id="259104" name="Line 32"/>
          <p:cNvSpPr>
            <a:spLocks noChangeShapeType="1"/>
          </p:cNvSpPr>
          <p:nvPr/>
        </p:nvSpPr>
        <p:spPr bwMode="auto">
          <a:xfrm flipV="1">
            <a:off x="5029200" y="1828800"/>
            <a:ext cx="83820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9144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24" name="Rectangle 4"/>
          <p:cNvSpPr>
            <a:spLocks noChangeArrowheads="1"/>
          </p:cNvSpPr>
          <p:nvPr/>
        </p:nvSpPr>
        <p:spPr bwMode="auto">
          <a:xfrm>
            <a:off x="7924800" y="3657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25" name="Text Box 5"/>
          <p:cNvSpPr txBox="1">
            <a:spLocks noChangeArrowheads="1"/>
          </p:cNvSpPr>
          <p:nvPr/>
        </p:nvSpPr>
        <p:spPr bwMode="auto">
          <a:xfrm>
            <a:off x="762000" y="3962400"/>
            <a:ext cx="18811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 ON(A,TABLE)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ON(B,TABLE)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ON(C,A)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CLEAR(B)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CLEAR(C)</a:t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 HANDEMPTY</a:t>
            </a:r>
            <a:r>
              <a:rPr lang="en-US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261126" name="Text Box 6"/>
          <p:cNvSpPr txBox="1">
            <a:spLocks noChangeArrowheads="1"/>
          </p:cNvSpPr>
          <p:nvPr/>
        </p:nvSpPr>
        <p:spPr bwMode="auto">
          <a:xfrm>
            <a:off x="7543800" y="3962400"/>
            <a:ext cx="13223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ON(B,A)</a:t>
            </a:r>
          </a:p>
          <a:p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 ON(C,B)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-: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+:</a:t>
            </a:r>
          </a:p>
        </p:txBody>
      </p:sp>
      <p:sp>
        <p:nvSpPr>
          <p:cNvPr id="261127" name="Rectangle 7"/>
          <p:cNvSpPr>
            <a:spLocks noChangeArrowheads="1"/>
          </p:cNvSpPr>
          <p:nvPr/>
        </p:nvSpPr>
        <p:spPr bwMode="auto">
          <a:xfrm>
            <a:off x="6400800" y="2438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28" name="Rectangle 8"/>
          <p:cNvSpPr>
            <a:spLocks noChangeArrowheads="1"/>
          </p:cNvSpPr>
          <p:nvPr/>
        </p:nvSpPr>
        <p:spPr bwMode="auto">
          <a:xfrm>
            <a:off x="6400800" y="4267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29" name="Text Box 9"/>
          <p:cNvSpPr txBox="1">
            <a:spLocks noChangeArrowheads="1"/>
          </p:cNvSpPr>
          <p:nvPr/>
        </p:nvSpPr>
        <p:spPr bwMode="auto">
          <a:xfrm>
            <a:off x="5791200" y="2768600"/>
            <a:ext cx="1411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Stack(B,A)</a:t>
            </a:r>
          </a:p>
        </p:txBody>
      </p:sp>
      <p:sp>
        <p:nvSpPr>
          <p:cNvPr id="261130" name="Text Box 10"/>
          <p:cNvSpPr txBox="1">
            <a:spLocks noChangeArrowheads="1"/>
          </p:cNvSpPr>
          <p:nvPr/>
        </p:nvSpPr>
        <p:spPr bwMode="auto">
          <a:xfrm>
            <a:off x="5867400" y="3911600"/>
            <a:ext cx="1406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Stack(C,B)</a:t>
            </a:r>
          </a:p>
        </p:txBody>
      </p:sp>
      <p:sp>
        <p:nvSpPr>
          <p:cNvPr id="261131" name="Line 11"/>
          <p:cNvSpPr>
            <a:spLocks noChangeShapeType="1"/>
          </p:cNvSpPr>
          <p:nvPr/>
        </p:nvSpPr>
        <p:spPr bwMode="auto">
          <a:xfrm flipV="1">
            <a:off x="6705600" y="38100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2" name="Rectangle 12"/>
          <p:cNvSpPr>
            <a:spLocks noChangeArrowheads="1"/>
          </p:cNvSpPr>
          <p:nvPr/>
        </p:nvSpPr>
        <p:spPr bwMode="auto">
          <a:xfrm>
            <a:off x="6096000" y="5181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3" name="Line 13"/>
          <p:cNvSpPr>
            <a:spLocks noChangeShapeType="1"/>
          </p:cNvSpPr>
          <p:nvPr/>
        </p:nvSpPr>
        <p:spPr bwMode="auto">
          <a:xfrm flipV="1">
            <a:off x="6248400" y="45720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4" name="Text Box 14"/>
          <p:cNvSpPr txBox="1">
            <a:spLocks noChangeArrowheads="1"/>
          </p:cNvSpPr>
          <p:nvPr/>
        </p:nvSpPr>
        <p:spPr bwMode="auto">
          <a:xfrm>
            <a:off x="5638800" y="5486400"/>
            <a:ext cx="1311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Pickup(C)</a:t>
            </a:r>
          </a:p>
        </p:txBody>
      </p:sp>
      <p:sp>
        <p:nvSpPr>
          <p:cNvPr id="261135" name="Rectangle 15"/>
          <p:cNvSpPr>
            <a:spLocks noChangeArrowheads="1"/>
          </p:cNvSpPr>
          <p:nvPr/>
        </p:nvSpPr>
        <p:spPr bwMode="auto">
          <a:xfrm>
            <a:off x="5715000" y="15240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6" name="Text Box 16"/>
          <p:cNvSpPr txBox="1">
            <a:spLocks noChangeArrowheads="1"/>
          </p:cNvSpPr>
          <p:nvPr/>
        </p:nvSpPr>
        <p:spPr bwMode="auto">
          <a:xfrm>
            <a:off x="5181600" y="1143000"/>
            <a:ext cx="1316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Pickup(B)</a:t>
            </a:r>
          </a:p>
        </p:txBody>
      </p:sp>
      <p:sp>
        <p:nvSpPr>
          <p:cNvPr id="261137" name="Line 17"/>
          <p:cNvSpPr>
            <a:spLocks noChangeShapeType="1"/>
          </p:cNvSpPr>
          <p:nvPr/>
        </p:nvSpPr>
        <p:spPr bwMode="auto">
          <a:xfrm>
            <a:off x="5867400" y="1828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8" name="Line 18"/>
          <p:cNvSpPr>
            <a:spLocks noChangeShapeType="1"/>
          </p:cNvSpPr>
          <p:nvPr/>
        </p:nvSpPr>
        <p:spPr bwMode="auto">
          <a:xfrm flipH="1">
            <a:off x="6248400" y="2743200"/>
            <a:ext cx="304800" cy="2438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39" name="Rectangle 19"/>
          <p:cNvSpPr>
            <a:spLocks noChangeArrowheads="1"/>
          </p:cNvSpPr>
          <p:nvPr/>
        </p:nvSpPr>
        <p:spPr bwMode="auto">
          <a:xfrm>
            <a:off x="4876800" y="54864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0" name="Text Box 20"/>
          <p:cNvSpPr txBox="1">
            <a:spLocks noChangeArrowheads="1"/>
          </p:cNvSpPr>
          <p:nvPr/>
        </p:nvSpPr>
        <p:spPr bwMode="auto">
          <a:xfrm>
            <a:off x="4191000" y="5791200"/>
            <a:ext cx="157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Putdown(C)</a:t>
            </a:r>
          </a:p>
        </p:txBody>
      </p:sp>
      <p:sp>
        <p:nvSpPr>
          <p:cNvPr id="261141" name="Rectangle 21"/>
          <p:cNvSpPr>
            <a:spLocks noChangeArrowheads="1"/>
          </p:cNvSpPr>
          <p:nvPr/>
        </p:nvSpPr>
        <p:spPr bwMode="auto">
          <a:xfrm>
            <a:off x="3048000" y="487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2" name="Line 22"/>
          <p:cNvSpPr>
            <a:spLocks noChangeShapeType="1"/>
          </p:cNvSpPr>
          <p:nvPr/>
        </p:nvSpPr>
        <p:spPr bwMode="auto">
          <a:xfrm>
            <a:off x="1219200" y="3810000"/>
            <a:ext cx="1828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3" name="Line 23"/>
          <p:cNvSpPr>
            <a:spLocks noChangeShapeType="1"/>
          </p:cNvSpPr>
          <p:nvPr/>
        </p:nvSpPr>
        <p:spPr bwMode="auto">
          <a:xfrm>
            <a:off x="3352800" y="50292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4" name="Text Box 24"/>
          <p:cNvSpPr txBox="1">
            <a:spLocks noChangeArrowheads="1"/>
          </p:cNvSpPr>
          <p:nvPr/>
        </p:nvSpPr>
        <p:spPr bwMode="auto">
          <a:xfrm>
            <a:off x="2819400" y="4495800"/>
            <a:ext cx="1693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 smtClean="0">
                <a:solidFill>
                  <a:srgbClr val="3333CC"/>
                </a:solidFill>
                <a:latin typeface="Tahoma" pitchFamily="34" charset="0"/>
                <a:ea typeface="+mn-ea"/>
                <a:cs typeface="+mn-cs"/>
              </a:rPr>
              <a:t>Unstack(C,A)</a:t>
            </a:r>
          </a:p>
        </p:txBody>
      </p:sp>
      <p:sp>
        <p:nvSpPr>
          <p:cNvPr id="261145" name="Line 25"/>
          <p:cNvSpPr>
            <a:spLocks noChangeShapeType="1"/>
          </p:cNvSpPr>
          <p:nvPr/>
        </p:nvSpPr>
        <p:spPr bwMode="auto">
          <a:xfrm flipV="1">
            <a:off x="5029200" y="1828800"/>
            <a:ext cx="83820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6" name="Text Box 26"/>
          <p:cNvSpPr txBox="1">
            <a:spLocks noChangeArrowheads="1"/>
          </p:cNvSpPr>
          <p:nvPr/>
        </p:nvSpPr>
        <p:spPr bwMode="auto">
          <a:xfrm>
            <a:off x="5638800" y="5791200"/>
            <a:ext cx="1766888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CLEAR(C)</a:t>
            </a: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ON(C,TABLE)</a:t>
            </a:r>
          </a:p>
        </p:txBody>
      </p:sp>
      <p:sp>
        <p:nvSpPr>
          <p:cNvPr id="261147" name="Text Box 27"/>
          <p:cNvSpPr txBox="1">
            <a:spLocks noChangeArrowheads="1"/>
          </p:cNvSpPr>
          <p:nvPr/>
        </p:nvSpPr>
        <p:spPr bwMode="auto">
          <a:xfrm>
            <a:off x="5867400" y="4495800"/>
            <a:ext cx="1760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HOLDING(C)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8" name="Text Box 28"/>
          <p:cNvSpPr txBox="1">
            <a:spLocks noChangeArrowheads="1"/>
          </p:cNvSpPr>
          <p:nvPr/>
        </p:nvSpPr>
        <p:spPr bwMode="auto">
          <a:xfrm>
            <a:off x="5791200" y="3048000"/>
            <a:ext cx="1765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HOLDING(B)</a:t>
            </a:r>
          </a:p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CLEAR(A)</a:t>
            </a:r>
            <a:endParaRPr lang="en-US" b="1" smtClean="0">
              <a:solidFill>
                <a:srgbClr val="008000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49" name="Text Box 29"/>
          <p:cNvSpPr txBox="1">
            <a:spLocks noChangeArrowheads="1"/>
          </p:cNvSpPr>
          <p:nvPr/>
        </p:nvSpPr>
        <p:spPr bwMode="auto">
          <a:xfrm>
            <a:off x="5257800" y="1752600"/>
            <a:ext cx="17716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CLEAR(B)</a:t>
            </a: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/>
            </a:r>
            <a:b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   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ON(B,TABLE)</a:t>
            </a:r>
          </a:p>
        </p:txBody>
      </p:sp>
      <p:sp>
        <p:nvSpPr>
          <p:cNvPr id="261150" name="Text Box 30"/>
          <p:cNvSpPr txBox="1">
            <a:spLocks noChangeArrowheads="1"/>
          </p:cNvSpPr>
          <p:nvPr/>
        </p:nvSpPr>
        <p:spPr bwMode="auto">
          <a:xfrm>
            <a:off x="4191000" y="6096000"/>
            <a:ext cx="1760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HOLDING(C)</a:t>
            </a:r>
            <a:endParaRPr lang="en-US" b="1" smtClean="0">
              <a:solidFill>
                <a:srgbClr val="40458C"/>
              </a:solidFill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261151" name="Text Box 31"/>
          <p:cNvSpPr txBox="1">
            <a:spLocks noChangeArrowheads="1"/>
          </p:cNvSpPr>
          <p:nvPr/>
        </p:nvSpPr>
        <p:spPr bwMode="auto">
          <a:xfrm>
            <a:off x="2819400" y="3657600"/>
            <a:ext cx="17589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smtClean="0">
                <a:solidFill>
                  <a:srgbClr val="40458C"/>
                </a:solidFill>
                <a:latin typeface="Tahoma" pitchFamily="34" charset="0"/>
                <a:ea typeface="+mn-ea"/>
                <a:cs typeface="+mn-cs"/>
              </a:rPr>
              <a:t>P: </a:t>
            </a: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HANDEMPTY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CLEAR(C)</a:t>
            </a:r>
            <a:b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1600" b="1" smtClean="0">
                <a:solidFill>
                  <a:srgbClr val="008000"/>
                </a:solidFill>
                <a:latin typeface="Tahoma" pitchFamily="34" charset="0"/>
                <a:ea typeface="+mn-ea"/>
                <a:cs typeface="+mn-cs"/>
              </a:rPr>
              <a:t>    ON(C,A)</a:t>
            </a:r>
          </a:p>
        </p:txBody>
      </p:sp>
      <p:sp>
        <p:nvSpPr>
          <p:cNvPr id="261152" name="Text Box 32"/>
          <p:cNvSpPr txBox="1">
            <a:spLocks noChangeArrowheads="1"/>
          </p:cNvSpPr>
          <p:nvPr/>
        </p:nvSpPr>
        <p:spPr bwMode="auto">
          <a:xfrm>
            <a:off x="1524000" y="2438400"/>
            <a:ext cx="6651625" cy="1828800"/>
          </a:xfrm>
          <a:prstGeom prst="rect">
            <a:avLst/>
          </a:prstGeom>
          <a:solidFill>
            <a:srgbClr val="F7EFCD"/>
          </a:solidFill>
          <a:ln w="28575">
            <a:solidFill>
              <a:srgbClr val="A0005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The plan is </a:t>
            </a:r>
            <a:r>
              <a:rPr lang="en-US" sz="2800" b="1" u="sng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complete</a:t>
            </a:r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 because every </a:t>
            </a:r>
          </a:p>
          <a:p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precondition of every step is added</a:t>
            </a:r>
            <a:b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by some previous step, and no</a:t>
            </a:r>
          </a:p>
          <a:p>
            <a:r>
              <a:rPr lang="en-US" sz="2800" b="1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intermediate step deletes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5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3C26F-89DC-4BD8-868A-96DA9479F94A}" type="slidenum">
              <a:rPr lang="en-US"/>
              <a:pPr/>
              <a:t>8</a:t>
            </a:fld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2080"/>
          <a:lstStyle/>
          <a:p>
            <a:r>
              <a:rPr lang="en-US" dirty="0"/>
              <a:t>Have(Milk)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2080"/>
          <a:lstStyle/>
          <a:p>
            <a:r>
              <a:rPr lang="en-US" dirty="0">
                <a:solidFill>
                  <a:schemeClr val="tx2">
                    <a:lumMod val="65000"/>
                    <a:lumOff val="35000"/>
                  </a:schemeClr>
                </a:solidFill>
              </a:rPr>
              <a:t>Suppose that the goal is HAVE(MILK). </a:t>
            </a:r>
          </a:p>
          <a:p>
            <a:pPr marL="782638" lvl="1"/>
            <a:r>
              <a:rPr lang="en-US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From some initial state where HAVE(MILK) is not satisfied, the successor function must be repeatedly applied to eventually generate a state where HAVE(MILK) is satisfied. </a:t>
            </a:r>
          </a:p>
          <a:p>
            <a:pPr marL="782638" lvl="1"/>
            <a:r>
              <a:rPr lang="en-US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An explicit representation of the possible actions and their effects would help the problem solver select the relevant actions  </a:t>
            </a:r>
          </a:p>
          <a:p>
            <a:pPr marL="782638" lvl="1"/>
            <a:r>
              <a:rPr lang="en-US" dirty="0">
                <a:solidFill>
                  <a:schemeClr val="tx2">
                    <a:lumMod val="65000"/>
                    <a:lumOff val="35000"/>
                  </a:schemeClr>
                </a:solidFill>
              </a:rPr>
              <a:t>Otherwise, in the real world an agent would be overwhelmed by irrelevant 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Applications of Planning</a:t>
            </a:r>
          </a:p>
        </p:txBody>
      </p:sp>
      <p:sp>
        <p:nvSpPr>
          <p:cNvPr id="271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Military operations</a:t>
            </a:r>
          </a:p>
          <a:p>
            <a:r>
              <a:rPr lang="en-US"/>
              <a:t>Construction tasks</a:t>
            </a:r>
          </a:p>
          <a:p>
            <a:r>
              <a:rPr lang="en-US"/>
              <a:t>Machining tasks</a:t>
            </a:r>
          </a:p>
          <a:p>
            <a:r>
              <a:rPr lang="en-US"/>
              <a:t>Mechanical assembly</a:t>
            </a:r>
          </a:p>
          <a:p>
            <a:r>
              <a:rPr lang="en-US"/>
              <a:t>Design of experiments in genetics</a:t>
            </a:r>
          </a:p>
          <a:p>
            <a:r>
              <a:rPr lang="en-US"/>
              <a:t>Command sequences for satellite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909638" y="2590800"/>
            <a:ext cx="7629525" cy="2070100"/>
          </a:xfrm>
          <a:prstGeom prst="rect">
            <a:avLst/>
          </a:prstGeom>
          <a:solidFill>
            <a:srgbClr val="F7EFCD"/>
          </a:solidFill>
          <a:ln w="28575">
            <a:solidFill>
              <a:srgbClr val="A0005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Most applied systems use extended </a:t>
            </a:r>
          </a:p>
          <a:p>
            <a:pPr algn="ctr"/>
            <a: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representation languages, nonlinear</a:t>
            </a:r>
          </a:p>
          <a:p>
            <a:pPr algn="ctr"/>
            <a: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planning techniques, and domain-specific</a:t>
            </a:r>
            <a:b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</a:br>
            <a:r>
              <a:rPr lang="en-US" sz="3200" smtClean="0">
                <a:solidFill>
                  <a:srgbClr val="A00050"/>
                </a:solidFill>
                <a:latin typeface="Tahoma" pitchFamily="34" charset="0"/>
                <a:ea typeface="+mn-ea"/>
                <a:cs typeface="+mn-cs"/>
              </a:rPr>
              <a:t>heuristics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4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Summary</a:t>
            </a:r>
          </a:p>
        </p:txBody>
      </p:sp>
      <p:sp>
        <p:nvSpPr>
          <p:cNvPr id="2007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Representations in planning</a:t>
            </a:r>
          </a:p>
          <a:p>
            <a:r>
              <a:rPr lang="en-US" dirty="0"/>
              <a:t>Representation of action:</a:t>
            </a:r>
            <a:br>
              <a:rPr lang="en-US" dirty="0"/>
            </a:br>
            <a:r>
              <a:rPr lang="en-US" dirty="0"/>
              <a:t>            preconditions + effects</a:t>
            </a:r>
          </a:p>
          <a:p>
            <a:r>
              <a:rPr lang="en-US" dirty="0"/>
              <a:t>Forward planning</a:t>
            </a:r>
          </a:p>
          <a:p>
            <a:r>
              <a:rPr lang="en-US" dirty="0"/>
              <a:t>Regression of a goal</a:t>
            </a:r>
          </a:p>
          <a:p>
            <a:r>
              <a:rPr lang="en-US" dirty="0"/>
              <a:t>Backward planning</a:t>
            </a:r>
          </a:p>
          <a:p>
            <a:r>
              <a:rPr lang="en-US" dirty="0"/>
              <a:t>Nonlinear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Have(Milk)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7C0B-ADD8-4105-98A3-6F14F9169C3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7826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865136" cy="46482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Bullets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3366CC"/>
      </a:accent1>
      <a:accent2>
        <a:srgbClr val="333399"/>
      </a:accent2>
      <a:accent3>
        <a:srgbClr val="AAAAAA"/>
      </a:accent3>
      <a:accent4>
        <a:srgbClr val="DADADA"/>
      </a:accent4>
      <a:accent5>
        <a:srgbClr val="ADB8E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Times"/>
        <a:ea typeface="ヒラギノ明朝 ProN W3"/>
        <a:cs typeface="ヒラギノ明朝 ProN W3"/>
      </a:majorFont>
      <a:minorFont>
        <a:latin typeface="Times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CC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CC"/>
        </a:solidFill>
        <a:ln w="9525" cap="flat" cmpd="sng" algn="ctr">
          <a:solidFill>
            <a:srgbClr val="FFFF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" charset="0"/>
            <a:ea typeface="ヒラギノ明朝 ProN W3" charset="0"/>
            <a:cs typeface="ヒラギノ明朝 ProN W3" charset="0"/>
            <a:sym typeface="Time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Pages>0</Pages>
  <Words>4061</Words>
  <Characters>0</Characters>
  <Application>Microsoft Office PowerPoint</Application>
  <PresentationFormat>عرض على الشاشة (3:4)‏</PresentationFormat>
  <Lines>0</Lines>
  <Paragraphs>892</Paragraphs>
  <Slides>81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3</vt:i4>
      </vt:variant>
      <vt:variant>
        <vt:lpstr>عناوين الشرائح</vt:lpstr>
      </vt:variant>
      <vt:variant>
        <vt:i4>81</vt:i4>
      </vt:variant>
    </vt:vector>
  </HeadingPairs>
  <TitlesOfParts>
    <vt:vector size="84" baseType="lpstr">
      <vt:lpstr>Title &amp; Bullets</vt:lpstr>
      <vt:lpstr>Blueprint</vt:lpstr>
      <vt:lpstr>1_Blueprint</vt:lpstr>
      <vt:lpstr>Artificial Intelligence</vt:lpstr>
      <vt:lpstr>Planning Agent</vt:lpstr>
      <vt:lpstr>Outline</vt:lpstr>
      <vt:lpstr>Planning problem</vt:lpstr>
      <vt:lpstr>Planning vs. problem solving</vt:lpstr>
      <vt:lpstr>Planning vs. problem solving</vt:lpstr>
      <vt:lpstr>Goal of Planning</vt:lpstr>
      <vt:lpstr>Have(Milk)</vt:lpstr>
      <vt:lpstr>Have(Milk)</vt:lpstr>
      <vt:lpstr>Planning vs Problem Solving</vt:lpstr>
      <vt:lpstr>Planning vs Problem Solving</vt:lpstr>
      <vt:lpstr>Representations in Planning</vt:lpstr>
      <vt:lpstr>Major approaches</vt:lpstr>
      <vt:lpstr>Planning language</vt:lpstr>
      <vt:lpstr>Languages for Planning Problems</vt:lpstr>
      <vt:lpstr>STRIPS General language features</vt:lpstr>
      <vt:lpstr>STRIPS Cont</vt:lpstr>
      <vt:lpstr>General language features</vt:lpstr>
      <vt:lpstr>Example</vt:lpstr>
      <vt:lpstr>Language semantics?</vt:lpstr>
      <vt:lpstr>Language semantics?</vt:lpstr>
      <vt:lpstr>Planning Languages</vt:lpstr>
      <vt:lpstr>Planning Domain Definition Language</vt:lpstr>
      <vt:lpstr>Blocks world</vt:lpstr>
      <vt:lpstr>State Representation</vt:lpstr>
      <vt:lpstr>Goal Representation</vt:lpstr>
      <vt:lpstr>Action Representation</vt:lpstr>
      <vt:lpstr>Example</vt:lpstr>
      <vt:lpstr>Example</vt:lpstr>
      <vt:lpstr>Action Representation</vt:lpstr>
      <vt:lpstr>Actions</vt:lpstr>
      <vt:lpstr>Example: Spare tire problem</vt:lpstr>
      <vt:lpstr>Planning with state-space search</vt:lpstr>
      <vt:lpstr>Progression and regression</vt:lpstr>
      <vt:lpstr>State-Space Formulation</vt:lpstr>
      <vt:lpstr>Progression Algorithm</vt:lpstr>
      <vt:lpstr>Forward Planning</vt:lpstr>
      <vt:lpstr>Regression algorithm</vt:lpstr>
      <vt:lpstr>Regression algorithm </vt:lpstr>
      <vt:lpstr>Relevant Action</vt:lpstr>
      <vt:lpstr>Regression of a Goal</vt:lpstr>
      <vt:lpstr>Example</vt:lpstr>
      <vt:lpstr>Example</vt:lpstr>
      <vt:lpstr>Computation of R[G,A]</vt:lpstr>
      <vt:lpstr>Inconsistent Regression</vt:lpstr>
      <vt:lpstr>Computation of R[G,A]</vt:lpstr>
      <vt:lpstr>Backward Chaining</vt:lpstr>
      <vt:lpstr>Backward Chaining</vt:lpstr>
      <vt:lpstr>Heuristics for state-space search</vt:lpstr>
      <vt:lpstr>Partial-order planning</vt:lpstr>
      <vt:lpstr>Shoe example</vt:lpstr>
      <vt:lpstr>Partial-order planning(POP)</vt:lpstr>
      <vt:lpstr>POP as a search problem</vt:lpstr>
      <vt:lpstr>Example of a final plan</vt:lpstr>
      <vt:lpstr>Consistent Plan (POP)</vt:lpstr>
      <vt:lpstr>Setting up the PoP</vt:lpstr>
      <vt:lpstr>POP as a Search Problem</vt:lpstr>
      <vt:lpstr>Process summary</vt:lpstr>
      <vt:lpstr>Example: Flat tire problem</vt:lpstr>
      <vt:lpstr>Example of POP: Flat tire problem</vt:lpstr>
      <vt:lpstr>الشريحة 61</vt:lpstr>
      <vt:lpstr>الشريحة 62</vt:lpstr>
      <vt:lpstr>POP Algorithm (1)</vt:lpstr>
      <vt:lpstr>POP Algorithm (2)</vt:lpstr>
      <vt:lpstr>POP – Block Example</vt:lpstr>
      <vt:lpstr>الشريحة 66</vt:lpstr>
      <vt:lpstr>الشريحة 67</vt:lpstr>
      <vt:lpstr>الشريحة 68</vt:lpstr>
      <vt:lpstr>الشريحة 69</vt:lpstr>
      <vt:lpstr>الشريحة 70</vt:lpstr>
      <vt:lpstr>الشريحة 71</vt:lpstr>
      <vt:lpstr>الشريحة 72</vt:lpstr>
      <vt:lpstr>الشريحة 73</vt:lpstr>
      <vt:lpstr>الشريحة 74</vt:lpstr>
      <vt:lpstr>الشريحة 75</vt:lpstr>
      <vt:lpstr>الشريحة 76</vt:lpstr>
      <vt:lpstr>الشريحة 77</vt:lpstr>
      <vt:lpstr>الشريحة 78</vt:lpstr>
      <vt:lpstr>الشريحة 79</vt:lpstr>
      <vt:lpstr>Applications of Planning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8520:  Artificial Intelligence</dc:title>
  <dc:creator>Paula Matuszek</dc:creator>
  <cp:lastModifiedBy>Dr.Ahmad</cp:lastModifiedBy>
  <cp:revision>18</cp:revision>
  <dcterms:modified xsi:type="dcterms:W3CDTF">2014-12-29T17:41:50Z</dcterms:modified>
</cp:coreProperties>
</file>