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4/3/2019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4/3/2019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4/3/2019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4/3/2019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4/3/2019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4/3/2019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4/3/2019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4/3/2019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4/3/2019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4/3/2019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4/3/2019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4/3/2019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4/3/2019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Serious game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Players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following set of questions are good to ask to </a:t>
            </a:r>
            <a:r>
              <a:rPr lang="en-US" dirty="0" smtClean="0"/>
              <a:t>the players</a:t>
            </a:r>
            <a:r>
              <a:rPr lang="en-US" dirty="0"/>
              <a:t>:</a:t>
            </a:r>
          </a:p>
          <a:p>
            <a:r>
              <a:rPr lang="en-US" dirty="0" smtClean="0"/>
              <a:t> </a:t>
            </a:r>
            <a:r>
              <a:rPr lang="en-US" b="1" dirty="0"/>
              <a:t>Do you understand what are you supposed </a:t>
            </a:r>
            <a:r>
              <a:rPr lang="en-US" b="1" dirty="0" smtClean="0"/>
              <a:t>to accomplish</a:t>
            </a:r>
            <a:r>
              <a:rPr lang="en-US" b="1" dirty="0"/>
              <a:t>?</a:t>
            </a:r>
          </a:p>
          <a:p>
            <a:r>
              <a:rPr lang="en-US" dirty="0" smtClean="0"/>
              <a:t>This </a:t>
            </a:r>
            <a:r>
              <a:rPr lang="en-US" dirty="0"/>
              <a:t>question tests and measures the story and </a:t>
            </a:r>
            <a:r>
              <a:rPr lang="en-US" dirty="0" smtClean="0"/>
              <a:t>the set </a:t>
            </a:r>
            <a:r>
              <a:rPr lang="en-US" dirty="0"/>
              <a:t>of rules.</a:t>
            </a:r>
          </a:p>
          <a:p>
            <a:r>
              <a:rPr lang="en-US" dirty="0" smtClean="0"/>
              <a:t> </a:t>
            </a:r>
            <a:r>
              <a:rPr lang="en-US" b="1" dirty="0"/>
              <a:t>Do you understand how to play?</a:t>
            </a:r>
          </a:p>
          <a:p>
            <a:r>
              <a:rPr lang="en-US" dirty="0" smtClean="0"/>
              <a:t> </a:t>
            </a:r>
            <a:r>
              <a:rPr lang="en-US" dirty="0"/>
              <a:t>This question tests and measures both the </a:t>
            </a:r>
            <a:r>
              <a:rPr lang="en-US" dirty="0" smtClean="0"/>
              <a:t>design and </a:t>
            </a:r>
            <a:r>
              <a:rPr lang="en-US" dirty="0"/>
              <a:t>the set of rules.</a:t>
            </a:r>
          </a:p>
          <a:p>
            <a:r>
              <a:rPr lang="en-US" b="1" dirty="0" smtClean="0"/>
              <a:t>Was </a:t>
            </a:r>
            <a:r>
              <a:rPr lang="en-US" b="1" dirty="0"/>
              <a:t>it easy to learn how to play?</a:t>
            </a:r>
          </a:p>
          <a:p>
            <a:r>
              <a:rPr lang="en-US" dirty="0" smtClean="0"/>
              <a:t>This </a:t>
            </a:r>
            <a:r>
              <a:rPr lang="en-US" dirty="0"/>
              <a:t>also test and measures the design and the </a:t>
            </a:r>
            <a:r>
              <a:rPr lang="en-US" dirty="0" smtClean="0"/>
              <a:t>set of rules.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71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Players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Do you understand why you’re playing </a:t>
            </a:r>
            <a:r>
              <a:rPr lang="en-US" b="1" dirty="0" smtClean="0"/>
              <a:t>this game</a:t>
            </a:r>
            <a:r>
              <a:rPr lang="en-US" b="1" dirty="0"/>
              <a:t>?</a:t>
            </a:r>
          </a:p>
          <a:p>
            <a:r>
              <a:rPr lang="en-US" dirty="0" smtClean="0"/>
              <a:t>This </a:t>
            </a:r>
            <a:r>
              <a:rPr lang="en-US" dirty="0"/>
              <a:t>test and measures the story part.</a:t>
            </a:r>
          </a:p>
          <a:p>
            <a:r>
              <a:rPr lang="en-US" b="1" dirty="0" smtClean="0"/>
              <a:t>What </a:t>
            </a:r>
            <a:r>
              <a:rPr lang="en-US" b="1" dirty="0"/>
              <a:t>would you change?</a:t>
            </a:r>
          </a:p>
          <a:p>
            <a:r>
              <a:rPr lang="en-US" dirty="0" smtClean="0"/>
              <a:t>This </a:t>
            </a:r>
            <a:r>
              <a:rPr lang="en-US" dirty="0"/>
              <a:t>question test them all (3 components</a:t>
            </a:r>
            <a:r>
              <a:rPr lang="en-US" dirty="0" smtClean="0"/>
              <a:t>),and </a:t>
            </a:r>
            <a:r>
              <a:rPr lang="en-US" dirty="0"/>
              <a:t>test the game experience in general.</a:t>
            </a:r>
          </a:p>
          <a:p>
            <a:r>
              <a:rPr lang="en-US" dirty="0" smtClean="0"/>
              <a:t> </a:t>
            </a:r>
            <a:r>
              <a:rPr lang="en-US" dirty="0"/>
              <a:t>Good game design (very good balancing of </a:t>
            </a:r>
            <a:r>
              <a:rPr lang="en-US" dirty="0" smtClean="0"/>
              <a:t>the three </a:t>
            </a:r>
            <a:r>
              <a:rPr lang="en-US" dirty="0"/>
              <a:t>components) doesn't necessary </a:t>
            </a:r>
            <a:r>
              <a:rPr lang="en-US" dirty="0" smtClean="0"/>
              <a:t>mean </a:t>
            </a:r>
            <a:r>
              <a:rPr lang="en-US" b="1" dirty="0" smtClean="0"/>
              <a:t>100</a:t>
            </a:r>
            <a:r>
              <a:rPr lang="en-US" b="1" dirty="0"/>
              <a:t>% </a:t>
            </a:r>
            <a:r>
              <a:rPr lang="en-US" dirty="0"/>
              <a:t>acceptance from all the players, </a:t>
            </a:r>
            <a:r>
              <a:rPr lang="en-US" dirty="0" smtClean="0"/>
              <a:t>because there </a:t>
            </a:r>
            <a:r>
              <a:rPr lang="en-US" dirty="0"/>
              <a:t>is no such a game.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2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Behavioral Game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Computer games are mainly designed </a:t>
            </a:r>
            <a:r>
              <a:rPr lang="en-US" sz="2800" dirty="0" smtClean="0"/>
              <a:t>around the </a:t>
            </a:r>
            <a:r>
              <a:rPr lang="en-US" sz="2800" dirty="0"/>
              <a:t>same element which is the </a:t>
            </a:r>
            <a:r>
              <a:rPr lang="en-US" sz="2800" b="1" dirty="0"/>
              <a:t>player</a:t>
            </a:r>
            <a:r>
              <a:rPr lang="en-US" sz="2800" dirty="0"/>
              <a:t>, since </a:t>
            </a:r>
            <a:r>
              <a:rPr lang="en-US" sz="2800" dirty="0" smtClean="0"/>
              <a:t>the software </a:t>
            </a:r>
            <a:r>
              <a:rPr lang="en-US" sz="2800" dirty="0"/>
              <a:t>and hardware for games </a:t>
            </a:r>
            <a:r>
              <a:rPr lang="en-US" sz="2800" dirty="0" smtClean="0"/>
              <a:t>change frequently</a:t>
            </a:r>
            <a:r>
              <a:rPr lang="en-US" sz="2800" dirty="0"/>
              <a:t>, the </a:t>
            </a:r>
            <a:r>
              <a:rPr lang="en-US" sz="2800" b="1" dirty="0"/>
              <a:t>psychology </a:t>
            </a:r>
            <a:r>
              <a:rPr lang="en-US" sz="2800" dirty="0"/>
              <a:t>of how </a:t>
            </a:r>
            <a:r>
              <a:rPr lang="en-US" sz="2800" dirty="0" smtClean="0"/>
              <a:t>players interact </a:t>
            </a:r>
            <a:r>
              <a:rPr lang="en-US" sz="2800" dirty="0"/>
              <a:t>to the game is a constant.</a:t>
            </a:r>
          </a:p>
          <a:p>
            <a:r>
              <a:rPr lang="en-US" sz="2800" dirty="0" smtClean="0"/>
              <a:t>This </a:t>
            </a:r>
            <a:r>
              <a:rPr lang="en-US" sz="2800" dirty="0"/>
              <a:t>topic will discuss the behavioral </a:t>
            </a:r>
            <a:r>
              <a:rPr lang="en-US" sz="2800" dirty="0" smtClean="0"/>
              <a:t>psychology that </a:t>
            </a:r>
            <a:r>
              <a:rPr lang="en-US" sz="2800" dirty="0"/>
              <a:t>looks for general rules for learning of </a:t>
            </a:r>
            <a:r>
              <a:rPr lang="en-US" sz="2800" dirty="0" smtClean="0"/>
              <a:t>how players </a:t>
            </a:r>
            <a:r>
              <a:rPr lang="en-US" sz="2800" dirty="0"/>
              <a:t>minds respond to the </a:t>
            </a:r>
            <a:r>
              <a:rPr lang="en-US" sz="2800" dirty="0" smtClean="0"/>
              <a:t>game environment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909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Behavioral Psychology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Contingencies and Schedules</a:t>
            </a:r>
            <a:r>
              <a:rPr lang="en-US" b="1" dirty="0" smtClean="0"/>
              <a:t>:</a:t>
            </a:r>
          </a:p>
          <a:p>
            <a:r>
              <a:rPr lang="en-US" b="1" dirty="0"/>
              <a:t>Contingencies </a:t>
            </a:r>
            <a:r>
              <a:rPr lang="en-US" dirty="0"/>
              <a:t>( </a:t>
            </a:r>
            <a:r>
              <a:rPr lang="ar-SA" dirty="0" smtClean="0"/>
              <a:t>(احتمال</a:t>
            </a:r>
            <a:r>
              <a:rPr lang="en-US" dirty="0" smtClean="0"/>
              <a:t>is </a:t>
            </a:r>
            <a:r>
              <a:rPr lang="en-US" dirty="0"/>
              <a:t>a rule or a set </a:t>
            </a:r>
            <a:r>
              <a:rPr lang="en-US" dirty="0" smtClean="0"/>
              <a:t>of</a:t>
            </a:r>
            <a:r>
              <a:rPr lang="ar-SA" dirty="0" smtClean="0"/>
              <a:t> </a:t>
            </a:r>
            <a:r>
              <a:rPr lang="en-US" dirty="0" smtClean="0"/>
              <a:t>rules </a:t>
            </a:r>
            <a:r>
              <a:rPr lang="en-US" dirty="0"/>
              <a:t>controlling when rewards are given </a:t>
            </a:r>
            <a:r>
              <a:rPr lang="en-US" dirty="0" smtClean="0"/>
              <a:t>to</a:t>
            </a:r>
            <a:r>
              <a:rPr lang="ar-SA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players.</a:t>
            </a:r>
          </a:p>
          <a:p>
            <a:r>
              <a:rPr lang="en-US" dirty="0" smtClean="0"/>
              <a:t>It’s </a:t>
            </a:r>
            <a:r>
              <a:rPr lang="en-US" dirty="0"/>
              <a:t>also referred as a </a:t>
            </a:r>
            <a:r>
              <a:rPr lang="en-US" b="1" dirty="0"/>
              <a:t>schedule of </a:t>
            </a:r>
            <a:r>
              <a:rPr lang="en-US" b="1" dirty="0" smtClean="0"/>
              <a:t>rewards, for</a:t>
            </a:r>
            <a:r>
              <a:rPr lang="en-US" dirty="0" smtClean="0"/>
              <a:t> </a:t>
            </a:r>
            <a:r>
              <a:rPr lang="en-US" dirty="0"/>
              <a:t>example when a player gain 1000 </a:t>
            </a:r>
            <a:r>
              <a:rPr lang="en-US" dirty="0" smtClean="0"/>
              <a:t>points his </a:t>
            </a:r>
            <a:r>
              <a:rPr lang="en-US" dirty="0"/>
              <a:t>level increased by one, or a bonus </a:t>
            </a:r>
            <a:r>
              <a:rPr lang="en-US" dirty="0" smtClean="0"/>
              <a:t>level that </a:t>
            </a:r>
            <a:r>
              <a:rPr lang="en-US" dirty="0"/>
              <a:t>is only available when he kill a </a:t>
            </a:r>
            <a:r>
              <a:rPr lang="en-US" dirty="0" smtClean="0"/>
              <a:t>certain opponent.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7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Behavioral Psychology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Ratios and Intervals</a:t>
            </a:r>
            <a:r>
              <a:rPr lang="en-US" b="1" dirty="0" smtClean="0"/>
              <a:t>:</a:t>
            </a:r>
          </a:p>
          <a:p>
            <a:r>
              <a:rPr lang="en-US" dirty="0"/>
              <a:t>Ratios provide rewards after specific amount </a:t>
            </a:r>
            <a:r>
              <a:rPr lang="en-US" dirty="0" smtClean="0"/>
              <a:t>of actions </a:t>
            </a:r>
            <a:r>
              <a:rPr lang="en-US" dirty="0"/>
              <a:t>have been completed, and this is </a:t>
            </a:r>
            <a:r>
              <a:rPr lang="en-US" dirty="0" smtClean="0"/>
              <a:t>called </a:t>
            </a:r>
            <a:r>
              <a:rPr lang="en-US" b="1" dirty="0" smtClean="0"/>
              <a:t>fixed </a:t>
            </a:r>
            <a:r>
              <a:rPr lang="en-US" b="1" dirty="0"/>
              <a:t>ratio </a:t>
            </a:r>
            <a:r>
              <a:rPr lang="en-US" dirty="0"/>
              <a:t>, because the same amount of actions </a:t>
            </a:r>
            <a:r>
              <a:rPr lang="en-US" dirty="0" smtClean="0"/>
              <a:t>is needed </a:t>
            </a:r>
            <a:r>
              <a:rPr lang="en-US" dirty="0"/>
              <a:t>every time to get new reward.</a:t>
            </a:r>
          </a:p>
          <a:p>
            <a:r>
              <a:rPr lang="en-US" b="1" dirty="0" smtClean="0"/>
              <a:t>Fixed </a:t>
            </a:r>
            <a:r>
              <a:rPr lang="en-US" b="1" dirty="0"/>
              <a:t>ratio </a:t>
            </a:r>
            <a:r>
              <a:rPr lang="en-US" dirty="0"/>
              <a:t>gives the players a very distinct </a:t>
            </a:r>
            <a:r>
              <a:rPr lang="en-US" dirty="0" smtClean="0"/>
              <a:t>pattern, ranging </a:t>
            </a:r>
            <a:r>
              <a:rPr lang="en-US" dirty="0"/>
              <a:t>between the long pause and then a </a:t>
            </a:r>
            <a:r>
              <a:rPr lang="en-US" dirty="0" smtClean="0"/>
              <a:t>steady burst </a:t>
            </a:r>
            <a:r>
              <a:rPr lang="en-US" dirty="0"/>
              <a:t>of activity. Because players know that the </a:t>
            </a:r>
            <a:r>
              <a:rPr lang="en-US" dirty="0" smtClean="0"/>
              <a:t>first action </a:t>
            </a:r>
            <a:r>
              <a:rPr lang="en-US" dirty="0"/>
              <a:t>will never bring them the reward, so they </a:t>
            </a:r>
            <a:r>
              <a:rPr lang="en-US" dirty="0" smtClean="0"/>
              <a:t>act as </a:t>
            </a:r>
            <a:r>
              <a:rPr lang="en-US" dirty="0"/>
              <a:t>fast as they can to bring the reward quickly.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22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Behavioral Psychology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Ratios and Intervals</a:t>
            </a:r>
            <a:r>
              <a:rPr lang="en-US" b="1" dirty="0" smtClean="0"/>
              <a:t>:</a:t>
            </a:r>
          </a:p>
          <a:p>
            <a:r>
              <a:rPr lang="en-US" dirty="0"/>
              <a:t>There is also a </a:t>
            </a:r>
            <a:r>
              <a:rPr lang="en-US" b="1" dirty="0"/>
              <a:t>variable ratio, </a:t>
            </a:r>
            <a:r>
              <a:rPr lang="en-US" dirty="0" smtClean="0"/>
              <a:t>variable ratio </a:t>
            </a:r>
            <a:r>
              <a:rPr lang="en-US" dirty="0"/>
              <a:t>also requires specific amount </a:t>
            </a:r>
            <a:r>
              <a:rPr lang="en-US" dirty="0" smtClean="0"/>
              <a:t>of    actions </a:t>
            </a:r>
            <a:r>
              <a:rPr lang="en-US" dirty="0"/>
              <a:t>to get the reward, but this </a:t>
            </a:r>
            <a:r>
              <a:rPr lang="en-US" dirty="0" smtClean="0"/>
              <a:t>amount changes </a:t>
            </a:r>
            <a:r>
              <a:rPr lang="en-US" dirty="0"/>
              <a:t>every time.</a:t>
            </a:r>
          </a:p>
          <a:p>
            <a:r>
              <a:rPr lang="en-US" dirty="0" smtClean="0"/>
              <a:t>Variable </a:t>
            </a:r>
            <a:r>
              <a:rPr lang="en-US" dirty="0"/>
              <a:t>ratio makes the players </a:t>
            </a:r>
            <a:r>
              <a:rPr lang="en-US" dirty="0" smtClean="0"/>
              <a:t>respond with </a:t>
            </a:r>
            <a:r>
              <a:rPr lang="en-US" dirty="0"/>
              <a:t>steady flow of activity, because </a:t>
            </a:r>
            <a:r>
              <a:rPr lang="en-US" dirty="0" smtClean="0"/>
              <a:t>they never </a:t>
            </a:r>
            <a:r>
              <a:rPr lang="en-US" dirty="0"/>
              <a:t>know how many actions </a:t>
            </a:r>
            <a:r>
              <a:rPr lang="en-US" dirty="0" smtClean="0"/>
              <a:t>required for </a:t>
            </a:r>
            <a:r>
              <a:rPr lang="en-US" dirty="0"/>
              <a:t>the next reward.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07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Behavioral Psychology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Ratios and Intervals</a:t>
            </a:r>
            <a:r>
              <a:rPr lang="en-US" b="1" dirty="0" smtClean="0"/>
              <a:t>:</a:t>
            </a:r>
          </a:p>
          <a:p>
            <a:r>
              <a:rPr lang="en-US" b="1" dirty="0"/>
              <a:t>Fixed Intervals </a:t>
            </a:r>
            <a:r>
              <a:rPr lang="en-US" dirty="0"/>
              <a:t>is where reinforcement for </a:t>
            </a:r>
            <a:r>
              <a:rPr lang="en-US" dirty="0" smtClean="0"/>
              <a:t>a behavior </a:t>
            </a:r>
            <a:r>
              <a:rPr lang="en-US" dirty="0"/>
              <a:t>is provided after a fixed amount </a:t>
            </a:r>
            <a:r>
              <a:rPr lang="en-US" dirty="0" smtClean="0"/>
              <a:t>of time </a:t>
            </a:r>
            <a:r>
              <a:rPr lang="en-US" dirty="0"/>
              <a:t>has elapsed.</a:t>
            </a:r>
          </a:p>
          <a:p>
            <a:r>
              <a:rPr lang="en-US" dirty="0" smtClean="0"/>
              <a:t>Players </a:t>
            </a:r>
            <a:r>
              <a:rPr lang="en-US" dirty="0"/>
              <a:t>usually respond to a fixed </a:t>
            </a:r>
            <a:r>
              <a:rPr lang="en-US" dirty="0" smtClean="0"/>
              <a:t>interval schedule </a:t>
            </a:r>
            <a:r>
              <a:rPr lang="en-US" dirty="0"/>
              <a:t>by pausing for a while after a </a:t>
            </a:r>
            <a:r>
              <a:rPr lang="en-US" dirty="0" smtClean="0"/>
              <a:t>reward and </a:t>
            </a:r>
            <a:r>
              <a:rPr lang="en-US" dirty="0"/>
              <a:t>then gradually responding faster and </a:t>
            </a:r>
            <a:r>
              <a:rPr lang="en-US" dirty="0" smtClean="0"/>
              <a:t>faster until </a:t>
            </a:r>
            <a:r>
              <a:rPr lang="en-US" dirty="0"/>
              <a:t>another reward is given.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31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Behavioral Psychology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Ratios and Intervals</a:t>
            </a:r>
            <a:r>
              <a:rPr lang="en-US" b="1" dirty="0" smtClean="0"/>
              <a:t>:</a:t>
            </a:r>
          </a:p>
          <a:p>
            <a:r>
              <a:rPr lang="en-US" b="1" dirty="0"/>
              <a:t>Variable Intervals </a:t>
            </a:r>
            <a:r>
              <a:rPr lang="en-US" dirty="0"/>
              <a:t>.is where the </a:t>
            </a:r>
            <a:r>
              <a:rPr lang="en-US" dirty="0" smtClean="0"/>
              <a:t>reward appears </a:t>
            </a:r>
            <a:r>
              <a:rPr lang="en-US" dirty="0"/>
              <a:t>only after a certain length of time, as </a:t>
            </a:r>
            <a:r>
              <a:rPr lang="en-US" dirty="0" smtClean="0"/>
              <a:t>in the </a:t>
            </a:r>
            <a:r>
              <a:rPr lang="en-US" dirty="0"/>
              <a:t>fixed interval, but the time is not fixed.</a:t>
            </a:r>
          </a:p>
          <a:p>
            <a:r>
              <a:rPr lang="en-US" dirty="0" smtClean="0"/>
              <a:t>The </a:t>
            </a:r>
            <a:r>
              <a:rPr lang="en-US" dirty="0"/>
              <a:t>activity of players is lower than in </a:t>
            </a:r>
            <a:r>
              <a:rPr lang="en-US" dirty="0" smtClean="0"/>
              <a:t>the variable </a:t>
            </a:r>
            <a:r>
              <a:rPr lang="en-US" dirty="0"/>
              <a:t>ratio, because the appearance </a:t>
            </a:r>
            <a:r>
              <a:rPr lang="en-US" dirty="0" smtClean="0"/>
              <a:t>of rewards </a:t>
            </a:r>
            <a:r>
              <a:rPr lang="en-US" dirty="0"/>
              <a:t>doesn't depend on player's activity, </a:t>
            </a:r>
            <a:r>
              <a:rPr lang="en-US" dirty="0" smtClean="0"/>
              <a:t>and their </a:t>
            </a:r>
            <a:r>
              <a:rPr lang="en-US" dirty="0"/>
              <a:t>motivation spread over the playing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15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make players maintain a</a:t>
            </a:r>
            <a:br>
              <a:rPr lang="en-US" b="1" dirty="0"/>
            </a:br>
            <a:r>
              <a:rPr lang="en-US" b="1" dirty="0"/>
              <a:t>high, consistent rate of activity?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is to use </a:t>
            </a:r>
            <a:r>
              <a:rPr lang="en-US" b="1" dirty="0"/>
              <a:t>variable ratio </a:t>
            </a:r>
            <a:r>
              <a:rPr lang="en-US" dirty="0" smtClean="0"/>
              <a:t>schedule, where </a:t>
            </a:r>
            <a:r>
              <a:rPr lang="en-US" dirty="0"/>
              <a:t>every player activity has the chance </a:t>
            </a:r>
            <a:r>
              <a:rPr lang="en-US" dirty="0" smtClean="0"/>
              <a:t>to produce </a:t>
            </a:r>
            <a:r>
              <a:rPr lang="en-US" dirty="0"/>
              <a:t>a reward of the player.</a:t>
            </a:r>
          </a:p>
          <a:p>
            <a:r>
              <a:rPr lang="en-US" dirty="0" smtClean="0"/>
              <a:t>The </a:t>
            </a:r>
            <a:r>
              <a:rPr lang="en-US" dirty="0"/>
              <a:t>activity level is how players expect a </a:t>
            </a:r>
            <a:r>
              <a:rPr lang="en-US" dirty="0" smtClean="0"/>
              <a:t>reward to </a:t>
            </a:r>
            <a:r>
              <a:rPr lang="en-US" dirty="0"/>
              <a:t>occur.</a:t>
            </a:r>
          </a:p>
          <a:p>
            <a:r>
              <a:rPr lang="en-US" dirty="0" smtClean="0"/>
              <a:t>The </a:t>
            </a:r>
            <a:r>
              <a:rPr lang="en-US" dirty="0"/>
              <a:t>more certain they know an interesting </a:t>
            </a:r>
            <a:r>
              <a:rPr lang="en-US" dirty="0" smtClean="0"/>
              <a:t>or something </a:t>
            </a:r>
            <a:r>
              <a:rPr lang="en-US" dirty="0"/>
              <a:t>good will happen soon, the more </a:t>
            </a:r>
            <a:r>
              <a:rPr lang="en-US" dirty="0" smtClean="0"/>
              <a:t>they play harder.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25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make player play forever?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means, how to make players play the game, </a:t>
            </a:r>
            <a:r>
              <a:rPr lang="en-US" dirty="0" smtClean="0"/>
              <a:t>even if </a:t>
            </a:r>
            <a:r>
              <a:rPr lang="en-US" dirty="0"/>
              <a:t>there is no immediate reward.</a:t>
            </a:r>
          </a:p>
          <a:p>
            <a:r>
              <a:rPr lang="en-US" dirty="0" smtClean="0"/>
              <a:t> </a:t>
            </a:r>
            <a:r>
              <a:rPr lang="en-US" dirty="0"/>
              <a:t>Variable schedule is good because it </a:t>
            </a:r>
            <a:r>
              <a:rPr lang="en-US" dirty="0" smtClean="0"/>
              <a:t>produces constant </a:t>
            </a:r>
            <a:r>
              <a:rPr lang="en-US" dirty="0"/>
              <a:t>probability for reward appearance, so, </a:t>
            </a:r>
            <a:r>
              <a:rPr lang="en-US" dirty="0" smtClean="0"/>
              <a:t>the players </a:t>
            </a:r>
            <a:r>
              <a:rPr lang="en-US" dirty="0"/>
              <a:t>always has a reason to do the next thing.</a:t>
            </a:r>
          </a:p>
          <a:p>
            <a:r>
              <a:rPr lang="en-US" dirty="0" smtClean="0"/>
              <a:t> </a:t>
            </a:r>
            <a:r>
              <a:rPr lang="en-US" b="1" dirty="0"/>
              <a:t>Behavioral momentum ( </a:t>
            </a:r>
            <a:r>
              <a:rPr lang="ar-SA" b="1" dirty="0" smtClean="0"/>
              <a:t>زخم</a:t>
            </a:r>
            <a:r>
              <a:rPr lang="en-US" dirty="0" smtClean="0"/>
              <a:t> </a:t>
            </a:r>
            <a:r>
              <a:rPr lang="ar-SA" dirty="0" smtClean="0"/>
              <a:t>(</a:t>
            </a:r>
            <a:r>
              <a:rPr lang="en-US" dirty="0" smtClean="0"/>
              <a:t>game </a:t>
            </a:r>
            <a:r>
              <a:rPr lang="en-US" dirty="0"/>
              <a:t>designers </a:t>
            </a:r>
            <a:r>
              <a:rPr lang="en-US" dirty="0" smtClean="0"/>
              <a:t>needs a </a:t>
            </a:r>
            <a:r>
              <a:rPr lang="en-US" dirty="0"/>
              <a:t>lot of players behavioral momentum, which </a:t>
            </a:r>
            <a:r>
              <a:rPr lang="en-US" dirty="0" smtClean="0"/>
              <a:t>keeps them </a:t>
            </a:r>
            <a:r>
              <a:rPr lang="en-US" dirty="0"/>
              <a:t>doing what they’re doing even if there is </a:t>
            </a:r>
            <a:r>
              <a:rPr lang="en-US" dirty="0" smtClean="0"/>
              <a:t>no immediate </a:t>
            </a:r>
            <a:r>
              <a:rPr lang="en-US" dirty="0"/>
              <a:t>reward.</a:t>
            </a:r>
          </a:p>
          <a:p>
            <a:r>
              <a:rPr lang="en-US" b="1" dirty="0" smtClean="0"/>
              <a:t>Avoidance </a:t>
            </a:r>
            <a:r>
              <a:rPr lang="en-US" b="1" dirty="0"/>
              <a:t>schedule </a:t>
            </a:r>
            <a:r>
              <a:rPr lang="en-US" dirty="0"/>
              <a:t>produce a lot of </a:t>
            </a:r>
            <a:r>
              <a:rPr lang="en-US" dirty="0" smtClean="0"/>
              <a:t>behavioral momentum</a:t>
            </a:r>
            <a:r>
              <a:rPr lang="en-US" dirty="0"/>
              <a:t>, where players play to prevent bad </a:t>
            </a:r>
            <a:r>
              <a:rPr lang="en-US" dirty="0" smtClean="0"/>
              <a:t>things from happening.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20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165088"/>
            <a:ext cx="9372600" cy="1200416"/>
          </a:xfrm>
        </p:spPr>
        <p:txBody>
          <a:bodyPr/>
          <a:lstStyle/>
          <a:p>
            <a:r>
              <a:rPr lang="fr-FR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1365504"/>
            <a:ext cx="9372600" cy="43494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Serious game design</a:t>
            </a:r>
          </a:p>
          <a:p>
            <a:r>
              <a:rPr lang="en-US" dirty="0" smtClean="0"/>
              <a:t>Defining the goal of serious game</a:t>
            </a:r>
          </a:p>
          <a:p>
            <a:r>
              <a:rPr lang="en-US" dirty="0" smtClean="0"/>
              <a:t>Primary components of the game</a:t>
            </a:r>
          </a:p>
          <a:p>
            <a:r>
              <a:rPr lang="en-US" dirty="0" smtClean="0"/>
              <a:t>Players feedback</a:t>
            </a:r>
          </a:p>
          <a:p>
            <a:r>
              <a:rPr lang="en-US" dirty="0" smtClean="0"/>
              <a:t>Behavioral Game design</a:t>
            </a:r>
          </a:p>
          <a:p>
            <a:r>
              <a:rPr lang="en-US" dirty="0" smtClean="0"/>
              <a:t>Behavioral Psychology Rules</a:t>
            </a:r>
          </a:p>
          <a:p>
            <a:r>
              <a:rPr lang="en-US" dirty="0">
                <a:solidFill>
                  <a:srgbClr val="3F3F3F"/>
                </a:solidFill>
                <a:latin typeface="Calibri,Bold"/>
              </a:rPr>
              <a:t>How to make players maintain </a:t>
            </a:r>
            <a:r>
              <a:rPr lang="en-US" dirty="0" smtClean="0">
                <a:solidFill>
                  <a:srgbClr val="3F3F3F"/>
                </a:solidFill>
                <a:latin typeface="Calibri,Bold"/>
              </a:rPr>
              <a:t>a high</a:t>
            </a:r>
            <a:r>
              <a:rPr lang="en-US" dirty="0">
                <a:solidFill>
                  <a:srgbClr val="3F3F3F"/>
                </a:solidFill>
                <a:latin typeface="Calibri,Bold"/>
              </a:rPr>
              <a:t>, consistent rate of activity</a:t>
            </a:r>
            <a:r>
              <a:rPr lang="en-US" dirty="0" smtClean="0">
                <a:solidFill>
                  <a:srgbClr val="3F3F3F"/>
                </a:solidFill>
                <a:latin typeface="Calibri,Bold"/>
              </a:rPr>
              <a:t>?</a:t>
            </a:r>
          </a:p>
          <a:p>
            <a:r>
              <a:rPr lang="en-US" dirty="0">
                <a:solidFill>
                  <a:srgbClr val="3F3F3F"/>
                </a:solidFill>
                <a:latin typeface="Calibri,Bold"/>
              </a:rPr>
              <a:t>How to </a:t>
            </a:r>
            <a:r>
              <a:rPr lang="en-US" dirty="0">
                <a:solidFill>
                  <a:srgbClr val="3F3F3F"/>
                </a:solidFill>
                <a:latin typeface="Calibri,Bold"/>
              </a:rPr>
              <a:t>make player play forever</a:t>
            </a:r>
            <a:r>
              <a:rPr lang="en-US" dirty="0" smtClean="0">
                <a:solidFill>
                  <a:srgbClr val="3F3F3F"/>
                </a:solidFill>
                <a:latin typeface="Calibri,Bold"/>
              </a:rPr>
              <a:t>?</a:t>
            </a:r>
          </a:p>
          <a:p>
            <a:r>
              <a:rPr lang="en-US" dirty="0"/>
              <a:t>What situations lead players to quit playing?</a:t>
            </a:r>
            <a:endParaRPr lang="en-US" dirty="0" smtClean="0">
              <a:solidFill>
                <a:srgbClr val="3F3F3F"/>
              </a:solidFill>
              <a:latin typeface="Calibri,Bold"/>
            </a:endParaRPr>
          </a:p>
          <a:p>
            <a:endParaRPr lang="en-US" dirty="0">
              <a:solidFill>
                <a:srgbClr val="3F3F3F"/>
              </a:solidFill>
              <a:latin typeface="Calibri,Bold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situations lead players to quit playing?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Pausing</a:t>
            </a:r>
            <a:r>
              <a:rPr lang="en-US" dirty="0"/>
              <a:t>, where players motivation to do the </a:t>
            </a:r>
            <a:r>
              <a:rPr lang="en-US" dirty="0" smtClean="0"/>
              <a:t>next thing </a:t>
            </a:r>
            <a:r>
              <a:rPr lang="en-US" dirty="0"/>
              <a:t>is low.</a:t>
            </a:r>
          </a:p>
          <a:p>
            <a:r>
              <a:rPr lang="en-US" dirty="0" smtClean="0"/>
              <a:t>To </a:t>
            </a:r>
            <a:r>
              <a:rPr lang="en-US" dirty="0"/>
              <a:t>avoid pausing, players must have multiple </a:t>
            </a:r>
            <a:r>
              <a:rPr lang="en-US" dirty="0" smtClean="0"/>
              <a:t>activities possible </a:t>
            </a:r>
            <a:r>
              <a:rPr lang="en-US" dirty="0"/>
              <a:t>at any given time, if doing something </a:t>
            </a:r>
            <a:r>
              <a:rPr lang="en-US" dirty="0" smtClean="0"/>
              <a:t>doesn't give </a:t>
            </a:r>
            <a:r>
              <a:rPr lang="en-US" dirty="0"/>
              <a:t>them specific reward, then there is </a:t>
            </a:r>
            <a:r>
              <a:rPr lang="en-US" dirty="0" smtClean="0"/>
              <a:t>another possible </a:t>
            </a:r>
            <a:r>
              <a:rPr lang="en-US" dirty="0"/>
              <a:t>action that gives them that reward.</a:t>
            </a:r>
          </a:p>
          <a:p>
            <a:r>
              <a:rPr lang="en-US" dirty="0" smtClean="0"/>
              <a:t>Dropping </a:t>
            </a:r>
            <a:r>
              <a:rPr lang="en-US" dirty="0"/>
              <a:t>in the reward rate, if the new reward is </a:t>
            </a:r>
            <a:r>
              <a:rPr lang="en-US" dirty="0" smtClean="0"/>
              <a:t>10 times </a:t>
            </a:r>
            <a:r>
              <a:rPr lang="en-US" dirty="0"/>
              <a:t>the previous one, this will have a big impact </a:t>
            </a:r>
            <a:r>
              <a:rPr lang="en-US" dirty="0" smtClean="0"/>
              <a:t>on the </a:t>
            </a:r>
            <a:r>
              <a:rPr lang="en-US" dirty="0"/>
              <a:t>players, on other hand, if the new reward </a:t>
            </a:r>
            <a:r>
              <a:rPr lang="en-US" dirty="0" smtClean="0"/>
              <a:t>is weaker </a:t>
            </a:r>
            <a:r>
              <a:rPr lang="en-US" dirty="0"/>
              <a:t>than the previous one, this leads players </a:t>
            </a:r>
            <a:r>
              <a:rPr lang="en-US" dirty="0" smtClean="0"/>
              <a:t>to the </a:t>
            </a:r>
            <a:r>
              <a:rPr lang="en-US" dirty="0"/>
              <a:t>state of anger and frustration.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0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Serious game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Game design is the process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of designing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the </a:t>
            </a:r>
            <a:r>
              <a:rPr lang="en-US" sz="4000" b="1" dirty="0">
                <a:solidFill>
                  <a:srgbClr val="C10000"/>
                </a:solidFill>
                <a:latin typeface="Calibri,Bold"/>
              </a:rPr>
              <a:t>content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and </a:t>
            </a:r>
            <a:r>
              <a:rPr lang="en-US" sz="4000" b="1" dirty="0">
                <a:solidFill>
                  <a:srgbClr val="C10000"/>
                </a:solidFill>
                <a:latin typeface="Calibri,Bold"/>
              </a:rPr>
              <a:t>rules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of a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game in the </a:t>
            </a:r>
            <a:r>
              <a:rPr lang="en-US" sz="4000" b="1" dirty="0" smtClean="0">
                <a:solidFill>
                  <a:srgbClr val="3F3F3F"/>
                </a:solidFill>
                <a:latin typeface="Calibri,Bold"/>
              </a:rPr>
              <a:t>pre-production stage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and designing the </a:t>
            </a:r>
            <a:r>
              <a:rPr lang="en-US" sz="4000" b="1" dirty="0">
                <a:solidFill>
                  <a:srgbClr val="C10000"/>
                </a:solidFill>
                <a:latin typeface="Calibri,Bold"/>
              </a:rPr>
              <a:t>game </a:t>
            </a:r>
            <a:r>
              <a:rPr lang="en-US" sz="4000" b="1" dirty="0" smtClean="0">
                <a:solidFill>
                  <a:srgbClr val="C10000"/>
                </a:solidFill>
                <a:latin typeface="Calibri,Bold"/>
              </a:rPr>
              <a:t>play, environment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, </a:t>
            </a:r>
            <a:r>
              <a:rPr lang="en-US" sz="4000" b="1" dirty="0">
                <a:solidFill>
                  <a:srgbClr val="C10000"/>
                </a:solidFill>
                <a:latin typeface="Calibri,Bold"/>
              </a:rPr>
              <a:t>storyline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,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and </a:t>
            </a:r>
            <a:r>
              <a:rPr lang="en-US" sz="4000" b="1" dirty="0" smtClean="0">
                <a:solidFill>
                  <a:srgbClr val="C10000"/>
                </a:solidFill>
                <a:latin typeface="Calibri,Bold"/>
              </a:rPr>
              <a:t>characters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in the </a:t>
            </a:r>
            <a:r>
              <a:rPr lang="en-US" sz="4000" b="1" dirty="0">
                <a:solidFill>
                  <a:srgbClr val="3F3F3F"/>
                </a:solidFill>
                <a:latin typeface="Calibri,Bold"/>
              </a:rPr>
              <a:t>production stage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65239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SG Design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3F3F3F"/>
                </a:solidFill>
                <a:latin typeface="Calibri,Bold"/>
              </a:rPr>
              <a:t>How is this applied in SGs?</a:t>
            </a:r>
          </a:p>
          <a:p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In SGs, game design can be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applied to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create a game to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facilitate interaction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between players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for </a:t>
            </a:r>
            <a:r>
              <a:rPr lang="en-US" sz="4000" b="1" dirty="0" smtClean="0">
                <a:solidFill>
                  <a:srgbClr val="C10000"/>
                </a:solidFill>
                <a:latin typeface="Calibri,Bold"/>
              </a:rPr>
              <a:t>playful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, </a:t>
            </a:r>
            <a:r>
              <a:rPr lang="en-US" sz="4000" b="1" dirty="0">
                <a:solidFill>
                  <a:srgbClr val="C10000"/>
                </a:solidFill>
                <a:latin typeface="Calibri,Bold"/>
              </a:rPr>
              <a:t>healthful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, </a:t>
            </a:r>
            <a:r>
              <a:rPr lang="en-US" sz="4000" b="1" dirty="0">
                <a:solidFill>
                  <a:srgbClr val="C10000"/>
                </a:solidFill>
                <a:latin typeface="Calibri,Bold"/>
              </a:rPr>
              <a:t>educational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,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or </a:t>
            </a:r>
            <a:r>
              <a:rPr lang="en-US" sz="4000" b="1" dirty="0" smtClean="0">
                <a:solidFill>
                  <a:srgbClr val="C10000"/>
                </a:solidFill>
                <a:latin typeface="Calibri,Bold"/>
              </a:rPr>
              <a:t>simulation </a:t>
            </a:r>
            <a:r>
              <a:rPr lang="en-US" sz="4000" b="1" dirty="0">
                <a:solidFill>
                  <a:srgbClr val="C10000"/>
                </a:solidFill>
                <a:latin typeface="Calibri,Bold"/>
              </a:rPr>
              <a:t>purposes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, and </a:t>
            </a:r>
            <a:r>
              <a:rPr lang="en-US" sz="40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especially in </a:t>
            </a:r>
            <a:r>
              <a:rPr lang="en-US" sz="4000" dirty="0">
                <a:solidFill>
                  <a:srgbClr val="3F3F3F"/>
                </a:solidFill>
                <a:latin typeface="Calibri" panose="020F0502020204030204" pitchFamily="34" charset="0"/>
              </a:rPr>
              <a:t>the virtual games.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57450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Defining the Goal of the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The main goal when designing a SG should be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to create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an </a:t>
            </a:r>
            <a:r>
              <a:rPr lang="en-US" sz="2800" b="1" dirty="0">
                <a:solidFill>
                  <a:srgbClr val="C10000"/>
                </a:solidFill>
                <a:latin typeface="Calibri,Bold"/>
              </a:rPr>
              <a:t>exceptionally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, </a:t>
            </a:r>
            <a:r>
              <a:rPr lang="en-US" sz="2800" b="1" dirty="0">
                <a:solidFill>
                  <a:srgbClr val="C10000"/>
                </a:solidFill>
                <a:latin typeface="Calibri,Bold"/>
              </a:rPr>
              <a:t>memorable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and </a:t>
            </a:r>
            <a:r>
              <a:rPr lang="en-US" sz="2800" b="1" dirty="0" smtClean="0">
                <a:solidFill>
                  <a:srgbClr val="C10000"/>
                </a:solidFill>
                <a:latin typeface="Calibri,Bold"/>
              </a:rPr>
              <a:t>applicable </a:t>
            </a:r>
            <a:r>
              <a:rPr lang="en-US" sz="2800" b="1" dirty="0">
                <a:solidFill>
                  <a:srgbClr val="C10000"/>
                </a:solidFill>
                <a:latin typeface="Calibri,Bold"/>
              </a:rPr>
              <a:t>experience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sz="2800" dirty="0"/>
              <a:t>That helps players remembering </a:t>
            </a:r>
            <a:r>
              <a:rPr lang="en-US" sz="2800" dirty="0" smtClean="0"/>
              <a:t>their experiences</a:t>
            </a:r>
            <a:r>
              <a:rPr lang="en-US" sz="2800" dirty="0"/>
              <a:t>, which means that the </a:t>
            </a:r>
            <a:r>
              <a:rPr lang="en-US" sz="2800" dirty="0" smtClean="0"/>
              <a:t>learning outcomes </a:t>
            </a:r>
            <a:r>
              <a:rPr lang="en-US" sz="2800" dirty="0"/>
              <a:t>will naturally be attached to </a:t>
            </a:r>
            <a:r>
              <a:rPr lang="en-US" sz="2800" dirty="0" smtClean="0"/>
              <a:t>that experiences.</a:t>
            </a:r>
          </a:p>
          <a:p>
            <a:r>
              <a:rPr lang="en-US" sz="2800" dirty="0"/>
              <a:t>Designing a great and memorable </a:t>
            </a:r>
            <a:r>
              <a:rPr lang="en-US" sz="2800" dirty="0" smtClean="0"/>
              <a:t>game experience </a:t>
            </a:r>
            <a:r>
              <a:rPr lang="en-US" sz="2800" dirty="0"/>
              <a:t>leads to create a solid foundation </a:t>
            </a:r>
            <a:r>
              <a:rPr lang="en-US" sz="2800" dirty="0" smtClean="0"/>
              <a:t>to build </a:t>
            </a:r>
            <a:r>
              <a:rPr lang="en-US" sz="2800" dirty="0"/>
              <a:t>simulations and serious games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215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Defining the Goal of the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Designing and creating applicable </a:t>
            </a:r>
            <a:r>
              <a:rPr lang="en-US" sz="2800" dirty="0" smtClean="0"/>
              <a:t>and memorable </a:t>
            </a:r>
            <a:r>
              <a:rPr lang="en-US" sz="2800" dirty="0"/>
              <a:t>experience is </a:t>
            </a:r>
            <a:r>
              <a:rPr lang="en-US" sz="2800" b="1" dirty="0"/>
              <a:t>very </a:t>
            </a:r>
            <a:r>
              <a:rPr lang="en-US" sz="2800" b="1" dirty="0" smtClean="0"/>
              <a:t>challenging</a:t>
            </a:r>
            <a:r>
              <a:rPr lang="en-US" sz="2800" dirty="0" smtClean="0"/>
              <a:t>, because </a:t>
            </a:r>
            <a:r>
              <a:rPr lang="en-US" sz="2800" dirty="0"/>
              <a:t>the experience will vary from </a:t>
            </a:r>
            <a:r>
              <a:rPr lang="en-US" sz="2800" dirty="0" smtClean="0"/>
              <a:t>one player </a:t>
            </a:r>
            <a:r>
              <a:rPr lang="en-US" sz="2800" dirty="0"/>
              <a:t>to another, and this is called </a:t>
            </a:r>
            <a:r>
              <a:rPr lang="en-US" sz="2800" b="1" dirty="0" smtClean="0"/>
              <a:t>experience variance </a:t>
            </a:r>
            <a:r>
              <a:rPr lang="en-US" sz="2800" dirty="0" smtClean="0"/>
              <a:t>.</a:t>
            </a:r>
          </a:p>
          <a:p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To address experience variance problem,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the game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design must be </a:t>
            </a:r>
            <a:r>
              <a:rPr lang="en-US" sz="2800" b="1" dirty="0">
                <a:solidFill>
                  <a:srgbClr val="3F3F3F"/>
                </a:solidFill>
                <a:latin typeface="Calibri,Bold"/>
              </a:rPr>
              <a:t>iterative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, which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means there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is no constant version of the game,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the game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must be redesigned in new versions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based on players feedbacks.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70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Primary Components of 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There are three main components of any game</a:t>
            </a:r>
            <a:r>
              <a:rPr lang="en-US" b="1" dirty="0" smtClean="0"/>
              <a:t>:</a:t>
            </a:r>
          </a:p>
          <a:p>
            <a:pPr marL="45720" indent="0">
              <a:buNone/>
            </a:pPr>
            <a:r>
              <a:rPr lang="en-US" sz="2400" b="1" dirty="0">
                <a:solidFill>
                  <a:srgbClr val="3F3F3F"/>
                </a:solidFill>
                <a:latin typeface="Calibri,Bold"/>
              </a:rPr>
              <a:t>1. </a:t>
            </a:r>
            <a:r>
              <a:rPr lang="en-US" sz="2400" b="1" dirty="0">
                <a:solidFill>
                  <a:srgbClr val="C10000"/>
                </a:solidFill>
                <a:latin typeface="Calibri,Bold"/>
              </a:rPr>
              <a:t>The Story</a:t>
            </a:r>
            <a:r>
              <a:rPr lang="en-US" b="1" dirty="0">
                <a:solidFill>
                  <a:srgbClr val="C10000"/>
                </a:solidFill>
                <a:latin typeface="Calibri,Bold"/>
              </a:rPr>
              <a:t>: 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Story is when a SG scenario is created. </a:t>
            </a:r>
            <a:r>
              <a:rPr lang="en-US" dirty="0" smtClean="0">
                <a:solidFill>
                  <a:srgbClr val="3F3F3F"/>
                </a:solidFill>
                <a:latin typeface="Calibri" panose="020F0502020204030204" pitchFamily="34" charset="0"/>
              </a:rPr>
              <a:t>Story gives 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the SG its </a:t>
            </a:r>
            <a:r>
              <a:rPr lang="en-US" b="1" dirty="0">
                <a:solidFill>
                  <a:srgbClr val="3F3F3F"/>
                </a:solidFill>
                <a:latin typeface="Calibri,Bold"/>
              </a:rPr>
              <a:t>context 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and </a:t>
            </a:r>
            <a:r>
              <a:rPr lang="en-US" b="1" dirty="0">
                <a:solidFill>
                  <a:srgbClr val="3F3F3F"/>
                </a:solidFill>
                <a:latin typeface="Calibri,Bold"/>
              </a:rPr>
              <a:t>relativity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.</a:t>
            </a:r>
          </a:p>
          <a:p>
            <a:pPr marL="45720" indent="0">
              <a:buNone/>
            </a:pPr>
            <a:r>
              <a:rPr lang="en-US" sz="2400" b="1" dirty="0">
                <a:solidFill>
                  <a:srgbClr val="3F3F3F"/>
                </a:solidFill>
                <a:latin typeface="Calibri,Bold"/>
              </a:rPr>
              <a:t>2. </a:t>
            </a:r>
            <a:r>
              <a:rPr lang="en-US" sz="2400" b="1" dirty="0">
                <a:solidFill>
                  <a:srgbClr val="C10000"/>
                </a:solidFill>
                <a:latin typeface="Calibri,Bold"/>
              </a:rPr>
              <a:t>The Rules</a:t>
            </a:r>
            <a:r>
              <a:rPr lang="en-US" b="1" dirty="0">
                <a:solidFill>
                  <a:srgbClr val="C10000"/>
                </a:solidFill>
                <a:latin typeface="Calibri,Bold"/>
              </a:rPr>
              <a:t>: 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Without the rules the game </a:t>
            </a:r>
            <a:r>
              <a:rPr lang="en-US" dirty="0" smtClean="0">
                <a:solidFill>
                  <a:srgbClr val="3F3F3F"/>
                </a:solidFill>
                <a:latin typeface="Calibri" panose="020F0502020204030204" pitchFamily="34" charset="0"/>
              </a:rPr>
              <a:t>is unmanageable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, with too many rules, the game </a:t>
            </a:r>
            <a:r>
              <a:rPr lang="en-US" dirty="0" smtClean="0">
                <a:solidFill>
                  <a:srgbClr val="3F3F3F"/>
                </a:solidFill>
                <a:latin typeface="Calibri" panose="020F0502020204030204" pitchFamily="34" charset="0"/>
              </a:rPr>
              <a:t>becomes boring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. </a:t>
            </a:r>
            <a:r>
              <a:rPr lang="en-US" b="1" dirty="0">
                <a:solidFill>
                  <a:srgbClr val="3F3F3F"/>
                </a:solidFill>
                <a:latin typeface="Calibri,Bold"/>
              </a:rPr>
              <a:t>Rules must be balanced.</a:t>
            </a:r>
          </a:p>
          <a:p>
            <a:pPr marL="45720" indent="0">
              <a:buNone/>
            </a:pPr>
            <a:r>
              <a:rPr lang="en-US" sz="2400" b="1" dirty="0">
                <a:solidFill>
                  <a:srgbClr val="3F3F3F"/>
                </a:solidFill>
                <a:latin typeface="Calibri,Bold"/>
              </a:rPr>
              <a:t>3. </a:t>
            </a:r>
            <a:r>
              <a:rPr lang="en-US" sz="2400" b="1" dirty="0">
                <a:solidFill>
                  <a:srgbClr val="C10000"/>
                </a:solidFill>
                <a:latin typeface="Calibri,Bold"/>
              </a:rPr>
              <a:t>The Design</a:t>
            </a:r>
            <a:r>
              <a:rPr lang="en-US" b="1" dirty="0">
                <a:solidFill>
                  <a:srgbClr val="C10000"/>
                </a:solidFill>
                <a:latin typeface="Calibri,Bold"/>
              </a:rPr>
              <a:t>: 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The design is how the game looks. </a:t>
            </a:r>
            <a:r>
              <a:rPr lang="en-US" dirty="0" smtClean="0">
                <a:solidFill>
                  <a:srgbClr val="3F3F3F"/>
                </a:solidFill>
                <a:latin typeface="Calibri" panose="020F0502020204030204" pitchFamily="34" charset="0"/>
              </a:rPr>
              <a:t>The design 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is very important, because if it’s </a:t>
            </a:r>
            <a:r>
              <a:rPr lang="en-US" dirty="0" smtClean="0">
                <a:solidFill>
                  <a:srgbClr val="3F3F3F"/>
                </a:solidFill>
                <a:latin typeface="Calibri" panose="020F0502020204030204" pitchFamily="34" charset="0"/>
              </a:rPr>
              <a:t>looked confusing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, the players will be confused. The design </a:t>
            </a:r>
            <a:r>
              <a:rPr lang="en-US" dirty="0" smtClean="0">
                <a:solidFill>
                  <a:srgbClr val="3F3F3F"/>
                </a:solidFill>
                <a:latin typeface="Calibri" panose="020F0502020204030204" pitchFamily="34" charset="0"/>
              </a:rPr>
              <a:t>must be </a:t>
            </a:r>
            <a:r>
              <a:rPr lang="en-US" b="1" dirty="0">
                <a:solidFill>
                  <a:srgbClr val="000000"/>
                </a:solidFill>
                <a:latin typeface="Calibri,Bold"/>
              </a:rPr>
              <a:t>attractive 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Calibri,Bold"/>
              </a:rPr>
              <a:t>captivating</a:t>
            </a:r>
            <a:r>
              <a:rPr lang="en-US" dirty="0">
                <a:solidFill>
                  <a:srgbClr val="3F3F3F"/>
                </a:solidFill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Primary Components of 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Balancing the three components: </a:t>
            </a:r>
            <a:r>
              <a:rPr lang="en-US" sz="3200" dirty="0" smtClean="0"/>
              <a:t>The three </a:t>
            </a:r>
            <a:r>
              <a:rPr lang="en-US" sz="3200" dirty="0"/>
              <a:t>components are equally </a:t>
            </a:r>
            <a:r>
              <a:rPr lang="en-US" sz="3200" dirty="0" smtClean="0"/>
              <a:t>in importance</a:t>
            </a:r>
            <a:r>
              <a:rPr lang="en-US" sz="3200" dirty="0"/>
              <a:t>, which means none of </a:t>
            </a:r>
            <a:r>
              <a:rPr lang="en-US" sz="3200" dirty="0" smtClean="0"/>
              <a:t>these components </a:t>
            </a:r>
            <a:r>
              <a:rPr lang="en-US" sz="3200" dirty="0"/>
              <a:t>is more important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SGs should have a great story, </a:t>
            </a:r>
            <a:r>
              <a:rPr lang="en-US" sz="3200" b="1" dirty="0" smtClean="0">
                <a:solidFill>
                  <a:srgbClr val="FF0000"/>
                </a:solidFill>
              </a:rPr>
              <a:t>a great </a:t>
            </a:r>
            <a:r>
              <a:rPr lang="en-US" sz="3200" b="1" dirty="0">
                <a:solidFill>
                  <a:srgbClr val="FF0000"/>
                </a:solidFill>
              </a:rPr>
              <a:t>set of rules and looks great.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45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Primary Components of 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If you have a very strong game-play but your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design is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terrible, players will not able to play the game.</a:t>
            </a:r>
          </a:p>
          <a:p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In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opposition, if you have well beautifully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game design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but with poor rules, players will discredit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the game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To ensure that the components are used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in harmony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and in balanced, designers have to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test the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game.</a:t>
            </a:r>
          </a:p>
          <a:p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What 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meant by “</a:t>
            </a:r>
            <a:r>
              <a:rPr lang="en-US" sz="2800" b="1" dirty="0">
                <a:solidFill>
                  <a:srgbClr val="3F3F3F"/>
                </a:solidFill>
                <a:latin typeface="Calibri,Bold"/>
              </a:rPr>
              <a:t>testing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” is to let players play </a:t>
            </a:r>
            <a:r>
              <a:rPr lang="en-US" sz="2800" dirty="0" smtClean="0">
                <a:solidFill>
                  <a:srgbClr val="3F3F3F"/>
                </a:solidFill>
                <a:latin typeface="Calibri" panose="020F0502020204030204" pitchFamily="34" charset="0"/>
              </a:rPr>
              <a:t>the game</a:t>
            </a: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, then to look for certain reactions from them.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5294522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479</TotalTime>
  <Words>1353</Words>
  <Application>Microsoft Office PowerPoint</Application>
  <PresentationFormat>Widescreen</PresentationFormat>
  <Paragraphs>89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Calibri,Bold</vt:lpstr>
      <vt:lpstr>Euphemia</vt:lpstr>
      <vt:lpstr>Wingdings</vt:lpstr>
      <vt:lpstr>Children Playing 16x9</vt:lpstr>
      <vt:lpstr>Serious game Design</vt:lpstr>
      <vt:lpstr>Agenda</vt:lpstr>
      <vt:lpstr>Serious game design</vt:lpstr>
      <vt:lpstr>SG Design</vt:lpstr>
      <vt:lpstr>Defining the Goal of the SG</vt:lpstr>
      <vt:lpstr>Defining the Goal of the SG</vt:lpstr>
      <vt:lpstr>Primary Components of a Game</vt:lpstr>
      <vt:lpstr>Primary Components of a Game</vt:lpstr>
      <vt:lpstr>Primary Components of a Game</vt:lpstr>
      <vt:lpstr>Players feedback</vt:lpstr>
      <vt:lpstr>Players feedback</vt:lpstr>
      <vt:lpstr>Behavioral Game Design</vt:lpstr>
      <vt:lpstr>Behavioral Psychology Rules</vt:lpstr>
      <vt:lpstr>Behavioral Psychology Rules</vt:lpstr>
      <vt:lpstr>Behavioral Psychology Rules</vt:lpstr>
      <vt:lpstr>Behavioral Psychology Rules</vt:lpstr>
      <vt:lpstr>Behavioral Psychology Rules</vt:lpstr>
      <vt:lpstr>How to make players maintain a high, consistent rate of activity?</vt:lpstr>
      <vt:lpstr>How to make player play forever?</vt:lpstr>
      <vt:lpstr>What situations lead players to quit playing?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to find Ideas</dc:title>
  <dc:creator>hafez ali</dc:creator>
  <cp:lastModifiedBy>hafez ali</cp:lastModifiedBy>
  <cp:revision>34</cp:revision>
  <dcterms:created xsi:type="dcterms:W3CDTF">2019-03-17T20:00:56Z</dcterms:created>
  <dcterms:modified xsi:type="dcterms:W3CDTF">2019-04-03T20:59:07Z</dcterms:modified>
</cp:coreProperties>
</file>