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4/22/2019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4/22/2019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4/22/2019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4/22/2019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4/22/2019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4/22/2019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4/22/2019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4/22/2019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4/22/2019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4/22/2019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4/22/2019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4/22/2019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4/22/2019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User Centered Development (UCD)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Communities evolve overtime.</a:t>
            </a:r>
          </a:p>
          <a:p>
            <a:r>
              <a:rPr lang="en-US" dirty="0" smtClean="0"/>
              <a:t> </a:t>
            </a:r>
            <a:r>
              <a:rPr lang="en-US" dirty="0"/>
              <a:t>Needs and models of use change.</a:t>
            </a:r>
          </a:p>
          <a:p>
            <a:r>
              <a:rPr lang="en-US" b="1" dirty="0" err="1" smtClean="0"/>
              <a:t>Shneiderman</a:t>
            </a:r>
            <a:r>
              <a:rPr lang="en-US" b="1" dirty="0" smtClean="0"/>
              <a:t> </a:t>
            </a:r>
            <a:r>
              <a:rPr lang="en-US" dirty="0"/>
              <a:t>and </a:t>
            </a:r>
            <a:r>
              <a:rPr lang="en-US" b="1" dirty="0"/>
              <a:t>Nielsen </a:t>
            </a:r>
            <a:r>
              <a:rPr lang="en-US" dirty="0"/>
              <a:t>added the </a:t>
            </a:r>
            <a:r>
              <a:rPr lang="en-US" b="1" dirty="0"/>
              <a:t>usefulness factors</a:t>
            </a:r>
            <a:r>
              <a:rPr lang="en-US" dirty="0" smtClean="0"/>
              <a:t>:</a:t>
            </a:r>
          </a:p>
          <a:p>
            <a:pPr lvl="1"/>
            <a:r>
              <a:rPr lang="en-US" b="1" dirty="0"/>
              <a:t>Time to learn: </a:t>
            </a:r>
            <a:r>
              <a:rPr lang="en-US" dirty="0"/>
              <a:t>How long does it take for typical members of the community </a:t>
            </a:r>
            <a:r>
              <a:rPr lang="en-US" dirty="0" smtClean="0"/>
              <a:t>to learn </a:t>
            </a:r>
            <a:r>
              <a:rPr lang="en-US" dirty="0"/>
              <a:t>relevant task?</a:t>
            </a:r>
          </a:p>
          <a:p>
            <a:pPr lvl="1"/>
            <a:r>
              <a:rPr lang="en-US" dirty="0" smtClean="0"/>
              <a:t> </a:t>
            </a:r>
            <a:r>
              <a:rPr lang="en-US" b="1" dirty="0"/>
              <a:t>Speed of performance: </a:t>
            </a:r>
            <a:r>
              <a:rPr lang="en-US" dirty="0"/>
              <a:t>How long does it take to perform </a:t>
            </a:r>
            <a:r>
              <a:rPr lang="en-US" dirty="0" smtClean="0"/>
              <a:t>relevant benchmarks</a:t>
            </a:r>
            <a:r>
              <a:rPr lang="en-US" dirty="0"/>
              <a:t>?</a:t>
            </a:r>
          </a:p>
          <a:p>
            <a:pPr lvl="1"/>
            <a:r>
              <a:rPr lang="en-US" b="1" dirty="0" smtClean="0"/>
              <a:t>Rate </a:t>
            </a:r>
            <a:r>
              <a:rPr lang="en-US" b="1" dirty="0"/>
              <a:t>of errors by users: </a:t>
            </a:r>
            <a:r>
              <a:rPr lang="en-US" dirty="0"/>
              <a:t>How many and what kinds of errors are made </a:t>
            </a:r>
            <a:r>
              <a:rPr lang="en-US" dirty="0" smtClean="0"/>
              <a:t>during benchmark </a:t>
            </a:r>
            <a:r>
              <a:rPr lang="en-US" dirty="0"/>
              <a:t>tasks?</a:t>
            </a:r>
          </a:p>
          <a:p>
            <a:pPr lvl="1"/>
            <a:r>
              <a:rPr lang="en-US" dirty="0" smtClean="0"/>
              <a:t> </a:t>
            </a:r>
            <a:r>
              <a:rPr lang="en-US" b="1" dirty="0"/>
              <a:t>Retention over time: </a:t>
            </a:r>
            <a:r>
              <a:rPr lang="en-US" dirty="0"/>
              <a:t>Frequency of use and ease of learning help make </a:t>
            </a:r>
            <a:r>
              <a:rPr lang="en-US" dirty="0" smtClean="0"/>
              <a:t>for better </a:t>
            </a:r>
            <a:r>
              <a:rPr lang="en-US" dirty="0"/>
              <a:t>user retention.</a:t>
            </a:r>
          </a:p>
          <a:p>
            <a:pPr lvl="1"/>
            <a:r>
              <a:rPr lang="en-US" dirty="0" smtClean="0"/>
              <a:t> </a:t>
            </a:r>
            <a:r>
              <a:rPr lang="en-US" b="1" dirty="0"/>
              <a:t>Subjective satisfaction: </a:t>
            </a:r>
            <a:r>
              <a:rPr lang="en-US" dirty="0"/>
              <a:t>Allow for user feedback via interviews, </a:t>
            </a:r>
            <a:r>
              <a:rPr lang="en-US" dirty="0" smtClean="0"/>
              <a:t>free-</a:t>
            </a:r>
            <a:r>
              <a:rPr lang="en-US" dirty="0" err="1" smtClean="0"/>
              <a:t>formcomments</a:t>
            </a:r>
            <a:r>
              <a:rPr lang="en-US" dirty="0" smtClean="0"/>
              <a:t> </a:t>
            </a:r>
            <a:r>
              <a:rPr lang="en-US" dirty="0"/>
              <a:t>and satisfaction scales.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Design options have always </a:t>
            </a:r>
            <a:r>
              <a:rPr lang="en-US" b="1" dirty="0"/>
              <a:t>trade-off</a:t>
            </a:r>
            <a:r>
              <a:rPr lang="en-US" dirty="0"/>
              <a:t>s:</a:t>
            </a:r>
          </a:p>
          <a:p>
            <a:pPr marL="45720" indent="0">
              <a:buNone/>
            </a:pPr>
            <a:r>
              <a:rPr lang="en-US" dirty="0" smtClean="0"/>
              <a:t>	– </a:t>
            </a:r>
            <a:r>
              <a:rPr lang="en-US" dirty="0"/>
              <a:t>Changes to the interface in a new version may </a:t>
            </a:r>
            <a:r>
              <a:rPr lang="en-US" dirty="0" smtClean="0"/>
              <a:t>create </a:t>
            </a:r>
            <a:r>
              <a:rPr lang="en-US" b="1" dirty="0" smtClean="0"/>
              <a:t>consistency </a:t>
            </a:r>
            <a:r>
              <a:rPr lang="en-US" dirty="0"/>
              <a:t>problems with the previous version.</a:t>
            </a:r>
          </a:p>
          <a:p>
            <a:pPr marL="45720" indent="0">
              <a:buNone/>
            </a:pPr>
            <a:r>
              <a:rPr lang="en-US" dirty="0" smtClean="0"/>
              <a:t>	– </a:t>
            </a:r>
            <a:r>
              <a:rPr lang="en-US" dirty="0"/>
              <a:t>However, the new changes may </a:t>
            </a:r>
            <a:r>
              <a:rPr lang="en-US" b="1" dirty="0"/>
              <a:t>improve the interface </a:t>
            </a:r>
            <a:r>
              <a:rPr lang="en-US" dirty="0"/>
              <a:t>in </a:t>
            </a:r>
            <a:r>
              <a:rPr lang="en-US" dirty="0" smtClean="0"/>
              <a:t>other ways </a:t>
            </a:r>
            <a:r>
              <a:rPr lang="en-US" dirty="0"/>
              <a:t>or introduce </a:t>
            </a:r>
            <a:r>
              <a:rPr lang="en-US" b="1" dirty="0"/>
              <a:t>new needed </a:t>
            </a:r>
            <a:r>
              <a:rPr lang="en-US" b="1" dirty="0" smtClean="0"/>
              <a:t>	functionality</a:t>
            </a:r>
            <a:r>
              <a:rPr lang="en-US" dirty="0"/>
              <a:t>.</a:t>
            </a:r>
          </a:p>
          <a:p>
            <a:r>
              <a:rPr lang="en-US" dirty="0" smtClean="0"/>
              <a:t>Design </a:t>
            </a:r>
            <a:r>
              <a:rPr lang="en-US" b="1" dirty="0"/>
              <a:t>alternatives </a:t>
            </a:r>
            <a:r>
              <a:rPr lang="en-US" dirty="0"/>
              <a:t>can be evaluated in several ways </a:t>
            </a:r>
            <a:r>
              <a:rPr lang="en-US" dirty="0" smtClean="0"/>
              <a:t>like by </a:t>
            </a:r>
            <a:r>
              <a:rPr lang="en-US" dirty="0"/>
              <a:t>designers and users via </a:t>
            </a:r>
            <a:r>
              <a:rPr lang="en-US" b="1" dirty="0"/>
              <a:t>mockup</a:t>
            </a:r>
            <a:r>
              <a:rPr lang="en-US" dirty="0"/>
              <a:t>s or </a:t>
            </a:r>
            <a:r>
              <a:rPr lang="en-US" b="1" dirty="0" smtClean="0"/>
              <a:t>high-fidelity </a:t>
            </a:r>
            <a:r>
              <a:rPr lang="en-US" dirty="0" smtClean="0"/>
              <a:t>prototypes</a:t>
            </a:r>
            <a:r>
              <a:rPr lang="en-US" dirty="0"/>
              <a:t>.</a:t>
            </a:r>
          </a:p>
          <a:p>
            <a:r>
              <a:rPr lang="en-US" dirty="0" smtClean="0"/>
              <a:t>Getting </a:t>
            </a:r>
            <a:r>
              <a:rPr lang="en-US" dirty="0"/>
              <a:t>feedback early enough is:</a:t>
            </a:r>
          </a:p>
          <a:p>
            <a:pPr marL="45720" indent="0">
              <a:buNone/>
            </a:pPr>
            <a:r>
              <a:rPr lang="en-US" dirty="0" smtClean="0"/>
              <a:t>	– </a:t>
            </a:r>
            <a:r>
              <a:rPr lang="en-US" dirty="0"/>
              <a:t>The basic tradeoff.</a:t>
            </a:r>
          </a:p>
          <a:p>
            <a:pPr marL="45720" indent="0">
              <a:buNone/>
            </a:pPr>
            <a:r>
              <a:rPr lang="en-US" dirty="0" smtClean="0"/>
              <a:t>	– </a:t>
            </a:r>
            <a:r>
              <a:rPr lang="en-US" dirty="0"/>
              <a:t>Perhaps less expensively in the development process </a:t>
            </a:r>
            <a:r>
              <a:rPr lang="en-US" dirty="0" smtClean="0"/>
              <a:t>versus having </a:t>
            </a:r>
            <a:r>
              <a:rPr lang="en-US" dirty="0"/>
              <a:t>a </a:t>
            </a:r>
            <a:r>
              <a:rPr lang="en-US" dirty="0" smtClean="0"/>
              <a:t>	more </a:t>
            </a:r>
            <a:r>
              <a:rPr lang="en-US" dirty="0"/>
              <a:t>authentic evaluated interface.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2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Usability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Lots of interfaces are poorly designed; this is </a:t>
            </a:r>
            <a:r>
              <a:rPr lang="en-US" dirty="0" smtClean="0"/>
              <a:t>true across </a:t>
            </a:r>
            <a:r>
              <a:rPr lang="en-US" dirty="0"/>
              <a:t>domains.</a:t>
            </a:r>
          </a:p>
          <a:p>
            <a:r>
              <a:rPr lang="en-US" dirty="0" smtClean="0"/>
              <a:t> </a:t>
            </a:r>
            <a:r>
              <a:rPr lang="en-US" dirty="0"/>
              <a:t>Example 1: </a:t>
            </a:r>
            <a:r>
              <a:rPr lang="en-US" b="1" dirty="0"/>
              <a:t>Life-critical systems</a:t>
            </a:r>
            <a:r>
              <a:rPr lang="en-US" dirty="0"/>
              <a:t>: In an air </a:t>
            </a:r>
            <a:r>
              <a:rPr lang="en-US" dirty="0" smtClean="0"/>
              <a:t>traffic control</a:t>
            </a:r>
            <a:r>
              <a:rPr lang="en-US" dirty="0"/>
              <a:t>, nuclear reactors, power utilities, police &amp; </a:t>
            </a:r>
            <a:r>
              <a:rPr lang="en-US" dirty="0" smtClean="0"/>
              <a:t>fire dispatch </a:t>
            </a:r>
            <a:r>
              <a:rPr lang="en-US" dirty="0"/>
              <a:t>systems, medical equipment.</a:t>
            </a:r>
          </a:p>
          <a:p>
            <a:r>
              <a:rPr lang="en-US" dirty="0" smtClean="0"/>
              <a:t>High </a:t>
            </a:r>
            <a:r>
              <a:rPr lang="en-US" dirty="0"/>
              <a:t>costs, reliability and effectiveness are expected.</a:t>
            </a:r>
          </a:p>
          <a:p>
            <a:r>
              <a:rPr lang="en-US" dirty="0" smtClean="0"/>
              <a:t> </a:t>
            </a:r>
            <a:r>
              <a:rPr lang="en-US" dirty="0"/>
              <a:t>Length training periods are acceptable despite </a:t>
            </a:r>
            <a:r>
              <a:rPr lang="en-US" dirty="0" smtClean="0"/>
              <a:t>the financial </a:t>
            </a:r>
            <a:r>
              <a:rPr lang="en-US" dirty="0"/>
              <a:t>cost to provide error-free performance </a:t>
            </a:r>
            <a:r>
              <a:rPr lang="en-US" dirty="0" smtClean="0"/>
              <a:t>and avoid </a:t>
            </a:r>
            <a:r>
              <a:rPr lang="en-US" dirty="0"/>
              <a:t>the low frequency </a:t>
            </a:r>
            <a:r>
              <a:rPr lang="en-US" dirty="0" smtClean="0"/>
              <a:t>but high </a:t>
            </a:r>
            <a:r>
              <a:rPr lang="en-US" dirty="0"/>
              <a:t>cost errors.</a:t>
            </a:r>
          </a:p>
          <a:p>
            <a:r>
              <a:rPr lang="en-US" dirty="0" smtClean="0"/>
              <a:t>User </a:t>
            </a:r>
            <a:r>
              <a:rPr lang="en-US" dirty="0"/>
              <a:t>satisfaction is less an </a:t>
            </a:r>
            <a:r>
              <a:rPr lang="en-US" dirty="0" smtClean="0"/>
              <a:t>issue due </a:t>
            </a:r>
            <a:r>
              <a:rPr lang="en-US" dirty="0"/>
              <a:t>to well motivated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0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Usability 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</a:t>
            </a:r>
            <a:r>
              <a:rPr lang="en-US" b="1" dirty="0"/>
              <a:t>Office, home, and </a:t>
            </a:r>
            <a:r>
              <a:rPr lang="en-US" b="1" dirty="0" smtClean="0"/>
              <a:t>entertainment applications</a:t>
            </a:r>
            <a:r>
              <a:rPr lang="en-US" dirty="0"/>
              <a:t>: Word processing, electronic </a:t>
            </a:r>
            <a:r>
              <a:rPr lang="en-US" dirty="0" smtClean="0"/>
              <a:t>mail, computer </a:t>
            </a:r>
            <a:r>
              <a:rPr lang="en-US" dirty="0"/>
              <a:t>conferencing, and video game </a:t>
            </a:r>
            <a:r>
              <a:rPr lang="en-US" dirty="0" smtClean="0"/>
              <a:t>systems, educational </a:t>
            </a:r>
            <a:r>
              <a:rPr lang="en-US" dirty="0"/>
              <a:t>packages, search engines, mobile device, etc.</a:t>
            </a:r>
          </a:p>
          <a:p>
            <a:r>
              <a:rPr lang="en-US" dirty="0" smtClean="0"/>
              <a:t>Ease </a:t>
            </a:r>
            <a:r>
              <a:rPr lang="en-US" dirty="0"/>
              <a:t>of learning, low error rates, and </a:t>
            </a:r>
            <a:r>
              <a:rPr lang="en-US" dirty="0" smtClean="0"/>
              <a:t>subjective satisfaction </a:t>
            </a:r>
            <a:r>
              <a:rPr lang="en-US" dirty="0"/>
              <a:t>are very important.</a:t>
            </a:r>
          </a:p>
          <a:p>
            <a:r>
              <a:rPr lang="en-US" dirty="0" smtClean="0"/>
              <a:t>Infrequent </a:t>
            </a:r>
            <a:r>
              <a:rPr lang="en-US" dirty="0"/>
              <a:t>use of some applications means </a:t>
            </a:r>
            <a:r>
              <a:rPr lang="en-US" dirty="0" smtClean="0"/>
              <a:t>interfaces must </a:t>
            </a:r>
            <a:r>
              <a:rPr lang="en-US" dirty="0"/>
              <a:t>be intuitive and easy to use.</a:t>
            </a:r>
          </a:p>
          <a:p>
            <a:r>
              <a:rPr lang="en-US" dirty="0" smtClean="0"/>
              <a:t>Choosing </a:t>
            </a:r>
            <a:r>
              <a:rPr lang="en-US" dirty="0"/>
              <a:t>functionality is difficult, the population has </a:t>
            </a:r>
            <a:r>
              <a:rPr lang="en-US" dirty="0" smtClean="0"/>
              <a:t>a wide </a:t>
            </a:r>
            <a:r>
              <a:rPr lang="en-US" dirty="0"/>
              <a:t>range of both novice and expert users.</a:t>
            </a:r>
          </a:p>
          <a:p>
            <a:r>
              <a:rPr lang="en-US" dirty="0" smtClean="0"/>
              <a:t>Competition </a:t>
            </a:r>
            <a:r>
              <a:rPr lang="en-US" dirty="0"/>
              <a:t>cause the need for low cost.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9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Universal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Elderly users</a:t>
            </a:r>
          </a:p>
          <a:p>
            <a:r>
              <a:rPr lang="en-US" dirty="0" smtClean="0"/>
              <a:t> </a:t>
            </a:r>
            <a:r>
              <a:rPr lang="en-US" dirty="0"/>
              <a:t>Younger users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886" y="1600200"/>
            <a:ext cx="2932650" cy="194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886" y="3669598"/>
            <a:ext cx="2932650" cy="13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Usability testing may put the user in a </a:t>
            </a:r>
            <a:r>
              <a:rPr lang="en-US" dirty="0" smtClean="0"/>
              <a:t>separate controlled </a:t>
            </a:r>
            <a:r>
              <a:rPr lang="en-US" dirty="0"/>
              <a:t>environments and asking them </a:t>
            </a:r>
            <a:r>
              <a:rPr lang="en-US" dirty="0" smtClean="0"/>
              <a:t>to perform </a:t>
            </a:r>
            <a:r>
              <a:rPr lang="en-US" dirty="0"/>
              <a:t>tasks on their own without any </a:t>
            </a:r>
            <a:r>
              <a:rPr lang="en-US" dirty="0" smtClean="0"/>
              <a:t>offered help </a:t>
            </a:r>
            <a:r>
              <a:rPr lang="en-US" dirty="0"/>
              <a:t>and measure their </a:t>
            </a:r>
            <a:r>
              <a:rPr lang="en-US" b="1" dirty="0"/>
              <a:t>quantitative performance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goal of usability testing:</a:t>
            </a:r>
          </a:p>
          <a:p>
            <a:r>
              <a:rPr lang="en-US" dirty="0" smtClean="0"/>
              <a:t>Find </a:t>
            </a:r>
            <a:r>
              <a:rPr lang="en-US" dirty="0"/>
              <a:t>errors in a particular interface(s), with a small </a:t>
            </a:r>
            <a:r>
              <a:rPr lang="en-US" dirty="0" smtClean="0"/>
              <a:t>or large </a:t>
            </a:r>
            <a:r>
              <a:rPr lang="en-US" dirty="0"/>
              <a:t>number of user in a structured or </a:t>
            </a:r>
            <a:r>
              <a:rPr lang="en-US" dirty="0" smtClean="0"/>
              <a:t>unstructured style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Not to generalize the results but improve interface </a:t>
            </a:r>
            <a:r>
              <a:rPr lang="en-US" dirty="0" smtClean="0"/>
              <a:t>of an </a:t>
            </a:r>
            <a:r>
              <a:rPr lang="en-US" dirty="0"/>
              <a:t>application.</a:t>
            </a:r>
          </a:p>
          <a:p>
            <a:r>
              <a:rPr lang="en-US" dirty="0" smtClean="0"/>
              <a:t> </a:t>
            </a:r>
            <a:r>
              <a:rPr lang="en-US" dirty="0"/>
              <a:t>Not stating a statistical significance.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2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Laboratory or non laboratory </a:t>
            </a:r>
            <a:r>
              <a:rPr lang="en-US" dirty="0" smtClean="0"/>
              <a:t>research methods </a:t>
            </a:r>
            <a:r>
              <a:rPr lang="en-US" dirty="0"/>
              <a:t>are available.</a:t>
            </a:r>
          </a:p>
          <a:p>
            <a:r>
              <a:rPr lang="en-US" dirty="0" smtClean="0"/>
              <a:t> </a:t>
            </a:r>
            <a:r>
              <a:rPr lang="en-US" dirty="0"/>
              <a:t>Methods include:</a:t>
            </a:r>
          </a:p>
          <a:p>
            <a:pPr lvl="1"/>
            <a:r>
              <a:rPr lang="en-US" dirty="0" smtClean="0"/>
              <a:t> </a:t>
            </a:r>
            <a:r>
              <a:rPr lang="en-US" b="1" dirty="0"/>
              <a:t>Observations</a:t>
            </a:r>
          </a:p>
          <a:p>
            <a:pPr lvl="1"/>
            <a:r>
              <a:rPr lang="en-US" dirty="0" smtClean="0"/>
              <a:t> </a:t>
            </a:r>
            <a:r>
              <a:rPr lang="en-US" b="1" dirty="0"/>
              <a:t>Field studies</a:t>
            </a:r>
          </a:p>
          <a:p>
            <a:pPr lvl="1"/>
            <a:r>
              <a:rPr lang="en-US" dirty="0" smtClean="0"/>
              <a:t> </a:t>
            </a:r>
            <a:r>
              <a:rPr lang="en-US" b="1" dirty="0"/>
              <a:t>Focus groups</a:t>
            </a:r>
          </a:p>
          <a:p>
            <a:pPr lvl="1"/>
            <a:r>
              <a:rPr lang="en-US" b="1" dirty="0" smtClean="0"/>
              <a:t> Expert </a:t>
            </a:r>
            <a:r>
              <a:rPr lang="en-US" b="1" dirty="0"/>
              <a:t>reviews</a:t>
            </a:r>
          </a:p>
          <a:p>
            <a:pPr lvl="1"/>
            <a:r>
              <a:rPr lang="en-US" dirty="0" smtClean="0"/>
              <a:t> </a:t>
            </a:r>
            <a:r>
              <a:rPr lang="en-US" b="1" dirty="0"/>
              <a:t>Surveys</a:t>
            </a:r>
          </a:p>
          <a:p>
            <a:pPr lvl="1"/>
            <a:r>
              <a:rPr lang="en-US" b="1" dirty="0" smtClean="0"/>
              <a:t> Interviews</a:t>
            </a:r>
            <a:endParaRPr lang="en-US" b="1" dirty="0"/>
          </a:p>
          <a:p>
            <a:pPr lvl="1"/>
            <a:r>
              <a:rPr lang="en-US" b="1" dirty="0" smtClean="0"/>
              <a:t>Controlled </a:t>
            </a:r>
            <a:r>
              <a:rPr lang="en-US" b="1" dirty="0"/>
              <a:t>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Usability and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Playing games that are frustrating </a:t>
            </a:r>
            <a:r>
              <a:rPr lang="en-US" dirty="0" smtClean="0"/>
              <a:t>because of </a:t>
            </a:r>
            <a:r>
              <a:rPr lang="en-US" dirty="0"/>
              <a:t>usability problems or interface faults </a:t>
            </a:r>
            <a:r>
              <a:rPr lang="en-US" dirty="0" smtClean="0"/>
              <a:t>is not </a:t>
            </a:r>
            <a:r>
              <a:rPr lang="en-US" dirty="0"/>
              <a:t>acceptable.</a:t>
            </a:r>
          </a:p>
          <a:p>
            <a:r>
              <a:rPr lang="en-US" dirty="0"/>
              <a:t>U</a:t>
            </a:r>
            <a:r>
              <a:rPr lang="en-US" dirty="0" smtClean="0"/>
              <a:t>sability </a:t>
            </a:r>
            <a:r>
              <a:rPr lang="en-US" dirty="0"/>
              <a:t>should be taken into account </a:t>
            </a:r>
            <a:r>
              <a:rPr lang="en-US" dirty="0" smtClean="0"/>
              <a:t>in all </a:t>
            </a:r>
            <a:r>
              <a:rPr lang="en-US" dirty="0"/>
              <a:t>phases of game development.</a:t>
            </a:r>
          </a:p>
          <a:p>
            <a:r>
              <a:rPr lang="en-US" dirty="0" smtClean="0"/>
              <a:t>User </a:t>
            </a:r>
            <a:r>
              <a:rPr lang="en-US" dirty="0"/>
              <a:t>experience (</a:t>
            </a:r>
            <a:r>
              <a:rPr lang="en-US" b="1" dirty="0"/>
              <a:t>UX</a:t>
            </a:r>
            <a:r>
              <a:rPr lang="en-US" dirty="0"/>
              <a:t>) </a:t>
            </a:r>
            <a:r>
              <a:rPr lang="en-US" b="1" dirty="0"/>
              <a:t>MUST </a:t>
            </a:r>
            <a:r>
              <a:rPr lang="en-US" dirty="0"/>
              <a:t>be high </a:t>
            </a:r>
            <a:r>
              <a:rPr lang="en-US" dirty="0" smtClean="0"/>
              <a:t>in serious </a:t>
            </a:r>
            <a:r>
              <a:rPr lang="en-US" dirty="0"/>
              <a:t>games.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7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Know the User (Player)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Age, gender, physical and cognitive abilities, </a:t>
            </a:r>
            <a:r>
              <a:rPr lang="en-US" dirty="0" smtClean="0"/>
              <a:t>education, cultural </a:t>
            </a:r>
            <a:r>
              <a:rPr lang="en-US" dirty="0"/>
              <a:t>or ethnic </a:t>
            </a:r>
            <a:r>
              <a:rPr lang="en-US" dirty="0" smtClean="0"/>
              <a:t>background</a:t>
            </a:r>
            <a:r>
              <a:rPr lang="en-US" dirty="0"/>
              <a:t>, training, motivation, </a:t>
            </a:r>
            <a:r>
              <a:rPr lang="en-US" dirty="0" smtClean="0"/>
              <a:t>goals and </a:t>
            </a:r>
            <a:r>
              <a:rPr lang="en-US" dirty="0"/>
              <a:t>personality.</a:t>
            </a:r>
          </a:p>
          <a:p>
            <a:r>
              <a:rPr lang="en-US" dirty="0" smtClean="0"/>
              <a:t>Design </a:t>
            </a:r>
            <a:r>
              <a:rPr lang="en-US" dirty="0"/>
              <a:t>goals based on skill level: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Novice or first-time players.</a:t>
            </a:r>
          </a:p>
          <a:p>
            <a:pPr lvl="1"/>
            <a:r>
              <a:rPr lang="en-US" dirty="0" smtClean="0"/>
              <a:t>Knowledgeable </a:t>
            </a:r>
            <a:r>
              <a:rPr lang="en-US" dirty="0"/>
              <a:t>intermediate players.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Expert players.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91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Collecting Information about the User!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data from target players of games, only </a:t>
            </a:r>
            <a:r>
              <a:rPr lang="en-US" dirty="0" smtClean="0"/>
              <a:t>the player </a:t>
            </a:r>
            <a:r>
              <a:rPr lang="en-US" dirty="0"/>
              <a:t>knows how it should behave and </a:t>
            </a:r>
            <a:r>
              <a:rPr lang="en-US" dirty="0" smtClean="0"/>
              <a:t>the enjoyable </a:t>
            </a:r>
            <a:r>
              <a:rPr lang="en-US" dirty="0"/>
              <a:t>interaction.</a:t>
            </a:r>
          </a:p>
          <a:p>
            <a:r>
              <a:rPr lang="en-US" dirty="0" smtClean="0"/>
              <a:t>NEVER </a:t>
            </a:r>
            <a:r>
              <a:rPr lang="en-US" dirty="0"/>
              <a:t>from developers but from </a:t>
            </a:r>
            <a:r>
              <a:rPr lang="en-US" dirty="0" smtClean="0"/>
              <a:t>players themselves </a:t>
            </a:r>
            <a:r>
              <a:rPr lang="en-US" dirty="0"/>
              <a:t>in their contexts.</a:t>
            </a:r>
          </a:p>
          <a:p>
            <a:r>
              <a:rPr lang="en-US" dirty="0" smtClean="0"/>
              <a:t> </a:t>
            </a:r>
            <a:r>
              <a:rPr lang="en-US" dirty="0"/>
              <a:t>Observation.</a:t>
            </a:r>
          </a:p>
          <a:p>
            <a:r>
              <a:rPr lang="en-US" dirty="0" smtClean="0"/>
              <a:t> </a:t>
            </a:r>
            <a:r>
              <a:rPr lang="en-US" dirty="0"/>
              <a:t>Metaphors.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7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HCI Design and Evaluation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</a:t>
            </a:r>
            <a:r>
              <a:rPr lang="en-US" b="1" dirty="0"/>
              <a:t>U</a:t>
            </a:r>
            <a:r>
              <a:rPr lang="en-US" dirty="0"/>
              <a:t>ser </a:t>
            </a:r>
            <a:r>
              <a:rPr lang="en-US" b="1" dirty="0"/>
              <a:t>C</a:t>
            </a:r>
            <a:r>
              <a:rPr lang="en-US" dirty="0"/>
              <a:t>entered </a:t>
            </a:r>
            <a:r>
              <a:rPr lang="en-US" b="1" dirty="0"/>
              <a:t>D</a:t>
            </a:r>
            <a:r>
              <a:rPr lang="en-US" dirty="0"/>
              <a:t>esign (UCD)</a:t>
            </a:r>
          </a:p>
          <a:p>
            <a:pPr marL="45720" indent="0">
              <a:buNone/>
            </a:pPr>
            <a:r>
              <a:rPr lang="en-US" dirty="0" smtClean="0"/>
              <a:t>	– </a:t>
            </a:r>
            <a:r>
              <a:rPr lang="en-US" dirty="0"/>
              <a:t>Process</a:t>
            </a:r>
          </a:p>
          <a:p>
            <a:pPr marL="45720" indent="0">
              <a:buNone/>
            </a:pPr>
            <a:r>
              <a:rPr lang="en-US" dirty="0" smtClean="0"/>
              <a:t>	– </a:t>
            </a:r>
            <a:r>
              <a:rPr lang="en-US" dirty="0"/>
              <a:t>Methods</a:t>
            </a:r>
          </a:p>
          <a:p>
            <a:r>
              <a:rPr lang="en-US" dirty="0" smtClean="0"/>
              <a:t>Integrate </a:t>
            </a:r>
            <a:r>
              <a:rPr lang="en-US" dirty="0"/>
              <a:t>UCD in software </a:t>
            </a:r>
            <a:r>
              <a:rPr lang="en-US" dirty="0" smtClean="0"/>
              <a:t>development lifecycle</a:t>
            </a:r>
            <a:r>
              <a:rPr lang="en-US" dirty="0"/>
              <a:t>.</a:t>
            </a:r>
          </a:p>
          <a:p>
            <a:r>
              <a:rPr lang="en-US" dirty="0" smtClean="0"/>
              <a:t>Focus </a:t>
            </a:r>
            <a:r>
              <a:rPr lang="en-US" dirty="0"/>
              <a:t>on the end user from </a:t>
            </a:r>
            <a:r>
              <a:rPr lang="en-US" dirty="0" smtClean="0"/>
              <a:t>the beginning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07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Participatory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4180" y="1500366"/>
            <a:ext cx="4090275" cy="308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322" y="1500366"/>
            <a:ext cx="4630500" cy="3094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14367" y="4866902"/>
            <a:ext cx="7813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Participatory design where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users visualize their game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designs in groups.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6259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Participatory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“A design approach used in </a:t>
            </a:r>
            <a:r>
              <a:rPr lang="en-US" dirty="0" smtClean="0"/>
              <a:t>user centered </a:t>
            </a:r>
            <a:r>
              <a:rPr lang="en-US" dirty="0"/>
              <a:t>development, where </a:t>
            </a:r>
            <a:r>
              <a:rPr lang="en-US" dirty="0" smtClean="0"/>
              <a:t>representatives from </a:t>
            </a:r>
            <a:r>
              <a:rPr lang="en-US" b="1" dirty="0"/>
              <a:t>stakeholder</a:t>
            </a:r>
            <a:r>
              <a:rPr lang="en-US" dirty="0"/>
              <a:t>s are actively involved in </a:t>
            </a:r>
            <a:r>
              <a:rPr lang="en-US" dirty="0" smtClean="0"/>
              <a:t>the processes </a:t>
            </a:r>
            <a:r>
              <a:rPr lang="en-US" dirty="0"/>
              <a:t>and procedures of the design.”</a:t>
            </a:r>
          </a:p>
          <a:p>
            <a:r>
              <a:rPr lang="en-US" dirty="0" smtClean="0"/>
              <a:t> </a:t>
            </a:r>
            <a:r>
              <a:rPr lang="en-US" dirty="0"/>
              <a:t>In this approach the users/players and the </a:t>
            </a:r>
            <a:r>
              <a:rPr lang="en-US" dirty="0" smtClean="0"/>
              <a:t>wider public </a:t>
            </a:r>
            <a:r>
              <a:rPr lang="en-US" dirty="0"/>
              <a:t>are also recognized as stakeholders and </a:t>
            </a:r>
            <a:r>
              <a:rPr lang="en-US" dirty="0" smtClean="0"/>
              <a:t>are involved </a:t>
            </a:r>
            <a:r>
              <a:rPr lang="en-US" dirty="0"/>
              <a:t>into the process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49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Participatory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Controversial (debatable)</a:t>
            </a:r>
          </a:p>
          <a:p>
            <a:r>
              <a:rPr lang="en-US" dirty="0" smtClean="0"/>
              <a:t>In </a:t>
            </a:r>
            <a:r>
              <a:rPr lang="en-US" dirty="0"/>
              <a:t>one side, more user involvement brings: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accurate information about tasks.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opportunity for players to </a:t>
            </a:r>
            <a:r>
              <a:rPr lang="en-US" dirty="0" smtClean="0"/>
              <a:t>influence design </a:t>
            </a:r>
            <a:r>
              <a:rPr lang="en-US" dirty="0"/>
              <a:t>decisions.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sense of participation that builds </a:t>
            </a:r>
            <a:r>
              <a:rPr lang="en-US" dirty="0" smtClean="0"/>
              <a:t>players‘ ego </a:t>
            </a:r>
            <a:r>
              <a:rPr lang="en-US" dirty="0"/>
              <a:t>investment in successful implementation.</a:t>
            </a:r>
          </a:p>
          <a:p>
            <a:pPr lvl="1"/>
            <a:r>
              <a:rPr lang="en-US" dirty="0" smtClean="0"/>
              <a:t>Potential </a:t>
            </a:r>
            <a:r>
              <a:rPr lang="en-US" dirty="0"/>
              <a:t>for increased player acceptance </a:t>
            </a:r>
            <a:r>
              <a:rPr lang="en-US" dirty="0" smtClean="0"/>
              <a:t>of final </a:t>
            </a:r>
            <a:r>
              <a:rPr lang="en-US" dirty="0"/>
              <a:t>game.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16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Participatory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other side, extensive </a:t>
            </a:r>
            <a:r>
              <a:rPr lang="en-US" dirty="0" smtClean="0"/>
              <a:t>player involvement </a:t>
            </a:r>
            <a:r>
              <a:rPr lang="en-US" dirty="0"/>
              <a:t>may: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more costly.</a:t>
            </a:r>
          </a:p>
          <a:p>
            <a:pPr lvl="1"/>
            <a:r>
              <a:rPr lang="en-US" dirty="0" smtClean="0"/>
              <a:t>Lengthen </a:t>
            </a:r>
            <a:r>
              <a:rPr lang="en-US" dirty="0"/>
              <a:t>the implementation period.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Force designers to compromise their design </a:t>
            </a:r>
            <a:r>
              <a:rPr lang="en-US" dirty="0" smtClean="0"/>
              <a:t>to satisfy </a:t>
            </a:r>
            <a:r>
              <a:rPr lang="en-US" dirty="0"/>
              <a:t>incompetent (useless) participants.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Build opposition to some game concepts.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Players have no expertise in the game </a:t>
            </a:r>
            <a:r>
              <a:rPr lang="en-US" dirty="0" smtClean="0"/>
              <a:t>systems nor </a:t>
            </a:r>
            <a:r>
              <a:rPr lang="en-US" dirty="0"/>
              <a:t>the serious topic; subject of the game?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32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Scenarios about the daily </a:t>
            </a:r>
            <a:r>
              <a:rPr lang="en-US" dirty="0" smtClean="0"/>
              <a:t>life activities/actions</a:t>
            </a:r>
            <a:r>
              <a:rPr lang="en-US" dirty="0"/>
              <a:t>.</a:t>
            </a:r>
          </a:p>
          <a:p>
            <a:r>
              <a:rPr lang="en-US" dirty="0" smtClean="0"/>
              <a:t>Describe </a:t>
            </a:r>
            <a:r>
              <a:rPr lang="en-US" dirty="0"/>
              <a:t>how play in </a:t>
            </a:r>
            <a:r>
              <a:rPr lang="en-US" dirty="0" smtClean="0"/>
              <a:t>typical games</a:t>
            </a:r>
            <a:r>
              <a:rPr lang="en-US" dirty="0"/>
              <a:t>.</a:t>
            </a:r>
          </a:p>
          <a:p>
            <a:r>
              <a:rPr lang="en-US" dirty="0" smtClean="0"/>
              <a:t>Provide </a:t>
            </a:r>
            <a:r>
              <a:rPr lang="en-US" dirty="0"/>
              <a:t>examples of play as </a:t>
            </a:r>
            <a:r>
              <a:rPr lang="en-US" dirty="0" smtClean="0"/>
              <a:t>input to </a:t>
            </a:r>
            <a:r>
              <a:rPr lang="en-US" dirty="0"/>
              <a:t>design.</a:t>
            </a:r>
          </a:p>
          <a:p>
            <a:r>
              <a:rPr lang="en-US" dirty="0" smtClean="0"/>
              <a:t> </a:t>
            </a:r>
            <a:r>
              <a:rPr lang="en-US" dirty="0"/>
              <a:t>Best to be done in a </a:t>
            </a:r>
            <a:r>
              <a:rPr lang="en-US" dirty="0" smtClean="0"/>
              <a:t>walkthrough(task </a:t>
            </a:r>
            <a:r>
              <a:rPr lang="en-US" dirty="0"/>
              <a:t>based) approach.</a:t>
            </a:r>
          </a:p>
          <a:p>
            <a:r>
              <a:rPr lang="en-US" dirty="0" smtClean="0"/>
              <a:t>Tools </a:t>
            </a:r>
            <a:r>
              <a:rPr lang="en-US" dirty="0"/>
              <a:t>of good help: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Table classifying player types </a:t>
            </a:r>
            <a:r>
              <a:rPr lang="en-US" dirty="0" smtClean="0"/>
              <a:t>and their </a:t>
            </a:r>
            <a:r>
              <a:rPr lang="en-US" dirty="0"/>
              <a:t>ways of interaction.</a:t>
            </a:r>
          </a:p>
          <a:p>
            <a:pPr lvl="1"/>
            <a:r>
              <a:rPr lang="en-US" dirty="0" smtClean="0"/>
              <a:t>Table </a:t>
            </a:r>
            <a:r>
              <a:rPr lang="en-US" dirty="0"/>
              <a:t>of gameplay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15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make use of </a:t>
            </a:r>
            <a:r>
              <a:rPr lang="en-US" b="1" dirty="0"/>
              <a:t>personas </a:t>
            </a:r>
            <a:r>
              <a:rPr lang="en-US" dirty="0"/>
              <a:t>(prototypical players)</a:t>
            </a:r>
          </a:p>
          <a:p>
            <a:r>
              <a:rPr lang="en-US" dirty="0" smtClean="0"/>
              <a:t> </a:t>
            </a:r>
            <a:r>
              <a:rPr lang="en-US" dirty="0"/>
              <a:t>Based on hypothetical player.</a:t>
            </a:r>
          </a:p>
          <a:p>
            <a:r>
              <a:rPr lang="en-US" dirty="0" smtClean="0"/>
              <a:t>Ask </a:t>
            </a:r>
            <a:r>
              <a:rPr lang="en-US" dirty="0"/>
              <a:t>questions: “How would </a:t>
            </a:r>
            <a:r>
              <a:rPr lang="en-US" b="1" dirty="0" err="1"/>
              <a:t>Abass</a:t>
            </a:r>
            <a:r>
              <a:rPr lang="en-US" b="1" dirty="0"/>
              <a:t> </a:t>
            </a:r>
            <a:r>
              <a:rPr lang="en-US" dirty="0"/>
              <a:t>react if. . . ?”</a:t>
            </a:r>
          </a:p>
          <a:p>
            <a:r>
              <a:rPr lang="en-US" dirty="0" smtClean="0"/>
              <a:t>Non-essential </a:t>
            </a:r>
            <a:r>
              <a:rPr lang="en-US" dirty="0"/>
              <a:t>details help things appear real.</a:t>
            </a:r>
          </a:p>
          <a:p>
            <a:r>
              <a:rPr lang="en-US" dirty="0" smtClean="0"/>
              <a:t>Avoid </a:t>
            </a:r>
            <a:r>
              <a:rPr lang="en-US" dirty="0"/>
              <a:t>designers.</a:t>
            </a:r>
          </a:p>
          <a:p>
            <a:r>
              <a:rPr lang="en-US" dirty="0" smtClean="0"/>
              <a:t> </a:t>
            </a:r>
            <a:r>
              <a:rPr lang="en-US" dirty="0"/>
              <a:t>Don’t make it </a:t>
            </a:r>
            <a:r>
              <a:rPr lang="en-US" dirty="0" smtClean="0"/>
              <a:t>for yourself </a:t>
            </a:r>
            <a:r>
              <a:rPr lang="en-US" dirty="0"/>
              <a:t>but the player.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90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Persona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6" y="1871662"/>
            <a:ext cx="11323638" cy="48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11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  <a:endParaRPr lang="en-US" dirty="0"/>
          </a:p>
          <a:p>
            <a:r>
              <a:rPr lang="en-US" dirty="0" smtClean="0"/>
              <a:t>Wireframes </a:t>
            </a:r>
            <a:r>
              <a:rPr lang="en-US" dirty="0"/>
              <a:t>and Script (PowerPoint, flash, </a:t>
            </a:r>
            <a:r>
              <a:rPr lang="en-US" dirty="0" smtClean="0"/>
              <a:t>Lucid Charts</a:t>
            </a:r>
            <a:r>
              <a:rPr lang="en-US" dirty="0"/>
              <a:t>, etc.)</a:t>
            </a:r>
          </a:p>
          <a:p>
            <a:r>
              <a:rPr lang="en-US" dirty="0" smtClean="0"/>
              <a:t> </a:t>
            </a:r>
            <a:r>
              <a:rPr lang="en-US" dirty="0"/>
              <a:t>Animated Prototypes, Visual Programming</a:t>
            </a:r>
          </a:p>
          <a:p>
            <a:r>
              <a:rPr lang="en-US" dirty="0" smtClean="0"/>
              <a:t>Functional </a:t>
            </a:r>
            <a:r>
              <a:rPr lang="en-US" dirty="0"/>
              <a:t>Prototypes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3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HCI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“Human Computer Interaction is </a:t>
            </a:r>
            <a:r>
              <a:rPr lang="en-US" sz="3200" dirty="0" smtClean="0"/>
              <a:t>a discipline </a:t>
            </a:r>
            <a:r>
              <a:rPr lang="en-US" sz="3200" dirty="0"/>
              <a:t>concerned with the </a:t>
            </a:r>
            <a:r>
              <a:rPr lang="en-US" sz="3200" b="1" dirty="0" smtClean="0"/>
              <a:t>design</a:t>
            </a:r>
            <a:r>
              <a:rPr lang="en-US" sz="3200" dirty="0" smtClean="0"/>
              <a:t>, </a:t>
            </a:r>
            <a:r>
              <a:rPr lang="en-US" sz="3200" b="1" dirty="0" smtClean="0"/>
              <a:t>evaluation</a:t>
            </a:r>
            <a:r>
              <a:rPr lang="en-US" sz="3200" dirty="0"/>
              <a:t>, and </a:t>
            </a:r>
            <a:r>
              <a:rPr lang="en-US" sz="3200" b="1" dirty="0"/>
              <a:t>implementation </a:t>
            </a:r>
            <a:r>
              <a:rPr lang="en-US" sz="3200" dirty="0" smtClean="0"/>
              <a:t>of </a:t>
            </a:r>
            <a:r>
              <a:rPr lang="en-US" sz="3200" b="1" dirty="0" smtClean="0"/>
              <a:t>interactive </a:t>
            </a:r>
            <a:r>
              <a:rPr lang="en-US" sz="3200" dirty="0"/>
              <a:t>computing systems for </a:t>
            </a:r>
            <a:r>
              <a:rPr lang="en-US" sz="3200" dirty="0" smtClean="0"/>
              <a:t>human use </a:t>
            </a:r>
            <a:r>
              <a:rPr lang="en-US" sz="3200" dirty="0"/>
              <a:t>and with the study of </a:t>
            </a:r>
            <a:r>
              <a:rPr lang="en-US" sz="3200" dirty="0" smtClean="0"/>
              <a:t>major phenomena </a:t>
            </a:r>
            <a:r>
              <a:rPr lang="en-US" sz="3200" dirty="0"/>
              <a:t>surrounding them”</a:t>
            </a:r>
          </a:p>
          <a:p>
            <a:pPr marL="45720" indent="0">
              <a:buNone/>
            </a:pPr>
            <a:r>
              <a:rPr lang="en-US" dirty="0" smtClean="0"/>
              <a:t>							(</a:t>
            </a:r>
            <a:r>
              <a:rPr lang="en-US" dirty="0"/>
              <a:t>ACM SIGCHI, 1992)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5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HCI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HCI Science combines knowledge, techniques </a:t>
            </a:r>
            <a:r>
              <a:rPr lang="en-US" dirty="0" smtClean="0"/>
              <a:t>and methods </a:t>
            </a:r>
            <a:r>
              <a:rPr lang="en-US" dirty="0"/>
              <a:t>from several domains like:</a:t>
            </a:r>
          </a:p>
          <a:p>
            <a:pPr marL="45720" indent="0">
              <a:buNone/>
            </a:pPr>
            <a:r>
              <a:rPr lang="en-US" dirty="0" smtClean="0"/>
              <a:t>	– </a:t>
            </a:r>
            <a:r>
              <a:rPr lang="en-US" dirty="0"/>
              <a:t>Psychologists </a:t>
            </a:r>
            <a:r>
              <a:rPr lang="en-US" dirty="0" smtClean="0"/>
              <a:t>(</a:t>
            </a:r>
            <a:r>
              <a:rPr lang="ar-SA" dirty="0"/>
              <a:t>علم </a:t>
            </a:r>
            <a:r>
              <a:rPr lang="ar-SA" dirty="0" smtClean="0"/>
              <a:t>نفس</a:t>
            </a:r>
            <a:r>
              <a:rPr lang="en-US" dirty="0" smtClean="0"/>
              <a:t>) </a:t>
            </a:r>
            <a:r>
              <a:rPr lang="en-US" dirty="0"/>
              <a:t>Experimental, Educational, Social and Industrial </a:t>
            </a:r>
            <a:r>
              <a:rPr lang="en-US" dirty="0" smtClean="0"/>
              <a:t>	  	Psychology</a:t>
            </a:r>
            <a:r>
              <a:rPr lang="en-US" dirty="0"/>
              <a:t>.</a:t>
            </a:r>
          </a:p>
          <a:p>
            <a:pPr marL="45720" indent="0">
              <a:buNone/>
            </a:pPr>
            <a:r>
              <a:rPr lang="en-US" dirty="0" smtClean="0"/>
              <a:t>	– </a:t>
            </a:r>
            <a:r>
              <a:rPr lang="en-US" dirty="0"/>
              <a:t>Computer Science</a:t>
            </a:r>
          </a:p>
          <a:p>
            <a:pPr marL="45720" indent="0">
              <a:buNone/>
            </a:pPr>
            <a:r>
              <a:rPr lang="en-US" dirty="0" smtClean="0"/>
              <a:t>	– Instructional </a:t>
            </a:r>
            <a:r>
              <a:rPr lang="en-US" dirty="0"/>
              <a:t>and Graphic Design</a:t>
            </a:r>
          </a:p>
          <a:p>
            <a:pPr marL="45720" indent="0">
              <a:buNone/>
            </a:pPr>
            <a:r>
              <a:rPr lang="en-US" dirty="0" smtClean="0"/>
              <a:t>	– </a:t>
            </a:r>
            <a:r>
              <a:rPr lang="en-US" dirty="0"/>
              <a:t>Technical Writing</a:t>
            </a:r>
          </a:p>
          <a:p>
            <a:pPr marL="45720" indent="0">
              <a:buNone/>
            </a:pPr>
            <a:r>
              <a:rPr lang="en-US" dirty="0" smtClean="0"/>
              <a:t>	– </a:t>
            </a:r>
            <a:r>
              <a:rPr lang="en-US" dirty="0"/>
              <a:t>Human Factors and </a:t>
            </a:r>
            <a:r>
              <a:rPr lang="en-US" dirty="0" smtClean="0"/>
              <a:t>Ergonomics</a:t>
            </a:r>
            <a:endParaRPr lang="ar-SA" dirty="0"/>
          </a:p>
          <a:p>
            <a:pPr marL="45720" indent="0">
              <a:buNone/>
            </a:pPr>
            <a:r>
              <a:rPr lang="en-US" dirty="0" smtClean="0"/>
              <a:t>	– </a:t>
            </a:r>
            <a:r>
              <a:rPr lang="en-US" dirty="0"/>
              <a:t>Anthropology </a:t>
            </a:r>
            <a:r>
              <a:rPr lang="en-US" dirty="0" smtClean="0"/>
              <a:t>and Sociology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2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and Feel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17" y="1505216"/>
            <a:ext cx="3870458" cy="3231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875" y="1505216"/>
            <a:ext cx="4778997" cy="3231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872" y="1483592"/>
            <a:ext cx="3314679" cy="32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5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Most accepted definition for usability is:</a:t>
            </a:r>
          </a:p>
          <a:p>
            <a:pPr marL="45720" indent="0">
              <a:buNone/>
            </a:pPr>
            <a:r>
              <a:rPr lang="en-US" dirty="0"/>
              <a:t>“</a:t>
            </a:r>
            <a:r>
              <a:rPr lang="en-US" sz="3200" b="1" dirty="0"/>
              <a:t>The extent to which a product can </a:t>
            </a:r>
            <a:r>
              <a:rPr lang="en-US" sz="3200" b="1" dirty="0" smtClean="0"/>
              <a:t>be  used </a:t>
            </a:r>
            <a:r>
              <a:rPr lang="en-US" sz="3200" b="1" dirty="0"/>
              <a:t>by specified users to </a:t>
            </a:r>
            <a:r>
              <a:rPr lang="en-US" sz="3200" b="1" dirty="0" smtClean="0"/>
              <a:t>achieve specified </a:t>
            </a:r>
            <a:r>
              <a:rPr lang="en-US" sz="3200" b="1" dirty="0"/>
              <a:t>goals with </a:t>
            </a:r>
            <a:r>
              <a:rPr lang="en-US" sz="3200" b="1" dirty="0" smtClean="0"/>
              <a:t>effectiveness, efficiency </a:t>
            </a:r>
            <a:r>
              <a:rPr lang="en-US" sz="3200" b="1" dirty="0"/>
              <a:t>and satisfaction in </a:t>
            </a:r>
            <a:r>
              <a:rPr lang="en-US" sz="3200" b="1" dirty="0" smtClean="0"/>
              <a:t>a specified context </a:t>
            </a:r>
            <a:r>
              <a:rPr lang="en-US" sz="3200" b="1" dirty="0"/>
              <a:t>of use</a:t>
            </a:r>
            <a:r>
              <a:rPr lang="en-US" sz="3200" dirty="0"/>
              <a:t>”</a:t>
            </a:r>
          </a:p>
          <a:p>
            <a:pPr marL="45720" indent="0" algn="r">
              <a:buNone/>
            </a:pPr>
            <a:r>
              <a:rPr lang="en-US" dirty="0"/>
              <a:t>(ISO 9241-11)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8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Usability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designer wants to build a </a:t>
            </a:r>
            <a:r>
              <a:rPr lang="en-US" b="1" dirty="0"/>
              <a:t>high quality </a:t>
            </a:r>
            <a:r>
              <a:rPr lang="en-US" dirty="0" smtClean="0"/>
              <a:t>user interface</a:t>
            </a:r>
            <a:r>
              <a:rPr lang="en-US" dirty="0"/>
              <a:t>.</a:t>
            </a:r>
          </a:p>
          <a:p>
            <a:r>
              <a:rPr lang="en-US" dirty="0" smtClean="0"/>
              <a:t>Careful </a:t>
            </a:r>
            <a:r>
              <a:rPr lang="en-US" dirty="0"/>
              <a:t>planning and process is needed.</a:t>
            </a:r>
          </a:p>
          <a:p>
            <a:r>
              <a:rPr lang="en-US" dirty="0" smtClean="0"/>
              <a:t>System </a:t>
            </a:r>
            <a:r>
              <a:rPr lang="en-US" dirty="0"/>
              <a:t>goal is always: to be easy to </a:t>
            </a:r>
            <a:r>
              <a:rPr lang="en-US" dirty="0" smtClean="0"/>
              <a:t>use, accessible</a:t>
            </a:r>
            <a:r>
              <a:rPr lang="en-US" dirty="0"/>
              <a:t>, comprehensible, intelligible, </a:t>
            </a:r>
            <a:r>
              <a:rPr lang="en-US" dirty="0" smtClean="0"/>
              <a:t>idiot proof</a:t>
            </a:r>
            <a:r>
              <a:rPr lang="en-US" dirty="0"/>
              <a:t>, available and ready.</a:t>
            </a:r>
          </a:p>
          <a:p>
            <a:r>
              <a:rPr lang="en-US" dirty="0" smtClean="0"/>
              <a:t>This </a:t>
            </a:r>
            <a:r>
              <a:rPr lang="en-US" dirty="0"/>
              <a:t>requires a systematic process.</a:t>
            </a:r>
          </a:p>
          <a:p>
            <a:r>
              <a:rPr lang="en-US" b="1" dirty="0" smtClean="0"/>
              <a:t>Goal</a:t>
            </a:r>
            <a:r>
              <a:rPr lang="en-US" dirty="0"/>
              <a:t>: develop usable systems, taking into </a:t>
            </a:r>
            <a:r>
              <a:rPr lang="en-US" dirty="0" smtClean="0"/>
              <a:t>account the </a:t>
            </a:r>
            <a:r>
              <a:rPr lang="en-US" dirty="0"/>
              <a:t>specific users in their specific context.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7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for Requirements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Ways taken to assure the </a:t>
            </a:r>
            <a:r>
              <a:rPr lang="en-US" b="1" dirty="0"/>
              <a:t>user needs</a:t>
            </a:r>
            <a:r>
              <a:rPr lang="en-US" dirty="0"/>
              <a:t>:</a:t>
            </a:r>
          </a:p>
          <a:p>
            <a:r>
              <a:rPr lang="en-US" dirty="0" smtClean="0"/>
              <a:t> Determine </a:t>
            </a:r>
            <a:r>
              <a:rPr lang="en-US" dirty="0"/>
              <a:t>the tasks and subtasks that </a:t>
            </a:r>
            <a:r>
              <a:rPr lang="en-US" dirty="0" smtClean="0"/>
              <a:t>must be </a:t>
            </a:r>
            <a:r>
              <a:rPr lang="en-US" dirty="0"/>
              <a:t>carried out.</a:t>
            </a:r>
          </a:p>
          <a:p>
            <a:r>
              <a:rPr lang="en-US" dirty="0" smtClean="0"/>
              <a:t>Cover </a:t>
            </a:r>
            <a:r>
              <a:rPr lang="en-US" dirty="0"/>
              <a:t>tasks that are only </a:t>
            </a:r>
            <a:r>
              <a:rPr lang="en-US" dirty="0" smtClean="0"/>
              <a:t>performed occasionally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Common tasks are easy to identify.</a:t>
            </a:r>
          </a:p>
          <a:p>
            <a:r>
              <a:rPr lang="en-US" dirty="0" smtClean="0"/>
              <a:t> </a:t>
            </a:r>
            <a:r>
              <a:rPr lang="en-US" dirty="0"/>
              <a:t>Functionality must match the user need </a:t>
            </a:r>
            <a:r>
              <a:rPr lang="en-US" dirty="0" smtClean="0"/>
              <a:t>or else </a:t>
            </a:r>
            <a:r>
              <a:rPr lang="en-US" dirty="0"/>
              <a:t>users will reject or </a:t>
            </a:r>
            <a:r>
              <a:rPr lang="en-US" dirty="0" smtClean="0"/>
              <a:t>underutilize the product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4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Goals for Requirements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Deliver with </a:t>
            </a:r>
            <a:r>
              <a:rPr lang="en-US" b="1" dirty="0"/>
              <a:t>reliability</a:t>
            </a:r>
            <a:r>
              <a:rPr lang="en-US" dirty="0"/>
              <a:t>:</a:t>
            </a:r>
          </a:p>
          <a:p>
            <a:pPr marL="45720" indent="0">
              <a:buNone/>
            </a:pPr>
            <a:r>
              <a:rPr lang="en-US" dirty="0"/>
              <a:t>– Actions must function as specified </a:t>
            </a:r>
            <a:r>
              <a:rPr lang="en-US" dirty="0" smtClean="0"/>
              <a:t>in needs/requirements</a:t>
            </a:r>
            <a:r>
              <a:rPr lang="en-US" dirty="0"/>
              <a:t>.</a:t>
            </a:r>
          </a:p>
          <a:p>
            <a:pPr marL="45720" indent="0">
              <a:buNone/>
            </a:pPr>
            <a:r>
              <a:rPr lang="en-US" dirty="0"/>
              <a:t>– Data displayed on screen must match the </a:t>
            </a:r>
            <a:r>
              <a:rPr lang="en-US" dirty="0" smtClean="0"/>
              <a:t>actual database </a:t>
            </a:r>
            <a:r>
              <a:rPr lang="en-US" dirty="0"/>
              <a:t>records.</a:t>
            </a:r>
          </a:p>
          <a:p>
            <a:pPr marL="45720" indent="0">
              <a:buNone/>
            </a:pPr>
            <a:r>
              <a:rPr lang="en-US" dirty="0"/>
              <a:t>– Ease the user sense of distrust.</a:t>
            </a:r>
          </a:p>
          <a:p>
            <a:pPr marL="45720" indent="0">
              <a:buNone/>
            </a:pPr>
            <a:r>
              <a:rPr lang="en-US" dirty="0"/>
              <a:t>– The system should be available as often as possible.</a:t>
            </a:r>
          </a:p>
          <a:p>
            <a:pPr marL="45720" indent="0">
              <a:buNone/>
            </a:pPr>
            <a:r>
              <a:rPr lang="en-US" dirty="0"/>
              <a:t>– The system must not introduce errors.</a:t>
            </a:r>
          </a:p>
          <a:p>
            <a:pPr marL="45720" indent="0">
              <a:buNone/>
            </a:pPr>
            <a:r>
              <a:rPr lang="en-US" dirty="0"/>
              <a:t>– User privacy and data security should be assured, by</a:t>
            </a:r>
          </a:p>
          <a:p>
            <a:pPr lvl="1"/>
            <a:r>
              <a:rPr lang="en-US" dirty="0"/>
              <a:t>protecting against unwarranted access, destruction </a:t>
            </a:r>
            <a:r>
              <a:rPr lang="en-US" dirty="0" smtClean="0"/>
              <a:t>of data</a:t>
            </a:r>
            <a:r>
              <a:rPr lang="en-US" dirty="0"/>
              <a:t>, and bad usage.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26673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111</TotalTime>
  <Words>1189</Words>
  <Application>Microsoft Office PowerPoint</Application>
  <PresentationFormat>Widescreen</PresentationFormat>
  <Paragraphs>150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Euphemia</vt:lpstr>
      <vt:lpstr>Wingdings</vt:lpstr>
      <vt:lpstr>Children Playing 16x9</vt:lpstr>
      <vt:lpstr>User Centered Development (UCD)</vt:lpstr>
      <vt:lpstr>HCI Design and Evaluation Techniques</vt:lpstr>
      <vt:lpstr> HCI Definition</vt:lpstr>
      <vt:lpstr>HCI Introduction</vt:lpstr>
      <vt:lpstr>Look and Feel</vt:lpstr>
      <vt:lpstr>Usability</vt:lpstr>
      <vt:lpstr>Usability Requirements</vt:lpstr>
      <vt:lpstr>Goals for Requirements Analysis</vt:lpstr>
      <vt:lpstr>Goals for Requirements Analysis</vt:lpstr>
      <vt:lpstr>Usability Measures</vt:lpstr>
      <vt:lpstr>Usability Measures</vt:lpstr>
      <vt:lpstr>Usability Motivations</vt:lpstr>
      <vt:lpstr>Usability Motivations</vt:lpstr>
      <vt:lpstr>Universal Usability</vt:lpstr>
      <vt:lpstr>Usability Testing</vt:lpstr>
      <vt:lpstr>Usability Testing</vt:lpstr>
      <vt:lpstr>Usability and Games</vt:lpstr>
      <vt:lpstr>Know the User (Player)</vt:lpstr>
      <vt:lpstr>Collecting Information about the User!</vt:lpstr>
      <vt:lpstr>Participatory Design</vt:lpstr>
      <vt:lpstr>Participatory Design</vt:lpstr>
      <vt:lpstr>Participatory Design</vt:lpstr>
      <vt:lpstr>Participatory Design</vt:lpstr>
      <vt:lpstr>Scenarios</vt:lpstr>
      <vt:lpstr>Scenarios</vt:lpstr>
      <vt:lpstr>Persona example</vt:lpstr>
      <vt:lpstr>prototypes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Centered Development (UCD)</dc:title>
  <dc:creator>hafez ali</dc:creator>
  <cp:lastModifiedBy>hafez ali</cp:lastModifiedBy>
  <cp:revision>12</cp:revision>
  <dcterms:created xsi:type="dcterms:W3CDTF">2019-04-21T21:27:19Z</dcterms:created>
  <dcterms:modified xsi:type="dcterms:W3CDTF">2019-04-21T23:19:05Z</dcterms:modified>
</cp:coreProperties>
</file>