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31"/>
  </p:notesMasterIdLst>
  <p:sldIdLst>
    <p:sldId id="278" r:id="rId2"/>
    <p:sldId id="257" r:id="rId3"/>
    <p:sldId id="256" r:id="rId4"/>
    <p:sldId id="258" r:id="rId5"/>
    <p:sldId id="259" r:id="rId6"/>
    <p:sldId id="289" r:id="rId7"/>
    <p:sldId id="260" r:id="rId8"/>
    <p:sldId id="261" r:id="rId9"/>
    <p:sldId id="266" r:id="rId10"/>
    <p:sldId id="267" r:id="rId11"/>
    <p:sldId id="269" r:id="rId12"/>
    <p:sldId id="271" r:id="rId13"/>
    <p:sldId id="290" r:id="rId14"/>
    <p:sldId id="291" r:id="rId15"/>
    <p:sldId id="272" r:id="rId16"/>
    <p:sldId id="296" r:id="rId17"/>
    <p:sldId id="297" r:id="rId18"/>
    <p:sldId id="292" r:id="rId19"/>
    <p:sldId id="293" r:id="rId20"/>
    <p:sldId id="288" r:id="rId21"/>
    <p:sldId id="294" r:id="rId22"/>
    <p:sldId id="295" r:id="rId23"/>
    <p:sldId id="275" r:id="rId24"/>
    <p:sldId id="281" r:id="rId25"/>
    <p:sldId id="282" r:id="rId26"/>
    <p:sldId id="283" r:id="rId27"/>
    <p:sldId id="284" r:id="rId28"/>
    <p:sldId id="298" r:id="rId29"/>
    <p:sldId id="299"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51B1B-F4FD-4011-9964-DB2CEF65E486}" type="datetimeFigureOut">
              <a:rPr lang="en-US" smtClean="0"/>
              <a:t>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E3391-AF88-4BED-83FE-3A2846A0D21B}" type="slidenum">
              <a:rPr lang="en-US" smtClean="0"/>
              <a:t>‹#›</a:t>
            </a:fld>
            <a:endParaRPr lang="en-US"/>
          </a:p>
        </p:txBody>
      </p:sp>
    </p:spTree>
    <p:extLst>
      <p:ext uri="{BB962C8B-B14F-4D97-AF65-F5344CB8AC3E}">
        <p14:creationId xmlns:p14="http://schemas.microsoft.com/office/powerpoint/2010/main" val="349999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B2C4-6B07-674F-9144-9E6FBF0524B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422022-7028-1F4E-AFD4-BD053D2CE6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1E8914-410F-F544-AC26-A43AEFAE6BD6}"/>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6924C4CE-03E5-EB41-AAC3-9BEA67D5484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8BB39A3-EC8B-1B46-BB49-2CF57902927D}"/>
              </a:ext>
            </a:extLst>
          </p:cNvPr>
          <p:cNvSpPr>
            <a:spLocks noGrp="1"/>
          </p:cNvSpPr>
          <p:nvPr>
            <p:ph type="sldNum" sz="quarter" idx="12"/>
          </p:nvPr>
        </p:nvSpPr>
        <p:spPr/>
        <p:txBody>
          <a:bodyPr/>
          <a:lstStyle>
            <a:lvl1pPr>
              <a:defRPr/>
            </a:lvl1pPr>
          </a:lstStyle>
          <a:p>
            <a:pPr>
              <a:defRPr/>
            </a:pPr>
            <a:fld id="{0B417741-48E2-8345-A9E1-825F017B00B3}" type="slidenum">
              <a:rPr lang="en-GB" altLang="en-US"/>
              <a:pPr>
                <a:defRPr/>
              </a:pPr>
              <a:t>‹#›</a:t>
            </a:fld>
            <a:endParaRPr lang="en-GB" altLang="en-US"/>
          </a:p>
        </p:txBody>
      </p:sp>
    </p:spTree>
    <p:extLst>
      <p:ext uri="{BB962C8B-B14F-4D97-AF65-F5344CB8AC3E}">
        <p14:creationId xmlns:p14="http://schemas.microsoft.com/office/powerpoint/2010/main" val="375094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26D6-1CFA-0D4E-97BF-46D1F7CBBF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F860B8-83BE-F440-B410-7FEE3C9118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AC920-61AD-AB4E-82A5-DB211175FB4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6CA945F-BCC5-6D48-B7D7-543EAD2424C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A6CA967-A93D-8B4D-B3D6-C750B6F8011D}"/>
              </a:ext>
            </a:extLst>
          </p:cNvPr>
          <p:cNvSpPr>
            <a:spLocks noGrp="1"/>
          </p:cNvSpPr>
          <p:nvPr>
            <p:ph type="sldNum" sz="quarter" idx="12"/>
          </p:nvPr>
        </p:nvSpPr>
        <p:spPr/>
        <p:txBody>
          <a:bodyPr/>
          <a:lstStyle>
            <a:lvl1pPr>
              <a:defRPr/>
            </a:lvl1pPr>
          </a:lstStyle>
          <a:p>
            <a:pPr>
              <a:defRPr/>
            </a:pPr>
            <a:fld id="{11E347A6-B216-4245-96E8-240D416E0964}" type="slidenum">
              <a:rPr lang="en-GB" altLang="en-US"/>
              <a:pPr>
                <a:defRPr/>
              </a:pPr>
              <a:t>‹#›</a:t>
            </a:fld>
            <a:endParaRPr lang="en-GB" altLang="en-US"/>
          </a:p>
        </p:txBody>
      </p:sp>
    </p:spTree>
    <p:extLst>
      <p:ext uri="{BB962C8B-B14F-4D97-AF65-F5344CB8AC3E}">
        <p14:creationId xmlns:p14="http://schemas.microsoft.com/office/powerpoint/2010/main" val="73819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20B9E-7A25-1643-BB67-D688048B9C6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C51DAD-07B3-4B4C-ABD1-63E5C035851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E4462-433D-4B49-BE22-C5218EFCEC8F}"/>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9385B467-9C8F-384A-8AF8-EF56BC0ECE5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1B6C801-ACE2-D54E-94A6-D69AC2BD43D6}"/>
              </a:ext>
            </a:extLst>
          </p:cNvPr>
          <p:cNvSpPr>
            <a:spLocks noGrp="1"/>
          </p:cNvSpPr>
          <p:nvPr>
            <p:ph type="sldNum" sz="quarter" idx="12"/>
          </p:nvPr>
        </p:nvSpPr>
        <p:spPr/>
        <p:txBody>
          <a:bodyPr/>
          <a:lstStyle>
            <a:lvl1pPr>
              <a:defRPr/>
            </a:lvl1pPr>
          </a:lstStyle>
          <a:p>
            <a:pPr>
              <a:defRPr/>
            </a:pPr>
            <a:fld id="{FF84FA54-9B78-0149-9255-A10E3CBF0E4F}" type="slidenum">
              <a:rPr lang="en-GB" altLang="en-US"/>
              <a:pPr>
                <a:defRPr/>
              </a:pPr>
              <a:t>‹#›</a:t>
            </a:fld>
            <a:endParaRPr lang="en-GB" altLang="en-US"/>
          </a:p>
        </p:txBody>
      </p:sp>
    </p:spTree>
    <p:extLst>
      <p:ext uri="{BB962C8B-B14F-4D97-AF65-F5344CB8AC3E}">
        <p14:creationId xmlns:p14="http://schemas.microsoft.com/office/powerpoint/2010/main" val="83948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AF08-12BB-9046-BD71-D723EFD3A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3E44FB-5054-5840-B0F2-199E58DC65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BE488-4E49-8847-8058-3B59A500D7D8}"/>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14AC316-F5B7-6D49-862D-F47E60EB9B2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13A1214-ADA9-254C-8663-960607B5D293}"/>
              </a:ext>
            </a:extLst>
          </p:cNvPr>
          <p:cNvSpPr>
            <a:spLocks noGrp="1"/>
          </p:cNvSpPr>
          <p:nvPr>
            <p:ph type="sldNum" sz="quarter" idx="12"/>
          </p:nvPr>
        </p:nvSpPr>
        <p:spPr>
          <a:xfrm>
            <a:off x="6457950" y="6356350"/>
            <a:ext cx="1930474" cy="365125"/>
          </a:xfrm>
        </p:spPr>
        <p:txBody>
          <a:bodyPr/>
          <a:lstStyle>
            <a:lvl1pPr>
              <a:defRPr/>
            </a:lvl1pPr>
          </a:lstStyle>
          <a:p>
            <a:pPr>
              <a:defRPr/>
            </a:pPr>
            <a:fld id="{1C80AF05-592C-0747-B4B4-20C8632CD6DB}" type="slidenum">
              <a:rPr lang="en-GB" altLang="en-US"/>
              <a:pPr>
                <a:defRPr/>
              </a:pPr>
              <a:t>‹#›</a:t>
            </a:fld>
            <a:endParaRPr lang="en-GB" altLang="en-US"/>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8424" y="6311900"/>
            <a:ext cx="755576" cy="453788"/>
          </a:xfrm>
          <a:prstGeom prst="rect">
            <a:avLst/>
          </a:prstGeom>
        </p:spPr>
      </p:pic>
    </p:spTree>
    <p:extLst>
      <p:ext uri="{BB962C8B-B14F-4D97-AF65-F5344CB8AC3E}">
        <p14:creationId xmlns:p14="http://schemas.microsoft.com/office/powerpoint/2010/main" val="346499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A691-1158-0A45-84EE-C83AD4C4BC2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42CE566-7DA5-3B42-BBB4-E1774BF5224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153F3B-F59A-D648-8D7E-20103C228AA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613DF881-22AF-134A-A83B-9B2F587DE25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AC7B449-B063-DA41-B8D4-04BE486A1A83}"/>
              </a:ext>
            </a:extLst>
          </p:cNvPr>
          <p:cNvSpPr>
            <a:spLocks noGrp="1"/>
          </p:cNvSpPr>
          <p:nvPr>
            <p:ph type="sldNum" sz="quarter" idx="12"/>
          </p:nvPr>
        </p:nvSpPr>
        <p:spPr/>
        <p:txBody>
          <a:bodyPr/>
          <a:lstStyle>
            <a:lvl1pPr>
              <a:defRPr/>
            </a:lvl1pPr>
          </a:lstStyle>
          <a:p>
            <a:pPr>
              <a:defRPr/>
            </a:pPr>
            <a:fld id="{6B9F8B9B-8CAD-AC46-805F-B2A1455A3B0D}" type="slidenum">
              <a:rPr lang="en-GB" altLang="en-US"/>
              <a:pPr>
                <a:defRPr/>
              </a:pPr>
              <a:t>‹#›</a:t>
            </a:fld>
            <a:endParaRPr lang="en-GB" altLang="en-US"/>
          </a:p>
        </p:txBody>
      </p:sp>
    </p:spTree>
    <p:extLst>
      <p:ext uri="{BB962C8B-B14F-4D97-AF65-F5344CB8AC3E}">
        <p14:creationId xmlns:p14="http://schemas.microsoft.com/office/powerpoint/2010/main" val="92688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2CFE-98A2-744C-919B-DDD643775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6BC17-D24E-2D4B-A42F-F0C826F1A7F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E5C623-7ADE-674C-8C77-183D81055CF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826828-0B39-A348-9C54-3689C079D6C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B815C086-AB1E-4D42-B924-88530E9FAD4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410C57F-AC08-AA47-A800-14077D5A984F}"/>
              </a:ext>
            </a:extLst>
          </p:cNvPr>
          <p:cNvSpPr>
            <a:spLocks noGrp="1"/>
          </p:cNvSpPr>
          <p:nvPr>
            <p:ph type="sldNum" sz="quarter" idx="12"/>
          </p:nvPr>
        </p:nvSpPr>
        <p:spPr/>
        <p:txBody>
          <a:bodyPr/>
          <a:lstStyle>
            <a:lvl1pPr>
              <a:defRPr/>
            </a:lvl1pPr>
          </a:lstStyle>
          <a:p>
            <a:pPr>
              <a:defRPr/>
            </a:pPr>
            <a:fld id="{069C53F9-6D69-7044-8012-90B559E59F7C}" type="slidenum">
              <a:rPr lang="en-GB" altLang="en-US"/>
              <a:pPr>
                <a:defRPr/>
              </a:pPr>
              <a:t>‹#›</a:t>
            </a:fld>
            <a:endParaRPr lang="en-GB" altLang="en-US"/>
          </a:p>
        </p:txBody>
      </p:sp>
    </p:spTree>
    <p:extLst>
      <p:ext uri="{BB962C8B-B14F-4D97-AF65-F5344CB8AC3E}">
        <p14:creationId xmlns:p14="http://schemas.microsoft.com/office/powerpoint/2010/main" val="255118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98BF-577B-4945-8FF5-60C1FDF804E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A35894-6C57-F543-B14E-FB066DF8945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AB04C01-2146-DD4F-878F-7EDE96A76F1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E3801-9A57-E545-B96F-22910406405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2D79801-4BD0-6E45-BDEA-410892D8D81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5B51652-6D6E-D545-94A1-6D6F17896D04}"/>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2C59E4E9-3938-FC40-8DFA-D0D64EE1075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6C8B97A-2D6A-6C45-985B-7DCF559ECE40}"/>
              </a:ext>
            </a:extLst>
          </p:cNvPr>
          <p:cNvSpPr>
            <a:spLocks noGrp="1"/>
          </p:cNvSpPr>
          <p:nvPr>
            <p:ph type="sldNum" sz="quarter" idx="12"/>
          </p:nvPr>
        </p:nvSpPr>
        <p:spPr/>
        <p:txBody>
          <a:bodyPr/>
          <a:lstStyle>
            <a:lvl1pPr>
              <a:defRPr/>
            </a:lvl1pPr>
          </a:lstStyle>
          <a:p>
            <a:pPr>
              <a:defRPr/>
            </a:pPr>
            <a:fld id="{62050616-A17D-0840-A902-E91316F7AD14}" type="slidenum">
              <a:rPr lang="en-GB" altLang="en-US"/>
              <a:pPr>
                <a:defRPr/>
              </a:pPr>
              <a:t>‹#›</a:t>
            </a:fld>
            <a:endParaRPr lang="en-GB" altLang="en-US"/>
          </a:p>
        </p:txBody>
      </p:sp>
    </p:spTree>
    <p:extLst>
      <p:ext uri="{BB962C8B-B14F-4D97-AF65-F5344CB8AC3E}">
        <p14:creationId xmlns:p14="http://schemas.microsoft.com/office/powerpoint/2010/main" val="318288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EE91-D06A-D448-A381-5FB9703D82E4}"/>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3B6CF5E-8FDB-D443-8051-412CBA6690F6}"/>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E0D44511-23EB-D440-8522-251460A3F6F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FDD56A9-C75B-1446-ACB3-94982D9FE269}"/>
              </a:ext>
            </a:extLst>
          </p:cNvPr>
          <p:cNvSpPr>
            <a:spLocks noGrp="1"/>
          </p:cNvSpPr>
          <p:nvPr>
            <p:ph type="sldNum" sz="quarter" idx="12"/>
          </p:nvPr>
        </p:nvSpPr>
        <p:spPr/>
        <p:txBody>
          <a:bodyPr/>
          <a:lstStyle>
            <a:lvl1pPr>
              <a:defRPr/>
            </a:lvl1pPr>
          </a:lstStyle>
          <a:p>
            <a:pPr>
              <a:defRPr/>
            </a:pPr>
            <a:fld id="{30A05383-484A-594A-8CC3-334B33995FF1}" type="slidenum">
              <a:rPr lang="en-GB" altLang="en-US"/>
              <a:pPr>
                <a:defRPr/>
              </a:pPr>
              <a:t>‹#›</a:t>
            </a:fld>
            <a:endParaRPr lang="en-GB" altLang="en-US"/>
          </a:p>
        </p:txBody>
      </p:sp>
    </p:spTree>
    <p:extLst>
      <p:ext uri="{BB962C8B-B14F-4D97-AF65-F5344CB8AC3E}">
        <p14:creationId xmlns:p14="http://schemas.microsoft.com/office/powerpoint/2010/main" val="408158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42FEA65-87F4-7948-8BA5-A83115E0AFCA}"/>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83C986D3-A173-BC4C-AB3D-329868C3BB8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82A63DC7-E72B-A84C-BB72-46F2BAD5D745}"/>
              </a:ext>
            </a:extLst>
          </p:cNvPr>
          <p:cNvSpPr>
            <a:spLocks noGrp="1"/>
          </p:cNvSpPr>
          <p:nvPr>
            <p:ph type="sldNum" sz="quarter" idx="12"/>
          </p:nvPr>
        </p:nvSpPr>
        <p:spPr/>
        <p:txBody>
          <a:bodyPr/>
          <a:lstStyle>
            <a:lvl1pPr>
              <a:defRPr/>
            </a:lvl1pPr>
          </a:lstStyle>
          <a:p>
            <a:pPr>
              <a:defRPr/>
            </a:pPr>
            <a:fld id="{906BE3D5-1243-4D4A-A9AE-429E36B7529E}" type="slidenum">
              <a:rPr lang="en-GB" altLang="en-US"/>
              <a:pPr>
                <a:defRPr/>
              </a:pPr>
              <a:t>‹#›</a:t>
            </a:fld>
            <a:endParaRPr lang="en-GB" altLang="en-US"/>
          </a:p>
        </p:txBody>
      </p:sp>
    </p:spTree>
    <p:extLst>
      <p:ext uri="{BB962C8B-B14F-4D97-AF65-F5344CB8AC3E}">
        <p14:creationId xmlns:p14="http://schemas.microsoft.com/office/powerpoint/2010/main" val="206338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4994-C048-284B-9FF2-A3C02338604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8A5BC45-46EE-A747-958A-A340D201A7E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0E56CB-F5B0-4E40-9B5B-B6556ADE4F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6D4D9C42-9B3B-2248-AB75-EC1C1F1F8CDC}"/>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6F908BDB-4177-6648-ABE2-4FC498C50FD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4F6B734-B734-5D46-A37C-5DEDE7438DBE}"/>
              </a:ext>
            </a:extLst>
          </p:cNvPr>
          <p:cNvSpPr>
            <a:spLocks noGrp="1"/>
          </p:cNvSpPr>
          <p:nvPr>
            <p:ph type="sldNum" sz="quarter" idx="12"/>
          </p:nvPr>
        </p:nvSpPr>
        <p:spPr/>
        <p:txBody>
          <a:bodyPr/>
          <a:lstStyle>
            <a:lvl1pPr>
              <a:defRPr/>
            </a:lvl1pPr>
          </a:lstStyle>
          <a:p>
            <a:pPr>
              <a:defRPr/>
            </a:pPr>
            <a:fld id="{A7B877EE-C93D-3242-9E59-E04A203B32AE}" type="slidenum">
              <a:rPr lang="en-GB" altLang="en-US"/>
              <a:pPr>
                <a:defRPr/>
              </a:pPr>
              <a:t>‹#›</a:t>
            </a:fld>
            <a:endParaRPr lang="en-GB" altLang="en-US"/>
          </a:p>
        </p:txBody>
      </p:sp>
    </p:spTree>
    <p:extLst>
      <p:ext uri="{BB962C8B-B14F-4D97-AF65-F5344CB8AC3E}">
        <p14:creationId xmlns:p14="http://schemas.microsoft.com/office/powerpoint/2010/main" val="211243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5585-2EA6-A54B-8751-89B5F4DC8E6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A86D693-6864-EB47-8E39-7FFC30A32F8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BAAF4989-A842-E348-A658-9F797102FD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1ED04051-C6EB-C24A-AC34-43B14A79843C}"/>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949F3DDA-364A-184E-91A4-DD60BDAB24F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7F39EEC-A25A-6645-BE4B-6FCA92405891}"/>
              </a:ext>
            </a:extLst>
          </p:cNvPr>
          <p:cNvSpPr>
            <a:spLocks noGrp="1"/>
          </p:cNvSpPr>
          <p:nvPr>
            <p:ph type="sldNum" sz="quarter" idx="12"/>
          </p:nvPr>
        </p:nvSpPr>
        <p:spPr/>
        <p:txBody>
          <a:bodyPr/>
          <a:lstStyle>
            <a:lvl1pPr>
              <a:defRPr/>
            </a:lvl1pPr>
          </a:lstStyle>
          <a:p>
            <a:pPr>
              <a:defRPr/>
            </a:pPr>
            <a:fld id="{9FD80100-08A8-B346-938E-0D3010411FA7}" type="slidenum">
              <a:rPr lang="en-GB" altLang="en-US"/>
              <a:pPr>
                <a:defRPr/>
              </a:pPr>
              <a:t>‹#›</a:t>
            </a:fld>
            <a:endParaRPr lang="en-GB" altLang="en-US"/>
          </a:p>
        </p:txBody>
      </p:sp>
    </p:spTree>
    <p:extLst>
      <p:ext uri="{BB962C8B-B14F-4D97-AF65-F5344CB8AC3E}">
        <p14:creationId xmlns:p14="http://schemas.microsoft.com/office/powerpoint/2010/main" val="294768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Placeholder 1">
            <a:extLst>
              <a:ext uri="{FF2B5EF4-FFF2-40B4-BE49-F238E27FC236}">
                <a16:creationId xmlns:a16="http://schemas.microsoft.com/office/drawing/2014/main" id="{4852C6FB-6D6C-6945-84D8-AE6F07EEA7F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2D63AFBD-2D7D-EA4C-96A3-705DBC83B22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F779E-DC14-464D-96F7-68FA436366C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182BCA19-E977-8C43-B1CF-3DC91129AA1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F21097D4-FD5A-1D4E-9308-6459A2E3B18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99494962-89D6-7345-A11D-3965031DE1F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AB393C-1E0F-844D-824F-1030F209B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948" y="2320366"/>
            <a:ext cx="3743052" cy="3823117"/>
          </a:xfrm>
          <a:prstGeom prst="rect">
            <a:avLst/>
          </a:prstGeom>
        </p:spPr>
      </p:pic>
      <p:sp>
        <p:nvSpPr>
          <p:cNvPr id="1025" name="Title 1">
            <a:extLst>
              <a:ext uri="{FF2B5EF4-FFF2-40B4-BE49-F238E27FC236}">
                <a16:creationId xmlns:a16="http://schemas.microsoft.com/office/drawing/2014/main" id="{C39FC9F5-A920-B34F-8474-C87A726A98C4}"/>
              </a:ext>
            </a:extLst>
          </p:cNvPr>
          <p:cNvSpPr>
            <a:spLocks noGrp="1" noChangeArrowheads="1"/>
          </p:cNvSpPr>
          <p:nvPr>
            <p:ph type="title"/>
          </p:nvPr>
        </p:nvSpPr>
        <p:spPr/>
        <p:txBody>
          <a:bodyPr/>
          <a:lstStyle/>
          <a:p>
            <a:r>
              <a:rPr lang="en-US" altLang="en-US" dirty="0"/>
              <a:t>Chapter 16: Transaction Management</a:t>
            </a:r>
          </a:p>
        </p:txBody>
      </p:sp>
      <p:sp>
        <p:nvSpPr>
          <p:cNvPr id="1026" name="Content Placeholder 2">
            <a:extLst>
              <a:ext uri="{FF2B5EF4-FFF2-40B4-BE49-F238E27FC236}">
                <a16:creationId xmlns:a16="http://schemas.microsoft.com/office/drawing/2014/main" id="{F8AA20F3-1A3B-7044-B801-DEA0FCEC9261}"/>
              </a:ext>
            </a:extLst>
          </p:cNvPr>
          <p:cNvSpPr>
            <a:spLocks noGrp="1" noChangeArrowheads="1"/>
          </p:cNvSpPr>
          <p:nvPr>
            <p:ph idx="1"/>
          </p:nvPr>
        </p:nvSpPr>
        <p:spPr bwMode="auto"/>
        <p:txBody>
          <a:bodyPr wrap="square" numCol="1" anchor="t" anchorCtr="0" compatLnSpc="1">
            <a:prstTxWarp prst="textNoShape">
              <a:avLst/>
            </a:prstTxWarp>
            <a:normAutofit/>
          </a:bodyPr>
          <a:lstStyle/>
          <a:p>
            <a:r>
              <a:rPr lang="en-US" altLang="en-US" sz="2000" dirty="0"/>
              <a:t>Looking at the execution of user programs on the database</a:t>
            </a:r>
          </a:p>
          <a:p>
            <a:endParaRPr lang="en-US" altLang="en-US" sz="2000" dirty="0"/>
          </a:p>
          <a:p>
            <a:r>
              <a:rPr lang="en-US" altLang="en-US" sz="2000" dirty="0"/>
              <a:t>Interleaving transactions are the foundation</a:t>
            </a:r>
          </a:p>
          <a:p>
            <a:pPr lvl="1"/>
            <a:r>
              <a:rPr lang="en-US" altLang="en-US" sz="2000" dirty="0"/>
              <a:t>Concurrent execution</a:t>
            </a:r>
          </a:p>
          <a:p>
            <a:endParaRPr lang="en-US" altLang="en-US" sz="2300" dirty="0"/>
          </a:p>
          <a:p>
            <a:r>
              <a:rPr lang="en-US" altLang="en-US" sz="2300" dirty="0"/>
              <a:t>Interleaving must be done with care</a:t>
            </a:r>
          </a:p>
          <a:p>
            <a:r>
              <a:rPr lang="en-US" altLang="en-US" sz="2300" dirty="0"/>
              <a:t>Should be equivalent to some serial</a:t>
            </a:r>
          </a:p>
          <a:p>
            <a:pPr marL="0" indent="0">
              <a:buNone/>
            </a:pPr>
            <a:r>
              <a:rPr lang="en-US" altLang="en-US" sz="2300" dirty="0"/>
              <a:t>order of transaction execution</a:t>
            </a:r>
          </a:p>
          <a:p>
            <a:pPr marL="0" indent="0">
              <a:buNone/>
            </a:pPr>
            <a:r>
              <a:rPr lang="en-US" altLang="en-US" sz="2300" dirty="0"/>
              <a:t>(Concurrency control)</a:t>
            </a:r>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1</a:t>
            </a:fld>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5DE90534-1500-4142-8F1B-528FDE4D823E}"/>
              </a:ext>
            </a:extLst>
          </p:cNvPr>
          <p:cNvSpPr>
            <a:spLocks noGrp="1" noChangeArrowheads="1"/>
          </p:cNvSpPr>
          <p:nvPr>
            <p:ph type="title"/>
          </p:nvPr>
        </p:nvSpPr>
        <p:spPr/>
        <p:txBody>
          <a:bodyPr/>
          <a:lstStyle/>
          <a:p>
            <a:r>
              <a:rPr lang="en-GB" altLang="en-US" dirty="0"/>
              <a:t>Transactions and Schedules (2)</a:t>
            </a:r>
          </a:p>
        </p:txBody>
      </p:sp>
      <p:sp>
        <p:nvSpPr>
          <p:cNvPr id="12290" name="Rectangle 3">
            <a:extLst>
              <a:ext uri="{FF2B5EF4-FFF2-40B4-BE49-F238E27FC236}">
                <a16:creationId xmlns:a16="http://schemas.microsoft.com/office/drawing/2014/main" id="{5FEFDA5A-8FEB-0B4E-B249-CA55BD76FD6C}"/>
              </a:ext>
            </a:extLst>
          </p:cNvPr>
          <p:cNvSpPr>
            <a:spLocks noGrp="1" noChangeArrowheads="1"/>
          </p:cNvSpPr>
          <p:nvPr>
            <p:ph idx="1"/>
          </p:nvPr>
        </p:nvSpPr>
        <p:spPr bwMode="auto">
          <a:xfrm>
            <a:off x="468313" y="1690688"/>
            <a:ext cx="5975895" cy="4762500"/>
          </a:xfrm>
        </p:spPr>
        <p:txBody>
          <a:bodyPr wrap="square" numCol="1" anchor="t" anchorCtr="0" compatLnSpc="1">
            <a:prstTxWarp prst="textNoShape">
              <a:avLst/>
            </a:prstTxWarp>
            <a:normAutofit lnSpcReduction="10000"/>
          </a:bodyPr>
          <a:lstStyle/>
          <a:p>
            <a:pPr marL="0" indent="0">
              <a:buNone/>
            </a:pPr>
            <a:endParaRPr lang="en-GB" altLang="en-US" dirty="0"/>
          </a:p>
          <a:p>
            <a:r>
              <a:rPr lang="en-GB" altLang="en-US" b="1" u="sng" dirty="0"/>
              <a:t>A schedule:</a:t>
            </a:r>
            <a:r>
              <a:rPr lang="en-GB" altLang="en-US" dirty="0"/>
              <a:t> is a chronological ordering of actions (read/write/abort/commit) from a set of transactions.</a:t>
            </a:r>
          </a:p>
          <a:p>
            <a:pPr lvl="1"/>
            <a:r>
              <a:rPr lang="en-GB" altLang="en-US" dirty="0"/>
              <a:t>The order in which two actions of a transaction T appears in a schedule must be the same as the order as they would appear in T.</a:t>
            </a:r>
          </a:p>
          <a:p>
            <a:pPr lvl="1"/>
            <a:endParaRPr lang="en-GB" altLang="en-US" dirty="0"/>
          </a:p>
          <a:p>
            <a:pPr lvl="1"/>
            <a:r>
              <a:rPr lang="en-GB" altLang="en-US" dirty="0"/>
              <a:t>Realistically: A schedule is an actual execution sequence!</a:t>
            </a:r>
          </a:p>
          <a:p>
            <a:pPr lvl="1"/>
            <a:endParaRPr lang="en-GB" altLang="en-US" dirty="0"/>
          </a:p>
          <a:p>
            <a:endParaRPr lang="en-GB" altLang="en-US" dirty="0"/>
          </a:p>
          <a:p>
            <a:r>
              <a:rPr lang="en-GB" altLang="en-US" dirty="0"/>
              <a:t>A </a:t>
            </a:r>
            <a:r>
              <a:rPr lang="en-GB" altLang="en-US" b="1" u="sng" dirty="0"/>
              <a:t>complete schedule </a:t>
            </a:r>
            <a:r>
              <a:rPr lang="en-GB" altLang="en-US" dirty="0"/>
              <a:t>must include all actions of all transactions appearing in it</a:t>
            </a:r>
          </a:p>
          <a:p>
            <a:r>
              <a:rPr lang="en-GB" altLang="en-US" b="1" u="sng" dirty="0"/>
              <a:t>Serial schedule</a:t>
            </a:r>
            <a:r>
              <a:rPr lang="en-GB" altLang="en-US" dirty="0"/>
              <a:t> is the one that transactions in it are not interleaved</a:t>
            </a:r>
          </a:p>
          <a:p>
            <a:endParaRPr lang="en-GB" altLang="en-US" dirty="0"/>
          </a:p>
          <a:p>
            <a:endParaRPr lang="en-GB" altLang="en-US" dirty="0"/>
          </a:p>
          <a:p>
            <a:endParaRPr lang="en-GB" altLang="en-US" dirty="0"/>
          </a:p>
        </p:txBody>
      </p:sp>
      <p:pic>
        <p:nvPicPr>
          <p:cNvPr id="2" name="Picture 1">
            <a:extLst>
              <a:ext uri="{FF2B5EF4-FFF2-40B4-BE49-F238E27FC236}">
                <a16:creationId xmlns:a16="http://schemas.microsoft.com/office/drawing/2014/main" id="{341E45D8-F192-C744-8FBB-F34D7961F4D4}"/>
              </a:ext>
            </a:extLst>
          </p:cNvPr>
          <p:cNvPicPr>
            <a:picLocks noChangeAspect="1"/>
          </p:cNvPicPr>
          <p:nvPr/>
        </p:nvPicPr>
        <p:blipFill>
          <a:blip r:embed="rId2"/>
          <a:stretch>
            <a:fillRect/>
          </a:stretch>
        </p:blipFill>
        <p:spPr>
          <a:xfrm>
            <a:off x="6660232" y="2060848"/>
            <a:ext cx="2024112" cy="2277126"/>
          </a:xfrm>
          <a:prstGeom prst="rect">
            <a:avLst/>
          </a:prstGeom>
        </p:spPr>
      </p:pic>
      <p:sp>
        <p:nvSpPr>
          <p:cNvPr id="3" name="Slide Number Placeholder 2"/>
          <p:cNvSpPr>
            <a:spLocks noGrp="1"/>
          </p:cNvSpPr>
          <p:nvPr>
            <p:ph type="sldNum" sz="quarter" idx="12"/>
          </p:nvPr>
        </p:nvSpPr>
        <p:spPr/>
        <p:txBody>
          <a:bodyPr/>
          <a:lstStyle/>
          <a:p>
            <a:pPr>
              <a:defRPr/>
            </a:pPr>
            <a:fld id="{1C80AF05-592C-0747-B4B4-20C8632CD6DB}" type="slidenum">
              <a:rPr lang="en-GB" altLang="en-US" smtClean="0"/>
              <a:pPr>
                <a:defRPr/>
              </a:pPr>
              <a:t>10</a:t>
            </a:fld>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69D723DD-89A1-4141-99F7-ADB502EB1D51}"/>
              </a:ext>
            </a:extLst>
          </p:cNvPr>
          <p:cNvSpPr>
            <a:spLocks noGrp="1" noChangeArrowheads="1"/>
          </p:cNvSpPr>
          <p:nvPr>
            <p:ph type="title"/>
          </p:nvPr>
        </p:nvSpPr>
        <p:spPr>
          <a:xfrm>
            <a:off x="323850" y="260648"/>
            <a:ext cx="8229600" cy="1223665"/>
          </a:xfrm>
        </p:spPr>
        <p:txBody>
          <a:bodyPr/>
          <a:lstStyle/>
          <a:p>
            <a:r>
              <a:rPr lang="en-GB" altLang="en-US" dirty="0"/>
              <a:t>Concurrent Execution Of Transactions</a:t>
            </a:r>
          </a:p>
        </p:txBody>
      </p:sp>
      <p:sp>
        <p:nvSpPr>
          <p:cNvPr id="14338" name="Rectangle 3">
            <a:extLst>
              <a:ext uri="{FF2B5EF4-FFF2-40B4-BE49-F238E27FC236}">
                <a16:creationId xmlns:a16="http://schemas.microsoft.com/office/drawing/2014/main" id="{35CF7AD4-A0BB-1E4A-94EC-DA0AB5923EF9}"/>
              </a:ext>
            </a:extLst>
          </p:cNvPr>
          <p:cNvSpPr>
            <a:spLocks noGrp="1" noChangeArrowheads="1"/>
          </p:cNvSpPr>
          <p:nvPr>
            <p:ph idx="1"/>
          </p:nvPr>
        </p:nvSpPr>
        <p:spPr bwMode="auto">
          <a:xfrm>
            <a:off x="457200" y="1412776"/>
            <a:ext cx="8229600" cy="5184576"/>
          </a:xfrm>
        </p:spPr>
        <p:txBody>
          <a:bodyPr wrap="square" numCol="1" anchor="t" anchorCtr="0" compatLnSpc="1">
            <a:prstTxWarp prst="textNoShape">
              <a:avLst/>
            </a:prstTxWarp>
          </a:bodyPr>
          <a:lstStyle/>
          <a:p>
            <a:r>
              <a:rPr lang="en-GB" altLang="en-US" dirty="0"/>
              <a:t>The DBMS interleaves the actions of different transactions to improve performance</a:t>
            </a:r>
          </a:p>
          <a:p>
            <a:r>
              <a:rPr lang="en-GB" altLang="en-US" dirty="0"/>
              <a:t>Must ensure Transaction Isolation</a:t>
            </a:r>
          </a:p>
          <a:p>
            <a:pPr lvl="1"/>
            <a:r>
              <a:rPr lang="en-GB" altLang="en-US" b="1" dirty="0"/>
              <a:t>not all interleaves should be allowed</a:t>
            </a:r>
          </a:p>
          <a:p>
            <a:endParaRPr lang="en-GB" altLang="en-US" dirty="0"/>
          </a:p>
          <a:p>
            <a:r>
              <a:rPr lang="en-GB" altLang="en-US" dirty="0"/>
              <a:t>Concurrency necessary for:</a:t>
            </a:r>
          </a:p>
          <a:p>
            <a:pPr lvl="1"/>
            <a:r>
              <a:rPr lang="en-GB" altLang="en-US" sz="2000" dirty="0"/>
              <a:t>Overlapping I/O and CPU operations reduces amount of time disks and processors are idle. This increases system throughput</a:t>
            </a:r>
          </a:p>
          <a:p>
            <a:pPr lvl="2"/>
            <a:r>
              <a:rPr lang="en-GB" altLang="en-US" sz="1800" b="1" dirty="0"/>
              <a:t>Throughput</a:t>
            </a:r>
            <a:r>
              <a:rPr lang="en-GB" altLang="en-US" sz="1800" dirty="0"/>
              <a:t>: Average number of transactions completed in a unit time.</a:t>
            </a:r>
          </a:p>
          <a:p>
            <a:pPr lvl="2"/>
            <a:endParaRPr lang="en-GB" altLang="en-US" sz="1800" dirty="0"/>
          </a:p>
          <a:p>
            <a:pPr lvl="1"/>
            <a:r>
              <a:rPr lang="en-GB" altLang="en-US" sz="2000" dirty="0"/>
              <a:t>Interleaved execution of a short transaction with a long transaction allows the short transaction to complete quickly.</a:t>
            </a:r>
          </a:p>
          <a:p>
            <a:pPr lvl="2"/>
            <a:r>
              <a:rPr lang="en-GB" altLang="en-US" sz="1800" dirty="0"/>
              <a:t>In serial execution of transactions, a short transaction might get stuck behind a long transaction leading to unacceptable delays in response time.</a:t>
            </a:r>
          </a:p>
          <a:p>
            <a:pPr lvl="3"/>
            <a:r>
              <a:rPr lang="en-GB" altLang="en-US" sz="1600" b="1" dirty="0"/>
              <a:t>Response time</a:t>
            </a:r>
            <a:r>
              <a:rPr lang="en-GB" altLang="en-US" sz="1600" dirty="0"/>
              <a:t>: Average time take to complete a transaction.</a:t>
            </a:r>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11</a:t>
            </a:fld>
            <a:endParaRPr lang="en-GB"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579319A7-3590-B547-B006-D5FEF6DB13B6}"/>
              </a:ext>
            </a:extLst>
          </p:cNvPr>
          <p:cNvSpPr>
            <a:spLocks noGrp="1" noChangeArrowheads="1"/>
          </p:cNvSpPr>
          <p:nvPr>
            <p:ph type="title"/>
          </p:nvPr>
        </p:nvSpPr>
        <p:spPr>
          <a:xfrm>
            <a:off x="395288" y="188641"/>
            <a:ext cx="8229600" cy="1152128"/>
          </a:xfrm>
        </p:spPr>
        <p:txBody>
          <a:bodyPr/>
          <a:lstStyle/>
          <a:p>
            <a:r>
              <a:rPr lang="en-GB" altLang="en-US" sz="4000" dirty="0"/>
              <a:t>Serializability</a:t>
            </a:r>
          </a:p>
        </p:txBody>
      </p:sp>
      <p:sp>
        <p:nvSpPr>
          <p:cNvPr id="16386" name="Rectangle 3">
            <a:extLst>
              <a:ext uri="{FF2B5EF4-FFF2-40B4-BE49-F238E27FC236}">
                <a16:creationId xmlns:a16="http://schemas.microsoft.com/office/drawing/2014/main" id="{564BA76E-04E8-2649-9345-39E0754FBE3E}"/>
              </a:ext>
            </a:extLst>
          </p:cNvPr>
          <p:cNvSpPr>
            <a:spLocks noGrp="1" noChangeArrowheads="1"/>
          </p:cNvSpPr>
          <p:nvPr>
            <p:ph idx="1"/>
          </p:nvPr>
        </p:nvSpPr>
        <p:spPr bwMode="auto">
          <a:xfrm>
            <a:off x="457200" y="1124744"/>
            <a:ext cx="8229600" cy="5328444"/>
          </a:xfrm>
        </p:spPr>
        <p:txBody>
          <a:bodyPr wrap="square" numCol="1" anchor="t" anchorCtr="0" compatLnSpc="1">
            <a:prstTxWarp prst="textNoShape">
              <a:avLst/>
            </a:prstTxWarp>
          </a:bodyPr>
          <a:lstStyle/>
          <a:p>
            <a:pPr marL="0" indent="0">
              <a:buNone/>
            </a:pPr>
            <a:endParaRPr lang="en-GB" altLang="en-US" b="1" u="sng" dirty="0"/>
          </a:p>
          <a:p>
            <a:r>
              <a:rPr lang="en-GB" altLang="en-US" sz="2800" b="1" u="sng" dirty="0"/>
              <a:t>A serializable schedule</a:t>
            </a:r>
            <a:r>
              <a:rPr lang="en-GB" altLang="en-US" b="1" u="sng" dirty="0"/>
              <a:t>:</a:t>
            </a:r>
            <a:r>
              <a:rPr lang="en-GB" altLang="en-US" dirty="0"/>
              <a:t> </a:t>
            </a:r>
            <a:r>
              <a:rPr lang="en-GB" altLang="en-US" sz="2800" dirty="0"/>
              <a:t>over a set of a committed transactions is a schedule that is guaranteed to be identical to that of some complete serial schedule.</a:t>
            </a:r>
          </a:p>
          <a:p>
            <a:endParaRPr lang="en-GB" altLang="en-US" dirty="0"/>
          </a:p>
          <a:p>
            <a:endParaRPr lang="en-GB" altLang="en-US" dirty="0"/>
          </a:p>
        </p:txBody>
      </p:sp>
      <p:pic>
        <p:nvPicPr>
          <p:cNvPr id="2" name="Picture 1">
            <a:extLst>
              <a:ext uri="{FF2B5EF4-FFF2-40B4-BE49-F238E27FC236}">
                <a16:creationId xmlns:a16="http://schemas.microsoft.com/office/drawing/2014/main" id="{9BA68BF3-DA7C-7B4C-AE08-EB554903819B}"/>
              </a:ext>
            </a:extLst>
          </p:cNvPr>
          <p:cNvPicPr>
            <a:picLocks noChangeAspect="1"/>
          </p:cNvPicPr>
          <p:nvPr/>
        </p:nvPicPr>
        <p:blipFill>
          <a:blip r:embed="rId2"/>
          <a:stretch>
            <a:fillRect/>
          </a:stretch>
        </p:blipFill>
        <p:spPr>
          <a:xfrm>
            <a:off x="1403648" y="2996951"/>
            <a:ext cx="2592288" cy="3318129"/>
          </a:xfrm>
          <a:prstGeom prst="rect">
            <a:avLst/>
          </a:prstGeom>
        </p:spPr>
      </p:pic>
      <p:pic>
        <p:nvPicPr>
          <p:cNvPr id="3" name="Picture 2">
            <a:extLst>
              <a:ext uri="{FF2B5EF4-FFF2-40B4-BE49-F238E27FC236}">
                <a16:creationId xmlns:a16="http://schemas.microsoft.com/office/drawing/2014/main" id="{D60640F4-CB49-8643-92CA-597F0B2B30BC}"/>
              </a:ext>
            </a:extLst>
          </p:cNvPr>
          <p:cNvPicPr>
            <a:picLocks noChangeAspect="1"/>
          </p:cNvPicPr>
          <p:nvPr/>
        </p:nvPicPr>
        <p:blipFill>
          <a:blip r:embed="rId3"/>
          <a:stretch>
            <a:fillRect/>
          </a:stretch>
        </p:blipFill>
        <p:spPr>
          <a:xfrm>
            <a:off x="4572000" y="2995538"/>
            <a:ext cx="2593392" cy="3319542"/>
          </a:xfrm>
          <a:prstGeom prst="rect">
            <a:avLst/>
          </a:prstGeom>
        </p:spPr>
      </p:pic>
      <p:sp>
        <p:nvSpPr>
          <p:cNvPr id="4" name="Slide Number Placeholder 3"/>
          <p:cNvSpPr>
            <a:spLocks noGrp="1"/>
          </p:cNvSpPr>
          <p:nvPr>
            <p:ph type="sldNum" sz="quarter" idx="12"/>
          </p:nvPr>
        </p:nvSpPr>
        <p:spPr/>
        <p:txBody>
          <a:bodyPr/>
          <a:lstStyle/>
          <a:p>
            <a:pPr>
              <a:defRPr/>
            </a:pPr>
            <a:fld id="{1C80AF05-592C-0747-B4B4-20C8632CD6DB}" type="slidenum">
              <a:rPr lang="en-GB" altLang="en-US" smtClean="0"/>
              <a:pPr>
                <a:defRPr/>
              </a:pPr>
              <a:t>12</a:t>
            </a:fld>
            <a:endParaRPr lang="en-GB"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3F6B-06B5-3046-944D-EAA443AAABDD}"/>
              </a:ext>
            </a:extLst>
          </p:cNvPr>
          <p:cNvSpPr>
            <a:spLocks noGrp="1"/>
          </p:cNvSpPr>
          <p:nvPr>
            <p:ph type="title"/>
          </p:nvPr>
        </p:nvSpPr>
        <p:spPr/>
        <p:txBody>
          <a:bodyPr/>
          <a:lstStyle/>
          <a:p>
            <a:r>
              <a:rPr lang="en-US" dirty="0"/>
              <a:t>Serializability (2)</a:t>
            </a:r>
          </a:p>
        </p:txBody>
      </p:sp>
      <p:sp>
        <p:nvSpPr>
          <p:cNvPr id="3" name="Content Placeholder 2">
            <a:extLst>
              <a:ext uri="{FF2B5EF4-FFF2-40B4-BE49-F238E27FC236}">
                <a16:creationId xmlns:a16="http://schemas.microsoft.com/office/drawing/2014/main" id="{E6DBBDF0-D9E9-B04C-9341-266F78A74FF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DA08EA4-74A2-DC46-99AC-E5712D0D524D}"/>
              </a:ext>
            </a:extLst>
          </p:cNvPr>
          <p:cNvPicPr>
            <a:picLocks noChangeAspect="1"/>
          </p:cNvPicPr>
          <p:nvPr/>
        </p:nvPicPr>
        <p:blipFill>
          <a:blip r:embed="rId2"/>
          <a:stretch>
            <a:fillRect/>
          </a:stretch>
        </p:blipFill>
        <p:spPr>
          <a:xfrm>
            <a:off x="755576" y="2276872"/>
            <a:ext cx="2933700" cy="3251200"/>
          </a:xfrm>
          <a:prstGeom prst="rect">
            <a:avLst/>
          </a:prstGeom>
        </p:spPr>
      </p:pic>
      <p:pic>
        <p:nvPicPr>
          <p:cNvPr id="5" name="Picture 4">
            <a:extLst>
              <a:ext uri="{FF2B5EF4-FFF2-40B4-BE49-F238E27FC236}">
                <a16:creationId xmlns:a16="http://schemas.microsoft.com/office/drawing/2014/main" id="{D6E813F5-AF69-4A45-9F21-E53320B7D9D6}"/>
              </a:ext>
            </a:extLst>
          </p:cNvPr>
          <p:cNvPicPr>
            <a:picLocks noChangeAspect="1"/>
          </p:cNvPicPr>
          <p:nvPr/>
        </p:nvPicPr>
        <p:blipFill>
          <a:blip r:embed="rId3"/>
          <a:stretch>
            <a:fillRect/>
          </a:stretch>
        </p:blipFill>
        <p:spPr>
          <a:xfrm>
            <a:off x="4860032" y="2321322"/>
            <a:ext cx="2933700" cy="3162300"/>
          </a:xfrm>
          <a:prstGeom prst="rect">
            <a:avLst/>
          </a:prstGeom>
        </p:spPr>
      </p:pic>
      <p:sp>
        <p:nvSpPr>
          <p:cNvPr id="6" name="Slide Number Placeholder 5"/>
          <p:cNvSpPr>
            <a:spLocks noGrp="1"/>
          </p:cNvSpPr>
          <p:nvPr>
            <p:ph type="sldNum" sz="quarter" idx="12"/>
          </p:nvPr>
        </p:nvSpPr>
        <p:spPr/>
        <p:txBody>
          <a:bodyPr/>
          <a:lstStyle/>
          <a:p>
            <a:pPr>
              <a:defRPr/>
            </a:pPr>
            <a:fld id="{1C80AF05-592C-0747-B4B4-20C8632CD6DB}" type="slidenum">
              <a:rPr lang="en-GB" altLang="en-US" smtClean="0"/>
              <a:pPr>
                <a:defRPr/>
              </a:pPr>
              <a:t>13</a:t>
            </a:fld>
            <a:endParaRPr lang="en-GB" altLang="en-US"/>
          </a:p>
        </p:txBody>
      </p:sp>
    </p:spTree>
    <p:extLst>
      <p:ext uri="{BB962C8B-B14F-4D97-AF65-F5344CB8AC3E}">
        <p14:creationId xmlns:p14="http://schemas.microsoft.com/office/powerpoint/2010/main" val="275251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F88A-14D6-F847-86F3-1C2C689BA479}"/>
              </a:ext>
            </a:extLst>
          </p:cNvPr>
          <p:cNvSpPr>
            <a:spLocks noGrp="1"/>
          </p:cNvSpPr>
          <p:nvPr>
            <p:ph type="title"/>
          </p:nvPr>
        </p:nvSpPr>
        <p:spPr/>
        <p:txBody>
          <a:bodyPr/>
          <a:lstStyle/>
          <a:p>
            <a:r>
              <a:rPr lang="en-US" dirty="0"/>
              <a:t>Serializability (3)</a:t>
            </a:r>
          </a:p>
        </p:txBody>
      </p:sp>
      <p:sp>
        <p:nvSpPr>
          <p:cNvPr id="3" name="Content Placeholder 2">
            <a:extLst>
              <a:ext uri="{FF2B5EF4-FFF2-40B4-BE49-F238E27FC236}">
                <a16:creationId xmlns:a16="http://schemas.microsoft.com/office/drawing/2014/main" id="{547D5A63-2084-2846-A8EF-39A51EA91316}"/>
              </a:ext>
            </a:extLst>
          </p:cNvPr>
          <p:cNvSpPr>
            <a:spLocks noGrp="1"/>
          </p:cNvSpPr>
          <p:nvPr>
            <p:ph idx="1"/>
          </p:nvPr>
        </p:nvSpPr>
        <p:spPr/>
        <p:txBody>
          <a:bodyPr>
            <a:normAutofit/>
          </a:bodyPr>
          <a:lstStyle/>
          <a:p>
            <a:r>
              <a:rPr lang="en-US" sz="2800" dirty="0"/>
              <a:t>DBMS might sometimes execute transactions in a way that is not equivalent to any serial execution; </a:t>
            </a:r>
          </a:p>
          <a:p>
            <a:pPr lvl="1"/>
            <a:r>
              <a:rPr lang="en-US" sz="2400" dirty="0"/>
              <a:t>i.e., using a schedule that is not serializable.</a:t>
            </a:r>
          </a:p>
          <a:p>
            <a:r>
              <a:rPr lang="en-US" sz="2800" dirty="0"/>
              <a:t>How could this happen?!</a:t>
            </a:r>
          </a:p>
          <a:p>
            <a:pPr lvl="1"/>
            <a:r>
              <a:rPr lang="en-US" sz="2400" dirty="0"/>
              <a:t>First, the DBMS might use a concurrency control method that ensures the executed schedule, though not itself serializable, is equivalent to some serializable schedule.</a:t>
            </a:r>
          </a:p>
          <a:p>
            <a:pPr lvl="1"/>
            <a:r>
              <a:rPr lang="en-US" sz="2400" dirty="0"/>
              <a:t>Second, SQL gives application programmers the ability to instruct the DBMS to choose non-serializable schedulers.</a:t>
            </a:r>
          </a:p>
          <a:p>
            <a:endParaRPr lang="en-US" dirty="0"/>
          </a:p>
        </p:txBody>
      </p:sp>
      <p:sp>
        <p:nvSpPr>
          <p:cNvPr id="4" name="Slide Number Placeholder 3"/>
          <p:cNvSpPr>
            <a:spLocks noGrp="1"/>
          </p:cNvSpPr>
          <p:nvPr>
            <p:ph type="sldNum" sz="quarter" idx="12"/>
          </p:nvPr>
        </p:nvSpPr>
        <p:spPr/>
        <p:txBody>
          <a:bodyPr/>
          <a:lstStyle/>
          <a:p>
            <a:pPr>
              <a:defRPr/>
            </a:pPr>
            <a:fld id="{1C80AF05-592C-0747-B4B4-20C8632CD6DB}" type="slidenum">
              <a:rPr lang="en-GB" altLang="en-US" smtClean="0"/>
              <a:pPr>
                <a:defRPr/>
              </a:pPr>
              <a:t>14</a:t>
            </a:fld>
            <a:endParaRPr lang="en-GB" altLang="en-US"/>
          </a:p>
        </p:txBody>
      </p:sp>
    </p:spTree>
    <p:extLst>
      <p:ext uri="{BB962C8B-B14F-4D97-AF65-F5344CB8AC3E}">
        <p14:creationId xmlns:p14="http://schemas.microsoft.com/office/powerpoint/2010/main" val="364324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ECA6A10C-B8C4-A044-9C62-17B350942A82}"/>
              </a:ext>
            </a:extLst>
          </p:cNvPr>
          <p:cNvSpPr>
            <a:spLocks noGrp="1" noChangeArrowheads="1"/>
          </p:cNvSpPr>
          <p:nvPr>
            <p:ph type="title"/>
          </p:nvPr>
        </p:nvSpPr>
        <p:spPr>
          <a:xfrm>
            <a:off x="179388" y="332656"/>
            <a:ext cx="8229600" cy="1296119"/>
          </a:xfrm>
        </p:spPr>
        <p:txBody>
          <a:bodyPr/>
          <a:lstStyle/>
          <a:p>
            <a:r>
              <a:rPr lang="en-GB" altLang="en-US" dirty="0"/>
              <a:t>The root of all problems</a:t>
            </a:r>
          </a:p>
        </p:txBody>
      </p:sp>
      <p:sp>
        <p:nvSpPr>
          <p:cNvPr id="17410" name="Rectangle 3">
            <a:extLst>
              <a:ext uri="{FF2B5EF4-FFF2-40B4-BE49-F238E27FC236}">
                <a16:creationId xmlns:a16="http://schemas.microsoft.com/office/drawing/2014/main" id="{B3B8183E-E783-8A44-9136-1FAF4151BD2B}"/>
              </a:ext>
            </a:extLst>
          </p:cNvPr>
          <p:cNvSpPr>
            <a:spLocks noGrp="1" noChangeArrowheads="1"/>
          </p:cNvSpPr>
          <p:nvPr>
            <p:ph idx="1"/>
          </p:nvPr>
        </p:nvSpPr>
        <p:spPr bwMode="auto">
          <a:xfrm>
            <a:off x="457200" y="1628775"/>
            <a:ext cx="5410944" cy="4824413"/>
          </a:xfrm>
        </p:spPr>
        <p:txBody>
          <a:bodyPr wrap="square" numCol="1" anchor="t" anchorCtr="0" compatLnSpc="1">
            <a:prstTxWarp prst="textNoShape">
              <a:avLst/>
            </a:prstTxWarp>
            <a:normAutofit fontScale="92500" lnSpcReduction="10000"/>
          </a:bodyPr>
          <a:lstStyle/>
          <a:p>
            <a:r>
              <a:rPr lang="en-GB" altLang="en-US" sz="3200" dirty="0"/>
              <a:t>Writing is the main problem</a:t>
            </a:r>
          </a:p>
          <a:p>
            <a:endParaRPr lang="en-GB" altLang="en-US" sz="3200" dirty="0"/>
          </a:p>
          <a:p>
            <a:r>
              <a:rPr lang="en-GB" altLang="en-US" sz="3200" dirty="0"/>
              <a:t>A conflict occurs</a:t>
            </a:r>
          </a:p>
          <a:p>
            <a:pPr lvl="1"/>
            <a:r>
              <a:rPr lang="en-GB" altLang="en-US" sz="2900" dirty="0"/>
              <a:t>Two actions </a:t>
            </a:r>
          </a:p>
          <a:p>
            <a:pPr lvl="1"/>
            <a:r>
              <a:rPr lang="en-GB" altLang="en-US" sz="2900" dirty="0"/>
              <a:t>On the same data object</a:t>
            </a:r>
          </a:p>
          <a:p>
            <a:pPr lvl="1"/>
            <a:r>
              <a:rPr lang="en-GB" altLang="en-US" sz="2900" dirty="0"/>
              <a:t>At least one of them is a </a:t>
            </a:r>
            <a:r>
              <a:rPr lang="en-GB" altLang="en-US" sz="2900" b="1" u="sng" dirty="0"/>
              <a:t>write</a:t>
            </a:r>
            <a:endParaRPr lang="en-GB" altLang="en-US" sz="2900" dirty="0"/>
          </a:p>
          <a:p>
            <a:endParaRPr lang="en-GB" altLang="en-US" sz="3200" dirty="0"/>
          </a:p>
          <a:p>
            <a:r>
              <a:rPr lang="en-GB" altLang="en-US" sz="4000" b="1" dirty="0"/>
              <a:t>WR</a:t>
            </a:r>
          </a:p>
          <a:p>
            <a:r>
              <a:rPr lang="en-GB" altLang="en-US" sz="4000" b="1" dirty="0"/>
              <a:t>RW</a:t>
            </a:r>
          </a:p>
          <a:p>
            <a:r>
              <a:rPr lang="en-GB" altLang="en-US" sz="4000" b="1" dirty="0"/>
              <a:t>WW</a:t>
            </a:r>
            <a:endParaRPr lang="en-GB" altLang="en-US" sz="4000" b="1" u="sng" dirty="0"/>
          </a:p>
        </p:txBody>
      </p:sp>
      <p:pic>
        <p:nvPicPr>
          <p:cNvPr id="5" name="Picture 4">
            <a:extLst>
              <a:ext uri="{FF2B5EF4-FFF2-40B4-BE49-F238E27FC236}">
                <a16:creationId xmlns:a16="http://schemas.microsoft.com/office/drawing/2014/main" id="{367316ED-3D2B-1746-8E5C-8E718297B320}"/>
              </a:ext>
            </a:extLst>
          </p:cNvPr>
          <p:cNvPicPr>
            <a:picLocks noChangeAspect="1"/>
          </p:cNvPicPr>
          <p:nvPr/>
        </p:nvPicPr>
        <p:blipFill>
          <a:blip r:embed="rId2"/>
          <a:stretch>
            <a:fillRect/>
          </a:stretch>
        </p:blipFill>
        <p:spPr>
          <a:xfrm>
            <a:off x="6291794" y="1484784"/>
            <a:ext cx="2120483" cy="2480965"/>
          </a:xfrm>
          <a:prstGeom prst="rect">
            <a:avLst/>
          </a:prstGeom>
        </p:spPr>
      </p:pic>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15</a:t>
            </a:fld>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9147-68AD-7049-B3C3-2589EB861891}"/>
              </a:ext>
            </a:extLst>
          </p:cNvPr>
          <p:cNvSpPr>
            <a:spLocks noGrp="1"/>
          </p:cNvSpPr>
          <p:nvPr>
            <p:ph type="title"/>
          </p:nvPr>
        </p:nvSpPr>
        <p:spPr/>
        <p:txBody>
          <a:bodyPr/>
          <a:lstStyle/>
          <a:p>
            <a:r>
              <a:rPr lang="en-US" dirty="0"/>
              <a:t>Serializability Graph</a:t>
            </a:r>
          </a:p>
        </p:txBody>
      </p:sp>
      <p:sp>
        <p:nvSpPr>
          <p:cNvPr id="3" name="Content Placeholder 2">
            <a:extLst>
              <a:ext uri="{FF2B5EF4-FFF2-40B4-BE49-F238E27FC236}">
                <a16:creationId xmlns:a16="http://schemas.microsoft.com/office/drawing/2014/main" id="{C31BDBD9-90CE-134F-9C4A-C95D4EC50DEB}"/>
              </a:ext>
            </a:extLst>
          </p:cNvPr>
          <p:cNvSpPr>
            <a:spLocks noGrp="1"/>
          </p:cNvSpPr>
          <p:nvPr>
            <p:ph idx="1"/>
          </p:nvPr>
        </p:nvSpPr>
        <p:spPr/>
        <p:txBody>
          <a:bodyPr/>
          <a:lstStyle/>
          <a:p>
            <a:r>
              <a:rPr lang="en-US" dirty="0"/>
              <a:t>A node is drawn for each Transaction</a:t>
            </a:r>
          </a:p>
          <a:p>
            <a:r>
              <a:rPr lang="en-US" dirty="0"/>
              <a:t>An arc from </a:t>
            </a:r>
            <a:r>
              <a:rPr lang="en-US" dirty="0" err="1"/>
              <a:t>Ti</a:t>
            </a:r>
            <a:r>
              <a:rPr lang="en-US" dirty="0"/>
              <a:t> to </a:t>
            </a:r>
            <a:r>
              <a:rPr lang="en-US" dirty="0" err="1"/>
              <a:t>Tj</a:t>
            </a:r>
            <a:r>
              <a:rPr lang="en-US" dirty="0"/>
              <a:t> if an action of </a:t>
            </a:r>
            <a:r>
              <a:rPr lang="en-US" dirty="0" err="1"/>
              <a:t>Ti</a:t>
            </a:r>
            <a:r>
              <a:rPr lang="en-US" dirty="0"/>
              <a:t> precedes and CONFLICTS with one of </a:t>
            </a:r>
            <a:r>
              <a:rPr lang="en-US" dirty="0" err="1"/>
              <a:t>Tj’s</a:t>
            </a:r>
            <a:r>
              <a:rPr lang="en-US" dirty="0"/>
              <a:t> actions</a:t>
            </a:r>
          </a:p>
          <a:p>
            <a:endParaRPr lang="en-US" dirty="0"/>
          </a:p>
        </p:txBody>
      </p:sp>
      <p:pic>
        <p:nvPicPr>
          <p:cNvPr id="4" name="Picture 3">
            <a:extLst>
              <a:ext uri="{FF2B5EF4-FFF2-40B4-BE49-F238E27FC236}">
                <a16:creationId xmlns:a16="http://schemas.microsoft.com/office/drawing/2014/main" id="{172FF1AE-4CCD-0240-AB41-307F32F83C15}"/>
              </a:ext>
            </a:extLst>
          </p:cNvPr>
          <p:cNvPicPr>
            <a:picLocks noChangeAspect="1"/>
          </p:cNvPicPr>
          <p:nvPr/>
        </p:nvPicPr>
        <p:blipFill>
          <a:blip r:embed="rId2"/>
          <a:stretch>
            <a:fillRect/>
          </a:stretch>
        </p:blipFill>
        <p:spPr>
          <a:xfrm>
            <a:off x="628650" y="3140968"/>
            <a:ext cx="3007246" cy="2255435"/>
          </a:xfrm>
          <a:prstGeom prst="rect">
            <a:avLst/>
          </a:prstGeom>
        </p:spPr>
      </p:pic>
      <p:sp>
        <p:nvSpPr>
          <p:cNvPr id="6" name="Slide Number Placeholder 5"/>
          <p:cNvSpPr>
            <a:spLocks noGrp="1"/>
          </p:cNvSpPr>
          <p:nvPr>
            <p:ph type="sldNum" sz="quarter" idx="12"/>
          </p:nvPr>
        </p:nvSpPr>
        <p:spPr/>
        <p:txBody>
          <a:bodyPr/>
          <a:lstStyle/>
          <a:p>
            <a:pPr>
              <a:defRPr/>
            </a:pPr>
            <a:fld id="{1C80AF05-592C-0747-B4B4-20C8632CD6DB}" type="slidenum">
              <a:rPr lang="en-GB" altLang="en-US" smtClean="0"/>
              <a:pPr>
                <a:defRPr/>
              </a:pPr>
              <a:t>16</a:t>
            </a:fld>
            <a:endParaRPr lang="en-GB" altLang="en-US"/>
          </a:p>
        </p:txBody>
      </p:sp>
      <p:pic>
        <p:nvPicPr>
          <p:cNvPr id="7" name="Picture 6">
            <a:extLst>
              <a:ext uri="{FF2B5EF4-FFF2-40B4-BE49-F238E27FC236}">
                <a16:creationId xmlns:a16="http://schemas.microsoft.com/office/drawing/2014/main" id="{F60D2779-A46A-4459-9D48-998FB0C70AA4}"/>
              </a:ext>
            </a:extLst>
          </p:cNvPr>
          <p:cNvPicPr>
            <a:picLocks noChangeAspect="1"/>
          </p:cNvPicPr>
          <p:nvPr/>
        </p:nvPicPr>
        <p:blipFill>
          <a:blip r:embed="rId3"/>
          <a:stretch>
            <a:fillRect/>
          </a:stretch>
        </p:blipFill>
        <p:spPr>
          <a:xfrm>
            <a:off x="5724128" y="3284984"/>
            <a:ext cx="2232248" cy="1851132"/>
          </a:xfrm>
          <a:prstGeom prst="rect">
            <a:avLst/>
          </a:prstGeom>
        </p:spPr>
      </p:pic>
    </p:spTree>
    <p:extLst>
      <p:ext uri="{BB962C8B-B14F-4D97-AF65-F5344CB8AC3E}">
        <p14:creationId xmlns:p14="http://schemas.microsoft.com/office/powerpoint/2010/main" val="83625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69D723DD-89A1-4141-99F7-ADB502EB1D51}"/>
              </a:ext>
            </a:extLst>
          </p:cNvPr>
          <p:cNvSpPr>
            <a:spLocks noGrp="1" noChangeArrowheads="1"/>
          </p:cNvSpPr>
          <p:nvPr>
            <p:ph type="title"/>
          </p:nvPr>
        </p:nvSpPr>
        <p:spPr>
          <a:xfrm>
            <a:off x="323850" y="260648"/>
            <a:ext cx="8229600" cy="1223665"/>
          </a:xfrm>
        </p:spPr>
        <p:txBody>
          <a:bodyPr/>
          <a:lstStyle/>
          <a:p>
            <a:r>
              <a:rPr lang="en-GB" altLang="en-US" dirty="0"/>
              <a:t>Concurrent Execution Of Transactions</a:t>
            </a:r>
          </a:p>
        </p:txBody>
      </p:sp>
      <p:sp>
        <p:nvSpPr>
          <p:cNvPr id="14338" name="Rectangle 3">
            <a:extLst>
              <a:ext uri="{FF2B5EF4-FFF2-40B4-BE49-F238E27FC236}">
                <a16:creationId xmlns:a16="http://schemas.microsoft.com/office/drawing/2014/main" id="{35CF7AD4-A0BB-1E4A-94EC-DA0AB5923EF9}"/>
              </a:ext>
            </a:extLst>
          </p:cNvPr>
          <p:cNvSpPr>
            <a:spLocks noGrp="1" noChangeArrowheads="1"/>
          </p:cNvSpPr>
          <p:nvPr>
            <p:ph idx="1"/>
          </p:nvPr>
        </p:nvSpPr>
        <p:spPr bwMode="auto">
          <a:xfrm>
            <a:off x="457200" y="1412776"/>
            <a:ext cx="8229600" cy="5184576"/>
          </a:xfrm>
        </p:spPr>
        <p:txBody>
          <a:bodyPr wrap="square" numCol="1" anchor="t" anchorCtr="0" compatLnSpc="1">
            <a:prstTxWarp prst="textNoShape">
              <a:avLst/>
            </a:prstTxWarp>
          </a:bodyPr>
          <a:lstStyle/>
          <a:p>
            <a:r>
              <a:rPr lang="en-GB" altLang="en-US" dirty="0"/>
              <a:t>The DBMS interleaves the actions of different transactions to improve performance</a:t>
            </a:r>
          </a:p>
          <a:p>
            <a:r>
              <a:rPr lang="en-GB" altLang="en-US" dirty="0"/>
              <a:t>Must ensure Transaction Isolation</a:t>
            </a:r>
          </a:p>
          <a:p>
            <a:pPr lvl="1"/>
            <a:r>
              <a:rPr lang="en-GB" altLang="en-US" b="1" dirty="0"/>
              <a:t>not all interleaves should be allowed</a:t>
            </a:r>
          </a:p>
          <a:p>
            <a:endParaRPr lang="en-GB" altLang="en-US" dirty="0"/>
          </a:p>
          <a:p>
            <a:r>
              <a:rPr lang="en-GB" altLang="en-US" dirty="0"/>
              <a:t>Must ensure schedule remains serializable</a:t>
            </a:r>
          </a:p>
          <a:p>
            <a:pPr lvl="1"/>
            <a:r>
              <a:rPr lang="en-GB" altLang="en-US" dirty="0"/>
              <a:t>Or the serializability graph contains no cycles!</a:t>
            </a:r>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17</a:t>
            </a:fld>
            <a:endParaRPr lang="en-GB" altLang="en-US"/>
          </a:p>
        </p:txBody>
      </p:sp>
    </p:spTree>
    <p:extLst>
      <p:ext uri="{BB962C8B-B14F-4D97-AF65-F5344CB8AC3E}">
        <p14:creationId xmlns:p14="http://schemas.microsoft.com/office/powerpoint/2010/main" val="1501205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E8EC-16B3-704F-87B7-333561B175F7}"/>
              </a:ext>
            </a:extLst>
          </p:cNvPr>
          <p:cNvSpPr>
            <a:spLocks noGrp="1"/>
          </p:cNvSpPr>
          <p:nvPr>
            <p:ph type="title"/>
          </p:nvPr>
        </p:nvSpPr>
        <p:spPr/>
        <p:txBody>
          <a:bodyPr/>
          <a:lstStyle/>
          <a:p>
            <a:r>
              <a:rPr lang="en-US" dirty="0"/>
              <a:t>Reading Uncommitted Data (WR)</a:t>
            </a:r>
          </a:p>
        </p:txBody>
      </p:sp>
      <p:pic>
        <p:nvPicPr>
          <p:cNvPr id="5" name="Content Placeholder 4">
            <a:extLst>
              <a:ext uri="{FF2B5EF4-FFF2-40B4-BE49-F238E27FC236}">
                <a16:creationId xmlns:a16="http://schemas.microsoft.com/office/drawing/2014/main" id="{1CB2EED0-8F7E-764B-A9AF-D611A4DA0B1B}"/>
              </a:ext>
            </a:extLst>
          </p:cNvPr>
          <p:cNvPicPr>
            <a:picLocks noGrp="1" noChangeAspect="1"/>
          </p:cNvPicPr>
          <p:nvPr>
            <p:ph idx="1"/>
          </p:nvPr>
        </p:nvPicPr>
        <p:blipFill>
          <a:blip r:embed="rId2"/>
          <a:stretch>
            <a:fillRect/>
          </a:stretch>
        </p:blipFill>
        <p:spPr>
          <a:xfrm>
            <a:off x="5076056" y="1871227"/>
            <a:ext cx="2977340" cy="4260131"/>
          </a:xfrm>
          <a:prstGeom prst="rect">
            <a:avLst/>
          </a:prstGeom>
        </p:spPr>
      </p:pic>
      <p:pic>
        <p:nvPicPr>
          <p:cNvPr id="4" name="Picture 3">
            <a:extLst>
              <a:ext uri="{FF2B5EF4-FFF2-40B4-BE49-F238E27FC236}">
                <a16:creationId xmlns:a16="http://schemas.microsoft.com/office/drawing/2014/main" id="{5ADF1EBA-9A2C-0946-B38E-B98A56B3754C}"/>
              </a:ext>
            </a:extLst>
          </p:cNvPr>
          <p:cNvPicPr>
            <a:picLocks noChangeAspect="1"/>
          </p:cNvPicPr>
          <p:nvPr/>
        </p:nvPicPr>
        <p:blipFill>
          <a:blip r:embed="rId3"/>
          <a:stretch>
            <a:fillRect/>
          </a:stretch>
        </p:blipFill>
        <p:spPr>
          <a:xfrm>
            <a:off x="653355" y="1825625"/>
            <a:ext cx="3487469" cy="4351337"/>
          </a:xfrm>
          <a:prstGeom prst="rect">
            <a:avLst/>
          </a:prstGeom>
        </p:spPr>
      </p:pic>
      <p:sp>
        <p:nvSpPr>
          <p:cNvPr id="3" name="Slide Number Placeholder 2"/>
          <p:cNvSpPr>
            <a:spLocks noGrp="1"/>
          </p:cNvSpPr>
          <p:nvPr>
            <p:ph type="sldNum" sz="quarter" idx="12"/>
          </p:nvPr>
        </p:nvSpPr>
        <p:spPr/>
        <p:txBody>
          <a:bodyPr/>
          <a:lstStyle/>
          <a:p>
            <a:pPr>
              <a:defRPr/>
            </a:pPr>
            <a:fld id="{1C80AF05-592C-0747-B4B4-20C8632CD6DB}" type="slidenum">
              <a:rPr lang="en-GB" altLang="en-US" smtClean="0"/>
              <a:pPr>
                <a:defRPr/>
              </a:pPr>
              <a:t>18</a:t>
            </a:fld>
            <a:endParaRPr lang="en-GB" altLang="en-US"/>
          </a:p>
        </p:txBody>
      </p:sp>
    </p:spTree>
    <p:extLst>
      <p:ext uri="{BB962C8B-B14F-4D97-AF65-F5344CB8AC3E}">
        <p14:creationId xmlns:p14="http://schemas.microsoft.com/office/powerpoint/2010/main" val="1857557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620D-BEC0-1049-910C-95BD7477CE09}"/>
              </a:ext>
            </a:extLst>
          </p:cNvPr>
          <p:cNvSpPr>
            <a:spLocks noGrp="1"/>
          </p:cNvSpPr>
          <p:nvPr>
            <p:ph type="title"/>
          </p:nvPr>
        </p:nvSpPr>
        <p:spPr/>
        <p:txBody>
          <a:bodyPr/>
          <a:lstStyle/>
          <a:p>
            <a:r>
              <a:rPr lang="en-US" dirty="0"/>
              <a:t>Reading Uncommitted Data (2)</a:t>
            </a:r>
          </a:p>
        </p:txBody>
      </p:sp>
      <p:sp>
        <p:nvSpPr>
          <p:cNvPr id="3" name="Content Placeholder 2">
            <a:extLst>
              <a:ext uri="{FF2B5EF4-FFF2-40B4-BE49-F238E27FC236}">
                <a16:creationId xmlns:a16="http://schemas.microsoft.com/office/drawing/2014/main" id="{A8B5D9FF-6411-6C44-8F98-F33EF8305119}"/>
              </a:ext>
            </a:extLst>
          </p:cNvPr>
          <p:cNvSpPr>
            <a:spLocks noGrp="1"/>
          </p:cNvSpPr>
          <p:nvPr>
            <p:ph idx="1"/>
          </p:nvPr>
        </p:nvSpPr>
        <p:spPr>
          <a:xfrm>
            <a:off x="628650" y="1825625"/>
            <a:ext cx="5671542" cy="4351338"/>
          </a:xfrm>
        </p:spPr>
        <p:txBody>
          <a:bodyPr/>
          <a:lstStyle/>
          <a:p>
            <a:r>
              <a:rPr lang="en-US" dirty="0"/>
              <a:t>The result of this schedule is different from any result that we would get by running one of the two transactions first and then the other.</a:t>
            </a:r>
          </a:p>
          <a:p>
            <a:r>
              <a:rPr lang="en-US" dirty="0"/>
              <a:t>The problem can be traced to the fact that the value of A written by T1 is read by T2 before T1 has completed all its changes.</a:t>
            </a:r>
          </a:p>
          <a:p>
            <a:endParaRPr lang="en-US" dirty="0"/>
          </a:p>
        </p:txBody>
      </p:sp>
      <p:pic>
        <p:nvPicPr>
          <p:cNvPr id="4" name="Picture 3">
            <a:extLst>
              <a:ext uri="{FF2B5EF4-FFF2-40B4-BE49-F238E27FC236}">
                <a16:creationId xmlns:a16="http://schemas.microsoft.com/office/drawing/2014/main" id="{A47AD81C-3350-0543-A548-07103785C82B}"/>
              </a:ext>
            </a:extLst>
          </p:cNvPr>
          <p:cNvPicPr>
            <a:picLocks noChangeAspect="1"/>
          </p:cNvPicPr>
          <p:nvPr/>
        </p:nvPicPr>
        <p:blipFill>
          <a:blip r:embed="rId2"/>
          <a:stretch>
            <a:fillRect/>
          </a:stretch>
        </p:blipFill>
        <p:spPr>
          <a:xfrm>
            <a:off x="6804248" y="2309326"/>
            <a:ext cx="2102142" cy="3383936"/>
          </a:xfrm>
          <a:prstGeom prst="rect">
            <a:avLst/>
          </a:prstGeom>
        </p:spPr>
      </p:pic>
      <p:sp>
        <p:nvSpPr>
          <p:cNvPr id="5" name="Oval 4">
            <a:extLst>
              <a:ext uri="{FF2B5EF4-FFF2-40B4-BE49-F238E27FC236}">
                <a16:creationId xmlns:a16="http://schemas.microsoft.com/office/drawing/2014/main" id="{0E137BD2-A3C3-7444-AD08-E8D3A824498A}"/>
              </a:ext>
            </a:extLst>
          </p:cNvPr>
          <p:cNvSpPr/>
          <p:nvPr/>
        </p:nvSpPr>
        <p:spPr>
          <a:xfrm>
            <a:off x="1547664" y="479715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6" name="Oval 5">
            <a:extLst>
              <a:ext uri="{FF2B5EF4-FFF2-40B4-BE49-F238E27FC236}">
                <a16:creationId xmlns:a16="http://schemas.microsoft.com/office/drawing/2014/main" id="{3CB0E3D1-83C8-D947-B0C9-C77597559534}"/>
              </a:ext>
            </a:extLst>
          </p:cNvPr>
          <p:cNvSpPr/>
          <p:nvPr/>
        </p:nvSpPr>
        <p:spPr>
          <a:xfrm>
            <a:off x="3275856" y="479715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cxnSp>
        <p:nvCxnSpPr>
          <p:cNvPr id="12" name="Curved Connector 11">
            <a:extLst>
              <a:ext uri="{FF2B5EF4-FFF2-40B4-BE49-F238E27FC236}">
                <a16:creationId xmlns:a16="http://schemas.microsoft.com/office/drawing/2014/main" id="{C31AF108-5547-3D4F-A3DB-6D4CC139DB94}"/>
              </a:ext>
            </a:extLst>
          </p:cNvPr>
          <p:cNvCxnSpPr>
            <a:cxnSpLocks/>
            <a:stCxn id="5" idx="1"/>
            <a:endCxn id="6" idx="1"/>
          </p:cNvCxnSpPr>
          <p:nvPr/>
        </p:nvCxnSpPr>
        <p:spPr>
          <a:xfrm rot="5400000" flipH="1" flipV="1">
            <a:off x="2506668" y="4027964"/>
            <a:ext cx="12700" cy="1728192"/>
          </a:xfrm>
          <a:prstGeom prst="curvedConnector3">
            <a:avLst>
              <a:gd name="adj1" fmla="val 2547307"/>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72EDE167-44FA-9F47-A0C9-34F890EFCA55}"/>
              </a:ext>
            </a:extLst>
          </p:cNvPr>
          <p:cNvCxnSpPr>
            <a:stCxn id="6" idx="5"/>
            <a:endCxn id="5" idx="4"/>
          </p:cNvCxnSpPr>
          <p:nvPr/>
        </p:nvCxnSpPr>
        <p:spPr>
          <a:xfrm rot="5400000">
            <a:off x="2802906" y="4419110"/>
            <a:ext cx="94908" cy="1957320"/>
          </a:xfrm>
          <a:prstGeom prst="curvedConnector3">
            <a:avLst>
              <a:gd name="adj1" fmla="val 34086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CC5198E-F5DE-C54B-8783-39F781DAB4B7}"/>
              </a:ext>
            </a:extLst>
          </p:cNvPr>
          <p:cNvCxnSpPr/>
          <p:nvPr/>
        </p:nvCxnSpPr>
        <p:spPr>
          <a:xfrm>
            <a:off x="7452320" y="2780928"/>
            <a:ext cx="576064" cy="7200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5F6099E-5C7C-3343-9034-FD2D5294E353}"/>
              </a:ext>
            </a:extLst>
          </p:cNvPr>
          <p:cNvCxnSpPr/>
          <p:nvPr/>
        </p:nvCxnSpPr>
        <p:spPr>
          <a:xfrm>
            <a:off x="7524328" y="3140968"/>
            <a:ext cx="504056" cy="2160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7DBD66F-A2F1-7A43-A957-8C27D7EB249F}"/>
              </a:ext>
            </a:extLst>
          </p:cNvPr>
          <p:cNvCxnSpPr/>
          <p:nvPr/>
        </p:nvCxnSpPr>
        <p:spPr>
          <a:xfrm>
            <a:off x="7452320" y="3140968"/>
            <a:ext cx="504056" cy="5040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4C64C7E-E9CB-BE46-B4EE-FCDA5C5621FE}"/>
              </a:ext>
            </a:extLst>
          </p:cNvPr>
          <p:cNvCxnSpPr/>
          <p:nvPr/>
        </p:nvCxnSpPr>
        <p:spPr>
          <a:xfrm flipH="1">
            <a:off x="7524328" y="3933056"/>
            <a:ext cx="504056" cy="11521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CBA3C2B-4E5A-4445-B0F3-6B3CE8FCBADE}"/>
              </a:ext>
            </a:extLst>
          </p:cNvPr>
          <p:cNvCxnSpPr/>
          <p:nvPr/>
        </p:nvCxnSpPr>
        <p:spPr>
          <a:xfrm flipH="1">
            <a:off x="7524328" y="4293096"/>
            <a:ext cx="504056" cy="5040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A972338-D096-1C4E-9115-1EBFEA995431}"/>
              </a:ext>
            </a:extLst>
          </p:cNvPr>
          <p:cNvCxnSpPr/>
          <p:nvPr/>
        </p:nvCxnSpPr>
        <p:spPr>
          <a:xfrm flipH="1">
            <a:off x="7596336" y="4437112"/>
            <a:ext cx="432048" cy="7200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1C80AF05-592C-0747-B4B4-20C8632CD6DB}" type="slidenum">
              <a:rPr lang="en-GB" altLang="en-US" smtClean="0"/>
              <a:pPr>
                <a:defRPr/>
              </a:pPr>
              <a:t>19</a:t>
            </a:fld>
            <a:endParaRPr lang="en-GB" altLang="en-US"/>
          </a:p>
        </p:txBody>
      </p:sp>
    </p:spTree>
    <p:extLst>
      <p:ext uri="{BB962C8B-B14F-4D97-AF65-F5344CB8AC3E}">
        <p14:creationId xmlns:p14="http://schemas.microsoft.com/office/powerpoint/2010/main" val="85432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2">
            <a:extLst>
              <a:ext uri="{FF2B5EF4-FFF2-40B4-BE49-F238E27FC236}">
                <a16:creationId xmlns:a16="http://schemas.microsoft.com/office/drawing/2014/main" id="{5A740886-E3E2-A348-A138-23A5B4AA0A83}"/>
              </a:ext>
            </a:extLst>
          </p:cNvPr>
          <p:cNvSpPr>
            <a:spLocks noGrp="1" noChangeArrowheads="1"/>
          </p:cNvSpPr>
          <p:nvPr>
            <p:ph type="title"/>
          </p:nvPr>
        </p:nvSpPr>
        <p:spPr/>
        <p:txBody>
          <a:bodyPr/>
          <a:lstStyle/>
          <a:p>
            <a:r>
              <a:rPr lang="en-GB" altLang="en-US"/>
              <a:t>Transactions</a:t>
            </a:r>
          </a:p>
        </p:txBody>
      </p:sp>
      <p:sp>
        <p:nvSpPr>
          <p:cNvPr id="2050" name="Rectangle 3">
            <a:extLst>
              <a:ext uri="{FF2B5EF4-FFF2-40B4-BE49-F238E27FC236}">
                <a16:creationId xmlns:a16="http://schemas.microsoft.com/office/drawing/2014/main" id="{A8214720-E93C-0743-9976-C6D0BC271B33}"/>
              </a:ext>
            </a:extLst>
          </p:cNvPr>
          <p:cNvSpPr>
            <a:spLocks noGrp="1" noChangeArrowheads="1"/>
          </p:cNvSpPr>
          <p:nvPr>
            <p:ph idx="1"/>
          </p:nvPr>
        </p:nvSpPr>
        <p:spPr bwMode="auto"/>
        <p:txBody>
          <a:bodyPr wrap="square" numCol="1" anchor="t" anchorCtr="0" compatLnSpc="1">
            <a:prstTxWarp prst="textNoShape">
              <a:avLst/>
            </a:prstTxWarp>
            <a:normAutofit/>
          </a:bodyPr>
          <a:lstStyle/>
          <a:p>
            <a:r>
              <a:rPr lang="en-US" altLang="en-US" sz="2800" dirty="0"/>
              <a:t>A single execution of a user program on the database.</a:t>
            </a:r>
          </a:p>
          <a:p>
            <a:r>
              <a:rPr lang="en-US" altLang="en-US" sz="2800" dirty="0"/>
              <a:t>A single transaction might require many queries, each reading and/or writing information to the database</a:t>
            </a:r>
            <a:r>
              <a:rPr lang="en-GB" altLang="en-US" sz="2800" dirty="0"/>
              <a:t>.</a:t>
            </a:r>
          </a:p>
          <a:p>
            <a:r>
              <a:rPr lang="en-GB" altLang="en-US" sz="2800" dirty="0"/>
              <a:t>A transaction is an isolated sequence of operations that can either all be saved to the database or all cancelled and ignored .</a:t>
            </a:r>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2</a:t>
            </a:fld>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B01DBE9F-2132-294C-B728-21338AF350BB}"/>
              </a:ext>
            </a:extLst>
          </p:cNvPr>
          <p:cNvSpPr>
            <a:spLocks noGrp="1" noChangeArrowheads="1"/>
          </p:cNvSpPr>
          <p:nvPr>
            <p:ph type="title"/>
          </p:nvPr>
        </p:nvSpPr>
        <p:spPr/>
        <p:txBody>
          <a:bodyPr/>
          <a:lstStyle/>
          <a:p>
            <a:r>
              <a:rPr lang="en-US" altLang="en-US" b="1" dirty="0"/>
              <a:t>Unrepeatable Reads (RW)</a:t>
            </a:r>
            <a:endParaRPr lang="en-US" altLang="en-US" dirty="0"/>
          </a:p>
        </p:txBody>
      </p:sp>
      <p:sp>
        <p:nvSpPr>
          <p:cNvPr id="22530" name="Content Placeholder 2">
            <a:extLst>
              <a:ext uri="{FF2B5EF4-FFF2-40B4-BE49-F238E27FC236}">
                <a16:creationId xmlns:a16="http://schemas.microsoft.com/office/drawing/2014/main" id="{151A6347-85C0-D947-B0D8-6C243390C90E}"/>
              </a:ext>
            </a:extLst>
          </p:cNvPr>
          <p:cNvSpPr>
            <a:spLocks noGrp="1" noChangeArrowheads="1"/>
          </p:cNvSpPr>
          <p:nvPr>
            <p:ph idx="1"/>
          </p:nvPr>
        </p:nvSpPr>
        <p:spPr bwMode="auto">
          <a:xfrm>
            <a:off x="628650" y="1825625"/>
            <a:ext cx="6751662" cy="4351338"/>
          </a:xfrm>
        </p:spPr>
        <p:txBody>
          <a:bodyPr wrap="square" numCol="1" anchor="t" anchorCtr="0" compatLnSpc="1">
            <a:prstTxWarp prst="textNoShape">
              <a:avLst/>
            </a:prstTxWarp>
            <a:normAutofit/>
          </a:bodyPr>
          <a:lstStyle/>
          <a:p>
            <a:r>
              <a:rPr lang="en-US" altLang="en-US" dirty="0"/>
              <a:t>where a transaction </a:t>
            </a:r>
            <a:r>
              <a:rPr lang="en-US" altLang="en-US" i="1" dirty="0"/>
              <a:t>T </a:t>
            </a:r>
            <a:r>
              <a:rPr lang="en-US" altLang="en-US" dirty="0"/>
              <a:t>reads the same item twice and the item is changed by another transaction </a:t>
            </a:r>
            <a:r>
              <a:rPr lang="en-US" altLang="en-US" i="1" dirty="0"/>
              <a:t>T</a:t>
            </a:r>
            <a:r>
              <a:rPr lang="en-US" altLang="en-US" dirty="0"/>
              <a:t>′ between the two reads.</a:t>
            </a:r>
          </a:p>
          <a:p>
            <a:r>
              <a:rPr lang="en-US" dirty="0"/>
              <a:t>A transaction T2 could change the value of an object A that has been read by a transaction T1, while T1 is still in progress.</a:t>
            </a:r>
          </a:p>
          <a:p>
            <a:r>
              <a:rPr lang="en-US" dirty="0"/>
              <a:t>If T1 tries to read the value of A again, it will get a different result, even though it has not modified A in the meantime.</a:t>
            </a:r>
          </a:p>
          <a:p>
            <a:endParaRPr lang="en-US" altLang="en-US" dirty="0"/>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20</a:t>
            </a:fld>
            <a:endParaRPr lang="en-GB"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C187-1685-0745-A5BE-54BA3261498E}"/>
              </a:ext>
            </a:extLst>
          </p:cNvPr>
          <p:cNvSpPr>
            <a:spLocks noGrp="1"/>
          </p:cNvSpPr>
          <p:nvPr>
            <p:ph type="title"/>
          </p:nvPr>
        </p:nvSpPr>
        <p:spPr/>
        <p:txBody>
          <a:bodyPr/>
          <a:lstStyle/>
          <a:p>
            <a:r>
              <a:rPr lang="en-US" altLang="en-US" b="1" dirty="0"/>
              <a:t>Unrepeatable Reads (RW) (2)</a:t>
            </a:r>
            <a:endParaRPr lang="en-US" dirty="0"/>
          </a:p>
        </p:txBody>
      </p:sp>
      <p:sp>
        <p:nvSpPr>
          <p:cNvPr id="3" name="Content Placeholder 2">
            <a:extLst>
              <a:ext uri="{FF2B5EF4-FFF2-40B4-BE49-F238E27FC236}">
                <a16:creationId xmlns:a16="http://schemas.microsoft.com/office/drawing/2014/main" id="{11719C33-EFB0-824E-A60B-5D7680F4E282}"/>
              </a:ext>
            </a:extLst>
          </p:cNvPr>
          <p:cNvSpPr>
            <a:spLocks noGrp="1"/>
          </p:cNvSpPr>
          <p:nvPr>
            <p:ph idx="1"/>
          </p:nvPr>
        </p:nvSpPr>
        <p:spPr>
          <a:xfrm>
            <a:off x="628650" y="1825625"/>
            <a:ext cx="5471158" cy="4351338"/>
          </a:xfrm>
        </p:spPr>
        <p:txBody>
          <a:bodyPr/>
          <a:lstStyle/>
          <a:p>
            <a:r>
              <a:rPr lang="en-US" dirty="0"/>
              <a:t>Suppose A is available number of copies of a book in a library. </a:t>
            </a:r>
          </a:p>
          <a:p>
            <a:r>
              <a:rPr lang="en-US" dirty="0"/>
              <a:t>A transaction that places an order first reads the A, checks that it is greater than 0 and decrements it.</a:t>
            </a:r>
          </a:p>
          <a:p>
            <a:r>
              <a:rPr lang="en-US" dirty="0"/>
              <a:t>Transaction T1 reads A and finds 1,</a:t>
            </a:r>
          </a:p>
          <a:p>
            <a:r>
              <a:rPr lang="en-US" dirty="0"/>
              <a:t>Transaction T2 also reads A, finds 1 and decrements A to 0</a:t>
            </a:r>
          </a:p>
          <a:p>
            <a:r>
              <a:rPr lang="en-US" dirty="0"/>
              <a:t>Transaction T1 reads A and gets a different value!</a:t>
            </a:r>
          </a:p>
          <a:p>
            <a:endParaRPr lang="en-US" dirty="0"/>
          </a:p>
        </p:txBody>
      </p:sp>
      <p:pic>
        <p:nvPicPr>
          <p:cNvPr id="5" name="Picture 4">
            <a:extLst>
              <a:ext uri="{FF2B5EF4-FFF2-40B4-BE49-F238E27FC236}">
                <a16:creationId xmlns:a16="http://schemas.microsoft.com/office/drawing/2014/main" id="{F946D751-C00C-A241-B39A-54AF67A3DE73}"/>
              </a:ext>
            </a:extLst>
          </p:cNvPr>
          <p:cNvPicPr>
            <a:picLocks noChangeAspect="1"/>
          </p:cNvPicPr>
          <p:nvPr/>
        </p:nvPicPr>
        <p:blipFill>
          <a:blip r:embed="rId2"/>
          <a:stretch>
            <a:fillRect/>
          </a:stretch>
        </p:blipFill>
        <p:spPr>
          <a:xfrm>
            <a:off x="6099808" y="2276872"/>
            <a:ext cx="2415541" cy="1728192"/>
          </a:xfrm>
          <a:prstGeom prst="rect">
            <a:avLst/>
          </a:prstGeom>
        </p:spPr>
      </p:pic>
      <p:sp>
        <p:nvSpPr>
          <p:cNvPr id="6" name="Oval 5">
            <a:extLst>
              <a:ext uri="{FF2B5EF4-FFF2-40B4-BE49-F238E27FC236}">
                <a16:creationId xmlns:a16="http://schemas.microsoft.com/office/drawing/2014/main" id="{3C97F7F2-3196-214A-BC65-9BDDFDFD9514}"/>
              </a:ext>
            </a:extLst>
          </p:cNvPr>
          <p:cNvSpPr/>
          <p:nvPr/>
        </p:nvSpPr>
        <p:spPr>
          <a:xfrm>
            <a:off x="3534638" y="535666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7" name="Oval 6">
            <a:extLst>
              <a:ext uri="{FF2B5EF4-FFF2-40B4-BE49-F238E27FC236}">
                <a16:creationId xmlns:a16="http://schemas.microsoft.com/office/drawing/2014/main" id="{774C64FF-CD07-1147-B3CA-907400708258}"/>
              </a:ext>
            </a:extLst>
          </p:cNvPr>
          <p:cNvSpPr/>
          <p:nvPr/>
        </p:nvSpPr>
        <p:spPr>
          <a:xfrm>
            <a:off x="5262830" y="535666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cxnSp>
        <p:nvCxnSpPr>
          <p:cNvPr id="8" name="Curved Connector 7">
            <a:extLst>
              <a:ext uri="{FF2B5EF4-FFF2-40B4-BE49-F238E27FC236}">
                <a16:creationId xmlns:a16="http://schemas.microsoft.com/office/drawing/2014/main" id="{052E621E-E872-194E-9F2F-8BAA9CA4EB0A}"/>
              </a:ext>
            </a:extLst>
          </p:cNvPr>
          <p:cNvCxnSpPr>
            <a:cxnSpLocks/>
            <a:stCxn id="6" idx="1"/>
            <a:endCxn id="7" idx="1"/>
          </p:cNvCxnSpPr>
          <p:nvPr/>
        </p:nvCxnSpPr>
        <p:spPr>
          <a:xfrm rot="5400000" flipH="1" flipV="1">
            <a:off x="4493642" y="4587478"/>
            <a:ext cx="12700" cy="1728192"/>
          </a:xfrm>
          <a:prstGeom prst="curvedConnector3">
            <a:avLst>
              <a:gd name="adj1" fmla="val 2547307"/>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5DC7F7EE-9D43-4044-A30D-FAAB0B3ED2B1}"/>
              </a:ext>
            </a:extLst>
          </p:cNvPr>
          <p:cNvCxnSpPr>
            <a:stCxn id="7" idx="5"/>
            <a:endCxn id="6" idx="4"/>
          </p:cNvCxnSpPr>
          <p:nvPr/>
        </p:nvCxnSpPr>
        <p:spPr>
          <a:xfrm rot="5400000">
            <a:off x="4789880" y="4978624"/>
            <a:ext cx="94908" cy="1957320"/>
          </a:xfrm>
          <a:prstGeom prst="curvedConnector3">
            <a:avLst>
              <a:gd name="adj1" fmla="val 34086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C6B016-57AA-994B-803B-5BAEACDC38D5}"/>
              </a:ext>
            </a:extLst>
          </p:cNvPr>
          <p:cNvCxnSpPr>
            <a:cxnSpLocks/>
          </p:cNvCxnSpPr>
          <p:nvPr/>
        </p:nvCxnSpPr>
        <p:spPr>
          <a:xfrm>
            <a:off x="6876256" y="2852936"/>
            <a:ext cx="648072" cy="504056"/>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83D80E6-851B-1B4E-86AE-85E9579DB105}"/>
              </a:ext>
            </a:extLst>
          </p:cNvPr>
          <p:cNvCxnSpPr>
            <a:cxnSpLocks/>
          </p:cNvCxnSpPr>
          <p:nvPr/>
        </p:nvCxnSpPr>
        <p:spPr>
          <a:xfrm flipH="1">
            <a:off x="7037185" y="3501008"/>
            <a:ext cx="487143" cy="307231"/>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1C80AF05-592C-0747-B4B4-20C8632CD6DB}" type="slidenum">
              <a:rPr lang="en-GB" altLang="en-US" smtClean="0"/>
              <a:pPr>
                <a:defRPr/>
              </a:pPr>
              <a:t>21</a:t>
            </a:fld>
            <a:endParaRPr lang="en-GB" altLang="en-US"/>
          </a:p>
        </p:txBody>
      </p:sp>
    </p:spTree>
    <p:extLst>
      <p:ext uri="{BB962C8B-B14F-4D97-AF65-F5344CB8AC3E}">
        <p14:creationId xmlns:p14="http://schemas.microsoft.com/office/powerpoint/2010/main" val="415708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E773-58F0-8940-A67D-1B44942F59AE}"/>
              </a:ext>
            </a:extLst>
          </p:cNvPr>
          <p:cNvSpPr>
            <a:spLocks noGrp="1"/>
          </p:cNvSpPr>
          <p:nvPr>
            <p:ph type="title"/>
          </p:nvPr>
        </p:nvSpPr>
        <p:spPr/>
        <p:txBody>
          <a:bodyPr/>
          <a:lstStyle/>
          <a:p>
            <a:r>
              <a:rPr lang="en-US" dirty="0"/>
              <a:t>Overwriting Uncommitted Data</a:t>
            </a:r>
          </a:p>
        </p:txBody>
      </p:sp>
      <p:sp>
        <p:nvSpPr>
          <p:cNvPr id="3" name="Content Placeholder 2">
            <a:extLst>
              <a:ext uri="{FF2B5EF4-FFF2-40B4-BE49-F238E27FC236}">
                <a16:creationId xmlns:a16="http://schemas.microsoft.com/office/drawing/2014/main" id="{3310891A-9883-CE4B-B5F1-44BADDAAC5BB}"/>
              </a:ext>
            </a:extLst>
          </p:cNvPr>
          <p:cNvSpPr>
            <a:spLocks noGrp="1"/>
          </p:cNvSpPr>
          <p:nvPr>
            <p:ph idx="1"/>
          </p:nvPr>
        </p:nvSpPr>
        <p:spPr>
          <a:xfrm>
            <a:off x="628650" y="1825625"/>
            <a:ext cx="5815558" cy="4351338"/>
          </a:xfrm>
        </p:spPr>
        <p:txBody>
          <a:bodyPr/>
          <a:lstStyle/>
          <a:p>
            <a:r>
              <a:rPr lang="en-US" dirty="0"/>
              <a:t>A transaction T2 could overwrite the value of an object A, which has already been modified by a transaction T1, while T1 is still in progress.</a:t>
            </a:r>
          </a:p>
          <a:p>
            <a:r>
              <a:rPr lang="en-US" dirty="0"/>
              <a:t>This is also known as Lost Update Problem</a:t>
            </a:r>
          </a:p>
          <a:p>
            <a:endParaRPr lang="en-US" dirty="0"/>
          </a:p>
        </p:txBody>
      </p:sp>
      <p:grpSp>
        <p:nvGrpSpPr>
          <p:cNvPr id="4" name="Group 3">
            <a:extLst>
              <a:ext uri="{FF2B5EF4-FFF2-40B4-BE49-F238E27FC236}">
                <a16:creationId xmlns:a16="http://schemas.microsoft.com/office/drawing/2014/main" id="{D70D926B-A098-2243-B516-6291A6751D29}"/>
              </a:ext>
            </a:extLst>
          </p:cNvPr>
          <p:cNvGrpSpPr/>
          <p:nvPr/>
        </p:nvGrpSpPr>
        <p:grpSpPr>
          <a:xfrm>
            <a:off x="6629400" y="1424908"/>
            <a:ext cx="1983272" cy="4366292"/>
            <a:chOff x="6629400" y="1424908"/>
            <a:chExt cx="1983272" cy="4366292"/>
          </a:xfrm>
        </p:grpSpPr>
        <p:cxnSp>
          <p:nvCxnSpPr>
            <p:cNvPr id="5" name="Straight Connector 4">
              <a:extLst>
                <a:ext uri="{FF2B5EF4-FFF2-40B4-BE49-F238E27FC236}">
                  <a16:creationId xmlns:a16="http://schemas.microsoft.com/office/drawing/2014/main" id="{02C13EBC-FFED-8047-9E07-F5882C7B4507}"/>
                </a:ext>
              </a:extLst>
            </p:cNvPr>
            <p:cNvCxnSpPr/>
            <p:nvPr/>
          </p:nvCxnSpPr>
          <p:spPr>
            <a:xfrm>
              <a:off x="7620000" y="2819400"/>
              <a:ext cx="0"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11DA69-D4DD-0445-A365-329CEB5C3474}"/>
                </a:ext>
              </a:extLst>
            </p:cNvPr>
            <p:cNvCxnSpPr/>
            <p:nvPr/>
          </p:nvCxnSpPr>
          <p:spPr>
            <a:xfrm flipH="1">
              <a:off x="6781800" y="3276600"/>
              <a:ext cx="173355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81E885-40DE-6941-97F0-8E6AFB118690}"/>
                </a:ext>
              </a:extLst>
            </p:cNvPr>
            <p:cNvSpPr txBox="1"/>
            <p:nvPr/>
          </p:nvSpPr>
          <p:spPr>
            <a:xfrm>
              <a:off x="6629400" y="2918293"/>
              <a:ext cx="1002197" cy="276999"/>
            </a:xfrm>
            <a:prstGeom prst="rect">
              <a:avLst/>
            </a:prstGeom>
            <a:noFill/>
          </p:spPr>
          <p:txBody>
            <a:bodyPr wrap="none" rtlCol="0">
              <a:spAutoFit/>
            </a:bodyPr>
            <a:lstStyle/>
            <a:p>
              <a:r>
                <a:rPr lang="en-US" sz="1200" dirty="0"/>
                <a:t>Reception 1</a:t>
              </a:r>
            </a:p>
          </p:txBody>
        </p:sp>
        <p:sp>
          <p:nvSpPr>
            <p:cNvPr id="8" name="TextBox 7">
              <a:extLst>
                <a:ext uri="{FF2B5EF4-FFF2-40B4-BE49-F238E27FC236}">
                  <a16:creationId xmlns:a16="http://schemas.microsoft.com/office/drawing/2014/main" id="{2016CD84-8EEC-F444-BBB5-BB7943FEC6F1}"/>
                </a:ext>
              </a:extLst>
            </p:cNvPr>
            <p:cNvSpPr txBox="1"/>
            <p:nvPr/>
          </p:nvSpPr>
          <p:spPr>
            <a:xfrm>
              <a:off x="7610475" y="2918292"/>
              <a:ext cx="1002197" cy="276999"/>
            </a:xfrm>
            <a:prstGeom prst="rect">
              <a:avLst/>
            </a:prstGeom>
            <a:noFill/>
          </p:spPr>
          <p:txBody>
            <a:bodyPr wrap="none" rtlCol="0">
              <a:spAutoFit/>
            </a:bodyPr>
            <a:lstStyle/>
            <a:p>
              <a:r>
                <a:rPr lang="en-US" sz="1200" dirty="0"/>
                <a:t>Reception 2</a:t>
              </a:r>
            </a:p>
          </p:txBody>
        </p:sp>
        <p:pic>
          <p:nvPicPr>
            <p:cNvPr id="9" name="Picture 8">
              <a:extLst>
                <a:ext uri="{FF2B5EF4-FFF2-40B4-BE49-F238E27FC236}">
                  <a16:creationId xmlns:a16="http://schemas.microsoft.com/office/drawing/2014/main" id="{FEA5E021-6721-334B-821B-FE66DAA2EF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3781" y="1424908"/>
              <a:ext cx="509587" cy="508118"/>
            </a:xfrm>
            <a:prstGeom prst="rect">
              <a:avLst/>
            </a:prstGeom>
          </p:spPr>
        </p:pic>
        <p:cxnSp>
          <p:nvCxnSpPr>
            <p:cNvPr id="10" name="Curved Connector 9">
              <a:extLst>
                <a:ext uri="{FF2B5EF4-FFF2-40B4-BE49-F238E27FC236}">
                  <a16:creationId xmlns:a16="http://schemas.microsoft.com/office/drawing/2014/main" id="{7FAEF662-03D4-984A-A360-D40348EEDF10}"/>
                </a:ext>
              </a:extLst>
            </p:cNvPr>
            <p:cNvCxnSpPr/>
            <p:nvPr/>
          </p:nvCxnSpPr>
          <p:spPr>
            <a:xfrm rot="5400000" flipH="1" flipV="1">
              <a:off x="6853237" y="2062163"/>
              <a:ext cx="838200" cy="67627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159507C6-F63A-8E44-9147-D3AC1444B766}"/>
                </a:ext>
              </a:extLst>
            </p:cNvPr>
            <p:cNvCxnSpPr/>
            <p:nvPr/>
          </p:nvCxnSpPr>
          <p:spPr>
            <a:xfrm rot="16200000" flipV="1">
              <a:off x="7543800" y="2133600"/>
              <a:ext cx="838200" cy="5334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183BA3F-6974-2B43-A7B4-A62E9A950DBC}"/>
                </a:ext>
              </a:extLst>
            </p:cNvPr>
            <p:cNvSpPr txBox="1"/>
            <p:nvPr/>
          </p:nvSpPr>
          <p:spPr>
            <a:xfrm>
              <a:off x="6781800" y="3657600"/>
              <a:ext cx="659155" cy="369332"/>
            </a:xfrm>
            <a:prstGeom prst="rect">
              <a:avLst/>
            </a:prstGeom>
            <a:noFill/>
          </p:spPr>
          <p:txBody>
            <a:bodyPr wrap="none" rtlCol="0">
              <a:spAutoFit/>
            </a:bodyPr>
            <a:lstStyle/>
            <a:p>
              <a:r>
                <a:rPr lang="en-US" dirty="0"/>
                <a:t>R(A)</a:t>
              </a:r>
            </a:p>
          </p:txBody>
        </p:sp>
        <p:sp>
          <p:nvSpPr>
            <p:cNvPr id="13" name="TextBox 12">
              <a:extLst>
                <a:ext uri="{FF2B5EF4-FFF2-40B4-BE49-F238E27FC236}">
                  <a16:creationId xmlns:a16="http://schemas.microsoft.com/office/drawing/2014/main" id="{DABEE945-819A-3149-B289-D13BE658487F}"/>
                </a:ext>
              </a:extLst>
            </p:cNvPr>
            <p:cNvSpPr txBox="1"/>
            <p:nvPr/>
          </p:nvSpPr>
          <p:spPr>
            <a:xfrm>
              <a:off x="7777903" y="3862337"/>
              <a:ext cx="659155" cy="369332"/>
            </a:xfrm>
            <a:prstGeom prst="rect">
              <a:avLst/>
            </a:prstGeom>
            <a:noFill/>
          </p:spPr>
          <p:txBody>
            <a:bodyPr wrap="none" rtlCol="0">
              <a:spAutoFit/>
            </a:bodyPr>
            <a:lstStyle/>
            <a:p>
              <a:r>
                <a:rPr lang="en-US" dirty="0"/>
                <a:t>R(A)</a:t>
              </a:r>
            </a:p>
          </p:txBody>
        </p:sp>
        <p:sp>
          <p:nvSpPr>
            <p:cNvPr id="14" name="TextBox 13">
              <a:extLst>
                <a:ext uri="{FF2B5EF4-FFF2-40B4-BE49-F238E27FC236}">
                  <a16:creationId xmlns:a16="http://schemas.microsoft.com/office/drawing/2014/main" id="{F0867EC2-0E37-CC4D-A0A1-BCD861A10B46}"/>
                </a:ext>
              </a:extLst>
            </p:cNvPr>
            <p:cNvSpPr txBox="1"/>
            <p:nvPr/>
          </p:nvSpPr>
          <p:spPr>
            <a:xfrm>
              <a:off x="6819094" y="4817018"/>
              <a:ext cx="710451" cy="369332"/>
            </a:xfrm>
            <a:prstGeom prst="rect">
              <a:avLst/>
            </a:prstGeom>
            <a:noFill/>
          </p:spPr>
          <p:txBody>
            <a:bodyPr wrap="none" rtlCol="0">
              <a:spAutoFit/>
            </a:bodyPr>
            <a:lstStyle/>
            <a:p>
              <a:r>
                <a:rPr lang="en-US" dirty="0"/>
                <a:t>W(A)</a:t>
              </a:r>
            </a:p>
          </p:txBody>
        </p:sp>
        <p:sp>
          <p:nvSpPr>
            <p:cNvPr id="15" name="TextBox 14">
              <a:extLst>
                <a:ext uri="{FF2B5EF4-FFF2-40B4-BE49-F238E27FC236}">
                  <a16:creationId xmlns:a16="http://schemas.microsoft.com/office/drawing/2014/main" id="{15CC55EB-C576-C542-869B-66AFE60C62F1}"/>
                </a:ext>
              </a:extLst>
            </p:cNvPr>
            <p:cNvSpPr txBox="1"/>
            <p:nvPr/>
          </p:nvSpPr>
          <p:spPr>
            <a:xfrm>
              <a:off x="7777903" y="4574750"/>
              <a:ext cx="710451" cy="369332"/>
            </a:xfrm>
            <a:prstGeom prst="rect">
              <a:avLst/>
            </a:prstGeom>
            <a:noFill/>
          </p:spPr>
          <p:txBody>
            <a:bodyPr wrap="none" rtlCol="0">
              <a:spAutoFit/>
            </a:bodyPr>
            <a:lstStyle/>
            <a:p>
              <a:r>
                <a:rPr lang="en-US" dirty="0"/>
                <a:t>W(A)</a:t>
              </a:r>
            </a:p>
          </p:txBody>
        </p:sp>
      </p:grpSp>
      <p:sp>
        <p:nvSpPr>
          <p:cNvPr id="16" name="Content Placeholder 2">
            <a:extLst>
              <a:ext uri="{FF2B5EF4-FFF2-40B4-BE49-F238E27FC236}">
                <a16:creationId xmlns:a16="http://schemas.microsoft.com/office/drawing/2014/main" id="{B6BF7834-59A8-BE4A-B382-B7A59B47130D}"/>
              </a:ext>
            </a:extLst>
          </p:cNvPr>
          <p:cNvSpPr txBox="1">
            <a:spLocks/>
          </p:cNvSpPr>
          <p:nvPr/>
        </p:nvSpPr>
        <p:spPr>
          <a:xfrm>
            <a:off x="1010788" y="3839383"/>
            <a:ext cx="4248150" cy="2675955"/>
          </a:xfrm>
          <a:prstGeom prst="rect">
            <a:avLst/>
          </a:prstGeom>
        </p:spPr>
        <p:txBody>
          <a:bodyPr vert="horz" lIns="91440" tIns="45720" rIns="91440" bIns="45720" rtlCol="0">
            <a:norm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en-US" dirty="0"/>
              <a:t>Flight example</a:t>
            </a:r>
          </a:p>
          <a:p>
            <a:pPr eaLnBrk="1" hangingPunct="1"/>
            <a:r>
              <a:rPr lang="en-US" dirty="0"/>
              <a:t>Two users</a:t>
            </a:r>
          </a:p>
          <a:p>
            <a:pPr lvl="1" eaLnBrk="1" hangingPunct="1"/>
            <a:r>
              <a:rPr lang="en-US" dirty="0"/>
              <a:t>One Ticket left!</a:t>
            </a:r>
          </a:p>
          <a:p>
            <a:pPr lvl="1" eaLnBrk="1" hangingPunct="1"/>
            <a:endParaRPr lang="en-US" dirty="0"/>
          </a:p>
          <a:p>
            <a:pPr lvl="1" eaLnBrk="1" hangingPunct="1"/>
            <a:endParaRPr lang="en-US" dirty="0"/>
          </a:p>
          <a:p>
            <a:pPr lvl="1" eaLnBrk="1" hangingPunct="1"/>
            <a:endParaRPr lang="en-US" dirty="0"/>
          </a:p>
        </p:txBody>
      </p:sp>
      <p:pic>
        <p:nvPicPr>
          <p:cNvPr id="17" name="Picture 16">
            <a:extLst>
              <a:ext uri="{FF2B5EF4-FFF2-40B4-BE49-F238E27FC236}">
                <a16:creationId xmlns:a16="http://schemas.microsoft.com/office/drawing/2014/main" id="{233165FA-9234-6F4B-8FA7-9D8A868972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9120" y="3195291"/>
            <a:ext cx="2554891" cy="1494624"/>
          </a:xfrm>
          <a:prstGeom prst="rect">
            <a:avLst/>
          </a:prstGeom>
        </p:spPr>
      </p:pic>
      <p:sp>
        <p:nvSpPr>
          <p:cNvPr id="18" name="Oval 17">
            <a:extLst>
              <a:ext uri="{FF2B5EF4-FFF2-40B4-BE49-F238E27FC236}">
                <a16:creationId xmlns:a16="http://schemas.microsoft.com/office/drawing/2014/main" id="{04C2EE92-8BA1-0F4A-9BCE-8E1BBE596106}"/>
              </a:ext>
            </a:extLst>
          </p:cNvPr>
          <p:cNvSpPr/>
          <p:nvPr/>
        </p:nvSpPr>
        <p:spPr>
          <a:xfrm>
            <a:off x="3534638" y="535666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19" name="Oval 18">
            <a:extLst>
              <a:ext uri="{FF2B5EF4-FFF2-40B4-BE49-F238E27FC236}">
                <a16:creationId xmlns:a16="http://schemas.microsoft.com/office/drawing/2014/main" id="{3F38AF62-FBE9-124E-9030-7673240CF6B8}"/>
              </a:ext>
            </a:extLst>
          </p:cNvPr>
          <p:cNvSpPr/>
          <p:nvPr/>
        </p:nvSpPr>
        <p:spPr>
          <a:xfrm>
            <a:off x="5262830" y="535666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cxnSp>
        <p:nvCxnSpPr>
          <p:cNvPr id="20" name="Curved Connector 19">
            <a:extLst>
              <a:ext uri="{FF2B5EF4-FFF2-40B4-BE49-F238E27FC236}">
                <a16:creationId xmlns:a16="http://schemas.microsoft.com/office/drawing/2014/main" id="{26D2CC6B-CAB0-3744-A5C9-D08F1E49EF72}"/>
              </a:ext>
            </a:extLst>
          </p:cNvPr>
          <p:cNvCxnSpPr>
            <a:cxnSpLocks/>
            <a:stCxn id="18" idx="1"/>
            <a:endCxn id="19" idx="1"/>
          </p:cNvCxnSpPr>
          <p:nvPr/>
        </p:nvCxnSpPr>
        <p:spPr>
          <a:xfrm rot="5400000" flipH="1" flipV="1">
            <a:off x="4493642" y="4587478"/>
            <a:ext cx="12700" cy="1728192"/>
          </a:xfrm>
          <a:prstGeom prst="curvedConnector3">
            <a:avLst>
              <a:gd name="adj1" fmla="val 2547307"/>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3B685C1E-B8E3-8742-B2CE-971A4E779CC7}"/>
              </a:ext>
            </a:extLst>
          </p:cNvPr>
          <p:cNvCxnSpPr>
            <a:stCxn id="19" idx="5"/>
            <a:endCxn id="18" idx="4"/>
          </p:cNvCxnSpPr>
          <p:nvPr/>
        </p:nvCxnSpPr>
        <p:spPr>
          <a:xfrm rot="5400000">
            <a:off x="4789880" y="4978624"/>
            <a:ext cx="94908" cy="1957320"/>
          </a:xfrm>
          <a:prstGeom prst="curvedConnector3">
            <a:avLst>
              <a:gd name="adj1" fmla="val 34086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D4BD65C-A4C0-3545-B517-98D4F086FDF2}"/>
              </a:ext>
            </a:extLst>
          </p:cNvPr>
          <p:cNvCxnSpPr>
            <a:cxnSpLocks/>
          </p:cNvCxnSpPr>
          <p:nvPr/>
        </p:nvCxnSpPr>
        <p:spPr>
          <a:xfrm>
            <a:off x="7272337" y="4047003"/>
            <a:ext cx="505566" cy="5277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A02ED54-9DC4-DB4C-B939-FD4803DE2C97}"/>
              </a:ext>
            </a:extLst>
          </p:cNvPr>
          <p:cNvCxnSpPr>
            <a:stCxn id="15" idx="1"/>
          </p:cNvCxnSpPr>
          <p:nvPr/>
        </p:nvCxnSpPr>
        <p:spPr>
          <a:xfrm flipH="1">
            <a:off x="7440955" y="4759416"/>
            <a:ext cx="336948" cy="1846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pPr>
              <a:defRPr/>
            </a:pPr>
            <a:fld id="{1C80AF05-592C-0747-B4B4-20C8632CD6DB}" type="slidenum">
              <a:rPr lang="en-GB" altLang="en-US" smtClean="0"/>
              <a:pPr>
                <a:defRPr/>
              </a:pPr>
              <a:t>22</a:t>
            </a:fld>
            <a:endParaRPr lang="en-GB" altLang="en-US"/>
          </a:p>
        </p:txBody>
      </p:sp>
    </p:spTree>
    <p:extLst>
      <p:ext uri="{BB962C8B-B14F-4D97-AF65-F5344CB8AC3E}">
        <p14:creationId xmlns:p14="http://schemas.microsoft.com/office/powerpoint/2010/main" val="92004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8484A323-C0E0-2D49-A96C-081C89B1EA2B}"/>
              </a:ext>
            </a:extLst>
          </p:cNvPr>
          <p:cNvSpPr>
            <a:spLocks noGrp="1" noChangeArrowheads="1"/>
          </p:cNvSpPr>
          <p:nvPr>
            <p:ph type="title"/>
          </p:nvPr>
        </p:nvSpPr>
        <p:spPr>
          <a:xfrm>
            <a:off x="107950" y="692150"/>
            <a:ext cx="8229600" cy="647700"/>
          </a:xfrm>
        </p:spPr>
        <p:txBody>
          <a:bodyPr/>
          <a:lstStyle/>
          <a:p>
            <a:r>
              <a:rPr lang="en-GB" altLang="en-US" sz="4000"/>
              <a:t>Unrecoverable schedule</a:t>
            </a:r>
          </a:p>
        </p:txBody>
      </p:sp>
      <p:sp>
        <p:nvSpPr>
          <p:cNvPr id="23554" name="Rectangle 3">
            <a:extLst>
              <a:ext uri="{FF2B5EF4-FFF2-40B4-BE49-F238E27FC236}">
                <a16:creationId xmlns:a16="http://schemas.microsoft.com/office/drawing/2014/main" id="{A897EBD4-AE69-3F48-9BC1-F79E5C3E0378}"/>
              </a:ext>
            </a:extLst>
          </p:cNvPr>
          <p:cNvSpPr>
            <a:spLocks noGrp="1" noChangeArrowheads="1"/>
          </p:cNvSpPr>
          <p:nvPr>
            <p:ph idx="1"/>
          </p:nvPr>
        </p:nvSpPr>
        <p:spPr bwMode="auto">
          <a:xfrm>
            <a:off x="139700" y="1981200"/>
            <a:ext cx="4648200" cy="4543425"/>
          </a:xfrm>
        </p:spPr>
        <p:txBody>
          <a:bodyPr wrap="square" numCol="1" anchor="t" anchorCtr="0" compatLnSpc="1">
            <a:prstTxWarp prst="textNoShape">
              <a:avLst/>
            </a:prstTxWarp>
          </a:bodyPr>
          <a:lstStyle/>
          <a:p>
            <a:r>
              <a:rPr lang="en-US" altLang="en-US" dirty="0"/>
              <a:t>Committing uncommitted data</a:t>
            </a:r>
          </a:p>
          <a:p>
            <a:r>
              <a:rPr lang="en-US" altLang="en-US" dirty="0"/>
              <a:t>How to make it recoverable?</a:t>
            </a:r>
          </a:p>
          <a:p>
            <a:r>
              <a:rPr lang="en-US" altLang="en-US" dirty="0"/>
              <a:t>Can we avoid cascading aborts?</a:t>
            </a:r>
            <a:endParaRPr lang="en-GB" altLang="en-US" dirty="0"/>
          </a:p>
        </p:txBody>
      </p:sp>
      <p:pic>
        <p:nvPicPr>
          <p:cNvPr id="23555" name="Picture 2">
            <a:extLst>
              <a:ext uri="{FF2B5EF4-FFF2-40B4-BE49-F238E27FC236}">
                <a16:creationId xmlns:a16="http://schemas.microsoft.com/office/drawing/2014/main" id="{4393EF62-C242-1248-8AA2-803F9545DE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3963" y="2420938"/>
            <a:ext cx="3906837"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23</a:t>
            </a:fld>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BB5A8629-2CD7-684C-98B1-4C06E911AAAA}"/>
              </a:ext>
            </a:extLst>
          </p:cNvPr>
          <p:cNvSpPr>
            <a:spLocks noGrp="1" noChangeArrowheads="1"/>
          </p:cNvSpPr>
          <p:nvPr>
            <p:ph type="title"/>
          </p:nvPr>
        </p:nvSpPr>
        <p:spPr/>
        <p:txBody>
          <a:bodyPr/>
          <a:lstStyle/>
          <a:p>
            <a:r>
              <a:rPr lang="en-US" altLang="en-US"/>
              <a:t>Lock-Based Concurrency Control</a:t>
            </a:r>
          </a:p>
        </p:txBody>
      </p:sp>
      <p:sp>
        <p:nvSpPr>
          <p:cNvPr id="24578" name="Content Placeholder 2">
            <a:extLst>
              <a:ext uri="{FF2B5EF4-FFF2-40B4-BE49-F238E27FC236}">
                <a16:creationId xmlns:a16="http://schemas.microsoft.com/office/drawing/2014/main" id="{3A696800-7919-D04C-AF1B-236DC1F9D6ED}"/>
              </a:ext>
            </a:extLst>
          </p:cNvPr>
          <p:cNvSpPr>
            <a:spLocks noGrp="1" noChangeArrowheads="1"/>
          </p:cNvSpPr>
          <p:nvPr>
            <p:ph idx="1"/>
          </p:nvPr>
        </p:nvSpPr>
        <p:spPr bwMode="auto">
          <a:xfrm>
            <a:off x="533400" y="2336800"/>
            <a:ext cx="8431213" cy="4260850"/>
          </a:xfrm>
        </p:spPr>
        <p:txBody>
          <a:bodyPr wrap="square" numCol="1" anchor="t" anchorCtr="0" compatLnSpc="1">
            <a:prstTxWarp prst="textNoShape">
              <a:avLst/>
            </a:prstTxWarp>
          </a:bodyPr>
          <a:lstStyle/>
          <a:p>
            <a:r>
              <a:rPr lang="en-US" altLang="en-US"/>
              <a:t>A DBMS must be able to ensure that:</a:t>
            </a:r>
          </a:p>
          <a:p>
            <a:pPr lvl="1"/>
            <a:r>
              <a:rPr lang="en-US" altLang="en-US"/>
              <a:t> </a:t>
            </a:r>
            <a:r>
              <a:rPr lang="en-US" altLang="en-US" b="1"/>
              <a:t>only serializable, recoverable schedules are allowed,</a:t>
            </a:r>
          </a:p>
          <a:p>
            <a:pPr lvl="1"/>
            <a:r>
              <a:rPr lang="en-US" altLang="en-US" b="1"/>
              <a:t>and that no actions of committed transactions are lost while undoing aborted transactions. </a:t>
            </a:r>
          </a:p>
          <a:p>
            <a:r>
              <a:rPr lang="en-US" altLang="en-US"/>
              <a:t>A DBMS typically uses a </a:t>
            </a:r>
            <a:r>
              <a:rPr lang="en-US" altLang="en-US" i="1"/>
              <a:t>locking protocol </a:t>
            </a:r>
            <a:r>
              <a:rPr lang="en-US" altLang="en-US"/>
              <a:t>to achieve this.</a:t>
            </a:r>
          </a:p>
          <a:p>
            <a:r>
              <a:rPr lang="en-US" altLang="en-US"/>
              <a:t> A </a:t>
            </a:r>
            <a:r>
              <a:rPr lang="en-US" altLang="en-US" b="1"/>
              <a:t>locking protocol </a:t>
            </a:r>
            <a:r>
              <a:rPr lang="en-US" altLang="en-US"/>
              <a:t>is a set of rules to be followed by each transaction in order to ensure that even though actions of several transactions might be interleaved, the net efect is identical to executing all transactions in some serial order</a:t>
            </a:r>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24</a:t>
            </a:fld>
            <a:endParaRPr lang="en-GB"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B2C89AB2-6A21-D043-9DFB-FA91838902D7}"/>
              </a:ext>
            </a:extLst>
          </p:cNvPr>
          <p:cNvSpPr>
            <a:spLocks noGrp="1" noChangeArrowheads="1"/>
          </p:cNvSpPr>
          <p:nvPr>
            <p:ph type="title"/>
          </p:nvPr>
        </p:nvSpPr>
        <p:spPr/>
        <p:txBody>
          <a:bodyPr/>
          <a:lstStyle/>
          <a:p>
            <a:r>
              <a:rPr lang="en-US" altLang="en-US"/>
              <a:t>Strict Two Phase Locking (S2PL)</a:t>
            </a:r>
          </a:p>
        </p:txBody>
      </p:sp>
      <p:sp>
        <p:nvSpPr>
          <p:cNvPr id="25602" name="Content Placeholder 2">
            <a:extLst>
              <a:ext uri="{FF2B5EF4-FFF2-40B4-BE49-F238E27FC236}">
                <a16:creationId xmlns:a16="http://schemas.microsoft.com/office/drawing/2014/main" id="{113D1FC6-53A7-D446-B412-111BFE9D9AE8}"/>
              </a:ext>
            </a:extLst>
          </p:cNvPr>
          <p:cNvSpPr>
            <a:spLocks noGrp="1" noChangeArrowheads="1"/>
          </p:cNvSpPr>
          <p:nvPr>
            <p:ph idx="1"/>
          </p:nvPr>
        </p:nvSpPr>
        <p:spPr bwMode="auto">
          <a:xfrm>
            <a:off x="533400" y="2336800"/>
            <a:ext cx="8286750" cy="3598863"/>
          </a:xfrm>
        </p:spPr>
        <p:txBody>
          <a:bodyPr wrap="square" numCol="1" anchor="t" anchorCtr="0" compatLnSpc="1">
            <a:prstTxWarp prst="textNoShape">
              <a:avLst/>
            </a:prstTxWarp>
          </a:bodyPr>
          <a:lstStyle/>
          <a:p>
            <a:r>
              <a:rPr lang="en-US" altLang="en-US"/>
              <a:t>It is the most widely used locking protocol.</a:t>
            </a:r>
          </a:p>
          <a:p>
            <a:r>
              <a:rPr lang="en-US" altLang="en-US"/>
              <a:t>It has two rules:</a:t>
            </a:r>
          </a:p>
          <a:p>
            <a:r>
              <a:rPr lang="en-US" altLang="en-US"/>
              <a:t>A) If a transaction </a:t>
            </a:r>
            <a:r>
              <a:rPr lang="en-US" altLang="en-US" i="1"/>
              <a:t>T </a:t>
            </a:r>
            <a:r>
              <a:rPr lang="en-US" altLang="en-US"/>
              <a:t>wants to </a:t>
            </a:r>
            <a:r>
              <a:rPr lang="en-US" altLang="en-US" b="1" i="1"/>
              <a:t>read</a:t>
            </a:r>
            <a:r>
              <a:rPr lang="en-US" altLang="en-US" i="1"/>
              <a:t> </a:t>
            </a:r>
            <a:r>
              <a:rPr lang="en-US" altLang="en-US"/>
              <a:t>(respectively, </a:t>
            </a:r>
            <a:r>
              <a:rPr lang="en-US" altLang="en-US" b="1" i="1"/>
              <a:t>modify</a:t>
            </a:r>
            <a:r>
              <a:rPr lang="en-US" altLang="en-US"/>
              <a:t>) an object, it first requests a </a:t>
            </a:r>
            <a:r>
              <a:rPr lang="en-US" altLang="en-US" i="1"/>
              <a:t>shared </a:t>
            </a:r>
            <a:r>
              <a:rPr lang="en-US" altLang="en-US"/>
              <a:t>(</a:t>
            </a:r>
            <a:r>
              <a:rPr lang="en-US" altLang="en-US" b="1"/>
              <a:t>respectively</a:t>
            </a:r>
            <a:r>
              <a:rPr lang="en-US" altLang="en-US"/>
              <a:t>, </a:t>
            </a:r>
            <a:r>
              <a:rPr lang="en-US" altLang="en-US" b="1" i="1"/>
              <a:t>exclusive</a:t>
            </a:r>
            <a:r>
              <a:rPr lang="en-US" altLang="en-US"/>
              <a:t>) lock on the object</a:t>
            </a:r>
            <a:br>
              <a:rPr lang="en-US" altLang="en-US"/>
            </a:br>
            <a:endParaRPr lang="en-US" altLang="en-US"/>
          </a:p>
          <a:p>
            <a:r>
              <a:rPr lang="en-US" altLang="en-US"/>
              <a:t>B) All locks held by a transaction are </a:t>
            </a:r>
            <a:r>
              <a:rPr lang="en-US" altLang="en-US" b="1"/>
              <a:t>released</a:t>
            </a:r>
            <a:r>
              <a:rPr lang="en-US" altLang="en-US"/>
              <a:t> when the transaction is </a:t>
            </a:r>
            <a:r>
              <a:rPr lang="en-US" altLang="en-US" b="1"/>
              <a:t>completed</a:t>
            </a:r>
            <a:r>
              <a:rPr lang="en-US" altLang="en-US"/>
              <a:t>.</a:t>
            </a:r>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25</a:t>
            </a:fld>
            <a:endParaRPr lang="en-GB"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E85C336F-2B33-AA40-B6E1-AAF12F1953BC}"/>
              </a:ext>
            </a:extLst>
          </p:cNvPr>
          <p:cNvSpPr>
            <a:spLocks noGrp="1" noChangeArrowheads="1"/>
          </p:cNvSpPr>
          <p:nvPr>
            <p:ph type="title"/>
          </p:nvPr>
        </p:nvSpPr>
        <p:spPr/>
        <p:txBody>
          <a:bodyPr/>
          <a:lstStyle/>
          <a:p>
            <a:r>
              <a:rPr lang="en-US" altLang="en-US"/>
              <a:t>Example S2PL:</a:t>
            </a:r>
          </a:p>
        </p:txBody>
      </p:sp>
      <p:pic>
        <p:nvPicPr>
          <p:cNvPr id="26626" name="Picture 3">
            <a:extLst>
              <a:ext uri="{FF2B5EF4-FFF2-40B4-BE49-F238E27FC236}">
                <a16:creationId xmlns:a16="http://schemas.microsoft.com/office/drawing/2014/main" id="{B36FF2B0-F887-2F4D-A79A-8AE4A50061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38" y="2205038"/>
            <a:ext cx="30638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extLst>
              <a:ext uri="{FF2B5EF4-FFF2-40B4-BE49-F238E27FC236}">
                <a16:creationId xmlns:a16="http://schemas.microsoft.com/office/drawing/2014/main" id="{90D66B6D-4A58-FE47-A2F1-E931E0CBEC8A}"/>
              </a:ext>
            </a:extLst>
          </p:cNvPr>
          <p:cNvSpPr/>
          <p:nvPr/>
        </p:nvSpPr>
        <p:spPr>
          <a:xfrm>
            <a:off x="3779838" y="4076700"/>
            <a:ext cx="1079500" cy="7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628" name="Picture 5">
            <a:extLst>
              <a:ext uri="{FF2B5EF4-FFF2-40B4-BE49-F238E27FC236}">
                <a16:creationId xmlns:a16="http://schemas.microsoft.com/office/drawing/2014/main" id="{BBB49269-D709-3A47-9FD4-92F108B12C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205038"/>
            <a:ext cx="2132013"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26</a:t>
            </a:fld>
            <a:endParaRPr lang="en-GB"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EE0E8A76-C9F2-1B4E-BB2F-803C69DDE817}"/>
              </a:ext>
            </a:extLst>
          </p:cNvPr>
          <p:cNvSpPr>
            <a:spLocks noGrp="1" noChangeArrowheads="1"/>
          </p:cNvSpPr>
          <p:nvPr>
            <p:ph type="title"/>
          </p:nvPr>
        </p:nvSpPr>
        <p:spPr/>
        <p:txBody>
          <a:bodyPr/>
          <a:lstStyle/>
          <a:p>
            <a:r>
              <a:rPr lang="en-US" altLang="en-US" dirty="0"/>
              <a:t>Example S2PL (2):</a:t>
            </a:r>
          </a:p>
        </p:txBody>
      </p:sp>
      <p:pic>
        <p:nvPicPr>
          <p:cNvPr id="27650" name="Picture 3">
            <a:extLst>
              <a:ext uri="{FF2B5EF4-FFF2-40B4-BE49-F238E27FC236}">
                <a16:creationId xmlns:a16="http://schemas.microsoft.com/office/drawing/2014/main" id="{DEF5C543-864A-8749-81DD-E555866E12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25625"/>
            <a:ext cx="28321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27</a:t>
            </a:fld>
            <a:endParaRPr lang="en-GB"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7B77-C108-344A-B58C-A57B1107CE80}"/>
              </a:ext>
            </a:extLst>
          </p:cNvPr>
          <p:cNvSpPr>
            <a:spLocks noGrp="1"/>
          </p:cNvSpPr>
          <p:nvPr>
            <p:ph type="title"/>
          </p:nvPr>
        </p:nvSpPr>
        <p:spPr/>
        <p:txBody>
          <a:bodyPr/>
          <a:lstStyle/>
          <a:p>
            <a:r>
              <a:rPr lang="en-US" dirty="0"/>
              <a:t>Deadlocks, Thrashing</a:t>
            </a:r>
          </a:p>
        </p:txBody>
      </p:sp>
      <p:pic>
        <p:nvPicPr>
          <p:cNvPr id="5" name="Content Placeholder 4">
            <a:extLst>
              <a:ext uri="{FF2B5EF4-FFF2-40B4-BE49-F238E27FC236}">
                <a16:creationId xmlns:a16="http://schemas.microsoft.com/office/drawing/2014/main" id="{707F5856-153A-424D-842D-C74CD7629452}"/>
              </a:ext>
            </a:extLst>
          </p:cNvPr>
          <p:cNvPicPr>
            <a:picLocks noGrp="1" noChangeAspect="1"/>
          </p:cNvPicPr>
          <p:nvPr>
            <p:ph idx="1"/>
          </p:nvPr>
        </p:nvPicPr>
        <p:blipFill>
          <a:blip r:embed="rId2"/>
          <a:stretch>
            <a:fillRect/>
          </a:stretch>
        </p:blipFill>
        <p:spPr>
          <a:xfrm>
            <a:off x="1115616" y="4149080"/>
            <a:ext cx="2472680" cy="1988895"/>
          </a:xfrm>
          <a:prstGeom prst="rect">
            <a:avLst/>
          </a:prstGeom>
        </p:spPr>
      </p:pic>
      <p:pic>
        <p:nvPicPr>
          <p:cNvPr id="4" name="Picture 3">
            <a:extLst>
              <a:ext uri="{FF2B5EF4-FFF2-40B4-BE49-F238E27FC236}">
                <a16:creationId xmlns:a16="http://schemas.microsoft.com/office/drawing/2014/main" id="{6981E337-43FD-764A-AC66-DE92ACA22A50}"/>
              </a:ext>
            </a:extLst>
          </p:cNvPr>
          <p:cNvPicPr>
            <a:picLocks noChangeAspect="1"/>
          </p:cNvPicPr>
          <p:nvPr/>
        </p:nvPicPr>
        <p:blipFill>
          <a:blip r:embed="rId3"/>
          <a:stretch>
            <a:fillRect/>
          </a:stretch>
        </p:blipFill>
        <p:spPr>
          <a:xfrm>
            <a:off x="5004048" y="3503137"/>
            <a:ext cx="3439294" cy="3087548"/>
          </a:xfrm>
          <a:prstGeom prst="rect">
            <a:avLst/>
          </a:prstGeom>
        </p:spPr>
      </p:pic>
      <p:sp>
        <p:nvSpPr>
          <p:cNvPr id="8" name="TextBox 7">
            <a:extLst>
              <a:ext uri="{FF2B5EF4-FFF2-40B4-BE49-F238E27FC236}">
                <a16:creationId xmlns:a16="http://schemas.microsoft.com/office/drawing/2014/main" id="{DFBB8D0D-A3D4-C04F-B9E6-9B6122A69736}"/>
              </a:ext>
            </a:extLst>
          </p:cNvPr>
          <p:cNvSpPr txBox="1"/>
          <p:nvPr/>
        </p:nvSpPr>
        <p:spPr>
          <a:xfrm>
            <a:off x="628650" y="1628800"/>
            <a:ext cx="7039694" cy="2154436"/>
          </a:xfrm>
          <a:prstGeom prst="rect">
            <a:avLst/>
          </a:prstGeom>
          <a:noFill/>
        </p:spPr>
        <p:txBody>
          <a:bodyPr wrap="square" rtlCol="0">
            <a:spAutoFit/>
          </a:bodyPr>
          <a:lstStyle/>
          <a:p>
            <a:pPr marL="285750" indent="-285750">
              <a:buFont typeface="Arial" panose="020B0604020202020204" pitchFamily="34" charset="0"/>
              <a:buChar char="•"/>
            </a:pPr>
            <a:r>
              <a:rPr lang="en-US" sz="2000" dirty="0"/>
              <a:t>What is a deadlock?</a:t>
            </a:r>
          </a:p>
          <a:p>
            <a:pPr marL="285750" indent="-285750">
              <a:buFont typeface="Arial" panose="020B0604020202020204" pitchFamily="34" charset="0"/>
              <a:buChar char="•"/>
            </a:pPr>
            <a:r>
              <a:rPr lang="en-US" sz="2000" dirty="0"/>
              <a:t>How do we detect a deadlock?</a:t>
            </a:r>
          </a:p>
          <a:p>
            <a:pPr marL="742950" lvl="1" indent="-285750">
              <a:buFont typeface="Arial" panose="020B0604020202020204" pitchFamily="34" charset="0"/>
              <a:buChar char="•"/>
            </a:pPr>
            <a:r>
              <a:rPr lang="en-US" sz="2000" dirty="0"/>
              <a:t>Construct a wait-for graph</a:t>
            </a:r>
          </a:p>
          <a:p>
            <a:pPr marL="1200150" lvl="2" indent="-285750">
              <a:buFont typeface="Arial" panose="020B0604020202020204" pitchFamily="34" charset="0"/>
              <a:buChar char="•"/>
            </a:pPr>
            <a:r>
              <a:rPr lang="en-US" dirty="0"/>
              <a:t>For each Transaction a node is drawn</a:t>
            </a:r>
          </a:p>
          <a:p>
            <a:pPr marL="1200150" lvl="2" indent="-285750">
              <a:buFont typeface="Arial" panose="020B0604020202020204" pitchFamily="34" charset="0"/>
              <a:buChar char="•"/>
            </a:pPr>
            <a:r>
              <a:rPr lang="en-US" dirty="0"/>
              <a:t>An arch from </a:t>
            </a:r>
            <a:r>
              <a:rPr lang="en-US" dirty="0" err="1"/>
              <a:t>Ti</a:t>
            </a:r>
            <a:r>
              <a:rPr lang="en-US" dirty="0"/>
              <a:t> to </a:t>
            </a:r>
            <a:r>
              <a:rPr lang="en-US" dirty="0" err="1"/>
              <a:t>Tj</a:t>
            </a:r>
            <a:r>
              <a:rPr lang="en-US" dirty="0"/>
              <a:t> is drawn if and only if </a:t>
            </a:r>
            <a:r>
              <a:rPr lang="en-US" dirty="0" err="1"/>
              <a:t>Ti</a:t>
            </a:r>
            <a:r>
              <a:rPr lang="en-US" dirty="0"/>
              <a:t> is waiting for a lock to be released by </a:t>
            </a:r>
            <a:r>
              <a:rPr lang="en-US" dirty="0" err="1"/>
              <a:t>Tj</a:t>
            </a:r>
            <a:r>
              <a:rPr lang="en-US" dirty="0"/>
              <a:t> </a:t>
            </a:r>
          </a:p>
          <a:p>
            <a:endParaRPr lang="en-US" sz="2000" dirty="0"/>
          </a:p>
        </p:txBody>
      </p:sp>
      <p:sp>
        <p:nvSpPr>
          <p:cNvPr id="3" name="Slide Number Placeholder 2"/>
          <p:cNvSpPr>
            <a:spLocks noGrp="1"/>
          </p:cNvSpPr>
          <p:nvPr>
            <p:ph type="sldNum" sz="quarter" idx="12"/>
          </p:nvPr>
        </p:nvSpPr>
        <p:spPr/>
        <p:txBody>
          <a:bodyPr/>
          <a:lstStyle/>
          <a:p>
            <a:pPr>
              <a:defRPr/>
            </a:pPr>
            <a:fld id="{1C80AF05-592C-0747-B4B4-20C8632CD6DB}" type="slidenum">
              <a:rPr lang="en-GB" altLang="en-US" smtClean="0"/>
              <a:pPr>
                <a:defRPr/>
              </a:pPr>
              <a:t>28</a:t>
            </a:fld>
            <a:endParaRPr lang="en-GB" altLang="en-US"/>
          </a:p>
        </p:txBody>
      </p:sp>
    </p:spTree>
    <p:extLst>
      <p:ext uri="{BB962C8B-B14F-4D97-AF65-F5344CB8AC3E}">
        <p14:creationId xmlns:p14="http://schemas.microsoft.com/office/powerpoint/2010/main" val="405935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2F3C-BBC4-7E44-90AB-E7951F2F4B19}"/>
              </a:ext>
            </a:extLst>
          </p:cNvPr>
          <p:cNvSpPr>
            <a:spLocks noGrp="1"/>
          </p:cNvSpPr>
          <p:nvPr>
            <p:ph type="title"/>
          </p:nvPr>
        </p:nvSpPr>
        <p:spPr/>
        <p:txBody>
          <a:bodyPr/>
          <a:lstStyle/>
          <a:p>
            <a:r>
              <a:rPr lang="en-US" dirty="0"/>
              <a:t>Thrashing</a:t>
            </a:r>
          </a:p>
        </p:txBody>
      </p:sp>
      <p:sp>
        <p:nvSpPr>
          <p:cNvPr id="3" name="Content Placeholder 2">
            <a:extLst>
              <a:ext uri="{FF2B5EF4-FFF2-40B4-BE49-F238E27FC236}">
                <a16:creationId xmlns:a16="http://schemas.microsoft.com/office/drawing/2014/main" id="{6CF2D1A4-25D2-E74C-8C61-218BB5C59CF6}"/>
              </a:ext>
            </a:extLst>
          </p:cNvPr>
          <p:cNvSpPr>
            <a:spLocks noGrp="1"/>
          </p:cNvSpPr>
          <p:nvPr>
            <p:ph idx="1"/>
          </p:nvPr>
        </p:nvSpPr>
        <p:spPr/>
        <p:txBody>
          <a:bodyPr/>
          <a:lstStyle/>
          <a:p>
            <a:r>
              <a:rPr lang="en-US" dirty="0"/>
              <a:t>Seen when around 30% of active transactions are blocked</a:t>
            </a:r>
          </a:p>
          <a:p>
            <a:r>
              <a:rPr lang="en-US" dirty="0"/>
              <a:t>At this point adding any new transaction actually reduces throughput.</a:t>
            </a:r>
          </a:p>
        </p:txBody>
      </p:sp>
      <p:pic>
        <p:nvPicPr>
          <p:cNvPr id="5" name="Picture 4">
            <a:extLst>
              <a:ext uri="{FF2B5EF4-FFF2-40B4-BE49-F238E27FC236}">
                <a16:creationId xmlns:a16="http://schemas.microsoft.com/office/drawing/2014/main" id="{8CEA1DFC-43B0-A747-A359-ACC8916CAF02}"/>
              </a:ext>
            </a:extLst>
          </p:cNvPr>
          <p:cNvPicPr>
            <a:picLocks noChangeAspect="1"/>
          </p:cNvPicPr>
          <p:nvPr/>
        </p:nvPicPr>
        <p:blipFill>
          <a:blip r:embed="rId2"/>
          <a:stretch>
            <a:fillRect/>
          </a:stretch>
        </p:blipFill>
        <p:spPr>
          <a:xfrm>
            <a:off x="2267744" y="2636912"/>
            <a:ext cx="4202820" cy="2736304"/>
          </a:xfrm>
          <a:prstGeom prst="rect">
            <a:avLst/>
          </a:prstGeom>
        </p:spPr>
      </p:pic>
      <p:sp>
        <p:nvSpPr>
          <p:cNvPr id="4" name="Slide Number Placeholder 3"/>
          <p:cNvSpPr>
            <a:spLocks noGrp="1"/>
          </p:cNvSpPr>
          <p:nvPr>
            <p:ph type="sldNum" sz="quarter" idx="12"/>
          </p:nvPr>
        </p:nvSpPr>
        <p:spPr/>
        <p:txBody>
          <a:bodyPr/>
          <a:lstStyle/>
          <a:p>
            <a:pPr>
              <a:defRPr/>
            </a:pPr>
            <a:fld id="{1C80AF05-592C-0747-B4B4-20C8632CD6DB}" type="slidenum">
              <a:rPr lang="en-GB" altLang="en-US" smtClean="0"/>
              <a:pPr>
                <a:defRPr/>
              </a:pPr>
              <a:t>29</a:t>
            </a:fld>
            <a:endParaRPr lang="en-GB" altLang="en-US"/>
          </a:p>
        </p:txBody>
      </p:sp>
    </p:spTree>
    <p:extLst>
      <p:ext uri="{BB962C8B-B14F-4D97-AF65-F5344CB8AC3E}">
        <p14:creationId xmlns:p14="http://schemas.microsoft.com/office/powerpoint/2010/main" val="4007825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4">
            <a:extLst>
              <a:ext uri="{FF2B5EF4-FFF2-40B4-BE49-F238E27FC236}">
                <a16:creationId xmlns:a16="http://schemas.microsoft.com/office/drawing/2014/main" id="{833CB046-D44E-2744-B78D-44968B269DAE}"/>
              </a:ext>
            </a:extLst>
          </p:cNvPr>
          <p:cNvSpPr>
            <a:spLocks noGrp="1" noChangeArrowheads="1"/>
          </p:cNvSpPr>
          <p:nvPr>
            <p:ph type="title"/>
          </p:nvPr>
        </p:nvSpPr>
        <p:spPr/>
        <p:txBody>
          <a:bodyPr/>
          <a:lstStyle/>
          <a:p>
            <a:r>
              <a:rPr lang="en-GB" altLang="en-US" dirty="0"/>
              <a:t>Main Properties of Transactions</a:t>
            </a:r>
          </a:p>
        </p:txBody>
      </p:sp>
      <p:sp>
        <p:nvSpPr>
          <p:cNvPr id="5122" name="Rectangle 5">
            <a:extLst>
              <a:ext uri="{FF2B5EF4-FFF2-40B4-BE49-F238E27FC236}">
                <a16:creationId xmlns:a16="http://schemas.microsoft.com/office/drawing/2014/main" id="{CC02821F-6C8B-1F44-B707-A0C42CC54EF4}"/>
              </a:ext>
            </a:extLst>
          </p:cNvPr>
          <p:cNvSpPr>
            <a:spLocks noGrp="1" noChangeArrowheads="1"/>
          </p:cNvSpPr>
          <p:nvPr>
            <p:ph idx="1"/>
          </p:nvPr>
        </p:nvSpPr>
        <p:spPr bwMode="auto">
          <a:xfrm>
            <a:off x="628650" y="1825625"/>
            <a:ext cx="3583310" cy="4351338"/>
          </a:xfrm>
        </p:spPr>
        <p:txBody>
          <a:bodyPr wrap="square" numCol="1" anchor="t" anchorCtr="0" compatLnSpc="1">
            <a:prstTxWarp prst="textNoShape">
              <a:avLst/>
            </a:prstTxWarp>
          </a:bodyPr>
          <a:lstStyle/>
          <a:p>
            <a:r>
              <a:rPr lang="en-GB" altLang="en-US" dirty="0"/>
              <a:t>To resolve issues relating to concurrency, crash recovery, reliability, and consistency,</a:t>
            </a:r>
          </a:p>
          <a:p>
            <a:r>
              <a:rPr lang="en-GB" altLang="en-US" dirty="0"/>
              <a:t> A transaction in a database management system must maintain 4 properties:</a:t>
            </a:r>
          </a:p>
          <a:p>
            <a:pPr marL="342900" lvl="1" indent="0">
              <a:buNone/>
            </a:pPr>
            <a:endParaRPr lang="en-GB" altLang="en-US" sz="2800" b="1" u="sng" dirty="0"/>
          </a:p>
        </p:txBody>
      </p:sp>
      <p:pic>
        <p:nvPicPr>
          <p:cNvPr id="2" name="Picture 1">
            <a:extLst>
              <a:ext uri="{FF2B5EF4-FFF2-40B4-BE49-F238E27FC236}">
                <a16:creationId xmlns:a16="http://schemas.microsoft.com/office/drawing/2014/main" id="{34F76913-9E9D-A54B-80EF-5B1521514862}"/>
              </a:ext>
            </a:extLst>
          </p:cNvPr>
          <p:cNvPicPr>
            <a:picLocks noChangeAspect="1"/>
          </p:cNvPicPr>
          <p:nvPr/>
        </p:nvPicPr>
        <p:blipFill>
          <a:blip r:embed="rId2"/>
          <a:stretch>
            <a:fillRect/>
          </a:stretch>
        </p:blipFill>
        <p:spPr>
          <a:xfrm>
            <a:off x="4464050" y="2483644"/>
            <a:ext cx="4051300" cy="3035300"/>
          </a:xfrm>
          <a:prstGeom prst="rect">
            <a:avLst/>
          </a:prstGeom>
        </p:spPr>
      </p:pic>
      <p:sp>
        <p:nvSpPr>
          <p:cNvPr id="3" name="Slide Number Placeholder 2"/>
          <p:cNvSpPr>
            <a:spLocks noGrp="1"/>
          </p:cNvSpPr>
          <p:nvPr>
            <p:ph type="sldNum" sz="quarter" idx="12"/>
          </p:nvPr>
        </p:nvSpPr>
        <p:spPr/>
        <p:txBody>
          <a:bodyPr/>
          <a:lstStyle/>
          <a:p>
            <a:pPr>
              <a:defRPr/>
            </a:pPr>
            <a:fld id="{1C80AF05-592C-0747-B4B4-20C8632CD6DB}" type="slidenum">
              <a:rPr lang="en-GB" altLang="en-US" smtClean="0"/>
              <a:pPr>
                <a:defRPr/>
              </a:pPr>
              <a:t>3</a:t>
            </a:fld>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2C14A5-31C2-E548-A5AE-018705B94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3636963"/>
            <a:ext cx="4984478" cy="2540000"/>
          </a:xfrm>
          <a:prstGeom prst="rect">
            <a:avLst/>
          </a:prstGeom>
        </p:spPr>
      </p:pic>
      <p:sp>
        <p:nvSpPr>
          <p:cNvPr id="6145" name="Rectangle 2">
            <a:extLst>
              <a:ext uri="{FF2B5EF4-FFF2-40B4-BE49-F238E27FC236}">
                <a16:creationId xmlns:a16="http://schemas.microsoft.com/office/drawing/2014/main" id="{01AC7F4E-6732-FE4B-BD4E-A5A9D86AFB09}"/>
              </a:ext>
            </a:extLst>
          </p:cNvPr>
          <p:cNvSpPr>
            <a:spLocks noGrp="1" noChangeArrowheads="1"/>
          </p:cNvSpPr>
          <p:nvPr>
            <p:ph type="title"/>
          </p:nvPr>
        </p:nvSpPr>
        <p:spPr/>
        <p:txBody>
          <a:bodyPr/>
          <a:lstStyle/>
          <a:p>
            <a:r>
              <a:rPr lang="en-GB" altLang="en-US" dirty="0"/>
              <a:t>[1] </a:t>
            </a:r>
            <a:r>
              <a:rPr lang="en-GB" altLang="en-US" dirty="0">
                <a:solidFill>
                  <a:srgbClr val="00B0F0"/>
                </a:solidFill>
              </a:rPr>
              <a:t>A</a:t>
            </a:r>
            <a:r>
              <a:rPr lang="en-GB" altLang="en-US" dirty="0"/>
              <a:t>tomic</a:t>
            </a:r>
          </a:p>
        </p:txBody>
      </p:sp>
      <p:sp>
        <p:nvSpPr>
          <p:cNvPr id="6146" name="Rectangle 3">
            <a:extLst>
              <a:ext uri="{FF2B5EF4-FFF2-40B4-BE49-F238E27FC236}">
                <a16:creationId xmlns:a16="http://schemas.microsoft.com/office/drawing/2014/main" id="{58358ABD-E951-A848-A275-EFF545762A34}"/>
              </a:ext>
            </a:extLst>
          </p:cNvPr>
          <p:cNvSpPr>
            <a:spLocks noGrp="1" noChangeArrowheads="1"/>
          </p:cNvSpPr>
          <p:nvPr>
            <p:ph idx="1"/>
          </p:nvPr>
        </p:nvSpPr>
        <p:spPr bwMode="auto">
          <a:xfrm>
            <a:off x="628650" y="1340768"/>
            <a:ext cx="7886700" cy="4836195"/>
          </a:xfrm>
        </p:spPr>
        <p:txBody>
          <a:bodyPr wrap="square" numCol="1" anchor="t" anchorCtr="0" compatLnSpc="1">
            <a:prstTxWarp prst="textNoShape">
              <a:avLst/>
            </a:prstTxWarp>
            <a:normAutofit lnSpcReduction="10000"/>
          </a:bodyPr>
          <a:lstStyle/>
          <a:p>
            <a:r>
              <a:rPr lang="en-US" dirty="0"/>
              <a:t>A transaction is an atomic unit of processing</a:t>
            </a:r>
            <a:endParaRPr lang="en-GB" altLang="en-US" dirty="0"/>
          </a:p>
          <a:p>
            <a:r>
              <a:rPr lang="en-GB" altLang="en-US" dirty="0"/>
              <a:t>Either all operations of a transaction are executed or none of them are. (</a:t>
            </a:r>
            <a:r>
              <a:rPr lang="en-GB" altLang="en-US" dirty="0">
                <a:solidFill>
                  <a:srgbClr val="00B0F0"/>
                </a:solidFill>
              </a:rPr>
              <a:t>All or nothing</a:t>
            </a:r>
            <a:r>
              <a:rPr lang="en-GB" altLang="en-US" dirty="0"/>
              <a:t>)</a:t>
            </a:r>
          </a:p>
          <a:p>
            <a:r>
              <a:rPr lang="en-GB" altLang="en-US" dirty="0"/>
              <a:t>Either all actions are carried out or none.</a:t>
            </a:r>
          </a:p>
          <a:p>
            <a:pPr lvl="1"/>
            <a:r>
              <a:rPr lang="en-GB" altLang="en-US" dirty="0"/>
              <a:t>Incomplete transactions are aborted (rolled back)</a:t>
            </a:r>
          </a:p>
          <a:p>
            <a:r>
              <a:rPr lang="en-GB" altLang="en-US" dirty="0"/>
              <a:t>The user should not worry about the effect of incomplete transactions.</a:t>
            </a:r>
          </a:p>
          <a:p>
            <a:pPr>
              <a:buFont typeface="Wingdings" pitchFamily="2" charset="2"/>
              <a:buNone/>
            </a:pPr>
            <a:r>
              <a:rPr lang="en-GB" altLang="en-US" dirty="0"/>
              <a:t>[1] DBMS abort the transaction</a:t>
            </a:r>
          </a:p>
          <a:p>
            <a:pPr>
              <a:buFont typeface="Wingdings" pitchFamily="2" charset="2"/>
              <a:buNone/>
            </a:pPr>
            <a:r>
              <a:rPr lang="en-GB" altLang="en-US" dirty="0"/>
              <a:t>[2] System may crash</a:t>
            </a:r>
          </a:p>
          <a:p>
            <a:pPr>
              <a:buFont typeface="Wingdings" pitchFamily="2" charset="2"/>
              <a:buNone/>
            </a:pPr>
            <a:r>
              <a:rPr lang="en-GB" altLang="en-US" dirty="0"/>
              <a:t>[3] Transaction may encounter </a:t>
            </a:r>
          </a:p>
          <a:p>
            <a:pPr>
              <a:buFont typeface="Wingdings" pitchFamily="2" charset="2"/>
              <a:buNone/>
            </a:pPr>
            <a:r>
              <a:rPr lang="en-GB" altLang="en-US" dirty="0"/>
              <a:t>a problem by itself</a:t>
            </a:r>
          </a:p>
          <a:p>
            <a:endParaRPr lang="en-GB" altLang="en-US" dirty="0"/>
          </a:p>
          <a:p>
            <a:endParaRPr lang="en-GB" altLang="en-US" dirty="0"/>
          </a:p>
          <a:p>
            <a:r>
              <a:rPr lang="en-GB" altLang="en-US" dirty="0"/>
              <a:t>Example ATM Machine:</a:t>
            </a:r>
          </a:p>
          <a:p>
            <a:endParaRPr lang="en-GB" altLang="en-US" dirty="0"/>
          </a:p>
          <a:p>
            <a:endParaRPr lang="en-GB" altLang="en-US" dirty="0"/>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4</a:t>
            </a:fld>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5DC4DAE1-E7CB-A341-89E9-79DFBCA054F8}"/>
              </a:ext>
            </a:extLst>
          </p:cNvPr>
          <p:cNvSpPr>
            <a:spLocks noGrp="1" noChangeArrowheads="1"/>
          </p:cNvSpPr>
          <p:nvPr>
            <p:ph type="title"/>
          </p:nvPr>
        </p:nvSpPr>
        <p:spPr/>
        <p:txBody>
          <a:bodyPr/>
          <a:lstStyle/>
          <a:p>
            <a:r>
              <a:rPr lang="en-GB" altLang="en-US" dirty="0"/>
              <a:t>[2] </a:t>
            </a:r>
            <a:r>
              <a:rPr lang="en-GB" altLang="en-US" dirty="0">
                <a:solidFill>
                  <a:srgbClr val="00B0F0"/>
                </a:solidFill>
              </a:rPr>
              <a:t>C</a:t>
            </a:r>
            <a:r>
              <a:rPr lang="en-GB" altLang="en-US" dirty="0"/>
              <a:t>onsistency</a:t>
            </a:r>
          </a:p>
        </p:txBody>
      </p:sp>
      <p:sp>
        <p:nvSpPr>
          <p:cNvPr id="8194" name="Rectangle 3">
            <a:extLst>
              <a:ext uri="{FF2B5EF4-FFF2-40B4-BE49-F238E27FC236}">
                <a16:creationId xmlns:a16="http://schemas.microsoft.com/office/drawing/2014/main" id="{52A93FF4-E223-F04B-BD1C-3CF484E2F0E4}"/>
              </a:ext>
            </a:extLst>
          </p:cNvPr>
          <p:cNvSpPr>
            <a:spLocks noGrp="1" noChangeArrowheads="1"/>
          </p:cNvSpPr>
          <p:nvPr>
            <p:ph idx="1"/>
          </p:nvPr>
        </p:nvSpPr>
        <p:spPr bwMode="auto"/>
        <p:txBody>
          <a:bodyPr wrap="square" numCol="1" anchor="t" anchorCtr="0" compatLnSpc="1">
            <a:prstTxWarp prst="textNoShape">
              <a:avLst/>
            </a:prstTxWarp>
          </a:bodyPr>
          <a:lstStyle/>
          <a:p>
            <a:r>
              <a:rPr lang="en-GB" altLang="en-US" dirty="0"/>
              <a:t>Every transaction running by itself must preserve the consistency of the database.</a:t>
            </a:r>
          </a:p>
          <a:p>
            <a:r>
              <a:rPr lang="en-GB" altLang="en-US" dirty="0"/>
              <a:t>A requested action must be reflected correctly and accurately on the database.</a:t>
            </a:r>
          </a:p>
          <a:p>
            <a:r>
              <a:rPr lang="en-GB" altLang="en-US" dirty="0"/>
              <a:t>In other words, a transaction must leave the database in consistent state.</a:t>
            </a:r>
          </a:p>
          <a:p>
            <a:endParaRPr lang="en-GB" altLang="en-US" dirty="0"/>
          </a:p>
          <a:p>
            <a:r>
              <a:rPr lang="en-GB" altLang="en-US" sz="2800" b="1" dirty="0"/>
              <a:t>This is the responsibility of database developers.</a:t>
            </a:r>
          </a:p>
          <a:p>
            <a:endParaRPr lang="en-GB" altLang="en-US" sz="2800" b="1" dirty="0">
              <a:solidFill>
                <a:srgbClr val="9999FF"/>
              </a:solidFill>
            </a:endParaRPr>
          </a:p>
          <a:p>
            <a:endParaRPr lang="en-GB" altLang="en-US" dirty="0"/>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5</a:t>
            </a:fld>
            <a:endParaRPr lang="en-GB"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F6F4-0391-AF42-B229-D490F997D80E}"/>
              </a:ext>
            </a:extLst>
          </p:cNvPr>
          <p:cNvSpPr>
            <a:spLocks noGrp="1"/>
          </p:cNvSpPr>
          <p:nvPr>
            <p:ph type="title"/>
          </p:nvPr>
        </p:nvSpPr>
        <p:spPr/>
        <p:txBody>
          <a:bodyPr/>
          <a:lstStyle/>
          <a:p>
            <a:r>
              <a:rPr lang="en-US" dirty="0"/>
              <a:t>Example (Consistency)</a:t>
            </a:r>
          </a:p>
        </p:txBody>
      </p:sp>
      <p:sp>
        <p:nvSpPr>
          <p:cNvPr id="3" name="Content Placeholder 2">
            <a:extLst>
              <a:ext uri="{FF2B5EF4-FFF2-40B4-BE49-F238E27FC236}">
                <a16:creationId xmlns:a16="http://schemas.microsoft.com/office/drawing/2014/main" id="{C1523C35-3429-3243-9946-492406B27CE2}"/>
              </a:ext>
            </a:extLst>
          </p:cNvPr>
          <p:cNvSpPr>
            <a:spLocks noGrp="1"/>
          </p:cNvSpPr>
          <p:nvPr>
            <p:ph idx="1"/>
          </p:nvPr>
        </p:nvSpPr>
        <p:spPr/>
        <p:txBody>
          <a:bodyPr/>
          <a:lstStyle/>
          <a:p>
            <a:r>
              <a:rPr lang="en-US" dirty="0"/>
              <a:t>Transaction to transfer $50 from account A to account B</a:t>
            </a:r>
          </a:p>
          <a:p>
            <a:endParaRPr lang="en-US" dirty="0"/>
          </a:p>
          <a:p>
            <a:endParaRPr lang="en-US" dirty="0"/>
          </a:p>
          <a:p>
            <a:endParaRPr lang="en-US" dirty="0"/>
          </a:p>
          <a:p>
            <a:endParaRPr lang="en-US" dirty="0"/>
          </a:p>
          <a:p>
            <a:endParaRPr lang="en-US" dirty="0"/>
          </a:p>
          <a:p>
            <a:pPr marL="0" indent="0">
              <a:buNone/>
            </a:pPr>
            <a:endParaRPr lang="en-US" dirty="0"/>
          </a:p>
          <a:p>
            <a:r>
              <a:rPr lang="en-US" dirty="0"/>
              <a:t>Consistency requirement:</a:t>
            </a:r>
          </a:p>
          <a:p>
            <a:pPr lvl="1"/>
            <a:r>
              <a:rPr lang="en-US" dirty="0"/>
              <a:t>The sum of A and B is unchanged by the execution of the transaction</a:t>
            </a:r>
          </a:p>
          <a:p>
            <a:endParaRPr lang="en-US" dirty="0"/>
          </a:p>
          <a:p>
            <a:endParaRPr lang="en-US" dirty="0"/>
          </a:p>
        </p:txBody>
      </p:sp>
      <p:pic>
        <p:nvPicPr>
          <p:cNvPr id="4" name="Picture 3">
            <a:extLst>
              <a:ext uri="{FF2B5EF4-FFF2-40B4-BE49-F238E27FC236}">
                <a16:creationId xmlns:a16="http://schemas.microsoft.com/office/drawing/2014/main" id="{134E1D9E-32FF-7D4C-AD9E-0ADCEF162A61}"/>
              </a:ext>
            </a:extLst>
          </p:cNvPr>
          <p:cNvPicPr>
            <a:picLocks noChangeAspect="1"/>
          </p:cNvPicPr>
          <p:nvPr/>
        </p:nvPicPr>
        <p:blipFill>
          <a:blip r:embed="rId2"/>
          <a:stretch>
            <a:fillRect/>
          </a:stretch>
        </p:blipFill>
        <p:spPr>
          <a:xfrm>
            <a:off x="899592" y="2264692"/>
            <a:ext cx="2448272" cy="2113726"/>
          </a:xfrm>
          <a:prstGeom prst="rect">
            <a:avLst/>
          </a:prstGeom>
        </p:spPr>
      </p:pic>
      <p:sp>
        <p:nvSpPr>
          <p:cNvPr id="5" name="Slide Number Placeholder 4"/>
          <p:cNvSpPr>
            <a:spLocks noGrp="1"/>
          </p:cNvSpPr>
          <p:nvPr>
            <p:ph type="sldNum" sz="quarter" idx="12"/>
          </p:nvPr>
        </p:nvSpPr>
        <p:spPr/>
        <p:txBody>
          <a:bodyPr/>
          <a:lstStyle/>
          <a:p>
            <a:pPr>
              <a:defRPr/>
            </a:pPr>
            <a:fld id="{1C80AF05-592C-0747-B4B4-20C8632CD6DB}" type="slidenum">
              <a:rPr lang="en-GB" altLang="en-US" smtClean="0"/>
              <a:pPr>
                <a:defRPr/>
              </a:pPr>
              <a:t>6</a:t>
            </a:fld>
            <a:endParaRPr lang="en-GB" altLang="en-US"/>
          </a:p>
        </p:txBody>
      </p:sp>
    </p:spTree>
    <p:extLst>
      <p:ext uri="{BB962C8B-B14F-4D97-AF65-F5344CB8AC3E}">
        <p14:creationId xmlns:p14="http://schemas.microsoft.com/office/powerpoint/2010/main" val="57061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816D9074-5D22-CE42-B103-062E3EB4EF2E}"/>
              </a:ext>
            </a:extLst>
          </p:cNvPr>
          <p:cNvSpPr>
            <a:spLocks noGrp="1" noChangeArrowheads="1"/>
          </p:cNvSpPr>
          <p:nvPr>
            <p:ph type="title"/>
          </p:nvPr>
        </p:nvSpPr>
        <p:spPr/>
        <p:txBody>
          <a:bodyPr/>
          <a:lstStyle/>
          <a:p>
            <a:r>
              <a:rPr lang="en-GB" altLang="en-US" dirty="0"/>
              <a:t>[3] </a:t>
            </a:r>
            <a:r>
              <a:rPr lang="en-GB" altLang="en-US" dirty="0">
                <a:solidFill>
                  <a:srgbClr val="00B0F0"/>
                </a:solidFill>
              </a:rPr>
              <a:t>I</a:t>
            </a:r>
            <a:r>
              <a:rPr lang="en-GB" altLang="en-US" dirty="0"/>
              <a:t>solation</a:t>
            </a:r>
          </a:p>
        </p:txBody>
      </p:sp>
      <p:sp>
        <p:nvSpPr>
          <p:cNvPr id="9218" name="Rectangle 3">
            <a:extLst>
              <a:ext uri="{FF2B5EF4-FFF2-40B4-BE49-F238E27FC236}">
                <a16:creationId xmlns:a16="http://schemas.microsoft.com/office/drawing/2014/main" id="{68CE37A7-3150-784F-BBA1-E09C0D49847F}"/>
              </a:ext>
            </a:extLst>
          </p:cNvPr>
          <p:cNvSpPr>
            <a:spLocks noGrp="1" noChangeArrowheads="1"/>
          </p:cNvSpPr>
          <p:nvPr>
            <p:ph idx="1"/>
          </p:nvPr>
        </p:nvSpPr>
        <p:spPr bwMode="auto">
          <a:xfrm>
            <a:off x="533400" y="1556793"/>
            <a:ext cx="7783513" cy="4680496"/>
          </a:xfrm>
        </p:spPr>
        <p:txBody>
          <a:bodyPr wrap="square" numCol="1" anchor="t" anchorCtr="0" compatLnSpc="1">
            <a:prstTxWarp prst="textNoShape">
              <a:avLst/>
            </a:prstTxWarp>
            <a:normAutofit/>
          </a:bodyPr>
          <a:lstStyle/>
          <a:p>
            <a:r>
              <a:rPr lang="en-GB" altLang="en-US" dirty="0"/>
              <a:t>Even though transactions maybe interleaved, the net effect is identical to executing all transactions one after another in some serial order</a:t>
            </a:r>
          </a:p>
          <a:p>
            <a:pPr lvl="1"/>
            <a:r>
              <a:rPr lang="en-GB" altLang="en-US" dirty="0"/>
              <a:t>Transactions are isolated or protected from the effects of concurrently scheduling other transactions.</a:t>
            </a:r>
          </a:p>
          <a:p>
            <a:pPr lvl="1"/>
            <a:r>
              <a:rPr lang="en-GB" altLang="en-US" dirty="0"/>
              <a:t>Every transaction is an independent entity.</a:t>
            </a:r>
          </a:p>
          <a:p>
            <a:pPr lvl="1"/>
            <a:r>
              <a:rPr lang="en-GB" altLang="en-US" dirty="0"/>
              <a:t>One transaction should not affect any other transaction running at the same time.</a:t>
            </a:r>
            <a:endParaRPr lang="en-GB" altLang="en-US" sz="2800" dirty="0"/>
          </a:p>
          <a:p>
            <a:pPr lvl="1"/>
            <a:r>
              <a:rPr lang="en-GB" altLang="en-US" sz="2500" dirty="0"/>
              <a:t>Example: </a:t>
            </a:r>
            <a:r>
              <a:rPr lang="en-GB" altLang="en-US" sz="2500" b="1" dirty="0"/>
              <a:t>T1</a:t>
            </a:r>
            <a:r>
              <a:rPr lang="en-GB" altLang="en-US" sz="2500" dirty="0"/>
              <a:t> and </a:t>
            </a:r>
            <a:r>
              <a:rPr lang="en-GB" altLang="en-US" sz="2500" b="1" dirty="0"/>
              <a:t>T2</a:t>
            </a:r>
            <a:r>
              <a:rPr lang="en-GB" altLang="en-US" sz="2500" dirty="0"/>
              <a:t> may be interleaved, but the net effect should be same as running </a:t>
            </a:r>
            <a:r>
              <a:rPr lang="en-GB" altLang="en-US" sz="2500" b="1" dirty="0"/>
              <a:t>T1</a:t>
            </a:r>
            <a:r>
              <a:rPr lang="en-GB" altLang="en-US" sz="2500" dirty="0"/>
              <a:t> and then running </a:t>
            </a:r>
            <a:r>
              <a:rPr lang="en-GB" altLang="en-US" sz="2500" b="1" dirty="0"/>
              <a:t>T2</a:t>
            </a:r>
            <a:r>
              <a:rPr lang="en-GB" altLang="en-US" sz="2500" dirty="0"/>
              <a:t>.</a:t>
            </a:r>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7</a:t>
            </a:fld>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17AD9933-3CD6-4D4D-8E13-4451320C9E05}"/>
              </a:ext>
            </a:extLst>
          </p:cNvPr>
          <p:cNvSpPr>
            <a:spLocks noGrp="1" noChangeArrowheads="1"/>
          </p:cNvSpPr>
          <p:nvPr>
            <p:ph type="title"/>
          </p:nvPr>
        </p:nvSpPr>
        <p:spPr/>
        <p:txBody>
          <a:bodyPr/>
          <a:lstStyle/>
          <a:p>
            <a:r>
              <a:rPr lang="en-GB" altLang="en-US" dirty="0"/>
              <a:t>[4] </a:t>
            </a:r>
            <a:r>
              <a:rPr lang="en-GB" altLang="en-US" dirty="0">
                <a:solidFill>
                  <a:srgbClr val="00B0F0"/>
                </a:solidFill>
              </a:rPr>
              <a:t>D</a:t>
            </a:r>
            <a:r>
              <a:rPr lang="en-GB" altLang="en-US" dirty="0"/>
              <a:t>urability</a:t>
            </a:r>
          </a:p>
        </p:txBody>
      </p:sp>
      <p:sp>
        <p:nvSpPr>
          <p:cNvPr id="10242" name="Rectangle 3">
            <a:extLst>
              <a:ext uri="{FF2B5EF4-FFF2-40B4-BE49-F238E27FC236}">
                <a16:creationId xmlns:a16="http://schemas.microsoft.com/office/drawing/2014/main" id="{6EC82E21-A070-AA4E-BAB3-376D2F91D90C}"/>
              </a:ext>
            </a:extLst>
          </p:cNvPr>
          <p:cNvSpPr>
            <a:spLocks noGrp="1" noChangeArrowheads="1"/>
          </p:cNvSpPr>
          <p:nvPr>
            <p:ph idx="1"/>
          </p:nvPr>
        </p:nvSpPr>
        <p:spPr bwMode="auto"/>
        <p:txBody>
          <a:bodyPr wrap="square" numCol="1" anchor="t" anchorCtr="0" compatLnSpc="1">
            <a:prstTxWarp prst="textNoShape">
              <a:avLst/>
            </a:prstTxWarp>
          </a:bodyPr>
          <a:lstStyle/>
          <a:p>
            <a:r>
              <a:rPr lang="en-GB" altLang="en-US" sz="2400" dirty="0"/>
              <a:t>Once the DBMS informs the user that the transaction has been successfully completed:</a:t>
            </a:r>
            <a:endParaRPr lang="en-GB" altLang="en-US" dirty="0"/>
          </a:p>
          <a:p>
            <a:pPr lvl="1"/>
            <a:r>
              <a:rPr lang="en-GB" altLang="en-US" sz="2400" dirty="0"/>
              <a:t>Its effects should persist.</a:t>
            </a:r>
          </a:p>
          <a:p>
            <a:pPr lvl="1"/>
            <a:r>
              <a:rPr lang="en-GB" altLang="en-US" sz="2400" dirty="0"/>
              <a:t>Even if the system crashes before changes are reflected to disk</a:t>
            </a:r>
          </a:p>
          <a:p>
            <a:pPr lvl="1"/>
            <a:r>
              <a:rPr lang="en-GB" altLang="en-US" sz="2400" dirty="0"/>
              <a:t>How?!</a:t>
            </a:r>
          </a:p>
          <a:p>
            <a:pPr lvl="2"/>
            <a:r>
              <a:rPr lang="en-GB" altLang="en-US" sz="2100" dirty="0"/>
              <a:t>A separate log is maintained for every action in the database. </a:t>
            </a:r>
          </a:p>
          <a:p>
            <a:pPr lvl="2"/>
            <a:r>
              <a:rPr lang="en-GB" altLang="en-US" sz="2100" dirty="0"/>
              <a:t>The log entry is written to stable storage before any action is taken.</a:t>
            </a:r>
          </a:p>
          <a:p>
            <a:pPr lvl="2"/>
            <a:r>
              <a:rPr lang="en-GB" altLang="en-US" sz="2100" dirty="0"/>
              <a:t>This is the work of the Recovery Manager module.</a:t>
            </a:r>
          </a:p>
          <a:p>
            <a:pPr lvl="1"/>
            <a:endParaRPr lang="en-GB" altLang="en-US" sz="2400" dirty="0"/>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8</a:t>
            </a:fld>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54E3F235-7734-6C40-9FA9-98B3A83319CF}"/>
              </a:ext>
            </a:extLst>
          </p:cNvPr>
          <p:cNvSpPr>
            <a:spLocks noGrp="1" noChangeArrowheads="1"/>
          </p:cNvSpPr>
          <p:nvPr>
            <p:ph type="title"/>
          </p:nvPr>
        </p:nvSpPr>
        <p:spPr/>
        <p:txBody>
          <a:bodyPr/>
          <a:lstStyle/>
          <a:p>
            <a:r>
              <a:rPr lang="en-GB" altLang="en-US" dirty="0"/>
              <a:t>Transactions and Schedules</a:t>
            </a:r>
          </a:p>
        </p:txBody>
      </p:sp>
      <p:sp>
        <p:nvSpPr>
          <p:cNvPr id="11266" name="Rectangle 3">
            <a:extLst>
              <a:ext uri="{FF2B5EF4-FFF2-40B4-BE49-F238E27FC236}">
                <a16:creationId xmlns:a16="http://schemas.microsoft.com/office/drawing/2014/main" id="{93F1CB26-EDCE-9841-9739-4BE887A52C0A}"/>
              </a:ext>
            </a:extLst>
          </p:cNvPr>
          <p:cNvSpPr>
            <a:spLocks noGrp="1" noChangeArrowheads="1"/>
          </p:cNvSpPr>
          <p:nvPr>
            <p:ph idx="1"/>
          </p:nvPr>
        </p:nvSpPr>
        <p:spPr bwMode="auto"/>
        <p:txBody>
          <a:bodyPr wrap="square" numCol="1" anchor="t" anchorCtr="0" compatLnSpc="1">
            <a:prstTxWarp prst="textNoShape">
              <a:avLst/>
            </a:prstTxWarp>
          </a:bodyPr>
          <a:lstStyle/>
          <a:p>
            <a:r>
              <a:rPr lang="en-GB" altLang="en-US" sz="2800" dirty="0"/>
              <a:t>A transaction is seen by DBMS as a series of </a:t>
            </a:r>
            <a:r>
              <a:rPr lang="en-GB" altLang="en-US" sz="2800" b="1" u="sng" dirty="0"/>
              <a:t>actions</a:t>
            </a:r>
            <a:r>
              <a:rPr lang="en-GB" altLang="en-US" sz="2800" dirty="0"/>
              <a:t>…..</a:t>
            </a:r>
            <a:r>
              <a:rPr lang="en-GB" altLang="en-US" sz="2800" b="1" u="sng" dirty="0"/>
              <a:t>read</a:t>
            </a:r>
            <a:r>
              <a:rPr lang="en-GB" altLang="en-US" sz="2800" dirty="0"/>
              <a:t> and </a:t>
            </a:r>
            <a:r>
              <a:rPr lang="en-GB" altLang="en-US" sz="2800" b="1" u="sng" dirty="0"/>
              <a:t>write</a:t>
            </a:r>
            <a:endParaRPr lang="en-GB" altLang="en-US" sz="2800" dirty="0"/>
          </a:p>
          <a:p>
            <a:endParaRPr lang="en-GB" altLang="en-US" sz="2800" dirty="0"/>
          </a:p>
          <a:p>
            <a:r>
              <a:rPr lang="en-GB" altLang="en-US" sz="2800" u="sng" dirty="0"/>
              <a:t>R</a:t>
            </a:r>
            <a:r>
              <a:rPr lang="en-GB" altLang="en-US" sz="1800" u="sng" dirty="0"/>
              <a:t>T</a:t>
            </a:r>
            <a:r>
              <a:rPr lang="en-GB" altLang="en-US" sz="2800" u="sng" dirty="0"/>
              <a:t>(O)</a:t>
            </a:r>
            <a:r>
              <a:rPr lang="en-GB" altLang="en-US" sz="2800" dirty="0"/>
              <a:t> : transaction reading an object from DB</a:t>
            </a:r>
          </a:p>
          <a:p>
            <a:r>
              <a:rPr lang="en-GB" altLang="en-US" sz="2800" u="sng" dirty="0"/>
              <a:t>W</a:t>
            </a:r>
            <a:r>
              <a:rPr lang="en-GB" altLang="en-US" sz="1800" u="sng" dirty="0"/>
              <a:t>T</a:t>
            </a:r>
            <a:r>
              <a:rPr lang="en-GB" altLang="en-US" sz="2800" u="sng" dirty="0"/>
              <a:t>(O)</a:t>
            </a:r>
            <a:r>
              <a:rPr lang="en-GB" altLang="en-US" sz="2800" dirty="0"/>
              <a:t> : transaction writing an object to DB</a:t>
            </a:r>
          </a:p>
          <a:p>
            <a:r>
              <a:rPr lang="en-GB" altLang="en-US" sz="2800" u="sng" dirty="0"/>
              <a:t>Abort T</a:t>
            </a:r>
            <a:r>
              <a:rPr lang="en-GB" altLang="en-US" sz="2800" dirty="0"/>
              <a:t> : action of a transaction aborting</a:t>
            </a:r>
          </a:p>
          <a:p>
            <a:r>
              <a:rPr lang="en-GB" altLang="en-US" sz="2800" u="sng" dirty="0" err="1"/>
              <a:t>CommitT</a:t>
            </a:r>
            <a:r>
              <a:rPr lang="en-GB" altLang="en-US" sz="2800" dirty="0"/>
              <a:t> : action of transaction committing</a:t>
            </a:r>
          </a:p>
        </p:txBody>
      </p:sp>
      <p:sp>
        <p:nvSpPr>
          <p:cNvPr id="2" name="Slide Number Placeholder 1"/>
          <p:cNvSpPr>
            <a:spLocks noGrp="1"/>
          </p:cNvSpPr>
          <p:nvPr>
            <p:ph type="sldNum" sz="quarter" idx="12"/>
          </p:nvPr>
        </p:nvSpPr>
        <p:spPr/>
        <p:txBody>
          <a:bodyPr/>
          <a:lstStyle/>
          <a:p>
            <a:pPr>
              <a:defRPr/>
            </a:pPr>
            <a:fld id="{1C80AF05-592C-0747-B4B4-20C8632CD6DB}" type="slidenum">
              <a:rPr lang="en-GB" altLang="en-US" smtClean="0"/>
              <a:pPr>
                <a:defRPr/>
              </a:pPr>
              <a:t>9</a:t>
            </a:fld>
            <a:endParaRPr lang="en-GB"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6828</TotalTime>
  <Words>1515</Words>
  <Application>Microsoft Office PowerPoint</Application>
  <PresentationFormat>On-screen Show (4:3)</PresentationFormat>
  <Paragraphs>209</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Trebuchet MS</vt:lpstr>
      <vt:lpstr>Wingdings</vt:lpstr>
      <vt:lpstr>Office Theme</vt:lpstr>
      <vt:lpstr>Chapter 16: Transaction Management</vt:lpstr>
      <vt:lpstr>Transactions</vt:lpstr>
      <vt:lpstr>Main Properties of Transactions</vt:lpstr>
      <vt:lpstr>[1] Atomic</vt:lpstr>
      <vt:lpstr>[2] Consistency</vt:lpstr>
      <vt:lpstr>Example (Consistency)</vt:lpstr>
      <vt:lpstr>[3] Isolation</vt:lpstr>
      <vt:lpstr>[4] Durability</vt:lpstr>
      <vt:lpstr>Transactions and Schedules</vt:lpstr>
      <vt:lpstr>Transactions and Schedules (2)</vt:lpstr>
      <vt:lpstr>Concurrent Execution Of Transactions</vt:lpstr>
      <vt:lpstr>Serializability</vt:lpstr>
      <vt:lpstr>Serializability (2)</vt:lpstr>
      <vt:lpstr>Serializability (3)</vt:lpstr>
      <vt:lpstr>The root of all problems</vt:lpstr>
      <vt:lpstr>Serializability Graph</vt:lpstr>
      <vt:lpstr>Concurrent Execution Of Transactions</vt:lpstr>
      <vt:lpstr>Reading Uncommitted Data (WR)</vt:lpstr>
      <vt:lpstr>Reading Uncommitted Data (2)</vt:lpstr>
      <vt:lpstr>Unrepeatable Reads (RW)</vt:lpstr>
      <vt:lpstr>Unrepeatable Reads (RW) (2)</vt:lpstr>
      <vt:lpstr>Overwriting Uncommitted Data</vt:lpstr>
      <vt:lpstr>Unrecoverable schedule</vt:lpstr>
      <vt:lpstr>Lock-Based Concurrency Control</vt:lpstr>
      <vt:lpstr>Strict Two Phase Locking (S2PL)</vt:lpstr>
      <vt:lpstr>Example S2PL:</vt:lpstr>
      <vt:lpstr>Example S2PL (2):</vt:lpstr>
      <vt:lpstr>Deadlocks, Thrashing</vt:lpstr>
      <vt:lpstr>Thrashing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Rimawi Diaeddin (Student NaTec PhD21)</cp:lastModifiedBy>
  <cp:revision>69</cp:revision>
  <dcterms:created xsi:type="dcterms:W3CDTF">1601-01-01T00:00:00Z</dcterms:created>
  <dcterms:modified xsi:type="dcterms:W3CDTF">2022-01-06T14:35:26Z</dcterms:modified>
  <cp:category/>
</cp:coreProperties>
</file>