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43"/>
  </p:notesMasterIdLst>
  <p:sldIdLst>
    <p:sldId id="312" r:id="rId2"/>
    <p:sldId id="313" r:id="rId3"/>
    <p:sldId id="314" r:id="rId4"/>
    <p:sldId id="256" r:id="rId5"/>
    <p:sldId id="318" r:id="rId6"/>
    <p:sldId id="257" r:id="rId7"/>
    <p:sldId id="258" r:id="rId8"/>
    <p:sldId id="259" r:id="rId9"/>
    <p:sldId id="262" r:id="rId10"/>
    <p:sldId id="266" r:id="rId11"/>
    <p:sldId id="268" r:id="rId12"/>
    <p:sldId id="319" r:id="rId13"/>
    <p:sldId id="324" r:id="rId14"/>
    <p:sldId id="323" r:id="rId15"/>
    <p:sldId id="325" r:id="rId16"/>
    <p:sldId id="327" r:id="rId17"/>
    <p:sldId id="270" r:id="rId18"/>
    <p:sldId id="271" r:id="rId19"/>
    <p:sldId id="272" r:id="rId20"/>
    <p:sldId id="275" r:id="rId21"/>
    <p:sldId id="277" r:id="rId22"/>
    <p:sldId id="278" r:id="rId23"/>
    <p:sldId id="280" r:id="rId24"/>
    <p:sldId id="281" r:id="rId25"/>
    <p:sldId id="326" r:id="rId26"/>
    <p:sldId id="282" r:id="rId27"/>
    <p:sldId id="283" r:id="rId28"/>
    <p:sldId id="328" r:id="rId29"/>
    <p:sldId id="284" r:id="rId30"/>
    <p:sldId id="285" r:id="rId31"/>
    <p:sldId id="286" r:id="rId32"/>
    <p:sldId id="294" r:id="rId33"/>
    <p:sldId id="290" r:id="rId34"/>
    <p:sldId id="288" r:id="rId35"/>
    <p:sldId id="292" r:id="rId36"/>
    <p:sldId id="302" r:id="rId37"/>
    <p:sldId id="304" r:id="rId38"/>
    <p:sldId id="305" r:id="rId39"/>
    <p:sldId id="330" r:id="rId40"/>
    <p:sldId id="331" r:id="rId41"/>
    <p:sldId id="33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0"/>
    <p:restoredTop sz="94458"/>
  </p:normalViewPr>
  <p:slideViewPr>
    <p:cSldViewPr>
      <p:cViewPr varScale="1">
        <p:scale>
          <a:sx n="139" d="100"/>
          <a:sy n="139" d="100"/>
        </p:scale>
        <p:origin x="11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B110-6B8F-434B-86C6-E05BF3E298B5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1ACE-7EA1-400E-93C3-A727C38A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8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25EB6-FF53-4B12-B3A6-4893F58C9E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38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4C561-AF83-4070-AC19-BD85F91E21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9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0DFD7-FA5C-4F3A-8E38-AA2948F458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7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5D276-3287-441E-A44E-D14C9A0D0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17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917938" cy="365125"/>
          </a:xfrm>
        </p:spPr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888" y="6356351"/>
            <a:ext cx="768112" cy="4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917938" cy="365125"/>
          </a:xfrm>
        </p:spPr>
        <p:txBody>
          <a:bodyPr/>
          <a:lstStyle/>
          <a:p>
            <a:pPr>
              <a:defRPr/>
            </a:pPr>
            <a:fld id="{8A187DC2-8E44-4637-A287-A6FFE95067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888" y="6356351"/>
            <a:ext cx="768112" cy="4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1CCC9-04D8-4A78-98C1-BBF0A2007C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3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36418-673C-4658-89D5-E6ECFBC600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50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396AC-BB34-47A0-B1AB-38512285C4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5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61AB-88FA-4DD2-BFC5-DBF4616F0C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81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E590-3BD5-472D-984E-4F9CE67EB6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04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1687F-5C86-4A1D-9E53-8ED86F8241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90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5A2AD4-9AF0-40CC-BC6F-304823D03D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43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19: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Refining database design</a:t>
            </a:r>
          </a:p>
          <a:p>
            <a:pPr lvl="1"/>
            <a:r>
              <a:rPr lang="en-US" dirty="0"/>
              <a:t>Main idea: Informally, each tuple in a relation should represent one entity or relationship instance.</a:t>
            </a:r>
          </a:p>
          <a:p>
            <a:pPr lvl="1" algn="just"/>
            <a:r>
              <a:rPr lang="en-US" sz="2100" dirty="0"/>
              <a:t>The main objective is to create an accurate representation of data, relationship between the data, and constraints on the data that is relevant.</a:t>
            </a:r>
          </a:p>
          <a:p>
            <a:pPr lvl="1" algn="just"/>
            <a:r>
              <a:rPr lang="en-US" sz="2100" dirty="0"/>
              <a:t>identify suitable set of relations (table) by creating good table structure/</a:t>
            </a:r>
            <a:r>
              <a:rPr lang="en-US" sz="2100" b="1" dirty="0"/>
              <a:t>process of assigning attributes to entities</a:t>
            </a:r>
            <a:r>
              <a:rPr lang="en-US" sz="2100" dirty="0"/>
              <a:t>. The process is known as </a:t>
            </a:r>
            <a:r>
              <a:rPr lang="en-US" sz="2100" b="1" i="1" u="sng" dirty="0"/>
              <a:t>Normalization</a:t>
            </a:r>
            <a:r>
              <a:rPr lang="en-US" sz="2100" b="1" i="1" dirty="0"/>
              <a:t>.</a:t>
            </a:r>
          </a:p>
          <a:p>
            <a:r>
              <a:rPr lang="en-US" sz="2300" dirty="0"/>
              <a:t>Process for evaluating and correcting table structures to minimize/control data redundancies {reduces data anomalies}.</a:t>
            </a:r>
          </a:p>
          <a:p>
            <a:r>
              <a:rPr lang="en-US" sz="2400" dirty="0"/>
              <a:t>Works</a:t>
            </a:r>
            <a:r>
              <a:rPr lang="en-US" sz="2700" dirty="0"/>
              <a:t> through a series of stages called normal forms.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08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solidFill>
                  <a:schemeClr val="tx2">
                    <a:satMod val="130000"/>
                  </a:schemeClr>
                </a:solidFill>
              </a:rPr>
              <a:t>Inference Rules for Functional Dependencies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We denote by </a:t>
            </a:r>
            <a:r>
              <a:rPr lang="en-GB" altLang="en-US" i="1"/>
              <a:t>F </a:t>
            </a:r>
            <a:r>
              <a:rPr lang="en-GB" altLang="en-US"/>
              <a:t>the set of functional dependencies that are specified on relation schema </a:t>
            </a:r>
            <a:r>
              <a:rPr lang="en-GB" altLang="en-US" i="1"/>
              <a:t>R</a:t>
            </a:r>
            <a:r>
              <a:rPr lang="en-GB" altLang="en-US"/>
              <a:t>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We usually specify the FDs that are semantically obvious</a:t>
            </a:r>
          </a:p>
          <a:p>
            <a:pPr eaLnBrk="1" hangingPunct="1"/>
            <a:r>
              <a:rPr lang="en-GB" altLang="en-US"/>
              <a:t>But there are other FDs that can be detucted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Armstrong's Axioms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9974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800" b="1" dirty="0"/>
              <a:t>Sound &amp; Complete</a:t>
            </a:r>
          </a:p>
          <a:p>
            <a:pPr eaLnBrk="1" hangingPunct="1"/>
            <a:r>
              <a:rPr lang="en-GB" altLang="en-US" sz="2800" b="1" dirty="0"/>
              <a:t>Reflexivity</a:t>
            </a:r>
            <a:r>
              <a:rPr lang="en-GB" altLang="en-US" sz="2800" dirty="0"/>
              <a:t>:  </a:t>
            </a:r>
          </a:p>
          <a:p>
            <a:pPr lvl="1" eaLnBrk="1" hangingPunct="1"/>
            <a:r>
              <a:rPr lang="en-GB" altLang="en-US" sz="2400" dirty="0"/>
              <a:t>Y is a subset of X</a:t>
            </a:r>
          </a:p>
          <a:p>
            <a:pPr eaLnBrk="1" hangingPunct="1"/>
            <a:r>
              <a:rPr lang="en-GB" altLang="en-US" sz="2800" b="1" dirty="0"/>
              <a:t>Augmentation</a:t>
            </a:r>
            <a:r>
              <a:rPr lang="en-GB" altLang="en-US" sz="2800" dirty="0"/>
              <a:t>: </a:t>
            </a:r>
          </a:p>
          <a:p>
            <a:pPr lvl="1"/>
            <a:r>
              <a:rPr lang="en-GB" altLang="en-US" sz="2500" dirty="0"/>
              <a:t>if X </a:t>
            </a:r>
            <a:r>
              <a:rPr lang="en-GB" altLang="en-US" sz="2500" dirty="0">
                <a:sym typeface="Wingdings" panose="05000000000000000000" pitchFamily="2" charset="2"/>
              </a:rPr>
              <a:t> Y, then XZ  YZ for any Z</a:t>
            </a:r>
          </a:p>
          <a:p>
            <a:pPr eaLnBrk="1" hangingPunct="1"/>
            <a:r>
              <a:rPr lang="en-GB" altLang="en-US" sz="2800" b="1" dirty="0">
                <a:sym typeface="Wingdings" panose="05000000000000000000" pitchFamily="2" charset="2"/>
              </a:rPr>
              <a:t>Transitivity</a:t>
            </a:r>
            <a:r>
              <a:rPr lang="en-GB" altLang="en-US" sz="2800" dirty="0">
                <a:sym typeface="Wingdings" panose="05000000000000000000" pitchFamily="2" charset="2"/>
              </a:rPr>
              <a:t> : </a:t>
            </a:r>
          </a:p>
          <a:p>
            <a:pPr lvl="1"/>
            <a:r>
              <a:rPr lang="en-GB" altLang="en-US" sz="2500" dirty="0">
                <a:sym typeface="Wingdings" panose="05000000000000000000" pitchFamily="2" charset="2"/>
              </a:rPr>
              <a:t>if X  Y and Y Z then X  Z</a:t>
            </a:r>
          </a:p>
          <a:p>
            <a:pPr eaLnBrk="1" hangingPunct="1"/>
            <a:endParaRPr lang="en-GB" altLang="en-US" sz="2800" b="1" dirty="0">
              <a:sym typeface="Wingdings" panose="05000000000000000000" pitchFamily="2" charset="2"/>
            </a:endParaRPr>
          </a:p>
          <a:p>
            <a:pPr eaLnBrk="1" hangingPunct="1"/>
            <a:endParaRPr lang="en-GB" altLang="en-US" sz="2800" b="1" dirty="0">
              <a:sym typeface="Wingdings" panose="05000000000000000000" pitchFamily="2" charset="2"/>
            </a:endParaRPr>
          </a:p>
          <a:p>
            <a:pPr eaLnBrk="1" hangingPunct="1"/>
            <a:r>
              <a:rPr lang="en-GB" altLang="en-US" sz="2800" b="1" dirty="0">
                <a:sym typeface="Wingdings" panose="05000000000000000000" pitchFamily="2" charset="2"/>
              </a:rPr>
              <a:t>Additional Useful Rules</a:t>
            </a:r>
          </a:p>
          <a:p>
            <a:pPr lvl="1"/>
            <a:r>
              <a:rPr lang="en-GB" altLang="en-US" sz="2500" b="1" dirty="0">
                <a:sym typeface="Wingdings" panose="05000000000000000000" pitchFamily="2" charset="2"/>
              </a:rPr>
              <a:t>Union</a:t>
            </a:r>
            <a:r>
              <a:rPr lang="en-GB" altLang="en-US" sz="2500" dirty="0">
                <a:sym typeface="Wingdings" panose="05000000000000000000" pitchFamily="2" charset="2"/>
              </a:rPr>
              <a:t>: If X Y and X Z, then XYZ</a:t>
            </a:r>
          </a:p>
          <a:p>
            <a:pPr lvl="1"/>
            <a:r>
              <a:rPr lang="en-GB" altLang="en-US" sz="2500" b="1" dirty="0">
                <a:sym typeface="Wingdings" panose="05000000000000000000" pitchFamily="2" charset="2"/>
              </a:rPr>
              <a:t>Decomposition</a:t>
            </a:r>
            <a:r>
              <a:rPr lang="en-GB" altLang="en-US" sz="2500" dirty="0">
                <a:sym typeface="Wingdings" panose="05000000000000000000" pitchFamily="2" charset="2"/>
              </a:rPr>
              <a:t>: if XYZ then XY and XZ</a:t>
            </a:r>
            <a:endParaRPr lang="en-GB" altLang="en-US" sz="2500" dirty="0"/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7644806"/>
              </p:ext>
            </p:extLst>
          </p:nvPr>
        </p:nvGraphicFramePr>
        <p:xfrm>
          <a:off x="3352800" y="2514600"/>
          <a:ext cx="28797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Bitmap Image" r:id="rId3" imgW="1714739" imgH="190426" progId="Paint.Picture">
                  <p:embed/>
                </p:oleObj>
              </mc:Choice>
              <mc:Fallback>
                <p:oleObj name="Bitmap Image" r:id="rId3" imgW="1714739" imgH="19042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14600"/>
                        <a:ext cx="28797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5D276-3287-441E-A44E-D14C9A0D05A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Examples on Armstrong Axioms: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Text Placeholder 2"/>
              <p:cNvSpPr>
                <a:spLocks noGrp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Prove Union:</a:t>
                </a:r>
              </a:p>
              <a:p>
                <a:pPr lvl="2"/>
                <a14:m>
                  <m:oMath xmlns:m="http://schemas.openxmlformats.org/officeDocument/2006/math">
                    <m:box>
                      <m:box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en-US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mr>
                            </m:m>
                          </m:num>
                          <m:den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𝑌𝑍</m:t>
                            </m:r>
                          </m:den>
                        </m:f>
                      </m:e>
                    </m:box>
                  </m:oMath>
                </a14:m>
                <a:endParaRPr lang="en-US" altLang="en-US" dirty="0"/>
              </a:p>
              <a:p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3491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57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492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en-US" b="0" i="0" dirty="0">
                    <a:latin typeface="Cambria Math" panose="02040503050406030204" pitchFamily="18" charset="0"/>
                  </a:rPr>
                  <a:t>Step 1: Augmentation X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𝑌𝑋</m:t>
                              </m:r>
                            </m:den>
                          </m:f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en-US" altLang="en-US" b="0" dirty="0"/>
              </a:p>
              <a:p>
                <a:r>
                  <a:rPr lang="en-US" altLang="en-US" dirty="0"/>
                  <a:t>Step 2: Augmentation Y</a:t>
                </a:r>
              </a:p>
              <a:p>
                <a:pPr marL="685800" lvl="2" indent="0">
                  <a:buNone/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𝑌𝑍</m:t>
                            </m:r>
                          </m:den>
                        </m:f>
                      </m:e>
                    </m:box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en-US" sz="2600" dirty="0"/>
              </a:p>
              <a:p>
                <a:r>
                  <a:rPr lang="en-US" altLang="en-US" dirty="0"/>
                  <a:t>Step 3: Transitivity of 1 and 2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𝑌𝑋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𝑋𝑌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𝑌𝑍</m:t>
                                    </m:r>
                                  </m:e>
                                </m:mr>
                              </m:m>
                            </m:num>
                            <m:den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𝑌𝑍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349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254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5D276-3287-441E-A44E-D14C9A0D05A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Examples on Armstrong Axioms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Text Placeholder 2"/>
              <p:cNvSpPr>
                <a:spLocks noGrp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Prove decomposition: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brk m:alnAt="7"/>
                            </m:rP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𝑌𝑍</m:t>
                          </m:r>
                        </m:num>
                        <m:den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3491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1567" t="-1681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492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en-US" b="0" i="0" dirty="0">
                    <a:latin typeface="Cambria Math" panose="02040503050406030204" pitchFamily="18" charset="0"/>
                  </a:rPr>
                  <a:t>Step 1: Reflexivity,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𝑌𝑍</m:t>
                    </m:r>
                  </m:oMath>
                </a14:m>
                <a:endParaRPr lang="en-US" alt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𝑌𝑍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alt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altLang="en-US" b="0" i="0" dirty="0">
                    <a:latin typeface="Cambria Math" panose="02040503050406030204" pitchFamily="18" charset="0"/>
                  </a:rPr>
                  <a:t>Step 2: Transitivity 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alt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alt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𝑌𝑍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𝑌𝑍</m:t>
                                    </m:r>
                                    <m:r>
                                      <a:rPr lang="en-US" alt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alt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en-US" sz="3200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num>
                            <m:den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6349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254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5D276-3287-441E-A44E-D14C9A0D05A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56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Examples on Armstrong Axioms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/>
              <a:t>Relation: ABCDEFGHIJ</a:t>
            </a:r>
          </a:p>
          <a:p>
            <a:r>
              <a:rPr lang="en-US" altLang="en-US" dirty="0"/>
              <a:t>1. AB</a:t>
            </a:r>
            <a:r>
              <a:rPr lang="en-US" altLang="en-US" dirty="0">
                <a:sym typeface="Wingdings" panose="05000000000000000000" pitchFamily="2" charset="2"/>
              </a:rPr>
              <a:t>E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2. AGJ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3. BEI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4. EG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5. GIH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Prove ABGH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AB G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ABH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Using union rule, AB--&gt;GH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5D276-3287-441E-A44E-D14C9A0D05A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6C01676-FA58-5344-9289-1751A0522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568450"/>
            <a:ext cx="4038600" cy="4525963"/>
          </a:xfrm>
        </p:spPr>
        <p:txBody>
          <a:bodyPr/>
          <a:lstStyle/>
          <a:p>
            <a:r>
              <a:rPr lang="en-US" altLang="en-US" dirty="0"/>
              <a:t>Hint: </a:t>
            </a:r>
          </a:p>
          <a:p>
            <a:pPr lvl="1"/>
            <a:r>
              <a:rPr lang="en-US" altLang="en-US" dirty="0"/>
              <a:t>Start with the solution </a:t>
            </a:r>
          </a:p>
          <a:p>
            <a:pPr lvl="1"/>
            <a:r>
              <a:rPr lang="en-US" altLang="en-US" dirty="0"/>
              <a:t>Trace back</a:t>
            </a:r>
          </a:p>
          <a:p>
            <a:pPr lvl="1"/>
            <a:r>
              <a:rPr lang="en-US" altLang="en-US" dirty="0"/>
              <a:t>GH goes back to G and H</a:t>
            </a:r>
          </a:p>
          <a:p>
            <a:pPr lvl="1"/>
            <a:r>
              <a:rPr lang="en-US" altLang="en-US" dirty="0"/>
              <a:t>G goes back to E</a:t>
            </a:r>
          </a:p>
          <a:p>
            <a:pPr lvl="1"/>
            <a:r>
              <a:rPr lang="en-US" altLang="en-US" dirty="0"/>
              <a:t>E goes back AB</a:t>
            </a:r>
          </a:p>
          <a:p>
            <a:pPr lvl="1"/>
            <a:r>
              <a:rPr lang="en-US" altLang="en-US" dirty="0"/>
              <a:t>H goes back to GI</a:t>
            </a:r>
          </a:p>
          <a:p>
            <a:pPr lvl="1"/>
            <a:r>
              <a:rPr lang="en-US" altLang="en-US" dirty="0"/>
              <a:t>GI goes back to G and I</a:t>
            </a:r>
          </a:p>
          <a:p>
            <a:pPr lvl="1"/>
            <a:r>
              <a:rPr lang="en-US" altLang="en-US" dirty="0"/>
              <a:t>G goes back to E</a:t>
            </a:r>
          </a:p>
          <a:p>
            <a:pPr lvl="1"/>
            <a:r>
              <a:rPr lang="en-US" altLang="en-US" dirty="0"/>
              <a:t>E goes back to AB</a:t>
            </a:r>
          </a:p>
          <a:p>
            <a:pPr lvl="1"/>
            <a:r>
              <a:rPr lang="en-US" altLang="en-US" dirty="0"/>
              <a:t>I goes back to BE</a:t>
            </a:r>
          </a:p>
          <a:p>
            <a:pPr lvl="1"/>
            <a:r>
              <a:rPr lang="en-US" altLang="en-US" dirty="0"/>
              <a:t>BE goes back to AB</a:t>
            </a:r>
          </a:p>
        </p:txBody>
      </p:sp>
    </p:spTree>
    <p:extLst>
      <p:ext uri="{BB962C8B-B14F-4D97-AF65-F5344CB8AC3E}">
        <p14:creationId xmlns:p14="http://schemas.microsoft.com/office/powerpoint/2010/main" val="409217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6DD62-03EE-DC47-9F85-57FE5B46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61AB-88FA-4DD2-BFC5-DBF4616F0CA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F497F-F59D-D14C-9D71-99E10B01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533400"/>
            <a:ext cx="9144000" cy="19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3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5BFE8-79A8-5C4B-BDCD-FF8CDEC7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61AB-88FA-4DD2-BFC5-DBF4616F0CA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5DA95-11F8-CC49-BECE-FC9DAC7E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19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7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03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Normalization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642350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Takes a relation schema through a series of tests to "certify" whether it satisfies a certain </a:t>
            </a:r>
            <a:r>
              <a:rPr lang="en-GB" altLang="en-US" b="1" dirty="0"/>
              <a:t>normal form</a:t>
            </a:r>
            <a:r>
              <a:rPr lang="en-GB" alt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We have 4 normal forms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All these normal forms are based on the functional dependencies among the attributes of a relation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Unsatisfactory relation schemas that do not meet certain conditions—the </a:t>
            </a:r>
            <a:r>
              <a:rPr lang="en-GB" altLang="en-US" b="1" dirty="0"/>
              <a:t>normal form </a:t>
            </a:r>
            <a:r>
              <a:rPr lang="en-GB" altLang="en-US" b="1" u="sng" dirty="0"/>
              <a:t>tests</a:t>
            </a:r>
            <a:r>
              <a:rPr lang="en-GB" altLang="en-US" u="sng" dirty="0"/>
              <a:t>—are decomposed into smaller relation schemas that meet the tests and hence possess the desirable properties</a:t>
            </a:r>
            <a:r>
              <a:rPr lang="en-GB" alt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03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First Normal Form (1NF)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642350" cy="568801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Historically, it was defined to disallow multivalued attributes, composite attributes, and their combinations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It states that the domain of an attribute must include only </a:t>
            </a:r>
            <a:r>
              <a:rPr lang="en-GB" altLang="en-US" i="1" dirty="0"/>
              <a:t>atomic </a:t>
            </a:r>
            <a:r>
              <a:rPr lang="en-GB" altLang="en-US" dirty="0"/>
              <a:t>(simple, indivisible) </a:t>
            </a:r>
            <a:r>
              <a:rPr lang="en-GB" altLang="en-US" i="1" dirty="0"/>
              <a:t>values </a:t>
            </a:r>
            <a:r>
              <a:rPr lang="en-GB" altLang="en-US" dirty="0"/>
              <a:t>and that the value of any attribute in a tuple must be a </a:t>
            </a:r>
            <a:r>
              <a:rPr lang="en-GB" altLang="en-US" i="1" dirty="0"/>
              <a:t>single value </a:t>
            </a:r>
            <a:r>
              <a:rPr lang="en-GB" altLang="en-US" dirty="0"/>
              <a:t>from the domain of that attribute.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Already… all ours designs fulfil first normal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>
                <a:solidFill>
                  <a:schemeClr val="tx2">
                    <a:satMod val="130000"/>
                  </a:schemeClr>
                </a:solidFill>
              </a:rPr>
              <a:t>Consider the DEPARTMENT relation schema shown</a:t>
            </a:r>
            <a:r>
              <a:rPr lang="en-GB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9750" y="908050"/>
          <a:ext cx="80645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Bitmap Image" r:id="rId3" imgW="6190476" imgH="4153480" progId="Paint.Picture">
                  <p:embed/>
                </p:oleObj>
              </mc:Choice>
              <mc:Fallback>
                <p:oleObj name="Bitmap Image" r:id="rId3" imgW="6190476" imgH="415348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08050"/>
                        <a:ext cx="80645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Each relationship can be normalized into a specific form to avoid </a:t>
            </a:r>
            <a:r>
              <a:rPr lang="en-GB" sz="2400" i="1" dirty="0"/>
              <a:t>anomalies.</a:t>
            </a:r>
          </a:p>
          <a:p>
            <a:pPr lvl="1"/>
            <a:r>
              <a:rPr lang="en-GB" sz="2400" i="1" dirty="0"/>
              <a:t>Anomalies?</a:t>
            </a:r>
          </a:p>
          <a:p>
            <a:pPr lvl="2"/>
            <a:r>
              <a:rPr lang="en-GB" sz="2400" dirty="0"/>
              <a:t>Anomaly = abnormality</a:t>
            </a:r>
          </a:p>
          <a:p>
            <a:pPr lvl="2"/>
            <a:r>
              <a:rPr lang="en-GB" sz="2400" dirty="0"/>
              <a:t>Ideally a field value change, should be made only in a single place. </a:t>
            </a:r>
          </a:p>
          <a:p>
            <a:pPr lvl="2"/>
            <a:r>
              <a:rPr lang="en-GB" sz="2400" dirty="0"/>
              <a:t>Data redundancy, promotes an abnormal condition by forcing field value changes in many different locations.</a:t>
            </a:r>
            <a:endParaRPr lang="en-GB" sz="2400" b="1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27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077200" cy="503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Solutions?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642350" cy="5688012"/>
          </a:xfrm>
        </p:spPr>
        <p:txBody>
          <a:bodyPr/>
          <a:lstStyle/>
          <a:p>
            <a:r>
              <a:rPr lang="en-GB" altLang="en-US" dirty="0"/>
              <a:t>Remove the attribute DLOCATIONS that violates 1NF and place it in a separate relation DEPT_LOCATIONS along with the primary key DNUMBER of DEPARTMENT 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--The primary key of this relation is the combination {DNUMBER, DLOCATION} </a:t>
            </a:r>
          </a:p>
          <a:p>
            <a:r>
              <a:rPr lang="en-GB" altLang="en-US" dirty="0"/>
              <a:t>Expand the key , In this case, the primary key becomes the combination {DNUMBER, DLOCATION}. This solution has the disadvantage of introducing </a:t>
            </a:r>
            <a:r>
              <a:rPr lang="en-GB" altLang="en-US" i="1" dirty="0"/>
              <a:t>redundancy </a:t>
            </a:r>
            <a:r>
              <a:rPr lang="en-GB" altLang="en-US" dirty="0"/>
              <a:t>in the relation. As in the </a:t>
            </a:r>
            <a:r>
              <a:rPr lang="en-GB" altLang="en-US" dirty="0" err="1"/>
              <a:t>prevous</a:t>
            </a:r>
            <a:r>
              <a:rPr lang="en-GB" altLang="en-US" dirty="0"/>
              <a:t> diagram (c)</a:t>
            </a:r>
          </a:p>
          <a:p>
            <a:r>
              <a:rPr lang="en-GB" altLang="en-US" dirty="0"/>
              <a:t>If a </a:t>
            </a:r>
            <a:r>
              <a:rPr lang="en-GB" altLang="en-US" i="1" dirty="0"/>
              <a:t>maximum number of values </a:t>
            </a:r>
            <a:r>
              <a:rPr lang="en-GB" altLang="en-US" dirty="0"/>
              <a:t>is known for the attribute—for example, if it is known that </a:t>
            </a:r>
            <a:r>
              <a:rPr lang="en-GB" altLang="en-US" i="1" dirty="0"/>
              <a:t>at most three locations </a:t>
            </a:r>
            <a:r>
              <a:rPr lang="en-GB" altLang="en-US" dirty="0"/>
              <a:t>can exist for a department—replace the DLOCATIONS attribute by three atomic attributes: DLOCATION1, DLOCATION2, and DLOCATION3. This solution has the disadvantage of introducing </a:t>
            </a:r>
            <a:r>
              <a:rPr lang="en-GB" altLang="en-US" i="1" dirty="0"/>
              <a:t>null values </a:t>
            </a:r>
            <a:r>
              <a:rPr lang="en-GB" altLang="en-US" dirty="0"/>
              <a:t>if most departments have fewer than three locations.</a:t>
            </a:r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03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tx2">
                    <a:satMod val="130000"/>
                  </a:schemeClr>
                </a:solidFill>
              </a:rPr>
              <a:t>1NF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642350" cy="5688012"/>
          </a:xfrm>
        </p:spPr>
        <p:txBody>
          <a:bodyPr/>
          <a:lstStyle/>
          <a:p>
            <a:pPr eaLnBrk="1" hangingPunct="1"/>
            <a:r>
              <a:rPr lang="en-GB" altLang="en-US" dirty="0"/>
              <a:t>The first normal form also disallows multivalued attributes that are themselves composite.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These are called </a:t>
            </a:r>
            <a:r>
              <a:rPr lang="en-GB" altLang="en-US" b="1" dirty="0"/>
              <a:t>nested relations </a:t>
            </a:r>
            <a:r>
              <a:rPr lang="en-GB" altLang="en-US" dirty="0"/>
              <a:t>because each tuple can have a relation </a:t>
            </a:r>
            <a:r>
              <a:rPr lang="en-GB" altLang="en-US" i="1" dirty="0"/>
              <a:t>within it.</a:t>
            </a:r>
          </a:p>
          <a:p>
            <a:pPr eaLnBrk="1" hangingPunct="1"/>
            <a:endParaRPr lang="en-GB" altLang="en-US" i="1" dirty="0"/>
          </a:p>
          <a:p>
            <a:pPr eaLnBrk="1" hangingPunct="1"/>
            <a:r>
              <a:rPr lang="en-GB" altLang="en-US" dirty="0"/>
              <a:t>Take a look at the following diagram:</a:t>
            </a:r>
            <a:r>
              <a:rPr lang="en-GB" altLang="en-US" i="1" dirty="0"/>
              <a:t> </a:t>
            </a:r>
            <a:r>
              <a:rPr lang="en-GB" alt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58888" y="260350"/>
          <a:ext cx="5926137" cy="640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Bitmap Image" r:id="rId3" imgW="3619048" imgH="3914286" progId="Paint.Picture">
                  <p:embed/>
                </p:oleObj>
              </mc:Choice>
              <mc:Fallback>
                <p:oleObj name="Bitmap Image" r:id="rId3" imgW="3619048" imgH="39142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60350"/>
                        <a:ext cx="5926137" cy="640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503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tx2">
                    <a:satMod val="130000"/>
                  </a:schemeClr>
                </a:solidFill>
              </a:rPr>
              <a:t>2NF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642350" cy="5688012"/>
          </a:xfrm>
        </p:spPr>
        <p:txBody>
          <a:bodyPr/>
          <a:lstStyle/>
          <a:p>
            <a:pPr eaLnBrk="1" hangingPunct="1"/>
            <a:r>
              <a:rPr lang="en-GB" altLang="en-US" b="1" dirty="0"/>
              <a:t>Second normal form (2NF) </a:t>
            </a:r>
            <a:r>
              <a:rPr lang="en-GB" altLang="en-US" dirty="0"/>
              <a:t>is based on the concept of </a:t>
            </a:r>
            <a:r>
              <a:rPr lang="en-GB" altLang="en-US" i="1" dirty="0"/>
              <a:t>full functional dependency.</a:t>
            </a:r>
            <a:r>
              <a:rPr lang="en-GB" altLang="en-US" dirty="0"/>
              <a:t>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 functional dependency </a:t>
            </a:r>
            <a:r>
              <a:rPr lang="en-GB" altLang="en-US" i="1" dirty="0"/>
              <a:t>X</a:t>
            </a:r>
            <a:r>
              <a:rPr lang="en-GB" altLang="en-US" dirty="0"/>
              <a:t> </a:t>
            </a:r>
            <a:r>
              <a:rPr lang="en-GB" altLang="en-US" dirty="0">
                <a:sym typeface="Wingdings" panose="05000000000000000000" pitchFamily="2" charset="2"/>
              </a:rPr>
              <a:t></a:t>
            </a:r>
            <a:r>
              <a:rPr lang="en-GB" altLang="en-US" i="1" dirty="0"/>
              <a:t> Y </a:t>
            </a:r>
            <a:r>
              <a:rPr lang="en-GB" altLang="en-US" dirty="0"/>
              <a:t>is a </a:t>
            </a:r>
            <a:r>
              <a:rPr lang="en-GB" altLang="en-US" b="1" dirty="0">
                <a:solidFill>
                  <a:srgbClr val="FF0000"/>
                </a:solidFill>
              </a:rPr>
              <a:t>full functional dependency </a:t>
            </a:r>
            <a:r>
              <a:rPr lang="en-GB" altLang="en-US" dirty="0"/>
              <a:t>if removal of any attribute </a:t>
            </a:r>
            <a:r>
              <a:rPr lang="en-GB" altLang="en-US" i="1" dirty="0"/>
              <a:t>A</a:t>
            </a:r>
            <a:r>
              <a:rPr lang="en-GB" altLang="en-US" dirty="0"/>
              <a:t> from </a:t>
            </a:r>
            <a:r>
              <a:rPr lang="en-GB" altLang="en-US" i="1" dirty="0"/>
              <a:t>X </a:t>
            </a:r>
            <a:r>
              <a:rPr lang="en-GB" altLang="en-US" dirty="0"/>
              <a:t>means that the dependency does not hold any more;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Partial Dependencies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1612900"/>
          </a:xfrm>
        </p:spPr>
        <p:txBody>
          <a:bodyPr/>
          <a:lstStyle/>
          <a:p>
            <a:pPr eaLnBrk="1" hangingPunct="1"/>
            <a:r>
              <a:rPr lang="en-GB" altLang="en-US" sz="2800"/>
              <a:t>A functional dependency </a:t>
            </a:r>
            <a:r>
              <a:rPr lang="en-GB" altLang="en-US" sz="2800" i="1"/>
              <a:t>X </a:t>
            </a:r>
            <a:r>
              <a:rPr lang="en-GB" altLang="en-US" sz="2800">
                <a:sym typeface="Wingdings" panose="05000000000000000000" pitchFamily="2" charset="2"/>
              </a:rPr>
              <a:t></a:t>
            </a:r>
            <a:r>
              <a:rPr lang="en-GB" altLang="en-US" sz="2800" i="1"/>
              <a:t> Y </a:t>
            </a:r>
            <a:r>
              <a:rPr lang="en-GB" altLang="en-US" sz="2800"/>
              <a:t>is a </a:t>
            </a:r>
            <a:r>
              <a:rPr lang="en-GB" altLang="en-US" sz="2800" b="1"/>
              <a:t>partial dependency </a:t>
            </a:r>
            <a:r>
              <a:rPr lang="en-GB" altLang="en-US" sz="2800"/>
              <a:t>if some attribute </a:t>
            </a:r>
            <a:r>
              <a:rPr lang="en-GB" altLang="en-US" sz="2800" i="1"/>
              <a:t>A </a:t>
            </a:r>
            <a:r>
              <a:rPr lang="en-GB" altLang="en-US" sz="2800"/>
              <a:t> </a:t>
            </a:r>
            <a:r>
              <a:rPr lang="en-GB" altLang="en-US" sz="2800" i="1"/>
              <a:t> X </a:t>
            </a:r>
            <a:r>
              <a:rPr lang="en-GB" altLang="en-US" sz="2800"/>
              <a:t>can be removed from </a:t>
            </a:r>
            <a:r>
              <a:rPr lang="en-GB" altLang="en-US" sz="2800" i="1"/>
              <a:t>X </a:t>
            </a:r>
            <a:r>
              <a:rPr lang="en-GB" altLang="en-US" sz="2800"/>
              <a:t>and the dependency still holds </a:t>
            </a:r>
          </a:p>
          <a:p>
            <a:pPr eaLnBrk="1" hangingPunct="1"/>
            <a:endParaRPr lang="en-GB" altLang="en-US" sz="2800"/>
          </a:p>
          <a:p>
            <a:pPr eaLnBrk="1" hangingPunct="1"/>
            <a:endParaRPr lang="en-GB" altLang="en-US" sz="2800"/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414055"/>
              </p:ext>
            </p:extLst>
          </p:nvPr>
        </p:nvGraphicFramePr>
        <p:xfrm>
          <a:off x="539751" y="2997200"/>
          <a:ext cx="6851650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Bitmap Image" r:id="rId3" imgW="6761905" imgH="2133898" progId="Paint.Picture">
                  <p:embed/>
                </p:oleObj>
              </mc:Choice>
              <mc:Fallback>
                <p:oleObj name="Bitmap Image" r:id="rId3" imgW="6761905" imgH="213389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2997200"/>
                        <a:ext cx="6851650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5D276-3287-441E-A44E-D14C9A0D05A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CAA1D-BE23-3041-A706-28689DE337C4}"/>
              </a:ext>
            </a:extLst>
          </p:cNvPr>
          <p:cNvSpPr txBox="1"/>
          <p:nvPr/>
        </p:nvSpPr>
        <p:spPr>
          <a:xfrm>
            <a:off x="381000" y="582354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this to be in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Normal Form,</a:t>
            </a:r>
          </a:p>
          <a:p>
            <a:r>
              <a:rPr lang="en-US" dirty="0">
                <a:solidFill>
                  <a:srgbClr val="FF0000"/>
                </a:solidFill>
              </a:rPr>
              <a:t>Hours, </a:t>
            </a:r>
            <a:r>
              <a:rPr lang="en-US" dirty="0" err="1">
                <a:solidFill>
                  <a:srgbClr val="FF0000"/>
                </a:solidFill>
              </a:rPr>
              <a:t>ename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pname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plocation</a:t>
            </a:r>
            <a:r>
              <a:rPr lang="en-US" dirty="0">
                <a:solidFill>
                  <a:srgbClr val="FF0000"/>
                </a:solidFill>
              </a:rPr>
              <a:t> .. Individually have to be fully dependent on the key (</a:t>
            </a:r>
            <a:r>
              <a:rPr lang="en-US" dirty="0" err="1">
                <a:solidFill>
                  <a:srgbClr val="FF0000"/>
                </a:solidFill>
              </a:rPr>
              <a:t>ssn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pnumber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0DE92-A05B-9945-81CC-D319A3C40C14}"/>
              </a:ext>
            </a:extLst>
          </p:cNvPr>
          <p:cNvSpPr txBox="1"/>
          <p:nvPr/>
        </p:nvSpPr>
        <p:spPr>
          <a:xfrm>
            <a:off x="4419600" y="92076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Hours, fully FD on the key</a:t>
            </a:r>
          </a:p>
          <a:p>
            <a:r>
              <a:rPr lang="en-US" dirty="0" err="1"/>
              <a:t>Ename</a:t>
            </a:r>
            <a:r>
              <a:rPr lang="en-US" dirty="0"/>
              <a:t>?? NO</a:t>
            </a:r>
          </a:p>
          <a:p>
            <a:r>
              <a:rPr lang="en-US" dirty="0"/>
              <a:t>SSN</a:t>
            </a:r>
            <a:r>
              <a:rPr lang="en-US" dirty="0">
                <a:sym typeface="Wingdings" pitchFamily="2" charset="2"/>
              </a:rPr>
              <a:t>ENAME</a:t>
            </a:r>
          </a:p>
          <a:p>
            <a:r>
              <a:rPr lang="en-US" dirty="0">
                <a:sym typeface="Wingdings" pitchFamily="2" charset="2"/>
              </a:rPr>
              <a:t>PNAME , </a:t>
            </a:r>
            <a:r>
              <a:rPr lang="en-US" dirty="0" err="1">
                <a:sym typeface="Wingdings" pitchFamily="2" charset="2"/>
              </a:rPr>
              <a:t>Plocaiton</a:t>
            </a:r>
            <a:r>
              <a:rPr lang="en-US" dirty="0">
                <a:sym typeface="Wingdings" pitchFamily="2" charset="2"/>
              </a:rPr>
              <a:t>  NO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AEC143-A6A6-F745-BBA7-F68FD654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61AB-88FA-4DD2-BFC5-DBF4616F0CA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158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077200" cy="503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Full Dependencies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642350" cy="5688012"/>
          </a:xfrm>
        </p:spPr>
        <p:txBody>
          <a:bodyPr/>
          <a:lstStyle/>
          <a:p>
            <a:pPr eaLnBrk="1" hangingPunct="1"/>
            <a:r>
              <a:rPr lang="en-GB" altLang="en-US"/>
              <a:t>{SSN, PNUMBER}</a:t>
            </a:r>
            <a:r>
              <a:rPr lang="en-GB" altLang="en-US">
                <a:sym typeface="Wingdings" panose="05000000000000000000" pitchFamily="2" charset="2"/>
              </a:rPr>
              <a:t></a:t>
            </a:r>
            <a:r>
              <a:rPr lang="en-GB" altLang="en-US"/>
              <a:t> HOURS is a full dependency (neither SSN </a:t>
            </a:r>
            <a:r>
              <a:rPr lang="en-GB" altLang="en-US">
                <a:sym typeface="Wingdings" panose="05000000000000000000" pitchFamily="2" charset="2"/>
              </a:rPr>
              <a:t></a:t>
            </a:r>
            <a:r>
              <a:rPr lang="en-GB" altLang="en-US"/>
              <a:t> HOURS nor PNUMBER </a:t>
            </a:r>
            <a:r>
              <a:rPr lang="en-GB" altLang="en-US">
                <a:sym typeface="Wingdings" panose="05000000000000000000" pitchFamily="2" charset="2"/>
              </a:rPr>
              <a:t></a:t>
            </a:r>
            <a:r>
              <a:rPr lang="en-GB" altLang="en-US"/>
              <a:t> HOURS holds).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However, the dependency {SSN, PNUMBER} </a:t>
            </a:r>
            <a:r>
              <a:rPr lang="en-GB" altLang="en-US">
                <a:sym typeface="Wingdings" panose="05000000000000000000" pitchFamily="2" charset="2"/>
              </a:rPr>
              <a:t></a:t>
            </a:r>
            <a:r>
              <a:rPr lang="en-GB" altLang="en-US"/>
              <a:t> ENAME is partial because SSN </a:t>
            </a:r>
            <a:r>
              <a:rPr lang="en-GB" altLang="en-US">
                <a:sym typeface="Wingdings" panose="05000000000000000000" pitchFamily="2" charset="2"/>
              </a:rPr>
              <a:t></a:t>
            </a:r>
            <a:r>
              <a:rPr lang="en-GB" altLang="en-US"/>
              <a:t> ENAME holds.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98583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2NF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71599"/>
            <a:ext cx="8642350" cy="5153025"/>
          </a:xfrm>
        </p:spPr>
        <p:txBody>
          <a:bodyPr/>
          <a:lstStyle/>
          <a:p>
            <a:pPr eaLnBrk="1" hangingPunct="1"/>
            <a:r>
              <a:rPr lang="en-GB" altLang="en-US" dirty="0"/>
              <a:t>The test for 2NF involves testing for functional dependencies whose left-hand side attributes are part of the primary key.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 If the primary key contains a single attribute, the test need not be applied at all. </a:t>
            </a:r>
          </a:p>
          <a:p>
            <a:pPr marL="0" indent="0" eaLnBrk="1" hangingPunct="1">
              <a:buNone/>
            </a:pPr>
            <a:r>
              <a:rPr lang="en-GB" altLang="en-US" dirty="0"/>
              <a:t>						non-key</a:t>
            </a:r>
          </a:p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A relation schema </a:t>
            </a:r>
            <a:r>
              <a:rPr lang="en-GB" altLang="en-US" i="1" dirty="0">
                <a:solidFill>
                  <a:srgbClr val="FF0000"/>
                </a:solidFill>
              </a:rPr>
              <a:t>R </a:t>
            </a:r>
            <a:r>
              <a:rPr lang="en-GB" altLang="en-US" dirty="0">
                <a:solidFill>
                  <a:srgbClr val="FF0000"/>
                </a:solidFill>
              </a:rPr>
              <a:t>is in </a:t>
            </a:r>
            <a:r>
              <a:rPr lang="en-GB" altLang="en-US" b="1" dirty="0">
                <a:solidFill>
                  <a:srgbClr val="FF0000"/>
                </a:solidFill>
              </a:rPr>
              <a:t>2NF </a:t>
            </a:r>
            <a:r>
              <a:rPr lang="en-GB" altLang="en-US" dirty="0">
                <a:solidFill>
                  <a:srgbClr val="FF0000"/>
                </a:solidFill>
              </a:rPr>
              <a:t>if every nonprime attribute </a:t>
            </a:r>
            <a:r>
              <a:rPr lang="en-GB" altLang="en-US" i="1" dirty="0">
                <a:solidFill>
                  <a:srgbClr val="FF0000"/>
                </a:solidFill>
              </a:rPr>
              <a:t>A </a:t>
            </a:r>
            <a:r>
              <a:rPr lang="en-GB" altLang="en-US" dirty="0">
                <a:solidFill>
                  <a:srgbClr val="FF0000"/>
                </a:solidFill>
              </a:rPr>
              <a:t>in </a:t>
            </a:r>
            <a:r>
              <a:rPr lang="en-GB" altLang="en-US" i="1" dirty="0">
                <a:solidFill>
                  <a:srgbClr val="FF0000"/>
                </a:solidFill>
              </a:rPr>
              <a:t>R </a:t>
            </a:r>
            <a:r>
              <a:rPr lang="en-GB" altLang="en-US" dirty="0">
                <a:solidFill>
                  <a:srgbClr val="FF0000"/>
                </a:solidFill>
              </a:rPr>
              <a:t>is </a:t>
            </a:r>
            <a:r>
              <a:rPr lang="en-GB" altLang="en-US" i="1" dirty="0">
                <a:solidFill>
                  <a:srgbClr val="FF0000"/>
                </a:solidFill>
              </a:rPr>
              <a:t>fully functionally dependent </a:t>
            </a:r>
            <a:r>
              <a:rPr lang="en-GB" altLang="en-US" dirty="0">
                <a:solidFill>
                  <a:srgbClr val="FF0000"/>
                </a:solidFill>
              </a:rPr>
              <a:t>on the all keys of </a:t>
            </a:r>
            <a:r>
              <a:rPr lang="en-GB" altLang="en-US" i="1" dirty="0">
                <a:solidFill>
                  <a:srgbClr val="FF0000"/>
                </a:solidFill>
              </a:rPr>
              <a:t>R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All attributes (other than key attributes) have to be fully dependant on the key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2521"/>
            <a:ext cx="8077200" cy="9540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3NF: Two equivalent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0825" y="1524000"/>
                <a:ext cx="8642350" cy="500062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GB" altLang="en-US" dirty="0"/>
                  <a:t>According to Codd’s original definition, a relation schema </a:t>
                </a:r>
                <a:r>
                  <a:rPr lang="en-GB" altLang="en-US" i="1" dirty="0"/>
                  <a:t>R</a:t>
                </a:r>
                <a:r>
                  <a:rPr lang="en-GB" altLang="en-US" dirty="0"/>
                  <a:t> is in </a:t>
                </a:r>
                <a:r>
                  <a:rPr lang="en-GB" altLang="en-US" b="1" dirty="0"/>
                  <a:t>3NF</a:t>
                </a:r>
                <a:r>
                  <a:rPr lang="en-GB" altLang="en-US" dirty="0"/>
                  <a:t> if it satisfies 2NF </a:t>
                </a:r>
                <a:r>
                  <a:rPr lang="en-GB" altLang="en-US" i="1" dirty="0"/>
                  <a:t>and </a:t>
                </a:r>
                <a:r>
                  <a:rPr lang="en-GB" altLang="en-US" dirty="0"/>
                  <a:t>no nonprime attribute of </a:t>
                </a:r>
                <a:r>
                  <a:rPr lang="en-GB" altLang="en-US" i="1" dirty="0"/>
                  <a:t>R </a:t>
                </a:r>
                <a:r>
                  <a:rPr lang="en-GB" altLang="en-US" dirty="0"/>
                  <a:t>is transitively dependent on all keys.  </a:t>
                </a:r>
              </a:p>
              <a:p>
                <a:r>
                  <a:rPr lang="en-GB" altLang="en-US" dirty="0"/>
                  <a:t>A functional dependency </a:t>
                </a:r>
                <a:r>
                  <a:rPr lang="en-GB" altLang="en-US" i="1" dirty="0"/>
                  <a:t>X</a:t>
                </a:r>
                <a:r>
                  <a:rPr lang="en-GB" altLang="en-US" dirty="0"/>
                  <a:t> </a:t>
                </a:r>
                <a:r>
                  <a:rPr lang="en-GB" altLang="en-US" dirty="0">
                    <a:sym typeface="Wingdings" panose="05000000000000000000" pitchFamily="2" charset="2"/>
                  </a:rPr>
                  <a:t></a:t>
                </a:r>
                <a:r>
                  <a:rPr lang="en-GB" altLang="en-US" i="1" dirty="0"/>
                  <a:t> Y </a:t>
                </a:r>
                <a:r>
                  <a:rPr lang="en-GB" altLang="en-US" dirty="0"/>
                  <a:t>in a relation schema </a:t>
                </a:r>
                <a:r>
                  <a:rPr lang="en-GB" altLang="en-US" i="1" dirty="0"/>
                  <a:t>R </a:t>
                </a:r>
                <a:r>
                  <a:rPr lang="en-GB" altLang="en-US" dirty="0"/>
                  <a:t>is a </a:t>
                </a:r>
                <a:r>
                  <a:rPr lang="en-GB" altLang="en-US" b="1" dirty="0"/>
                  <a:t>transitive dependency </a:t>
                </a:r>
                <a:r>
                  <a:rPr lang="en-GB" altLang="en-US" dirty="0"/>
                  <a:t>if there is a set of attributes </a:t>
                </a:r>
                <a:r>
                  <a:rPr lang="en-GB" altLang="en-US" i="1" dirty="0"/>
                  <a:t>Z </a:t>
                </a:r>
                <a:r>
                  <a:rPr lang="en-GB" altLang="en-US" dirty="0"/>
                  <a:t>that is neither a candidate key nor a subset of any key of </a:t>
                </a:r>
                <a:r>
                  <a:rPr lang="en-GB" altLang="en-US" i="1" dirty="0"/>
                  <a:t>R</a:t>
                </a:r>
                <a:r>
                  <a:rPr lang="en-GB" altLang="en-US" dirty="0"/>
                  <a:t> , and both </a:t>
                </a:r>
                <a:r>
                  <a:rPr lang="en-GB" altLang="en-US" i="1" dirty="0"/>
                  <a:t>X</a:t>
                </a:r>
                <a:r>
                  <a:rPr lang="en-GB" altLang="en-US" dirty="0"/>
                  <a:t> </a:t>
                </a:r>
                <a:r>
                  <a:rPr lang="en-GB" altLang="en-US" dirty="0">
                    <a:sym typeface="Wingdings" panose="05000000000000000000" pitchFamily="2" charset="2"/>
                  </a:rPr>
                  <a:t></a:t>
                </a:r>
                <a:r>
                  <a:rPr lang="en-GB" altLang="en-US" i="1" dirty="0"/>
                  <a:t> Z</a:t>
                </a:r>
                <a:r>
                  <a:rPr lang="en-GB" altLang="en-US" dirty="0"/>
                  <a:t> and </a:t>
                </a:r>
                <a:r>
                  <a:rPr lang="en-GB" altLang="en-US" i="1" dirty="0"/>
                  <a:t>Z</a:t>
                </a:r>
                <a:r>
                  <a:rPr lang="en-GB" altLang="en-US" dirty="0"/>
                  <a:t> </a:t>
                </a:r>
                <a:r>
                  <a:rPr lang="en-GB" altLang="en-US" dirty="0">
                    <a:sym typeface="Wingdings" panose="05000000000000000000" pitchFamily="2" charset="2"/>
                  </a:rPr>
                  <a:t></a:t>
                </a:r>
                <a:r>
                  <a:rPr lang="en-GB" altLang="en-US" i="1" dirty="0"/>
                  <a:t>Y </a:t>
                </a:r>
                <a:r>
                  <a:rPr lang="en-GB" altLang="en-US" dirty="0"/>
                  <a:t>hold. 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GB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dirty="0"/>
                  <a:t>Alternatively A relation is in 3NF if for all FDs X</a:t>
                </a:r>
                <a:r>
                  <a:rPr lang="en-GB" altLang="en-US" dirty="0">
                    <a:sym typeface="Wingdings" pitchFamily="2" charset="2"/>
                  </a:rPr>
                  <a:t>A one of the following conditions must hold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altLang="en-US" dirty="0"/>
                  <a:t> i.e. trivial FD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X is a </a:t>
                </a:r>
                <a:r>
                  <a:rPr lang="en-GB" altLang="en-US" dirty="0" err="1"/>
                  <a:t>superkey</a:t>
                </a:r>
                <a:r>
                  <a:rPr lang="en-GB" altLang="en-US" dirty="0"/>
                  <a:t> (or key)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A is part of some key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GB" altLang="en-US" dirty="0"/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1524000"/>
                <a:ext cx="8642350" cy="5000624"/>
              </a:xfrm>
              <a:blipFill>
                <a:blip r:embed="rId2"/>
                <a:stretch>
                  <a:fillRect l="-587" t="-1523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88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11188" y="3933825"/>
          <a:ext cx="78486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Bitmap Image" r:id="rId3" imgW="6657143" imgH="2114845" progId="Paint.Picture">
                  <p:embed/>
                </p:oleObj>
              </mc:Choice>
              <mc:Fallback>
                <p:oleObj name="Bitmap Image" r:id="rId3" imgW="6657143" imgH="211484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933825"/>
                        <a:ext cx="7848600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4248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The EMP_PROJ relation is in 1NF but is not in 2NF.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The nonprime attribute ENAME violates 2NF             .  because of FD2, as do the nonprime .    attributes PNAME and PLOCATION because of FD3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is stored redundantly </a:t>
            </a:r>
          </a:p>
          <a:p>
            <a:pPr lvl="1"/>
            <a:r>
              <a:rPr lang="en-US" dirty="0"/>
              <a:t>Wastes storage</a:t>
            </a:r>
          </a:p>
          <a:p>
            <a:pPr lvl="1"/>
            <a:r>
              <a:rPr lang="en-US" dirty="0"/>
              <a:t>Causes problems with update anomalies</a:t>
            </a:r>
          </a:p>
          <a:p>
            <a:pPr lvl="2"/>
            <a:r>
              <a:rPr lang="en-US" dirty="0"/>
              <a:t>Insertion anomalies</a:t>
            </a:r>
          </a:p>
          <a:p>
            <a:pPr lvl="2"/>
            <a:r>
              <a:rPr lang="en-US" dirty="0"/>
              <a:t>Deletion anomalies</a:t>
            </a:r>
          </a:p>
          <a:p>
            <a:pPr lvl="2"/>
            <a:r>
              <a:rPr lang="en-US" dirty="0"/>
              <a:t>Modification anomalies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66D72-518C-AA44-9230-9901269DC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6" y="3733800"/>
            <a:ext cx="80772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7254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2NF Normalization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71599"/>
            <a:ext cx="8642350" cy="5153025"/>
          </a:xfrm>
        </p:spPr>
        <p:txBody>
          <a:bodyPr/>
          <a:lstStyle/>
          <a:p>
            <a:pPr eaLnBrk="1" hangingPunct="1"/>
            <a:r>
              <a:rPr lang="en-GB" altLang="en-US" dirty="0"/>
              <a:t>If a relation schema is not in 2NF, it can be "second normalized" or "2NF normalized" into a number of 2NF relations in which nonprime attributes are associated only with the part of the primary key on which they are fully functionally dependent.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The functional dependencies FD1, FD2, and FD3 in hence lead to the decomposition of EMP_PROJ into the three relation schemas EP1, EP2, and EP3 shown in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0825" y="188913"/>
          <a:ext cx="8642350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Bitmap Image" r:id="rId3" imgW="5125165" imgH="2866667" progId="Paint.Picture">
                  <p:embed/>
                </p:oleObj>
              </mc:Choice>
              <mc:Fallback>
                <p:oleObj name="Bitmap Image" r:id="rId3" imgW="5125165" imgH="286666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8642350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en-GB" altLang="en-US"/>
              <a:t>As a general definition of </a:t>
            </a:r>
            <a:r>
              <a:rPr lang="en-GB" altLang="en-US" b="1"/>
              <a:t>prime</a:t>
            </a:r>
            <a:r>
              <a:rPr lang="en-GB" altLang="en-US"/>
              <a:t> </a:t>
            </a:r>
            <a:r>
              <a:rPr lang="en-GB" altLang="en-US" b="1"/>
              <a:t>attribute, </a:t>
            </a:r>
            <a:r>
              <a:rPr lang="en-GB" altLang="en-US"/>
              <a:t>an attribute that is part of </a:t>
            </a:r>
            <a:r>
              <a:rPr lang="en-GB" altLang="en-US" i="1"/>
              <a:t>any candidate key </a:t>
            </a:r>
            <a:r>
              <a:rPr lang="en-GB" altLang="en-US"/>
              <a:t>will be considered as prime.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 Partial and full functional dependencies and transitive dependencies will now be </a:t>
            </a:r>
            <a:r>
              <a:rPr lang="en-GB" altLang="en-US" i="1"/>
              <a:t>with respect to</a:t>
            </a:r>
            <a:r>
              <a:rPr lang="en-GB" altLang="en-US"/>
              <a:t> </a:t>
            </a:r>
            <a:r>
              <a:rPr lang="en-GB" altLang="en-US" i="1"/>
              <a:t>all candidate keys </a:t>
            </a:r>
            <a:r>
              <a:rPr lang="en-GB" altLang="en-US"/>
              <a:t>of a relation.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077200" cy="9540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3NF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0825" y="1524000"/>
                <a:ext cx="8642350" cy="5000624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GB" altLang="en-US" dirty="0"/>
                  <a:t>According to Codd’s original definition, a relation schema </a:t>
                </a:r>
                <a:r>
                  <a:rPr lang="en-GB" altLang="en-US" i="1" dirty="0"/>
                  <a:t>R</a:t>
                </a:r>
                <a:r>
                  <a:rPr lang="en-GB" altLang="en-US" dirty="0"/>
                  <a:t> is in </a:t>
                </a:r>
                <a:r>
                  <a:rPr lang="en-GB" altLang="en-US" b="1" dirty="0"/>
                  <a:t>3NF</a:t>
                </a:r>
                <a:r>
                  <a:rPr lang="en-GB" altLang="en-US" dirty="0"/>
                  <a:t> if it satisfies 2NF </a:t>
                </a:r>
                <a:r>
                  <a:rPr lang="en-GB" altLang="en-US" i="1" dirty="0"/>
                  <a:t>and </a:t>
                </a:r>
                <a:r>
                  <a:rPr lang="en-GB" altLang="en-US" dirty="0"/>
                  <a:t>no nonprime attribute of </a:t>
                </a:r>
                <a:r>
                  <a:rPr lang="en-GB" altLang="en-US" i="1" dirty="0"/>
                  <a:t>R </a:t>
                </a:r>
                <a:r>
                  <a:rPr lang="en-GB" altLang="en-US" dirty="0"/>
                  <a:t>is transitively dependent on all keys.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dirty="0"/>
                  <a:t>Alternatively A relation is in 3NF if for all FDs X</a:t>
                </a:r>
                <a:r>
                  <a:rPr lang="en-GB" altLang="en-US" dirty="0">
                    <a:sym typeface="Wingdings" pitchFamily="2" charset="2"/>
                  </a:rPr>
                  <a:t>A one of the following conditions must hold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altLang="en-US" dirty="0"/>
                  <a:t> i.e. trivial FD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X is a </a:t>
                </a:r>
                <a:r>
                  <a:rPr lang="en-GB" altLang="en-US" dirty="0" err="1"/>
                  <a:t>superkey</a:t>
                </a:r>
                <a:r>
                  <a:rPr lang="en-GB" altLang="en-US" dirty="0"/>
                  <a:t> (or key)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A is part of some key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GB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dirty="0"/>
                  <a:t>The relation schema EMP_DEPT in is in 2NF, since no partial dependencies on a key exist.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dirty="0"/>
                  <a:t>However, EMP_DEPT is not in 3NF </a:t>
                </a:r>
              </a:p>
              <a:p>
                <a:pPr lvl="1"/>
                <a:r>
                  <a:rPr lang="en-GB" altLang="en-US" dirty="0"/>
                  <a:t>For FD </a:t>
                </a:r>
                <a:r>
                  <a:rPr lang="en-GB" altLang="en-US" dirty="0" err="1"/>
                  <a:t>Dnumber</a:t>
                </a:r>
                <a:r>
                  <a:rPr lang="en-GB" altLang="en-US" dirty="0"/>
                  <a:t> </a:t>
                </a:r>
                <a:r>
                  <a:rPr lang="en-GB" altLang="en-US" dirty="0">
                    <a:sym typeface="Wingdings" pitchFamily="2" charset="2"/>
                  </a:rPr>
                  <a:t> </a:t>
                </a:r>
                <a:r>
                  <a:rPr lang="en-GB" altLang="en-US" dirty="0" err="1">
                    <a:sym typeface="Wingdings" pitchFamily="2" charset="2"/>
                  </a:rPr>
                  <a:t>Dname</a:t>
                </a:r>
                <a:r>
                  <a:rPr lang="en-GB" altLang="en-US" dirty="0">
                    <a:sym typeface="Wingdings" pitchFamily="2" charset="2"/>
                  </a:rPr>
                  <a:t> </a:t>
                </a:r>
                <a:r>
                  <a:rPr lang="en-GB" altLang="en-US" dirty="0" err="1">
                    <a:sym typeface="Wingdings" pitchFamily="2" charset="2"/>
                  </a:rPr>
                  <a:t>Dnumber</a:t>
                </a:r>
                <a:r>
                  <a:rPr lang="en-GB" altLang="en-US" dirty="0">
                    <a:sym typeface="Wingdings" pitchFamily="2" charset="2"/>
                  </a:rPr>
                  <a:t> is not a </a:t>
                </a:r>
                <a:r>
                  <a:rPr lang="en-GB" altLang="en-US" dirty="0" err="1">
                    <a:sym typeface="Wingdings" pitchFamily="2" charset="2"/>
                  </a:rPr>
                  <a:t>superkey</a:t>
                </a:r>
                <a:endParaRPr lang="en-GB" altLang="en-US" dirty="0"/>
              </a:p>
              <a:p>
                <a:pPr marL="342900" lvl="1" indent="0">
                  <a:buNone/>
                </a:pPr>
                <a:r>
                  <a:rPr lang="en-GB" altLang="en-US" dirty="0"/>
                  <a:t>(because of the transitive dependency of DMGRSSN (and also DNAME) on SSN via DNUMBER. )</a:t>
                </a: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1524000"/>
                <a:ext cx="8642350" cy="5000624"/>
              </a:xfrm>
              <a:blipFill>
                <a:blip r:embed="rId2"/>
                <a:stretch>
                  <a:fillRect l="-587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Example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2352675"/>
          <a:ext cx="778033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Bitmap Image" r:id="rId3" imgW="7780952" imgH="1647619" progId="Paint.Picture">
                  <p:embed/>
                </p:oleObj>
              </mc:Choice>
              <mc:Fallback>
                <p:oleObj name="Bitmap Image" r:id="rId3" imgW="7780952" imgH="16476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52675"/>
                        <a:ext cx="7780337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BFFB57-799C-A844-9E82-A5D165FF9079}"/>
                  </a:ext>
                </a:extLst>
              </p:cNvPr>
              <p:cNvSpPr/>
              <p:nvPr/>
            </p:nvSpPr>
            <p:spPr>
              <a:xfrm>
                <a:off x="5029200" y="457200"/>
                <a:ext cx="4572000" cy="16712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altLang="en-US" dirty="0"/>
                  <a:t>3NF: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altLang="en-US" dirty="0"/>
                  <a:t>for all FDs X</a:t>
                </a:r>
                <a:r>
                  <a:rPr lang="en-GB" altLang="en-US" dirty="0">
                    <a:sym typeface="Wingdings" pitchFamily="2" charset="2"/>
                  </a:rPr>
                  <a:t>A one of the following conditions must hold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altLang="en-US" dirty="0"/>
                  <a:t> i.e. trivial FD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X is a </a:t>
                </a:r>
                <a:r>
                  <a:rPr lang="en-GB" altLang="en-US" dirty="0" err="1"/>
                  <a:t>superkey</a:t>
                </a:r>
                <a:r>
                  <a:rPr lang="en-GB" altLang="en-US" dirty="0"/>
                  <a:t> (or key)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A is part of some key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BFFB57-799C-A844-9E82-A5D165FF9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57200"/>
                <a:ext cx="4572000" cy="1671227"/>
              </a:xfrm>
              <a:prstGeom prst="rect">
                <a:avLst/>
              </a:prstGeom>
              <a:blipFill>
                <a:blip r:embed="rId5"/>
                <a:stretch>
                  <a:fillRect l="-1111" t="-3788" b="-4545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0825" y="260350"/>
          <a:ext cx="8497888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8" name="Bitmap Image" r:id="rId3" imgW="5372850" imgH="2523810" progId="Paint.Picture">
                  <p:embed/>
                </p:oleObj>
              </mc:Choice>
              <mc:Fallback>
                <p:oleObj name="Bitmap Image" r:id="rId3" imgW="5372850" imgH="252381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8497888" cy="399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en-GB" altLang="en-US" b="1" dirty="0"/>
              <a:t>Boyce-Codd normal form (BCNF) </a:t>
            </a:r>
            <a:r>
              <a:rPr lang="en-GB" altLang="en-US" dirty="0"/>
              <a:t>was proposed as a simpler form of 3NF,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but it was found to be stricter than 3NF,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because every relation in BCNF is also in 3NF; however, a relation in 3NF is </a:t>
            </a:r>
            <a:r>
              <a:rPr lang="en-GB" altLang="en-US" i="1" dirty="0"/>
              <a:t>not necessarily </a:t>
            </a:r>
            <a:r>
              <a:rPr lang="en-GB" altLang="en-US" dirty="0"/>
              <a:t>in BCNF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BCNF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Definition: </a:t>
            </a:r>
            <a:r>
              <a:rPr lang="en-GB" altLang="en-US" b="1" u="sng" dirty="0"/>
              <a:t>A relation schema </a:t>
            </a:r>
            <a:r>
              <a:rPr lang="en-GB" altLang="en-US" b="1" i="1" u="sng" dirty="0"/>
              <a:t>R </a:t>
            </a:r>
            <a:r>
              <a:rPr lang="en-GB" altLang="en-US" b="1" u="sng" dirty="0"/>
              <a:t>is in BCNF if whenever a </a:t>
            </a:r>
            <a:r>
              <a:rPr lang="en-GB" altLang="en-US" b="1" i="1" u="sng" dirty="0"/>
              <a:t>nontrivial </a:t>
            </a:r>
            <a:r>
              <a:rPr lang="en-GB" altLang="en-US" b="1" u="sng" dirty="0"/>
              <a:t>functional dependency </a:t>
            </a:r>
            <a:r>
              <a:rPr lang="en-GB" altLang="en-US" b="1" i="1" u="sng" dirty="0"/>
              <a:t>X</a:t>
            </a:r>
            <a:r>
              <a:rPr lang="en-GB" altLang="en-US" b="1" u="sng" dirty="0"/>
              <a:t> </a:t>
            </a:r>
            <a:r>
              <a:rPr lang="en-GB" altLang="en-US" b="1" u="sng" dirty="0">
                <a:sym typeface="Wingdings" panose="05000000000000000000" pitchFamily="2" charset="2"/>
              </a:rPr>
              <a:t></a:t>
            </a:r>
            <a:r>
              <a:rPr lang="en-GB" altLang="en-US" b="1" i="1" u="sng" dirty="0"/>
              <a:t> A </a:t>
            </a:r>
            <a:r>
              <a:rPr lang="en-GB" altLang="en-US" b="1" u="sng" dirty="0"/>
              <a:t>holds in </a:t>
            </a:r>
            <a:r>
              <a:rPr lang="en-GB" altLang="en-US" b="1" i="1" u="sng" dirty="0"/>
              <a:t>R,</a:t>
            </a:r>
            <a:r>
              <a:rPr lang="en-GB" altLang="en-US" b="1" u="sng" dirty="0"/>
              <a:t> then </a:t>
            </a:r>
            <a:r>
              <a:rPr lang="en-GB" altLang="en-US" b="1" i="1" u="sng" dirty="0"/>
              <a:t>X </a:t>
            </a:r>
            <a:r>
              <a:rPr lang="en-GB" altLang="en-US" b="1" u="sng" dirty="0"/>
              <a:t>is a </a:t>
            </a:r>
            <a:r>
              <a:rPr lang="en-GB" altLang="en-US" b="1" u="sng" dirty="0" err="1"/>
              <a:t>superkey</a:t>
            </a:r>
            <a:r>
              <a:rPr lang="en-GB" altLang="en-US" b="1" u="sng" dirty="0"/>
              <a:t> (candidate key)of </a:t>
            </a:r>
            <a:r>
              <a:rPr lang="en-GB" altLang="en-US" b="1" i="1" u="sng" dirty="0"/>
              <a:t>R.</a:t>
            </a:r>
            <a:r>
              <a:rPr lang="en-GB" alt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F13CF1-47EB-274A-A9DF-DC7806754BDA}"/>
                  </a:ext>
                </a:extLst>
              </p:cNvPr>
              <p:cNvSpPr/>
              <p:nvPr/>
            </p:nvSpPr>
            <p:spPr>
              <a:xfrm>
                <a:off x="5486400" y="3657600"/>
                <a:ext cx="4572000" cy="16712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altLang="en-US" dirty="0"/>
                  <a:t>3NF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altLang="en-US" dirty="0"/>
                  <a:t>for all FDs X</a:t>
                </a:r>
                <a:r>
                  <a:rPr lang="en-GB" altLang="en-US" dirty="0">
                    <a:sym typeface="Wingdings" pitchFamily="2" charset="2"/>
                  </a:rPr>
                  <a:t>A one of the following conditions must hold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altLang="en-US" dirty="0"/>
                  <a:t> i.e. trivial FD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X is a </a:t>
                </a:r>
                <a:r>
                  <a:rPr lang="en-GB" altLang="en-US" dirty="0" err="1"/>
                  <a:t>superkey</a:t>
                </a:r>
                <a:r>
                  <a:rPr lang="en-GB" altLang="en-US" dirty="0"/>
                  <a:t> (or key)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A is part of some key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F13CF1-47EB-274A-A9DF-DC7806754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657600"/>
                <a:ext cx="4572000" cy="1671227"/>
              </a:xfrm>
              <a:prstGeom prst="rect">
                <a:avLst/>
              </a:prstGeom>
              <a:blipFill>
                <a:blip r:embed="rId2"/>
                <a:stretch>
                  <a:fillRect l="-1111" t="-3788" b="-4545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FFD01F-FE56-D449-AD05-30797315B938}"/>
                  </a:ext>
                </a:extLst>
              </p:cNvPr>
              <p:cNvSpPr/>
              <p:nvPr/>
            </p:nvSpPr>
            <p:spPr>
              <a:xfrm>
                <a:off x="990600" y="3772694"/>
                <a:ext cx="4572000" cy="13942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altLang="en-US" dirty="0"/>
                  <a:t>BCNF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altLang="en-US" dirty="0"/>
                  <a:t>for all FDs X</a:t>
                </a:r>
                <a:r>
                  <a:rPr lang="en-GB" altLang="en-US" dirty="0">
                    <a:sym typeface="Wingdings" pitchFamily="2" charset="2"/>
                  </a:rPr>
                  <a:t>A one of the following conditions must hold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altLang="en-US" dirty="0"/>
                  <a:t> i.e. trivial FD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X is a </a:t>
                </a:r>
                <a:r>
                  <a:rPr lang="en-GB" altLang="en-US" dirty="0" err="1"/>
                  <a:t>superkey</a:t>
                </a:r>
                <a:r>
                  <a:rPr lang="en-GB" altLang="en-US" dirty="0"/>
                  <a:t> (or key) </a:t>
                </a:r>
                <a:endParaRPr lang="en-GB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FFD01F-FE56-D449-AD05-30797315B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772694"/>
                <a:ext cx="4572000" cy="1394228"/>
              </a:xfrm>
              <a:prstGeom prst="rect">
                <a:avLst/>
              </a:prstGeom>
              <a:blipFill>
                <a:blip r:embed="rId3"/>
                <a:stretch>
                  <a:fillRect l="-1385" t="-4505" b="-5405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 our example, AREA</a:t>
            </a:r>
            <a:r>
              <a:rPr lang="en-GB" altLang="en-US">
                <a:sym typeface="Wingdings" panose="05000000000000000000" pitchFamily="2" charset="2"/>
              </a:rPr>
              <a:t> County_name</a:t>
            </a:r>
            <a:r>
              <a:rPr lang="en-GB" altLang="en-US"/>
              <a:t> violates BCNF in LOTS1A because AREA is not a superkey of LOTS1A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Note that FD5 satisfies 3NF in LOTS1A because COUNTY_NAME is a prime attribute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8ACCE22-ABD4-6246-A048-82EC9DC8A986}"/>
                  </a:ext>
                </a:extLst>
              </p:cNvPr>
              <p:cNvSpPr/>
              <p:nvPr/>
            </p:nvSpPr>
            <p:spPr>
              <a:xfrm>
                <a:off x="634294" y="4419600"/>
                <a:ext cx="4572000" cy="14219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altLang="en-US" dirty="0"/>
                  <a:t>for all FDs X</a:t>
                </a:r>
                <a:r>
                  <a:rPr lang="en-GB" altLang="en-US" dirty="0">
                    <a:sym typeface="Wingdings" pitchFamily="2" charset="2"/>
                  </a:rPr>
                  <a:t>A one of the following conditions must hold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altLang="en-US" dirty="0"/>
                  <a:t> i.e. trivial FD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X is a </a:t>
                </a:r>
                <a:r>
                  <a:rPr lang="en-GB" altLang="en-US" dirty="0" err="1"/>
                  <a:t>superkey</a:t>
                </a:r>
                <a:r>
                  <a:rPr lang="en-GB" altLang="en-US" dirty="0"/>
                  <a:t> (or key) </a:t>
                </a:r>
                <a:r>
                  <a:rPr lang="en-GB" altLang="en-US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1"/>
                <a:r>
                  <a:rPr lang="en-GB" altLang="en-US" dirty="0"/>
                  <a:t>A is part of some key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8ACCE22-ABD4-6246-A048-82EC9DC8A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94" y="4419600"/>
                <a:ext cx="4572000" cy="1421928"/>
              </a:xfrm>
              <a:prstGeom prst="rect">
                <a:avLst/>
              </a:prstGeom>
              <a:blipFill>
                <a:blip r:embed="rId2"/>
                <a:stretch>
                  <a:fillRect l="-831" t="-446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ED32A-0F33-1A48-BCB9-5DA8C3F8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61AB-88FA-4DD2-BFC5-DBF4616F0CA2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1895C-F3FD-864B-B930-D10DF10F62AD}"/>
              </a:ext>
            </a:extLst>
          </p:cNvPr>
          <p:cNvSpPr/>
          <p:nvPr/>
        </p:nvSpPr>
        <p:spPr>
          <a:xfrm>
            <a:off x="381000" y="381000"/>
            <a:ext cx="8134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2" charset="0"/>
              </a:rPr>
              <a:t>Consider the universal relation R </a:t>
            </a:r>
            <a:r>
              <a:rPr lang="en-US" dirty="0">
                <a:latin typeface="Helvetica" pitchFamily="2" charset="0"/>
              </a:rPr>
              <a:t>= {A, </a:t>
            </a:r>
            <a:r>
              <a:rPr lang="en-US" dirty="0">
                <a:latin typeface="Times" pitchFamily="2" charset="0"/>
              </a:rPr>
              <a:t>B, C, D, E, F, G, H, I, J} and the set of functional dependencies F = </a:t>
            </a:r>
          </a:p>
          <a:p>
            <a:r>
              <a:rPr lang="en-US" dirty="0">
                <a:latin typeface="Times" pitchFamily="2" charset="0"/>
              </a:rPr>
              <a:t>A, </a:t>
            </a:r>
            <a:r>
              <a:rPr lang="en-US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</a:t>
            </a:r>
            <a:r>
              <a:rPr lang="en-US" dirty="0">
                <a:latin typeface="Times" pitchFamily="2" charset="0"/>
              </a:rPr>
              <a:t> C, </a:t>
            </a:r>
          </a:p>
          <a:p>
            <a:r>
              <a:rPr lang="en-US" dirty="0">
                <a:latin typeface="Helvetica" pitchFamily="2" charset="0"/>
              </a:rPr>
              <a:t>A </a:t>
            </a:r>
            <a:r>
              <a:rPr lang="en-US" dirty="0">
                <a:latin typeface="Times" pitchFamily="2" charset="0"/>
                <a:sym typeface="Wingdings" pitchFamily="2" charset="2"/>
              </a:rPr>
              <a:t></a:t>
            </a:r>
            <a:r>
              <a:rPr lang="en-US" dirty="0">
                <a:latin typeface="Times" pitchFamily="2" charset="0"/>
              </a:rPr>
              <a:t> D, </a:t>
            </a:r>
            <a:r>
              <a:rPr lang="en-US" dirty="0">
                <a:latin typeface="Helvetica" pitchFamily="2" charset="0"/>
              </a:rPr>
              <a:t>E, </a:t>
            </a:r>
          </a:p>
          <a:p>
            <a:r>
              <a:rPr lang="en-US" dirty="0">
                <a:latin typeface="Helvetica" pitchFamily="2" charset="0"/>
              </a:rPr>
              <a:t>B </a:t>
            </a:r>
            <a:r>
              <a:rPr lang="en-US" dirty="0">
                <a:latin typeface="Times" pitchFamily="2" charset="0"/>
                <a:sym typeface="Wingdings" pitchFamily="2" charset="2"/>
              </a:rPr>
              <a:t> </a:t>
            </a:r>
            <a:r>
              <a:rPr lang="en-US" dirty="0">
                <a:latin typeface="Helvetica" pitchFamily="2" charset="0"/>
              </a:rPr>
              <a:t>F, </a:t>
            </a:r>
          </a:p>
          <a:p>
            <a:r>
              <a:rPr lang="en-US" dirty="0">
                <a:latin typeface="Helvetica" pitchFamily="2" charset="0"/>
              </a:rPr>
              <a:t>F </a:t>
            </a:r>
            <a:r>
              <a:rPr lang="en-US" dirty="0">
                <a:latin typeface="Times" pitchFamily="2" charset="0"/>
                <a:sym typeface="Wingdings" pitchFamily="2" charset="2"/>
              </a:rPr>
              <a:t></a:t>
            </a:r>
            <a:r>
              <a:rPr lang="en-US" dirty="0">
                <a:latin typeface="Times" pitchFamily="2" charset="0"/>
              </a:rPr>
              <a:t> G, H,</a:t>
            </a:r>
          </a:p>
          <a:p>
            <a:r>
              <a:rPr lang="en-US" dirty="0">
                <a:latin typeface="Times" pitchFamily="2" charset="0"/>
              </a:rPr>
              <a:t>D </a:t>
            </a:r>
            <a:r>
              <a:rPr lang="en-US" dirty="0">
                <a:latin typeface="Times" pitchFamily="2" charset="0"/>
                <a:sym typeface="Wingdings" pitchFamily="2" charset="2"/>
              </a:rPr>
              <a:t></a:t>
            </a:r>
            <a:r>
              <a:rPr lang="en-US" dirty="0">
                <a:latin typeface="Times" pitchFamily="2" charset="0"/>
              </a:rPr>
              <a:t>I, </a:t>
            </a:r>
            <a:r>
              <a:rPr lang="en-US" dirty="0">
                <a:latin typeface="Helvetica" pitchFamily="2" charset="0"/>
              </a:rPr>
              <a:t>J. </a:t>
            </a:r>
          </a:p>
          <a:p>
            <a:r>
              <a:rPr lang="en-US" dirty="0">
                <a:latin typeface="Times" pitchFamily="2" charset="0"/>
              </a:rPr>
              <a:t>What is the key for R</a:t>
            </a:r>
            <a:endParaRPr lang="en-US" dirty="0"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8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Solutions?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Decomposition</a:t>
            </a:r>
          </a:p>
          <a:p>
            <a:pPr eaLnBrk="1" hangingPunct="1"/>
            <a:r>
              <a:rPr lang="en-US" altLang="en-US" dirty="0"/>
              <a:t>Do we need to decompose the relation? </a:t>
            </a:r>
          </a:p>
          <a:p>
            <a:pPr lvl="1" eaLnBrk="1" hangingPunct="1"/>
            <a:r>
              <a:rPr lang="en-US" altLang="en-US" i="1" dirty="0"/>
              <a:t>Several normal forms have been found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problems are associated with decomposition?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BCEA5E-A724-D043-8B18-B349C3BC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61AB-88FA-4DD2-BFC5-DBF4616F0CA2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FF50F6-6854-A447-8DBA-D3FDA3A85E55}"/>
              </a:ext>
            </a:extLst>
          </p:cNvPr>
          <p:cNvSpPr/>
          <p:nvPr/>
        </p:nvSpPr>
        <p:spPr>
          <a:xfrm>
            <a:off x="304800" y="15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" pitchFamily="2" charset="0"/>
              </a:rPr>
              <a:t>Consider a relation R(A, B, C, D, E) with the following dependencies:</a:t>
            </a:r>
          </a:p>
          <a:p>
            <a:r>
              <a:rPr lang="en-US" dirty="0">
                <a:latin typeface="Times" pitchFamily="2" charset="0"/>
              </a:rPr>
              <a:t>AB 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Times" pitchFamily="2" charset="0"/>
              </a:rPr>
              <a:t>C, CD 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Times" pitchFamily="2" charset="0"/>
              </a:rPr>
              <a:t>E, DE 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Times" pitchFamily="2" charset="0"/>
              </a:rPr>
              <a:t>B</a:t>
            </a:r>
          </a:p>
          <a:p>
            <a:endParaRPr lang="en-US" dirty="0"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54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4EBF4D-13A2-D845-86E2-93C8DAAB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61AB-88FA-4DD2-BFC5-DBF4616F0CA2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BF5C4-2B00-F24C-A569-7150192A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886"/>
            <a:ext cx="8534400" cy="31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8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GUIDELINE: </a:t>
            </a:r>
          </a:p>
          <a:p>
            <a:pPr lvl="1"/>
            <a:r>
              <a:rPr lang="en-US" dirty="0"/>
              <a:t>Design a schema that does not suffer from the insertion, deletion and update anomalies.</a:t>
            </a:r>
          </a:p>
          <a:p>
            <a:pPr lvl="1"/>
            <a:r>
              <a:rPr lang="en-US" dirty="0"/>
              <a:t>If there are any anomalies present, then note them so that applications can be made to take them into account. </a:t>
            </a:r>
          </a:p>
          <a:p>
            <a:r>
              <a:rPr lang="en-US" dirty="0"/>
              <a:t>GUIDELINE:</a:t>
            </a:r>
          </a:p>
          <a:p>
            <a:pPr lvl="1"/>
            <a:r>
              <a:rPr lang="en-US" dirty="0"/>
              <a:t>Relations should be designed such that their tuples will have as few NULL values as possible</a:t>
            </a:r>
          </a:p>
          <a:p>
            <a:pPr lvl="1"/>
            <a:r>
              <a:rPr lang="en-US" dirty="0"/>
              <a:t>Attributes that are NULL frequently could be placed in separate relations (with the primary key)</a:t>
            </a:r>
          </a:p>
          <a:p>
            <a:r>
              <a:rPr lang="en-US" dirty="0"/>
              <a:t> Reasons for nulls:</a:t>
            </a:r>
          </a:p>
          <a:p>
            <a:pPr lvl="1"/>
            <a:r>
              <a:rPr lang="en-US" dirty="0"/>
              <a:t>Attribute not applicable or invalid</a:t>
            </a:r>
          </a:p>
          <a:p>
            <a:pPr lvl="1"/>
            <a:r>
              <a:rPr lang="en-US" dirty="0"/>
              <a:t>Attribute value unknown  (may exist)</a:t>
            </a:r>
          </a:p>
          <a:p>
            <a:pPr lvl="1"/>
            <a:r>
              <a:rPr lang="en-US" dirty="0"/>
              <a:t>Value known to exist, but unavailable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1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Functional Dependencies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/>
              <a:t>A </a:t>
            </a:r>
            <a:r>
              <a:rPr lang="en-US" altLang="en-US" sz="2800" b="1" dirty="0"/>
              <a:t>functional dependency </a:t>
            </a:r>
            <a:r>
              <a:rPr lang="en-US" altLang="en-US" sz="2800" dirty="0"/>
              <a:t>(FD) is a constraint that generalizes the concept of a </a:t>
            </a:r>
            <a:r>
              <a:rPr lang="en-US" altLang="en-US" sz="2800" i="1" dirty="0"/>
              <a:t>key</a:t>
            </a:r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Let </a:t>
            </a:r>
            <a:r>
              <a:rPr lang="en-US" altLang="en-US" sz="2800" i="1" dirty="0"/>
              <a:t>R </a:t>
            </a:r>
            <a:r>
              <a:rPr lang="en-US" altLang="en-US" sz="2800" dirty="0"/>
              <a:t>be a relation schema and let </a:t>
            </a:r>
            <a:r>
              <a:rPr lang="en-US" altLang="en-US" sz="2800" i="1" dirty="0"/>
              <a:t>X </a:t>
            </a:r>
            <a:r>
              <a:rPr lang="en-US" altLang="en-US" sz="2800" dirty="0"/>
              <a:t>and </a:t>
            </a:r>
            <a:r>
              <a:rPr lang="en-US" altLang="en-US" sz="2800" i="1" dirty="0"/>
              <a:t>Y </a:t>
            </a:r>
            <a:r>
              <a:rPr lang="en-US" altLang="en-US" sz="2800" dirty="0"/>
              <a:t>be nonempty sets of attributes in </a:t>
            </a:r>
            <a:r>
              <a:rPr lang="en-US" altLang="en-US" sz="2800" i="1" dirty="0"/>
              <a:t>R</a:t>
            </a:r>
            <a:r>
              <a:rPr lang="en-US" altLang="en-US" sz="2800" dirty="0"/>
              <a:t>. We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say that an instance </a:t>
            </a:r>
            <a:r>
              <a:rPr lang="en-US" altLang="en-US" sz="2800" i="1" dirty="0"/>
              <a:t>r </a:t>
            </a:r>
            <a:r>
              <a:rPr lang="en-US" altLang="en-US" sz="2800" dirty="0"/>
              <a:t>of </a:t>
            </a:r>
            <a:r>
              <a:rPr lang="en-US" altLang="en-US" sz="2800" i="1" dirty="0"/>
              <a:t>R </a:t>
            </a:r>
            <a:r>
              <a:rPr lang="en-US" altLang="en-US" sz="2800" dirty="0"/>
              <a:t>satisfies the</a:t>
            </a:r>
            <a:br>
              <a:rPr lang="en-US" altLang="en-US" sz="2800" dirty="0"/>
            </a:br>
            <a:r>
              <a:rPr lang="en-US" altLang="en-US" sz="2800" dirty="0"/>
              <a:t> FD </a:t>
            </a:r>
            <a:r>
              <a:rPr lang="en-US" altLang="en-US" sz="2800" i="1" dirty="0"/>
              <a:t>X </a:t>
            </a:r>
            <a:r>
              <a:rPr lang="en-US" altLang="en-US" sz="2800" i="1" dirty="0">
                <a:sym typeface="Wingdings" panose="05000000000000000000" pitchFamily="2" charset="2"/>
              </a:rPr>
              <a:t></a:t>
            </a:r>
            <a:r>
              <a:rPr lang="en-US" altLang="en-US" sz="2800" i="1" dirty="0"/>
              <a:t> Y</a:t>
            </a:r>
            <a:r>
              <a:rPr lang="en-US" altLang="en-US" sz="2800" dirty="0"/>
              <a:t> if the following holds for 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Every pair of tuples </a:t>
            </a:r>
            <a:r>
              <a:rPr lang="en-US" altLang="en-US" sz="2800" i="1" dirty="0"/>
              <a:t>t</a:t>
            </a:r>
            <a:r>
              <a:rPr lang="en-US" altLang="en-US" sz="2800" dirty="0"/>
              <a:t>1 and </a:t>
            </a:r>
            <a:r>
              <a:rPr lang="en-US" altLang="en-US" sz="2800" i="1" dirty="0"/>
              <a:t>t</a:t>
            </a:r>
            <a:r>
              <a:rPr lang="en-US" altLang="en-US" sz="2800" dirty="0"/>
              <a:t>2 in </a:t>
            </a:r>
            <a:r>
              <a:rPr lang="en-US" altLang="en-US" sz="2800" i="1" dirty="0"/>
              <a:t>r</a:t>
            </a:r>
            <a:r>
              <a:rPr lang="en-US" altLang="en-US" sz="28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800" u="sng" dirty="0"/>
              <a:t>If </a:t>
            </a:r>
            <a:r>
              <a:rPr lang="en-US" altLang="en-US" sz="2800" i="1" u="sng" dirty="0"/>
              <a:t>t</a:t>
            </a:r>
            <a:r>
              <a:rPr lang="en-US" altLang="en-US" sz="2800" u="sng" dirty="0"/>
              <a:t>1</a:t>
            </a:r>
            <a:r>
              <a:rPr lang="en-US" altLang="en-US" sz="2800" i="1" u="sng" dirty="0"/>
              <a:t>:X </a:t>
            </a:r>
            <a:r>
              <a:rPr lang="en-US" altLang="en-US" sz="2800" u="sng" dirty="0"/>
              <a:t>= </a:t>
            </a:r>
            <a:r>
              <a:rPr lang="en-US" altLang="en-US" sz="2800" i="1" u="sng" dirty="0"/>
              <a:t>t</a:t>
            </a:r>
            <a:r>
              <a:rPr lang="en-US" altLang="en-US" sz="2800" u="sng" dirty="0"/>
              <a:t>2</a:t>
            </a:r>
            <a:r>
              <a:rPr lang="en-US" altLang="en-US" sz="2800" i="1" u="sng" dirty="0"/>
              <a:t>:X</a:t>
            </a:r>
            <a:r>
              <a:rPr lang="en-US" altLang="en-US" sz="2800" u="sng" dirty="0"/>
              <a:t>, then </a:t>
            </a:r>
            <a:r>
              <a:rPr lang="en-US" altLang="en-US" sz="2800" i="1" u="sng" dirty="0"/>
              <a:t>t</a:t>
            </a:r>
            <a:r>
              <a:rPr lang="en-US" altLang="en-US" sz="2800" u="sng" dirty="0"/>
              <a:t>1</a:t>
            </a:r>
            <a:r>
              <a:rPr lang="en-US" altLang="en-US" sz="2800" i="1" u="sng" dirty="0"/>
              <a:t>:Y </a:t>
            </a:r>
            <a:r>
              <a:rPr lang="en-US" altLang="en-US" sz="2800" u="sng" dirty="0"/>
              <a:t>= </a:t>
            </a:r>
            <a:r>
              <a:rPr lang="en-US" altLang="en-US" sz="2800" i="1" u="sng" dirty="0"/>
              <a:t>t</a:t>
            </a:r>
            <a:r>
              <a:rPr lang="en-US" altLang="en-US" sz="2800" u="sng" dirty="0"/>
              <a:t>2</a:t>
            </a:r>
            <a:r>
              <a:rPr lang="en-US" altLang="en-US" sz="2800" i="1" u="sng" dirty="0"/>
              <a:t>:Y</a:t>
            </a:r>
            <a:r>
              <a:rPr lang="en-US" altLang="en-US" sz="2800" i="1" dirty="0"/>
              <a:t> </a:t>
            </a:r>
            <a:r>
              <a:rPr lang="en-US" altLang="en-US" sz="2800" dirty="0"/>
              <a:t>.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3D3F9-114C-7B40-A02A-5739248B3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88" y="2209800"/>
            <a:ext cx="48768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 the following relation: Do we have any FDs?</a:t>
            </a:r>
            <a:endParaRPr lang="en-US" altLang="en-US" dirty="0">
              <a:sym typeface="Wingdings" panose="05000000000000000000" pitchFamily="2" charset="2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38100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FB815E-C96D-4744-A50A-529BC921210F}"/>
              </a:ext>
            </a:extLst>
          </p:cNvPr>
          <p:cNvSpPr/>
          <p:nvPr/>
        </p:nvSpPr>
        <p:spPr>
          <a:xfrm>
            <a:off x="4495800" y="3578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Every pair of tuples </a:t>
            </a:r>
            <a:r>
              <a:rPr lang="en-US" altLang="en-US" i="1" dirty="0"/>
              <a:t>t</a:t>
            </a:r>
            <a:r>
              <a:rPr lang="en-US" altLang="en-US" dirty="0"/>
              <a:t>1 and </a:t>
            </a:r>
            <a:r>
              <a:rPr lang="en-US" altLang="en-US" i="1" dirty="0"/>
              <a:t>t</a:t>
            </a:r>
            <a:r>
              <a:rPr lang="en-US" altLang="en-US" dirty="0"/>
              <a:t>2 in </a:t>
            </a:r>
            <a:r>
              <a:rPr lang="en-US" altLang="en-US" i="1" dirty="0"/>
              <a:t>r</a:t>
            </a:r>
            <a:r>
              <a:rPr lang="en-US" altLang="en-US" dirty="0"/>
              <a:t>:</a:t>
            </a:r>
          </a:p>
          <a:p>
            <a:r>
              <a:rPr lang="en-US" altLang="en-US" u="sng" dirty="0"/>
              <a:t>If </a:t>
            </a:r>
            <a:r>
              <a:rPr lang="en-US" altLang="en-US" i="1" u="sng" dirty="0"/>
              <a:t>t</a:t>
            </a:r>
            <a:r>
              <a:rPr lang="en-US" altLang="en-US" u="sng" dirty="0"/>
              <a:t>1</a:t>
            </a:r>
            <a:r>
              <a:rPr lang="en-US" altLang="en-US" i="1" u="sng" dirty="0"/>
              <a:t>:X </a:t>
            </a:r>
            <a:r>
              <a:rPr lang="en-US" altLang="en-US" u="sng" dirty="0"/>
              <a:t>= </a:t>
            </a:r>
            <a:r>
              <a:rPr lang="en-US" altLang="en-US" i="1" u="sng" dirty="0"/>
              <a:t>t</a:t>
            </a:r>
            <a:r>
              <a:rPr lang="en-US" altLang="en-US" u="sng" dirty="0"/>
              <a:t>2</a:t>
            </a:r>
            <a:r>
              <a:rPr lang="en-US" altLang="en-US" i="1" u="sng" dirty="0"/>
              <a:t>:X</a:t>
            </a:r>
            <a:r>
              <a:rPr lang="en-US" altLang="en-US" u="sng" dirty="0"/>
              <a:t>, then </a:t>
            </a:r>
            <a:r>
              <a:rPr lang="en-US" altLang="en-US" i="1" u="sng" dirty="0"/>
              <a:t>t</a:t>
            </a:r>
            <a:r>
              <a:rPr lang="en-US" altLang="en-US" u="sng" dirty="0"/>
              <a:t>1</a:t>
            </a:r>
            <a:r>
              <a:rPr lang="en-US" altLang="en-US" i="1" u="sng" dirty="0"/>
              <a:t>:Y </a:t>
            </a:r>
            <a:r>
              <a:rPr lang="en-US" altLang="en-US" u="sng" dirty="0"/>
              <a:t>= </a:t>
            </a:r>
            <a:r>
              <a:rPr lang="en-US" altLang="en-US" i="1" u="sng" dirty="0"/>
              <a:t>t</a:t>
            </a:r>
            <a:r>
              <a:rPr lang="en-US" altLang="en-US" u="sng" dirty="0"/>
              <a:t>2</a:t>
            </a:r>
            <a:r>
              <a:rPr lang="en-US" altLang="en-US" i="1" u="sng" dirty="0"/>
              <a:t>:Y</a:t>
            </a:r>
            <a:r>
              <a:rPr lang="en-US" altLang="en-US" i="1" dirty="0"/>
              <a:t> 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Keys and FDs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primary key constraint is a special case of an FD.</a:t>
            </a:r>
          </a:p>
          <a:p>
            <a:pPr lvl="1"/>
            <a:r>
              <a:rPr lang="en-US" altLang="en-US" dirty="0"/>
              <a:t>Note, however, that the definition of an FD does not require that the set </a:t>
            </a:r>
            <a:r>
              <a:rPr lang="en-US" altLang="en-US" i="1" dirty="0"/>
              <a:t>X </a:t>
            </a:r>
            <a:r>
              <a:rPr lang="en-US" altLang="en-US" dirty="0"/>
              <a:t>be minimal;</a:t>
            </a:r>
          </a:p>
          <a:p>
            <a:pPr lvl="1"/>
            <a:r>
              <a:rPr lang="en-US" altLang="en-US" dirty="0"/>
              <a:t>The additional </a:t>
            </a:r>
            <a:r>
              <a:rPr lang="en-US" altLang="en-US" dirty="0" err="1"/>
              <a:t>minimality</a:t>
            </a:r>
            <a:r>
              <a:rPr lang="en-US" altLang="en-US" dirty="0"/>
              <a:t> condition must be met for </a:t>
            </a:r>
            <a:r>
              <a:rPr lang="en-US" altLang="en-US" i="1" dirty="0"/>
              <a:t>X </a:t>
            </a:r>
            <a:r>
              <a:rPr lang="en-US" altLang="en-US" dirty="0"/>
              <a:t>to be a key</a:t>
            </a:r>
          </a:p>
          <a:p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Super Key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i="1" dirty="0"/>
              <a:t>X </a:t>
            </a:r>
            <a:r>
              <a:rPr lang="en-US" altLang="en-US" i="1" dirty="0">
                <a:sym typeface="Wingdings" panose="05000000000000000000" pitchFamily="2" charset="2"/>
              </a:rPr>
              <a:t></a:t>
            </a:r>
            <a:r>
              <a:rPr lang="en-US" altLang="en-US" i="1" dirty="0"/>
              <a:t>Y </a:t>
            </a:r>
            <a:r>
              <a:rPr lang="en-US" altLang="en-US" dirty="0"/>
              <a:t>holds, where </a:t>
            </a:r>
            <a:r>
              <a:rPr lang="en-US" altLang="en-US" i="1" dirty="0"/>
              <a:t>Y </a:t>
            </a:r>
            <a:r>
              <a:rPr lang="en-US" altLang="en-US" dirty="0"/>
              <a:t>is the set of all attributes, and there is some subset </a:t>
            </a:r>
            <a:r>
              <a:rPr lang="en-US" altLang="en-US" i="1" dirty="0"/>
              <a:t>V </a:t>
            </a:r>
            <a:r>
              <a:rPr lang="en-US" altLang="en-US" dirty="0"/>
              <a:t>of </a:t>
            </a:r>
            <a:r>
              <a:rPr lang="en-US" altLang="en-US" i="1" dirty="0"/>
              <a:t>X </a:t>
            </a:r>
            <a:r>
              <a:rPr lang="en-US" altLang="en-US" dirty="0"/>
              <a:t>such that </a:t>
            </a:r>
            <a:r>
              <a:rPr lang="en-US" altLang="en-US" i="1" dirty="0"/>
              <a:t>V </a:t>
            </a:r>
            <a:r>
              <a:rPr lang="en-US" altLang="en-US" i="1" dirty="0">
                <a:sym typeface="Wingdings" panose="05000000000000000000" pitchFamily="2" charset="2"/>
              </a:rPr>
              <a:t></a:t>
            </a:r>
            <a:r>
              <a:rPr lang="en-US" altLang="en-US" i="1" dirty="0"/>
              <a:t>Y </a:t>
            </a:r>
            <a:r>
              <a:rPr lang="en-US" altLang="en-US" dirty="0"/>
              <a:t>holds, then </a:t>
            </a:r>
            <a:r>
              <a:rPr lang="en-US" altLang="en-US" i="1" dirty="0"/>
              <a:t>X </a:t>
            </a:r>
            <a:r>
              <a:rPr lang="en-US" altLang="en-US" dirty="0"/>
              <a:t>is a </a:t>
            </a:r>
            <a:r>
              <a:rPr lang="en-US" altLang="en-US" i="1" dirty="0" err="1"/>
              <a:t>superkey</a:t>
            </a:r>
            <a:r>
              <a:rPr lang="en-US" altLang="en-US" dirty="0"/>
              <a:t>;</a:t>
            </a:r>
          </a:p>
          <a:p>
            <a:pPr lvl="1"/>
            <a:endParaRPr lang="en-US" dirty="0">
              <a:solidFill>
                <a:schemeClr val="tx2">
                  <a:satMod val="130000"/>
                </a:schemeClr>
              </a:solidFill>
            </a:endParaRPr>
          </a:p>
          <a:p>
            <a:pPr lvl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C7D0E-C383-4A31-83FA-1B554307B51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147050" cy="1541463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Keys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2286000"/>
          <a:ext cx="835342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Bitmap Image" r:id="rId3" imgW="6400000" imgH="2209524" progId="Paint.Picture">
                  <p:embed/>
                </p:oleObj>
              </mc:Choice>
              <mc:Fallback>
                <p:oleObj name="Bitmap Image" r:id="rId3" imgW="6400000" imgH="220952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353425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5D276-3287-441E-A44E-D14C9A0D05A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50824" y="525800"/>
            <a:ext cx="7750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altLang="en-US" dirty="0"/>
              <a:t>Consider the relation schema EMP_PROJ in from the semantics of the attributes, we know that the following functional dependencies should hold: </a:t>
            </a:r>
          </a:p>
          <a:p>
            <a:pPr lvl="1"/>
            <a:r>
              <a:rPr lang="en-GB" altLang="en-US" dirty="0"/>
              <a:t>SSN </a:t>
            </a:r>
            <a:r>
              <a:rPr lang="en-GB" altLang="en-US" dirty="0">
                <a:sym typeface="Wingdings" panose="05000000000000000000" pitchFamily="2" charset="2"/>
              </a:rPr>
              <a:t></a:t>
            </a:r>
            <a:r>
              <a:rPr lang="en-GB" altLang="en-US" dirty="0"/>
              <a:t> ENAME </a:t>
            </a:r>
          </a:p>
          <a:p>
            <a:pPr lvl="1"/>
            <a:r>
              <a:rPr lang="en-GB" altLang="en-US" dirty="0"/>
              <a:t>PNUMBER </a:t>
            </a:r>
            <a:r>
              <a:rPr lang="en-GB" altLang="en-US" dirty="0">
                <a:sym typeface="Wingdings" panose="05000000000000000000" pitchFamily="2" charset="2"/>
              </a:rPr>
              <a:t></a:t>
            </a:r>
            <a:r>
              <a:rPr lang="en-GB" altLang="en-US" dirty="0"/>
              <a:t> {PNAME, PLOCATION} </a:t>
            </a:r>
          </a:p>
          <a:p>
            <a:pPr lvl="1"/>
            <a:r>
              <a:rPr lang="en-GB" altLang="en-US" dirty="0"/>
              <a:t>{SSN, PNUMBER} </a:t>
            </a:r>
            <a:r>
              <a:rPr lang="en-GB" altLang="en-US" dirty="0">
                <a:sym typeface="Wingdings" panose="05000000000000000000" pitchFamily="2" charset="2"/>
              </a:rPr>
              <a:t></a:t>
            </a:r>
            <a:r>
              <a:rPr lang="en-GB" altLang="en-US" dirty="0"/>
              <a:t> HOURS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3779</TotalTime>
  <Words>2250</Words>
  <Application>Microsoft Macintosh PowerPoint</Application>
  <PresentationFormat>On-screen Show (4:3)</PresentationFormat>
  <Paragraphs>275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Helvetica</vt:lpstr>
      <vt:lpstr>Times</vt:lpstr>
      <vt:lpstr>Office Theme</vt:lpstr>
      <vt:lpstr>Bitmap Image</vt:lpstr>
      <vt:lpstr>Chapter 19: Normalization</vt:lpstr>
      <vt:lpstr>Normalization Overview</vt:lpstr>
      <vt:lpstr>Redundancy</vt:lpstr>
      <vt:lpstr>Solutions?</vt:lpstr>
      <vt:lpstr>Design</vt:lpstr>
      <vt:lpstr>Functional Dependencies</vt:lpstr>
      <vt:lpstr>Example</vt:lpstr>
      <vt:lpstr>Keys and FDs</vt:lpstr>
      <vt:lpstr>PowerPoint Presentation</vt:lpstr>
      <vt:lpstr>Inference Rules for Functional Dependencies </vt:lpstr>
      <vt:lpstr>Armstrong's Axioms</vt:lpstr>
      <vt:lpstr>Examples on Armstrong Axioms: Union</vt:lpstr>
      <vt:lpstr>Examples on Armstrong Axioms</vt:lpstr>
      <vt:lpstr>Examples on Armstrong Axioms</vt:lpstr>
      <vt:lpstr>PowerPoint Presentation</vt:lpstr>
      <vt:lpstr>PowerPoint Presentation</vt:lpstr>
      <vt:lpstr>Normalization</vt:lpstr>
      <vt:lpstr>First Normal Form (1NF) </vt:lpstr>
      <vt:lpstr>Consider the DEPARTMENT relation schema shown </vt:lpstr>
      <vt:lpstr>Solutions?</vt:lpstr>
      <vt:lpstr>1NF</vt:lpstr>
      <vt:lpstr>PowerPoint Presentation</vt:lpstr>
      <vt:lpstr>2NF</vt:lpstr>
      <vt:lpstr>Partial Dependencies</vt:lpstr>
      <vt:lpstr>PowerPoint Presentation</vt:lpstr>
      <vt:lpstr>Full Dependencies</vt:lpstr>
      <vt:lpstr>2NF</vt:lpstr>
      <vt:lpstr>3NF: Two equivalent Definitions</vt:lpstr>
      <vt:lpstr>PowerPoint Presentation</vt:lpstr>
      <vt:lpstr>2NF Normalization</vt:lpstr>
      <vt:lpstr>PowerPoint Presentation</vt:lpstr>
      <vt:lpstr>PowerPoint Presentation</vt:lpstr>
      <vt:lpstr>3NF</vt:lpstr>
      <vt:lpstr>Example</vt:lpstr>
      <vt:lpstr>PowerPoint Presentation</vt:lpstr>
      <vt:lpstr>PowerPoint Presentation</vt:lpstr>
      <vt:lpstr>BCNF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Bassem S Sayrafi</dc:creator>
  <cp:lastModifiedBy>Bassem S Sayrafi</cp:lastModifiedBy>
  <cp:revision>76</cp:revision>
  <cp:lastPrinted>1601-01-01T00:00:00Z</cp:lastPrinted>
  <dcterms:created xsi:type="dcterms:W3CDTF">1601-01-01T00:00:00Z</dcterms:created>
  <dcterms:modified xsi:type="dcterms:W3CDTF">2021-05-27T09:40:20Z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