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30"/>
  </p:notesMasterIdLst>
  <p:sldIdLst>
    <p:sldId id="286" r:id="rId2"/>
    <p:sldId id="285" r:id="rId3"/>
    <p:sldId id="284" r:id="rId4"/>
    <p:sldId id="287" r:id="rId5"/>
    <p:sldId id="288" r:id="rId6"/>
    <p:sldId id="290" r:id="rId7"/>
    <p:sldId id="291" r:id="rId8"/>
    <p:sldId id="292" r:id="rId9"/>
    <p:sldId id="293" r:id="rId10"/>
    <p:sldId id="282" r:id="rId11"/>
    <p:sldId id="264" r:id="rId12"/>
    <p:sldId id="294" r:id="rId13"/>
    <p:sldId id="295" r:id="rId14"/>
    <p:sldId id="296" r:id="rId15"/>
    <p:sldId id="297" r:id="rId16"/>
    <p:sldId id="265" r:id="rId17"/>
    <p:sldId id="271" r:id="rId18"/>
    <p:sldId id="272" r:id="rId19"/>
    <p:sldId id="274" r:id="rId20"/>
    <p:sldId id="280" r:id="rId21"/>
    <p:sldId id="276" r:id="rId22"/>
    <p:sldId id="300" r:id="rId23"/>
    <p:sldId id="278" r:id="rId24"/>
    <p:sldId id="279" r:id="rId25"/>
    <p:sldId id="301" r:id="rId26"/>
    <p:sldId id="302" r:id="rId27"/>
    <p:sldId id="303" r:id="rId28"/>
    <p:sldId id="29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276" autoAdjust="0"/>
  </p:normalViewPr>
  <p:slideViewPr>
    <p:cSldViewPr>
      <p:cViewPr varScale="1">
        <p:scale>
          <a:sx n="40" d="100"/>
          <a:sy n="4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lam Jihad" userId="7dab8b71-00bd-46bc-a2f7-7626e3f63bbd" providerId="ADAL" clId="{07A79F4E-B7E0-4D2C-A598-0D5DE20643ED}"/>
    <pc:docChg chg="undo custSel modSld">
      <pc:chgData name="Islam Jihad" userId="7dab8b71-00bd-46bc-a2f7-7626e3f63bbd" providerId="ADAL" clId="{07A79F4E-B7E0-4D2C-A598-0D5DE20643ED}" dt="2021-11-22T20:18:24.759" v="1" actId="1076"/>
      <pc:docMkLst>
        <pc:docMk/>
      </pc:docMkLst>
      <pc:sldChg chg="modSp mod">
        <pc:chgData name="Islam Jihad" userId="7dab8b71-00bd-46bc-a2f7-7626e3f63bbd" providerId="ADAL" clId="{07A79F4E-B7E0-4D2C-A598-0D5DE20643ED}" dt="2021-11-22T20:18:24.759" v="1" actId="1076"/>
        <pc:sldMkLst>
          <pc:docMk/>
          <pc:sldMk cId="750083728" sldId="292"/>
        </pc:sldMkLst>
        <pc:picChg chg="mod">
          <ac:chgData name="Islam Jihad" userId="7dab8b71-00bd-46bc-a2f7-7626e3f63bbd" providerId="ADAL" clId="{07A79F4E-B7E0-4D2C-A598-0D5DE20643ED}" dt="2021-11-22T20:18:24.759" v="1" actId="1076"/>
          <ac:picMkLst>
            <pc:docMk/>
            <pc:sldMk cId="750083728" sldId="292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742B1-9005-40D8-A39C-4B10FB97F17C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76CBC-A9F0-4CEB-9BEA-97EDBA11B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9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A474-7F9D-4F00-B180-19DF6CABA40E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9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6CA5-899A-4D74-8C69-9DD92EA161F6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1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6B85-2C49-4C38-A3CC-ADA901BE65DF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1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0B310DDE-0C5D-4337-A8BF-E0C538AC63D2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61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E03B4-1B53-4AA8-A368-9C8762EA9AC4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D36CC1-82E9-144B-BD06-C6C04C96C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0"/>
            <a:ext cx="3517900" cy="474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4EE672-2BEA-0C4C-A666-3C36814F22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55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2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EB16-CA70-4305-8D8B-CF68A20431CA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7557-80F2-4A56-A5FE-D9F74FE0AD24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1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E38C-D9BD-4C21-ACA8-CBEDC0FD4BA7}" type="datetime1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3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EE683-EABB-45FF-81F0-1D75AAE4B9EC}" type="datetime1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54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6492-B6EB-4741-BD8F-43BC952355E1}" type="datetime1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D049E-CB06-47C2-A57C-80350D8C444A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57240-FA50-4FDE-A1E6-8F60C13EAC24}" type="datetime1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7DC6-2C9E-4391-A52D-ED5BC6E9F35B}" type="datetime1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15409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41" y="6160032"/>
            <a:ext cx="1143000" cy="6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BZUCOMP333/" TargetMode="External"/><Relationship Id="rId2" Type="http://schemas.openxmlformats.org/officeDocument/2006/relationships/hyperlink" Target="mailto:bsayrafi@Birzeit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basics (1970)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6872"/>
            <a:ext cx="4800600" cy="4216327"/>
          </a:xfrm>
        </p:spPr>
        <p:txBody>
          <a:bodyPr>
            <a:normAutofit/>
          </a:bodyPr>
          <a:lstStyle/>
          <a:p>
            <a:r>
              <a:rPr lang="en-US" dirty="0"/>
              <a:t>Need to record banking transactions</a:t>
            </a:r>
          </a:p>
          <a:p>
            <a:pPr lvl="1"/>
            <a:r>
              <a:rPr lang="en-US" dirty="0"/>
              <a:t>Withdrawal</a:t>
            </a:r>
          </a:p>
          <a:p>
            <a:pPr lvl="1"/>
            <a:r>
              <a:rPr lang="en-US" dirty="0"/>
              <a:t>Deposit</a:t>
            </a:r>
          </a:p>
          <a:p>
            <a:pPr lvl="1"/>
            <a:r>
              <a:rPr lang="en-US" dirty="0"/>
              <a:t>Transactions</a:t>
            </a:r>
          </a:p>
          <a:p>
            <a:pPr lvl="1"/>
            <a:r>
              <a:rPr lang="en-US" dirty="0"/>
              <a:t>Fail-Safe</a:t>
            </a:r>
          </a:p>
          <a:p>
            <a:r>
              <a:rPr lang="en-US" dirty="0"/>
              <a:t>Edgar </a:t>
            </a:r>
            <a:r>
              <a:rPr lang="en-US" dirty="0" err="1"/>
              <a:t>Codd</a:t>
            </a:r>
            <a:r>
              <a:rPr lang="en-US" dirty="0"/>
              <a:t> at IBM 1970 Seminal paper</a:t>
            </a:r>
          </a:p>
          <a:p>
            <a:pPr lvl="1"/>
            <a:r>
              <a:rPr lang="en-US" dirty="0"/>
              <a:t>Proposed the relational model</a:t>
            </a:r>
          </a:p>
          <a:p>
            <a:pPr lvl="1"/>
            <a:r>
              <a:rPr lang="en-US" dirty="0"/>
              <a:t>Main idea was to organize data as groups of relations</a:t>
            </a:r>
          </a:p>
          <a:p>
            <a:pPr lvl="1"/>
            <a:r>
              <a:rPr lang="en-US" dirty="0"/>
              <a:t>Each relation describes a group of objects with similar attributes</a:t>
            </a:r>
          </a:p>
          <a:p>
            <a:pPr lvl="1"/>
            <a:r>
              <a:rPr lang="en-US" dirty="0"/>
              <a:t>ACM </a:t>
            </a:r>
            <a:r>
              <a:rPr lang="en-US"/>
              <a:t>Turing Award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544" y="113507"/>
            <a:ext cx="1286256" cy="18288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890923"/>
              </p:ext>
            </p:extLst>
          </p:nvPr>
        </p:nvGraphicFramePr>
        <p:xfrm>
          <a:off x="5514973" y="2133600"/>
          <a:ext cx="3383280" cy="93687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064196">
                  <a:extLst>
                    <a:ext uri="{9D8B030D-6E8A-4147-A177-3AD203B41FA5}">
                      <a16:colId xmlns:a16="http://schemas.microsoft.com/office/drawing/2014/main" val="499038870"/>
                    </a:ext>
                  </a:extLst>
                </a:gridCol>
                <a:gridCol w="943144">
                  <a:extLst>
                    <a:ext uri="{9D8B030D-6E8A-4147-A177-3AD203B41FA5}">
                      <a16:colId xmlns:a16="http://schemas.microsoft.com/office/drawing/2014/main" val="3341077151"/>
                    </a:ext>
                  </a:extLst>
                </a:gridCol>
                <a:gridCol w="1375940">
                  <a:extLst>
                    <a:ext uri="{9D8B030D-6E8A-4147-A177-3AD203B41FA5}">
                      <a16:colId xmlns:a16="http://schemas.microsoft.com/office/drawing/2014/main" val="2717716448"/>
                    </a:ext>
                  </a:extLst>
                </a:gridCol>
              </a:tblGrid>
              <a:tr h="285944"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  <a:r>
                        <a:rPr lang="en-US" baseline="0" dirty="0"/>
                        <a:t> 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604848"/>
                  </a:ext>
                </a:extLst>
              </a:tr>
              <a:tr h="285944">
                <a:tc>
                  <a:txBody>
                    <a:bodyPr/>
                    <a:lstStyle/>
                    <a:p>
                      <a:r>
                        <a:rPr lang="en-US" dirty="0"/>
                        <a:t>1161234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Ahmad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147327"/>
                  </a:ext>
                </a:extLst>
              </a:tr>
              <a:tr h="342513">
                <a:tc>
                  <a:txBody>
                    <a:bodyPr/>
                    <a:lstStyle/>
                    <a:p>
                      <a:r>
                        <a:rPr lang="en-US" dirty="0"/>
                        <a:t>1161455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71401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80781"/>
              </p:ext>
            </p:extLst>
          </p:nvPr>
        </p:nvGraphicFramePr>
        <p:xfrm>
          <a:off x="5514973" y="3657600"/>
          <a:ext cx="3383280" cy="122281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62027">
                  <a:extLst>
                    <a:ext uri="{9D8B030D-6E8A-4147-A177-3AD203B41FA5}">
                      <a16:colId xmlns:a16="http://schemas.microsoft.com/office/drawing/2014/main" val="49903887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41077151"/>
                    </a:ext>
                  </a:extLst>
                </a:gridCol>
                <a:gridCol w="1430653">
                  <a:extLst>
                    <a:ext uri="{9D8B030D-6E8A-4147-A177-3AD203B41FA5}">
                      <a16:colId xmlns:a16="http://schemas.microsoft.com/office/drawing/2014/main" val="2717716448"/>
                    </a:ext>
                  </a:extLst>
                </a:gridCol>
              </a:tblGrid>
              <a:tr h="285944">
                <a:tc>
                  <a:txBody>
                    <a:bodyPr/>
                    <a:lstStyle/>
                    <a:p>
                      <a:r>
                        <a:rPr lang="en-US" sz="1200" dirty="0"/>
                        <a:t>Course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Name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604848"/>
                  </a:ext>
                </a:extLst>
              </a:tr>
              <a:tr h="285944">
                <a:tc>
                  <a:txBody>
                    <a:bodyPr/>
                    <a:lstStyle/>
                    <a:p>
                      <a:r>
                        <a:rPr lang="en-US" dirty="0"/>
                        <a:t>56478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Database</a:t>
                      </a:r>
                      <a:r>
                        <a:rPr lang="en-US" sz="1100" baseline="0" dirty="0"/>
                        <a:t> management Systems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147327"/>
                  </a:ext>
                </a:extLst>
              </a:tr>
              <a:tr h="342513">
                <a:tc>
                  <a:txBody>
                    <a:bodyPr/>
                    <a:lstStyle/>
                    <a:p>
                      <a:r>
                        <a:rPr lang="en-US" dirty="0"/>
                        <a:t>56479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Data Structures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714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834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838" y="381000"/>
            <a:ext cx="7886700" cy="1325563"/>
          </a:xfrm>
        </p:spPr>
        <p:txBody>
          <a:bodyPr/>
          <a:lstStyle/>
          <a:p>
            <a:r>
              <a:rPr lang="en-US" dirty="0"/>
              <a:t>DBMS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7981950" cy="4351338"/>
          </a:xfrm>
        </p:spPr>
        <p:txBody>
          <a:bodyPr>
            <a:normAutofit/>
          </a:bodyPr>
          <a:lstStyle/>
          <a:p>
            <a:r>
              <a:rPr lang="en-US" dirty="0"/>
              <a:t> A Database Management System (DBMS) is an integrated set of programs used to create and maintain a database.</a:t>
            </a:r>
          </a:p>
          <a:p>
            <a:r>
              <a:rPr lang="en-US" dirty="0"/>
              <a:t>They are very complex systems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Oracle</a:t>
            </a:r>
          </a:p>
          <a:p>
            <a:pPr lvl="1"/>
            <a:r>
              <a:rPr lang="en-US" dirty="0"/>
              <a:t>DB2</a:t>
            </a:r>
          </a:p>
          <a:p>
            <a:pPr lvl="1"/>
            <a:r>
              <a:rPr lang="en-US" dirty="0" err="1"/>
              <a:t>MySql</a:t>
            </a:r>
            <a:endParaRPr lang="en-US" dirty="0"/>
          </a:p>
          <a:p>
            <a:pPr lvl="1"/>
            <a:r>
              <a:rPr lang="en-US" dirty="0" err="1"/>
              <a:t>MariaDB</a:t>
            </a:r>
            <a:endParaRPr lang="en-US" dirty="0"/>
          </a:p>
          <a:p>
            <a:pPr lvl="1"/>
            <a:r>
              <a:rPr lang="en-US" dirty="0"/>
              <a:t>SQL SERVER</a:t>
            </a:r>
          </a:p>
          <a:p>
            <a:pPr lvl="1"/>
            <a:r>
              <a:rPr lang="en-US" dirty="0"/>
              <a:t>Informix</a:t>
            </a:r>
          </a:p>
          <a:p>
            <a:pPr lvl="1"/>
            <a:endParaRPr lang="en-US" dirty="0"/>
          </a:p>
          <a:p>
            <a:r>
              <a:rPr lang="en-US" dirty="0"/>
              <a:t>Both MySQL and </a:t>
            </a:r>
            <a:r>
              <a:rPr lang="en-US" dirty="0" err="1"/>
              <a:t>MariaDB</a:t>
            </a:r>
            <a:r>
              <a:rPr lang="en-US" dirty="0"/>
              <a:t> created by Michael </a:t>
            </a:r>
            <a:r>
              <a:rPr lang="en-US" dirty="0" err="1"/>
              <a:t>Widenius</a:t>
            </a:r>
            <a:r>
              <a:rPr lang="en-US" dirty="0"/>
              <a:t> (Monty)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400300" cy="1760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 vs. DB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00550" cy="4351338"/>
          </a:xfrm>
        </p:spPr>
        <p:txBody>
          <a:bodyPr/>
          <a:lstStyle/>
          <a:p>
            <a:r>
              <a:rPr lang="en-US" dirty="0"/>
              <a:t>Would an Excel file suffice?!</a:t>
            </a:r>
          </a:p>
          <a:p>
            <a:r>
              <a:rPr lang="en-US" dirty="0"/>
              <a:t>Suppose a population of china File!</a:t>
            </a:r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Questions on the data</a:t>
            </a:r>
          </a:p>
          <a:p>
            <a:pPr lvl="1"/>
            <a:r>
              <a:rPr lang="en-US" dirty="0"/>
              <a:t>Concurrent Data Access</a:t>
            </a:r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Privacy</a:t>
            </a:r>
          </a:p>
          <a:p>
            <a:pPr lvl="1"/>
            <a:r>
              <a:rPr lang="en-US" dirty="0"/>
              <a:t>Recovery</a:t>
            </a:r>
          </a:p>
          <a:p>
            <a:pPr lvl="1"/>
            <a:r>
              <a:rPr lang="en-US" dirty="0"/>
              <a:t>Data depending on software!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6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35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Advantages of 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independence</a:t>
            </a:r>
          </a:p>
          <a:p>
            <a:pPr lvl="1"/>
            <a:r>
              <a:rPr lang="en-US" dirty="0"/>
              <a:t>Generated and stored data should be kept separate from applications</a:t>
            </a:r>
          </a:p>
          <a:p>
            <a:pPr lvl="1"/>
            <a:r>
              <a:rPr lang="en-US" dirty="0"/>
              <a:t>The role of a database is to hold data for use by various applications. Data independence allows for the same data to be used in many different ways.</a:t>
            </a:r>
          </a:p>
          <a:p>
            <a:r>
              <a:rPr lang="en-US" dirty="0"/>
              <a:t>Efficient Data Access</a:t>
            </a:r>
          </a:p>
          <a:p>
            <a:pPr lvl="1"/>
            <a:r>
              <a:rPr lang="en-US" dirty="0"/>
              <a:t>DBMS utilizes a mixture of sophisticated concepts and techniques for storing and retrieving data competently, and this feature becomes important in cases where the data is stored on external storage devices</a:t>
            </a:r>
          </a:p>
          <a:p>
            <a:r>
              <a:rPr lang="en-US" dirty="0"/>
              <a:t>Data integrity and security</a:t>
            </a:r>
          </a:p>
          <a:p>
            <a:pPr lvl="1"/>
            <a:r>
              <a:rPr lang="en-US" dirty="0"/>
              <a:t>If data is accessed through the DBMS, the DBMS can enforce integrity constraints on the data.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26231"/>
            <a:ext cx="1864770" cy="13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44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Advantages of DBMS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Administration</a:t>
            </a:r>
          </a:p>
          <a:p>
            <a:pPr lvl="1"/>
            <a:r>
              <a:rPr lang="en-US" dirty="0"/>
              <a:t>Data sharing among multiusers.</a:t>
            </a:r>
          </a:p>
          <a:p>
            <a:pPr lvl="2"/>
            <a:r>
              <a:rPr lang="en-US" dirty="0"/>
              <a:t>Integrating the administration of data can offer major improvements. </a:t>
            </a:r>
          </a:p>
          <a:p>
            <a:pPr lvl="2"/>
            <a:r>
              <a:rPr lang="en-US" dirty="0"/>
              <a:t>Experienced professionals understand the nature of the data being managed and can be responsible for organizing the data representation to reduce redundancy and make the data to retrieve efficiently.</a:t>
            </a:r>
          </a:p>
          <a:p>
            <a:r>
              <a:rPr lang="en-US" dirty="0"/>
              <a:t>Concurrent Access</a:t>
            </a:r>
          </a:p>
          <a:p>
            <a:pPr lvl="1"/>
            <a:r>
              <a:rPr lang="en-US" dirty="0"/>
              <a:t>Allows for multiusers to access to the database at the same time without any problems in consistency or integrity.</a:t>
            </a:r>
          </a:p>
          <a:p>
            <a:r>
              <a:rPr lang="en-US" dirty="0"/>
              <a:t>Crash Recovery</a:t>
            </a:r>
          </a:p>
          <a:p>
            <a:pPr lvl="1"/>
            <a:r>
              <a:rPr lang="en-US" dirty="0"/>
              <a:t>Protect data from system failures.</a:t>
            </a:r>
          </a:p>
          <a:p>
            <a:r>
              <a:rPr lang="en-US" dirty="0"/>
              <a:t>Reduced Application Development time</a:t>
            </a:r>
          </a:p>
          <a:p>
            <a:pPr lvl="1"/>
            <a:r>
              <a:rPr lang="en-US" dirty="0"/>
              <a:t>DBMS supports many important functions that are common to many applications accessing data stored in the DBMS. This, in conjunction with the high-level interface to the data, facilitates quick development of application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26231"/>
            <a:ext cx="1864770" cy="132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6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229350" cy="1325563"/>
          </a:xfrm>
        </p:spPr>
        <p:txBody>
          <a:bodyPr/>
          <a:lstStyle/>
          <a:p>
            <a:r>
              <a:rPr lang="en-US" dirty="0"/>
              <a:t>Data Model: Describing Data in DBMS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07695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Users ultimately concerned with model data for real-world applications.</a:t>
            </a:r>
          </a:p>
          <a:p>
            <a:r>
              <a:rPr lang="en-US" dirty="0"/>
              <a:t>Data Model: collection of concepts for describing the data.</a:t>
            </a:r>
          </a:p>
          <a:p>
            <a:r>
              <a:rPr lang="en-US" dirty="0"/>
              <a:t>Semantic Data Model</a:t>
            </a:r>
          </a:p>
          <a:p>
            <a:pPr lvl="1"/>
            <a:r>
              <a:rPr lang="en-US" dirty="0"/>
              <a:t>Abstract data model easier for user to describe the data of real application scenario.</a:t>
            </a:r>
          </a:p>
          <a:p>
            <a:pPr lvl="1"/>
            <a:r>
              <a:rPr lang="en-US" dirty="0"/>
              <a:t>E.g. ER Diagram</a:t>
            </a:r>
          </a:p>
          <a:p>
            <a:r>
              <a:rPr lang="en-US" dirty="0"/>
              <a:t>Relational Data Model</a:t>
            </a:r>
          </a:p>
          <a:p>
            <a:pPr lvl="1"/>
            <a:r>
              <a:rPr lang="en-US" dirty="0"/>
              <a:t>Relations</a:t>
            </a:r>
          </a:p>
          <a:p>
            <a:pPr lvl="1"/>
            <a:r>
              <a:rPr lang="en-US" dirty="0"/>
              <a:t>Set of records</a:t>
            </a:r>
          </a:p>
          <a:p>
            <a:pPr lvl="1"/>
            <a:r>
              <a:rPr lang="en-US" dirty="0"/>
              <a:t>Attributes</a:t>
            </a:r>
          </a:p>
          <a:p>
            <a:pPr lvl="1"/>
            <a:endParaRPr lang="en-US" dirty="0"/>
          </a:p>
          <a:p>
            <a:r>
              <a:rPr lang="en-US" dirty="0"/>
              <a:t>Schema: Description of data using a particular data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235" y="264576"/>
            <a:ext cx="2331720" cy="1311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935" y="3905568"/>
            <a:ext cx="3589020" cy="13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1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4648200"/>
          </a:xfrm>
        </p:spPr>
        <p:txBody>
          <a:bodyPr>
            <a:noAutofit/>
          </a:bodyPr>
          <a:lstStyle/>
          <a:p>
            <a:r>
              <a:rPr lang="en-US" sz="2800" dirty="0"/>
              <a:t>A University database.</a:t>
            </a:r>
          </a:p>
          <a:p>
            <a:r>
              <a:rPr lang="en-US" sz="2800" dirty="0"/>
              <a:t>What entities do we have?</a:t>
            </a:r>
          </a:p>
          <a:p>
            <a:r>
              <a:rPr lang="en-US" sz="2400" dirty="0"/>
              <a:t>Entities such as</a:t>
            </a:r>
          </a:p>
          <a:p>
            <a:pPr lvl="2"/>
            <a:r>
              <a:rPr lang="en-US" sz="2000" b="1" dirty="0"/>
              <a:t>Students</a:t>
            </a:r>
          </a:p>
          <a:p>
            <a:pPr lvl="2"/>
            <a:r>
              <a:rPr lang="en-US" sz="2000" b="1" dirty="0"/>
              <a:t>Teachers</a:t>
            </a:r>
          </a:p>
          <a:p>
            <a:pPr lvl="2"/>
            <a:r>
              <a:rPr lang="en-US" sz="2000" b="1" dirty="0"/>
              <a:t>Courses</a:t>
            </a:r>
          </a:p>
          <a:p>
            <a:pPr lvl="2"/>
            <a:r>
              <a:rPr lang="en-US" sz="2000" b="1" dirty="0"/>
              <a:t>Rooms</a:t>
            </a:r>
          </a:p>
          <a:p>
            <a:pPr lvl="2"/>
            <a:r>
              <a:rPr lang="en-US" sz="2000" b="1" dirty="0"/>
              <a:t>Departments</a:t>
            </a:r>
          </a:p>
          <a:p>
            <a:pPr lvl="2"/>
            <a:r>
              <a:rPr lang="en-US" sz="2000" b="1" dirty="0"/>
              <a:t>Faculties</a:t>
            </a:r>
          </a:p>
          <a:p>
            <a:pPr lvl="1"/>
            <a:r>
              <a:rPr lang="en-US" sz="2400" dirty="0"/>
              <a:t>Relationships between entities:</a:t>
            </a:r>
          </a:p>
          <a:p>
            <a:pPr lvl="2"/>
            <a:r>
              <a:rPr lang="en-US" sz="2000" dirty="0"/>
              <a:t>Students </a:t>
            </a:r>
            <a:r>
              <a:rPr lang="en-US" sz="2000" b="1" dirty="0"/>
              <a:t>enroll </a:t>
            </a:r>
            <a:r>
              <a:rPr lang="en-US" sz="2000" dirty="0"/>
              <a:t>in classes</a:t>
            </a:r>
          </a:p>
          <a:p>
            <a:pPr lvl="2"/>
            <a:r>
              <a:rPr lang="en-US" sz="2000" dirty="0"/>
              <a:t>Teachers </a:t>
            </a:r>
            <a:r>
              <a:rPr lang="en-US" sz="2000" b="1" dirty="0"/>
              <a:t>teach </a:t>
            </a:r>
            <a:r>
              <a:rPr lang="en-US" sz="2000" dirty="0"/>
              <a:t>courses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84" y="2895600"/>
            <a:ext cx="4389766" cy="16709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92954" y="341680"/>
            <a:ext cx="1117646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 model example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28650" y="2210260"/>
            <a:ext cx="7886700" cy="358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066800"/>
            <a:ext cx="7772400" cy="576262"/>
          </a:xfrm>
        </p:spPr>
        <p:txBody>
          <a:bodyPr>
            <a:normAutofit fontScale="90000"/>
          </a:bodyPr>
          <a:lstStyle/>
          <a:p>
            <a:r>
              <a:rPr lang="en-GB" sz="3800" dirty="0"/>
              <a:t>Levels of abstraction in a DBMS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133600"/>
            <a:ext cx="5845175" cy="4535488"/>
          </a:xfrm>
        </p:spPr>
        <p:txBody>
          <a:bodyPr>
            <a:normAutofit/>
          </a:bodyPr>
          <a:lstStyle/>
          <a:p>
            <a:r>
              <a:rPr lang="en-GB" sz="2800" dirty="0"/>
              <a:t>The data in a DBMS is described in 3 levels of abstraction</a:t>
            </a:r>
          </a:p>
          <a:p>
            <a:r>
              <a:rPr lang="en-GB" sz="2800" dirty="0"/>
              <a:t>There is a schema at each level</a:t>
            </a:r>
          </a:p>
          <a:p>
            <a:pPr lvl="1"/>
            <a:r>
              <a:rPr lang="en-GB" sz="2400" b="1" dirty="0"/>
              <a:t>External schema</a:t>
            </a:r>
          </a:p>
          <a:p>
            <a:pPr lvl="1"/>
            <a:r>
              <a:rPr lang="en-GB" sz="2400" b="1" dirty="0"/>
              <a:t>Conceptual schema</a:t>
            </a:r>
          </a:p>
          <a:p>
            <a:pPr lvl="1"/>
            <a:r>
              <a:rPr lang="en-GB" sz="2400" b="1" dirty="0"/>
              <a:t>Physical schema</a:t>
            </a:r>
          </a:p>
          <a:p>
            <a:endParaRPr lang="en-GB" sz="2800" dirty="0"/>
          </a:p>
          <a:p>
            <a:r>
              <a:rPr lang="en-GB" sz="2800" dirty="0"/>
              <a:t>Information about the above schemas are found in the </a:t>
            </a:r>
            <a:r>
              <a:rPr lang="en-GB" sz="2800" b="1" dirty="0"/>
              <a:t>system </a:t>
            </a:r>
            <a:r>
              <a:rPr lang="en-GB" sz="2800" b="1" dirty="0" err="1"/>
              <a:t>catalog</a:t>
            </a:r>
            <a:endParaRPr lang="en-GB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CBEFE231-66DF-4080-AAC3-78F446E5901F}" type="slidenum">
              <a:rPr lang="en-US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58429"/>
            <a:ext cx="2862594" cy="34666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8" name="Group 3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4464844"/>
              </p:ext>
            </p:extLst>
          </p:nvPr>
        </p:nvGraphicFramePr>
        <p:xfrm>
          <a:off x="1115219" y="1094696"/>
          <a:ext cx="6769100" cy="518160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354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St_id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fName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lName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DOB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</a:rPr>
                        <a:t>Major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  <a:cs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B068-6153-4263-8E6A-41F8111FCE58}" type="slidenum">
              <a:rPr lang="en-US"/>
              <a:pPr/>
              <a:t>19</a:t>
            </a:fld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9750" y="2420938"/>
            <a:ext cx="814705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Conceptual Level (logical level)</a:t>
            </a:r>
          </a:p>
          <a:p>
            <a:pPr>
              <a:spcBef>
                <a:spcPct val="50000"/>
              </a:spcBef>
            </a:pPr>
            <a:r>
              <a:rPr lang="en-US" sz="2000" b="1" dirty="0"/>
              <a:t>Student(student id </a:t>
            </a:r>
            <a:r>
              <a:rPr lang="en-US" sz="2000" b="1" dirty="0" err="1"/>
              <a:t>int</a:t>
            </a:r>
            <a:r>
              <a:rPr lang="en-US" sz="2000" b="1" dirty="0"/>
              <a:t>, </a:t>
            </a:r>
            <a:r>
              <a:rPr lang="en-US" sz="2000" b="1" dirty="0" err="1">
                <a:solidFill>
                  <a:schemeClr val="hlink"/>
                </a:solidFill>
              </a:rPr>
              <a:t>fName</a:t>
            </a:r>
            <a:r>
              <a:rPr lang="en-US" sz="2000" b="1" dirty="0"/>
              <a:t>: String,</a:t>
            </a:r>
            <a:r>
              <a:rPr lang="en-US" sz="2000" b="1" dirty="0">
                <a:solidFill>
                  <a:schemeClr val="hlink"/>
                </a:solidFill>
              </a:rPr>
              <a:t> </a:t>
            </a:r>
            <a:r>
              <a:rPr lang="en-US" sz="2000" b="1" dirty="0" err="1">
                <a:solidFill>
                  <a:schemeClr val="hlink"/>
                </a:solidFill>
              </a:rPr>
              <a:t>lName</a:t>
            </a:r>
            <a:r>
              <a:rPr lang="en-US" sz="2000" b="1" dirty="0"/>
              <a:t>: String,</a:t>
            </a:r>
            <a:r>
              <a:rPr lang="en-US" sz="2000" b="1" dirty="0">
                <a:solidFill>
                  <a:schemeClr val="hlink"/>
                </a:solidFill>
              </a:rPr>
              <a:t> DOB</a:t>
            </a:r>
            <a:r>
              <a:rPr lang="en-US" sz="2000" b="1" dirty="0"/>
              <a:t>: Date, </a:t>
            </a:r>
            <a:r>
              <a:rPr lang="en-US" sz="2000" b="1" dirty="0">
                <a:solidFill>
                  <a:schemeClr val="hlink"/>
                </a:solidFill>
              </a:rPr>
              <a:t>major</a:t>
            </a:r>
            <a:r>
              <a:rPr lang="en-US" sz="2000" b="1" dirty="0"/>
              <a:t>: String)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539750" y="2133600"/>
            <a:ext cx="7920038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539750" y="3933825"/>
            <a:ext cx="7920038" cy="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199" y="4267925"/>
            <a:ext cx="74271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Describes the stored data in terms of data model (relational)</a:t>
            </a:r>
          </a:p>
          <a:p>
            <a:endParaRPr lang="en-GB" dirty="0"/>
          </a:p>
          <a:p>
            <a:r>
              <a:rPr lang="en-GB" dirty="0"/>
              <a:t>Relational data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Describes all objects in terms of Entities and relationships between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Quiz: Why do we store DOB rather than age?!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993" y="5691188"/>
            <a:ext cx="876957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COMP333: Database Management Systems</a:t>
            </a:r>
          </a:p>
          <a:p>
            <a:r>
              <a:rPr lang="en-US" dirty="0"/>
              <a:t>Instructor: Bassem Sayrafi</a:t>
            </a:r>
          </a:p>
          <a:p>
            <a:r>
              <a:rPr lang="en-US" dirty="0"/>
              <a:t>Office: </a:t>
            </a:r>
            <a:r>
              <a:rPr lang="en-US" dirty="0" err="1"/>
              <a:t>Masri</a:t>
            </a:r>
            <a:r>
              <a:rPr lang="en-US" dirty="0"/>
              <a:t> 316</a:t>
            </a:r>
          </a:p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bsayrafi@Birzeit.edu</a:t>
            </a:r>
            <a:endParaRPr lang="en-US" dirty="0"/>
          </a:p>
          <a:p>
            <a:pPr lvl="1"/>
            <a:r>
              <a:rPr lang="en-US" dirty="0"/>
              <a:t>Facebook Group: </a:t>
            </a:r>
            <a:r>
              <a:rPr lang="en-US" dirty="0">
                <a:hlinkClick r:id="rId3"/>
              </a:rPr>
              <a:t>https://www.facebook.com/groups/BZUCOMP333/</a:t>
            </a:r>
            <a:endParaRPr lang="en-US" dirty="0"/>
          </a:p>
          <a:p>
            <a:pPr lvl="1"/>
            <a:r>
              <a:rPr lang="en-US" dirty="0"/>
              <a:t>Office</a:t>
            </a:r>
          </a:p>
          <a:p>
            <a:r>
              <a:rPr lang="en-US" dirty="0"/>
              <a:t>One of the most important courses of your careers.</a:t>
            </a:r>
          </a:p>
          <a:p>
            <a:r>
              <a:rPr lang="en-US" dirty="0"/>
              <a:t>Most students can work after this course.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76200"/>
            <a:ext cx="2417934" cy="136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87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Conceptual Schema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711204"/>
            <a:ext cx="678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levels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5924550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External level:</a:t>
            </a:r>
          </a:p>
          <a:p>
            <a:pPr lvl="1"/>
            <a:r>
              <a:rPr lang="en-US" dirty="0"/>
              <a:t>Based on view from conceptual model</a:t>
            </a:r>
          </a:p>
          <a:p>
            <a:pPr lvl="1"/>
            <a:r>
              <a:rPr lang="en-US" dirty="0"/>
              <a:t>E.g. </a:t>
            </a:r>
            <a:r>
              <a:rPr lang="en-US" dirty="0" err="1"/>
              <a:t>Ritaj</a:t>
            </a:r>
            <a:endParaRPr lang="en-US" dirty="0"/>
          </a:p>
          <a:p>
            <a:pPr lvl="1"/>
            <a:endParaRPr lang="en-US" sz="2800" b="1" dirty="0"/>
          </a:p>
          <a:p>
            <a:pPr lvl="1"/>
            <a:endParaRPr lang="en-US" sz="2800" b="1" dirty="0"/>
          </a:p>
          <a:p>
            <a:r>
              <a:rPr lang="en-US" sz="2000" b="1" dirty="0"/>
              <a:t>Physical level</a:t>
            </a:r>
          </a:p>
          <a:p>
            <a:pPr lvl="1"/>
            <a:r>
              <a:rPr lang="en-US" dirty="0"/>
              <a:t>Concerned with how exactly the data is stored in files on storage medium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58429"/>
            <a:ext cx="2862594" cy="346662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58429"/>
            <a:ext cx="2862594" cy="346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229350" cy="4351338"/>
          </a:xfrm>
        </p:spPr>
        <p:txBody>
          <a:bodyPr/>
          <a:lstStyle/>
          <a:p>
            <a:r>
              <a:rPr lang="en-US" dirty="0"/>
              <a:t>Ability to modify a schema in one level without affecting the next level.</a:t>
            </a:r>
          </a:p>
          <a:p>
            <a:r>
              <a:rPr lang="en-US" dirty="0"/>
              <a:t>Logical data independence</a:t>
            </a:r>
          </a:p>
          <a:p>
            <a:pPr lvl="1"/>
            <a:r>
              <a:rPr lang="en-US" dirty="0"/>
              <a:t>Users are shielded from changes in the logical structure of the data (changes in relations).</a:t>
            </a:r>
          </a:p>
          <a:p>
            <a:r>
              <a:rPr lang="en-US" dirty="0"/>
              <a:t>Physical data independence</a:t>
            </a:r>
          </a:p>
          <a:p>
            <a:pPr lvl="1"/>
            <a:r>
              <a:rPr lang="en-US" dirty="0"/>
              <a:t>Conceptual schema insulates users from changes in the physical storage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75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 in DBMS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30316"/>
            <a:ext cx="2014931" cy="11951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5"/>
            <a:ext cx="502340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DBMS Supports </a:t>
            </a:r>
            <a:r>
              <a:rPr lang="en-US" sz="3200" b="1" u="sng" dirty="0"/>
              <a:t>Structured Query Language.</a:t>
            </a:r>
            <a:endParaRPr lang="en-US" sz="3200" dirty="0"/>
          </a:p>
          <a:p>
            <a:pPr lvl="1"/>
            <a:r>
              <a:rPr lang="en-US" sz="3200" dirty="0"/>
              <a:t>Based on Relational Algebra</a:t>
            </a:r>
          </a:p>
          <a:p>
            <a:pPr lvl="1"/>
            <a:endParaRPr lang="en-US" sz="3200" dirty="0"/>
          </a:p>
          <a:p>
            <a:r>
              <a:rPr lang="en-US" sz="3200" dirty="0"/>
              <a:t>Composed of </a:t>
            </a:r>
          </a:p>
          <a:p>
            <a:pPr lvl="1"/>
            <a:r>
              <a:rPr lang="en-US" sz="3200" dirty="0"/>
              <a:t>DDL</a:t>
            </a:r>
          </a:p>
          <a:p>
            <a:pPr lvl="1"/>
            <a:r>
              <a:rPr lang="en-US" sz="3200" dirty="0"/>
              <a:t>DML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772140"/>
              </p:ext>
            </p:extLst>
          </p:nvPr>
        </p:nvGraphicFramePr>
        <p:xfrm>
          <a:off x="5486400" y="1524000"/>
          <a:ext cx="31527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3152160" imgH="3656880" progId="Photoshop.Image.16">
                  <p:embed/>
                </p:oleObj>
              </mc:Choice>
              <mc:Fallback>
                <p:oleObj name="Image" r:id="rId2" imgW="3152160" imgH="3656880" progId="Photoshop.Image.16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86400" y="1524000"/>
                        <a:ext cx="3152775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248150" cy="4351338"/>
          </a:xfrm>
        </p:spPr>
        <p:txBody>
          <a:bodyPr/>
          <a:lstStyle/>
          <a:p>
            <a:r>
              <a:rPr lang="en-US" dirty="0"/>
              <a:t>Flight example</a:t>
            </a:r>
          </a:p>
          <a:p>
            <a:r>
              <a:rPr lang="en-US" dirty="0"/>
              <a:t>Two users</a:t>
            </a:r>
          </a:p>
          <a:p>
            <a:pPr lvl="1"/>
            <a:r>
              <a:rPr lang="en-US" dirty="0"/>
              <a:t>One Ticket left!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00" y="2819400"/>
            <a:ext cx="0" cy="297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781800" y="3276600"/>
            <a:ext cx="1733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9400" y="2918293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Reception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10475" y="2918292"/>
            <a:ext cx="1002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Reception 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81" y="1424908"/>
            <a:ext cx="509587" cy="508118"/>
          </a:xfrm>
          <a:prstGeom prst="rect">
            <a:avLst/>
          </a:prstGeom>
        </p:spPr>
      </p:pic>
      <p:cxnSp>
        <p:nvCxnSpPr>
          <p:cNvPr id="14" name="Curved Connector 13"/>
          <p:cNvCxnSpPr/>
          <p:nvPr/>
        </p:nvCxnSpPr>
        <p:spPr>
          <a:xfrm rot="5400000" flipH="1" flipV="1">
            <a:off x="6853237" y="2062163"/>
            <a:ext cx="838200" cy="67627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V="1">
            <a:off x="7543800" y="2133600"/>
            <a:ext cx="838200" cy="5334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81800" y="3657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R(A)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7903" y="386233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R(A)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2943" y="423166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W(A)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7903" y="457475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W(A)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81" y="2541166"/>
            <a:ext cx="1834239" cy="1031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880677"/>
            <a:ext cx="819150" cy="79184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68" y="132335"/>
            <a:ext cx="1023938" cy="10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26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works with databases?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79" y="1825625"/>
            <a:ext cx="7061442" cy="43513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56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Architecture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817" y="1825625"/>
            <a:ext cx="4208365" cy="43513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81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database?!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2160"/>
            <a:ext cx="9144000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2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3714750" cy="4351338"/>
          </a:xfrm>
        </p:spPr>
        <p:txBody>
          <a:bodyPr/>
          <a:lstStyle/>
          <a:p>
            <a:r>
              <a:rPr lang="en-US" altLang="en-US" sz="2000" dirty="0"/>
              <a:t>Collection of data objects and their attributes</a:t>
            </a:r>
          </a:p>
          <a:p>
            <a:pPr lvl="4"/>
            <a:endParaRPr lang="en-US" altLang="en-US" sz="1600" dirty="0"/>
          </a:p>
          <a:p>
            <a:r>
              <a:rPr lang="en-US" altLang="en-US" sz="2000" dirty="0"/>
              <a:t>An attribute is a property or characteristic of an object</a:t>
            </a:r>
          </a:p>
          <a:p>
            <a:pPr lvl="1"/>
            <a:r>
              <a:rPr lang="en-US" altLang="en-US" sz="1800" dirty="0"/>
              <a:t>Examples: eye color of a person, temperature, etc.</a:t>
            </a:r>
          </a:p>
          <a:p>
            <a:pPr lvl="1"/>
            <a:r>
              <a:rPr lang="en-US" altLang="en-US" sz="1800" dirty="0"/>
              <a:t>Attribute is also known as variable, field, characteristic, or feature</a:t>
            </a:r>
          </a:p>
          <a:p>
            <a:r>
              <a:rPr lang="en-US" altLang="en-US" sz="2000" dirty="0"/>
              <a:t>A collection of attributes describe a tuple</a:t>
            </a:r>
          </a:p>
          <a:p>
            <a:pPr lvl="1"/>
            <a:r>
              <a:rPr lang="en-US" altLang="en-US" sz="1800" dirty="0"/>
              <a:t>tuple is also known as record, </a:t>
            </a:r>
            <a:r>
              <a:rPr lang="en-US" altLang="en-US" sz="1800" dirty="0" err="1"/>
              <a:t>row,entity</a:t>
            </a:r>
            <a:r>
              <a:rPr lang="en-US" altLang="en-US" sz="1800" dirty="0"/>
              <a:t>, or </a:t>
            </a:r>
            <a:r>
              <a:rPr lang="en-US" altLang="en-US" dirty="0"/>
              <a:t>an object</a:t>
            </a:r>
            <a:endParaRPr lang="en-US" altLang="en-US" sz="1800" dirty="0"/>
          </a:p>
          <a:p>
            <a:pPr lvl="4"/>
            <a:endParaRPr lang="en-US" altLang="en-US" sz="1600" dirty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5472112" y="1752600"/>
            <a:ext cx="3513138" cy="4313238"/>
            <a:chOff x="3298" y="1104"/>
            <a:chExt cx="2213" cy="2717"/>
          </a:xfrm>
        </p:grpSpPr>
        <p:graphicFrame>
          <p:nvGraphicFramePr>
            <p:cNvPr id="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2755756"/>
                </p:ext>
              </p:extLst>
            </p:nvPr>
          </p:nvGraphicFramePr>
          <p:xfrm>
            <a:off x="3298" y="1455"/>
            <a:ext cx="2213" cy="2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2" imgW="5405628" imgH="5779008" progId="Word.Document.8">
                    <p:embed/>
                  </p:oleObj>
                </mc:Choice>
                <mc:Fallback>
                  <p:oleObj name="Document" r:id="rId2" imgW="5405628" imgH="5779008" progId="Word.Document.8">
                    <p:embed/>
                    <p:pic>
                      <p:nvPicPr>
                        <p:cNvPr id="7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8" y="1455"/>
                          <a:ext cx="2213" cy="2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AutoShape 12"/>
            <p:cNvSpPr>
              <a:spLocks/>
            </p:cNvSpPr>
            <p:nvPr/>
          </p:nvSpPr>
          <p:spPr bwMode="auto">
            <a:xfrm rot="5400000">
              <a:off x="4340" y="240"/>
              <a:ext cx="240" cy="1968"/>
            </a:xfrm>
            <a:prstGeom prst="leftBrace">
              <a:avLst>
                <a:gd name="adj1" fmla="val 6833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592888" y="1361282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Attributes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419600" y="4021809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Tuples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88" y="373063"/>
            <a:ext cx="1257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07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find Data?!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781550" cy="4351338"/>
          </a:xfrm>
        </p:spPr>
        <p:txBody>
          <a:bodyPr/>
          <a:lstStyle/>
          <a:p>
            <a:r>
              <a:rPr lang="en-US" dirty="0"/>
              <a:t>Lots of data is being collected </a:t>
            </a:r>
            <a:br>
              <a:rPr lang="en-US" dirty="0"/>
            </a:br>
            <a:r>
              <a:rPr lang="en-US" dirty="0"/>
              <a:t>and warehoused </a:t>
            </a:r>
          </a:p>
          <a:p>
            <a:pPr lvl="1"/>
            <a:r>
              <a:rPr lang="en-US" dirty="0"/>
              <a:t>Web data, e-commerce</a:t>
            </a:r>
          </a:p>
          <a:p>
            <a:pPr lvl="1"/>
            <a:r>
              <a:rPr lang="en-US" dirty="0"/>
              <a:t>Financial transactions, bank/credit transactions</a:t>
            </a:r>
          </a:p>
          <a:p>
            <a:pPr lvl="1"/>
            <a:r>
              <a:rPr lang="en-US" dirty="0"/>
              <a:t>Online trading and purchasing</a:t>
            </a:r>
          </a:p>
          <a:p>
            <a:pPr lvl="1"/>
            <a:r>
              <a:rPr lang="en-US" dirty="0"/>
              <a:t>Social Network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Scientific data</a:t>
            </a:r>
          </a:p>
          <a:p>
            <a:pPr lvl="1"/>
            <a:r>
              <a:rPr lang="en-US" dirty="0"/>
              <a:t>Historical</a:t>
            </a:r>
          </a:p>
          <a:p>
            <a:pPr lvl="1"/>
            <a:r>
              <a:rPr lang="en-US" dirty="0"/>
              <a:t>Measurements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24000"/>
            <a:ext cx="184023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264" y="3429000"/>
            <a:ext cx="2220252" cy="1328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4944052"/>
            <a:ext cx="2495550" cy="1497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5063265"/>
            <a:ext cx="2425700" cy="163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59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010150" cy="4351338"/>
          </a:xfrm>
        </p:spPr>
        <p:txBody>
          <a:bodyPr/>
          <a:lstStyle/>
          <a:p>
            <a:pPr marL="342900" indent="-342900"/>
            <a:r>
              <a:rPr lang="en-US" altLang="en-US" sz="2400" dirty="0"/>
              <a:t>Data collected and stored at </a:t>
            </a:r>
            <a:br>
              <a:rPr lang="en-US" altLang="en-US" sz="2400" dirty="0"/>
            </a:br>
            <a:r>
              <a:rPr lang="en-US" altLang="en-US" sz="2400" dirty="0"/>
              <a:t>enormous speeds (GB/hour)</a:t>
            </a:r>
          </a:p>
          <a:p>
            <a:pPr marL="742950" lvl="1" indent="-285750">
              <a:spcBef>
                <a:spcPct val="40000"/>
              </a:spcBef>
            </a:pPr>
            <a:r>
              <a:rPr lang="en-US" altLang="en-US" sz="2400" dirty="0"/>
              <a:t>remote sensors on a satellite</a:t>
            </a:r>
          </a:p>
          <a:p>
            <a:pPr marL="742950" lvl="1" indent="-285750">
              <a:spcBef>
                <a:spcPct val="40000"/>
              </a:spcBef>
            </a:pPr>
            <a:r>
              <a:rPr lang="en-US" altLang="en-US" sz="2400" dirty="0"/>
              <a:t>telescopes scanning the skies</a:t>
            </a:r>
          </a:p>
          <a:p>
            <a:pPr marL="742950" lvl="1" indent="-285750">
              <a:spcBef>
                <a:spcPct val="40000"/>
              </a:spcBef>
            </a:pPr>
            <a:r>
              <a:rPr lang="en-US" altLang="en-US" sz="2400" dirty="0"/>
              <a:t>microarrays generating gene </a:t>
            </a:r>
            <a:br>
              <a:rPr lang="en-US" altLang="en-US" sz="2400" dirty="0"/>
            </a:br>
            <a:r>
              <a:rPr lang="en-US" altLang="en-US" sz="2400" dirty="0"/>
              <a:t>expression data</a:t>
            </a:r>
          </a:p>
          <a:p>
            <a:pPr marL="742950" lvl="1" indent="-285750">
              <a:spcBef>
                <a:spcPct val="40000"/>
              </a:spcBef>
            </a:pPr>
            <a:r>
              <a:rPr lang="en-US" altLang="en-US" sz="2400" dirty="0"/>
              <a:t>scientific simulations </a:t>
            </a:r>
            <a:br>
              <a:rPr lang="en-US" altLang="en-US" sz="2400" dirty="0"/>
            </a:br>
            <a:r>
              <a:rPr lang="en-US" altLang="en-US" sz="2400" dirty="0"/>
              <a:t>generating terabytes of data</a:t>
            </a:r>
          </a:p>
          <a:p>
            <a:pPr marL="400050" indent="-285750">
              <a:spcBef>
                <a:spcPct val="40000"/>
              </a:spcBef>
            </a:pPr>
            <a:r>
              <a:rPr lang="en-US" altLang="en-US" sz="2800" dirty="0"/>
              <a:t>Traditional techniques infeasible for raw data</a:t>
            </a:r>
          </a:p>
          <a:p>
            <a:pPr marL="400050" indent="-285750">
              <a:spcBef>
                <a:spcPct val="40000"/>
              </a:spcBef>
            </a:pPr>
            <a:endParaRPr lang="en-US" altLang="en-US" sz="27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2650" r="946" b="2745"/>
          <a:stretch>
            <a:fillRect/>
          </a:stretch>
        </p:blipFill>
        <p:spPr bwMode="auto">
          <a:xfrm>
            <a:off x="4548188" y="971550"/>
            <a:ext cx="2005012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8"/>
          <p:cNvGraphicFramePr>
            <a:graphicFrameLocks noChangeAspect="1"/>
          </p:cNvGraphicFramePr>
          <p:nvPr/>
        </p:nvGraphicFramePr>
        <p:xfrm>
          <a:off x="6583363" y="685800"/>
          <a:ext cx="2560637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557272" imgH="1991868" progId="Visio.Drawing.6">
                  <p:embed/>
                </p:oleObj>
              </mc:Choice>
              <mc:Fallback>
                <p:oleObj name="VISIO" r:id="rId3" imgW="2557272" imgH="1991868" progId="Visio.Drawing.6">
                  <p:embed/>
                  <p:pic>
                    <p:nvPicPr>
                      <p:cNvPr id="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363" y="685800"/>
                        <a:ext cx="2560637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9"/>
          <p:cNvGraphicFramePr>
            <a:graphicFrameLocks noChangeAspect="1"/>
          </p:cNvGraphicFramePr>
          <p:nvPr/>
        </p:nvGraphicFramePr>
        <p:xfrm>
          <a:off x="6705600" y="2667000"/>
          <a:ext cx="2209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2401824" imgH="1491996" progId="Visio.Drawing.6">
                  <p:embed/>
                </p:oleObj>
              </mc:Choice>
              <mc:Fallback>
                <p:oleObj name="VISIO" r:id="rId5" imgW="2401824" imgH="1491996" progId="Visio.Drawing.6">
                  <p:embed/>
                  <p:pic>
                    <p:nvPicPr>
                      <p:cNvPr id="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667000"/>
                        <a:ext cx="22098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0" descr="cro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851275"/>
            <a:ext cx="21669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181600" y="5113337"/>
            <a:ext cx="2360613" cy="1744663"/>
            <a:chOff x="4240" y="3165"/>
            <a:chExt cx="1487" cy="1099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4240" y="3165"/>
              <a:ext cx="1487" cy="10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240" y="3165"/>
              <a:ext cx="1487" cy="109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0" y="3165"/>
              <a:ext cx="1487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4240" y="4263"/>
              <a:ext cx="148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240" y="3165"/>
              <a:ext cx="1487" cy="1098"/>
            </a:xfrm>
            <a:custGeom>
              <a:avLst/>
              <a:gdLst>
                <a:gd name="T0" fmla="*/ 0 w 744"/>
                <a:gd name="T1" fmla="*/ 0 h 586"/>
                <a:gd name="T2" fmla="*/ 11872 w 744"/>
                <a:gd name="T3" fmla="*/ 0 h 586"/>
                <a:gd name="T4" fmla="*/ 11872 w 744"/>
                <a:gd name="T5" fmla="*/ 7221 h 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4" h="586">
                  <a:moveTo>
                    <a:pt x="0" y="0"/>
                  </a:moveTo>
                  <a:lnTo>
                    <a:pt x="744" y="0"/>
                  </a:lnTo>
                  <a:lnTo>
                    <a:pt x="744" y="5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4240" y="3165"/>
              <a:ext cx="1487" cy="1098"/>
            </a:xfrm>
            <a:custGeom>
              <a:avLst/>
              <a:gdLst>
                <a:gd name="T0" fmla="*/ 0 w 744"/>
                <a:gd name="T1" fmla="*/ 0 h 586"/>
                <a:gd name="T2" fmla="*/ 0 w 744"/>
                <a:gd name="T3" fmla="*/ 7221 h 586"/>
                <a:gd name="T4" fmla="*/ 11872 w 744"/>
                <a:gd name="T5" fmla="*/ 7221 h 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4" h="586">
                  <a:moveTo>
                    <a:pt x="0" y="0"/>
                  </a:moveTo>
                  <a:lnTo>
                    <a:pt x="0" y="586"/>
                  </a:lnTo>
                  <a:lnTo>
                    <a:pt x="744" y="5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4240" y="3165"/>
              <a:ext cx="1487" cy="1098"/>
            </a:xfrm>
            <a:custGeom>
              <a:avLst/>
              <a:gdLst>
                <a:gd name="T0" fmla="*/ 0 w 744"/>
                <a:gd name="T1" fmla="*/ 0 h 586"/>
                <a:gd name="T2" fmla="*/ 0 w 744"/>
                <a:gd name="T3" fmla="*/ 7221 h 586"/>
                <a:gd name="T4" fmla="*/ 11872 w 744"/>
                <a:gd name="T5" fmla="*/ 7221 h 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4" h="586">
                  <a:moveTo>
                    <a:pt x="0" y="0"/>
                  </a:moveTo>
                  <a:lnTo>
                    <a:pt x="0" y="586"/>
                  </a:lnTo>
                  <a:lnTo>
                    <a:pt x="744" y="5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4240" y="3165"/>
              <a:ext cx="1487" cy="1098"/>
            </a:xfrm>
            <a:custGeom>
              <a:avLst/>
              <a:gdLst>
                <a:gd name="T0" fmla="*/ 0 w 744"/>
                <a:gd name="T1" fmla="*/ 0 h 586"/>
                <a:gd name="T2" fmla="*/ 11872 w 744"/>
                <a:gd name="T3" fmla="*/ 0 h 586"/>
                <a:gd name="T4" fmla="*/ 11872 w 744"/>
                <a:gd name="T5" fmla="*/ 7221 h 5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4" h="586">
                  <a:moveTo>
                    <a:pt x="0" y="0"/>
                  </a:moveTo>
                  <a:lnTo>
                    <a:pt x="744" y="0"/>
                  </a:lnTo>
                  <a:lnTo>
                    <a:pt x="744" y="5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4240" y="3165"/>
              <a:ext cx="1" cy="10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437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52999"/>
            <a:ext cx="7359650" cy="68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9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Much Social Data?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People send more than 144.8 billion Email messages sent a day.</a:t>
            </a:r>
          </a:p>
          <a:p>
            <a:r>
              <a:rPr lang="en-US" altLang="en-US" dirty="0"/>
              <a:t>People and brands on Twitter send more than 340 million tweets a day (revised to 500m).</a:t>
            </a:r>
          </a:p>
          <a:p>
            <a:r>
              <a:rPr lang="en-US" altLang="en-US" dirty="0"/>
              <a:t>2.7 Billion likes a day on FB.</a:t>
            </a:r>
          </a:p>
          <a:p>
            <a:r>
              <a:rPr lang="en-US" altLang="en-US" dirty="0"/>
              <a:t>300 Million photos daily on FB.</a:t>
            </a:r>
          </a:p>
          <a:p>
            <a:r>
              <a:rPr lang="en-US" altLang="en-US" dirty="0"/>
              <a:t>70,000 queries daily on FB alone.</a:t>
            </a:r>
          </a:p>
          <a:p>
            <a:r>
              <a:rPr lang="en-US" altLang="en-US" dirty="0"/>
              <a:t>950 Million FB user with average 6 hours per day.</a:t>
            </a:r>
          </a:p>
          <a:p>
            <a:r>
              <a:rPr lang="en-US" altLang="en-US" dirty="0"/>
              <a:t>People upload 100 hours of new video to YouTube a minute.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0850"/>
            <a:ext cx="2836191" cy="8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5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YouTube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Storage per minute: 40MB</a:t>
            </a:r>
          </a:p>
          <a:p>
            <a:r>
              <a:rPr lang="en-US" altLang="en-US" dirty="0"/>
              <a:t>100 hours per minute</a:t>
            </a:r>
          </a:p>
          <a:p>
            <a:r>
              <a:rPr lang="en-US" altLang="en-US" dirty="0"/>
              <a:t>Total storage of 100 hour per minute: 240GB</a:t>
            </a:r>
          </a:p>
          <a:p>
            <a:r>
              <a:rPr lang="en-US" altLang="en-US" dirty="0"/>
              <a:t>Total storage per day: 345 TB</a:t>
            </a:r>
          </a:p>
          <a:p>
            <a:r>
              <a:rPr lang="en-US" altLang="en-US" dirty="0"/>
              <a:t>Total storage per year: 126 PT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86200"/>
            <a:ext cx="5029200" cy="297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44196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PB = 1000 TB</a:t>
            </a:r>
          </a:p>
          <a:p>
            <a:r>
              <a:rPr lang="en-US" dirty="0"/>
              <a:t>1 EB = 1000 PT</a:t>
            </a:r>
          </a:p>
          <a:p>
            <a:r>
              <a:rPr lang="en-US" dirty="0"/>
              <a:t>1 ZB = 1000 EB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1 ZB = 1000 million TB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4969"/>
            <a:ext cx="22860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8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Crunch the Numbers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6762750" cy="4351338"/>
          </a:xfrm>
        </p:spPr>
        <p:txBody>
          <a:bodyPr/>
          <a:lstStyle/>
          <a:p>
            <a:r>
              <a:rPr lang="en-US" altLang="en-US" b="1" dirty="0"/>
              <a:t>2008 3.6 ZB</a:t>
            </a:r>
          </a:p>
          <a:p>
            <a:r>
              <a:rPr lang="en-US" altLang="en-US" b="1" dirty="0"/>
              <a:t>2020 44 ZB</a:t>
            </a:r>
          </a:p>
          <a:p>
            <a:r>
              <a:rPr lang="en-US" altLang="en-US" b="1" dirty="0"/>
              <a:t>2025 175 ZB (estimate)</a:t>
            </a:r>
          </a:p>
          <a:p>
            <a:r>
              <a:rPr lang="en-US" altLang="en-US" sz="1600" b="1" dirty="0"/>
              <a:t>https://</a:t>
            </a:r>
            <a:r>
              <a:rPr lang="en-US" altLang="en-US" sz="1600" b="1" dirty="0" err="1"/>
              <a:t>seedscientific.com</a:t>
            </a:r>
            <a:r>
              <a:rPr lang="en-US" altLang="en-US" sz="1600" b="1" dirty="0"/>
              <a:t>/how-much-data-is-created-every-day/</a:t>
            </a:r>
          </a:p>
          <a:p>
            <a:r>
              <a:rPr lang="en-US" altLang="en-US" dirty="0"/>
              <a:t>90% of the world’s data created in the last two years alone</a:t>
            </a:r>
          </a:p>
          <a:p>
            <a:r>
              <a:rPr lang="en-US" altLang="en-US" dirty="0"/>
              <a:t>What does that mean?!</a:t>
            </a:r>
          </a:p>
          <a:p>
            <a:pPr lvl="1"/>
            <a:r>
              <a:rPr lang="en-US" dirty="0"/>
              <a:t>If each Terabyte in a Zettabyte were a kilometer, it would be equivalent to 1,300 round trips to the moon and back (768,800 kilometers).</a:t>
            </a: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751323"/>
            <a:ext cx="3722077" cy="2092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87255"/>
            <a:ext cx="1447800" cy="128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95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2838</TotalTime>
  <Words>1178</Words>
  <Application>Microsoft Office PowerPoint</Application>
  <PresentationFormat>On-screen Show (4:3)</PresentationFormat>
  <Paragraphs>245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Tahoma</vt:lpstr>
      <vt:lpstr>Wingdings</vt:lpstr>
      <vt:lpstr>Office Theme</vt:lpstr>
      <vt:lpstr>Document</vt:lpstr>
      <vt:lpstr>VISIO</vt:lpstr>
      <vt:lpstr>Image</vt:lpstr>
      <vt:lpstr>PowerPoint Presentation</vt:lpstr>
      <vt:lpstr>Welcome Note</vt:lpstr>
      <vt:lpstr>What is Data</vt:lpstr>
      <vt:lpstr>Where do we find Data?!</vt:lpstr>
      <vt:lpstr>How much Data?</vt:lpstr>
      <vt:lpstr>PowerPoint Presentation</vt:lpstr>
      <vt:lpstr>How Much Social Data?</vt:lpstr>
      <vt:lpstr>YouTube</vt:lpstr>
      <vt:lpstr>Crunch the Numbers</vt:lpstr>
      <vt:lpstr>Back to the basics (1970)</vt:lpstr>
      <vt:lpstr>DBMS</vt:lpstr>
      <vt:lpstr>Files vs. DB</vt:lpstr>
      <vt:lpstr>Advantages of DBMS</vt:lpstr>
      <vt:lpstr>Advantages of DBMS</vt:lpstr>
      <vt:lpstr>Data Model: Describing Data in DBMS</vt:lpstr>
      <vt:lpstr>Database Example</vt:lpstr>
      <vt:lpstr>Relational data model example</vt:lpstr>
      <vt:lpstr>Levels of abstraction in a DBMS</vt:lpstr>
      <vt:lpstr>PowerPoint Presentation</vt:lpstr>
      <vt:lpstr>Example Conceptual Schema</vt:lpstr>
      <vt:lpstr>Other levels</vt:lpstr>
      <vt:lpstr>Data Independence</vt:lpstr>
      <vt:lpstr>Queries in DBMS</vt:lpstr>
      <vt:lpstr>SQL</vt:lpstr>
      <vt:lpstr>Transaction Management</vt:lpstr>
      <vt:lpstr>Who works with databases?</vt:lpstr>
      <vt:lpstr>DBMS Architecture</vt:lpstr>
      <vt:lpstr>What is a database?!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Bassem S Sayrafi</dc:creator>
  <cp:lastModifiedBy>Islam Jihad</cp:lastModifiedBy>
  <cp:revision>72</cp:revision>
  <dcterms:created xsi:type="dcterms:W3CDTF">2006-08-16T00:00:00Z</dcterms:created>
  <dcterms:modified xsi:type="dcterms:W3CDTF">2021-11-22T20:18:33Z</dcterms:modified>
</cp:coreProperties>
</file>