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2"/>
  </p:sldMasterIdLst>
  <p:notesMasterIdLst>
    <p:notesMasterId r:id="rId58"/>
  </p:notesMasterIdLst>
  <p:sldIdLst>
    <p:sldId id="257" r:id="rId3"/>
    <p:sldId id="369" r:id="rId4"/>
    <p:sldId id="333" r:id="rId5"/>
    <p:sldId id="334" r:id="rId6"/>
    <p:sldId id="323" r:id="rId7"/>
    <p:sldId id="324" r:id="rId8"/>
    <p:sldId id="309" r:id="rId9"/>
    <p:sldId id="312" r:id="rId10"/>
    <p:sldId id="319" r:id="rId11"/>
    <p:sldId id="261" r:id="rId12"/>
    <p:sldId id="670" r:id="rId13"/>
    <p:sldId id="320" r:id="rId14"/>
    <p:sldId id="313" r:id="rId15"/>
    <p:sldId id="262" r:id="rId16"/>
    <p:sldId id="994" r:id="rId17"/>
    <p:sldId id="995" r:id="rId18"/>
    <p:sldId id="996" r:id="rId19"/>
    <p:sldId id="315" r:id="rId20"/>
    <p:sldId id="671" r:id="rId21"/>
    <p:sldId id="672" r:id="rId22"/>
    <p:sldId id="673" r:id="rId23"/>
    <p:sldId id="351" r:id="rId24"/>
    <p:sldId id="352" r:id="rId25"/>
    <p:sldId id="316" r:id="rId26"/>
    <p:sldId id="992" r:id="rId27"/>
    <p:sldId id="1003" r:id="rId28"/>
    <p:sldId id="993" r:id="rId29"/>
    <p:sldId id="1001" r:id="rId30"/>
    <p:sldId id="1002" r:id="rId31"/>
    <p:sldId id="987" r:id="rId32"/>
    <p:sldId id="321" r:id="rId33"/>
    <p:sldId id="343" r:id="rId34"/>
    <p:sldId id="345" r:id="rId35"/>
    <p:sldId id="365" r:id="rId36"/>
    <p:sldId id="346" r:id="rId37"/>
    <p:sldId id="379" r:id="rId38"/>
    <p:sldId id="264" r:id="rId39"/>
    <p:sldId id="308" r:id="rId40"/>
    <p:sldId id="263" r:id="rId41"/>
    <p:sldId id="302" r:id="rId42"/>
    <p:sldId id="371" r:id="rId43"/>
    <p:sldId id="335" r:id="rId44"/>
    <p:sldId id="267" r:id="rId45"/>
    <p:sldId id="997" r:id="rId46"/>
    <p:sldId id="998" r:id="rId47"/>
    <p:sldId id="278" r:id="rId48"/>
    <p:sldId id="281" r:id="rId49"/>
    <p:sldId id="307" r:id="rId50"/>
    <p:sldId id="310" r:id="rId51"/>
    <p:sldId id="972" r:id="rId52"/>
    <p:sldId id="988" r:id="rId53"/>
    <p:sldId id="991" r:id="rId54"/>
    <p:sldId id="989" r:id="rId55"/>
    <p:sldId id="999" r:id="rId56"/>
    <p:sldId id="100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7"/>
    <p:restoredTop sz="94699"/>
  </p:normalViewPr>
  <p:slideViewPr>
    <p:cSldViewPr>
      <p:cViewPr>
        <p:scale>
          <a:sx n="68" d="100"/>
          <a:sy n="68" d="100"/>
        </p:scale>
        <p:origin x="16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lam Jihad" userId="7dab8b71-00bd-46bc-a2f7-7626e3f63bbd" providerId="ADAL" clId="{D48EC36A-3EC6-48A9-8AD1-19022C8B5BD1}"/>
    <pc:docChg chg="modSld">
      <pc:chgData name="Islam Jihad" userId="7dab8b71-00bd-46bc-a2f7-7626e3f63bbd" providerId="ADAL" clId="{D48EC36A-3EC6-48A9-8AD1-19022C8B5BD1}" dt="2021-10-23T21:51:56.178" v="0" actId="1076"/>
      <pc:docMkLst>
        <pc:docMk/>
      </pc:docMkLst>
      <pc:sldChg chg="modSp mod">
        <pc:chgData name="Islam Jihad" userId="7dab8b71-00bd-46bc-a2f7-7626e3f63bbd" providerId="ADAL" clId="{D48EC36A-3EC6-48A9-8AD1-19022C8B5BD1}" dt="2021-10-23T21:51:56.178" v="0" actId="1076"/>
        <pc:sldMkLst>
          <pc:docMk/>
          <pc:sldMk cId="3540578739" sldId="999"/>
        </pc:sldMkLst>
        <pc:picChg chg="mod">
          <ac:chgData name="Islam Jihad" userId="7dab8b71-00bd-46bc-a2f7-7626e3f63bbd" providerId="ADAL" clId="{D48EC36A-3EC6-48A9-8AD1-19022C8B5BD1}" dt="2021-10-23T21:51:56.178" v="0" actId="1076"/>
          <ac:picMkLst>
            <pc:docMk/>
            <pc:sldMk cId="3540578739" sldId="999"/>
            <ac:picMk id="2" creationId="{89CBB32A-0F15-9145-AD8F-0D7DCB6368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A5E48-4037-464B-B0CD-A57309264C70}" type="datetimeFigureOut">
              <a:rPr lang="en-US" smtClean="0"/>
              <a:pPr/>
              <a:t>10/24/2021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D4A70-2F51-4146-B9C4-8BA4F7541B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10/24/2021 12:43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1203" name="Rectangle 7"/>
          <p:cNvSpPr>
            <a:spLocks noGrp="1" noChangeArrowheads="1"/>
          </p:cNvSpPr>
          <p:nvPr>
            <p:ph type="sldNum" sz="quarter" idx="5"/>
          </p:nvPr>
        </p:nvSpPr>
        <p:spPr>
          <a:noFill/>
        </p:spPr>
        <p:txBody>
          <a:bodyPr/>
          <a:lstStyle/>
          <a:p>
            <a:fld id="{70E0C50E-413A-4809-9171-8C7D85B1C4B0}" type="slidenum">
              <a:rPr lang="en-GB"/>
              <a:pPr/>
              <a:t>13</a:t>
            </a:fld>
            <a:endParaRPr lang="en-GB"/>
          </a:p>
        </p:txBody>
      </p:sp>
      <p:sp>
        <p:nvSpPr>
          <p:cNvPr id="51204" name="Rectangle 2"/>
          <p:cNvSpPr>
            <a:spLocks noGrp="1" noRot="1" noChangeAspect="1" noChangeArrowheads="1" noTextEdit="1"/>
          </p:cNvSpPr>
          <p:nvPr>
            <p:ph type="sldImg"/>
          </p:nvPr>
        </p:nvSpPr>
        <p:spPr>
          <a:xfrm>
            <a:off x="990600" y="768350"/>
            <a:ext cx="5118100" cy="3838575"/>
          </a:xfrm>
          <a:ln/>
        </p:spPr>
      </p:sp>
      <p:sp>
        <p:nvSpPr>
          <p:cNvPr id="51205" name="Rectangle 3"/>
          <p:cNvSpPr>
            <a:spLocks noGrp="1" noChangeArrowheads="1"/>
          </p:cNvSpPr>
          <p:nvPr>
            <p:ph type="body" idx="1"/>
          </p:nvPr>
        </p:nvSpPr>
        <p:spPr>
          <a:xfrm>
            <a:off x="708025" y="4862513"/>
            <a:ext cx="5683250" cy="4603750"/>
          </a:xfrm>
          <a:noFill/>
          <a:ln/>
        </p:spPr>
        <p:txBody>
          <a:bodyPr/>
          <a:lstStyle/>
          <a:p>
            <a:endParaRPr lang="en-US" altLang="zh-CN">
              <a:latin typeface="Times New Roman" pitchFamily="18" charset="0"/>
            </a:endParaRPr>
          </a:p>
        </p:txBody>
      </p:sp>
      <p:sp>
        <p:nvSpPr>
          <p:cNvPr id="51206" name="Date Placeholder 1"/>
          <p:cNvSpPr>
            <a:spLocks noGrp="1"/>
          </p:cNvSpPr>
          <p:nvPr>
            <p:ph type="dt" sz="quarter" idx="1"/>
          </p:nvPr>
        </p:nvSpPr>
        <p:spPr>
          <a:noFill/>
        </p:spPr>
        <p:txBody>
          <a:bodyPr/>
          <a:lstStyle/>
          <a:p>
            <a:endParaRPr lang="en-GB"/>
          </a:p>
        </p:txBody>
      </p:sp>
      <p:sp>
        <p:nvSpPr>
          <p:cNvPr id="51207"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1132342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10/24/2021 12:43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extLst>
      <p:ext uri="{BB962C8B-B14F-4D97-AF65-F5344CB8AC3E}">
        <p14:creationId xmlns:p14="http://schemas.microsoft.com/office/powerpoint/2010/main" val="248119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2227" name="Rectangle 7"/>
          <p:cNvSpPr>
            <a:spLocks noGrp="1" noChangeArrowheads="1"/>
          </p:cNvSpPr>
          <p:nvPr>
            <p:ph type="sldNum" sz="quarter" idx="5"/>
          </p:nvPr>
        </p:nvSpPr>
        <p:spPr>
          <a:noFill/>
        </p:spPr>
        <p:txBody>
          <a:bodyPr/>
          <a:lstStyle/>
          <a:p>
            <a:fld id="{EADE5C89-1B9B-48AC-A15D-A843B212AAA6}" type="slidenum">
              <a:rPr lang="en-GB"/>
              <a:pPr/>
              <a:t>18</a:t>
            </a:fld>
            <a:endParaRPr lang="en-GB"/>
          </a:p>
        </p:txBody>
      </p:sp>
      <p:sp>
        <p:nvSpPr>
          <p:cNvPr id="52228" name="Rectangle 2"/>
          <p:cNvSpPr>
            <a:spLocks noGrp="1" noRot="1" noChangeAspect="1" noChangeArrowheads="1" noTextEdit="1"/>
          </p:cNvSpPr>
          <p:nvPr>
            <p:ph type="sldImg"/>
          </p:nvPr>
        </p:nvSpPr>
        <p:spPr>
          <a:xfrm>
            <a:off x="990600" y="768350"/>
            <a:ext cx="5118100" cy="3838575"/>
          </a:xfrm>
          <a:ln/>
        </p:spPr>
      </p:sp>
      <p:sp>
        <p:nvSpPr>
          <p:cNvPr id="52229" name="Rectangle 3"/>
          <p:cNvSpPr>
            <a:spLocks noGrp="1" noChangeArrowheads="1"/>
          </p:cNvSpPr>
          <p:nvPr>
            <p:ph type="body" idx="1"/>
          </p:nvPr>
        </p:nvSpPr>
        <p:spPr>
          <a:xfrm>
            <a:off x="708025" y="4862513"/>
            <a:ext cx="5683250" cy="4603750"/>
          </a:xfrm>
          <a:noFill/>
          <a:ln/>
        </p:spPr>
        <p:txBody>
          <a:bodyPr/>
          <a:lstStyle/>
          <a:p>
            <a:endParaRPr lang="sv-SE" b="1">
              <a:latin typeface="Times New Roman" pitchFamily="18" charset="0"/>
            </a:endParaRPr>
          </a:p>
        </p:txBody>
      </p:sp>
      <p:sp>
        <p:nvSpPr>
          <p:cNvPr id="52230" name="Date Placeholder 1"/>
          <p:cNvSpPr>
            <a:spLocks noGrp="1"/>
          </p:cNvSpPr>
          <p:nvPr>
            <p:ph type="dt" sz="quarter" idx="1"/>
          </p:nvPr>
        </p:nvSpPr>
        <p:spPr>
          <a:noFill/>
        </p:spPr>
        <p:txBody>
          <a:bodyPr/>
          <a:lstStyle/>
          <a:p>
            <a:endParaRPr lang="en-GB"/>
          </a:p>
        </p:txBody>
      </p:sp>
      <p:sp>
        <p:nvSpPr>
          <p:cNvPr id="52231"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220093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3251" name="Rectangle 7"/>
          <p:cNvSpPr>
            <a:spLocks noGrp="1" noChangeArrowheads="1"/>
          </p:cNvSpPr>
          <p:nvPr>
            <p:ph type="sldNum" sz="quarter" idx="5"/>
          </p:nvPr>
        </p:nvSpPr>
        <p:spPr>
          <a:noFill/>
        </p:spPr>
        <p:txBody>
          <a:bodyPr/>
          <a:lstStyle/>
          <a:p>
            <a:fld id="{91A7D6E8-2C29-4D01-81BF-3C90300BCF54}" type="slidenum">
              <a:rPr lang="en-GB"/>
              <a:pPr/>
              <a:t>24</a:t>
            </a:fld>
            <a:endParaRPr lang="en-GB"/>
          </a:p>
        </p:txBody>
      </p:sp>
      <p:sp>
        <p:nvSpPr>
          <p:cNvPr id="53252" name="Rectangle 2"/>
          <p:cNvSpPr>
            <a:spLocks noGrp="1" noRot="1" noChangeAspect="1" noChangeArrowheads="1" noTextEdit="1"/>
          </p:cNvSpPr>
          <p:nvPr>
            <p:ph type="sldImg"/>
          </p:nvPr>
        </p:nvSpPr>
        <p:spPr>
          <a:xfrm>
            <a:off x="990600" y="768350"/>
            <a:ext cx="5118100" cy="3838575"/>
          </a:xfrm>
          <a:ln/>
        </p:spPr>
      </p:sp>
      <p:sp>
        <p:nvSpPr>
          <p:cNvPr id="53253" name="Rectangle 3"/>
          <p:cNvSpPr>
            <a:spLocks noGrp="1" noChangeArrowheads="1"/>
          </p:cNvSpPr>
          <p:nvPr>
            <p:ph type="body" idx="1"/>
          </p:nvPr>
        </p:nvSpPr>
        <p:spPr>
          <a:xfrm>
            <a:off x="708025" y="4862513"/>
            <a:ext cx="5683250" cy="4603750"/>
          </a:xfrm>
          <a:noFill/>
          <a:ln/>
        </p:spPr>
        <p:txBody>
          <a:bodyPr/>
          <a:lstStyle/>
          <a:p>
            <a:endParaRPr lang="zh-CN" altLang="en-US">
              <a:latin typeface="Times New Roman" pitchFamily="18" charset="0"/>
            </a:endParaRPr>
          </a:p>
        </p:txBody>
      </p:sp>
      <p:sp>
        <p:nvSpPr>
          <p:cNvPr id="53254" name="Date Placeholder 1"/>
          <p:cNvSpPr>
            <a:spLocks noGrp="1"/>
          </p:cNvSpPr>
          <p:nvPr>
            <p:ph type="dt" sz="quarter" idx="1"/>
          </p:nvPr>
        </p:nvSpPr>
        <p:spPr>
          <a:noFill/>
        </p:spPr>
        <p:txBody>
          <a:bodyPr/>
          <a:lstStyle/>
          <a:p>
            <a:endParaRPr lang="en-GB"/>
          </a:p>
        </p:txBody>
      </p:sp>
      <p:sp>
        <p:nvSpPr>
          <p:cNvPr id="53255"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289824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4275" name="Rectangle 7"/>
          <p:cNvSpPr>
            <a:spLocks noGrp="1" noChangeArrowheads="1"/>
          </p:cNvSpPr>
          <p:nvPr>
            <p:ph type="sldNum" sz="quarter" idx="5"/>
          </p:nvPr>
        </p:nvSpPr>
        <p:spPr>
          <a:noFill/>
        </p:spPr>
        <p:txBody>
          <a:bodyPr/>
          <a:lstStyle/>
          <a:p>
            <a:fld id="{950DD061-4EB2-457F-9F7D-73A979D6999C}" type="slidenum">
              <a:rPr lang="en-GB"/>
              <a:pPr/>
              <a:t>31</a:t>
            </a:fld>
            <a:endParaRPr lang="en-GB"/>
          </a:p>
        </p:txBody>
      </p:sp>
      <p:sp>
        <p:nvSpPr>
          <p:cNvPr id="54276" name="Rectangle 2"/>
          <p:cNvSpPr>
            <a:spLocks noGrp="1" noRot="1" noChangeAspect="1" noChangeArrowheads="1" noTextEdit="1"/>
          </p:cNvSpPr>
          <p:nvPr>
            <p:ph type="sldImg"/>
          </p:nvPr>
        </p:nvSpPr>
        <p:spPr>
          <a:xfrm>
            <a:off x="990600" y="768350"/>
            <a:ext cx="5118100" cy="3838575"/>
          </a:xfrm>
          <a:ln/>
        </p:spPr>
      </p:sp>
      <p:sp>
        <p:nvSpPr>
          <p:cNvPr id="54277" name="Rectangle 3"/>
          <p:cNvSpPr>
            <a:spLocks noGrp="1" noChangeArrowheads="1"/>
          </p:cNvSpPr>
          <p:nvPr>
            <p:ph type="body" idx="1"/>
          </p:nvPr>
        </p:nvSpPr>
        <p:spPr>
          <a:xfrm>
            <a:off x="708025" y="4862513"/>
            <a:ext cx="5683250" cy="4603750"/>
          </a:xfrm>
          <a:noFill/>
          <a:ln/>
        </p:spPr>
        <p:txBody>
          <a:bodyPr/>
          <a:lstStyle/>
          <a:p>
            <a:endParaRPr lang="zh-CN" altLang="en-US">
              <a:latin typeface="Times New Roman" pitchFamily="18" charset="0"/>
            </a:endParaRPr>
          </a:p>
        </p:txBody>
      </p:sp>
      <p:sp>
        <p:nvSpPr>
          <p:cNvPr id="54278" name="Date Placeholder 1"/>
          <p:cNvSpPr>
            <a:spLocks noGrp="1"/>
          </p:cNvSpPr>
          <p:nvPr>
            <p:ph type="dt" sz="quarter" idx="1"/>
          </p:nvPr>
        </p:nvSpPr>
        <p:spPr>
          <a:noFill/>
        </p:spPr>
        <p:txBody>
          <a:bodyPr/>
          <a:lstStyle/>
          <a:p>
            <a:endParaRPr lang="en-GB"/>
          </a:p>
        </p:txBody>
      </p:sp>
      <p:sp>
        <p:nvSpPr>
          <p:cNvPr id="54279"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306067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51CAB9-43DB-4967-B0BF-5CFEE493AC36}" type="slidenum">
              <a:rPr lang="en-US" smtClean="0"/>
              <a:pPr>
                <a:defRPr/>
              </a:pPr>
              <a:t>36</a:t>
            </a:fld>
            <a:endParaRPr lang="en-US"/>
          </a:p>
        </p:txBody>
      </p:sp>
    </p:spTree>
    <p:extLst>
      <p:ext uri="{BB962C8B-B14F-4D97-AF65-F5344CB8AC3E}">
        <p14:creationId xmlns:p14="http://schemas.microsoft.com/office/powerpoint/2010/main" val="242723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10/24/2021 12:43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a:p>
        </p:txBody>
      </p:sp>
    </p:spTree>
    <p:extLst>
      <p:ext uri="{BB962C8B-B14F-4D97-AF65-F5344CB8AC3E}">
        <p14:creationId xmlns:p14="http://schemas.microsoft.com/office/powerpoint/2010/main" val="383354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6323" name="Rectangle 7"/>
          <p:cNvSpPr>
            <a:spLocks noGrp="1" noChangeArrowheads="1"/>
          </p:cNvSpPr>
          <p:nvPr>
            <p:ph type="sldNum" sz="quarter" idx="5"/>
          </p:nvPr>
        </p:nvSpPr>
        <p:spPr>
          <a:noFill/>
        </p:spPr>
        <p:txBody>
          <a:bodyPr/>
          <a:lstStyle/>
          <a:p>
            <a:fld id="{9B8D5C93-3999-41BF-9145-F4AE529CBCC0}" type="slidenum">
              <a:rPr lang="en-GB"/>
              <a:pPr/>
              <a:t>38</a:t>
            </a:fld>
            <a:endParaRPr lang="en-GB"/>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endParaRPr lang="sv-SE" altLang="zh-CN">
              <a:latin typeface="Times New Roman" pitchFamily="18" charset="0"/>
            </a:endParaRPr>
          </a:p>
        </p:txBody>
      </p:sp>
      <p:sp>
        <p:nvSpPr>
          <p:cNvPr id="56326" name="Date Placeholder 1"/>
          <p:cNvSpPr>
            <a:spLocks noGrp="1"/>
          </p:cNvSpPr>
          <p:nvPr>
            <p:ph type="dt" sz="quarter" idx="1"/>
          </p:nvPr>
        </p:nvSpPr>
        <p:spPr>
          <a:noFill/>
        </p:spPr>
        <p:txBody>
          <a:bodyPr/>
          <a:lstStyle/>
          <a:p>
            <a:endParaRPr lang="en-GB"/>
          </a:p>
        </p:txBody>
      </p:sp>
      <p:sp>
        <p:nvSpPr>
          <p:cNvPr id="56327"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3835532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10/24/2021 12:43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a:p>
        </p:txBody>
      </p:sp>
    </p:spTree>
    <p:extLst>
      <p:ext uri="{BB962C8B-B14F-4D97-AF65-F5344CB8AC3E}">
        <p14:creationId xmlns:p14="http://schemas.microsoft.com/office/powerpoint/2010/main" val="978998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7347" name="Rectangle 7"/>
          <p:cNvSpPr>
            <a:spLocks noGrp="1" noChangeArrowheads="1"/>
          </p:cNvSpPr>
          <p:nvPr>
            <p:ph type="sldNum" sz="quarter" idx="5"/>
          </p:nvPr>
        </p:nvSpPr>
        <p:spPr>
          <a:noFill/>
        </p:spPr>
        <p:txBody>
          <a:bodyPr/>
          <a:lstStyle/>
          <a:p>
            <a:fld id="{F2AC7AC3-1BDF-45CB-8825-89A62381668E}" type="slidenum">
              <a:rPr lang="en-GB"/>
              <a:pPr/>
              <a:t>40</a:t>
            </a:fld>
            <a:endParaRPr lang="en-GB"/>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altLang="zh-CN">
              <a:latin typeface="Times New Roman" pitchFamily="18" charset="0"/>
            </a:endParaRPr>
          </a:p>
        </p:txBody>
      </p:sp>
      <p:sp>
        <p:nvSpPr>
          <p:cNvPr id="57350" name="Date Placeholder 1"/>
          <p:cNvSpPr>
            <a:spLocks noGrp="1"/>
          </p:cNvSpPr>
          <p:nvPr>
            <p:ph type="dt" sz="quarter" idx="1"/>
          </p:nvPr>
        </p:nvSpPr>
        <p:spPr>
          <a:noFill/>
        </p:spPr>
        <p:txBody>
          <a:bodyPr/>
          <a:lstStyle/>
          <a:p>
            <a:endParaRPr lang="en-GB"/>
          </a:p>
        </p:txBody>
      </p:sp>
      <p:sp>
        <p:nvSpPr>
          <p:cNvPr id="57351"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59142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FAB0310D-F325-4B8E-B880-D7D9B13AD88B}" type="slidenum">
              <a:rPr lang="ms-MY" smtClean="0"/>
              <a:pPr/>
              <a:t>2</a:t>
            </a:fld>
            <a:endParaRPr lang="ms-MY" dirty="0"/>
          </a:p>
        </p:txBody>
      </p:sp>
    </p:spTree>
    <p:extLst>
      <p:ext uri="{BB962C8B-B14F-4D97-AF65-F5344CB8AC3E}">
        <p14:creationId xmlns:p14="http://schemas.microsoft.com/office/powerpoint/2010/main" val="1127077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8371" name="Rectangle 7"/>
          <p:cNvSpPr>
            <a:spLocks noGrp="1" noChangeArrowheads="1"/>
          </p:cNvSpPr>
          <p:nvPr>
            <p:ph type="sldNum" sz="quarter" idx="5"/>
          </p:nvPr>
        </p:nvSpPr>
        <p:spPr>
          <a:noFill/>
        </p:spPr>
        <p:txBody>
          <a:bodyPr/>
          <a:lstStyle/>
          <a:p>
            <a:fld id="{C175CD08-6B71-4202-9073-361DF4B2A44A}" type="slidenum">
              <a:rPr lang="en-GB"/>
              <a:pPr/>
              <a:t>42</a:t>
            </a:fld>
            <a:endParaRPr lang="en-GB"/>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endParaRPr lang="en-GB" b="1">
              <a:latin typeface="Times New Roman" pitchFamily="18" charset="0"/>
            </a:endParaRPr>
          </a:p>
        </p:txBody>
      </p:sp>
      <p:sp>
        <p:nvSpPr>
          <p:cNvPr id="58374" name="Date Placeholder 1"/>
          <p:cNvSpPr>
            <a:spLocks noGrp="1"/>
          </p:cNvSpPr>
          <p:nvPr>
            <p:ph type="dt" sz="quarter" idx="1"/>
          </p:nvPr>
        </p:nvSpPr>
        <p:spPr>
          <a:noFill/>
        </p:spPr>
        <p:txBody>
          <a:bodyPr/>
          <a:lstStyle/>
          <a:p>
            <a:endParaRPr lang="en-GB"/>
          </a:p>
        </p:txBody>
      </p:sp>
      <p:sp>
        <p:nvSpPr>
          <p:cNvPr id="58375"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2342449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9395" name="Rectangle 7"/>
          <p:cNvSpPr>
            <a:spLocks noGrp="1" noChangeArrowheads="1"/>
          </p:cNvSpPr>
          <p:nvPr>
            <p:ph type="sldNum" sz="quarter" idx="5"/>
          </p:nvPr>
        </p:nvSpPr>
        <p:spPr>
          <a:noFill/>
        </p:spPr>
        <p:txBody>
          <a:bodyPr/>
          <a:lstStyle/>
          <a:p>
            <a:fld id="{522DFDB1-6E66-4E46-8AAF-987929FBB5E0}" type="slidenum">
              <a:rPr lang="en-GB"/>
              <a:pPr/>
              <a:t>46</a:t>
            </a:fld>
            <a:endParaRPr lang="en-GB"/>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endParaRPr lang="sv-SE">
              <a:latin typeface="Times New Roman" pitchFamily="18" charset="0"/>
            </a:endParaRPr>
          </a:p>
        </p:txBody>
      </p:sp>
      <p:sp>
        <p:nvSpPr>
          <p:cNvPr id="59398" name="Date Placeholder 1"/>
          <p:cNvSpPr>
            <a:spLocks noGrp="1"/>
          </p:cNvSpPr>
          <p:nvPr>
            <p:ph type="dt" sz="quarter" idx="1"/>
          </p:nvPr>
        </p:nvSpPr>
        <p:spPr>
          <a:noFill/>
        </p:spPr>
        <p:txBody>
          <a:bodyPr/>
          <a:lstStyle/>
          <a:p>
            <a:endParaRPr lang="en-GB"/>
          </a:p>
        </p:txBody>
      </p:sp>
      <p:sp>
        <p:nvSpPr>
          <p:cNvPr id="59399"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196273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61443" name="Rectangle 7"/>
          <p:cNvSpPr>
            <a:spLocks noGrp="1" noChangeArrowheads="1"/>
          </p:cNvSpPr>
          <p:nvPr>
            <p:ph type="sldNum" sz="quarter" idx="5"/>
          </p:nvPr>
        </p:nvSpPr>
        <p:spPr>
          <a:noFill/>
        </p:spPr>
        <p:txBody>
          <a:bodyPr/>
          <a:lstStyle/>
          <a:p>
            <a:fld id="{0B061B65-BEB5-4756-8CDC-CE1E1EA37EBE}" type="slidenum">
              <a:rPr lang="en-GB"/>
              <a:pPr/>
              <a:t>47</a:t>
            </a:fld>
            <a:endParaRPr lang="en-GB"/>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endParaRPr lang="en-US" altLang="zh-CN">
              <a:latin typeface="Times New Roman" pitchFamily="18" charset="0"/>
            </a:endParaRPr>
          </a:p>
        </p:txBody>
      </p:sp>
      <p:sp>
        <p:nvSpPr>
          <p:cNvPr id="61446" name="Date Placeholder 1"/>
          <p:cNvSpPr>
            <a:spLocks noGrp="1"/>
          </p:cNvSpPr>
          <p:nvPr>
            <p:ph type="dt" sz="quarter" idx="1"/>
          </p:nvPr>
        </p:nvSpPr>
        <p:spPr>
          <a:noFill/>
        </p:spPr>
        <p:txBody>
          <a:bodyPr/>
          <a:lstStyle/>
          <a:p>
            <a:endParaRPr lang="en-GB"/>
          </a:p>
        </p:txBody>
      </p:sp>
      <p:sp>
        <p:nvSpPr>
          <p:cNvPr id="61447"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3175631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62467" name="Rectangle 7"/>
          <p:cNvSpPr>
            <a:spLocks noGrp="1" noChangeArrowheads="1"/>
          </p:cNvSpPr>
          <p:nvPr>
            <p:ph type="sldNum" sz="quarter" idx="5"/>
          </p:nvPr>
        </p:nvSpPr>
        <p:spPr>
          <a:noFill/>
        </p:spPr>
        <p:txBody>
          <a:bodyPr/>
          <a:lstStyle/>
          <a:p>
            <a:fld id="{1E1651DB-60C4-49AD-9835-F36C8E3C0BCC}" type="slidenum">
              <a:rPr lang="en-GB"/>
              <a:pPr/>
              <a:t>48</a:t>
            </a:fld>
            <a:endParaRPr lang="en-GB"/>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endParaRPr lang="en-GB">
              <a:latin typeface="Times New Roman" pitchFamily="18" charset="0"/>
            </a:endParaRPr>
          </a:p>
        </p:txBody>
      </p:sp>
      <p:sp>
        <p:nvSpPr>
          <p:cNvPr id="62470" name="Date Placeholder 1"/>
          <p:cNvSpPr>
            <a:spLocks noGrp="1"/>
          </p:cNvSpPr>
          <p:nvPr>
            <p:ph type="dt" sz="quarter" idx="1"/>
          </p:nvPr>
        </p:nvSpPr>
        <p:spPr>
          <a:noFill/>
        </p:spPr>
        <p:txBody>
          <a:bodyPr/>
          <a:lstStyle/>
          <a:p>
            <a:endParaRPr lang="en-GB"/>
          </a:p>
        </p:txBody>
      </p:sp>
      <p:sp>
        <p:nvSpPr>
          <p:cNvPr id="62471"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1551303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63491" name="Rectangle 7"/>
          <p:cNvSpPr>
            <a:spLocks noGrp="1" noChangeArrowheads="1"/>
          </p:cNvSpPr>
          <p:nvPr>
            <p:ph type="sldNum" sz="quarter" idx="5"/>
          </p:nvPr>
        </p:nvSpPr>
        <p:spPr>
          <a:noFill/>
        </p:spPr>
        <p:txBody>
          <a:bodyPr/>
          <a:lstStyle/>
          <a:p>
            <a:fld id="{1FE49267-5593-463F-8314-7D88719B0DAE}" type="slidenum">
              <a:rPr lang="en-GB"/>
              <a:pPr/>
              <a:t>49</a:t>
            </a:fld>
            <a:endParaRPr lang="en-GB"/>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endParaRPr lang="en-GB">
              <a:latin typeface="Times New Roman" pitchFamily="18" charset="0"/>
            </a:endParaRPr>
          </a:p>
        </p:txBody>
      </p:sp>
      <p:sp>
        <p:nvSpPr>
          <p:cNvPr id="63494" name="Date Placeholder 1"/>
          <p:cNvSpPr>
            <a:spLocks noGrp="1"/>
          </p:cNvSpPr>
          <p:nvPr>
            <p:ph type="dt" sz="quarter" idx="1"/>
          </p:nvPr>
        </p:nvSpPr>
        <p:spPr>
          <a:noFill/>
        </p:spPr>
        <p:txBody>
          <a:bodyPr/>
          <a:lstStyle/>
          <a:p>
            <a:endParaRPr lang="en-GB"/>
          </a:p>
        </p:txBody>
      </p:sp>
      <p:sp>
        <p:nvSpPr>
          <p:cNvPr id="63495"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384932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2936562-88D4-4DAA-86B1-0ADA3A46D075}" type="slidenum">
              <a:rPr lang="en-GB"/>
              <a:pPr/>
              <a:t>4</a:t>
            </a:fld>
            <a:r>
              <a:rPr lang="en-GB" dirty="0"/>
              <a:t>(2)</a:t>
            </a:r>
          </a:p>
        </p:txBody>
      </p:sp>
      <p:sp>
        <p:nvSpPr>
          <p:cNvPr id="45059" name="Rectangle 2"/>
          <p:cNvSpPr>
            <a:spLocks noGrp="1" noRot="1" noChangeAspect="1" noChangeArrowheads="1" noTextEdit="1"/>
          </p:cNvSpPr>
          <p:nvPr>
            <p:ph type="sldImg"/>
          </p:nvPr>
        </p:nvSpPr>
        <p:spPr>
          <a:xfrm>
            <a:off x="990600" y="766763"/>
            <a:ext cx="5118100" cy="3838575"/>
          </a:xfrm>
          <a:ln/>
        </p:spPr>
      </p:sp>
      <p:sp>
        <p:nvSpPr>
          <p:cNvPr id="45060" name="Rectangle 3"/>
          <p:cNvSpPr>
            <a:spLocks noGrp="1" noChangeArrowheads="1"/>
          </p:cNvSpPr>
          <p:nvPr>
            <p:ph type="body" idx="1"/>
          </p:nvPr>
        </p:nvSpPr>
        <p:spPr>
          <a:noFill/>
          <a:ln/>
        </p:spPr>
        <p:txBody>
          <a:bodyPr/>
          <a:lstStyle/>
          <a:p>
            <a:endParaRPr lang="sv-SE" dirty="0">
              <a:latin typeface="Times New Roman" pitchFamily="18" charset="0"/>
            </a:endParaRPr>
          </a:p>
        </p:txBody>
      </p:sp>
      <p:sp>
        <p:nvSpPr>
          <p:cNvPr id="45061" name="Date Placeholder 1"/>
          <p:cNvSpPr>
            <a:spLocks noGrp="1"/>
          </p:cNvSpPr>
          <p:nvPr>
            <p:ph type="dt" sz="quarter" idx="1"/>
          </p:nvPr>
        </p:nvSpPr>
        <p:spPr>
          <a:noFill/>
        </p:spPr>
        <p:txBody>
          <a:bodyPr/>
          <a:lstStyle/>
          <a:p>
            <a:endParaRPr lang="en-GB" dirty="0"/>
          </a:p>
        </p:txBody>
      </p:sp>
      <p:sp>
        <p:nvSpPr>
          <p:cNvPr id="45062" name="Header Placeholder 2"/>
          <p:cNvSpPr>
            <a:spLocks noGrp="1"/>
          </p:cNvSpPr>
          <p:nvPr>
            <p:ph type="hdr" sz="quarter"/>
          </p:nvPr>
        </p:nvSpPr>
        <p:spPr>
          <a:noFill/>
        </p:spPr>
        <p:txBody>
          <a:bodyPr/>
          <a:lstStyle/>
          <a:p>
            <a:endParaRPr lang="en-GB" dirty="0">
              <a:latin typeface="Times New Roman" pitchFamily="18" charset="0"/>
              <a:cs typeface="Arial" pitchFamily="34" charset="0"/>
            </a:endParaRPr>
          </a:p>
        </p:txBody>
      </p:sp>
    </p:spTree>
    <p:extLst>
      <p:ext uri="{BB962C8B-B14F-4D97-AF65-F5344CB8AC3E}">
        <p14:creationId xmlns:p14="http://schemas.microsoft.com/office/powerpoint/2010/main" val="122613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46083" name="Rectangle 7"/>
          <p:cNvSpPr>
            <a:spLocks noGrp="1" noChangeArrowheads="1"/>
          </p:cNvSpPr>
          <p:nvPr>
            <p:ph type="sldNum" sz="quarter" idx="5"/>
          </p:nvPr>
        </p:nvSpPr>
        <p:spPr>
          <a:noFill/>
        </p:spPr>
        <p:txBody>
          <a:bodyPr/>
          <a:lstStyle/>
          <a:p>
            <a:fld id="{CECC6057-47BB-4AB2-A7D4-2ACE987CCE21}" type="slidenum">
              <a:rPr lang="en-GB"/>
              <a:pPr/>
              <a:t>7</a:t>
            </a:fld>
            <a:endParaRPr lang="en-GB"/>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endParaRPr lang="sv-SE">
              <a:latin typeface="Times New Roman" pitchFamily="18" charset="0"/>
            </a:endParaRPr>
          </a:p>
        </p:txBody>
      </p:sp>
      <p:sp>
        <p:nvSpPr>
          <p:cNvPr id="46086" name="Date Placeholder 1"/>
          <p:cNvSpPr>
            <a:spLocks noGrp="1"/>
          </p:cNvSpPr>
          <p:nvPr>
            <p:ph type="dt" sz="quarter" idx="1"/>
          </p:nvPr>
        </p:nvSpPr>
        <p:spPr>
          <a:noFill/>
        </p:spPr>
        <p:txBody>
          <a:bodyPr/>
          <a:lstStyle/>
          <a:p>
            <a:endParaRPr lang="en-GB"/>
          </a:p>
        </p:txBody>
      </p:sp>
      <p:sp>
        <p:nvSpPr>
          <p:cNvPr id="46087"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54973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47107" name="Rectangle 7"/>
          <p:cNvSpPr>
            <a:spLocks noGrp="1" noChangeArrowheads="1"/>
          </p:cNvSpPr>
          <p:nvPr>
            <p:ph type="sldNum" sz="quarter" idx="5"/>
          </p:nvPr>
        </p:nvSpPr>
        <p:spPr>
          <a:noFill/>
        </p:spPr>
        <p:txBody>
          <a:bodyPr/>
          <a:lstStyle/>
          <a:p>
            <a:fld id="{F455A4DC-696F-4A70-8346-3CC7D06D3503}" type="slidenum">
              <a:rPr lang="en-GB"/>
              <a:pPr/>
              <a:t>8</a:t>
            </a:fld>
            <a:endParaRPr lang="en-GB"/>
          </a:p>
        </p:txBody>
      </p:sp>
      <p:sp>
        <p:nvSpPr>
          <p:cNvPr id="47108" name="Rectangle 2"/>
          <p:cNvSpPr>
            <a:spLocks noGrp="1" noRot="1" noChangeAspect="1" noChangeArrowheads="1" noTextEdit="1"/>
          </p:cNvSpPr>
          <p:nvPr>
            <p:ph type="sldImg"/>
          </p:nvPr>
        </p:nvSpPr>
        <p:spPr>
          <a:xfrm>
            <a:off x="990600" y="768350"/>
            <a:ext cx="5118100" cy="3838575"/>
          </a:xfrm>
          <a:ln/>
        </p:spPr>
      </p:sp>
      <p:sp>
        <p:nvSpPr>
          <p:cNvPr id="47109" name="Rectangle 3"/>
          <p:cNvSpPr>
            <a:spLocks noGrp="1" noChangeArrowheads="1"/>
          </p:cNvSpPr>
          <p:nvPr>
            <p:ph type="body" idx="1"/>
          </p:nvPr>
        </p:nvSpPr>
        <p:spPr>
          <a:xfrm>
            <a:off x="708025" y="4862513"/>
            <a:ext cx="5683250" cy="4603750"/>
          </a:xfrm>
          <a:noFill/>
          <a:ln/>
        </p:spPr>
        <p:txBody>
          <a:bodyPr/>
          <a:lstStyle/>
          <a:p>
            <a:endParaRPr lang="en-US" altLang="zh-CN">
              <a:latin typeface="Times New Roman" pitchFamily="18" charset="0"/>
            </a:endParaRPr>
          </a:p>
        </p:txBody>
      </p:sp>
      <p:sp>
        <p:nvSpPr>
          <p:cNvPr id="47110" name="Date Placeholder 1"/>
          <p:cNvSpPr>
            <a:spLocks noGrp="1"/>
          </p:cNvSpPr>
          <p:nvPr>
            <p:ph type="dt" sz="quarter" idx="1"/>
          </p:nvPr>
        </p:nvSpPr>
        <p:spPr>
          <a:noFill/>
        </p:spPr>
        <p:txBody>
          <a:bodyPr/>
          <a:lstStyle/>
          <a:p>
            <a:endParaRPr lang="en-GB"/>
          </a:p>
        </p:txBody>
      </p:sp>
      <p:sp>
        <p:nvSpPr>
          <p:cNvPr id="47111"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416600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48131" name="Rectangle 7"/>
          <p:cNvSpPr>
            <a:spLocks noGrp="1" noChangeArrowheads="1"/>
          </p:cNvSpPr>
          <p:nvPr>
            <p:ph type="sldNum" sz="quarter" idx="5"/>
          </p:nvPr>
        </p:nvSpPr>
        <p:spPr>
          <a:noFill/>
        </p:spPr>
        <p:txBody>
          <a:bodyPr/>
          <a:lstStyle/>
          <a:p>
            <a:fld id="{C1D0E4FB-5AE4-457F-A87E-9924FD83EFB3}" type="slidenum">
              <a:rPr lang="en-GB"/>
              <a:pPr/>
              <a:t>9</a:t>
            </a:fld>
            <a:endParaRPr lang="en-GB"/>
          </a:p>
        </p:txBody>
      </p:sp>
      <p:sp>
        <p:nvSpPr>
          <p:cNvPr id="48132" name="Rectangle 2"/>
          <p:cNvSpPr>
            <a:spLocks noGrp="1" noRot="1" noChangeAspect="1" noChangeArrowheads="1" noTextEdit="1"/>
          </p:cNvSpPr>
          <p:nvPr>
            <p:ph type="sldImg"/>
          </p:nvPr>
        </p:nvSpPr>
        <p:spPr>
          <a:xfrm>
            <a:off x="990600" y="768350"/>
            <a:ext cx="5118100" cy="3838575"/>
          </a:xfrm>
          <a:ln/>
        </p:spPr>
      </p:sp>
      <p:sp>
        <p:nvSpPr>
          <p:cNvPr id="48133" name="Rectangle 3"/>
          <p:cNvSpPr>
            <a:spLocks noGrp="1" noChangeArrowheads="1"/>
          </p:cNvSpPr>
          <p:nvPr>
            <p:ph type="body" idx="1"/>
          </p:nvPr>
        </p:nvSpPr>
        <p:spPr>
          <a:xfrm>
            <a:off x="708025" y="4862513"/>
            <a:ext cx="5683250" cy="4603750"/>
          </a:xfrm>
          <a:noFill/>
          <a:ln/>
        </p:spPr>
        <p:txBody>
          <a:bodyPr/>
          <a:lstStyle/>
          <a:p>
            <a:endParaRPr lang="sv-SE">
              <a:latin typeface="Times New Roman" pitchFamily="18" charset="0"/>
            </a:endParaRPr>
          </a:p>
        </p:txBody>
      </p:sp>
      <p:sp>
        <p:nvSpPr>
          <p:cNvPr id="48134" name="Date Placeholder 1"/>
          <p:cNvSpPr>
            <a:spLocks noGrp="1"/>
          </p:cNvSpPr>
          <p:nvPr>
            <p:ph type="dt" sz="quarter" idx="1"/>
          </p:nvPr>
        </p:nvSpPr>
        <p:spPr>
          <a:noFill/>
        </p:spPr>
        <p:txBody>
          <a:bodyPr/>
          <a:lstStyle/>
          <a:p>
            <a:endParaRPr lang="en-GB"/>
          </a:p>
        </p:txBody>
      </p:sp>
      <p:sp>
        <p:nvSpPr>
          <p:cNvPr id="48135"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48875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10/24/2021 12:43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extLst>
      <p:ext uri="{BB962C8B-B14F-4D97-AF65-F5344CB8AC3E}">
        <p14:creationId xmlns:p14="http://schemas.microsoft.com/office/powerpoint/2010/main" val="190926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000">
                <a:solidFill>
                  <a:schemeClr val="tx1"/>
                </a:solidFill>
                <a:latin typeface="Arial" panose="020B0604020202020204" pitchFamily="34" charset="0"/>
                <a:cs typeface="Times New Roman" panose="02020603050405020304" pitchFamily="18" charset="0"/>
              </a:defRPr>
            </a:lvl1pPr>
            <a:lvl2pPr marL="742950" indent="-285750" defTabSz="922338">
              <a:defRPr sz="2000">
                <a:solidFill>
                  <a:schemeClr val="tx1"/>
                </a:solidFill>
                <a:latin typeface="Arial" panose="020B0604020202020204" pitchFamily="34" charset="0"/>
                <a:cs typeface="Times New Roman" panose="02020603050405020304" pitchFamily="18" charset="0"/>
              </a:defRPr>
            </a:lvl2pPr>
            <a:lvl3pPr marL="1143000" indent="-228600" defTabSz="922338">
              <a:defRPr sz="2000">
                <a:solidFill>
                  <a:schemeClr val="tx1"/>
                </a:solidFill>
                <a:latin typeface="Arial" panose="020B0604020202020204" pitchFamily="34" charset="0"/>
                <a:cs typeface="Times New Roman" panose="02020603050405020304" pitchFamily="18" charset="0"/>
              </a:defRPr>
            </a:lvl3pPr>
            <a:lvl4pPr marL="1600200" indent="-228600" defTabSz="922338">
              <a:defRPr sz="2000">
                <a:solidFill>
                  <a:schemeClr val="tx1"/>
                </a:solidFill>
                <a:latin typeface="Arial" panose="020B0604020202020204" pitchFamily="34" charset="0"/>
                <a:cs typeface="Times New Roman" panose="02020603050405020304" pitchFamily="18" charset="0"/>
              </a:defRPr>
            </a:lvl4pPr>
            <a:lvl5pPr marL="2057400" indent="-228600" defTabSz="922338">
              <a:defRPr sz="2000">
                <a:solidFill>
                  <a:schemeClr val="tx1"/>
                </a:solidFill>
                <a:latin typeface="Arial" panose="020B0604020202020204" pitchFamily="34" charset="0"/>
                <a:cs typeface="Times New Roman" panose="02020603050405020304" pitchFamily="18"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E60B4A1C-8879-4DF2-AD05-F50E02E4EBCF}" type="slidenum">
              <a:rPr lang="en-US" altLang="en-US" sz="1200" smtClean="0">
                <a:solidFill>
                  <a:schemeClr val="bg1"/>
                </a:solidFill>
                <a:latin typeface="Comic Sans MS" panose="030F0702030302020204" pitchFamily="66" charset="0"/>
              </a:rPr>
              <a:pPr/>
              <a:t>11</a:t>
            </a:fld>
            <a:endParaRPr lang="en-US" altLang="en-US" sz="1200">
              <a:solidFill>
                <a:schemeClr val="bg1"/>
              </a:solidFill>
              <a:latin typeface="Comic Sans MS" panose="030F0702030302020204" pitchFamily="66" charset="0"/>
            </a:endParaRPr>
          </a:p>
        </p:txBody>
      </p:sp>
      <p:sp>
        <p:nvSpPr>
          <p:cNvPr id="58371" name="Rectangle 2"/>
          <p:cNvSpPr>
            <a:spLocks noChangeArrowheads="1"/>
          </p:cNvSpPr>
          <p:nvPr/>
        </p:nvSpPr>
        <p:spPr bwMode="auto">
          <a:xfrm>
            <a:off x="3927475" y="0"/>
            <a:ext cx="30067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8372" name="Rectangle 3"/>
          <p:cNvSpPr>
            <a:spLocks noChangeArrowheads="1"/>
          </p:cNvSpPr>
          <p:nvPr/>
        </p:nvSpPr>
        <p:spPr bwMode="auto">
          <a:xfrm>
            <a:off x="3927475" y="8758238"/>
            <a:ext cx="300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231" tIns="0" rIns="19231" bIns="0" anchor="b"/>
          <a:lstStyle>
            <a:lvl1pPr defTabSz="958850">
              <a:defRPr sz="2000">
                <a:solidFill>
                  <a:schemeClr val="tx1"/>
                </a:solidFill>
                <a:latin typeface="Arial" panose="020B0604020202020204" pitchFamily="34" charset="0"/>
                <a:cs typeface="Times New Roman" panose="02020603050405020304" pitchFamily="18" charset="0"/>
              </a:defRPr>
            </a:lvl1pPr>
            <a:lvl2pPr marL="742950" indent="-285750" defTabSz="958850">
              <a:defRPr sz="2000">
                <a:solidFill>
                  <a:schemeClr val="tx1"/>
                </a:solidFill>
                <a:latin typeface="Arial" panose="020B0604020202020204" pitchFamily="34" charset="0"/>
                <a:cs typeface="Times New Roman" panose="02020603050405020304" pitchFamily="18" charset="0"/>
              </a:defRPr>
            </a:lvl2pPr>
            <a:lvl3pPr marL="1143000" indent="-228600" defTabSz="958850">
              <a:defRPr sz="2000">
                <a:solidFill>
                  <a:schemeClr val="tx1"/>
                </a:solidFill>
                <a:latin typeface="Arial" panose="020B0604020202020204" pitchFamily="34" charset="0"/>
                <a:cs typeface="Times New Roman" panose="02020603050405020304" pitchFamily="18" charset="0"/>
              </a:defRPr>
            </a:lvl3pPr>
            <a:lvl4pPr marL="1600200" indent="-228600" defTabSz="958850">
              <a:defRPr sz="2000">
                <a:solidFill>
                  <a:schemeClr val="tx1"/>
                </a:solidFill>
                <a:latin typeface="Arial" panose="020B0604020202020204" pitchFamily="34" charset="0"/>
                <a:cs typeface="Times New Roman" panose="02020603050405020304" pitchFamily="18" charset="0"/>
              </a:defRPr>
            </a:lvl4pPr>
            <a:lvl5pPr marL="2057400" indent="-228600" defTabSz="958850">
              <a:defRPr sz="2000">
                <a:solidFill>
                  <a:schemeClr val="tx1"/>
                </a:solidFill>
                <a:latin typeface="Arial" panose="020B0604020202020204" pitchFamily="34" charset="0"/>
                <a:cs typeface="Times New Roman" panose="02020603050405020304" pitchFamily="18" charset="0"/>
              </a:defRPr>
            </a:lvl5pPr>
            <a:lvl6pPr marL="25146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000" i="1">
                <a:latin typeface="Times New Roman" panose="02020603050405020304" pitchFamily="18" charset="0"/>
              </a:rPr>
              <a:t>23</a:t>
            </a:r>
          </a:p>
        </p:txBody>
      </p:sp>
      <p:sp>
        <p:nvSpPr>
          <p:cNvPr id="58373" name="Rectangle 4"/>
          <p:cNvSpPr>
            <a:spLocks noChangeArrowheads="1"/>
          </p:cNvSpPr>
          <p:nvPr/>
        </p:nvSpPr>
        <p:spPr bwMode="auto">
          <a:xfrm>
            <a:off x="0" y="8758238"/>
            <a:ext cx="3005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8374" name="Rectangle 5"/>
          <p:cNvSpPr>
            <a:spLocks noChangeArrowheads="1"/>
          </p:cNvSpPr>
          <p:nvPr/>
        </p:nvSpPr>
        <p:spPr bwMode="auto">
          <a:xfrm>
            <a:off x="0" y="0"/>
            <a:ext cx="30051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8375" name="Rectangle 6"/>
          <p:cNvSpPr>
            <a:spLocks noGrp="1" noRot="1" noChangeAspect="1" noChangeArrowheads="1" noTextEdit="1"/>
          </p:cNvSpPr>
          <p:nvPr>
            <p:ph type="sldImg"/>
          </p:nvPr>
        </p:nvSpPr>
        <p:spPr>
          <a:xfrm>
            <a:off x="1169988" y="698500"/>
            <a:ext cx="4594225" cy="3444875"/>
          </a:xfrm>
          <a:ln w="12700" cap="flat">
            <a:solidFill>
              <a:schemeClr val="tx1"/>
            </a:solidFill>
          </a:ln>
        </p:spPr>
      </p:sp>
      <p:sp>
        <p:nvSpPr>
          <p:cNvPr id="58376" name="Rectangle 7"/>
          <p:cNvSpPr>
            <a:spLocks noGrp="1" noChangeArrowheads="1"/>
          </p:cNvSpPr>
          <p:nvPr>
            <p:ph type="body" idx="1"/>
          </p:nvPr>
        </p:nvSpPr>
        <p:spPr>
          <a:xfrm>
            <a:off x="923925" y="4378325"/>
            <a:ext cx="5084763"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53" tIns="48077" rIns="94553" bIns="48077"/>
          <a:lstStyle/>
          <a:p>
            <a:endParaRPr lang="en-US" altLang="en-US"/>
          </a:p>
        </p:txBody>
      </p:sp>
    </p:spTree>
    <p:extLst>
      <p:ext uri="{BB962C8B-B14F-4D97-AF65-F5344CB8AC3E}">
        <p14:creationId xmlns:p14="http://schemas.microsoft.com/office/powerpoint/2010/main" val="416698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p:spPr>
        <p:txBody>
          <a:bodyPr/>
          <a:lstStyle/>
          <a:p>
            <a:r>
              <a:rPr lang="en-GB">
                <a:latin typeface="Times New Roman" pitchFamily="18" charset="0"/>
                <a:cs typeface="Arial" pitchFamily="34" charset="0"/>
              </a:rPr>
              <a:t>JMP</a:t>
            </a:r>
          </a:p>
        </p:txBody>
      </p:sp>
      <p:sp>
        <p:nvSpPr>
          <p:cNvPr id="50179" name="Rectangle 7"/>
          <p:cNvSpPr>
            <a:spLocks noGrp="1" noChangeArrowheads="1"/>
          </p:cNvSpPr>
          <p:nvPr>
            <p:ph type="sldNum" sz="quarter" idx="5"/>
          </p:nvPr>
        </p:nvSpPr>
        <p:spPr>
          <a:noFill/>
        </p:spPr>
        <p:txBody>
          <a:bodyPr/>
          <a:lstStyle/>
          <a:p>
            <a:fld id="{91F9E1DE-73AF-4A97-83E9-F62635CB778A}" type="slidenum">
              <a:rPr lang="en-GB"/>
              <a:pPr/>
              <a:t>12</a:t>
            </a:fld>
            <a:endParaRPr lang="en-GB"/>
          </a:p>
        </p:txBody>
      </p:sp>
      <p:sp>
        <p:nvSpPr>
          <p:cNvPr id="50180" name="Rectangle 2"/>
          <p:cNvSpPr>
            <a:spLocks noGrp="1" noRot="1" noChangeAspect="1" noChangeArrowheads="1" noTextEdit="1"/>
          </p:cNvSpPr>
          <p:nvPr>
            <p:ph type="sldImg"/>
          </p:nvPr>
        </p:nvSpPr>
        <p:spPr>
          <a:xfrm>
            <a:off x="990600" y="768350"/>
            <a:ext cx="5118100" cy="3838575"/>
          </a:xfrm>
          <a:ln/>
        </p:spPr>
      </p:sp>
      <p:sp>
        <p:nvSpPr>
          <p:cNvPr id="50181" name="Rectangle 3"/>
          <p:cNvSpPr>
            <a:spLocks noGrp="1" noChangeArrowheads="1"/>
          </p:cNvSpPr>
          <p:nvPr>
            <p:ph type="body" idx="1"/>
          </p:nvPr>
        </p:nvSpPr>
        <p:spPr>
          <a:xfrm>
            <a:off x="708025" y="4862513"/>
            <a:ext cx="5683250" cy="4603750"/>
          </a:xfrm>
          <a:noFill/>
          <a:ln/>
        </p:spPr>
        <p:txBody>
          <a:bodyPr/>
          <a:lstStyle/>
          <a:p>
            <a:endParaRPr lang="sv-SE">
              <a:latin typeface="Times New Roman" pitchFamily="18" charset="0"/>
            </a:endParaRPr>
          </a:p>
        </p:txBody>
      </p:sp>
      <p:sp>
        <p:nvSpPr>
          <p:cNvPr id="50182" name="Date Placeholder 1"/>
          <p:cNvSpPr>
            <a:spLocks noGrp="1"/>
          </p:cNvSpPr>
          <p:nvPr>
            <p:ph type="dt" sz="quarter" idx="1"/>
          </p:nvPr>
        </p:nvSpPr>
        <p:spPr>
          <a:noFill/>
        </p:spPr>
        <p:txBody>
          <a:bodyPr/>
          <a:lstStyle/>
          <a:p>
            <a:endParaRPr lang="en-GB"/>
          </a:p>
        </p:txBody>
      </p:sp>
      <p:sp>
        <p:nvSpPr>
          <p:cNvPr id="50183" name="Header Placeholder 2"/>
          <p:cNvSpPr>
            <a:spLocks noGrp="1"/>
          </p:cNvSpPr>
          <p:nvPr>
            <p:ph type="hdr" sz="quarter"/>
          </p:nvPr>
        </p:nvSpPr>
        <p:spPr>
          <a:noFill/>
        </p:spPr>
        <p:txBody>
          <a:bodyPr/>
          <a:lstStyle/>
          <a:p>
            <a:endParaRPr lang="en-GB">
              <a:latin typeface="Times New Roman" pitchFamily="18" charset="0"/>
              <a:cs typeface="Arial" pitchFamily="34" charset="0"/>
            </a:endParaRPr>
          </a:p>
        </p:txBody>
      </p:sp>
    </p:spTree>
    <p:extLst>
      <p:ext uri="{BB962C8B-B14F-4D97-AF65-F5344CB8AC3E}">
        <p14:creationId xmlns:p14="http://schemas.microsoft.com/office/powerpoint/2010/main" val="263960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BA79-71AE-ED49-82EE-99B83E829BF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611777-C8A9-BC4F-98B8-F0B3E7C3DB9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05CD7CA-B2E6-C742-99E6-78D4BD0AC234}"/>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5" name="Footer Placeholder 4">
            <a:extLst>
              <a:ext uri="{FF2B5EF4-FFF2-40B4-BE49-F238E27FC236}">
                <a16:creationId xmlns:a16="http://schemas.microsoft.com/office/drawing/2014/main" id="{9FF9F9ED-B8F9-9F4C-B1F5-2AA8617E6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2AB25-F8AB-4F49-9878-7C9A3D316D41}"/>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35257248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A9BF-2D71-874A-982D-644E30B153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A3A79B-3C93-FA44-B2E6-12F7958426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8452-FA9B-134A-B031-789632EC1286}"/>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5" name="Footer Placeholder 4">
            <a:extLst>
              <a:ext uri="{FF2B5EF4-FFF2-40B4-BE49-F238E27FC236}">
                <a16:creationId xmlns:a16="http://schemas.microsoft.com/office/drawing/2014/main" id="{78A198DE-FFC4-0E4A-B966-CDDE8D26E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59676-4D4A-7744-9C03-670BEDE4EB97}"/>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179009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F42E9F-BFD4-CD45-BBFA-D74737B7D58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234274-1AAF-D847-9F18-28943E1EC23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86C90-9221-A54C-AADB-CE6715A53B9C}"/>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5" name="Footer Placeholder 4">
            <a:extLst>
              <a:ext uri="{FF2B5EF4-FFF2-40B4-BE49-F238E27FC236}">
                <a16:creationId xmlns:a16="http://schemas.microsoft.com/office/drawing/2014/main" id="{8723781B-E881-ED41-8EED-5EE08B366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9075D-EB5F-B546-A9DF-17B346BB0AF2}"/>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2133394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07375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EAE-B6FD-CC4D-8E28-AA12556FF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B2073-6D3E-464C-8F80-EBAFDE89AE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78E06-46D6-5042-BA7B-CBD67431BBD3}"/>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5" name="Footer Placeholder 4">
            <a:extLst>
              <a:ext uri="{FF2B5EF4-FFF2-40B4-BE49-F238E27FC236}">
                <a16:creationId xmlns:a16="http://schemas.microsoft.com/office/drawing/2014/main" id="{59D7DB0D-3E8E-954E-B721-282B610A4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0AE47-EB30-E34B-9AB1-E945FF494349}"/>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23439066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1C6F-4428-DD4D-85BF-22BBD967FFB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3CB300D-BDD2-8E43-BC09-FBF0822A66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D9C34E-49CA-2242-A751-8633DFB0FBDE}"/>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5" name="Footer Placeholder 4">
            <a:extLst>
              <a:ext uri="{FF2B5EF4-FFF2-40B4-BE49-F238E27FC236}">
                <a16:creationId xmlns:a16="http://schemas.microsoft.com/office/drawing/2014/main" id="{3016A098-FB09-514D-B473-ED6B12C2C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F418B-AD08-2E4B-B159-5B859A805C13}"/>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168801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80ED-C5C7-A44E-B151-E8259B2B4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6FFF2C-ADCE-5A40-8439-A56A27CB81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9E550-0C3A-B049-8A3C-78F97347554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008CF-8035-7346-8707-6DCDAA23958B}"/>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6" name="Footer Placeholder 5">
            <a:extLst>
              <a:ext uri="{FF2B5EF4-FFF2-40B4-BE49-F238E27FC236}">
                <a16:creationId xmlns:a16="http://schemas.microsoft.com/office/drawing/2014/main" id="{7C587D25-0C2F-234E-B340-7A7196D35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7D931-582C-174E-A8EC-8E70B4E9B7C8}"/>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32768630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B871-52B9-A449-89AA-B837A8BCFF1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E4903-4950-044E-89F2-65B9346180C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4C91794-6A8D-7945-81C9-18BF1673728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68AF7A-C446-5545-BDBE-2C014B5A4E6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221117F-C4CC-7D45-943E-0074323FB47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4F3873-0FD9-314B-B37F-609686125503}"/>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8" name="Footer Placeholder 7">
            <a:extLst>
              <a:ext uri="{FF2B5EF4-FFF2-40B4-BE49-F238E27FC236}">
                <a16:creationId xmlns:a16="http://schemas.microsoft.com/office/drawing/2014/main" id="{F5227F7B-92CF-334A-9BBA-D3F5D6F84D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2786A9-4A2E-0846-9203-6A7575AED07E}"/>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28476691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B322-4351-AF4E-AC4D-B0214C6DAB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AE1ED3-DF78-3945-A612-22E4E2D63E21}"/>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4" name="Footer Placeholder 3">
            <a:extLst>
              <a:ext uri="{FF2B5EF4-FFF2-40B4-BE49-F238E27FC236}">
                <a16:creationId xmlns:a16="http://schemas.microsoft.com/office/drawing/2014/main" id="{008A6C58-BDE1-D149-A740-6B38A3FBA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12A87-BECA-5F47-BCFE-08C1615A0FF8}"/>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24709416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91EA3-06BE-6C4F-96E5-F1922BE39EAF}"/>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3" name="Footer Placeholder 2">
            <a:extLst>
              <a:ext uri="{FF2B5EF4-FFF2-40B4-BE49-F238E27FC236}">
                <a16:creationId xmlns:a16="http://schemas.microsoft.com/office/drawing/2014/main" id="{4700A9BC-698A-EF42-BA95-58FB2FD1B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14FCB7-48A0-8D41-B273-31A14C35BB22}"/>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37318102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3762-9A30-0E43-94FB-2E43F803EF2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00CCE6E-4292-BE4F-9807-FED41833202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8A0CB-BFEF-2647-A6B8-5DCBEEEED3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3478A28-43BD-244D-9EE6-69DB0A2D389A}"/>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6" name="Footer Placeholder 5">
            <a:extLst>
              <a:ext uri="{FF2B5EF4-FFF2-40B4-BE49-F238E27FC236}">
                <a16:creationId xmlns:a16="http://schemas.microsoft.com/office/drawing/2014/main" id="{44576F29-0F85-B44B-A8E7-2BCE442E5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FE0A0-B0C9-C24E-AB9D-438643269D17}"/>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147250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4FBD-8D08-9F4A-B443-34A33AFCBAE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70EE8BC-AE2B-9247-8308-45E15BB0A3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D7D6824-8B89-3547-A1C0-D107D1866E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55FF5E0-72EC-C34B-8459-2F89E75BEC47}"/>
              </a:ext>
            </a:extLst>
          </p:cNvPr>
          <p:cNvSpPr>
            <a:spLocks noGrp="1"/>
          </p:cNvSpPr>
          <p:nvPr>
            <p:ph type="dt" sz="half" idx="10"/>
          </p:nvPr>
        </p:nvSpPr>
        <p:spPr/>
        <p:txBody>
          <a:bodyPr/>
          <a:lstStyle/>
          <a:p>
            <a:fld id="{13EB8CD1-8E74-4B4C-A9F9-F6BC866FA1F2}" type="datetimeFigureOut">
              <a:rPr lang="en-US" smtClean="0"/>
              <a:t>10/24/2021</a:t>
            </a:fld>
            <a:endParaRPr lang="en-US"/>
          </a:p>
        </p:txBody>
      </p:sp>
      <p:sp>
        <p:nvSpPr>
          <p:cNvPr id="6" name="Footer Placeholder 5">
            <a:extLst>
              <a:ext uri="{FF2B5EF4-FFF2-40B4-BE49-F238E27FC236}">
                <a16:creationId xmlns:a16="http://schemas.microsoft.com/office/drawing/2014/main" id="{5AEB88F2-3720-6044-8038-272FFD491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EC6B9F-E8A1-F848-AE63-8C6C30CCD229}"/>
              </a:ext>
            </a:extLst>
          </p:cNvPr>
          <p:cNvSpPr>
            <a:spLocks noGrp="1"/>
          </p:cNvSpPr>
          <p:nvPr>
            <p:ph type="sldNum" sz="quarter" idx="12"/>
          </p:nvPr>
        </p:nvSpPr>
        <p:spPr/>
        <p:txBody>
          <a:bodyPr/>
          <a:lstStyle/>
          <a:p>
            <a:fld id="{9A6F7CE7-0F87-A740-B0D7-1DEEF464C90D}" type="slidenum">
              <a:rPr lang="en-US" smtClean="0"/>
              <a:t>‹#›</a:t>
            </a:fld>
            <a:endParaRPr lang="en-US"/>
          </a:p>
        </p:txBody>
      </p:sp>
    </p:spTree>
    <p:extLst>
      <p:ext uri="{BB962C8B-B14F-4D97-AF65-F5344CB8AC3E}">
        <p14:creationId xmlns:p14="http://schemas.microsoft.com/office/powerpoint/2010/main" val="275212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FACDD2-01E5-664B-A9EA-312D6AAFFB1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0C53BE-948E-C342-AF03-3C2684A4E7A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574BC-19BD-8249-A708-09C5262F633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EB8CD1-8E74-4B4C-A9F9-F6BC866FA1F2}" type="datetimeFigureOut">
              <a:rPr lang="en-US" smtClean="0"/>
              <a:t>10/24/2021</a:t>
            </a:fld>
            <a:endParaRPr lang="en-US"/>
          </a:p>
        </p:txBody>
      </p:sp>
      <p:sp>
        <p:nvSpPr>
          <p:cNvPr id="5" name="Footer Placeholder 4">
            <a:extLst>
              <a:ext uri="{FF2B5EF4-FFF2-40B4-BE49-F238E27FC236}">
                <a16:creationId xmlns:a16="http://schemas.microsoft.com/office/drawing/2014/main" id="{7EDCB999-33D9-2D47-9512-077ACBD85D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CFEDF-1779-5644-8EDD-DAF96E1C0FD0}"/>
              </a:ext>
            </a:extLst>
          </p:cNvPr>
          <p:cNvSpPr>
            <a:spLocks noGrp="1"/>
          </p:cNvSpPr>
          <p:nvPr>
            <p:ph type="sldNum" sz="quarter" idx="4"/>
          </p:nvPr>
        </p:nvSpPr>
        <p:spPr>
          <a:xfrm>
            <a:off x="6457950" y="6356351"/>
            <a:ext cx="15430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6F7CE7-0F87-A740-B0D7-1DEEF464C90D}" type="slidenum">
              <a:rPr lang="en-US" smtClean="0"/>
              <a:t>‹#›</a:t>
            </a:fld>
            <a:endParaRPr lang="en-US"/>
          </a:p>
        </p:txBody>
      </p:sp>
      <p:pic>
        <p:nvPicPr>
          <p:cNvPr id="8" name="Picture 7">
            <a:extLst>
              <a:ext uri="{FF2B5EF4-FFF2-40B4-BE49-F238E27FC236}">
                <a16:creationId xmlns:a16="http://schemas.microsoft.com/office/drawing/2014/main" id="{CC8FF7B3-F21D-C341-A0F5-31A04E19241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01000" y="6169351"/>
            <a:ext cx="1146345" cy="688479"/>
          </a:xfrm>
          <a:prstGeom prst="rect">
            <a:avLst/>
          </a:prstGeom>
        </p:spPr>
      </p:pic>
    </p:spTree>
    <p:extLst>
      <p:ext uri="{BB962C8B-B14F-4D97-AF65-F5344CB8AC3E}">
        <p14:creationId xmlns:p14="http://schemas.microsoft.com/office/powerpoint/2010/main" val="21004016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808" r:id="rId12"/>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emf"/><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Database Design</a:t>
            </a:r>
          </a:p>
        </p:txBody>
      </p:sp>
      <p:sp>
        <p:nvSpPr>
          <p:cNvPr id="3" name="Subtitle 2"/>
          <p:cNvSpPr>
            <a:spLocks noGrp="1"/>
          </p:cNvSpPr>
          <p:nvPr>
            <p:ph type="subTitle" idx="1"/>
          </p:nvPr>
        </p:nvSpPr>
        <p:spPr>
          <a:xfrm>
            <a:off x="730249" y="4344988"/>
            <a:ext cx="7681913" cy="1293812"/>
          </a:xfrm>
        </p:spPr>
        <p:txBody>
          <a:bodyPr>
            <a:normAutofit/>
          </a:bodyPr>
          <a:lstStyle/>
          <a:p>
            <a:r>
              <a:rPr lang="en-US" dirty="0"/>
              <a:t>Building ER diagram</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a:solidFill>
                  <a:schemeClr val="tx2"/>
                </a:solidFill>
              </a:rPr>
              <a:t>Conceptual Design</a:t>
            </a:r>
          </a:p>
        </p:txBody>
      </p:sp>
      <p:sp>
        <p:nvSpPr>
          <p:cNvPr id="3" name="Text Placeholder 2"/>
          <p:cNvSpPr>
            <a:spLocks noGrp="1"/>
          </p:cNvSpPr>
          <p:nvPr>
            <p:ph type="body" sz="quarter" idx="10"/>
          </p:nvPr>
        </p:nvSpPr>
        <p:spPr>
          <a:xfrm>
            <a:off x="381000" y="1295400"/>
            <a:ext cx="3962400" cy="5029200"/>
          </a:xfrm>
        </p:spPr>
        <p:txBody>
          <a:bodyPr>
            <a:normAutofit/>
          </a:bodyPr>
          <a:lstStyle/>
          <a:p>
            <a:r>
              <a:rPr lang="en-US" dirty="0"/>
              <a:t>Entities</a:t>
            </a:r>
          </a:p>
          <a:p>
            <a:r>
              <a:rPr lang="en-US" dirty="0"/>
              <a:t>Attributes</a:t>
            </a:r>
          </a:p>
          <a:p>
            <a:r>
              <a:rPr lang="en-US" dirty="0"/>
              <a:t>Attribute Domain</a:t>
            </a:r>
          </a:p>
          <a:p>
            <a:r>
              <a:rPr lang="en-US" dirty="0"/>
              <a:t>Key</a:t>
            </a:r>
          </a:p>
          <a:p>
            <a:r>
              <a:rPr lang="en-US" dirty="0"/>
              <a:t>Primary Key</a:t>
            </a:r>
          </a:p>
          <a:p>
            <a:r>
              <a:rPr lang="en-US" dirty="0"/>
              <a:t>Candidate Keys</a:t>
            </a:r>
          </a:p>
        </p:txBody>
      </p:sp>
      <p:pic>
        <p:nvPicPr>
          <p:cNvPr id="1026" name="Picture 2"/>
          <p:cNvPicPr>
            <a:picLocks noChangeAspect="1" noChangeArrowheads="1"/>
          </p:cNvPicPr>
          <p:nvPr/>
        </p:nvPicPr>
        <p:blipFill>
          <a:blip r:embed="rId3" cstate="print"/>
          <a:srcRect/>
          <a:stretch>
            <a:fillRect/>
          </a:stretch>
        </p:blipFill>
        <p:spPr bwMode="auto">
          <a:xfrm>
            <a:off x="3810000" y="908844"/>
            <a:ext cx="4953000" cy="2266950"/>
          </a:xfrm>
          <a:prstGeom prst="rect">
            <a:avLst/>
          </a:prstGeom>
          <a:noFill/>
          <a:ln w="9525">
            <a:noFill/>
            <a:miter lim="800000"/>
            <a:headEnd/>
            <a:tailEnd/>
          </a:ln>
        </p:spPr>
      </p:pic>
      <p:pic>
        <p:nvPicPr>
          <p:cNvPr id="7" name="Picture 6">
            <a:extLst>
              <a:ext uri="{FF2B5EF4-FFF2-40B4-BE49-F238E27FC236}">
                <a16:creationId xmlns:a16="http://schemas.microsoft.com/office/drawing/2014/main" id="{5CF59C6C-E3B2-4B44-A0CA-86701C80E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2249441"/>
            <a:ext cx="1524000" cy="1852706"/>
          </a:xfrm>
          <a:prstGeom prst="rect">
            <a:avLst/>
          </a:prstGeom>
        </p:spPr>
      </p:pic>
      <p:pic>
        <p:nvPicPr>
          <p:cNvPr id="6" name="Picture 5">
            <a:extLst>
              <a:ext uri="{FF2B5EF4-FFF2-40B4-BE49-F238E27FC236}">
                <a16:creationId xmlns:a16="http://schemas.microsoft.com/office/drawing/2014/main" id="{0D482BDF-3653-0342-8DF9-BE82AE75E34E}"/>
              </a:ext>
            </a:extLst>
          </p:cNvPr>
          <p:cNvPicPr>
            <a:picLocks noChangeAspect="1"/>
          </p:cNvPicPr>
          <p:nvPr/>
        </p:nvPicPr>
        <p:blipFill>
          <a:blip r:embed="rId5"/>
          <a:stretch>
            <a:fillRect/>
          </a:stretch>
        </p:blipFill>
        <p:spPr>
          <a:xfrm>
            <a:off x="452417" y="3849502"/>
            <a:ext cx="4127500" cy="2590800"/>
          </a:xfrm>
          <a:prstGeom prst="rect">
            <a:avLst/>
          </a:prstGeom>
        </p:spPr>
      </p:pic>
      <p:pic>
        <p:nvPicPr>
          <p:cNvPr id="9" name="Picture 8">
            <a:extLst>
              <a:ext uri="{FF2B5EF4-FFF2-40B4-BE49-F238E27FC236}">
                <a16:creationId xmlns:a16="http://schemas.microsoft.com/office/drawing/2014/main" id="{6E979FBF-2DC5-8D4F-B10A-3AB1A314B0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7050" y="4395602"/>
            <a:ext cx="1358900" cy="1498600"/>
          </a:xfrm>
          <a:prstGeom prst="rect">
            <a:avLst/>
          </a:prstGeom>
        </p:spPr>
      </p:pic>
    </p:spTree>
    <p:extLst>
      <p:ext uri="{BB962C8B-B14F-4D97-AF65-F5344CB8AC3E}">
        <p14:creationId xmlns:p14="http://schemas.microsoft.com/office/powerpoint/2010/main" val="3516457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7E1D51E7-4F05-42FD-8164-253FBF29312E}" type="slidenum">
              <a:rPr lang="en-US" altLang="en-US" sz="1400" smtClean="0">
                <a:solidFill>
                  <a:schemeClr val="tx2"/>
                </a:solidFill>
              </a:rPr>
              <a:pPr>
                <a:spcBef>
                  <a:spcPct val="0"/>
                </a:spcBef>
                <a:buClrTx/>
                <a:buSzTx/>
                <a:buFontTx/>
                <a:buNone/>
              </a:pPr>
              <a:t>11</a:t>
            </a:fld>
            <a:endParaRPr lang="en-US" altLang="en-US" sz="1400">
              <a:solidFill>
                <a:schemeClr val="tx2"/>
              </a:solidFill>
            </a:endParaRPr>
          </a:p>
        </p:txBody>
      </p:sp>
      <p:sp>
        <p:nvSpPr>
          <p:cNvPr id="57347" name="Rectangle 2"/>
          <p:cNvSpPr>
            <a:spLocks noGrp="1" noChangeArrowheads="1"/>
          </p:cNvSpPr>
          <p:nvPr>
            <p:ph type="body" idx="1"/>
          </p:nvPr>
        </p:nvSpPr>
        <p:spPr>
          <a:xfrm>
            <a:off x="685800" y="1981200"/>
            <a:ext cx="8001000" cy="3505200"/>
          </a:xfrm>
          <a:noFill/>
        </p:spPr>
        <p:txBody>
          <a:bodyPr lIns="90488" tIns="44450" rIns="90488" bIns="44450"/>
          <a:lstStyle/>
          <a:p>
            <a:pPr eaLnBrk="1" hangingPunct="1"/>
            <a:r>
              <a:rPr lang="en-US" altLang="en-US" sz="2800" dirty="0"/>
              <a:t>Can have many values.</a:t>
            </a:r>
          </a:p>
          <a:p>
            <a:pPr lvl="1" eaLnBrk="1" hangingPunct="1"/>
            <a:r>
              <a:rPr lang="en-US" altLang="en-US" sz="2400" dirty="0"/>
              <a:t>Examples:</a:t>
            </a:r>
          </a:p>
          <a:p>
            <a:pPr lvl="2" eaLnBrk="1" hangingPunct="1"/>
            <a:r>
              <a:rPr lang="en-US" altLang="en-US" dirty="0"/>
              <a:t>A person may have several college degrees.</a:t>
            </a:r>
          </a:p>
          <a:p>
            <a:pPr lvl="2" eaLnBrk="1" hangingPunct="1"/>
            <a:r>
              <a:rPr lang="en-US" altLang="en-US" dirty="0"/>
              <a:t>A household may have several phones with different numbers</a:t>
            </a:r>
          </a:p>
          <a:p>
            <a:pPr lvl="2" eaLnBrk="1" hangingPunct="1"/>
            <a:r>
              <a:rPr lang="en-US" altLang="en-US" dirty="0"/>
              <a:t>A student has hobbies</a:t>
            </a:r>
          </a:p>
          <a:p>
            <a:pPr lvl="1" eaLnBrk="1" hangingPunct="1"/>
            <a:endParaRPr lang="en-US" altLang="en-US" sz="2400" b="1" dirty="0">
              <a:solidFill>
                <a:srgbClr val="0099CC"/>
              </a:solidFill>
            </a:endParaRPr>
          </a:p>
        </p:txBody>
      </p:sp>
      <p:sp>
        <p:nvSpPr>
          <p:cNvPr id="55300" name="Rectangle 3">
            <a:extLst>
              <a:ext uri="{FF2B5EF4-FFF2-40B4-BE49-F238E27FC236}">
                <a16:creationId xmlns:a16="http://schemas.microsoft.com/office/drawing/2014/main" id="{9D6CA857-0D75-4ACB-B880-29D803511860}"/>
              </a:ext>
            </a:extLst>
          </p:cNvPr>
          <p:cNvSpPr>
            <a:spLocks noGrp="1" noChangeArrowheads="1"/>
          </p:cNvSpPr>
          <p:nvPr>
            <p:ph type="title"/>
          </p:nvPr>
        </p:nvSpPr>
        <p:spPr>
          <a:xfrm>
            <a:off x="1143000" y="990600"/>
            <a:ext cx="6248400" cy="838200"/>
          </a:xfrm>
          <a:effectLst>
            <a:outerShdw dist="17961" dir="2700000" algn="ctr" rotWithShape="0">
              <a:srgbClr val="5F5F5F"/>
            </a:outerShdw>
          </a:effectLst>
        </p:spPr>
        <p:txBody>
          <a:bodyPr lIns="90488" tIns="44450" rIns="90488" bIns="44450" anchor="ctr"/>
          <a:lstStyle/>
          <a:p>
            <a:pPr eaLnBrk="1" hangingPunct="1">
              <a:defRPr/>
            </a:pPr>
            <a:r>
              <a:rPr lang="en-US" altLang="en-US" sz="3600" dirty="0">
                <a:solidFill>
                  <a:schemeClr val="folHlink"/>
                </a:solidFill>
                <a:latin typeface="+mn-lt"/>
              </a:rPr>
              <a:t>Multi-Valued Attributes</a:t>
            </a:r>
          </a:p>
        </p:txBody>
      </p:sp>
      <p:pic>
        <p:nvPicPr>
          <p:cNvPr id="2" name="Picture 1">
            <a:extLst>
              <a:ext uri="{FF2B5EF4-FFF2-40B4-BE49-F238E27FC236}">
                <a16:creationId xmlns:a16="http://schemas.microsoft.com/office/drawing/2014/main" id="{7FC4DCE4-1A40-DA49-9DDE-0E5D26192C13}"/>
              </a:ext>
            </a:extLst>
          </p:cNvPr>
          <p:cNvPicPr>
            <a:picLocks noChangeAspect="1"/>
          </p:cNvPicPr>
          <p:nvPr/>
        </p:nvPicPr>
        <p:blipFill>
          <a:blip r:embed="rId3"/>
          <a:stretch>
            <a:fillRect/>
          </a:stretch>
        </p:blipFill>
        <p:spPr>
          <a:xfrm>
            <a:off x="4686300" y="3505200"/>
            <a:ext cx="3774751" cy="2235200"/>
          </a:xfrm>
          <a:prstGeom prst="rect">
            <a:avLst/>
          </a:prstGeom>
        </p:spPr>
      </p:pic>
    </p:spTree>
    <p:extLst>
      <p:ext uri="{BB962C8B-B14F-4D97-AF65-F5344CB8AC3E}">
        <p14:creationId xmlns:p14="http://schemas.microsoft.com/office/powerpoint/2010/main" val="4030713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a:t>Constraints on Attributes</a:t>
            </a:r>
            <a:endParaRPr lang="en-US" altLang="zh-CN" dirty="0">
              <a:ea typeface="宋体" pitchFamily="2" charset="-122"/>
            </a:endParaRPr>
          </a:p>
        </p:txBody>
      </p:sp>
      <p:sp>
        <p:nvSpPr>
          <p:cNvPr id="21508" name="Rectangle 3"/>
          <p:cNvSpPr>
            <a:spLocks noGrp="1" noChangeArrowheads="1"/>
          </p:cNvSpPr>
          <p:nvPr>
            <p:ph idx="1"/>
          </p:nvPr>
        </p:nvSpPr>
        <p:spPr>
          <a:xfrm>
            <a:off x="457200" y="1905000"/>
            <a:ext cx="6096000" cy="1676400"/>
          </a:xfrm>
        </p:spPr>
        <p:txBody>
          <a:bodyPr/>
          <a:lstStyle/>
          <a:p>
            <a:pPr eaLnBrk="1" hangingPunct="1">
              <a:lnSpc>
                <a:spcPct val="90000"/>
              </a:lnSpc>
            </a:pPr>
            <a:r>
              <a:rPr lang="en-US" sz="2800" dirty="0"/>
              <a:t>Value sets (domains) of attributes.</a:t>
            </a:r>
          </a:p>
          <a:p>
            <a:pPr eaLnBrk="1" hangingPunct="1">
              <a:lnSpc>
                <a:spcPct val="90000"/>
              </a:lnSpc>
            </a:pPr>
            <a:r>
              <a:rPr lang="en-US" sz="2800" dirty="0"/>
              <a:t>Key attributes.</a:t>
            </a:r>
            <a:endParaRPr lang="en-US" altLang="zh-CN" sz="2800" dirty="0">
              <a:ea typeface="宋体" pitchFamily="2" charset="-122"/>
            </a:endParaRPr>
          </a:p>
        </p:txBody>
      </p:sp>
      <p:sp>
        <p:nvSpPr>
          <p:cNvPr id="21506" name="Footer Placeholder 3"/>
          <p:cNvSpPr>
            <a:spLocks noGrp="1"/>
          </p:cNvSpPr>
          <p:nvPr>
            <p:ph type="ftr" sz="quarter" idx="11"/>
          </p:nvPr>
        </p:nvSpPr>
        <p:spPr>
          <a:noFill/>
        </p:spPr>
        <p:txBody>
          <a:bodyPr/>
          <a:lstStyle/>
          <a:p>
            <a:fld id="{8A52202A-4F8B-4488-BCB9-5F8A1EA5A33B}" type="slidenum">
              <a:rPr lang="zh-CN" altLang="en-US"/>
              <a:pPr/>
              <a:t>12</a:t>
            </a:fld>
            <a:endParaRPr lang="en-US" altLang="zh-CN"/>
          </a:p>
        </p:txBody>
      </p:sp>
      <p:grpSp>
        <p:nvGrpSpPr>
          <p:cNvPr id="21509" name="Group 32"/>
          <p:cNvGrpSpPr>
            <a:grpSpLocks/>
          </p:cNvGrpSpPr>
          <p:nvPr/>
        </p:nvGrpSpPr>
        <p:grpSpPr bwMode="auto">
          <a:xfrm>
            <a:off x="2051050" y="3284538"/>
            <a:ext cx="4827588" cy="2209800"/>
            <a:chOff x="975" y="2251"/>
            <a:chExt cx="3041" cy="1392"/>
          </a:xfrm>
        </p:grpSpPr>
        <p:sp>
          <p:nvSpPr>
            <p:cNvPr id="21510" name="Rectangle 33"/>
            <p:cNvSpPr>
              <a:spLocks noChangeArrowheads="1"/>
            </p:cNvSpPr>
            <p:nvPr/>
          </p:nvSpPr>
          <p:spPr bwMode="auto">
            <a:xfrm>
              <a:off x="2079" y="3163"/>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1511" name="Oval 34"/>
            <p:cNvSpPr>
              <a:spLocks noChangeArrowheads="1"/>
            </p:cNvSpPr>
            <p:nvPr/>
          </p:nvSpPr>
          <p:spPr bwMode="auto">
            <a:xfrm>
              <a:off x="975" y="2875"/>
              <a:ext cx="105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PersonalNumber</a:t>
              </a:r>
              <a:endParaRPr lang="en-US" altLang="zh-CN" sz="1400" u="sng">
                <a:ea typeface="宋体" pitchFamily="2" charset="-122"/>
              </a:endParaRPr>
            </a:p>
          </p:txBody>
        </p:sp>
        <p:sp>
          <p:nvSpPr>
            <p:cNvPr id="21512" name="Oval 35"/>
            <p:cNvSpPr>
              <a:spLocks noChangeArrowheads="1"/>
            </p:cNvSpPr>
            <p:nvPr/>
          </p:nvSpPr>
          <p:spPr bwMode="auto">
            <a:xfrm>
              <a:off x="1551" y="2539"/>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Name</a:t>
              </a:r>
              <a:endParaRPr lang="en-US" altLang="zh-CN" sz="1400">
                <a:ea typeface="宋体" pitchFamily="2" charset="-122"/>
              </a:endParaRPr>
            </a:p>
          </p:txBody>
        </p:sp>
        <p:sp>
          <p:nvSpPr>
            <p:cNvPr id="21513" name="Line 36"/>
            <p:cNvSpPr>
              <a:spLocks noChangeShapeType="1"/>
            </p:cNvSpPr>
            <p:nvPr/>
          </p:nvSpPr>
          <p:spPr bwMode="auto">
            <a:xfrm>
              <a:off x="1791" y="3115"/>
              <a:ext cx="288" cy="96"/>
            </a:xfrm>
            <a:prstGeom prst="line">
              <a:avLst/>
            </a:prstGeom>
            <a:noFill/>
            <a:ln w="9525">
              <a:solidFill>
                <a:schemeClr val="tx1"/>
              </a:solidFill>
              <a:round/>
              <a:headEnd/>
              <a:tailEnd/>
            </a:ln>
          </p:spPr>
          <p:txBody>
            <a:bodyPr/>
            <a:lstStyle/>
            <a:p>
              <a:endParaRPr lang="sv-SE"/>
            </a:p>
          </p:txBody>
        </p:sp>
        <p:sp>
          <p:nvSpPr>
            <p:cNvPr id="21514" name="Line 37"/>
            <p:cNvSpPr>
              <a:spLocks noChangeShapeType="1"/>
            </p:cNvSpPr>
            <p:nvPr/>
          </p:nvSpPr>
          <p:spPr bwMode="auto">
            <a:xfrm>
              <a:off x="2031" y="2779"/>
              <a:ext cx="432" cy="384"/>
            </a:xfrm>
            <a:prstGeom prst="line">
              <a:avLst/>
            </a:prstGeom>
            <a:noFill/>
            <a:ln w="9525">
              <a:solidFill>
                <a:schemeClr val="tx1"/>
              </a:solidFill>
              <a:round/>
              <a:headEnd/>
              <a:tailEnd/>
            </a:ln>
          </p:spPr>
          <p:txBody>
            <a:bodyPr/>
            <a:lstStyle/>
            <a:p>
              <a:endParaRPr lang="sv-SE"/>
            </a:p>
          </p:txBody>
        </p:sp>
        <p:sp>
          <p:nvSpPr>
            <p:cNvPr id="21515" name="Oval 38"/>
            <p:cNvSpPr>
              <a:spLocks noChangeArrowheads="1"/>
            </p:cNvSpPr>
            <p:nvPr/>
          </p:nvSpPr>
          <p:spPr bwMode="auto">
            <a:xfrm>
              <a:off x="1071" y="3403"/>
              <a:ext cx="816" cy="240"/>
            </a:xfrm>
            <a:prstGeom prst="ellipse">
              <a:avLst/>
            </a:prstGeom>
            <a:solidFill>
              <a:schemeClr val="bg1"/>
            </a:solidFill>
            <a:ln w="9525">
              <a:solidFill>
                <a:schemeClr val="tx1"/>
              </a:solidFill>
              <a:prstDash val="dash"/>
              <a:round/>
              <a:headEnd/>
              <a:tailEnd/>
            </a:ln>
          </p:spPr>
          <p:txBody>
            <a:bodyPr wrap="none" anchor="ctr"/>
            <a:lstStyle/>
            <a:p>
              <a:pPr algn="ctr" eaLnBrk="0" hangingPunct="0"/>
              <a:r>
                <a:rPr lang="sv-SE" sz="1400"/>
                <a:t>Age</a:t>
              </a:r>
              <a:endParaRPr lang="en-US" altLang="zh-CN" sz="1400">
                <a:ea typeface="宋体" pitchFamily="2" charset="-122"/>
              </a:endParaRPr>
            </a:p>
          </p:txBody>
        </p:sp>
        <p:sp>
          <p:nvSpPr>
            <p:cNvPr id="21516" name="Line 39"/>
            <p:cNvSpPr>
              <a:spLocks noChangeShapeType="1"/>
            </p:cNvSpPr>
            <p:nvPr/>
          </p:nvSpPr>
          <p:spPr bwMode="auto">
            <a:xfrm flipV="1">
              <a:off x="1743" y="3307"/>
              <a:ext cx="336" cy="96"/>
            </a:xfrm>
            <a:prstGeom prst="line">
              <a:avLst/>
            </a:prstGeom>
            <a:noFill/>
            <a:ln w="9525">
              <a:solidFill>
                <a:schemeClr val="tx1"/>
              </a:solidFill>
              <a:round/>
              <a:headEnd/>
              <a:tailEnd/>
            </a:ln>
          </p:spPr>
          <p:txBody>
            <a:bodyPr/>
            <a:lstStyle/>
            <a:p>
              <a:endParaRPr lang="sv-SE"/>
            </a:p>
          </p:txBody>
        </p:sp>
        <p:sp>
          <p:nvSpPr>
            <p:cNvPr id="21518" name="Oval 41"/>
            <p:cNvSpPr>
              <a:spLocks noChangeArrowheads="1"/>
            </p:cNvSpPr>
            <p:nvPr/>
          </p:nvSpPr>
          <p:spPr bwMode="auto">
            <a:xfrm>
              <a:off x="3135" y="2299"/>
              <a:ext cx="576" cy="192"/>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City</a:t>
              </a:r>
              <a:endParaRPr lang="en-US" altLang="zh-CN" sz="1400">
                <a:ea typeface="宋体" pitchFamily="2" charset="-122"/>
              </a:endParaRPr>
            </a:p>
          </p:txBody>
        </p:sp>
        <p:sp>
          <p:nvSpPr>
            <p:cNvPr id="21519" name="Oval 42"/>
            <p:cNvSpPr>
              <a:spLocks noChangeArrowheads="1"/>
            </p:cNvSpPr>
            <p:nvPr/>
          </p:nvSpPr>
          <p:spPr bwMode="auto">
            <a:xfrm>
              <a:off x="2511" y="2251"/>
              <a:ext cx="528" cy="192"/>
            </a:xfrm>
            <a:prstGeom prst="ellipse">
              <a:avLst/>
            </a:prstGeom>
            <a:solidFill>
              <a:schemeClr val="bg1"/>
            </a:solidFill>
            <a:ln w="9525">
              <a:solidFill>
                <a:schemeClr val="tx1"/>
              </a:solidFill>
              <a:round/>
              <a:headEnd/>
              <a:tailEnd/>
            </a:ln>
          </p:spPr>
          <p:txBody>
            <a:bodyPr wrap="none" anchor="ctr"/>
            <a:lstStyle/>
            <a:p>
              <a:pPr algn="ctr" eaLnBrk="0" hangingPunct="0"/>
              <a:r>
                <a:rPr lang="sv-SE" sz="1400" dirty="0" err="1"/>
                <a:t>Street</a:t>
              </a:r>
              <a:endParaRPr lang="en-US" altLang="zh-CN" sz="1400" dirty="0">
                <a:ea typeface="宋体" pitchFamily="2" charset="-122"/>
              </a:endParaRPr>
            </a:p>
          </p:txBody>
        </p:sp>
        <p:sp>
          <p:nvSpPr>
            <p:cNvPr id="21520" name="Oval 43"/>
            <p:cNvSpPr>
              <a:spLocks noChangeArrowheads="1"/>
            </p:cNvSpPr>
            <p:nvPr/>
          </p:nvSpPr>
          <p:spPr bwMode="auto">
            <a:xfrm>
              <a:off x="3152" y="3203"/>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PhoneNumber</a:t>
              </a:r>
              <a:endParaRPr lang="en-US" altLang="zh-CN" sz="1400">
                <a:ea typeface="宋体" pitchFamily="2" charset="-122"/>
              </a:endParaRPr>
            </a:p>
          </p:txBody>
        </p:sp>
        <p:sp>
          <p:nvSpPr>
            <p:cNvPr id="21521" name="Line 44"/>
            <p:cNvSpPr>
              <a:spLocks noChangeShapeType="1"/>
            </p:cNvSpPr>
            <p:nvPr/>
          </p:nvSpPr>
          <p:spPr bwMode="auto">
            <a:xfrm flipH="1">
              <a:off x="2751" y="2491"/>
              <a:ext cx="672" cy="654"/>
            </a:xfrm>
            <a:prstGeom prst="line">
              <a:avLst/>
            </a:prstGeom>
            <a:noFill/>
            <a:ln w="9525">
              <a:solidFill>
                <a:schemeClr val="tx1"/>
              </a:solidFill>
              <a:round/>
              <a:headEnd/>
              <a:tailEnd/>
            </a:ln>
          </p:spPr>
          <p:txBody>
            <a:bodyPr/>
            <a:lstStyle/>
            <a:p>
              <a:endParaRPr lang="sv-SE"/>
            </a:p>
          </p:txBody>
        </p:sp>
        <p:sp>
          <p:nvSpPr>
            <p:cNvPr id="21522" name="Line 45"/>
            <p:cNvSpPr>
              <a:spLocks noChangeShapeType="1"/>
            </p:cNvSpPr>
            <p:nvPr/>
          </p:nvSpPr>
          <p:spPr bwMode="auto">
            <a:xfrm flipH="1">
              <a:off x="2519" y="2443"/>
              <a:ext cx="232" cy="730"/>
            </a:xfrm>
            <a:prstGeom prst="line">
              <a:avLst/>
            </a:prstGeom>
            <a:noFill/>
            <a:ln w="9525">
              <a:solidFill>
                <a:schemeClr val="tx1"/>
              </a:solidFill>
              <a:round/>
              <a:headEnd/>
              <a:tailEnd/>
            </a:ln>
          </p:spPr>
          <p:txBody>
            <a:bodyPr/>
            <a:lstStyle/>
            <a:p>
              <a:endParaRPr lang="sv-SE"/>
            </a:p>
          </p:txBody>
        </p:sp>
        <p:sp>
          <p:nvSpPr>
            <p:cNvPr id="21524" name="Oval 47"/>
            <p:cNvSpPr>
              <a:spLocks noChangeArrowheads="1"/>
            </p:cNvSpPr>
            <p:nvPr/>
          </p:nvSpPr>
          <p:spPr bwMode="auto">
            <a:xfrm>
              <a:off x="3104" y="3155"/>
              <a:ext cx="912" cy="336"/>
            </a:xfrm>
            <a:prstGeom prst="ellipse">
              <a:avLst/>
            </a:prstGeom>
            <a:noFill/>
            <a:ln w="9525">
              <a:solidFill>
                <a:schemeClr val="tx1"/>
              </a:solidFill>
              <a:round/>
              <a:headEnd/>
              <a:tailEnd/>
            </a:ln>
          </p:spPr>
          <p:txBody>
            <a:bodyPr wrap="none" anchor="ctr"/>
            <a:lstStyle/>
            <a:p>
              <a:endParaRPr lang="sv-SE"/>
            </a:p>
          </p:txBody>
        </p:sp>
        <p:sp>
          <p:nvSpPr>
            <p:cNvPr id="21525" name="Line 48"/>
            <p:cNvSpPr>
              <a:spLocks noChangeShapeType="1"/>
            </p:cNvSpPr>
            <p:nvPr/>
          </p:nvSpPr>
          <p:spPr bwMode="auto">
            <a:xfrm>
              <a:off x="2880" y="3294"/>
              <a:ext cx="227" cy="0"/>
            </a:xfrm>
            <a:prstGeom prst="line">
              <a:avLst/>
            </a:prstGeom>
            <a:noFill/>
            <a:ln w="9525">
              <a:solidFill>
                <a:schemeClr val="tx1"/>
              </a:solidFill>
              <a:round/>
              <a:headEnd/>
              <a:tailEnd/>
            </a:ln>
          </p:spPr>
          <p:txBody>
            <a:bodyPr/>
            <a:lstStyle/>
            <a:p>
              <a:endParaRPr lang="sv-SE"/>
            </a:p>
          </p:txBody>
        </p:sp>
      </p:grpSp>
    </p:spTree>
    <p:extLst>
      <p:ext uri="{BB962C8B-B14F-4D97-AF65-F5344CB8AC3E}">
        <p14:creationId xmlns:p14="http://schemas.microsoft.com/office/powerpoint/2010/main" val="9341353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a:t>Relationship Type</a:t>
            </a:r>
            <a:endParaRPr lang="en-US" altLang="zh-CN" dirty="0">
              <a:ea typeface="宋体" pitchFamily="2" charset="-122"/>
            </a:endParaRPr>
          </a:p>
        </p:txBody>
      </p:sp>
      <p:sp>
        <p:nvSpPr>
          <p:cNvPr id="22532" name="Rectangle 3"/>
          <p:cNvSpPr>
            <a:spLocks noGrp="1" noChangeArrowheads="1"/>
          </p:cNvSpPr>
          <p:nvPr>
            <p:ph idx="1"/>
          </p:nvPr>
        </p:nvSpPr>
        <p:spPr>
          <a:xfrm>
            <a:off x="323850" y="1916113"/>
            <a:ext cx="8820150" cy="2305050"/>
          </a:xfrm>
        </p:spPr>
        <p:txBody>
          <a:bodyPr/>
          <a:lstStyle/>
          <a:p>
            <a:pPr eaLnBrk="1" hangingPunct="1"/>
            <a:r>
              <a:rPr lang="en-US" sz="2800" dirty="0"/>
              <a:t>Relationship type: Association among entity types.</a:t>
            </a:r>
            <a:endParaRPr lang="en-US" altLang="zh-CN" sz="2800" dirty="0">
              <a:ea typeface="宋体" pitchFamily="2" charset="-122"/>
            </a:endParaRPr>
          </a:p>
        </p:txBody>
      </p:sp>
      <p:sp>
        <p:nvSpPr>
          <p:cNvPr id="22530" name="Footer Placeholder 3"/>
          <p:cNvSpPr>
            <a:spLocks noGrp="1"/>
          </p:cNvSpPr>
          <p:nvPr>
            <p:ph type="ftr" sz="quarter" idx="11"/>
          </p:nvPr>
        </p:nvSpPr>
        <p:spPr>
          <a:noFill/>
        </p:spPr>
        <p:txBody>
          <a:bodyPr/>
          <a:lstStyle/>
          <a:p>
            <a:fld id="{38DD27B1-3E1E-4D6A-92B9-2EA77F4D5AB5}" type="slidenum">
              <a:rPr lang="zh-CN" altLang="en-US"/>
              <a:pPr/>
              <a:t>13</a:t>
            </a:fld>
            <a:endParaRPr lang="en-US" altLang="zh-CN"/>
          </a:p>
        </p:txBody>
      </p:sp>
      <p:pic>
        <p:nvPicPr>
          <p:cNvPr id="22533" name="Picture 21" descr="j0212957"/>
          <p:cNvPicPr>
            <a:picLocks noChangeAspect="1" noChangeArrowheads="1"/>
          </p:cNvPicPr>
          <p:nvPr/>
        </p:nvPicPr>
        <p:blipFill>
          <a:blip r:embed="rId3" cstate="print"/>
          <a:srcRect/>
          <a:stretch>
            <a:fillRect/>
          </a:stretch>
        </p:blipFill>
        <p:spPr bwMode="auto">
          <a:xfrm>
            <a:off x="1835150" y="2852738"/>
            <a:ext cx="1830388" cy="1149350"/>
          </a:xfrm>
          <a:prstGeom prst="rect">
            <a:avLst/>
          </a:prstGeom>
          <a:noFill/>
          <a:ln w="9525">
            <a:noFill/>
            <a:miter lim="800000"/>
            <a:headEnd/>
            <a:tailEnd/>
          </a:ln>
        </p:spPr>
      </p:pic>
      <p:sp>
        <p:nvSpPr>
          <p:cNvPr id="22534" name="AutoShape 25"/>
          <p:cNvSpPr>
            <a:spLocks noChangeArrowheads="1"/>
          </p:cNvSpPr>
          <p:nvPr/>
        </p:nvSpPr>
        <p:spPr bwMode="auto">
          <a:xfrm>
            <a:off x="3830638" y="5041900"/>
            <a:ext cx="914400" cy="685800"/>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grpSp>
        <p:nvGrpSpPr>
          <p:cNvPr id="22535" name="Group 59"/>
          <p:cNvGrpSpPr>
            <a:grpSpLocks/>
          </p:cNvGrpSpPr>
          <p:nvPr/>
        </p:nvGrpSpPr>
        <p:grpSpPr bwMode="auto">
          <a:xfrm>
            <a:off x="5148263" y="3933825"/>
            <a:ext cx="3124200" cy="1676400"/>
            <a:chOff x="3408" y="2688"/>
            <a:chExt cx="1968" cy="1056"/>
          </a:xfrm>
        </p:grpSpPr>
        <p:sp>
          <p:nvSpPr>
            <p:cNvPr id="22545" name="Rectangle 24"/>
            <p:cNvSpPr>
              <a:spLocks noChangeArrowheads="1"/>
            </p:cNvSpPr>
            <p:nvPr/>
          </p:nvSpPr>
          <p:spPr bwMode="auto">
            <a:xfrm>
              <a:off x="3744" y="3456"/>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2546" name="Oval 28"/>
            <p:cNvSpPr>
              <a:spLocks noChangeArrowheads="1"/>
            </p:cNvSpPr>
            <p:nvPr/>
          </p:nvSpPr>
          <p:spPr bwMode="auto">
            <a:xfrm>
              <a:off x="3408" y="2880"/>
              <a:ext cx="816" cy="288"/>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RegNumber</a:t>
              </a:r>
              <a:endParaRPr lang="en-US" altLang="zh-CN" sz="1400" u="sng">
                <a:ea typeface="宋体" pitchFamily="2" charset="-122"/>
              </a:endParaRPr>
            </a:p>
          </p:txBody>
        </p:sp>
        <p:sp>
          <p:nvSpPr>
            <p:cNvPr id="22547" name="Oval 29"/>
            <p:cNvSpPr>
              <a:spLocks noChangeArrowheads="1"/>
            </p:cNvSpPr>
            <p:nvPr/>
          </p:nvSpPr>
          <p:spPr bwMode="auto">
            <a:xfrm>
              <a:off x="4080" y="2688"/>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Model</a:t>
              </a:r>
              <a:endParaRPr lang="en-US" altLang="zh-CN" sz="1400">
                <a:ea typeface="宋体" pitchFamily="2" charset="-122"/>
              </a:endParaRPr>
            </a:p>
          </p:txBody>
        </p:sp>
        <p:sp>
          <p:nvSpPr>
            <p:cNvPr id="22548" name="Oval 30"/>
            <p:cNvSpPr>
              <a:spLocks noChangeArrowheads="1"/>
            </p:cNvSpPr>
            <p:nvPr/>
          </p:nvSpPr>
          <p:spPr bwMode="auto">
            <a:xfrm>
              <a:off x="4560" y="2976"/>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Year</a:t>
              </a:r>
              <a:endParaRPr lang="en-US" altLang="zh-CN" sz="1400">
                <a:ea typeface="宋体" pitchFamily="2" charset="-122"/>
              </a:endParaRPr>
            </a:p>
          </p:txBody>
        </p:sp>
        <p:sp>
          <p:nvSpPr>
            <p:cNvPr id="22549" name="Line 35"/>
            <p:cNvSpPr>
              <a:spLocks noChangeShapeType="1"/>
            </p:cNvSpPr>
            <p:nvPr/>
          </p:nvSpPr>
          <p:spPr bwMode="auto">
            <a:xfrm>
              <a:off x="3840" y="3168"/>
              <a:ext cx="240" cy="288"/>
            </a:xfrm>
            <a:prstGeom prst="line">
              <a:avLst/>
            </a:prstGeom>
            <a:noFill/>
            <a:ln w="9525">
              <a:solidFill>
                <a:schemeClr val="tx1"/>
              </a:solidFill>
              <a:round/>
              <a:headEnd/>
              <a:tailEnd/>
            </a:ln>
          </p:spPr>
          <p:txBody>
            <a:bodyPr/>
            <a:lstStyle/>
            <a:p>
              <a:endParaRPr lang="sv-SE"/>
            </a:p>
          </p:txBody>
        </p:sp>
        <p:sp>
          <p:nvSpPr>
            <p:cNvPr id="22550" name="Line 36"/>
            <p:cNvSpPr>
              <a:spLocks noChangeShapeType="1"/>
            </p:cNvSpPr>
            <p:nvPr/>
          </p:nvSpPr>
          <p:spPr bwMode="auto">
            <a:xfrm flipH="1">
              <a:off x="4224" y="2928"/>
              <a:ext cx="288" cy="528"/>
            </a:xfrm>
            <a:prstGeom prst="line">
              <a:avLst/>
            </a:prstGeom>
            <a:noFill/>
            <a:ln w="9525">
              <a:solidFill>
                <a:schemeClr val="tx1"/>
              </a:solidFill>
              <a:round/>
              <a:headEnd/>
              <a:tailEnd/>
            </a:ln>
          </p:spPr>
          <p:txBody>
            <a:bodyPr/>
            <a:lstStyle/>
            <a:p>
              <a:endParaRPr lang="sv-SE"/>
            </a:p>
          </p:txBody>
        </p:sp>
        <p:sp>
          <p:nvSpPr>
            <p:cNvPr id="22551" name="Line 37"/>
            <p:cNvSpPr>
              <a:spLocks noChangeShapeType="1"/>
            </p:cNvSpPr>
            <p:nvPr/>
          </p:nvSpPr>
          <p:spPr bwMode="auto">
            <a:xfrm flipH="1">
              <a:off x="4320" y="3216"/>
              <a:ext cx="528" cy="240"/>
            </a:xfrm>
            <a:prstGeom prst="line">
              <a:avLst/>
            </a:prstGeom>
            <a:noFill/>
            <a:ln w="9525">
              <a:solidFill>
                <a:schemeClr val="tx1"/>
              </a:solidFill>
              <a:round/>
              <a:headEnd/>
              <a:tailEnd/>
            </a:ln>
          </p:spPr>
          <p:txBody>
            <a:bodyPr/>
            <a:lstStyle/>
            <a:p>
              <a:endParaRPr lang="sv-SE"/>
            </a:p>
          </p:txBody>
        </p:sp>
        <p:sp>
          <p:nvSpPr>
            <p:cNvPr id="22552" name="Text Box 39"/>
            <p:cNvSpPr txBox="1">
              <a:spLocks noChangeArrowheads="1"/>
            </p:cNvSpPr>
            <p:nvPr/>
          </p:nvSpPr>
          <p:spPr bwMode="auto">
            <a:xfrm>
              <a:off x="3504" y="3360"/>
              <a:ext cx="197" cy="192"/>
            </a:xfrm>
            <a:prstGeom prst="rect">
              <a:avLst/>
            </a:prstGeom>
            <a:noFill/>
            <a:ln w="9525">
              <a:noFill/>
              <a:miter lim="800000"/>
              <a:headEnd/>
              <a:tailEnd/>
            </a:ln>
          </p:spPr>
          <p:txBody>
            <a:bodyPr wrap="none">
              <a:spAutoFit/>
            </a:bodyPr>
            <a:lstStyle/>
            <a:p>
              <a:pPr eaLnBrk="0" hangingPunct="0"/>
              <a:r>
                <a:rPr lang="sv-SE" sz="1400"/>
                <a:t>N</a:t>
              </a:r>
              <a:endParaRPr lang="en-US" altLang="zh-CN" sz="1400">
                <a:ea typeface="宋体" pitchFamily="2" charset="-122"/>
              </a:endParaRPr>
            </a:p>
          </p:txBody>
        </p:sp>
      </p:grpSp>
      <p:grpSp>
        <p:nvGrpSpPr>
          <p:cNvPr id="22536" name="Group 52"/>
          <p:cNvGrpSpPr>
            <a:grpSpLocks/>
          </p:cNvGrpSpPr>
          <p:nvPr/>
        </p:nvGrpSpPr>
        <p:grpSpPr bwMode="auto">
          <a:xfrm>
            <a:off x="900113" y="4500563"/>
            <a:ext cx="3024187" cy="1117600"/>
            <a:chOff x="3515" y="3377"/>
            <a:chExt cx="1905" cy="704"/>
          </a:xfrm>
        </p:grpSpPr>
        <p:sp>
          <p:nvSpPr>
            <p:cNvPr id="22540" name="Rectangle 53"/>
            <p:cNvSpPr>
              <a:spLocks noChangeArrowheads="1"/>
            </p:cNvSpPr>
            <p:nvPr/>
          </p:nvSpPr>
          <p:spPr bwMode="auto">
            <a:xfrm>
              <a:off x="4038" y="3793"/>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2541" name="Oval 54"/>
            <p:cNvSpPr>
              <a:spLocks noChangeArrowheads="1"/>
            </p:cNvSpPr>
            <p:nvPr/>
          </p:nvSpPr>
          <p:spPr bwMode="auto">
            <a:xfrm>
              <a:off x="3515" y="3385"/>
              <a:ext cx="105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PersonalNumber</a:t>
              </a:r>
              <a:endParaRPr lang="en-US" altLang="zh-CN" sz="1400" u="sng">
                <a:ea typeface="宋体" pitchFamily="2" charset="-122"/>
              </a:endParaRPr>
            </a:p>
          </p:txBody>
        </p:sp>
        <p:sp>
          <p:nvSpPr>
            <p:cNvPr id="22542" name="Oval 55"/>
            <p:cNvSpPr>
              <a:spLocks noChangeArrowheads="1"/>
            </p:cNvSpPr>
            <p:nvPr/>
          </p:nvSpPr>
          <p:spPr bwMode="auto">
            <a:xfrm>
              <a:off x="4604" y="3377"/>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Name</a:t>
              </a:r>
              <a:endParaRPr lang="en-US" altLang="zh-CN" sz="1400">
                <a:ea typeface="宋体" pitchFamily="2" charset="-122"/>
              </a:endParaRPr>
            </a:p>
          </p:txBody>
        </p:sp>
        <p:sp>
          <p:nvSpPr>
            <p:cNvPr id="22543" name="Line 56"/>
            <p:cNvSpPr>
              <a:spLocks noChangeShapeType="1"/>
            </p:cNvSpPr>
            <p:nvPr/>
          </p:nvSpPr>
          <p:spPr bwMode="auto">
            <a:xfrm>
              <a:off x="4035" y="3620"/>
              <a:ext cx="206" cy="181"/>
            </a:xfrm>
            <a:prstGeom prst="line">
              <a:avLst/>
            </a:prstGeom>
            <a:noFill/>
            <a:ln w="9525">
              <a:solidFill>
                <a:schemeClr val="tx1"/>
              </a:solidFill>
              <a:round/>
              <a:headEnd/>
              <a:tailEnd/>
            </a:ln>
          </p:spPr>
          <p:txBody>
            <a:bodyPr/>
            <a:lstStyle/>
            <a:p>
              <a:endParaRPr lang="sv-SE"/>
            </a:p>
          </p:txBody>
        </p:sp>
        <p:sp>
          <p:nvSpPr>
            <p:cNvPr id="22544" name="Line 57"/>
            <p:cNvSpPr>
              <a:spLocks noChangeShapeType="1"/>
            </p:cNvSpPr>
            <p:nvPr/>
          </p:nvSpPr>
          <p:spPr bwMode="auto">
            <a:xfrm flipH="1">
              <a:off x="4534" y="3612"/>
              <a:ext cx="433" cy="181"/>
            </a:xfrm>
            <a:prstGeom prst="line">
              <a:avLst/>
            </a:prstGeom>
            <a:noFill/>
            <a:ln w="9525">
              <a:solidFill>
                <a:schemeClr val="tx1"/>
              </a:solidFill>
              <a:round/>
              <a:headEnd/>
              <a:tailEnd/>
            </a:ln>
          </p:spPr>
          <p:txBody>
            <a:bodyPr/>
            <a:lstStyle/>
            <a:p>
              <a:endParaRPr lang="sv-SE"/>
            </a:p>
          </p:txBody>
        </p:sp>
      </p:grpSp>
      <p:cxnSp>
        <p:nvCxnSpPr>
          <p:cNvPr id="22537" name="AutoShape 58"/>
          <p:cNvCxnSpPr>
            <a:cxnSpLocks noChangeShapeType="1"/>
            <a:stCxn id="22540" idx="3"/>
            <a:endCxn id="22534" idx="1"/>
          </p:cNvCxnSpPr>
          <p:nvPr/>
        </p:nvCxnSpPr>
        <p:spPr bwMode="auto">
          <a:xfrm flipV="1">
            <a:off x="3025775" y="5384800"/>
            <a:ext cx="804863" cy="4763"/>
          </a:xfrm>
          <a:prstGeom prst="straightConnector1">
            <a:avLst/>
          </a:prstGeom>
          <a:noFill/>
          <a:ln w="9525">
            <a:solidFill>
              <a:schemeClr val="tx1"/>
            </a:solidFill>
            <a:round/>
            <a:headEnd/>
            <a:tailEnd/>
          </a:ln>
        </p:spPr>
      </p:cxnSp>
      <p:cxnSp>
        <p:nvCxnSpPr>
          <p:cNvPr id="22538" name="AutoShape 60"/>
          <p:cNvCxnSpPr>
            <a:cxnSpLocks noChangeShapeType="1"/>
            <a:stCxn id="22534" idx="3"/>
            <a:endCxn id="22545" idx="1"/>
          </p:cNvCxnSpPr>
          <p:nvPr/>
        </p:nvCxnSpPr>
        <p:spPr bwMode="auto">
          <a:xfrm flipV="1">
            <a:off x="4745038" y="5381625"/>
            <a:ext cx="936625" cy="3175"/>
          </a:xfrm>
          <a:prstGeom prst="straightConnector1">
            <a:avLst/>
          </a:prstGeom>
          <a:noFill/>
          <a:ln w="9525">
            <a:solidFill>
              <a:schemeClr val="tx1"/>
            </a:solidFill>
            <a:round/>
            <a:headEnd/>
            <a:tailEnd/>
          </a:ln>
        </p:spPr>
      </p:cxnSp>
      <p:sp>
        <p:nvSpPr>
          <p:cNvPr id="22539" name="Text Box 61"/>
          <p:cNvSpPr txBox="1">
            <a:spLocks noChangeArrowheads="1"/>
          </p:cNvSpPr>
          <p:nvPr/>
        </p:nvSpPr>
        <p:spPr bwMode="auto">
          <a:xfrm>
            <a:off x="3184525" y="5011738"/>
            <a:ext cx="282575" cy="304800"/>
          </a:xfrm>
          <a:prstGeom prst="rect">
            <a:avLst/>
          </a:prstGeom>
          <a:noFill/>
          <a:ln w="9525">
            <a:noFill/>
            <a:miter lim="800000"/>
            <a:headEnd/>
            <a:tailEnd/>
          </a:ln>
        </p:spPr>
        <p:txBody>
          <a:bodyPr wrap="none">
            <a:spAutoFit/>
          </a:bodyPr>
          <a:lstStyle/>
          <a:p>
            <a:r>
              <a:rPr lang="sv-SE" sz="1400"/>
              <a:t>1</a:t>
            </a:r>
            <a:endParaRPr lang="en-US" altLang="zh-CN" sz="1400">
              <a:ea typeface="宋体" pitchFamily="2" charset="-122"/>
            </a:endParaRPr>
          </a:p>
        </p:txBody>
      </p:sp>
    </p:spTree>
    <p:extLst>
      <p:ext uri="{BB962C8B-B14F-4D97-AF65-F5344CB8AC3E}">
        <p14:creationId xmlns:p14="http://schemas.microsoft.com/office/powerpoint/2010/main" val="8508093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a:solidFill>
                  <a:schemeClr val="tx2"/>
                </a:solidFill>
              </a:rPr>
              <a:t>Conceptual Design 2</a:t>
            </a:r>
          </a:p>
        </p:txBody>
      </p:sp>
      <p:sp>
        <p:nvSpPr>
          <p:cNvPr id="3" name="Text Placeholder 2"/>
          <p:cNvSpPr>
            <a:spLocks noGrp="1"/>
          </p:cNvSpPr>
          <p:nvPr>
            <p:ph type="body" sz="quarter" idx="10"/>
          </p:nvPr>
        </p:nvSpPr>
        <p:spPr>
          <a:xfrm>
            <a:off x="381000" y="1295400"/>
            <a:ext cx="8382000" cy="1371600"/>
          </a:xfrm>
        </p:spPr>
        <p:txBody>
          <a:bodyPr>
            <a:normAutofit/>
          </a:bodyPr>
          <a:lstStyle/>
          <a:p>
            <a:r>
              <a:rPr lang="en-US"/>
              <a:t>Relationships</a:t>
            </a:r>
          </a:p>
          <a:p>
            <a:r>
              <a:rPr lang="en-US"/>
              <a:t>Descriptive Attributes</a:t>
            </a:r>
          </a:p>
        </p:txBody>
      </p:sp>
      <p:pic>
        <p:nvPicPr>
          <p:cNvPr id="2050" name="Picture 2"/>
          <p:cNvPicPr>
            <a:picLocks noChangeAspect="1" noChangeArrowheads="1"/>
          </p:cNvPicPr>
          <p:nvPr/>
        </p:nvPicPr>
        <p:blipFill>
          <a:blip r:embed="rId3" cstate="print"/>
          <a:srcRect/>
          <a:stretch>
            <a:fillRect/>
          </a:stretch>
        </p:blipFill>
        <p:spPr bwMode="auto">
          <a:xfrm>
            <a:off x="228600" y="2438400"/>
            <a:ext cx="8594519" cy="3581400"/>
          </a:xfrm>
          <a:prstGeom prst="rect">
            <a:avLst/>
          </a:prstGeom>
          <a:noFill/>
          <a:ln w="9525">
            <a:noFill/>
            <a:miter lim="800000"/>
            <a:headEnd/>
            <a:tailEnd/>
          </a:ln>
        </p:spPr>
      </p:pic>
    </p:spTree>
    <p:extLst>
      <p:ext uri="{BB962C8B-B14F-4D97-AF65-F5344CB8AC3E}">
        <p14:creationId xmlns:p14="http://schemas.microsoft.com/office/powerpoint/2010/main" val="26820722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3BB3-88B2-F14C-8C6D-82E5776EC634}"/>
              </a:ext>
            </a:extLst>
          </p:cNvPr>
          <p:cNvSpPr>
            <a:spLocks noGrp="1"/>
          </p:cNvSpPr>
          <p:nvPr>
            <p:ph type="title"/>
          </p:nvPr>
        </p:nvSpPr>
        <p:spPr/>
        <p:txBody>
          <a:bodyPr/>
          <a:lstStyle/>
          <a:p>
            <a:r>
              <a:rPr lang="en-US" dirty="0"/>
              <a:t>Examples: Employee</a:t>
            </a:r>
          </a:p>
        </p:txBody>
      </p:sp>
      <p:sp>
        <p:nvSpPr>
          <p:cNvPr id="3" name="Text Placeholder 2">
            <a:extLst>
              <a:ext uri="{FF2B5EF4-FFF2-40B4-BE49-F238E27FC236}">
                <a16:creationId xmlns:a16="http://schemas.microsoft.com/office/drawing/2014/main" id="{1DB8D1E9-DC9C-8247-B9CF-7D34DDE6D44B}"/>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237DFB98-2408-3F4D-AFB5-40FA520F76BD}"/>
              </a:ext>
            </a:extLst>
          </p:cNvPr>
          <p:cNvPicPr>
            <a:picLocks noChangeAspect="1"/>
          </p:cNvPicPr>
          <p:nvPr/>
        </p:nvPicPr>
        <p:blipFill>
          <a:blip r:embed="rId2"/>
          <a:stretch>
            <a:fillRect/>
          </a:stretch>
        </p:blipFill>
        <p:spPr>
          <a:xfrm>
            <a:off x="0" y="2971800"/>
            <a:ext cx="9144000" cy="2769937"/>
          </a:xfrm>
          <a:prstGeom prst="rect">
            <a:avLst/>
          </a:prstGeom>
        </p:spPr>
      </p:pic>
    </p:spTree>
    <p:extLst>
      <p:ext uri="{BB962C8B-B14F-4D97-AF65-F5344CB8AC3E}">
        <p14:creationId xmlns:p14="http://schemas.microsoft.com/office/powerpoint/2010/main" val="35033913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28D2-49AA-7542-91D7-AC08D622856B}"/>
              </a:ext>
            </a:extLst>
          </p:cNvPr>
          <p:cNvSpPr>
            <a:spLocks noGrp="1"/>
          </p:cNvSpPr>
          <p:nvPr>
            <p:ph type="title"/>
          </p:nvPr>
        </p:nvSpPr>
        <p:spPr/>
        <p:txBody>
          <a:bodyPr/>
          <a:lstStyle/>
          <a:p>
            <a:r>
              <a:rPr lang="en-US" dirty="0"/>
              <a:t>Examples: Manage</a:t>
            </a:r>
          </a:p>
        </p:txBody>
      </p:sp>
      <p:sp>
        <p:nvSpPr>
          <p:cNvPr id="3" name="Text Placeholder 2">
            <a:extLst>
              <a:ext uri="{FF2B5EF4-FFF2-40B4-BE49-F238E27FC236}">
                <a16:creationId xmlns:a16="http://schemas.microsoft.com/office/drawing/2014/main" id="{A3D917BF-D241-2549-BCFB-B93CC7661ED7}"/>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07D57D9B-1F96-4641-9BDF-C8AA83B2C103}"/>
              </a:ext>
            </a:extLst>
          </p:cNvPr>
          <p:cNvPicPr>
            <a:picLocks noChangeAspect="1"/>
          </p:cNvPicPr>
          <p:nvPr/>
        </p:nvPicPr>
        <p:blipFill>
          <a:blip r:embed="rId2"/>
          <a:stretch>
            <a:fillRect/>
          </a:stretch>
        </p:blipFill>
        <p:spPr>
          <a:xfrm>
            <a:off x="0" y="1450473"/>
            <a:ext cx="9144000" cy="3957053"/>
          </a:xfrm>
          <a:prstGeom prst="rect">
            <a:avLst/>
          </a:prstGeom>
        </p:spPr>
      </p:pic>
    </p:spTree>
    <p:extLst>
      <p:ext uri="{BB962C8B-B14F-4D97-AF65-F5344CB8AC3E}">
        <p14:creationId xmlns:p14="http://schemas.microsoft.com/office/powerpoint/2010/main" val="30333755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09F4-731A-564D-A809-283F2CC20DA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9C5DDE4-E87F-054C-85C0-9D03786EE42E}"/>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795A13F8-3633-A047-A7A5-1C0062D084DE}"/>
              </a:ext>
            </a:extLst>
          </p:cNvPr>
          <p:cNvPicPr>
            <a:picLocks noChangeAspect="1"/>
          </p:cNvPicPr>
          <p:nvPr/>
        </p:nvPicPr>
        <p:blipFill>
          <a:blip r:embed="rId2"/>
          <a:stretch>
            <a:fillRect/>
          </a:stretch>
        </p:blipFill>
        <p:spPr>
          <a:xfrm>
            <a:off x="0" y="1736093"/>
            <a:ext cx="9144000" cy="3385814"/>
          </a:xfrm>
          <a:prstGeom prst="rect">
            <a:avLst/>
          </a:prstGeom>
        </p:spPr>
      </p:pic>
    </p:spTree>
    <p:extLst>
      <p:ext uri="{BB962C8B-B14F-4D97-AF65-F5344CB8AC3E}">
        <p14:creationId xmlns:p14="http://schemas.microsoft.com/office/powerpoint/2010/main" val="31105598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457200"/>
            <a:ext cx="8686800" cy="1371600"/>
          </a:xfrm>
        </p:spPr>
        <p:txBody>
          <a:bodyPr/>
          <a:lstStyle/>
          <a:p>
            <a:pPr eaLnBrk="1" hangingPunct="1"/>
            <a:r>
              <a:rPr lang="sv-SE"/>
              <a:t>Constraints on relationship types</a:t>
            </a:r>
            <a:endParaRPr lang="en-US" altLang="zh-CN">
              <a:ea typeface="宋体" pitchFamily="2" charset="-122"/>
            </a:endParaRPr>
          </a:p>
        </p:txBody>
      </p:sp>
      <p:sp>
        <p:nvSpPr>
          <p:cNvPr id="23556" name="Rectangle 3"/>
          <p:cNvSpPr>
            <a:spLocks noGrp="1" noChangeArrowheads="1"/>
          </p:cNvSpPr>
          <p:nvPr>
            <p:ph idx="1"/>
          </p:nvPr>
        </p:nvSpPr>
        <p:spPr/>
        <p:txBody>
          <a:bodyPr/>
          <a:lstStyle/>
          <a:p>
            <a:pPr eaLnBrk="1" hangingPunct="1"/>
            <a:r>
              <a:rPr lang="sv-SE" sz="2800"/>
              <a:t>Cardinality ratio: </a:t>
            </a:r>
            <a:r>
              <a:rPr lang="sv-SE" sz="2800" b="1"/>
              <a:t>Maximum</a:t>
            </a:r>
            <a:r>
              <a:rPr lang="sv-SE" sz="2800"/>
              <a:t> number </a:t>
            </a:r>
            <a:r>
              <a:rPr lang="sv-SE" sz="2800" err="1"/>
              <a:t>of</a:t>
            </a:r>
            <a:r>
              <a:rPr lang="sv-SE" sz="2800"/>
              <a:t> relationships an entity can participate in.</a:t>
            </a:r>
          </a:p>
          <a:p>
            <a:pPr eaLnBrk="1" hangingPunct="1"/>
            <a:r>
              <a:rPr lang="sv-SE" altLang="zh-CN" sz="2800">
                <a:ea typeface="宋体" pitchFamily="2" charset="-122"/>
              </a:rPr>
              <a:t>Possible cardinality ratio: 1:1, 1: N, N:1, and N:M</a:t>
            </a:r>
            <a:endParaRPr lang="en-US" altLang="zh-CN" sz="2800">
              <a:ea typeface="宋体" pitchFamily="2" charset="-122"/>
            </a:endParaRPr>
          </a:p>
        </p:txBody>
      </p:sp>
      <p:sp>
        <p:nvSpPr>
          <p:cNvPr id="23554" name="Footer Placeholder 3"/>
          <p:cNvSpPr>
            <a:spLocks noGrp="1"/>
          </p:cNvSpPr>
          <p:nvPr>
            <p:ph type="ftr" sz="quarter" idx="11"/>
          </p:nvPr>
        </p:nvSpPr>
        <p:spPr>
          <a:noFill/>
        </p:spPr>
        <p:txBody>
          <a:bodyPr/>
          <a:lstStyle/>
          <a:p>
            <a:fld id="{EDA2510D-0EB8-4676-B323-192E5676FB5F}" type="slidenum">
              <a:rPr lang="zh-CN" altLang="en-US"/>
              <a:pPr/>
              <a:t>18</a:t>
            </a:fld>
            <a:endParaRPr lang="en-US" altLang="zh-CN"/>
          </a:p>
        </p:txBody>
      </p:sp>
      <p:grpSp>
        <p:nvGrpSpPr>
          <p:cNvPr id="2" name="Group 1">
            <a:extLst>
              <a:ext uri="{FF2B5EF4-FFF2-40B4-BE49-F238E27FC236}">
                <a16:creationId xmlns:a16="http://schemas.microsoft.com/office/drawing/2014/main" id="{D2BEC653-3836-2443-B870-46C1CC3E5761}"/>
              </a:ext>
            </a:extLst>
          </p:cNvPr>
          <p:cNvGrpSpPr/>
          <p:nvPr/>
        </p:nvGrpSpPr>
        <p:grpSpPr>
          <a:xfrm>
            <a:off x="1619250" y="4005263"/>
            <a:ext cx="5105400" cy="762000"/>
            <a:chOff x="1619250" y="4005263"/>
            <a:chExt cx="5105400" cy="762000"/>
          </a:xfrm>
        </p:grpSpPr>
        <p:sp>
          <p:nvSpPr>
            <p:cNvPr id="23558" name="Rectangle 4"/>
            <p:cNvSpPr>
              <a:spLocks noChangeArrowheads="1"/>
            </p:cNvSpPr>
            <p:nvPr/>
          </p:nvSpPr>
          <p:spPr bwMode="auto">
            <a:xfrm>
              <a:off x="1619250" y="4157663"/>
              <a:ext cx="12954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3559" name="Rectangle 5"/>
            <p:cNvSpPr>
              <a:spLocks noChangeArrowheads="1"/>
            </p:cNvSpPr>
            <p:nvPr/>
          </p:nvSpPr>
          <p:spPr bwMode="auto">
            <a:xfrm>
              <a:off x="5429250" y="4157663"/>
              <a:ext cx="12954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3560" name="AutoShape 6"/>
            <p:cNvSpPr>
              <a:spLocks noChangeArrowheads="1"/>
            </p:cNvSpPr>
            <p:nvPr/>
          </p:nvSpPr>
          <p:spPr bwMode="auto">
            <a:xfrm>
              <a:off x="3676650" y="4081463"/>
              <a:ext cx="914400" cy="685800"/>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sp>
          <p:nvSpPr>
            <p:cNvPr id="23561" name="Line 7"/>
            <p:cNvSpPr>
              <a:spLocks noChangeShapeType="1"/>
            </p:cNvSpPr>
            <p:nvPr/>
          </p:nvSpPr>
          <p:spPr bwMode="auto">
            <a:xfrm>
              <a:off x="2914650" y="4386263"/>
              <a:ext cx="762000" cy="0"/>
            </a:xfrm>
            <a:prstGeom prst="line">
              <a:avLst/>
            </a:prstGeom>
            <a:noFill/>
            <a:ln w="9525">
              <a:solidFill>
                <a:schemeClr val="tx1"/>
              </a:solidFill>
              <a:round/>
              <a:headEnd/>
              <a:tailEnd/>
            </a:ln>
          </p:spPr>
          <p:txBody>
            <a:bodyPr/>
            <a:lstStyle/>
            <a:p>
              <a:endParaRPr lang="sv-SE"/>
            </a:p>
          </p:txBody>
        </p:sp>
        <p:sp>
          <p:nvSpPr>
            <p:cNvPr id="23562" name="Line 8"/>
            <p:cNvSpPr>
              <a:spLocks noChangeShapeType="1"/>
            </p:cNvSpPr>
            <p:nvPr/>
          </p:nvSpPr>
          <p:spPr bwMode="auto">
            <a:xfrm>
              <a:off x="4591050" y="4386263"/>
              <a:ext cx="838200" cy="0"/>
            </a:xfrm>
            <a:prstGeom prst="line">
              <a:avLst/>
            </a:prstGeom>
            <a:noFill/>
            <a:ln w="9525">
              <a:solidFill>
                <a:schemeClr val="tx1"/>
              </a:solidFill>
              <a:round/>
              <a:headEnd/>
              <a:tailEnd/>
            </a:ln>
          </p:spPr>
          <p:txBody>
            <a:bodyPr/>
            <a:lstStyle/>
            <a:p>
              <a:endParaRPr lang="sv-SE"/>
            </a:p>
          </p:txBody>
        </p:sp>
        <p:sp>
          <p:nvSpPr>
            <p:cNvPr id="23563" name="Text Box 9"/>
            <p:cNvSpPr txBox="1">
              <a:spLocks noChangeArrowheads="1"/>
            </p:cNvSpPr>
            <p:nvPr/>
          </p:nvSpPr>
          <p:spPr bwMode="auto">
            <a:xfrm>
              <a:off x="2990850" y="4005263"/>
              <a:ext cx="282575" cy="304800"/>
            </a:xfrm>
            <a:prstGeom prst="rect">
              <a:avLst/>
            </a:prstGeom>
            <a:noFill/>
            <a:ln w="9525">
              <a:noFill/>
              <a:miter lim="800000"/>
              <a:headEnd/>
              <a:tailEnd/>
            </a:ln>
          </p:spPr>
          <p:txBody>
            <a:bodyPr wrap="none">
              <a:spAutoFit/>
            </a:bodyPr>
            <a:lstStyle/>
            <a:p>
              <a:pPr eaLnBrk="0" hangingPunct="0"/>
              <a:r>
                <a:rPr lang="sv-SE" sz="1400"/>
                <a:t>1</a:t>
              </a:r>
              <a:endParaRPr lang="en-US" altLang="zh-CN" sz="1400">
                <a:ea typeface="宋体" pitchFamily="2" charset="-122"/>
              </a:endParaRPr>
            </a:p>
          </p:txBody>
        </p:sp>
        <p:sp>
          <p:nvSpPr>
            <p:cNvPr id="23564" name="Text Box 10"/>
            <p:cNvSpPr txBox="1">
              <a:spLocks noChangeArrowheads="1"/>
            </p:cNvSpPr>
            <p:nvPr/>
          </p:nvSpPr>
          <p:spPr bwMode="auto">
            <a:xfrm>
              <a:off x="5048250" y="4005263"/>
              <a:ext cx="276038" cy="307777"/>
            </a:xfrm>
            <a:prstGeom prst="rect">
              <a:avLst/>
            </a:prstGeom>
            <a:noFill/>
            <a:ln w="9525">
              <a:noFill/>
              <a:miter lim="800000"/>
              <a:headEnd/>
              <a:tailEnd/>
            </a:ln>
          </p:spPr>
          <p:txBody>
            <a:bodyPr wrap="none">
              <a:spAutoFit/>
            </a:bodyPr>
            <a:lstStyle/>
            <a:p>
              <a:pPr eaLnBrk="0" hangingPunct="0"/>
              <a:r>
                <a:rPr lang="sv-SE" sz="1400"/>
                <a:t>1</a:t>
              </a:r>
              <a:endParaRPr lang="en-US" altLang="zh-CN" sz="1400">
                <a:ea typeface="宋体" pitchFamily="2" charset="-122"/>
              </a:endParaRPr>
            </a:p>
          </p:txBody>
        </p:sp>
      </p:grpSp>
      <p:sp>
        <p:nvSpPr>
          <p:cNvPr id="23565" name="Rectangle 11"/>
          <p:cNvSpPr>
            <a:spLocks noChangeArrowheads="1"/>
          </p:cNvSpPr>
          <p:nvPr/>
        </p:nvSpPr>
        <p:spPr bwMode="auto">
          <a:xfrm>
            <a:off x="1619250" y="5072063"/>
            <a:ext cx="12954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3566" name="Rectangle 12"/>
          <p:cNvSpPr>
            <a:spLocks noChangeArrowheads="1"/>
          </p:cNvSpPr>
          <p:nvPr/>
        </p:nvSpPr>
        <p:spPr bwMode="auto">
          <a:xfrm>
            <a:off x="5429250" y="5072063"/>
            <a:ext cx="12954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3567" name="AutoShape 13"/>
          <p:cNvSpPr>
            <a:spLocks noChangeArrowheads="1"/>
          </p:cNvSpPr>
          <p:nvPr/>
        </p:nvSpPr>
        <p:spPr bwMode="auto">
          <a:xfrm>
            <a:off x="3676650" y="4995863"/>
            <a:ext cx="914400" cy="685800"/>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sp>
        <p:nvSpPr>
          <p:cNvPr id="23568" name="Line 14"/>
          <p:cNvSpPr>
            <a:spLocks noChangeShapeType="1"/>
          </p:cNvSpPr>
          <p:nvPr/>
        </p:nvSpPr>
        <p:spPr bwMode="auto">
          <a:xfrm>
            <a:off x="2914650" y="5300663"/>
            <a:ext cx="762000" cy="0"/>
          </a:xfrm>
          <a:prstGeom prst="line">
            <a:avLst/>
          </a:prstGeom>
          <a:noFill/>
          <a:ln w="9525">
            <a:solidFill>
              <a:schemeClr val="tx1"/>
            </a:solidFill>
            <a:round/>
            <a:headEnd/>
            <a:tailEnd/>
          </a:ln>
        </p:spPr>
        <p:txBody>
          <a:bodyPr/>
          <a:lstStyle/>
          <a:p>
            <a:endParaRPr lang="sv-SE"/>
          </a:p>
        </p:txBody>
      </p:sp>
      <p:sp>
        <p:nvSpPr>
          <p:cNvPr id="23569" name="Line 15"/>
          <p:cNvSpPr>
            <a:spLocks noChangeShapeType="1"/>
          </p:cNvSpPr>
          <p:nvPr/>
        </p:nvSpPr>
        <p:spPr bwMode="auto">
          <a:xfrm>
            <a:off x="4591050" y="5300663"/>
            <a:ext cx="838200" cy="0"/>
          </a:xfrm>
          <a:prstGeom prst="line">
            <a:avLst/>
          </a:prstGeom>
          <a:noFill/>
          <a:ln w="9525">
            <a:solidFill>
              <a:schemeClr val="tx1"/>
            </a:solidFill>
            <a:round/>
            <a:headEnd/>
            <a:tailEnd/>
          </a:ln>
        </p:spPr>
        <p:txBody>
          <a:bodyPr/>
          <a:lstStyle/>
          <a:p>
            <a:endParaRPr lang="sv-SE"/>
          </a:p>
        </p:txBody>
      </p:sp>
      <p:sp>
        <p:nvSpPr>
          <p:cNvPr id="23570" name="Text Box 16"/>
          <p:cNvSpPr txBox="1">
            <a:spLocks noChangeArrowheads="1"/>
          </p:cNvSpPr>
          <p:nvPr/>
        </p:nvSpPr>
        <p:spPr bwMode="auto">
          <a:xfrm>
            <a:off x="2990850" y="4919663"/>
            <a:ext cx="312738" cy="304800"/>
          </a:xfrm>
          <a:prstGeom prst="rect">
            <a:avLst/>
          </a:prstGeom>
          <a:noFill/>
          <a:ln w="9525">
            <a:noFill/>
            <a:miter lim="800000"/>
            <a:headEnd/>
            <a:tailEnd/>
          </a:ln>
        </p:spPr>
        <p:txBody>
          <a:bodyPr wrap="none">
            <a:spAutoFit/>
          </a:bodyPr>
          <a:lstStyle/>
          <a:p>
            <a:pPr eaLnBrk="0" hangingPunct="0"/>
            <a:r>
              <a:rPr lang="sv-SE" sz="1400"/>
              <a:t>N</a:t>
            </a:r>
            <a:endParaRPr lang="en-US" altLang="zh-CN" sz="1400">
              <a:ea typeface="宋体" pitchFamily="2" charset="-122"/>
            </a:endParaRPr>
          </a:p>
        </p:txBody>
      </p:sp>
      <p:sp>
        <p:nvSpPr>
          <p:cNvPr id="23571" name="Text Box 17"/>
          <p:cNvSpPr txBox="1">
            <a:spLocks noChangeArrowheads="1"/>
          </p:cNvSpPr>
          <p:nvPr/>
        </p:nvSpPr>
        <p:spPr bwMode="auto">
          <a:xfrm>
            <a:off x="5048250" y="4919663"/>
            <a:ext cx="282575" cy="304800"/>
          </a:xfrm>
          <a:prstGeom prst="rect">
            <a:avLst/>
          </a:prstGeom>
          <a:noFill/>
          <a:ln w="9525">
            <a:noFill/>
            <a:miter lim="800000"/>
            <a:headEnd/>
            <a:tailEnd/>
          </a:ln>
        </p:spPr>
        <p:txBody>
          <a:bodyPr wrap="none">
            <a:spAutoFit/>
          </a:bodyPr>
          <a:lstStyle/>
          <a:p>
            <a:pPr eaLnBrk="0" hangingPunct="0"/>
            <a:r>
              <a:rPr lang="sv-SE" sz="1400"/>
              <a:t>1</a:t>
            </a:r>
            <a:endParaRPr lang="en-US" altLang="zh-CN" sz="1400">
              <a:ea typeface="宋体" pitchFamily="2" charset="-122"/>
            </a:endParaRPr>
          </a:p>
        </p:txBody>
      </p:sp>
      <p:grpSp>
        <p:nvGrpSpPr>
          <p:cNvPr id="3" name="Group 2">
            <a:extLst>
              <a:ext uri="{FF2B5EF4-FFF2-40B4-BE49-F238E27FC236}">
                <a16:creationId xmlns:a16="http://schemas.microsoft.com/office/drawing/2014/main" id="{73DF83F7-D1BA-2D46-87FC-D80CF6931FE4}"/>
              </a:ext>
            </a:extLst>
          </p:cNvPr>
          <p:cNvGrpSpPr/>
          <p:nvPr/>
        </p:nvGrpSpPr>
        <p:grpSpPr>
          <a:xfrm>
            <a:off x="1619250" y="5834063"/>
            <a:ext cx="5105400" cy="762000"/>
            <a:chOff x="1619250" y="5834063"/>
            <a:chExt cx="5105400" cy="762000"/>
          </a:xfrm>
        </p:grpSpPr>
        <p:sp>
          <p:nvSpPr>
            <p:cNvPr id="23572" name="Rectangle 18"/>
            <p:cNvSpPr>
              <a:spLocks noChangeArrowheads="1"/>
            </p:cNvSpPr>
            <p:nvPr/>
          </p:nvSpPr>
          <p:spPr bwMode="auto">
            <a:xfrm>
              <a:off x="1619250" y="5986463"/>
              <a:ext cx="12954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3573" name="Rectangle 19"/>
            <p:cNvSpPr>
              <a:spLocks noChangeArrowheads="1"/>
            </p:cNvSpPr>
            <p:nvPr/>
          </p:nvSpPr>
          <p:spPr bwMode="auto">
            <a:xfrm>
              <a:off x="5429250" y="5986463"/>
              <a:ext cx="12954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3574" name="AutoShape 20"/>
            <p:cNvSpPr>
              <a:spLocks noChangeArrowheads="1"/>
            </p:cNvSpPr>
            <p:nvPr/>
          </p:nvSpPr>
          <p:spPr bwMode="auto">
            <a:xfrm>
              <a:off x="3676650" y="5910263"/>
              <a:ext cx="914400" cy="685800"/>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sp>
          <p:nvSpPr>
            <p:cNvPr id="23575" name="Line 21"/>
            <p:cNvSpPr>
              <a:spLocks noChangeShapeType="1"/>
            </p:cNvSpPr>
            <p:nvPr/>
          </p:nvSpPr>
          <p:spPr bwMode="auto">
            <a:xfrm>
              <a:off x="2914650" y="6215063"/>
              <a:ext cx="762000" cy="0"/>
            </a:xfrm>
            <a:prstGeom prst="line">
              <a:avLst/>
            </a:prstGeom>
            <a:noFill/>
            <a:ln w="9525">
              <a:solidFill>
                <a:schemeClr val="tx1"/>
              </a:solidFill>
              <a:round/>
              <a:headEnd/>
              <a:tailEnd/>
            </a:ln>
          </p:spPr>
          <p:txBody>
            <a:bodyPr/>
            <a:lstStyle/>
            <a:p>
              <a:endParaRPr lang="sv-SE"/>
            </a:p>
          </p:txBody>
        </p:sp>
        <p:sp>
          <p:nvSpPr>
            <p:cNvPr id="23576" name="Line 22"/>
            <p:cNvSpPr>
              <a:spLocks noChangeShapeType="1"/>
            </p:cNvSpPr>
            <p:nvPr/>
          </p:nvSpPr>
          <p:spPr bwMode="auto">
            <a:xfrm>
              <a:off x="4578350" y="6224588"/>
              <a:ext cx="838200" cy="0"/>
            </a:xfrm>
            <a:prstGeom prst="line">
              <a:avLst/>
            </a:prstGeom>
            <a:noFill/>
            <a:ln w="9525">
              <a:solidFill>
                <a:schemeClr val="tx1"/>
              </a:solidFill>
              <a:round/>
              <a:headEnd/>
              <a:tailEnd/>
            </a:ln>
          </p:spPr>
          <p:txBody>
            <a:bodyPr/>
            <a:lstStyle/>
            <a:p>
              <a:endParaRPr lang="sv-SE"/>
            </a:p>
          </p:txBody>
        </p:sp>
        <p:sp>
          <p:nvSpPr>
            <p:cNvPr id="23577" name="Text Box 23"/>
            <p:cNvSpPr txBox="1">
              <a:spLocks noChangeArrowheads="1"/>
            </p:cNvSpPr>
            <p:nvPr/>
          </p:nvSpPr>
          <p:spPr bwMode="auto">
            <a:xfrm>
              <a:off x="2990850" y="5834063"/>
              <a:ext cx="312738" cy="304800"/>
            </a:xfrm>
            <a:prstGeom prst="rect">
              <a:avLst/>
            </a:prstGeom>
            <a:noFill/>
            <a:ln w="9525">
              <a:noFill/>
              <a:miter lim="800000"/>
              <a:headEnd/>
              <a:tailEnd/>
            </a:ln>
          </p:spPr>
          <p:txBody>
            <a:bodyPr wrap="none">
              <a:spAutoFit/>
            </a:bodyPr>
            <a:lstStyle/>
            <a:p>
              <a:pPr eaLnBrk="0" hangingPunct="0"/>
              <a:r>
                <a:rPr lang="sv-SE" sz="1400"/>
                <a:t>N</a:t>
              </a:r>
              <a:endParaRPr lang="en-US" altLang="zh-CN" sz="1400">
                <a:ea typeface="宋体" pitchFamily="2" charset="-122"/>
              </a:endParaRPr>
            </a:p>
          </p:txBody>
        </p:sp>
        <p:sp>
          <p:nvSpPr>
            <p:cNvPr id="23578" name="Text Box 24"/>
            <p:cNvSpPr txBox="1">
              <a:spLocks noChangeArrowheads="1"/>
            </p:cNvSpPr>
            <p:nvPr/>
          </p:nvSpPr>
          <p:spPr bwMode="auto">
            <a:xfrm>
              <a:off x="5048250" y="5834063"/>
              <a:ext cx="331788" cy="304800"/>
            </a:xfrm>
            <a:prstGeom prst="rect">
              <a:avLst/>
            </a:prstGeom>
            <a:noFill/>
            <a:ln w="9525">
              <a:noFill/>
              <a:miter lim="800000"/>
              <a:headEnd/>
              <a:tailEnd/>
            </a:ln>
          </p:spPr>
          <p:txBody>
            <a:bodyPr wrap="none">
              <a:spAutoFit/>
            </a:bodyPr>
            <a:lstStyle/>
            <a:p>
              <a:pPr eaLnBrk="0" hangingPunct="0"/>
              <a:r>
                <a:rPr lang="sv-SE" sz="1400"/>
                <a:t>M</a:t>
              </a:r>
              <a:endParaRPr lang="en-US" altLang="zh-CN" sz="1400">
                <a:ea typeface="宋体" pitchFamily="2" charset="-122"/>
              </a:endParaRPr>
            </a:p>
          </p:txBody>
        </p:sp>
      </p:grpSp>
    </p:spTree>
    <p:extLst>
      <p:ext uri="{BB962C8B-B14F-4D97-AF65-F5344CB8AC3E}">
        <p14:creationId xmlns:p14="http://schemas.microsoft.com/office/powerpoint/2010/main" val="289695023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D91D-92B6-FD4C-A306-9B26D82EF078}"/>
              </a:ext>
            </a:extLst>
          </p:cNvPr>
          <p:cNvSpPr>
            <a:spLocks noGrp="1"/>
          </p:cNvSpPr>
          <p:nvPr>
            <p:ph type="title"/>
          </p:nvPr>
        </p:nvSpPr>
        <p:spPr/>
        <p:txBody>
          <a:bodyPr/>
          <a:lstStyle/>
          <a:p>
            <a:r>
              <a:rPr lang="en-US"/>
              <a:t>One-to-Many</a:t>
            </a:r>
          </a:p>
        </p:txBody>
      </p:sp>
      <p:sp>
        <p:nvSpPr>
          <p:cNvPr id="3" name="Content Placeholder 2">
            <a:extLst>
              <a:ext uri="{FF2B5EF4-FFF2-40B4-BE49-F238E27FC236}">
                <a16:creationId xmlns:a16="http://schemas.microsoft.com/office/drawing/2014/main" id="{1F128C7E-3BC6-0446-9B19-65DCB8A4446D}"/>
              </a:ext>
            </a:extLst>
          </p:cNvPr>
          <p:cNvSpPr>
            <a:spLocks noGrp="1"/>
          </p:cNvSpPr>
          <p:nvPr>
            <p:ph idx="1"/>
          </p:nvPr>
        </p:nvSpPr>
        <p:spPr/>
        <p:txBody>
          <a:bodyPr/>
          <a:lstStyle/>
          <a:p>
            <a:endParaRPr lang="en-US"/>
          </a:p>
        </p:txBody>
      </p:sp>
      <p:pic>
        <p:nvPicPr>
          <p:cNvPr id="31" name="Picture 30">
            <a:extLst>
              <a:ext uri="{FF2B5EF4-FFF2-40B4-BE49-F238E27FC236}">
                <a16:creationId xmlns:a16="http://schemas.microsoft.com/office/drawing/2014/main" id="{81E12BD4-0B0C-FC48-B1EE-A53AEB3926C2}"/>
              </a:ext>
            </a:extLst>
          </p:cNvPr>
          <p:cNvPicPr>
            <a:picLocks noChangeAspect="1"/>
          </p:cNvPicPr>
          <p:nvPr/>
        </p:nvPicPr>
        <p:blipFill>
          <a:blip r:embed="rId2"/>
          <a:stretch>
            <a:fillRect/>
          </a:stretch>
        </p:blipFill>
        <p:spPr>
          <a:xfrm>
            <a:off x="1457325" y="1553308"/>
            <a:ext cx="6229350" cy="4823323"/>
          </a:xfrm>
          <a:prstGeom prst="rect">
            <a:avLst/>
          </a:prstGeom>
        </p:spPr>
      </p:pic>
      <p:pic>
        <p:nvPicPr>
          <p:cNvPr id="12" name="Picture 11">
            <a:extLst>
              <a:ext uri="{FF2B5EF4-FFF2-40B4-BE49-F238E27FC236}">
                <a16:creationId xmlns:a16="http://schemas.microsoft.com/office/drawing/2014/main" id="{8A383BD2-4883-6344-B1F5-9A1E0F58ED0D}"/>
              </a:ext>
            </a:extLst>
          </p:cNvPr>
          <p:cNvPicPr>
            <a:picLocks noChangeAspect="1"/>
          </p:cNvPicPr>
          <p:nvPr/>
        </p:nvPicPr>
        <p:blipFill>
          <a:blip r:embed="rId3"/>
          <a:stretch>
            <a:fillRect/>
          </a:stretch>
        </p:blipFill>
        <p:spPr>
          <a:xfrm>
            <a:off x="4419600" y="400417"/>
            <a:ext cx="4318000" cy="1117600"/>
          </a:xfrm>
          <a:prstGeom prst="rect">
            <a:avLst/>
          </a:prstGeom>
        </p:spPr>
      </p:pic>
    </p:spTree>
    <p:extLst>
      <p:ext uri="{BB962C8B-B14F-4D97-AF65-F5344CB8AC3E}">
        <p14:creationId xmlns:p14="http://schemas.microsoft.com/office/powerpoint/2010/main" val="13313889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Chapter 4: Entity Relationship (E-R) Modeling</a:t>
            </a:r>
            <a:br>
              <a:rPr lang="en-US" dirty="0"/>
            </a:br>
            <a:r>
              <a:rPr lang="en-US" sz="2400" dirty="0"/>
              <a:t>Basic Modeling Concept </a:t>
            </a:r>
          </a:p>
        </p:txBody>
      </p:sp>
      <p:sp>
        <p:nvSpPr>
          <p:cNvPr id="27" name="Slide Number Placeholder 26"/>
          <p:cNvSpPr>
            <a:spLocks noGrp="1"/>
          </p:cNvSpPr>
          <p:nvPr>
            <p:ph type="sldNum" sz="quarter" idx="12"/>
          </p:nvPr>
        </p:nvSpPr>
        <p:spPr/>
        <p:txBody>
          <a:bodyPr>
            <a:normAutofit/>
          </a:bodyPr>
          <a:lstStyle/>
          <a:p>
            <a:pPr>
              <a:defRPr/>
            </a:pPr>
            <a:fld id="{E1975579-F37C-4038-B7E9-8E8144691B9B}" type="slidenum">
              <a:rPr lang="en-US"/>
              <a:pPr>
                <a:defRPr/>
              </a:pPr>
              <a:t>2</a:t>
            </a:fld>
            <a:endParaRPr lang="en-US" dirty="0"/>
          </a:p>
        </p:txBody>
      </p:sp>
      <p:sp>
        <p:nvSpPr>
          <p:cNvPr id="57" name="Text Box 10"/>
          <p:cNvSpPr txBox="1">
            <a:spLocks noChangeArrowheads="1"/>
          </p:cNvSpPr>
          <p:nvPr/>
        </p:nvSpPr>
        <p:spPr bwMode="auto">
          <a:xfrm>
            <a:off x="152400" y="3241757"/>
            <a:ext cx="2320222" cy="456144"/>
          </a:xfrm>
          <a:prstGeom prst="rect">
            <a:avLst/>
          </a:prstGeom>
          <a:noFill/>
          <a:ln w="9525">
            <a:noFill/>
            <a:miter lim="800000"/>
            <a:headEnd/>
            <a:tailEnd/>
          </a:ln>
          <a:effectLst/>
        </p:spPr>
        <p:txBody>
          <a:bodyPr>
            <a:spAutoFit/>
          </a:bodyPr>
          <a:lstStyle/>
          <a:p>
            <a:pPr>
              <a:spcBef>
                <a:spcPct val="0"/>
              </a:spcBef>
              <a:buClrTx/>
              <a:buFontTx/>
              <a:buNone/>
            </a:pPr>
            <a:r>
              <a:rPr lang="en-US" sz="1800" b="1" dirty="0">
                <a:solidFill>
                  <a:schemeClr val="accent5">
                    <a:lumMod val="50000"/>
                  </a:schemeClr>
                </a:solidFill>
                <a:latin typeface="Arial" charset="0"/>
              </a:rPr>
              <a:t>2. Conceptual level</a:t>
            </a:r>
          </a:p>
        </p:txBody>
      </p:sp>
      <p:sp>
        <p:nvSpPr>
          <p:cNvPr id="58" name="Text Box 11"/>
          <p:cNvSpPr txBox="1">
            <a:spLocks noChangeArrowheads="1"/>
          </p:cNvSpPr>
          <p:nvPr/>
        </p:nvSpPr>
        <p:spPr bwMode="auto">
          <a:xfrm>
            <a:off x="376527" y="4060599"/>
            <a:ext cx="1852436" cy="457728"/>
          </a:xfrm>
          <a:prstGeom prst="rect">
            <a:avLst/>
          </a:prstGeom>
          <a:noFill/>
          <a:ln w="9525">
            <a:noFill/>
            <a:miter lim="800000"/>
            <a:headEnd/>
            <a:tailEnd/>
          </a:ln>
          <a:effectLst/>
        </p:spPr>
        <p:txBody>
          <a:bodyPr>
            <a:spAutoFit/>
          </a:bodyPr>
          <a:lstStyle/>
          <a:p>
            <a:pPr>
              <a:spcBef>
                <a:spcPct val="0"/>
              </a:spcBef>
              <a:buClrTx/>
              <a:buFontTx/>
              <a:buNone/>
            </a:pPr>
            <a:r>
              <a:rPr lang="en-US" sz="1800" b="1" dirty="0">
                <a:solidFill>
                  <a:schemeClr val="accent5">
                    <a:lumMod val="50000"/>
                  </a:schemeClr>
                </a:solidFill>
                <a:latin typeface="Arial" charset="0"/>
              </a:rPr>
              <a:t>3. Internal level</a:t>
            </a:r>
          </a:p>
        </p:txBody>
      </p:sp>
      <p:sp>
        <p:nvSpPr>
          <p:cNvPr id="59" name="Text Box 12"/>
          <p:cNvSpPr txBox="1">
            <a:spLocks noChangeArrowheads="1"/>
          </p:cNvSpPr>
          <p:nvPr/>
        </p:nvSpPr>
        <p:spPr bwMode="auto">
          <a:xfrm>
            <a:off x="675911" y="5126519"/>
            <a:ext cx="1708981" cy="798252"/>
          </a:xfrm>
          <a:prstGeom prst="rect">
            <a:avLst/>
          </a:prstGeom>
          <a:noFill/>
          <a:ln w="9525">
            <a:noFill/>
            <a:miter lim="800000"/>
            <a:headEnd/>
            <a:tailEnd/>
          </a:ln>
          <a:effectLst/>
        </p:spPr>
        <p:txBody>
          <a:bodyPr wrap="none">
            <a:spAutoFit/>
          </a:bodyPr>
          <a:lstStyle/>
          <a:p>
            <a:pPr>
              <a:spcBef>
                <a:spcPct val="0"/>
              </a:spcBef>
              <a:buClrTx/>
              <a:buFontTx/>
              <a:buNone/>
            </a:pPr>
            <a:r>
              <a:rPr lang="en-US" sz="1800" b="1" dirty="0">
                <a:solidFill>
                  <a:schemeClr val="accent5">
                    <a:lumMod val="50000"/>
                  </a:schemeClr>
                </a:solidFill>
                <a:latin typeface="Arial" charset="0"/>
              </a:rPr>
              <a:t>Physical data </a:t>
            </a:r>
          </a:p>
          <a:p>
            <a:pPr>
              <a:spcBef>
                <a:spcPct val="0"/>
              </a:spcBef>
              <a:buClrTx/>
              <a:buFontTx/>
              <a:buNone/>
            </a:pPr>
            <a:r>
              <a:rPr lang="en-US" sz="1800" b="1" dirty="0">
                <a:solidFill>
                  <a:schemeClr val="accent5">
                    <a:lumMod val="50000"/>
                  </a:schemeClr>
                </a:solidFill>
                <a:latin typeface="Arial" charset="0"/>
              </a:rPr>
              <a:t>organization</a:t>
            </a:r>
          </a:p>
        </p:txBody>
      </p:sp>
      <p:sp>
        <p:nvSpPr>
          <p:cNvPr id="60" name="Text Box 13"/>
          <p:cNvSpPr txBox="1">
            <a:spLocks noChangeArrowheads="1"/>
          </p:cNvSpPr>
          <p:nvPr/>
        </p:nvSpPr>
        <p:spPr bwMode="auto">
          <a:xfrm>
            <a:off x="376527" y="2327885"/>
            <a:ext cx="1945993" cy="456144"/>
          </a:xfrm>
          <a:prstGeom prst="rect">
            <a:avLst/>
          </a:prstGeom>
          <a:noFill/>
          <a:ln w="9525">
            <a:noFill/>
            <a:miter lim="800000"/>
            <a:headEnd/>
            <a:tailEnd/>
          </a:ln>
          <a:effectLst/>
        </p:spPr>
        <p:txBody>
          <a:bodyPr>
            <a:spAutoFit/>
          </a:bodyPr>
          <a:lstStyle/>
          <a:p>
            <a:pPr>
              <a:spcBef>
                <a:spcPct val="0"/>
              </a:spcBef>
              <a:buClrTx/>
              <a:buFontTx/>
              <a:buNone/>
            </a:pPr>
            <a:r>
              <a:rPr lang="en-US" sz="1800" b="1" dirty="0">
                <a:solidFill>
                  <a:schemeClr val="accent5">
                    <a:lumMod val="50000"/>
                  </a:schemeClr>
                </a:solidFill>
                <a:latin typeface="Arial" charset="0"/>
              </a:rPr>
              <a:t>1. External level</a:t>
            </a:r>
          </a:p>
        </p:txBody>
      </p:sp>
      <p:grpSp>
        <p:nvGrpSpPr>
          <p:cNvPr id="2" name="Group 28"/>
          <p:cNvGrpSpPr/>
          <p:nvPr/>
        </p:nvGrpSpPr>
        <p:grpSpPr>
          <a:xfrm>
            <a:off x="3733800" y="1905000"/>
            <a:ext cx="3817140" cy="4114800"/>
            <a:chOff x="2849560" y="1905001"/>
            <a:chExt cx="3817140" cy="4114800"/>
          </a:xfrm>
        </p:grpSpPr>
        <p:sp>
          <p:nvSpPr>
            <p:cNvPr id="51" name="Rectangle 4"/>
            <p:cNvSpPr>
              <a:spLocks noChangeArrowheads="1"/>
            </p:cNvSpPr>
            <p:nvPr/>
          </p:nvSpPr>
          <p:spPr bwMode="auto">
            <a:xfrm>
              <a:off x="2849560" y="2270867"/>
              <a:ext cx="1047842" cy="532168"/>
            </a:xfrm>
            <a:prstGeom prst="rect">
              <a:avLst/>
            </a:prstGeom>
            <a:solidFill>
              <a:schemeClr val="accent5">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spcBef>
                  <a:spcPct val="0"/>
                </a:spcBef>
                <a:buClrTx/>
                <a:buFontTx/>
                <a:buNone/>
              </a:pPr>
              <a:r>
                <a:rPr lang="en-US" sz="1400" b="1" dirty="0">
                  <a:solidFill>
                    <a:schemeClr val="tx1"/>
                  </a:solidFill>
                  <a:latin typeface="Arial" charset="0"/>
                </a:rPr>
                <a:t>View 1</a:t>
              </a:r>
            </a:p>
          </p:txBody>
        </p:sp>
        <p:sp>
          <p:nvSpPr>
            <p:cNvPr id="52" name="Rectangle 5"/>
            <p:cNvSpPr>
              <a:spLocks noChangeArrowheads="1"/>
            </p:cNvSpPr>
            <p:nvPr/>
          </p:nvSpPr>
          <p:spPr bwMode="auto">
            <a:xfrm>
              <a:off x="4271632" y="2270867"/>
              <a:ext cx="1047842" cy="532168"/>
            </a:xfrm>
            <a:prstGeom prst="rect">
              <a:avLst/>
            </a:prstGeom>
            <a:solidFill>
              <a:schemeClr val="accent5">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spcBef>
                  <a:spcPct val="0"/>
                </a:spcBef>
                <a:buClrTx/>
                <a:buFontTx/>
                <a:buNone/>
              </a:pPr>
              <a:r>
                <a:rPr lang="en-US" sz="1400" b="1" dirty="0">
                  <a:solidFill>
                    <a:schemeClr val="tx1"/>
                  </a:solidFill>
                  <a:latin typeface="Arial" charset="0"/>
                </a:rPr>
                <a:t>View 2</a:t>
              </a:r>
            </a:p>
          </p:txBody>
        </p:sp>
        <p:sp>
          <p:nvSpPr>
            <p:cNvPr id="53" name="Rectangle 6"/>
            <p:cNvSpPr>
              <a:spLocks noChangeArrowheads="1"/>
            </p:cNvSpPr>
            <p:nvPr/>
          </p:nvSpPr>
          <p:spPr bwMode="auto">
            <a:xfrm>
              <a:off x="5618858" y="2270867"/>
              <a:ext cx="1047842" cy="532168"/>
            </a:xfrm>
            <a:prstGeom prst="rect">
              <a:avLst/>
            </a:prstGeom>
            <a:solidFill>
              <a:schemeClr val="accent5">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spcBef>
                  <a:spcPct val="0"/>
                </a:spcBef>
                <a:buClrTx/>
                <a:buFontTx/>
                <a:buNone/>
              </a:pPr>
              <a:r>
                <a:rPr lang="en-US" sz="1400" b="1" dirty="0">
                  <a:solidFill>
                    <a:schemeClr val="tx1"/>
                  </a:solidFill>
                  <a:latin typeface="Arial" charset="0"/>
                </a:rPr>
                <a:t>View </a:t>
              </a:r>
              <a:r>
                <a:rPr lang="en-US" sz="1400" b="1" i="1" dirty="0">
                  <a:solidFill>
                    <a:schemeClr val="tx1"/>
                  </a:solidFill>
                  <a:latin typeface="Arial" charset="0"/>
                </a:rPr>
                <a:t>n</a:t>
              </a:r>
            </a:p>
          </p:txBody>
        </p:sp>
        <p:sp>
          <p:nvSpPr>
            <p:cNvPr id="54" name="Rectangle 7"/>
            <p:cNvSpPr>
              <a:spLocks noChangeArrowheads="1"/>
            </p:cNvSpPr>
            <p:nvPr/>
          </p:nvSpPr>
          <p:spPr bwMode="auto">
            <a:xfrm>
              <a:off x="3448327" y="3192658"/>
              <a:ext cx="2619606" cy="532168"/>
            </a:xfrm>
            <a:prstGeom prst="rect">
              <a:avLst/>
            </a:prstGeom>
            <a:solidFill>
              <a:schemeClr val="accent5">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spcBef>
                  <a:spcPct val="0"/>
                </a:spcBef>
                <a:buClrTx/>
                <a:buFontTx/>
                <a:buNone/>
              </a:pPr>
              <a:r>
                <a:rPr lang="en-US" sz="1400" b="1" dirty="0">
                  <a:solidFill>
                    <a:schemeClr val="tx1"/>
                  </a:solidFill>
                  <a:latin typeface="Arial" charset="0"/>
                </a:rPr>
                <a:t>Conceptual Schema</a:t>
              </a:r>
            </a:p>
          </p:txBody>
        </p:sp>
        <p:sp>
          <p:nvSpPr>
            <p:cNvPr id="55" name="Rectangle 8"/>
            <p:cNvSpPr>
              <a:spLocks noChangeArrowheads="1"/>
            </p:cNvSpPr>
            <p:nvPr/>
          </p:nvSpPr>
          <p:spPr bwMode="auto">
            <a:xfrm>
              <a:off x="3448327" y="4000413"/>
              <a:ext cx="2619606" cy="532168"/>
            </a:xfrm>
            <a:prstGeom prst="rect">
              <a:avLst/>
            </a:prstGeom>
            <a:solidFill>
              <a:schemeClr val="accent5">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spcBef>
                  <a:spcPct val="0"/>
                </a:spcBef>
                <a:buClrTx/>
                <a:buFontTx/>
                <a:buNone/>
              </a:pPr>
              <a:r>
                <a:rPr lang="en-US" sz="1400" b="1" dirty="0">
                  <a:solidFill>
                    <a:schemeClr val="tx1"/>
                  </a:solidFill>
                  <a:latin typeface="Arial" charset="0"/>
                </a:rPr>
                <a:t>Internal Schema</a:t>
              </a:r>
            </a:p>
          </p:txBody>
        </p:sp>
        <p:sp>
          <p:nvSpPr>
            <p:cNvPr id="56" name="AutoShape 9"/>
            <p:cNvSpPr>
              <a:spLocks noChangeArrowheads="1"/>
            </p:cNvSpPr>
            <p:nvPr/>
          </p:nvSpPr>
          <p:spPr bwMode="auto">
            <a:xfrm>
              <a:off x="4121940" y="4955465"/>
              <a:ext cx="1197534" cy="1064336"/>
            </a:xfrm>
            <a:prstGeom prst="can">
              <a:avLst>
                <a:gd name="adj" fmla="val 25000"/>
              </a:avLst>
            </a:prstGeom>
            <a:solidFill>
              <a:schemeClr val="accent5">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spcBef>
                  <a:spcPct val="0"/>
                </a:spcBef>
                <a:buClrTx/>
                <a:buFontTx/>
                <a:buNone/>
              </a:pPr>
              <a:r>
                <a:rPr lang="en-US" sz="1400" b="1" dirty="0">
                  <a:solidFill>
                    <a:schemeClr val="tx1"/>
                  </a:solidFill>
                  <a:latin typeface="Arial" charset="0"/>
                </a:rPr>
                <a:t>Database</a:t>
              </a:r>
            </a:p>
          </p:txBody>
        </p:sp>
        <p:sp>
          <p:nvSpPr>
            <p:cNvPr id="61" name="Text Box 14"/>
            <p:cNvSpPr txBox="1">
              <a:spLocks noChangeArrowheads="1"/>
            </p:cNvSpPr>
            <p:nvPr/>
          </p:nvSpPr>
          <p:spPr bwMode="auto">
            <a:xfrm>
              <a:off x="5660958" y="1931926"/>
              <a:ext cx="972996" cy="307777"/>
            </a:xfrm>
            <a:prstGeom prst="rect">
              <a:avLst/>
            </a:prstGeom>
            <a:noFill/>
            <a:ln w="9525">
              <a:noFill/>
              <a:miter lim="800000"/>
              <a:headEnd/>
              <a:tailEnd/>
            </a:ln>
            <a:effectLst/>
          </p:spPr>
          <p:txBody>
            <a:bodyPr>
              <a:spAutoFit/>
            </a:bodyPr>
            <a:lstStyle/>
            <a:p>
              <a:pPr>
                <a:spcBef>
                  <a:spcPct val="0"/>
                </a:spcBef>
                <a:buClrTx/>
                <a:buFontTx/>
                <a:buNone/>
              </a:pPr>
              <a:r>
                <a:rPr lang="en-US" sz="1400" b="1" dirty="0">
                  <a:solidFill>
                    <a:schemeClr val="accent5">
                      <a:lumMod val="50000"/>
                    </a:schemeClr>
                  </a:solidFill>
                  <a:latin typeface="Arial" charset="0"/>
                </a:rPr>
                <a:t>User </a:t>
              </a:r>
              <a:r>
                <a:rPr lang="en-US" sz="1400" b="1" i="1" dirty="0">
                  <a:solidFill>
                    <a:schemeClr val="accent5">
                      <a:lumMod val="50000"/>
                    </a:schemeClr>
                  </a:solidFill>
                  <a:latin typeface="Arial" charset="0"/>
                </a:rPr>
                <a:t>n</a:t>
              </a:r>
            </a:p>
          </p:txBody>
        </p:sp>
        <p:sp>
          <p:nvSpPr>
            <p:cNvPr id="62" name="Text Box 15"/>
            <p:cNvSpPr txBox="1">
              <a:spLocks noChangeArrowheads="1"/>
            </p:cNvSpPr>
            <p:nvPr/>
          </p:nvSpPr>
          <p:spPr bwMode="auto">
            <a:xfrm>
              <a:off x="4343359" y="1905001"/>
              <a:ext cx="974556" cy="307777"/>
            </a:xfrm>
            <a:prstGeom prst="rect">
              <a:avLst/>
            </a:prstGeom>
            <a:noFill/>
            <a:ln w="9525">
              <a:noFill/>
              <a:miter lim="800000"/>
              <a:headEnd/>
              <a:tailEnd/>
            </a:ln>
            <a:effectLst/>
          </p:spPr>
          <p:txBody>
            <a:bodyPr>
              <a:spAutoFit/>
            </a:bodyPr>
            <a:lstStyle/>
            <a:p>
              <a:pPr algn="ctr">
                <a:spcBef>
                  <a:spcPct val="0"/>
                </a:spcBef>
                <a:buClrTx/>
                <a:buFontTx/>
                <a:buNone/>
              </a:pPr>
              <a:r>
                <a:rPr lang="en-US" sz="1400" b="1" dirty="0">
                  <a:solidFill>
                    <a:schemeClr val="accent5">
                      <a:lumMod val="50000"/>
                    </a:schemeClr>
                  </a:solidFill>
                  <a:latin typeface="Arial" charset="0"/>
                </a:rPr>
                <a:t>User 2</a:t>
              </a:r>
            </a:p>
          </p:txBody>
        </p:sp>
        <p:sp>
          <p:nvSpPr>
            <p:cNvPr id="63" name="Text Box 16"/>
            <p:cNvSpPr txBox="1">
              <a:spLocks noChangeArrowheads="1"/>
            </p:cNvSpPr>
            <p:nvPr/>
          </p:nvSpPr>
          <p:spPr bwMode="auto">
            <a:xfrm>
              <a:off x="2921287" y="1908169"/>
              <a:ext cx="972996" cy="307777"/>
            </a:xfrm>
            <a:prstGeom prst="rect">
              <a:avLst/>
            </a:prstGeom>
            <a:noFill/>
            <a:ln w="9525">
              <a:noFill/>
              <a:miter lim="800000"/>
              <a:headEnd/>
              <a:tailEnd/>
            </a:ln>
            <a:effectLst/>
          </p:spPr>
          <p:txBody>
            <a:bodyPr>
              <a:spAutoFit/>
            </a:bodyPr>
            <a:lstStyle/>
            <a:p>
              <a:pPr algn="ctr">
                <a:spcBef>
                  <a:spcPct val="0"/>
                </a:spcBef>
                <a:buClrTx/>
                <a:buFontTx/>
                <a:buNone/>
              </a:pPr>
              <a:r>
                <a:rPr lang="en-US" sz="1400" b="1" dirty="0">
                  <a:solidFill>
                    <a:schemeClr val="accent5">
                      <a:lumMod val="50000"/>
                    </a:schemeClr>
                  </a:solidFill>
                  <a:latin typeface="Arial" charset="0"/>
                </a:rPr>
                <a:t>User 1</a:t>
              </a:r>
            </a:p>
          </p:txBody>
        </p:sp>
        <p:sp>
          <p:nvSpPr>
            <p:cNvPr id="64" name="Text Box 17"/>
            <p:cNvSpPr txBox="1">
              <a:spLocks noChangeArrowheads="1"/>
            </p:cNvSpPr>
            <p:nvPr/>
          </p:nvSpPr>
          <p:spPr bwMode="auto">
            <a:xfrm>
              <a:off x="5277373" y="2237606"/>
              <a:ext cx="972996" cy="307777"/>
            </a:xfrm>
            <a:prstGeom prst="rect">
              <a:avLst/>
            </a:prstGeom>
            <a:noFill/>
            <a:ln w="9525">
              <a:noFill/>
              <a:miter lim="800000"/>
              <a:headEnd/>
              <a:tailEnd/>
            </a:ln>
            <a:effectLst/>
          </p:spPr>
          <p:txBody>
            <a:bodyPr>
              <a:spAutoFit/>
            </a:bodyPr>
            <a:lstStyle/>
            <a:p>
              <a:pPr>
                <a:spcBef>
                  <a:spcPct val="0"/>
                </a:spcBef>
                <a:buClrTx/>
                <a:buFontTx/>
                <a:buNone/>
              </a:pPr>
              <a:r>
                <a:rPr lang="en-US" sz="1400" b="1" dirty="0">
                  <a:solidFill>
                    <a:schemeClr val="tx1"/>
                  </a:solidFill>
                  <a:latin typeface="Arial" charset="0"/>
                </a:rPr>
                <a:t>…</a:t>
              </a:r>
            </a:p>
          </p:txBody>
        </p:sp>
        <p:sp>
          <p:nvSpPr>
            <p:cNvPr id="65" name="Line 18"/>
            <p:cNvSpPr>
              <a:spLocks noChangeShapeType="1"/>
            </p:cNvSpPr>
            <p:nvPr/>
          </p:nvSpPr>
          <p:spPr bwMode="auto">
            <a:xfrm>
              <a:off x="4720707" y="4518327"/>
              <a:ext cx="0" cy="456144"/>
            </a:xfrm>
            <a:prstGeom prst="line">
              <a:avLst/>
            </a:prstGeom>
            <a:noFill/>
            <a:ln w="28575">
              <a:solidFill>
                <a:schemeClr val="accent2"/>
              </a:solidFill>
              <a:round/>
              <a:headEnd/>
              <a:tailEnd/>
            </a:ln>
            <a:effectLst/>
          </p:spPr>
          <p:txBody>
            <a:bodyPr/>
            <a:lstStyle/>
            <a:p>
              <a:endParaRPr lang="en-US" sz="1400" dirty="0"/>
            </a:p>
          </p:txBody>
        </p:sp>
        <p:sp>
          <p:nvSpPr>
            <p:cNvPr id="66" name="Line 19"/>
            <p:cNvSpPr>
              <a:spLocks noChangeShapeType="1"/>
            </p:cNvSpPr>
            <p:nvPr/>
          </p:nvSpPr>
          <p:spPr bwMode="auto">
            <a:xfrm>
              <a:off x="4720707" y="2803035"/>
              <a:ext cx="0" cy="456144"/>
            </a:xfrm>
            <a:prstGeom prst="line">
              <a:avLst/>
            </a:prstGeom>
            <a:noFill/>
            <a:ln w="28575">
              <a:solidFill>
                <a:schemeClr val="accent2"/>
              </a:solidFill>
              <a:round/>
              <a:headEnd/>
              <a:tailEnd/>
            </a:ln>
            <a:effectLst/>
          </p:spPr>
          <p:txBody>
            <a:bodyPr/>
            <a:lstStyle/>
            <a:p>
              <a:endParaRPr lang="en-US" sz="1400" dirty="0"/>
            </a:p>
          </p:txBody>
        </p:sp>
        <p:sp>
          <p:nvSpPr>
            <p:cNvPr id="67" name="Line 20"/>
            <p:cNvSpPr>
              <a:spLocks noChangeShapeType="1"/>
            </p:cNvSpPr>
            <p:nvPr/>
          </p:nvSpPr>
          <p:spPr bwMode="auto">
            <a:xfrm flipV="1">
              <a:off x="4720707" y="3682062"/>
              <a:ext cx="0" cy="304096"/>
            </a:xfrm>
            <a:prstGeom prst="line">
              <a:avLst/>
            </a:prstGeom>
            <a:noFill/>
            <a:ln w="28575">
              <a:solidFill>
                <a:schemeClr val="accent2"/>
              </a:solidFill>
              <a:round/>
              <a:headEnd/>
              <a:tailEnd/>
            </a:ln>
            <a:effectLst/>
          </p:spPr>
          <p:txBody>
            <a:bodyPr/>
            <a:lstStyle/>
            <a:p>
              <a:endParaRPr lang="en-US" sz="1400" dirty="0"/>
            </a:p>
          </p:txBody>
        </p:sp>
        <p:sp>
          <p:nvSpPr>
            <p:cNvPr id="68" name="Line 21"/>
            <p:cNvSpPr>
              <a:spLocks noChangeShapeType="1"/>
            </p:cNvSpPr>
            <p:nvPr/>
          </p:nvSpPr>
          <p:spPr bwMode="auto">
            <a:xfrm flipH="1" flipV="1">
              <a:off x="3448327" y="2803035"/>
              <a:ext cx="449075" cy="380120"/>
            </a:xfrm>
            <a:prstGeom prst="line">
              <a:avLst/>
            </a:prstGeom>
            <a:noFill/>
            <a:ln w="28575">
              <a:solidFill>
                <a:schemeClr val="accent2"/>
              </a:solidFill>
              <a:round/>
              <a:headEnd/>
              <a:tailEnd/>
            </a:ln>
            <a:effectLst/>
          </p:spPr>
          <p:txBody>
            <a:bodyPr/>
            <a:lstStyle/>
            <a:p>
              <a:endParaRPr lang="en-US" sz="1400" dirty="0"/>
            </a:p>
          </p:txBody>
        </p:sp>
        <p:sp>
          <p:nvSpPr>
            <p:cNvPr id="69" name="Line 22"/>
            <p:cNvSpPr>
              <a:spLocks noChangeShapeType="1"/>
            </p:cNvSpPr>
            <p:nvPr/>
          </p:nvSpPr>
          <p:spPr bwMode="auto">
            <a:xfrm flipV="1">
              <a:off x="5469166" y="2803035"/>
              <a:ext cx="673613" cy="380120"/>
            </a:xfrm>
            <a:prstGeom prst="line">
              <a:avLst/>
            </a:prstGeom>
            <a:noFill/>
            <a:ln w="28575">
              <a:solidFill>
                <a:schemeClr val="accent2"/>
              </a:solidFill>
              <a:round/>
              <a:headEnd/>
              <a:tailEnd/>
            </a:ln>
            <a:effectLst/>
          </p:spPr>
          <p:txBody>
            <a:bodyPr/>
            <a:lstStyle/>
            <a:p>
              <a:endParaRPr lang="en-US" sz="1400" dirty="0"/>
            </a:p>
          </p:txBody>
        </p:sp>
      </p:grpSp>
      <p:sp>
        <p:nvSpPr>
          <p:cNvPr id="70" name="Line 23"/>
          <p:cNvSpPr>
            <a:spLocks noChangeShapeType="1"/>
          </p:cNvSpPr>
          <p:nvPr/>
        </p:nvSpPr>
        <p:spPr bwMode="auto">
          <a:xfrm>
            <a:off x="76200" y="3867371"/>
            <a:ext cx="9043200" cy="0"/>
          </a:xfrm>
          <a:prstGeom prst="line">
            <a:avLst/>
          </a:prstGeom>
          <a:noFill/>
          <a:ln w="28575">
            <a:solidFill>
              <a:srgbClr val="F74646"/>
            </a:solidFill>
            <a:prstDash val="dash"/>
            <a:round/>
            <a:headEnd/>
            <a:tailEnd/>
          </a:ln>
          <a:effectLst/>
        </p:spPr>
        <p:txBody>
          <a:bodyPr/>
          <a:lstStyle/>
          <a:p>
            <a:endParaRPr lang="en-US" sz="1400" dirty="0"/>
          </a:p>
        </p:txBody>
      </p:sp>
      <p:sp>
        <p:nvSpPr>
          <p:cNvPr id="71" name="Line 24"/>
          <p:cNvSpPr>
            <a:spLocks noChangeShapeType="1"/>
          </p:cNvSpPr>
          <p:nvPr/>
        </p:nvSpPr>
        <p:spPr bwMode="auto">
          <a:xfrm>
            <a:off x="76200" y="2958152"/>
            <a:ext cx="9043200" cy="0"/>
          </a:xfrm>
          <a:prstGeom prst="line">
            <a:avLst/>
          </a:prstGeom>
          <a:noFill/>
          <a:ln w="28575">
            <a:solidFill>
              <a:srgbClr val="FF0000"/>
            </a:solidFill>
            <a:prstDash val="dash"/>
            <a:round/>
            <a:headEnd/>
            <a:tailEnd/>
          </a:ln>
          <a:effectLst/>
        </p:spPr>
        <p:txBody>
          <a:bodyPr/>
          <a:lstStyle/>
          <a:p>
            <a:endParaRPr lang="en-US" sz="1400" dirty="0"/>
          </a:p>
        </p:txBody>
      </p:sp>
      <p:sp>
        <p:nvSpPr>
          <p:cNvPr id="28" name="Rounded Rectangle 27"/>
          <p:cNvSpPr/>
          <p:nvPr/>
        </p:nvSpPr>
        <p:spPr bwMode="auto">
          <a:xfrm>
            <a:off x="152400" y="3075296"/>
            <a:ext cx="2209800" cy="609600"/>
          </a:xfrm>
          <a:prstGeom prst="round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cs typeface="Arial" pitchFamily="34" charset="0"/>
              </a:rPr>
              <a:t>Conceptual Model</a:t>
            </a:r>
            <a:endParaRPr kumimoji="0" lang="ms-MY" sz="1600" b="1" i="0" u="none" strike="noStrike" cap="none" normalizeH="0" baseline="0" dirty="0">
              <a:ln>
                <a:noFill/>
              </a:ln>
              <a:solidFill>
                <a:schemeClr val="tx1"/>
              </a:solidFill>
              <a:effectLst/>
              <a:latin typeface="Arial" pitchFamily="34" charset="0"/>
              <a:cs typeface="Arial" pitchFamily="34" charset="0"/>
            </a:endParaRPr>
          </a:p>
        </p:txBody>
      </p:sp>
      <p:sp>
        <p:nvSpPr>
          <p:cNvPr id="30" name="Rounded Rectangle 29"/>
          <p:cNvSpPr/>
          <p:nvPr/>
        </p:nvSpPr>
        <p:spPr bwMode="auto">
          <a:xfrm>
            <a:off x="152400" y="2133600"/>
            <a:ext cx="2209800" cy="609600"/>
          </a:xfrm>
          <a:prstGeom prst="round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cs typeface="Arial" pitchFamily="34" charset="0"/>
              </a:rPr>
              <a:t>External Model</a:t>
            </a:r>
            <a:endParaRPr kumimoji="0" lang="ms-MY" sz="1600" b="1" i="0" u="none" strike="noStrike" cap="none" normalizeH="0" baseline="0" dirty="0">
              <a:ln>
                <a:noFill/>
              </a:ln>
              <a:solidFill>
                <a:schemeClr val="tx1"/>
              </a:solidFill>
              <a:effectLst/>
              <a:latin typeface="Arial" pitchFamily="34" charset="0"/>
              <a:cs typeface="Arial" pitchFamily="34" charset="0"/>
            </a:endParaRPr>
          </a:p>
        </p:txBody>
      </p:sp>
      <p:sp>
        <p:nvSpPr>
          <p:cNvPr id="31" name="Rounded Rectangle 30"/>
          <p:cNvSpPr/>
          <p:nvPr/>
        </p:nvSpPr>
        <p:spPr bwMode="auto">
          <a:xfrm>
            <a:off x="152400" y="4038600"/>
            <a:ext cx="2209800" cy="609600"/>
          </a:xfrm>
          <a:prstGeom prst="round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cs typeface="Arial" pitchFamily="34" charset="0"/>
              </a:rPr>
              <a:t>Internal Model</a:t>
            </a:r>
            <a:endParaRPr kumimoji="0" lang="ms-MY" sz="1600" b="1" i="0" u="none" strike="noStrike" cap="none" normalizeH="0" baseline="0" dirty="0">
              <a:ln>
                <a:noFill/>
              </a:ln>
              <a:solidFill>
                <a:schemeClr val="tx1"/>
              </a:solidFill>
              <a:effectLst/>
              <a:latin typeface="Arial" pitchFamily="34" charset="0"/>
              <a:cs typeface="Arial" pitchFamily="34" charset="0"/>
            </a:endParaRPr>
          </a:p>
        </p:txBody>
      </p:sp>
      <p:sp>
        <p:nvSpPr>
          <p:cNvPr id="32" name="Rounded Rectangle 31"/>
          <p:cNvSpPr/>
          <p:nvPr/>
        </p:nvSpPr>
        <p:spPr bwMode="auto">
          <a:xfrm>
            <a:off x="152400" y="5105400"/>
            <a:ext cx="2209800" cy="609600"/>
          </a:xfrm>
          <a:prstGeom prst="round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cs typeface="Arial" pitchFamily="34" charset="0"/>
              </a:rPr>
              <a:t>Physical Model</a:t>
            </a:r>
            <a:endParaRPr kumimoji="0" lang="ms-MY" sz="1600" b="1" i="0" u="none" strike="noStrike" cap="none" normalizeH="0" baseline="0" dirty="0">
              <a:ln>
                <a:noFill/>
              </a:ln>
              <a:solidFill>
                <a:schemeClr val="tx1"/>
              </a:solidFill>
              <a:effectLst/>
              <a:latin typeface="Arial" pitchFamily="34" charset="0"/>
              <a:cs typeface="Arial" pitchFamily="34" charset="0"/>
            </a:endParaRPr>
          </a:p>
        </p:txBody>
      </p:sp>
      <p:sp>
        <p:nvSpPr>
          <p:cNvPr id="33" name="TextBox 32"/>
          <p:cNvSpPr txBox="1"/>
          <p:nvPr/>
        </p:nvSpPr>
        <p:spPr>
          <a:xfrm>
            <a:off x="2438400" y="3048000"/>
            <a:ext cx="1653017" cy="738664"/>
          </a:xfrm>
          <a:prstGeom prst="rect">
            <a:avLst/>
          </a:prstGeom>
          <a:noFill/>
        </p:spPr>
        <p:txBody>
          <a:bodyPr wrap="none" rtlCol="0">
            <a:spAutoFit/>
          </a:bodyPr>
          <a:lstStyle/>
          <a:p>
            <a:r>
              <a:rPr lang="en-US" sz="1400" b="1" dirty="0"/>
              <a:t>-designer’s view</a:t>
            </a:r>
          </a:p>
          <a:p>
            <a:r>
              <a:rPr lang="en-US" sz="1400" b="1" dirty="0"/>
              <a:t>-h/w independent</a:t>
            </a:r>
          </a:p>
          <a:p>
            <a:r>
              <a:rPr lang="en-US" sz="1400" b="1" dirty="0"/>
              <a:t>-s/w independent</a:t>
            </a:r>
            <a:endParaRPr lang="ms-MY" sz="1400" b="1" dirty="0"/>
          </a:p>
        </p:txBody>
      </p:sp>
      <p:sp>
        <p:nvSpPr>
          <p:cNvPr id="34" name="TextBox 33"/>
          <p:cNvSpPr txBox="1"/>
          <p:nvPr/>
        </p:nvSpPr>
        <p:spPr>
          <a:xfrm>
            <a:off x="2438400" y="3962400"/>
            <a:ext cx="1653017" cy="738664"/>
          </a:xfrm>
          <a:prstGeom prst="rect">
            <a:avLst/>
          </a:prstGeom>
          <a:noFill/>
        </p:spPr>
        <p:txBody>
          <a:bodyPr wrap="none" rtlCol="0">
            <a:spAutoFit/>
          </a:bodyPr>
          <a:lstStyle/>
          <a:p>
            <a:r>
              <a:rPr lang="en-US" sz="1400" b="1" dirty="0"/>
              <a:t>-DBMS’s view</a:t>
            </a:r>
          </a:p>
          <a:p>
            <a:r>
              <a:rPr lang="en-US" sz="1400" b="1" dirty="0"/>
              <a:t>-h/w independent</a:t>
            </a:r>
          </a:p>
          <a:p>
            <a:r>
              <a:rPr lang="en-US" sz="1400" b="1" dirty="0"/>
              <a:t>-s/w dependent</a:t>
            </a:r>
            <a:endParaRPr lang="ms-MY" sz="1400" b="1" dirty="0"/>
          </a:p>
        </p:txBody>
      </p:sp>
      <p:sp>
        <p:nvSpPr>
          <p:cNvPr id="36" name="TextBox 35"/>
          <p:cNvSpPr txBox="1"/>
          <p:nvPr/>
        </p:nvSpPr>
        <p:spPr>
          <a:xfrm>
            <a:off x="2438400" y="5029200"/>
            <a:ext cx="1494320" cy="523220"/>
          </a:xfrm>
          <a:prstGeom prst="rect">
            <a:avLst/>
          </a:prstGeom>
          <a:noFill/>
        </p:spPr>
        <p:txBody>
          <a:bodyPr wrap="none" rtlCol="0">
            <a:spAutoFit/>
          </a:bodyPr>
          <a:lstStyle/>
          <a:p>
            <a:r>
              <a:rPr lang="en-US" sz="1400" b="1" dirty="0"/>
              <a:t>-h/w dependent</a:t>
            </a:r>
          </a:p>
          <a:p>
            <a:r>
              <a:rPr lang="en-US" sz="1400" b="1" dirty="0"/>
              <a:t>-s/w dependent</a:t>
            </a:r>
            <a:endParaRPr lang="ms-MY" sz="1400" b="1" dirty="0"/>
          </a:p>
        </p:txBody>
      </p:sp>
      <p:sp>
        <p:nvSpPr>
          <p:cNvPr id="37" name="TextBox 36"/>
          <p:cNvSpPr txBox="1"/>
          <p:nvPr/>
        </p:nvSpPr>
        <p:spPr>
          <a:xfrm>
            <a:off x="2438400" y="2057400"/>
            <a:ext cx="1208985" cy="307777"/>
          </a:xfrm>
          <a:prstGeom prst="rect">
            <a:avLst/>
          </a:prstGeom>
          <a:noFill/>
        </p:spPr>
        <p:txBody>
          <a:bodyPr wrap="none" rtlCol="0">
            <a:spAutoFit/>
          </a:bodyPr>
          <a:lstStyle/>
          <a:p>
            <a:r>
              <a:rPr lang="en-US" sz="1400" b="1" dirty="0"/>
              <a:t>-user’s view</a:t>
            </a:r>
          </a:p>
        </p:txBody>
      </p:sp>
      <p:sp>
        <p:nvSpPr>
          <p:cNvPr id="39" name="12-Point Star 38"/>
          <p:cNvSpPr/>
          <p:nvPr/>
        </p:nvSpPr>
        <p:spPr bwMode="auto">
          <a:xfrm>
            <a:off x="7391400" y="3048000"/>
            <a:ext cx="1295400" cy="685800"/>
          </a:xfrm>
          <a:prstGeom prst="star12">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ERD</a:t>
            </a:r>
            <a:endParaRPr kumimoji="0" lang="ms-MY" sz="14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936493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150A-645A-DE4B-BFF5-23C829FC1B33}"/>
              </a:ext>
            </a:extLst>
          </p:cNvPr>
          <p:cNvSpPr>
            <a:spLocks noGrp="1"/>
          </p:cNvSpPr>
          <p:nvPr>
            <p:ph type="title"/>
          </p:nvPr>
        </p:nvSpPr>
        <p:spPr/>
        <p:txBody>
          <a:bodyPr/>
          <a:lstStyle/>
          <a:p>
            <a:r>
              <a:rPr lang="en-US"/>
              <a:t>Many-to-Many</a:t>
            </a:r>
          </a:p>
        </p:txBody>
      </p:sp>
      <p:sp>
        <p:nvSpPr>
          <p:cNvPr id="13" name="Rectangle 13">
            <a:extLst>
              <a:ext uri="{FF2B5EF4-FFF2-40B4-BE49-F238E27FC236}">
                <a16:creationId xmlns:a16="http://schemas.microsoft.com/office/drawing/2014/main" id="{B742C104-3765-C245-BE06-6B7A80EFF39E}"/>
              </a:ext>
            </a:extLst>
          </p:cNvPr>
          <p:cNvSpPr>
            <a:spLocks noChangeArrowheads="1"/>
          </p:cNvSpPr>
          <p:nvPr/>
        </p:nvSpPr>
        <p:spPr bwMode="auto">
          <a:xfrm>
            <a:off x="3980614" y="5086350"/>
            <a:ext cx="15462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chemeClr val="accent2"/>
                </a:solidFill>
              </a:rPr>
              <a:t>Many-to-Many</a:t>
            </a:r>
          </a:p>
        </p:txBody>
      </p:sp>
      <p:pic>
        <p:nvPicPr>
          <p:cNvPr id="34" name="Picture 33">
            <a:extLst>
              <a:ext uri="{FF2B5EF4-FFF2-40B4-BE49-F238E27FC236}">
                <a16:creationId xmlns:a16="http://schemas.microsoft.com/office/drawing/2014/main" id="{3278004B-3BD9-D042-9C5A-C3DB2DD375D8}"/>
              </a:ext>
            </a:extLst>
          </p:cNvPr>
          <p:cNvPicPr>
            <a:picLocks noChangeAspect="1"/>
          </p:cNvPicPr>
          <p:nvPr/>
        </p:nvPicPr>
        <p:blipFill>
          <a:blip r:embed="rId2"/>
          <a:stretch>
            <a:fillRect/>
          </a:stretch>
        </p:blipFill>
        <p:spPr>
          <a:xfrm>
            <a:off x="1219200" y="1389682"/>
            <a:ext cx="6356128" cy="5439624"/>
          </a:xfrm>
          <a:prstGeom prst="rect">
            <a:avLst/>
          </a:prstGeom>
        </p:spPr>
      </p:pic>
      <p:pic>
        <p:nvPicPr>
          <p:cNvPr id="4" name="Picture 3">
            <a:extLst>
              <a:ext uri="{FF2B5EF4-FFF2-40B4-BE49-F238E27FC236}">
                <a16:creationId xmlns:a16="http://schemas.microsoft.com/office/drawing/2014/main" id="{17395C24-F32E-D248-A597-0C71D4A1373F}"/>
              </a:ext>
            </a:extLst>
          </p:cNvPr>
          <p:cNvPicPr>
            <a:picLocks noChangeAspect="1"/>
          </p:cNvPicPr>
          <p:nvPr/>
        </p:nvPicPr>
        <p:blipFill>
          <a:blip r:embed="rId3"/>
          <a:stretch>
            <a:fillRect/>
          </a:stretch>
        </p:blipFill>
        <p:spPr>
          <a:xfrm>
            <a:off x="4064000" y="25730"/>
            <a:ext cx="5041900" cy="1866900"/>
          </a:xfrm>
          <a:prstGeom prst="rect">
            <a:avLst/>
          </a:prstGeom>
        </p:spPr>
      </p:pic>
    </p:spTree>
    <p:extLst>
      <p:ext uri="{BB962C8B-B14F-4D97-AF65-F5344CB8AC3E}">
        <p14:creationId xmlns:p14="http://schemas.microsoft.com/office/powerpoint/2010/main" val="12880112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D2BF-3DAD-7142-BDB4-3C88BA7A9D61}"/>
              </a:ext>
            </a:extLst>
          </p:cNvPr>
          <p:cNvSpPr>
            <a:spLocks noGrp="1"/>
          </p:cNvSpPr>
          <p:nvPr>
            <p:ph type="title"/>
          </p:nvPr>
        </p:nvSpPr>
        <p:spPr/>
        <p:txBody>
          <a:bodyPr/>
          <a:lstStyle/>
          <a:p>
            <a:r>
              <a:rPr lang="en-US" dirty="0"/>
              <a:t>One-to-One</a:t>
            </a:r>
          </a:p>
        </p:txBody>
      </p:sp>
      <p:sp>
        <p:nvSpPr>
          <p:cNvPr id="3" name="Content Placeholder 2">
            <a:extLst>
              <a:ext uri="{FF2B5EF4-FFF2-40B4-BE49-F238E27FC236}">
                <a16:creationId xmlns:a16="http://schemas.microsoft.com/office/drawing/2014/main" id="{1C0EA704-31F6-2645-A1B1-A6D8539E2911}"/>
              </a:ext>
            </a:extLst>
          </p:cNvPr>
          <p:cNvSpPr>
            <a:spLocks noGrp="1"/>
          </p:cNvSpPr>
          <p:nvPr>
            <p:ph idx="1"/>
          </p:nvPr>
        </p:nvSpPr>
        <p:spPr/>
        <p:txBody>
          <a:bodyPr/>
          <a:lstStyle/>
          <a:p>
            <a:endParaRPr lang="en-US" dirty="0"/>
          </a:p>
        </p:txBody>
      </p:sp>
      <p:sp>
        <p:nvSpPr>
          <p:cNvPr id="64" name="Line 103">
            <a:extLst>
              <a:ext uri="{FF2B5EF4-FFF2-40B4-BE49-F238E27FC236}">
                <a16:creationId xmlns:a16="http://schemas.microsoft.com/office/drawing/2014/main" id="{E4086D93-AB48-FE4D-A105-094762AD1293}"/>
              </a:ext>
            </a:extLst>
          </p:cNvPr>
          <p:cNvSpPr>
            <a:spLocks noChangeShapeType="1"/>
          </p:cNvSpPr>
          <p:nvPr/>
        </p:nvSpPr>
        <p:spPr bwMode="auto">
          <a:xfrm flipH="1">
            <a:off x="4226935" y="5696744"/>
            <a:ext cx="591127"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pic>
        <p:nvPicPr>
          <p:cNvPr id="65" name="Picture 64">
            <a:extLst>
              <a:ext uri="{FF2B5EF4-FFF2-40B4-BE49-F238E27FC236}">
                <a16:creationId xmlns:a16="http://schemas.microsoft.com/office/drawing/2014/main" id="{D62B98FE-7828-484A-B481-0448C6AAD7A5}"/>
              </a:ext>
            </a:extLst>
          </p:cNvPr>
          <p:cNvPicPr>
            <a:picLocks noChangeAspect="1"/>
          </p:cNvPicPr>
          <p:nvPr/>
        </p:nvPicPr>
        <p:blipFill>
          <a:blip r:embed="rId2"/>
          <a:stretch>
            <a:fillRect/>
          </a:stretch>
        </p:blipFill>
        <p:spPr>
          <a:xfrm>
            <a:off x="1249363" y="1887620"/>
            <a:ext cx="6423288" cy="4498180"/>
          </a:xfrm>
          <a:prstGeom prst="rect">
            <a:avLst/>
          </a:prstGeom>
        </p:spPr>
      </p:pic>
      <p:pic>
        <p:nvPicPr>
          <p:cNvPr id="66" name="Picture 65">
            <a:extLst>
              <a:ext uri="{FF2B5EF4-FFF2-40B4-BE49-F238E27FC236}">
                <a16:creationId xmlns:a16="http://schemas.microsoft.com/office/drawing/2014/main" id="{0C395839-05D0-8A43-A1EA-42A83AC37F4F}"/>
              </a:ext>
            </a:extLst>
          </p:cNvPr>
          <p:cNvPicPr>
            <a:picLocks noChangeAspect="1"/>
          </p:cNvPicPr>
          <p:nvPr/>
        </p:nvPicPr>
        <p:blipFill>
          <a:blip r:embed="rId3"/>
          <a:stretch>
            <a:fillRect/>
          </a:stretch>
        </p:blipFill>
        <p:spPr>
          <a:xfrm>
            <a:off x="3714750" y="37203"/>
            <a:ext cx="5429250" cy="2349500"/>
          </a:xfrm>
          <a:prstGeom prst="rect">
            <a:avLst/>
          </a:prstGeom>
        </p:spPr>
      </p:pic>
    </p:spTree>
    <p:extLst>
      <p:ext uri="{BB962C8B-B14F-4D97-AF65-F5344CB8AC3E}">
        <p14:creationId xmlns:p14="http://schemas.microsoft.com/office/powerpoint/2010/main" val="3637328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116632"/>
            <a:ext cx="8928992" cy="648072"/>
          </a:xfrm>
        </p:spPr>
        <p:txBody>
          <a:bodyPr/>
          <a:lstStyle/>
          <a:p>
            <a:r>
              <a:rPr lang="en-GB" sz="3600"/>
              <a:t>Keys</a:t>
            </a:r>
            <a:endParaRPr lang="en-US" sz="3600"/>
          </a:p>
        </p:txBody>
      </p:sp>
      <p:sp>
        <p:nvSpPr>
          <p:cNvPr id="3075" name="Content Placeholder 2"/>
          <p:cNvSpPr>
            <a:spLocks noGrp="1"/>
          </p:cNvSpPr>
          <p:nvPr>
            <p:ph idx="1"/>
          </p:nvPr>
        </p:nvSpPr>
        <p:spPr>
          <a:xfrm>
            <a:off x="107504" y="908720"/>
            <a:ext cx="8928992" cy="5328593"/>
          </a:xfrm>
        </p:spPr>
        <p:txBody>
          <a:bodyPr/>
          <a:lstStyle/>
          <a:p>
            <a:r>
              <a:rPr lang="en-GB" sz="2200" dirty="0"/>
              <a:t>A </a:t>
            </a:r>
            <a:r>
              <a:rPr lang="en-GB" sz="2200" b="1" dirty="0"/>
              <a:t>super key </a:t>
            </a:r>
            <a:r>
              <a:rPr lang="en-GB" sz="2200" dirty="0"/>
              <a:t>of an entity set is a set of one or more attributes whose values uniquely determine each entity.</a:t>
            </a:r>
          </a:p>
          <a:p>
            <a:r>
              <a:rPr lang="en-GB" sz="2200" dirty="0"/>
              <a:t>A candidate key of an entity set is a minimal super key</a:t>
            </a:r>
          </a:p>
          <a:p>
            <a:pPr lvl="1"/>
            <a:r>
              <a:rPr lang="en-GB" sz="1800" dirty="0"/>
              <a:t>ID is </a:t>
            </a:r>
            <a:r>
              <a:rPr lang="en-GB" sz="1800" b="1" dirty="0"/>
              <a:t>candidate key </a:t>
            </a:r>
            <a:r>
              <a:rPr lang="en-GB" sz="1800" dirty="0"/>
              <a:t>of instructor</a:t>
            </a:r>
          </a:p>
          <a:p>
            <a:pPr lvl="1"/>
            <a:r>
              <a:rPr lang="en-GB" sz="1800" dirty="0" err="1"/>
              <a:t>course_id</a:t>
            </a:r>
            <a:r>
              <a:rPr lang="en-GB" sz="1800" dirty="0"/>
              <a:t> is candidate key of course</a:t>
            </a:r>
          </a:p>
          <a:p>
            <a:r>
              <a:rPr lang="en-GB" sz="2200" dirty="0"/>
              <a:t>Although several candidate keys may exist, one of the candidate keys is selected to be the </a:t>
            </a:r>
            <a:r>
              <a:rPr lang="en-GB" sz="2200" b="1" dirty="0"/>
              <a:t>primary key.</a:t>
            </a:r>
          </a:p>
        </p:txBody>
      </p:sp>
      <p:sp>
        <p:nvSpPr>
          <p:cNvPr id="2" name="Slide Number Placeholder 1"/>
          <p:cNvSpPr>
            <a:spLocks noGrp="1"/>
          </p:cNvSpPr>
          <p:nvPr>
            <p:ph type="sldNum" sz="quarter" idx="12"/>
          </p:nvPr>
        </p:nvSpPr>
        <p:spPr>
          <a:xfrm>
            <a:off x="251520" y="6245225"/>
            <a:ext cx="8435280" cy="476251"/>
          </a:xfrm>
        </p:spPr>
        <p:txBody>
          <a:bodyPr/>
          <a:lstStyle/>
          <a:p>
            <a:pPr>
              <a:defRPr/>
            </a:pPr>
            <a:r>
              <a:rPr lang="en-GB"/>
              <a:t>				</a:t>
            </a:r>
            <a:fld id="{8FDEB643-7D22-4B4A-B9D0-503C5E7223D6}" type="slidenum">
              <a:rPr lang="en-GB" smtClean="0"/>
              <a:pPr>
                <a:defRPr/>
              </a:pPr>
              <a:t>22</a:t>
            </a:fld>
            <a:endParaRPr lang="en-GB"/>
          </a:p>
        </p:txBody>
      </p:sp>
      <p:sp>
        <p:nvSpPr>
          <p:cNvPr id="3" name="Footer Placeholder 2"/>
          <p:cNvSpPr>
            <a:spLocks noGrp="1"/>
          </p:cNvSpPr>
          <p:nvPr>
            <p:ph type="ftr" sz="quarter" idx="11"/>
          </p:nvPr>
        </p:nvSpPr>
        <p:spPr>
          <a:xfrm>
            <a:off x="467544" y="6245225"/>
            <a:ext cx="5552256" cy="476251"/>
          </a:xfrm>
        </p:spPr>
        <p:txBody>
          <a:bodyPr/>
          <a:lstStyle/>
          <a:p>
            <a:pPr algn="l">
              <a:defRPr/>
            </a:pPr>
            <a:r>
              <a:rPr lang="en-GB"/>
              <a:t>Database System Concepts</a:t>
            </a:r>
          </a:p>
        </p:txBody>
      </p:sp>
    </p:spTree>
    <p:extLst>
      <p:ext uri="{BB962C8B-B14F-4D97-AF65-F5344CB8AC3E}">
        <p14:creationId xmlns:p14="http://schemas.microsoft.com/office/powerpoint/2010/main" val="352520760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116632"/>
            <a:ext cx="8928992" cy="648072"/>
          </a:xfrm>
        </p:spPr>
        <p:txBody>
          <a:bodyPr/>
          <a:lstStyle/>
          <a:p>
            <a:r>
              <a:rPr lang="en-GB" sz="3600"/>
              <a:t>Keys for Relationship Sets</a:t>
            </a:r>
            <a:endParaRPr lang="en-US" sz="3600"/>
          </a:p>
        </p:txBody>
      </p:sp>
      <p:sp>
        <p:nvSpPr>
          <p:cNvPr id="3075" name="Content Placeholder 2"/>
          <p:cNvSpPr>
            <a:spLocks noGrp="1"/>
          </p:cNvSpPr>
          <p:nvPr>
            <p:ph idx="1"/>
          </p:nvPr>
        </p:nvSpPr>
        <p:spPr>
          <a:xfrm>
            <a:off x="107504" y="908720"/>
            <a:ext cx="8928992" cy="5328593"/>
          </a:xfrm>
        </p:spPr>
        <p:txBody>
          <a:bodyPr/>
          <a:lstStyle/>
          <a:p>
            <a:r>
              <a:rPr lang="en-GB" sz="2200"/>
              <a:t>The combination of primary keys of the participating entity sets forms a super key of a relationship set.</a:t>
            </a:r>
          </a:p>
          <a:p>
            <a:pPr lvl="1"/>
            <a:r>
              <a:rPr lang="en-GB" sz="1800"/>
              <a:t>(</a:t>
            </a:r>
            <a:r>
              <a:rPr lang="en-GB" sz="1800" err="1"/>
              <a:t>s_id</a:t>
            </a:r>
            <a:r>
              <a:rPr lang="en-GB" sz="1800"/>
              <a:t>, </a:t>
            </a:r>
            <a:r>
              <a:rPr lang="en-GB" sz="1800" err="1"/>
              <a:t>i_id</a:t>
            </a:r>
            <a:r>
              <a:rPr lang="en-GB" sz="1800"/>
              <a:t>) is the super key of advisor</a:t>
            </a:r>
          </a:p>
          <a:p>
            <a:pPr lvl="1"/>
            <a:r>
              <a:rPr lang="en-GB" sz="1800"/>
              <a:t>NOTE:  this means a pair of entity sets can have at most one relationship in a particular relationship set.  </a:t>
            </a:r>
          </a:p>
          <a:p>
            <a:pPr lvl="2"/>
            <a:r>
              <a:rPr lang="en-GB" sz="1400"/>
              <a:t>Example: if we wish to track multiple meeting dates between a student and her advisor, we cannot assume a relationship for each meeting.  We can use a multivalued attribute though</a:t>
            </a:r>
          </a:p>
          <a:p>
            <a:r>
              <a:rPr lang="en-GB" sz="2200"/>
              <a:t>Must consider the mapping cardinality of the relationship set when deciding what are the candidate keys </a:t>
            </a:r>
          </a:p>
          <a:p>
            <a:r>
              <a:rPr lang="en-GB" sz="2200"/>
              <a:t>Need to consider semantics of relationship set in selecting the primary key  in case of more than one candidate key</a:t>
            </a:r>
          </a:p>
        </p:txBody>
      </p:sp>
      <p:sp>
        <p:nvSpPr>
          <p:cNvPr id="2" name="Slide Number Placeholder 1"/>
          <p:cNvSpPr>
            <a:spLocks noGrp="1"/>
          </p:cNvSpPr>
          <p:nvPr>
            <p:ph type="sldNum" sz="quarter" idx="12"/>
          </p:nvPr>
        </p:nvSpPr>
        <p:spPr>
          <a:xfrm>
            <a:off x="251520" y="6245225"/>
            <a:ext cx="8435280" cy="476251"/>
          </a:xfrm>
        </p:spPr>
        <p:txBody>
          <a:bodyPr/>
          <a:lstStyle/>
          <a:p>
            <a:pPr>
              <a:defRPr/>
            </a:pPr>
            <a:r>
              <a:rPr lang="en-GB"/>
              <a:t>				</a:t>
            </a:r>
            <a:fld id="{8FDEB643-7D22-4B4A-B9D0-503C5E7223D6}" type="slidenum">
              <a:rPr lang="en-GB" smtClean="0"/>
              <a:pPr>
                <a:defRPr/>
              </a:pPr>
              <a:t>23</a:t>
            </a:fld>
            <a:endParaRPr lang="en-GB"/>
          </a:p>
        </p:txBody>
      </p:sp>
      <p:sp>
        <p:nvSpPr>
          <p:cNvPr id="3" name="Footer Placeholder 2"/>
          <p:cNvSpPr>
            <a:spLocks noGrp="1"/>
          </p:cNvSpPr>
          <p:nvPr>
            <p:ph type="ftr" sz="quarter" idx="11"/>
          </p:nvPr>
        </p:nvSpPr>
        <p:spPr>
          <a:xfrm>
            <a:off x="467544" y="6245225"/>
            <a:ext cx="5552256" cy="476251"/>
          </a:xfrm>
        </p:spPr>
        <p:txBody>
          <a:bodyPr/>
          <a:lstStyle/>
          <a:p>
            <a:pPr algn="l">
              <a:defRPr/>
            </a:pPr>
            <a:r>
              <a:rPr lang="en-GB"/>
              <a:t>Database System Concepts</a:t>
            </a:r>
          </a:p>
        </p:txBody>
      </p:sp>
    </p:spTree>
    <p:extLst>
      <p:ext uri="{BB962C8B-B14F-4D97-AF65-F5344CB8AC3E}">
        <p14:creationId xmlns:p14="http://schemas.microsoft.com/office/powerpoint/2010/main" val="17861970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6"/>
          <p:cNvSpPr>
            <a:spLocks noGrp="1" noChangeArrowheads="1"/>
          </p:cNvSpPr>
          <p:nvPr>
            <p:ph type="title"/>
          </p:nvPr>
        </p:nvSpPr>
        <p:spPr>
          <a:xfrm>
            <a:off x="468312" y="333375"/>
            <a:ext cx="8675687" cy="1371600"/>
          </a:xfrm>
        </p:spPr>
        <p:txBody>
          <a:bodyPr/>
          <a:lstStyle/>
          <a:p>
            <a:pPr eaLnBrk="1" hangingPunct="1"/>
            <a:r>
              <a:rPr lang="sv-SE"/>
              <a:t>Constraints on relationship types</a:t>
            </a:r>
            <a:endParaRPr lang="en-US" altLang="zh-CN">
              <a:ea typeface="宋体" pitchFamily="2" charset="-122"/>
            </a:endParaRPr>
          </a:p>
        </p:txBody>
      </p:sp>
      <p:sp>
        <p:nvSpPr>
          <p:cNvPr id="24579" name="Rectangle 5"/>
          <p:cNvSpPr>
            <a:spLocks noGrp="1" noChangeArrowheads="1"/>
          </p:cNvSpPr>
          <p:nvPr>
            <p:ph idx="1"/>
          </p:nvPr>
        </p:nvSpPr>
        <p:spPr>
          <a:xfrm>
            <a:off x="457200" y="1676400"/>
            <a:ext cx="7924800" cy="2257425"/>
          </a:xfrm>
        </p:spPr>
        <p:txBody>
          <a:bodyPr/>
          <a:lstStyle/>
          <a:p>
            <a:pPr eaLnBrk="1" hangingPunct="1"/>
            <a:r>
              <a:rPr lang="en-US" sz="2800" dirty="0"/>
              <a:t>Participant constraint.</a:t>
            </a:r>
          </a:p>
          <a:p>
            <a:pPr marL="742950" lvl="1" indent="-285750" eaLnBrk="1" hangingPunct="1"/>
            <a:r>
              <a:rPr lang="en-US" sz="2400" dirty="0"/>
              <a:t>Total participation: Every entity participates in </a:t>
            </a:r>
            <a:r>
              <a:rPr lang="en-US" sz="2400" b="1" dirty="0"/>
              <a:t>at least </a:t>
            </a:r>
            <a:r>
              <a:rPr lang="en-US" sz="2400" dirty="0"/>
              <a:t>one relationship with another entity.</a:t>
            </a:r>
          </a:p>
          <a:p>
            <a:pPr eaLnBrk="1" hangingPunct="1">
              <a:buFont typeface="Wingdings" pitchFamily="2" charset="2"/>
              <a:buNone/>
            </a:pPr>
            <a:endParaRPr lang="en-US" altLang="zh-CN" sz="2800" dirty="0">
              <a:ea typeface="宋体" pitchFamily="2" charset="-122"/>
            </a:endParaRPr>
          </a:p>
        </p:txBody>
      </p:sp>
      <p:sp>
        <p:nvSpPr>
          <p:cNvPr id="24578" name="Footer Placeholder 3"/>
          <p:cNvSpPr>
            <a:spLocks noGrp="1"/>
          </p:cNvSpPr>
          <p:nvPr>
            <p:ph type="ftr" sz="quarter" idx="11"/>
          </p:nvPr>
        </p:nvSpPr>
        <p:spPr>
          <a:noFill/>
        </p:spPr>
        <p:txBody>
          <a:bodyPr/>
          <a:lstStyle/>
          <a:p>
            <a:fld id="{ED8DB2D7-D39B-4FAB-938D-F2E58FC6E428}" type="slidenum">
              <a:rPr lang="zh-CN" altLang="en-US"/>
              <a:pPr/>
              <a:t>24</a:t>
            </a:fld>
            <a:endParaRPr lang="en-US" altLang="zh-CN"/>
          </a:p>
        </p:txBody>
      </p:sp>
      <p:grpSp>
        <p:nvGrpSpPr>
          <p:cNvPr id="24581" name="Group 34"/>
          <p:cNvGrpSpPr>
            <a:grpSpLocks/>
          </p:cNvGrpSpPr>
          <p:nvPr/>
        </p:nvGrpSpPr>
        <p:grpSpPr bwMode="auto">
          <a:xfrm>
            <a:off x="467544" y="3861048"/>
            <a:ext cx="8305800" cy="1219200"/>
            <a:chOff x="144" y="1632"/>
            <a:chExt cx="5232" cy="768"/>
          </a:xfrm>
        </p:grpSpPr>
        <p:sp>
          <p:nvSpPr>
            <p:cNvPr id="24582" name="Rectangle 8"/>
            <p:cNvSpPr>
              <a:spLocks noChangeArrowheads="1"/>
            </p:cNvSpPr>
            <p:nvPr/>
          </p:nvSpPr>
          <p:spPr bwMode="auto">
            <a:xfrm>
              <a:off x="1248" y="2016"/>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24583" name="Rectangle 9"/>
            <p:cNvSpPr>
              <a:spLocks noChangeArrowheads="1"/>
            </p:cNvSpPr>
            <p:nvPr/>
          </p:nvSpPr>
          <p:spPr bwMode="auto">
            <a:xfrm>
              <a:off x="3648" y="2016"/>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24584" name="AutoShape 10"/>
            <p:cNvSpPr>
              <a:spLocks noChangeArrowheads="1"/>
            </p:cNvSpPr>
            <p:nvPr/>
          </p:nvSpPr>
          <p:spPr bwMode="auto">
            <a:xfrm>
              <a:off x="2544" y="1968"/>
              <a:ext cx="576" cy="432"/>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sz="1400"/>
                <a:t>owns</a:t>
              </a:r>
              <a:endParaRPr lang="en-US" altLang="zh-CN" sz="1400">
                <a:ea typeface="宋体" pitchFamily="2" charset="-122"/>
              </a:endParaRPr>
            </a:p>
          </p:txBody>
        </p:sp>
        <p:sp>
          <p:nvSpPr>
            <p:cNvPr id="24585" name="Line 11"/>
            <p:cNvSpPr>
              <a:spLocks noChangeShapeType="1"/>
            </p:cNvSpPr>
            <p:nvPr/>
          </p:nvSpPr>
          <p:spPr bwMode="auto">
            <a:xfrm>
              <a:off x="2064" y="2160"/>
              <a:ext cx="480" cy="0"/>
            </a:xfrm>
            <a:prstGeom prst="line">
              <a:avLst/>
            </a:prstGeom>
            <a:noFill/>
            <a:ln w="9525">
              <a:solidFill>
                <a:schemeClr val="tx1"/>
              </a:solidFill>
              <a:round/>
              <a:headEnd/>
              <a:tailEnd/>
            </a:ln>
          </p:spPr>
          <p:txBody>
            <a:bodyPr/>
            <a:lstStyle/>
            <a:p>
              <a:endParaRPr lang="sv-SE"/>
            </a:p>
          </p:txBody>
        </p:sp>
        <p:sp>
          <p:nvSpPr>
            <p:cNvPr id="24586" name="Line 12"/>
            <p:cNvSpPr>
              <a:spLocks noChangeShapeType="1"/>
            </p:cNvSpPr>
            <p:nvPr/>
          </p:nvSpPr>
          <p:spPr bwMode="auto">
            <a:xfrm>
              <a:off x="3120" y="2160"/>
              <a:ext cx="528" cy="0"/>
            </a:xfrm>
            <a:prstGeom prst="line">
              <a:avLst/>
            </a:prstGeom>
            <a:noFill/>
            <a:ln w="9525">
              <a:solidFill>
                <a:schemeClr val="tx1"/>
              </a:solidFill>
              <a:round/>
              <a:headEnd/>
              <a:tailEnd/>
            </a:ln>
          </p:spPr>
          <p:txBody>
            <a:bodyPr/>
            <a:lstStyle/>
            <a:p>
              <a:endParaRPr lang="sv-SE"/>
            </a:p>
          </p:txBody>
        </p:sp>
        <p:sp>
          <p:nvSpPr>
            <p:cNvPr id="24587" name="Text Box 13"/>
            <p:cNvSpPr txBox="1">
              <a:spLocks noChangeArrowheads="1"/>
            </p:cNvSpPr>
            <p:nvPr/>
          </p:nvSpPr>
          <p:spPr bwMode="auto">
            <a:xfrm>
              <a:off x="2112" y="1920"/>
              <a:ext cx="197" cy="192"/>
            </a:xfrm>
            <a:prstGeom prst="rect">
              <a:avLst/>
            </a:prstGeom>
            <a:noFill/>
            <a:ln w="9525">
              <a:noFill/>
              <a:miter lim="800000"/>
              <a:headEnd/>
              <a:tailEnd/>
            </a:ln>
          </p:spPr>
          <p:txBody>
            <a:bodyPr wrap="none">
              <a:spAutoFit/>
            </a:bodyPr>
            <a:lstStyle/>
            <a:p>
              <a:pPr eaLnBrk="0" hangingPunct="0"/>
              <a:r>
                <a:rPr lang="sv-SE" sz="1400"/>
                <a:t>N</a:t>
              </a:r>
              <a:endParaRPr lang="en-US" altLang="zh-CN" sz="1400">
                <a:ea typeface="宋体" pitchFamily="2" charset="-122"/>
              </a:endParaRPr>
            </a:p>
          </p:txBody>
        </p:sp>
        <p:sp>
          <p:nvSpPr>
            <p:cNvPr id="24588" name="Text Box 14"/>
            <p:cNvSpPr txBox="1">
              <a:spLocks noChangeArrowheads="1"/>
            </p:cNvSpPr>
            <p:nvPr/>
          </p:nvSpPr>
          <p:spPr bwMode="auto">
            <a:xfrm>
              <a:off x="3408" y="1920"/>
              <a:ext cx="209" cy="192"/>
            </a:xfrm>
            <a:prstGeom prst="rect">
              <a:avLst/>
            </a:prstGeom>
            <a:noFill/>
            <a:ln w="9525">
              <a:noFill/>
              <a:miter lim="800000"/>
              <a:headEnd/>
              <a:tailEnd/>
            </a:ln>
          </p:spPr>
          <p:txBody>
            <a:bodyPr wrap="none">
              <a:spAutoFit/>
            </a:bodyPr>
            <a:lstStyle/>
            <a:p>
              <a:pPr eaLnBrk="0" hangingPunct="0"/>
              <a:r>
                <a:rPr lang="sv-SE" sz="1400"/>
                <a:t>M</a:t>
              </a:r>
              <a:endParaRPr lang="en-US" altLang="zh-CN" sz="1400">
                <a:ea typeface="宋体" pitchFamily="2" charset="-122"/>
              </a:endParaRPr>
            </a:p>
          </p:txBody>
        </p:sp>
        <p:sp>
          <p:nvSpPr>
            <p:cNvPr id="24589" name="Line 21"/>
            <p:cNvSpPr>
              <a:spLocks noChangeShapeType="1"/>
            </p:cNvSpPr>
            <p:nvPr/>
          </p:nvSpPr>
          <p:spPr bwMode="auto">
            <a:xfrm>
              <a:off x="3120" y="2208"/>
              <a:ext cx="528" cy="0"/>
            </a:xfrm>
            <a:prstGeom prst="line">
              <a:avLst/>
            </a:prstGeom>
            <a:noFill/>
            <a:ln w="9525">
              <a:solidFill>
                <a:schemeClr val="tx1"/>
              </a:solidFill>
              <a:round/>
              <a:headEnd/>
              <a:tailEnd/>
            </a:ln>
          </p:spPr>
          <p:txBody>
            <a:bodyPr/>
            <a:lstStyle/>
            <a:p>
              <a:endParaRPr lang="sv-SE"/>
            </a:p>
          </p:txBody>
        </p:sp>
        <p:sp>
          <p:nvSpPr>
            <p:cNvPr id="24590" name="Rectangle 23"/>
            <p:cNvSpPr>
              <a:spLocks noChangeArrowheads="1"/>
            </p:cNvSpPr>
            <p:nvPr/>
          </p:nvSpPr>
          <p:spPr bwMode="auto">
            <a:xfrm>
              <a:off x="1008" y="1632"/>
              <a:ext cx="3888" cy="336"/>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None/>
              </a:pPr>
              <a:r>
                <a:rPr lang="sv-SE" sz="2000"/>
                <a:t>”</a:t>
              </a:r>
              <a:r>
                <a:rPr lang="sv-SE" sz="2000" err="1"/>
                <a:t>Every</a:t>
              </a:r>
              <a:r>
                <a:rPr lang="sv-SE" sz="2000"/>
                <a:t> </a:t>
              </a:r>
              <a:r>
                <a:rPr lang="sv-SE" sz="2000" err="1"/>
                <a:t>car</a:t>
              </a:r>
              <a:r>
                <a:rPr lang="sv-SE" sz="2000"/>
                <a:t> must be </a:t>
              </a:r>
              <a:r>
                <a:rPr lang="sv-SE" sz="2000" err="1"/>
                <a:t>owned</a:t>
              </a:r>
              <a:r>
                <a:rPr lang="sv-SE" sz="2000"/>
                <a:t> by at </a:t>
              </a:r>
              <a:r>
                <a:rPr lang="sv-SE" sz="2000" err="1"/>
                <a:t>least</a:t>
              </a:r>
              <a:r>
                <a:rPr lang="sv-SE" sz="2000"/>
                <a:t> </a:t>
              </a:r>
              <a:r>
                <a:rPr lang="sv-SE" sz="2000" err="1"/>
                <a:t>one</a:t>
              </a:r>
              <a:r>
                <a:rPr lang="sv-SE" sz="2000"/>
                <a:t> </a:t>
              </a:r>
              <a:r>
                <a:rPr lang="sv-SE" sz="2000" err="1"/>
                <a:t>owner</a:t>
              </a:r>
              <a:r>
                <a:rPr lang="sv-SE" sz="2000"/>
                <a:t>.”</a:t>
              </a:r>
              <a:endParaRPr lang="en-US" altLang="zh-CN" sz="2000">
                <a:ea typeface="宋体" pitchFamily="2" charset="-122"/>
              </a:endParaRPr>
            </a:p>
          </p:txBody>
        </p:sp>
        <p:sp>
          <p:nvSpPr>
            <p:cNvPr id="24591" name="Oval 29"/>
            <p:cNvSpPr>
              <a:spLocks noChangeArrowheads="1"/>
            </p:cNvSpPr>
            <p:nvPr/>
          </p:nvSpPr>
          <p:spPr bwMode="auto">
            <a:xfrm>
              <a:off x="144" y="1824"/>
              <a:ext cx="105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PersonalNumber</a:t>
              </a:r>
              <a:endParaRPr lang="en-US" altLang="zh-CN" sz="1400" u="sng">
                <a:ea typeface="宋体" pitchFamily="2" charset="-122"/>
              </a:endParaRPr>
            </a:p>
          </p:txBody>
        </p:sp>
        <p:sp>
          <p:nvSpPr>
            <p:cNvPr id="24592" name="Oval 30"/>
            <p:cNvSpPr>
              <a:spLocks noChangeArrowheads="1"/>
            </p:cNvSpPr>
            <p:nvPr/>
          </p:nvSpPr>
          <p:spPr bwMode="auto">
            <a:xfrm>
              <a:off x="4560" y="1872"/>
              <a:ext cx="816" cy="288"/>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RegNumber</a:t>
              </a:r>
              <a:endParaRPr lang="en-US" altLang="zh-CN" sz="1400" u="sng">
                <a:ea typeface="宋体" pitchFamily="2" charset="-122"/>
              </a:endParaRPr>
            </a:p>
          </p:txBody>
        </p:sp>
        <p:sp>
          <p:nvSpPr>
            <p:cNvPr id="24593" name="Line 31"/>
            <p:cNvSpPr>
              <a:spLocks noChangeShapeType="1"/>
            </p:cNvSpPr>
            <p:nvPr/>
          </p:nvSpPr>
          <p:spPr bwMode="auto">
            <a:xfrm>
              <a:off x="672" y="2064"/>
              <a:ext cx="576" cy="144"/>
            </a:xfrm>
            <a:prstGeom prst="line">
              <a:avLst/>
            </a:prstGeom>
            <a:noFill/>
            <a:ln w="9525">
              <a:solidFill>
                <a:schemeClr val="tx1"/>
              </a:solidFill>
              <a:round/>
              <a:headEnd/>
              <a:tailEnd/>
            </a:ln>
          </p:spPr>
          <p:txBody>
            <a:bodyPr/>
            <a:lstStyle/>
            <a:p>
              <a:endParaRPr lang="sv-SE"/>
            </a:p>
          </p:txBody>
        </p:sp>
        <p:sp>
          <p:nvSpPr>
            <p:cNvPr id="24594" name="Line 32"/>
            <p:cNvSpPr>
              <a:spLocks noChangeShapeType="1"/>
            </p:cNvSpPr>
            <p:nvPr/>
          </p:nvSpPr>
          <p:spPr bwMode="auto">
            <a:xfrm flipH="1">
              <a:off x="4464" y="2160"/>
              <a:ext cx="528" cy="48"/>
            </a:xfrm>
            <a:prstGeom prst="line">
              <a:avLst/>
            </a:prstGeom>
            <a:noFill/>
            <a:ln w="9525">
              <a:solidFill>
                <a:schemeClr val="tx1"/>
              </a:solidFill>
              <a:round/>
              <a:headEnd/>
              <a:tailEnd/>
            </a:ln>
          </p:spPr>
          <p:txBody>
            <a:bodyPr/>
            <a:lstStyle/>
            <a:p>
              <a:endParaRPr lang="sv-SE"/>
            </a:p>
          </p:txBody>
        </p:sp>
      </p:grpSp>
    </p:spTree>
    <p:extLst>
      <p:ext uri="{BB962C8B-B14F-4D97-AF65-F5344CB8AC3E}">
        <p14:creationId xmlns:p14="http://schemas.microsoft.com/office/powerpoint/2010/main" val="382332406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164C-DB47-014C-9E28-6EC8D05B7B90}"/>
              </a:ext>
            </a:extLst>
          </p:cNvPr>
          <p:cNvSpPr>
            <a:spLocks noGrp="1"/>
          </p:cNvSpPr>
          <p:nvPr>
            <p:ph type="title"/>
          </p:nvPr>
        </p:nvSpPr>
        <p:spPr/>
        <p:txBody>
          <a:bodyPr/>
          <a:lstStyle/>
          <a:p>
            <a:r>
              <a:rPr lang="en-US" dirty="0"/>
              <a:t>Musicians Example</a:t>
            </a:r>
          </a:p>
        </p:txBody>
      </p:sp>
      <p:pic>
        <p:nvPicPr>
          <p:cNvPr id="4" name="Content Placeholder 3">
            <a:extLst>
              <a:ext uri="{FF2B5EF4-FFF2-40B4-BE49-F238E27FC236}">
                <a16:creationId xmlns:a16="http://schemas.microsoft.com/office/drawing/2014/main" id="{6C67FAE0-49A8-B340-ABA0-F2017F8CF77A}"/>
              </a:ext>
            </a:extLst>
          </p:cNvPr>
          <p:cNvPicPr>
            <a:picLocks noGrp="1" noChangeAspect="1"/>
          </p:cNvPicPr>
          <p:nvPr>
            <p:ph idx="1"/>
          </p:nvPr>
        </p:nvPicPr>
        <p:blipFill>
          <a:blip r:embed="rId2"/>
          <a:stretch>
            <a:fillRect/>
          </a:stretch>
        </p:blipFill>
        <p:spPr>
          <a:xfrm>
            <a:off x="628650" y="1429040"/>
            <a:ext cx="7524750" cy="4908407"/>
          </a:xfrm>
          <a:prstGeom prst="rect">
            <a:avLst/>
          </a:prstGeom>
        </p:spPr>
      </p:pic>
    </p:spTree>
    <p:extLst>
      <p:ext uri="{BB962C8B-B14F-4D97-AF65-F5344CB8AC3E}">
        <p14:creationId xmlns:p14="http://schemas.microsoft.com/office/powerpoint/2010/main" val="160103462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AEA5B2F3-12A9-AB48-B7B8-5D908D9BB93F}"/>
              </a:ext>
            </a:extLst>
          </p:cNvPr>
          <p:cNvPicPr>
            <a:picLocks noGrp="1" noChangeAspect="1"/>
          </p:cNvPicPr>
          <p:nvPr>
            <p:ph idx="1"/>
          </p:nvPr>
        </p:nvPicPr>
        <p:blipFill>
          <a:blip r:embed="rId2"/>
          <a:stretch>
            <a:fillRect/>
          </a:stretch>
        </p:blipFill>
        <p:spPr>
          <a:xfrm>
            <a:off x="-685800" y="5334000"/>
            <a:ext cx="4171950" cy="2721370"/>
          </a:xfrm>
          <a:prstGeom prst="rect">
            <a:avLst/>
          </a:prstGeom>
        </p:spPr>
      </p:pic>
    </p:spTree>
    <p:extLst>
      <p:ext uri="{BB962C8B-B14F-4D97-AF65-F5344CB8AC3E}">
        <p14:creationId xmlns:p14="http://schemas.microsoft.com/office/powerpoint/2010/main" val="33629562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7AFCEA-A90B-3245-97A0-4A72D4B84B76}"/>
              </a:ext>
            </a:extLst>
          </p:cNvPr>
          <p:cNvPicPr>
            <a:picLocks noGrp="1" noChangeAspect="1"/>
          </p:cNvPicPr>
          <p:nvPr>
            <p:ph idx="1"/>
          </p:nvPr>
        </p:nvPicPr>
        <p:blipFill>
          <a:blip r:embed="rId2"/>
          <a:stretch>
            <a:fillRect/>
          </a:stretch>
        </p:blipFill>
        <p:spPr>
          <a:xfrm>
            <a:off x="564954" y="1600200"/>
            <a:ext cx="7884276" cy="4724400"/>
          </a:xfrm>
          <a:prstGeom prst="rect">
            <a:avLst/>
          </a:prstGeom>
        </p:spPr>
      </p:pic>
      <p:sp>
        <p:nvSpPr>
          <p:cNvPr id="2" name="Title 1">
            <a:extLst>
              <a:ext uri="{FF2B5EF4-FFF2-40B4-BE49-F238E27FC236}">
                <a16:creationId xmlns:a16="http://schemas.microsoft.com/office/drawing/2014/main" id="{B5078C6B-AD3B-004F-BC1B-11FA5D2E6471}"/>
              </a:ext>
            </a:extLst>
          </p:cNvPr>
          <p:cNvSpPr>
            <a:spLocks noGrp="1"/>
          </p:cNvSpPr>
          <p:nvPr>
            <p:ph type="title"/>
          </p:nvPr>
        </p:nvSpPr>
        <p:spPr/>
        <p:txBody>
          <a:bodyPr/>
          <a:lstStyle/>
          <a:p>
            <a:r>
              <a:rPr lang="en-US" dirty="0"/>
              <a:t>University Example</a:t>
            </a:r>
          </a:p>
        </p:txBody>
      </p:sp>
      <p:sp>
        <p:nvSpPr>
          <p:cNvPr id="3" name="TextBox 2">
            <a:extLst>
              <a:ext uri="{FF2B5EF4-FFF2-40B4-BE49-F238E27FC236}">
                <a16:creationId xmlns:a16="http://schemas.microsoft.com/office/drawing/2014/main" id="{4E5893BB-0877-3A47-97C4-77A5B4D20E65}"/>
              </a:ext>
            </a:extLst>
          </p:cNvPr>
          <p:cNvSpPr txBox="1"/>
          <p:nvPr/>
        </p:nvSpPr>
        <p:spPr>
          <a:xfrm>
            <a:off x="628650" y="6172200"/>
            <a:ext cx="8458200" cy="738664"/>
          </a:xfrm>
          <a:prstGeom prst="rect">
            <a:avLst/>
          </a:prstGeom>
          <a:noFill/>
        </p:spPr>
        <p:txBody>
          <a:bodyPr wrap="square" rtlCol="0">
            <a:spAutoFit/>
          </a:bodyPr>
          <a:lstStyle/>
          <a:p>
            <a:r>
              <a:rPr lang="en-US" sz="1400" dirty="0"/>
              <a:t>Each graduate student has another, more senior graduate student (known as a student</a:t>
            </a:r>
          </a:p>
          <a:p>
            <a:r>
              <a:rPr lang="en-US" sz="1400" dirty="0"/>
              <a:t>advisor) who advises him or her on what courses to take.</a:t>
            </a:r>
          </a:p>
          <a:p>
            <a:endParaRPr lang="en-US" sz="1400" dirty="0"/>
          </a:p>
        </p:txBody>
      </p:sp>
    </p:spTree>
    <p:extLst>
      <p:ext uri="{BB962C8B-B14F-4D97-AF65-F5344CB8AC3E}">
        <p14:creationId xmlns:p14="http://schemas.microsoft.com/office/powerpoint/2010/main" val="11936196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567360-3ACD-6C46-8178-734CA26238FE}"/>
              </a:ext>
            </a:extLst>
          </p:cNvPr>
          <p:cNvPicPr>
            <a:picLocks noGrp="1" noChangeAspect="1"/>
          </p:cNvPicPr>
          <p:nvPr>
            <p:ph idx="1"/>
          </p:nvPr>
        </p:nvPicPr>
        <p:blipFill>
          <a:blip r:embed="rId2"/>
          <a:stretch>
            <a:fillRect/>
          </a:stretch>
        </p:blipFill>
        <p:spPr>
          <a:xfrm>
            <a:off x="-1600200" y="-257598"/>
            <a:ext cx="5096430" cy="3053873"/>
          </a:xfrm>
          <a:prstGeom prst="rect">
            <a:avLst/>
          </a:prstGeom>
        </p:spPr>
      </p:pic>
      <p:sp>
        <p:nvSpPr>
          <p:cNvPr id="5" name="TextBox 4">
            <a:extLst>
              <a:ext uri="{FF2B5EF4-FFF2-40B4-BE49-F238E27FC236}">
                <a16:creationId xmlns:a16="http://schemas.microsoft.com/office/drawing/2014/main" id="{847E126B-4AC0-2D49-A231-9EA4319DD925}"/>
              </a:ext>
            </a:extLst>
          </p:cNvPr>
          <p:cNvSpPr txBox="1"/>
          <p:nvPr/>
        </p:nvSpPr>
        <p:spPr>
          <a:xfrm>
            <a:off x="3496230" y="457200"/>
            <a:ext cx="5467417" cy="600164"/>
          </a:xfrm>
          <a:prstGeom prst="rect">
            <a:avLst/>
          </a:prstGeom>
          <a:noFill/>
        </p:spPr>
        <p:txBody>
          <a:bodyPr wrap="square" rtlCol="0">
            <a:spAutoFit/>
          </a:bodyPr>
          <a:lstStyle/>
          <a:p>
            <a:r>
              <a:rPr lang="en-US" sz="1100" dirty="0"/>
              <a:t>Each graduate student has another, more senior graduate student (known as a student</a:t>
            </a:r>
          </a:p>
          <a:p>
            <a:r>
              <a:rPr lang="en-US" sz="1100" dirty="0"/>
              <a:t>advisor) who advises him or her on what courses to take.</a:t>
            </a:r>
          </a:p>
          <a:p>
            <a:endParaRPr lang="en-US" sz="1100" dirty="0"/>
          </a:p>
        </p:txBody>
      </p:sp>
    </p:spTree>
    <p:extLst>
      <p:ext uri="{BB962C8B-B14F-4D97-AF65-F5344CB8AC3E}">
        <p14:creationId xmlns:p14="http://schemas.microsoft.com/office/powerpoint/2010/main" val="143536690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8817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fig01_02"/>
          <p:cNvPicPr>
            <a:picLocks noChangeAspect="1" noChangeArrowheads="1"/>
          </p:cNvPicPr>
          <p:nvPr/>
        </p:nvPicPr>
        <p:blipFill>
          <a:blip r:embed="rId2" cstate="print"/>
          <a:srcRect/>
          <a:stretch>
            <a:fillRect/>
          </a:stretch>
        </p:blipFill>
        <p:spPr bwMode="auto">
          <a:xfrm>
            <a:off x="685800" y="1447800"/>
            <a:ext cx="4895825" cy="5248013"/>
          </a:xfrm>
          <a:prstGeom prst="rect">
            <a:avLst/>
          </a:prstGeom>
          <a:noFill/>
          <a:ln w="9525">
            <a:noFill/>
            <a:miter lim="800000"/>
            <a:headEnd/>
            <a:tailEnd/>
          </a:ln>
        </p:spPr>
      </p:pic>
      <p:sp>
        <p:nvSpPr>
          <p:cNvPr id="3" name="Rectangle 2"/>
          <p:cNvSpPr>
            <a:spLocks noGrp="1" noChangeArrowheads="1"/>
          </p:cNvSpPr>
          <p:nvPr>
            <p:ph type="title"/>
          </p:nvPr>
        </p:nvSpPr>
        <p:spPr>
          <a:xfrm>
            <a:off x="457200" y="457200"/>
            <a:ext cx="8229600" cy="1371600"/>
          </a:xfrm>
        </p:spPr>
        <p:txBody>
          <a:bodyPr/>
          <a:lstStyle/>
          <a:p>
            <a:r>
              <a:rPr lang="en-US" dirty="0"/>
              <a:t>Example of a Database</a:t>
            </a:r>
          </a:p>
        </p:txBody>
      </p:sp>
    </p:spTree>
    <p:extLst>
      <p:ext uri="{BB962C8B-B14F-4D97-AF65-F5344CB8AC3E}">
        <p14:creationId xmlns:p14="http://schemas.microsoft.com/office/powerpoint/2010/main" val="16551653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de-DE"/>
              <a:t>Weak Entity Types</a:t>
            </a:r>
          </a:p>
        </p:txBody>
      </p:sp>
      <p:sp>
        <p:nvSpPr>
          <p:cNvPr id="28675" name="Content Placeholder 2"/>
          <p:cNvSpPr>
            <a:spLocks noGrp="1"/>
          </p:cNvSpPr>
          <p:nvPr>
            <p:ph idx="1"/>
          </p:nvPr>
        </p:nvSpPr>
        <p:spPr/>
        <p:txBody>
          <a:bodyPr/>
          <a:lstStyle/>
          <a:p>
            <a:r>
              <a:rPr lang="en-US" altLang="de-DE" dirty="0"/>
              <a:t>Do not have key attributes of their own</a:t>
            </a:r>
          </a:p>
          <a:p>
            <a:pPr lvl="1"/>
            <a:r>
              <a:rPr lang="en-US" altLang="de-DE" dirty="0"/>
              <a:t>Identified by being related to specific entities from another entity type</a:t>
            </a:r>
          </a:p>
          <a:p>
            <a:r>
              <a:rPr lang="en-US" altLang="de-DE" b="1" dirty="0"/>
              <a:t>Identifying relationship</a:t>
            </a:r>
          </a:p>
          <a:p>
            <a:pPr lvl="1"/>
            <a:r>
              <a:rPr lang="en-US" altLang="de-DE" dirty="0"/>
              <a:t>Relates a weak entity type to its owner </a:t>
            </a:r>
          </a:p>
          <a:p>
            <a:r>
              <a:rPr lang="en-US" altLang="de-DE" dirty="0"/>
              <a:t>Always has a total participation constraint</a:t>
            </a:r>
          </a:p>
        </p:txBody>
      </p:sp>
      <p:pic>
        <p:nvPicPr>
          <p:cNvPr id="3" name="Picture 2">
            <a:extLst>
              <a:ext uri="{FF2B5EF4-FFF2-40B4-BE49-F238E27FC236}">
                <a16:creationId xmlns:a16="http://schemas.microsoft.com/office/drawing/2014/main" id="{A616FEEC-4AA5-8446-A0AA-8289B874CAF5}"/>
              </a:ext>
            </a:extLst>
          </p:cNvPr>
          <p:cNvPicPr>
            <a:picLocks noChangeAspect="1"/>
          </p:cNvPicPr>
          <p:nvPr/>
        </p:nvPicPr>
        <p:blipFill>
          <a:blip r:embed="rId2"/>
          <a:stretch>
            <a:fillRect/>
          </a:stretch>
        </p:blipFill>
        <p:spPr>
          <a:xfrm>
            <a:off x="457200" y="4032962"/>
            <a:ext cx="8420100" cy="1219200"/>
          </a:xfrm>
          <a:prstGeom prst="rect">
            <a:avLst/>
          </a:prstGeom>
        </p:spPr>
      </p:pic>
    </p:spTree>
    <p:extLst>
      <p:ext uri="{BB962C8B-B14F-4D97-AF65-F5344CB8AC3E}">
        <p14:creationId xmlns:p14="http://schemas.microsoft.com/office/powerpoint/2010/main" val="286032919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title"/>
          </p:nvPr>
        </p:nvSpPr>
        <p:spPr>
          <a:xfrm>
            <a:off x="468312" y="333375"/>
            <a:ext cx="8675687" cy="1371600"/>
          </a:xfrm>
        </p:spPr>
        <p:txBody>
          <a:bodyPr/>
          <a:lstStyle/>
          <a:p>
            <a:pPr eaLnBrk="1" hangingPunct="1"/>
            <a:r>
              <a:rPr lang="en-US" dirty="0"/>
              <a:t>Constraints on Relationship Types</a:t>
            </a:r>
            <a:endParaRPr lang="en-US" altLang="zh-CN" dirty="0">
              <a:ea typeface="宋体" pitchFamily="2" charset="-122"/>
            </a:endParaRPr>
          </a:p>
        </p:txBody>
      </p:sp>
      <p:sp>
        <p:nvSpPr>
          <p:cNvPr id="25602" name="Footer Placeholder 3"/>
          <p:cNvSpPr>
            <a:spLocks noGrp="1"/>
          </p:cNvSpPr>
          <p:nvPr>
            <p:ph type="ftr" sz="quarter" idx="11"/>
          </p:nvPr>
        </p:nvSpPr>
        <p:spPr>
          <a:noFill/>
        </p:spPr>
        <p:txBody>
          <a:bodyPr/>
          <a:lstStyle/>
          <a:p>
            <a:fld id="{AFC805DD-8308-4501-806E-D164449020DC}" type="slidenum">
              <a:rPr lang="zh-CN" altLang="en-US"/>
              <a:pPr/>
              <a:t>31</a:t>
            </a:fld>
            <a:endParaRPr lang="en-US" altLang="zh-CN"/>
          </a:p>
        </p:txBody>
      </p:sp>
      <p:grpSp>
        <p:nvGrpSpPr>
          <p:cNvPr id="25603" name="Group 38"/>
          <p:cNvGrpSpPr>
            <a:grpSpLocks/>
          </p:cNvGrpSpPr>
          <p:nvPr/>
        </p:nvGrpSpPr>
        <p:grpSpPr bwMode="auto">
          <a:xfrm>
            <a:off x="5048250" y="5038725"/>
            <a:ext cx="3581400" cy="838200"/>
            <a:chOff x="3180" y="3174"/>
            <a:chExt cx="2256" cy="528"/>
          </a:xfrm>
        </p:grpSpPr>
        <p:sp>
          <p:nvSpPr>
            <p:cNvPr id="25617" name="Line 14"/>
            <p:cNvSpPr>
              <a:spLocks noChangeShapeType="1"/>
            </p:cNvSpPr>
            <p:nvPr/>
          </p:nvSpPr>
          <p:spPr bwMode="auto">
            <a:xfrm>
              <a:off x="3180" y="3558"/>
              <a:ext cx="528" cy="1"/>
            </a:xfrm>
            <a:prstGeom prst="line">
              <a:avLst/>
            </a:prstGeom>
            <a:noFill/>
            <a:ln w="9525">
              <a:solidFill>
                <a:schemeClr val="tx1"/>
              </a:solidFill>
              <a:round/>
              <a:headEnd/>
              <a:tailEnd/>
            </a:ln>
          </p:spPr>
          <p:txBody>
            <a:bodyPr/>
            <a:lstStyle/>
            <a:p>
              <a:endParaRPr lang="sv-SE"/>
            </a:p>
          </p:txBody>
        </p:sp>
        <p:sp>
          <p:nvSpPr>
            <p:cNvPr id="25618" name="Line 15"/>
            <p:cNvSpPr>
              <a:spLocks noChangeShapeType="1"/>
            </p:cNvSpPr>
            <p:nvPr/>
          </p:nvSpPr>
          <p:spPr bwMode="auto">
            <a:xfrm>
              <a:off x="3180" y="3510"/>
              <a:ext cx="528" cy="1"/>
            </a:xfrm>
            <a:prstGeom prst="line">
              <a:avLst/>
            </a:prstGeom>
            <a:noFill/>
            <a:ln w="9525">
              <a:solidFill>
                <a:schemeClr val="tx1"/>
              </a:solidFill>
              <a:round/>
              <a:headEnd/>
              <a:tailEnd/>
            </a:ln>
          </p:spPr>
          <p:txBody>
            <a:bodyPr/>
            <a:lstStyle/>
            <a:p>
              <a:endParaRPr lang="sv-SE"/>
            </a:p>
          </p:txBody>
        </p:sp>
        <p:sp>
          <p:nvSpPr>
            <p:cNvPr id="25619" name="Rectangle 16"/>
            <p:cNvSpPr>
              <a:spLocks noChangeArrowheads="1"/>
            </p:cNvSpPr>
            <p:nvPr/>
          </p:nvSpPr>
          <p:spPr bwMode="auto">
            <a:xfrm>
              <a:off x="3660" y="3318"/>
              <a:ext cx="912" cy="384"/>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5620" name="Rectangle 19"/>
            <p:cNvSpPr>
              <a:spLocks noChangeArrowheads="1"/>
            </p:cNvSpPr>
            <p:nvPr/>
          </p:nvSpPr>
          <p:spPr bwMode="auto">
            <a:xfrm>
              <a:off x="3708" y="3366"/>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players</a:t>
              </a:r>
              <a:endParaRPr lang="en-US" altLang="zh-CN" sz="1400">
                <a:ea typeface="宋体" pitchFamily="2" charset="-122"/>
              </a:endParaRPr>
            </a:p>
          </p:txBody>
        </p:sp>
        <p:sp>
          <p:nvSpPr>
            <p:cNvPr id="25621" name="Text Box 22"/>
            <p:cNvSpPr txBox="1">
              <a:spLocks noChangeArrowheads="1"/>
            </p:cNvSpPr>
            <p:nvPr/>
          </p:nvSpPr>
          <p:spPr bwMode="auto">
            <a:xfrm>
              <a:off x="3468" y="3270"/>
              <a:ext cx="197" cy="192"/>
            </a:xfrm>
            <a:prstGeom prst="rect">
              <a:avLst/>
            </a:prstGeom>
            <a:noFill/>
            <a:ln w="9525">
              <a:noFill/>
              <a:miter lim="800000"/>
              <a:headEnd/>
              <a:tailEnd/>
            </a:ln>
          </p:spPr>
          <p:txBody>
            <a:bodyPr wrap="none">
              <a:spAutoFit/>
            </a:bodyPr>
            <a:lstStyle/>
            <a:p>
              <a:pPr eaLnBrk="0" hangingPunct="0"/>
              <a:r>
                <a:rPr lang="sv-SE" sz="1400" b="1"/>
                <a:t>N</a:t>
              </a:r>
              <a:endParaRPr lang="en-US" altLang="zh-CN" sz="1400" b="1">
                <a:ea typeface="宋体" pitchFamily="2" charset="-122"/>
              </a:endParaRPr>
            </a:p>
          </p:txBody>
        </p:sp>
        <p:sp>
          <p:nvSpPr>
            <p:cNvPr id="25622" name="Oval 26"/>
            <p:cNvSpPr>
              <a:spLocks noChangeArrowheads="1"/>
            </p:cNvSpPr>
            <p:nvPr/>
          </p:nvSpPr>
          <p:spPr bwMode="auto">
            <a:xfrm>
              <a:off x="4620" y="3174"/>
              <a:ext cx="816" cy="288"/>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number</a:t>
              </a:r>
              <a:endParaRPr lang="en-US" altLang="zh-CN" sz="1400">
                <a:ea typeface="宋体" pitchFamily="2" charset="-122"/>
              </a:endParaRPr>
            </a:p>
          </p:txBody>
        </p:sp>
        <p:sp>
          <p:nvSpPr>
            <p:cNvPr id="25623" name="Line 28"/>
            <p:cNvSpPr>
              <a:spLocks noChangeShapeType="1"/>
            </p:cNvSpPr>
            <p:nvPr/>
          </p:nvSpPr>
          <p:spPr bwMode="auto">
            <a:xfrm flipH="1">
              <a:off x="4572" y="3462"/>
              <a:ext cx="480" cy="96"/>
            </a:xfrm>
            <a:prstGeom prst="line">
              <a:avLst/>
            </a:prstGeom>
            <a:noFill/>
            <a:ln w="9525">
              <a:solidFill>
                <a:schemeClr val="tx1"/>
              </a:solidFill>
              <a:round/>
              <a:headEnd/>
              <a:tailEnd/>
            </a:ln>
          </p:spPr>
          <p:txBody>
            <a:bodyPr/>
            <a:lstStyle/>
            <a:p>
              <a:endParaRPr lang="sv-SE"/>
            </a:p>
          </p:txBody>
        </p:sp>
        <p:sp>
          <p:nvSpPr>
            <p:cNvPr id="25624" name="Line 29"/>
            <p:cNvSpPr>
              <a:spLocks noChangeShapeType="1"/>
            </p:cNvSpPr>
            <p:nvPr/>
          </p:nvSpPr>
          <p:spPr bwMode="auto">
            <a:xfrm>
              <a:off x="4668" y="3414"/>
              <a:ext cx="672" cy="1"/>
            </a:xfrm>
            <a:prstGeom prst="line">
              <a:avLst/>
            </a:prstGeom>
            <a:noFill/>
            <a:ln w="9525">
              <a:solidFill>
                <a:schemeClr val="tx1"/>
              </a:solidFill>
              <a:prstDash val="dash"/>
              <a:round/>
              <a:headEnd/>
              <a:tailEnd/>
            </a:ln>
          </p:spPr>
          <p:txBody>
            <a:bodyPr/>
            <a:lstStyle/>
            <a:p>
              <a:endParaRPr lang="sv-SE"/>
            </a:p>
          </p:txBody>
        </p:sp>
      </p:grpSp>
      <p:sp>
        <p:nvSpPr>
          <p:cNvPr id="25605" name="Rectangle 17"/>
          <p:cNvSpPr>
            <a:spLocks noChangeArrowheads="1"/>
          </p:cNvSpPr>
          <p:nvPr/>
        </p:nvSpPr>
        <p:spPr bwMode="auto">
          <a:xfrm>
            <a:off x="468313" y="1916113"/>
            <a:ext cx="7885112" cy="2160587"/>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pPr>
            <a:r>
              <a:rPr lang="sv-SE" sz="2800"/>
              <a:t>Weak entity types: They do not have key attibutes of their own.</a:t>
            </a:r>
          </a:p>
          <a:p>
            <a:pPr marL="342900" indent="-342900">
              <a:spcBef>
                <a:spcPct val="20000"/>
              </a:spcBef>
              <a:buClr>
                <a:schemeClr val="bg2"/>
              </a:buClr>
              <a:buSzPct val="75000"/>
              <a:buFont typeface="Wingdings" pitchFamily="2" charset="2"/>
              <a:buChar char="n"/>
            </a:pPr>
            <a:r>
              <a:rPr lang="sv-SE" sz="2800"/>
              <a:t>A weak entity can be identified uniquely by being related to another entity (together with its own attributes). </a:t>
            </a:r>
            <a:endParaRPr lang="en-US" altLang="zh-CN" sz="2800">
              <a:ea typeface="宋体" pitchFamily="2" charset="-122"/>
            </a:endParaRPr>
          </a:p>
        </p:txBody>
      </p:sp>
      <p:sp>
        <p:nvSpPr>
          <p:cNvPr id="25606" name="Rectangle 18"/>
          <p:cNvSpPr>
            <a:spLocks noChangeArrowheads="1"/>
          </p:cNvSpPr>
          <p:nvPr/>
        </p:nvSpPr>
        <p:spPr bwMode="auto">
          <a:xfrm>
            <a:off x="2076450" y="5394325"/>
            <a:ext cx="12954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team</a:t>
            </a:r>
            <a:endParaRPr lang="en-US" altLang="zh-CN" sz="1400">
              <a:ea typeface="宋体" pitchFamily="2" charset="-122"/>
            </a:endParaRPr>
          </a:p>
        </p:txBody>
      </p:sp>
      <p:sp>
        <p:nvSpPr>
          <p:cNvPr id="25607" name="Line 20"/>
          <p:cNvSpPr>
            <a:spLocks noChangeShapeType="1"/>
          </p:cNvSpPr>
          <p:nvPr/>
        </p:nvSpPr>
        <p:spPr bwMode="auto">
          <a:xfrm>
            <a:off x="3371850" y="5622925"/>
            <a:ext cx="762000" cy="1588"/>
          </a:xfrm>
          <a:prstGeom prst="line">
            <a:avLst/>
          </a:prstGeom>
          <a:noFill/>
          <a:ln w="9525">
            <a:solidFill>
              <a:schemeClr val="tx1"/>
            </a:solidFill>
            <a:round/>
            <a:headEnd/>
            <a:tailEnd/>
          </a:ln>
        </p:spPr>
        <p:txBody>
          <a:bodyPr/>
          <a:lstStyle/>
          <a:p>
            <a:endParaRPr lang="sv-SE"/>
          </a:p>
        </p:txBody>
      </p:sp>
      <p:sp>
        <p:nvSpPr>
          <p:cNvPr id="25608" name="Text Box 21"/>
          <p:cNvSpPr txBox="1">
            <a:spLocks noChangeArrowheads="1"/>
          </p:cNvSpPr>
          <p:nvPr/>
        </p:nvSpPr>
        <p:spPr bwMode="auto">
          <a:xfrm>
            <a:off x="3448050" y="5241925"/>
            <a:ext cx="282575" cy="304800"/>
          </a:xfrm>
          <a:prstGeom prst="rect">
            <a:avLst/>
          </a:prstGeom>
          <a:noFill/>
          <a:ln w="9525">
            <a:noFill/>
            <a:miter lim="800000"/>
            <a:headEnd/>
            <a:tailEnd/>
          </a:ln>
        </p:spPr>
        <p:txBody>
          <a:bodyPr wrap="none">
            <a:spAutoFit/>
          </a:bodyPr>
          <a:lstStyle/>
          <a:p>
            <a:pPr eaLnBrk="0" hangingPunct="0"/>
            <a:r>
              <a:rPr lang="sv-SE" sz="1400" b="1"/>
              <a:t>1</a:t>
            </a:r>
            <a:endParaRPr lang="en-US" altLang="zh-CN" sz="1400" b="1">
              <a:ea typeface="宋体" pitchFamily="2" charset="-122"/>
            </a:endParaRPr>
          </a:p>
        </p:txBody>
      </p:sp>
      <p:grpSp>
        <p:nvGrpSpPr>
          <p:cNvPr id="25609" name="Group 37"/>
          <p:cNvGrpSpPr>
            <a:grpSpLocks/>
          </p:cNvGrpSpPr>
          <p:nvPr/>
        </p:nvGrpSpPr>
        <p:grpSpPr bwMode="auto">
          <a:xfrm>
            <a:off x="3829050" y="5195888"/>
            <a:ext cx="1606550" cy="828675"/>
            <a:chOff x="2277" y="2628"/>
            <a:chExt cx="1012" cy="522"/>
          </a:xfrm>
        </p:grpSpPr>
        <p:sp>
          <p:nvSpPr>
            <p:cNvPr id="25615" name="AutoShape 23"/>
            <p:cNvSpPr>
              <a:spLocks noChangeArrowheads="1"/>
            </p:cNvSpPr>
            <p:nvPr/>
          </p:nvSpPr>
          <p:spPr bwMode="auto">
            <a:xfrm>
              <a:off x="2277" y="2628"/>
              <a:ext cx="1012" cy="522"/>
            </a:xfrm>
            <a:prstGeom prst="diamond">
              <a:avLst/>
            </a:prstGeom>
            <a:solidFill>
              <a:schemeClr val="bg1"/>
            </a:solidFill>
            <a:ln w="9525">
              <a:solidFill>
                <a:schemeClr val="tx1"/>
              </a:solidFill>
              <a:miter lim="800000"/>
              <a:headEnd/>
              <a:tailEnd/>
            </a:ln>
          </p:spPr>
          <p:txBody>
            <a:bodyPr wrap="none" anchor="ctr"/>
            <a:lstStyle/>
            <a:p>
              <a:endParaRPr lang="sv-SE"/>
            </a:p>
          </p:txBody>
        </p:sp>
        <p:sp>
          <p:nvSpPr>
            <p:cNvPr id="25616" name="AutoShape 24"/>
            <p:cNvSpPr>
              <a:spLocks noChangeArrowheads="1"/>
            </p:cNvSpPr>
            <p:nvPr/>
          </p:nvSpPr>
          <p:spPr bwMode="auto">
            <a:xfrm>
              <a:off x="2336" y="2659"/>
              <a:ext cx="889" cy="454"/>
            </a:xfrm>
            <a:prstGeom prst="diamond">
              <a:avLst/>
            </a:prstGeom>
            <a:solidFill>
              <a:schemeClr val="bg1"/>
            </a:solidFill>
            <a:ln w="9525">
              <a:solidFill>
                <a:schemeClr val="tx1"/>
              </a:solidFill>
              <a:miter lim="800000"/>
              <a:headEnd/>
              <a:tailEnd/>
            </a:ln>
          </p:spPr>
          <p:txBody>
            <a:bodyPr wrap="none" anchor="ctr"/>
            <a:lstStyle/>
            <a:p>
              <a:pPr algn="ctr" eaLnBrk="0" hangingPunct="0"/>
              <a:r>
                <a:rPr lang="sv-SE" altLang="zh-CN" sz="1400">
                  <a:ea typeface="宋体" pitchFamily="2" charset="-122"/>
                </a:rPr>
                <a:t>Plays_on</a:t>
              </a:r>
              <a:endParaRPr lang="en-US" altLang="zh-CN" sz="1400">
                <a:ea typeface="宋体" pitchFamily="2" charset="-122"/>
              </a:endParaRPr>
            </a:p>
          </p:txBody>
        </p:sp>
      </p:grpSp>
      <p:sp>
        <p:nvSpPr>
          <p:cNvPr id="25610" name="Oval 25"/>
          <p:cNvSpPr>
            <a:spLocks noChangeArrowheads="1"/>
          </p:cNvSpPr>
          <p:nvPr/>
        </p:nvSpPr>
        <p:spPr bwMode="auto">
          <a:xfrm>
            <a:off x="323850" y="5013325"/>
            <a:ext cx="1676400" cy="38100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Name</a:t>
            </a:r>
            <a:endParaRPr lang="en-US" altLang="zh-CN" sz="1400" u="sng">
              <a:ea typeface="宋体" pitchFamily="2" charset="-122"/>
            </a:endParaRPr>
          </a:p>
        </p:txBody>
      </p:sp>
      <p:sp>
        <p:nvSpPr>
          <p:cNvPr id="25611" name="Line 27"/>
          <p:cNvSpPr>
            <a:spLocks noChangeShapeType="1"/>
          </p:cNvSpPr>
          <p:nvPr/>
        </p:nvSpPr>
        <p:spPr bwMode="auto">
          <a:xfrm>
            <a:off x="1162050" y="5394325"/>
            <a:ext cx="914400" cy="228600"/>
          </a:xfrm>
          <a:prstGeom prst="line">
            <a:avLst/>
          </a:prstGeom>
          <a:noFill/>
          <a:ln w="9525">
            <a:solidFill>
              <a:schemeClr val="tx1"/>
            </a:solidFill>
            <a:round/>
            <a:headEnd/>
            <a:tailEnd/>
          </a:ln>
        </p:spPr>
        <p:txBody>
          <a:bodyPr/>
          <a:lstStyle/>
          <a:p>
            <a:endParaRPr lang="sv-SE"/>
          </a:p>
        </p:txBody>
      </p:sp>
      <p:sp>
        <p:nvSpPr>
          <p:cNvPr id="25612" name="Oval 58"/>
          <p:cNvSpPr>
            <a:spLocks noChangeArrowheads="1"/>
          </p:cNvSpPr>
          <p:nvPr/>
        </p:nvSpPr>
        <p:spPr bwMode="auto">
          <a:xfrm>
            <a:off x="6227763" y="4521200"/>
            <a:ext cx="1081087" cy="360363"/>
          </a:xfrm>
          <a:prstGeom prst="ellipse">
            <a:avLst/>
          </a:prstGeom>
          <a:noFill/>
          <a:ln w="9525">
            <a:solidFill>
              <a:schemeClr val="tx1"/>
            </a:solidFill>
            <a:round/>
            <a:headEnd/>
            <a:tailEnd/>
          </a:ln>
        </p:spPr>
        <p:txBody>
          <a:bodyPr wrap="none" anchor="ctr"/>
          <a:lstStyle/>
          <a:p>
            <a:endParaRPr lang="sv-SE"/>
          </a:p>
        </p:txBody>
      </p:sp>
      <p:sp>
        <p:nvSpPr>
          <p:cNvPr id="25613" name="Text Box 59"/>
          <p:cNvSpPr txBox="1">
            <a:spLocks noChangeArrowheads="1"/>
          </p:cNvSpPr>
          <p:nvPr/>
        </p:nvSpPr>
        <p:spPr bwMode="auto">
          <a:xfrm>
            <a:off x="6424613" y="4532313"/>
            <a:ext cx="627062" cy="304800"/>
          </a:xfrm>
          <a:prstGeom prst="rect">
            <a:avLst/>
          </a:prstGeom>
          <a:noFill/>
          <a:ln w="9525">
            <a:noFill/>
            <a:miter lim="800000"/>
            <a:headEnd/>
            <a:tailEnd/>
          </a:ln>
        </p:spPr>
        <p:txBody>
          <a:bodyPr wrap="none">
            <a:spAutoFit/>
          </a:bodyPr>
          <a:lstStyle/>
          <a:p>
            <a:r>
              <a:rPr lang="sv-SE" sz="1400"/>
              <a:t>name</a:t>
            </a:r>
            <a:endParaRPr lang="en-US" altLang="zh-CN" sz="1400">
              <a:ea typeface="宋体" pitchFamily="2" charset="-122"/>
            </a:endParaRPr>
          </a:p>
        </p:txBody>
      </p:sp>
      <p:sp>
        <p:nvSpPr>
          <p:cNvPr id="25614" name="Line 60"/>
          <p:cNvSpPr>
            <a:spLocks noChangeShapeType="1"/>
          </p:cNvSpPr>
          <p:nvPr/>
        </p:nvSpPr>
        <p:spPr bwMode="auto">
          <a:xfrm flipH="1">
            <a:off x="6659563" y="4881563"/>
            <a:ext cx="73025" cy="360362"/>
          </a:xfrm>
          <a:prstGeom prst="line">
            <a:avLst/>
          </a:prstGeom>
          <a:noFill/>
          <a:ln w="9525">
            <a:solidFill>
              <a:schemeClr val="tx1"/>
            </a:solidFill>
            <a:round/>
            <a:headEnd/>
            <a:tailEnd/>
          </a:ln>
        </p:spPr>
        <p:txBody>
          <a:bodyPr/>
          <a:lstStyle/>
          <a:p>
            <a:endParaRPr lang="sv-SE"/>
          </a:p>
        </p:txBody>
      </p:sp>
    </p:spTree>
    <p:extLst>
      <p:ext uri="{BB962C8B-B14F-4D97-AF65-F5344CB8AC3E}">
        <p14:creationId xmlns:p14="http://schemas.microsoft.com/office/powerpoint/2010/main" val="139174470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Entity Sets</a:t>
            </a:r>
          </a:p>
        </p:txBody>
      </p:sp>
      <p:sp>
        <p:nvSpPr>
          <p:cNvPr id="3" name="Content Placeholder 2"/>
          <p:cNvSpPr>
            <a:spLocks noGrp="1"/>
          </p:cNvSpPr>
          <p:nvPr>
            <p:ph idx="1"/>
          </p:nvPr>
        </p:nvSpPr>
        <p:spPr>
          <a:xfrm>
            <a:off x="628650" y="1295400"/>
            <a:ext cx="7886700" cy="488156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eaLnBrk="1" hangingPunct="1"/>
            <a:r>
              <a:rPr lang="en-US" dirty="0"/>
              <a:t>If an entity set is weak, it will be shown as a rectangle with a double/thick border.</a:t>
            </a:r>
          </a:p>
          <a:p>
            <a:pPr eaLnBrk="1" hangingPunct="1"/>
            <a:r>
              <a:rPr lang="en-US" dirty="0"/>
              <a:t>Its supporting many-one relationships will be shown as diamonds with a double border.</a:t>
            </a:r>
          </a:p>
          <a:p>
            <a:pPr eaLnBrk="1" hangingPunct="1"/>
            <a:r>
              <a:rPr lang="en-US" dirty="0"/>
              <a:t>If an entity set supplies any attributes for its own key, then those attributes will be underlined.</a:t>
            </a:r>
          </a:p>
          <a:p>
            <a:endParaRPr lang="en-US" dirty="0"/>
          </a:p>
          <a:p>
            <a:endParaRPr lang="en-US" dirty="0"/>
          </a:p>
        </p:txBody>
      </p:sp>
      <p:pic>
        <p:nvPicPr>
          <p:cNvPr id="6" name="Picture 5">
            <a:extLst>
              <a:ext uri="{FF2B5EF4-FFF2-40B4-BE49-F238E27FC236}">
                <a16:creationId xmlns:a16="http://schemas.microsoft.com/office/drawing/2014/main" id="{3FD5A142-5AF2-9243-80CF-1815029CF477}"/>
              </a:ext>
            </a:extLst>
          </p:cNvPr>
          <p:cNvPicPr>
            <a:picLocks noChangeAspect="1"/>
          </p:cNvPicPr>
          <p:nvPr/>
        </p:nvPicPr>
        <p:blipFill>
          <a:blip r:embed="rId2"/>
          <a:stretch>
            <a:fillRect/>
          </a:stretch>
        </p:blipFill>
        <p:spPr>
          <a:xfrm>
            <a:off x="990600" y="1317171"/>
            <a:ext cx="7391400" cy="2780720"/>
          </a:xfrm>
          <a:prstGeom prst="rect">
            <a:avLst/>
          </a:prstGeom>
        </p:spPr>
      </p:pic>
      <p:sp>
        <p:nvSpPr>
          <p:cNvPr id="15" name="Frame 14">
            <a:extLst>
              <a:ext uri="{FF2B5EF4-FFF2-40B4-BE49-F238E27FC236}">
                <a16:creationId xmlns:a16="http://schemas.microsoft.com/office/drawing/2014/main" id="{B8E71C71-878B-0347-85E9-8973F68F504A}"/>
              </a:ext>
            </a:extLst>
          </p:cNvPr>
          <p:cNvSpPr/>
          <p:nvPr/>
        </p:nvSpPr>
        <p:spPr>
          <a:xfrm>
            <a:off x="5562600" y="2286000"/>
            <a:ext cx="1219200" cy="609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25D4B0BE-9313-494F-9EC3-CE0CE97E9846}"/>
              </a:ext>
            </a:extLst>
          </p:cNvPr>
          <p:cNvCxnSpPr/>
          <p:nvPr/>
        </p:nvCxnSpPr>
        <p:spPr>
          <a:xfrm>
            <a:off x="4723800" y="2590800"/>
            <a:ext cx="83880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259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Requirements for Weak Entity Sets</a:t>
            </a:r>
          </a:p>
        </p:txBody>
      </p:sp>
      <p:sp>
        <p:nvSpPr>
          <p:cNvPr id="3" name="Content Placeholder 2"/>
          <p:cNvSpPr>
            <a:spLocks noGrp="1"/>
          </p:cNvSpPr>
          <p:nvPr>
            <p:ph idx="1"/>
          </p:nvPr>
        </p:nvSpPr>
        <p:spPr>
          <a:xfrm>
            <a:off x="628650" y="1825625"/>
            <a:ext cx="7886700" cy="4351338"/>
          </a:xfrm>
        </p:spPr>
        <p:txBody>
          <a:bodyPr/>
          <a:lstStyle/>
          <a:p>
            <a:pPr eaLnBrk="1" hangingPunct="1"/>
            <a:r>
              <a:rPr lang="en-US"/>
              <a:t>if E is a weak entity set, then its key consists of:</a:t>
            </a:r>
          </a:p>
          <a:p>
            <a:pPr lvl="1" eaLnBrk="1" hangingPunct="1"/>
            <a:r>
              <a:rPr lang="en-US"/>
              <a:t>Zero or more of its own attributes, and</a:t>
            </a:r>
          </a:p>
          <a:p>
            <a:pPr lvl="1" eaLnBrk="1" hangingPunct="1"/>
            <a:r>
              <a:rPr lang="en-US"/>
              <a:t>Key attributes from entity sets that are reached by certain many-one relationships from </a:t>
            </a:r>
            <a:r>
              <a:rPr lang="en-US" i="1"/>
              <a:t>E</a:t>
            </a:r>
            <a:r>
              <a:rPr lang="en-US"/>
              <a:t> to other entity sets. These many-one relationships are called supporting relationships for </a:t>
            </a:r>
            <a:r>
              <a:rPr lang="en-US" i="1"/>
              <a:t>E</a:t>
            </a:r>
            <a:r>
              <a:rPr lang="en-US"/>
              <a:t>.</a:t>
            </a:r>
          </a:p>
          <a:p>
            <a:endParaRPr lang="en-US"/>
          </a:p>
        </p:txBody>
      </p:sp>
      <p:pic>
        <p:nvPicPr>
          <p:cNvPr id="18" name="Picture 17">
            <a:extLst>
              <a:ext uri="{FF2B5EF4-FFF2-40B4-BE49-F238E27FC236}">
                <a16:creationId xmlns:a16="http://schemas.microsoft.com/office/drawing/2014/main" id="{98A4F93D-64B3-AE42-A4F5-84F6268B1BD3}"/>
              </a:ext>
            </a:extLst>
          </p:cNvPr>
          <p:cNvPicPr>
            <a:picLocks noChangeAspect="1"/>
          </p:cNvPicPr>
          <p:nvPr/>
        </p:nvPicPr>
        <p:blipFill>
          <a:blip r:embed="rId2"/>
          <a:stretch>
            <a:fillRect/>
          </a:stretch>
        </p:blipFill>
        <p:spPr>
          <a:xfrm>
            <a:off x="838200" y="3396243"/>
            <a:ext cx="7391400" cy="2780720"/>
          </a:xfrm>
          <a:prstGeom prst="rect">
            <a:avLst/>
          </a:prstGeom>
        </p:spPr>
      </p:pic>
      <p:sp>
        <p:nvSpPr>
          <p:cNvPr id="19" name="Frame 18">
            <a:extLst>
              <a:ext uri="{FF2B5EF4-FFF2-40B4-BE49-F238E27FC236}">
                <a16:creationId xmlns:a16="http://schemas.microsoft.com/office/drawing/2014/main" id="{F706BCA9-D12D-444B-827A-E5661665882B}"/>
              </a:ext>
            </a:extLst>
          </p:cNvPr>
          <p:cNvSpPr/>
          <p:nvPr/>
        </p:nvSpPr>
        <p:spPr>
          <a:xfrm>
            <a:off x="5410200" y="4365072"/>
            <a:ext cx="1219200" cy="609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Connector 19">
            <a:extLst>
              <a:ext uri="{FF2B5EF4-FFF2-40B4-BE49-F238E27FC236}">
                <a16:creationId xmlns:a16="http://schemas.microsoft.com/office/drawing/2014/main" id="{A0A6D17D-AF6B-B140-B443-76081BBE1FA2}"/>
              </a:ext>
            </a:extLst>
          </p:cNvPr>
          <p:cNvCxnSpPr/>
          <p:nvPr/>
        </p:nvCxnSpPr>
        <p:spPr>
          <a:xfrm>
            <a:off x="4571400" y="4669872"/>
            <a:ext cx="83880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87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Requirements for Weak Entity Sets</a:t>
            </a:r>
          </a:p>
        </p:txBody>
      </p:sp>
      <p:sp>
        <p:nvSpPr>
          <p:cNvPr id="3" name="Content Placeholder 2"/>
          <p:cNvSpPr>
            <a:spLocks noGrp="1"/>
          </p:cNvSpPr>
          <p:nvPr>
            <p:ph idx="1"/>
          </p:nvPr>
        </p:nvSpPr>
        <p:spPr>
          <a:xfrm>
            <a:off x="628650" y="1295400"/>
            <a:ext cx="7886700" cy="4881563"/>
          </a:xfrm>
        </p:spPr>
        <p:txBody>
          <a:bodyPr/>
          <a:lstStyle/>
          <a:p>
            <a:r>
              <a:rPr lang="en-US" dirty="0"/>
              <a:t>In order for </a:t>
            </a:r>
            <a:r>
              <a:rPr lang="en-US" i="1" dirty="0"/>
              <a:t>R</a:t>
            </a:r>
            <a:r>
              <a:rPr lang="en-US" dirty="0"/>
              <a:t>, a many-one relationship from </a:t>
            </a:r>
            <a:r>
              <a:rPr lang="en-US" i="1" dirty="0"/>
              <a:t>E</a:t>
            </a:r>
            <a:r>
              <a:rPr lang="en-US" dirty="0"/>
              <a:t> to some entity set </a:t>
            </a:r>
            <a:r>
              <a:rPr lang="en-US" i="1" dirty="0"/>
              <a:t>F</a:t>
            </a:r>
            <a:r>
              <a:rPr lang="en-US" dirty="0"/>
              <a:t>, to be a supporting relationship for </a:t>
            </a:r>
            <a:r>
              <a:rPr lang="en-US" i="1" dirty="0"/>
              <a:t>E</a:t>
            </a:r>
            <a:r>
              <a:rPr lang="en-US" dirty="0"/>
              <a:t>, the following conditions must be obeyed:</a:t>
            </a:r>
          </a:p>
          <a:p>
            <a:pPr lvl="1" eaLnBrk="1" hangingPunct="1">
              <a:lnSpc>
                <a:spcPct val="90000"/>
              </a:lnSpc>
            </a:pPr>
            <a:r>
              <a:rPr lang="en-US" i="1" dirty="0"/>
              <a:t>R</a:t>
            </a:r>
            <a:r>
              <a:rPr lang="en-US" dirty="0"/>
              <a:t> must be a binary, many-one relationship from </a:t>
            </a:r>
            <a:r>
              <a:rPr lang="en-US" i="1" dirty="0"/>
              <a:t>E</a:t>
            </a:r>
            <a:r>
              <a:rPr lang="en-US" dirty="0"/>
              <a:t> to </a:t>
            </a:r>
            <a:r>
              <a:rPr lang="en-US" i="1" dirty="0"/>
              <a:t>F</a:t>
            </a:r>
            <a:r>
              <a:rPr lang="en-US" dirty="0"/>
              <a:t>.</a:t>
            </a:r>
          </a:p>
          <a:p>
            <a:pPr lvl="1" eaLnBrk="1" hangingPunct="1">
              <a:lnSpc>
                <a:spcPct val="90000"/>
              </a:lnSpc>
            </a:pPr>
            <a:r>
              <a:rPr lang="en-US" i="1" dirty="0"/>
              <a:t>R </a:t>
            </a:r>
            <a:r>
              <a:rPr lang="en-US" dirty="0"/>
              <a:t>must have referential integrity from </a:t>
            </a:r>
            <a:r>
              <a:rPr lang="en-US" i="1" dirty="0"/>
              <a:t>E</a:t>
            </a:r>
            <a:r>
              <a:rPr lang="en-US" dirty="0"/>
              <a:t> to </a:t>
            </a:r>
            <a:r>
              <a:rPr lang="en-US" i="1" dirty="0"/>
              <a:t>F</a:t>
            </a:r>
            <a:r>
              <a:rPr lang="en-US" dirty="0"/>
              <a:t>.</a:t>
            </a:r>
          </a:p>
          <a:p>
            <a:pPr lvl="1" eaLnBrk="1" hangingPunct="1">
              <a:lnSpc>
                <a:spcPct val="90000"/>
              </a:lnSpc>
            </a:pPr>
            <a:r>
              <a:rPr lang="en-US" dirty="0"/>
              <a:t>The attributes that </a:t>
            </a:r>
            <a:r>
              <a:rPr lang="en-US" i="1" dirty="0"/>
              <a:t>F</a:t>
            </a:r>
            <a:r>
              <a:rPr lang="en-US" dirty="0"/>
              <a:t> supplies for the key of </a:t>
            </a:r>
            <a:r>
              <a:rPr lang="en-US" i="1" dirty="0"/>
              <a:t>E</a:t>
            </a:r>
            <a:r>
              <a:rPr lang="en-US" dirty="0"/>
              <a:t> must be key attributes of </a:t>
            </a:r>
            <a:r>
              <a:rPr lang="en-US" i="1" dirty="0"/>
              <a:t>F</a:t>
            </a:r>
            <a:r>
              <a:rPr lang="en-US" dirty="0"/>
              <a:t>.</a:t>
            </a:r>
          </a:p>
          <a:p>
            <a:pPr eaLnBrk="1" hangingPunct="1">
              <a:lnSpc>
                <a:spcPct val="90000"/>
              </a:lnSpc>
            </a:pPr>
            <a:r>
              <a:rPr lang="en-US" dirty="0"/>
              <a:t>Multiple supporting relationships are possible </a:t>
            </a:r>
          </a:p>
          <a:p>
            <a:endParaRPr lang="en-US" dirty="0"/>
          </a:p>
        </p:txBody>
      </p:sp>
      <p:pic>
        <p:nvPicPr>
          <p:cNvPr id="18" name="Picture 17">
            <a:extLst>
              <a:ext uri="{FF2B5EF4-FFF2-40B4-BE49-F238E27FC236}">
                <a16:creationId xmlns:a16="http://schemas.microsoft.com/office/drawing/2014/main" id="{4283A4E1-24E4-CF4E-8B18-B5273E5E902E}"/>
              </a:ext>
            </a:extLst>
          </p:cNvPr>
          <p:cNvPicPr>
            <a:picLocks noChangeAspect="1"/>
          </p:cNvPicPr>
          <p:nvPr/>
        </p:nvPicPr>
        <p:blipFill>
          <a:blip r:embed="rId2"/>
          <a:stretch>
            <a:fillRect/>
          </a:stretch>
        </p:blipFill>
        <p:spPr>
          <a:xfrm>
            <a:off x="990600" y="4077280"/>
            <a:ext cx="7391400" cy="2780720"/>
          </a:xfrm>
          <a:prstGeom prst="rect">
            <a:avLst/>
          </a:prstGeom>
        </p:spPr>
      </p:pic>
      <p:sp>
        <p:nvSpPr>
          <p:cNvPr id="19" name="Frame 18">
            <a:extLst>
              <a:ext uri="{FF2B5EF4-FFF2-40B4-BE49-F238E27FC236}">
                <a16:creationId xmlns:a16="http://schemas.microsoft.com/office/drawing/2014/main" id="{7E684C58-21F0-A245-A0DA-B2C6786F3E82}"/>
              </a:ext>
            </a:extLst>
          </p:cNvPr>
          <p:cNvSpPr/>
          <p:nvPr/>
        </p:nvSpPr>
        <p:spPr>
          <a:xfrm>
            <a:off x="5562600" y="5046109"/>
            <a:ext cx="1219200" cy="609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Connector 19">
            <a:extLst>
              <a:ext uri="{FF2B5EF4-FFF2-40B4-BE49-F238E27FC236}">
                <a16:creationId xmlns:a16="http://schemas.microsoft.com/office/drawing/2014/main" id="{8F023272-A64E-0740-B6F8-5E7E97358886}"/>
              </a:ext>
            </a:extLst>
          </p:cNvPr>
          <p:cNvCxnSpPr/>
          <p:nvPr/>
        </p:nvCxnSpPr>
        <p:spPr>
          <a:xfrm>
            <a:off x="4723800" y="5350909"/>
            <a:ext cx="83880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28106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Weak Entity Sets Notation</a:t>
            </a:r>
          </a:p>
        </p:txBody>
      </p:sp>
      <p:sp>
        <p:nvSpPr>
          <p:cNvPr id="3" name="Content Placeholder 2"/>
          <p:cNvSpPr>
            <a:spLocks noGrp="1"/>
          </p:cNvSpPr>
          <p:nvPr>
            <p:ph idx="1"/>
          </p:nvPr>
        </p:nvSpPr>
        <p:spPr>
          <a:xfrm>
            <a:off x="628650" y="1295400"/>
            <a:ext cx="7886700" cy="4881563"/>
          </a:xfrm>
        </p:spPr>
        <p:txBody>
          <a:bodyPr/>
          <a:lstStyle/>
          <a:p>
            <a:pPr>
              <a:buNone/>
            </a:pPr>
            <a:r>
              <a:rPr lang="en-US" dirty="0"/>
              <a:t>1. If an entity set is weak, it will be shown as a rectangle with a double border</a:t>
            </a:r>
          </a:p>
          <a:p>
            <a:pPr>
              <a:buNone/>
            </a:pPr>
            <a:r>
              <a:rPr lang="en-US" dirty="0"/>
              <a:t>2. Its supporting many-one relationship will be shown as diamonds with a double border</a:t>
            </a:r>
          </a:p>
          <a:p>
            <a:pPr>
              <a:buNone/>
            </a:pPr>
            <a:r>
              <a:rPr lang="en-US" dirty="0"/>
              <a:t>3. If an entity set supplies any attributes for its own key, then those attributes will be underlined</a:t>
            </a:r>
          </a:p>
          <a:p>
            <a:r>
              <a:rPr lang="en-US" dirty="0"/>
              <a:t>Whenever we use an entity set </a:t>
            </a:r>
            <a:r>
              <a:rPr lang="en-US" i="1" dirty="0"/>
              <a:t>E with a double border, </a:t>
            </a:r>
            <a:r>
              <a:rPr lang="en-US" dirty="0"/>
              <a:t>it is weak. The key for </a:t>
            </a:r>
            <a:r>
              <a:rPr lang="en-US" i="1" dirty="0"/>
              <a:t>E is whatever attributes of E </a:t>
            </a:r>
            <a:r>
              <a:rPr lang="en-US" dirty="0"/>
              <a:t>are underlined plus the key attributes of those entity sets to which </a:t>
            </a:r>
            <a:r>
              <a:rPr lang="en-US" i="1" dirty="0"/>
              <a:t>E is connected by many-one </a:t>
            </a:r>
            <a:r>
              <a:rPr lang="en-US" dirty="0"/>
              <a:t>relationships with a double border.</a:t>
            </a:r>
          </a:p>
        </p:txBody>
      </p:sp>
      <p:sp>
        <p:nvSpPr>
          <p:cNvPr id="4" name="Rectangle 2"/>
          <p:cNvSpPr>
            <a:spLocks noChangeArrowheads="1"/>
          </p:cNvSpPr>
          <p:nvPr/>
        </p:nvSpPr>
        <p:spPr bwMode="auto">
          <a:xfrm>
            <a:off x="1295400" y="5943600"/>
            <a:ext cx="1371600" cy="609600"/>
          </a:xfrm>
          <a:prstGeom prst="rect">
            <a:avLst/>
          </a:prstGeom>
          <a:noFill/>
          <a:ln w="19050" algn="ctr">
            <a:solidFill>
              <a:schemeClr val="tx1"/>
            </a:solidFill>
            <a:miter lim="800000"/>
            <a:headEnd/>
            <a:tailEnd/>
          </a:ln>
        </p:spPr>
        <p:txBody>
          <a:bodyPr wrap="none" anchor="ctr"/>
          <a:lstStyle/>
          <a:p>
            <a:endParaRPr lang="en-US"/>
          </a:p>
        </p:txBody>
      </p:sp>
      <p:sp>
        <p:nvSpPr>
          <p:cNvPr id="5" name="AutoShape 3"/>
          <p:cNvSpPr>
            <a:spLocks noChangeArrowheads="1"/>
          </p:cNvSpPr>
          <p:nvPr/>
        </p:nvSpPr>
        <p:spPr bwMode="auto">
          <a:xfrm>
            <a:off x="3581400" y="5943600"/>
            <a:ext cx="1981200" cy="609600"/>
          </a:xfrm>
          <a:prstGeom prst="diamond">
            <a:avLst/>
          </a:prstGeom>
          <a:noFill/>
          <a:ln w="63500">
            <a:solidFill>
              <a:schemeClr val="tx1"/>
            </a:solidFill>
            <a:miter lim="800000"/>
            <a:headEnd/>
            <a:tailEnd/>
          </a:ln>
        </p:spPr>
        <p:txBody>
          <a:bodyPr wrap="none" anchor="ctr"/>
          <a:lstStyle/>
          <a:p>
            <a:r>
              <a:rPr lang="en-US">
                <a:latin typeface="Tahoma" pitchFamily="34" charset="0"/>
              </a:rPr>
              <a:t>Stars-in</a:t>
            </a:r>
          </a:p>
        </p:txBody>
      </p:sp>
      <p:sp>
        <p:nvSpPr>
          <p:cNvPr id="7" name="Rectangle 6"/>
          <p:cNvSpPr>
            <a:spLocks noChangeArrowheads="1"/>
          </p:cNvSpPr>
          <p:nvPr/>
        </p:nvSpPr>
        <p:spPr bwMode="auto">
          <a:xfrm>
            <a:off x="1371600" y="6019800"/>
            <a:ext cx="1219200" cy="474663"/>
          </a:xfrm>
          <a:prstGeom prst="rect">
            <a:avLst/>
          </a:prstGeom>
          <a:noFill/>
          <a:ln w="9525">
            <a:solidFill>
              <a:schemeClr val="tx1"/>
            </a:solidFill>
            <a:miter lim="800000"/>
            <a:headEnd/>
            <a:tailEnd/>
          </a:ln>
        </p:spPr>
        <p:txBody>
          <a:bodyPr wrap="none" anchor="ctr"/>
          <a:lstStyle/>
          <a:p>
            <a:r>
              <a:rPr lang="en-US">
                <a:latin typeface="Tahoma" pitchFamily="34" charset="0"/>
              </a:rPr>
              <a:t>Crews</a:t>
            </a:r>
          </a:p>
        </p:txBody>
      </p:sp>
      <p:sp>
        <p:nvSpPr>
          <p:cNvPr id="8" name="Rectangle 7"/>
          <p:cNvSpPr>
            <a:spLocks noChangeArrowheads="1"/>
          </p:cNvSpPr>
          <p:nvPr/>
        </p:nvSpPr>
        <p:spPr bwMode="auto">
          <a:xfrm>
            <a:off x="6400800" y="6019800"/>
            <a:ext cx="1143000" cy="474663"/>
          </a:xfrm>
          <a:prstGeom prst="rect">
            <a:avLst/>
          </a:prstGeom>
          <a:noFill/>
          <a:ln w="63500">
            <a:solidFill>
              <a:schemeClr val="tx1"/>
            </a:solidFill>
            <a:miter lim="800000"/>
            <a:headEnd/>
            <a:tailEnd/>
          </a:ln>
        </p:spPr>
        <p:txBody>
          <a:bodyPr wrap="none" anchor="ctr"/>
          <a:lstStyle/>
          <a:p>
            <a:r>
              <a:rPr lang="en-US">
                <a:latin typeface="Tahoma" pitchFamily="34" charset="0"/>
              </a:rPr>
              <a:t>Studios</a:t>
            </a:r>
          </a:p>
        </p:txBody>
      </p:sp>
      <p:cxnSp>
        <p:nvCxnSpPr>
          <p:cNvPr id="9" name="AutoShape 8"/>
          <p:cNvCxnSpPr>
            <a:cxnSpLocks noChangeShapeType="1"/>
          </p:cNvCxnSpPr>
          <p:nvPr/>
        </p:nvCxnSpPr>
        <p:spPr bwMode="auto">
          <a:xfrm>
            <a:off x="2667000" y="6248400"/>
            <a:ext cx="904875" cy="0"/>
          </a:xfrm>
          <a:prstGeom prst="straightConnector1">
            <a:avLst/>
          </a:prstGeom>
          <a:noFill/>
          <a:ln w="38100">
            <a:solidFill>
              <a:schemeClr val="tx1"/>
            </a:solidFill>
            <a:round/>
            <a:headEnd type="none" w="med" len="lg"/>
            <a:tailEnd/>
          </a:ln>
        </p:spPr>
      </p:cxnSp>
      <p:cxnSp>
        <p:nvCxnSpPr>
          <p:cNvPr id="10" name="AutoShape 9"/>
          <p:cNvCxnSpPr>
            <a:cxnSpLocks noChangeShapeType="1"/>
            <a:stCxn id="5" idx="3"/>
            <a:endCxn id="8" idx="1"/>
          </p:cNvCxnSpPr>
          <p:nvPr/>
        </p:nvCxnSpPr>
        <p:spPr bwMode="auto">
          <a:xfrm>
            <a:off x="5562600" y="6248400"/>
            <a:ext cx="838200" cy="9525"/>
          </a:xfrm>
          <a:prstGeom prst="straightConnector1">
            <a:avLst/>
          </a:prstGeom>
          <a:noFill/>
          <a:ln w="63500">
            <a:solidFill>
              <a:schemeClr val="tx1"/>
            </a:solidFill>
            <a:round/>
            <a:headEnd/>
            <a:tailEnd type="none" w="med" len="lg"/>
          </a:ln>
        </p:spPr>
      </p:cxnSp>
      <p:sp>
        <p:nvSpPr>
          <p:cNvPr id="11" name="Oval 10"/>
          <p:cNvSpPr>
            <a:spLocks noChangeArrowheads="1"/>
          </p:cNvSpPr>
          <p:nvPr/>
        </p:nvSpPr>
        <p:spPr bwMode="auto">
          <a:xfrm>
            <a:off x="1371600" y="4648200"/>
            <a:ext cx="1219200" cy="457200"/>
          </a:xfrm>
          <a:prstGeom prst="ellipse">
            <a:avLst/>
          </a:prstGeom>
          <a:noFill/>
          <a:ln w="19050" algn="ctr">
            <a:solidFill>
              <a:schemeClr val="tx1"/>
            </a:solidFill>
            <a:round/>
            <a:headEnd/>
            <a:tailEnd/>
          </a:ln>
        </p:spPr>
        <p:txBody>
          <a:bodyPr wrap="none" anchor="ctr"/>
          <a:lstStyle/>
          <a:p>
            <a:r>
              <a:rPr lang="en-US" u="sng"/>
              <a:t>number</a:t>
            </a:r>
          </a:p>
        </p:txBody>
      </p:sp>
      <p:cxnSp>
        <p:nvCxnSpPr>
          <p:cNvPr id="12" name="AutoShape 11"/>
          <p:cNvCxnSpPr>
            <a:cxnSpLocks noChangeShapeType="1"/>
            <a:stCxn id="11" idx="4"/>
            <a:endCxn id="4" idx="0"/>
          </p:cNvCxnSpPr>
          <p:nvPr/>
        </p:nvCxnSpPr>
        <p:spPr bwMode="auto">
          <a:xfrm>
            <a:off x="1981200" y="5114925"/>
            <a:ext cx="0" cy="819150"/>
          </a:xfrm>
          <a:prstGeom prst="straightConnector1">
            <a:avLst/>
          </a:prstGeom>
          <a:noFill/>
          <a:ln w="31750">
            <a:solidFill>
              <a:schemeClr val="tx1"/>
            </a:solidFill>
            <a:round/>
            <a:headEnd/>
            <a:tailEnd/>
          </a:ln>
        </p:spPr>
      </p:cxnSp>
      <p:sp>
        <p:nvSpPr>
          <p:cNvPr id="13" name="Oval 12"/>
          <p:cNvSpPr>
            <a:spLocks noChangeArrowheads="1"/>
          </p:cNvSpPr>
          <p:nvPr/>
        </p:nvSpPr>
        <p:spPr bwMode="auto">
          <a:xfrm>
            <a:off x="5334000" y="4724400"/>
            <a:ext cx="1219200" cy="457200"/>
          </a:xfrm>
          <a:prstGeom prst="ellipse">
            <a:avLst/>
          </a:prstGeom>
          <a:noFill/>
          <a:ln w="19050" algn="ctr">
            <a:solidFill>
              <a:schemeClr val="tx1"/>
            </a:solidFill>
            <a:round/>
            <a:headEnd/>
            <a:tailEnd/>
          </a:ln>
        </p:spPr>
        <p:txBody>
          <a:bodyPr wrap="none" anchor="ctr"/>
          <a:lstStyle/>
          <a:p>
            <a:r>
              <a:rPr lang="en-US" u="sng"/>
              <a:t>name</a:t>
            </a:r>
          </a:p>
        </p:txBody>
      </p:sp>
      <p:sp>
        <p:nvSpPr>
          <p:cNvPr id="14" name="Oval 13"/>
          <p:cNvSpPr>
            <a:spLocks noChangeArrowheads="1"/>
          </p:cNvSpPr>
          <p:nvPr/>
        </p:nvSpPr>
        <p:spPr bwMode="auto">
          <a:xfrm>
            <a:off x="7086600" y="4648200"/>
            <a:ext cx="1219200" cy="457200"/>
          </a:xfrm>
          <a:prstGeom prst="ellipse">
            <a:avLst/>
          </a:prstGeom>
          <a:noFill/>
          <a:ln w="19050" algn="ctr">
            <a:solidFill>
              <a:schemeClr val="tx1"/>
            </a:solidFill>
            <a:round/>
            <a:headEnd/>
            <a:tailEnd/>
          </a:ln>
        </p:spPr>
        <p:txBody>
          <a:bodyPr wrap="none" anchor="ctr"/>
          <a:lstStyle/>
          <a:p>
            <a:r>
              <a:rPr lang="en-US"/>
              <a:t>address</a:t>
            </a:r>
          </a:p>
        </p:txBody>
      </p:sp>
      <p:cxnSp>
        <p:nvCxnSpPr>
          <p:cNvPr id="16" name="AutoShape 15"/>
          <p:cNvCxnSpPr>
            <a:cxnSpLocks noChangeShapeType="1"/>
            <a:stCxn id="13" idx="4"/>
            <a:endCxn id="8" idx="0"/>
          </p:cNvCxnSpPr>
          <p:nvPr/>
        </p:nvCxnSpPr>
        <p:spPr bwMode="auto">
          <a:xfrm>
            <a:off x="5943600" y="5191125"/>
            <a:ext cx="1028700" cy="828675"/>
          </a:xfrm>
          <a:prstGeom prst="straightConnector1">
            <a:avLst/>
          </a:prstGeom>
          <a:noFill/>
          <a:ln w="31750">
            <a:solidFill>
              <a:schemeClr val="tx1"/>
            </a:solidFill>
            <a:round/>
            <a:headEnd/>
            <a:tailEnd/>
          </a:ln>
        </p:spPr>
      </p:cxnSp>
      <p:cxnSp>
        <p:nvCxnSpPr>
          <p:cNvPr id="17" name="AutoShape 16"/>
          <p:cNvCxnSpPr>
            <a:cxnSpLocks noChangeShapeType="1"/>
            <a:stCxn id="14" idx="4"/>
            <a:endCxn id="8" idx="0"/>
          </p:cNvCxnSpPr>
          <p:nvPr/>
        </p:nvCxnSpPr>
        <p:spPr bwMode="auto">
          <a:xfrm flipH="1">
            <a:off x="6972300" y="5114925"/>
            <a:ext cx="723900" cy="904875"/>
          </a:xfrm>
          <a:prstGeom prst="straightConnector1">
            <a:avLst/>
          </a:prstGeom>
          <a:noFill/>
          <a:ln w="31750">
            <a:solidFill>
              <a:schemeClr val="tx1"/>
            </a:solidFill>
            <a:round/>
            <a:headEnd/>
            <a:tailEnd/>
          </a:ln>
        </p:spPr>
      </p:cxnSp>
    </p:spTree>
    <p:extLst>
      <p:ext uri="{BB962C8B-B14F-4D97-AF65-F5344CB8AC3E}">
        <p14:creationId xmlns:p14="http://schemas.microsoft.com/office/powerpoint/2010/main" val="266648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b="1" dirty="0"/>
              <a:t>Recursive Entity/Relationship</a:t>
            </a:r>
            <a:endParaRPr lang="en-US" b="1" dirty="0">
              <a:solidFill>
                <a:schemeClr val="accent2"/>
              </a:solidFill>
              <a:effectLst>
                <a:glow rad="101600">
                  <a:srgbClr val="FFFF00">
                    <a:alpha val="60000"/>
                  </a:srgbClr>
                </a:glow>
              </a:effectLst>
            </a:endParaRPr>
          </a:p>
        </p:txBody>
      </p:sp>
      <p:sp>
        <p:nvSpPr>
          <p:cNvPr id="3379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a:bodyPr>
          <a:lstStyle/>
          <a:p>
            <a:fld id="{79DF1E93-E9A4-4EDD-BF3E-806F6631948B}" type="slidenum">
              <a:rPr lang="en-US" smtClean="0"/>
              <a:pPr/>
              <a:t>36</a:t>
            </a:fld>
            <a:endParaRPr lang="en-US"/>
          </a:p>
        </p:txBody>
      </p:sp>
      <p:sp>
        <p:nvSpPr>
          <p:cNvPr id="33795" name="Rectangle 3"/>
          <p:cNvSpPr>
            <a:spLocks noGrp="1" noChangeArrowheads="1"/>
          </p:cNvSpPr>
          <p:nvPr>
            <p:ph sz="quarter" idx="1"/>
          </p:nvPr>
        </p:nvSpPr>
        <p:spPr/>
        <p:txBody>
          <a:bodyPr>
            <a:normAutofit/>
          </a:bodyPr>
          <a:lstStyle/>
          <a:p>
            <a:pPr marL="723900" lvl="2" indent="-192088">
              <a:buFont typeface="Arial" pitchFamily="34" charset="0"/>
              <a:buChar char="•"/>
              <a:defRPr/>
            </a:pPr>
            <a:r>
              <a:rPr lang="en-US" sz="2200" dirty="0"/>
              <a:t>Entity set that have relationship with the same entity set</a:t>
            </a:r>
          </a:p>
          <a:p>
            <a:pPr marL="723900" lvl="2" indent="-192088">
              <a:buFont typeface="Arial" pitchFamily="34" charset="0"/>
              <a:buChar char="•"/>
              <a:defRPr/>
            </a:pPr>
            <a:r>
              <a:rPr lang="en-US" sz="2200" dirty="0"/>
              <a:t>Example: </a:t>
            </a:r>
            <a:r>
              <a:rPr lang="en-US" sz="2200" b="1" dirty="0">
                <a:latin typeface="Courier New" pitchFamily="49" charset="0"/>
                <a:cs typeface="Courier New" pitchFamily="49" charset="0"/>
              </a:rPr>
              <a:t>EMPLOYEE</a:t>
            </a:r>
            <a:r>
              <a:rPr lang="en-US" sz="2200" dirty="0"/>
              <a:t> entity</a:t>
            </a:r>
          </a:p>
          <a:p>
            <a:pPr marL="863600" lvl="2" indent="-400050">
              <a:buFont typeface="Arial" pitchFamily="34" charset="0"/>
              <a:buChar char="•"/>
              <a:defRPr/>
            </a:pPr>
            <a:endParaRPr lang="en-US" sz="2200" dirty="0"/>
          </a:p>
          <a:p>
            <a:pPr marL="863600" lvl="2" indent="-400050">
              <a:buFont typeface="Arial" pitchFamily="34" charset="0"/>
              <a:buChar char="•"/>
              <a:defRPr/>
            </a:pPr>
            <a:endParaRPr lang="en-US" sz="2200" dirty="0"/>
          </a:p>
          <a:p>
            <a:pPr marL="863600" lvl="2" indent="-400050">
              <a:buFont typeface="Arial" pitchFamily="34" charset="0"/>
              <a:buChar char="•"/>
              <a:defRPr/>
            </a:pPr>
            <a:endParaRPr lang="en-US" sz="2200" dirty="0"/>
          </a:p>
          <a:p>
            <a:pPr marL="863600" lvl="2" indent="-12700">
              <a:buNone/>
              <a:defRPr/>
            </a:pPr>
            <a:endParaRPr lang="en-US" sz="2200" b="1" dirty="0"/>
          </a:p>
          <a:p>
            <a:pPr marL="863600" lvl="2" indent="-12700">
              <a:buNone/>
              <a:defRPr/>
            </a:pPr>
            <a:endParaRPr lang="en-US" sz="2200" b="1" dirty="0"/>
          </a:p>
        </p:txBody>
      </p:sp>
      <p:graphicFrame>
        <p:nvGraphicFramePr>
          <p:cNvPr id="46" name="Table 45"/>
          <p:cNvGraphicFramePr>
            <a:graphicFrameLocks noGrp="1"/>
          </p:cNvGraphicFramePr>
          <p:nvPr/>
        </p:nvGraphicFramePr>
        <p:xfrm>
          <a:off x="152401" y="5373216"/>
          <a:ext cx="4267200" cy="1249680"/>
        </p:xfrm>
        <a:graphic>
          <a:graphicData uri="http://schemas.openxmlformats.org/drawingml/2006/table">
            <a:tbl>
              <a:tblPr>
                <a:tableStyleId>{7E9639D4-E3E2-4D34-9284-5A2195B3D0D7}</a:tableStyleId>
              </a:tblPr>
              <a:tblGrid>
                <a:gridCol w="1177158">
                  <a:extLst>
                    <a:ext uri="{9D8B030D-6E8A-4147-A177-3AD203B41FA5}">
                      <a16:colId xmlns:a16="http://schemas.microsoft.com/office/drawing/2014/main" val="20000"/>
                    </a:ext>
                  </a:extLst>
                </a:gridCol>
                <a:gridCol w="1397876">
                  <a:extLst>
                    <a:ext uri="{9D8B030D-6E8A-4147-A177-3AD203B41FA5}">
                      <a16:colId xmlns:a16="http://schemas.microsoft.com/office/drawing/2014/main" val="20001"/>
                    </a:ext>
                  </a:extLst>
                </a:gridCol>
                <a:gridCol w="1692166">
                  <a:extLst>
                    <a:ext uri="{9D8B030D-6E8A-4147-A177-3AD203B41FA5}">
                      <a16:colId xmlns:a16="http://schemas.microsoft.com/office/drawing/2014/main" val="20002"/>
                    </a:ext>
                  </a:extLst>
                </a:gridCol>
              </a:tblGrid>
              <a:tr h="241300">
                <a:tc>
                  <a:txBody>
                    <a:bodyPr/>
                    <a:lstStyle/>
                    <a:p>
                      <a:r>
                        <a:rPr lang="en-US" sz="1400" b="1" err="1">
                          <a:latin typeface="Courier New" pitchFamily="49" charset="0"/>
                          <a:cs typeface="Courier New" pitchFamily="49" charset="0"/>
                        </a:rPr>
                        <a:t>employeeNO</a:t>
                      </a:r>
                      <a:endParaRPr lang="en-US" sz="1400" b="1">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err="1">
                          <a:latin typeface="Courier New" pitchFamily="49" charset="0"/>
                          <a:cs typeface="Courier New" pitchFamily="49" charset="0"/>
                        </a:rPr>
                        <a:t>employeeNAME</a:t>
                      </a:r>
                      <a:endParaRPr lang="en-US" sz="1400" b="1">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err="1">
                          <a:latin typeface="Courier New" pitchFamily="49" charset="0"/>
                          <a:cs typeface="Courier New" pitchFamily="49" charset="0"/>
                        </a:rPr>
                        <a:t>employeeSPOUSE</a:t>
                      </a:r>
                      <a:endParaRPr lang="en-US" sz="1400" b="1">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1300">
                <a:tc>
                  <a:txBody>
                    <a:bodyPr/>
                    <a:lstStyle/>
                    <a:p>
                      <a:r>
                        <a:rPr lang="en-US" sz="1400" b="1">
                          <a:latin typeface="Courier New" pitchFamily="49" charset="0"/>
                          <a:cs typeface="Courier New" pitchFamily="49" charset="0"/>
                        </a:rPr>
                        <a:t>111</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a:latin typeface="Courier New" pitchFamily="49" charset="0"/>
                          <a:cs typeface="Courier New" pitchFamily="49" charset="0"/>
                        </a:rPr>
                        <a:t>Ali</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a:latin typeface="Courier New" pitchFamily="49" charset="0"/>
                          <a:cs typeface="Courier New" pitchFamily="49" charset="0"/>
                        </a:rPr>
                        <a:t>444</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1300">
                <a:tc>
                  <a:txBody>
                    <a:bodyPr/>
                    <a:lstStyle/>
                    <a:p>
                      <a:r>
                        <a:rPr lang="en-US" sz="1400" b="1">
                          <a:latin typeface="Courier New" pitchFamily="49" charset="0"/>
                          <a:cs typeface="Courier New" pitchFamily="49" charset="0"/>
                        </a:rPr>
                        <a:t>222</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a:latin typeface="Courier New" pitchFamily="49" charset="0"/>
                          <a:cs typeface="Courier New" pitchFamily="49" charset="0"/>
                        </a:rPr>
                        <a:t>Ah Chong</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400" b="1">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1300">
                <a:tc>
                  <a:txBody>
                    <a:bodyPr/>
                    <a:lstStyle/>
                    <a:p>
                      <a:r>
                        <a:rPr lang="en-US" sz="1400" b="1">
                          <a:latin typeface="Courier New" pitchFamily="49" charset="0"/>
                          <a:cs typeface="Courier New" pitchFamily="49" charset="0"/>
                        </a:rPr>
                        <a:t>333</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err="1">
                          <a:latin typeface="Courier New" pitchFamily="49" charset="0"/>
                          <a:cs typeface="Courier New" pitchFamily="49" charset="0"/>
                        </a:rPr>
                        <a:t>Bazil</a:t>
                      </a:r>
                      <a:endParaRPr lang="en-US" sz="1400" b="1">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400" b="1">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1300">
                <a:tc>
                  <a:txBody>
                    <a:bodyPr/>
                    <a:lstStyle/>
                    <a:p>
                      <a:r>
                        <a:rPr lang="en-US" sz="1400" b="1">
                          <a:latin typeface="Courier New" pitchFamily="49" charset="0"/>
                          <a:cs typeface="Courier New" pitchFamily="49" charset="0"/>
                        </a:rPr>
                        <a:t>444</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dirty="0" err="1">
                          <a:latin typeface="Courier New" pitchFamily="49" charset="0"/>
                          <a:cs typeface="Courier New" pitchFamily="49" charset="0"/>
                        </a:rPr>
                        <a:t>Sheriz</a:t>
                      </a:r>
                      <a:endParaRPr lang="en-US" sz="1400" b="1" dirty="0">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dirty="0">
                          <a:latin typeface="Courier New" pitchFamily="49" charset="0"/>
                          <a:cs typeface="Courier New" pitchFamily="49" charset="0"/>
                        </a:rPr>
                        <a:t>111</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2696398"/>
              </p:ext>
            </p:extLst>
          </p:nvPr>
        </p:nvGraphicFramePr>
        <p:xfrm>
          <a:off x="4495800" y="5373216"/>
          <a:ext cx="4572000" cy="1371601"/>
        </p:xfrm>
        <a:graphic>
          <a:graphicData uri="http://schemas.openxmlformats.org/drawingml/2006/table">
            <a:tbl>
              <a:tblPr>
                <a:tableStyleId>{7E9639D4-E3E2-4D34-9284-5A2195B3D0D7}</a:tableStyleId>
              </a:tblPr>
              <a:tblGrid>
                <a:gridCol w="1306286">
                  <a:extLst>
                    <a:ext uri="{9D8B030D-6E8A-4147-A177-3AD203B41FA5}">
                      <a16:colId xmlns:a16="http://schemas.microsoft.com/office/drawing/2014/main" val="20000"/>
                    </a:ext>
                  </a:extLst>
                </a:gridCol>
                <a:gridCol w="1572381">
                  <a:extLst>
                    <a:ext uri="{9D8B030D-6E8A-4147-A177-3AD203B41FA5}">
                      <a16:colId xmlns:a16="http://schemas.microsoft.com/office/drawing/2014/main" val="20001"/>
                    </a:ext>
                  </a:extLst>
                </a:gridCol>
                <a:gridCol w="1693333">
                  <a:extLst>
                    <a:ext uri="{9D8B030D-6E8A-4147-A177-3AD203B41FA5}">
                      <a16:colId xmlns:a16="http://schemas.microsoft.com/office/drawing/2014/main" val="20002"/>
                    </a:ext>
                  </a:extLst>
                </a:gridCol>
              </a:tblGrid>
              <a:tr h="267319">
                <a:tc>
                  <a:txBody>
                    <a:bodyPr/>
                    <a:lstStyle/>
                    <a:p>
                      <a:r>
                        <a:rPr lang="en-US" sz="1400" b="1" err="1">
                          <a:latin typeface="Courier New" pitchFamily="49" charset="0"/>
                          <a:cs typeface="Courier New" pitchFamily="49" charset="0"/>
                        </a:rPr>
                        <a:t>employeeNO</a:t>
                      </a:r>
                      <a:endParaRPr lang="en-US" sz="1400" b="1">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1400" b="1" err="1">
                          <a:latin typeface="Courier New" pitchFamily="49" charset="0"/>
                          <a:cs typeface="Courier New" pitchFamily="49" charset="0"/>
                        </a:rPr>
                        <a:t>employeeNAME</a:t>
                      </a:r>
                      <a:endParaRPr lang="en-US" sz="1400" b="1">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1400" b="1" err="1">
                          <a:latin typeface="Courier New" pitchFamily="49" charset="0"/>
                          <a:cs typeface="Courier New" pitchFamily="49" charset="0"/>
                        </a:rPr>
                        <a:t>employeeMANAGER</a:t>
                      </a:r>
                      <a:endParaRPr lang="en-US" sz="1400" b="1">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7319">
                <a:tc>
                  <a:txBody>
                    <a:bodyPr/>
                    <a:lstStyle/>
                    <a:p>
                      <a:r>
                        <a:rPr lang="en-US" sz="1400" b="1" dirty="0">
                          <a:latin typeface="Courier New" pitchFamily="49" charset="0"/>
                          <a:cs typeface="Courier New" pitchFamily="49" charset="0"/>
                        </a:rPr>
                        <a:t>111</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1400" b="1" dirty="0">
                          <a:latin typeface="Courier New" pitchFamily="49" charset="0"/>
                          <a:cs typeface="Courier New" pitchFamily="49" charset="0"/>
                        </a:rPr>
                        <a:t>Ali</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1400" b="1" dirty="0">
                          <a:latin typeface="Courier New" pitchFamily="49" charset="0"/>
                          <a:cs typeface="Courier New" pitchFamily="49" charset="0"/>
                        </a:rPr>
                        <a:t>333</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319">
                <a:tc>
                  <a:txBody>
                    <a:bodyPr/>
                    <a:lstStyle/>
                    <a:p>
                      <a:r>
                        <a:rPr lang="en-US" sz="1400" b="1" dirty="0">
                          <a:latin typeface="Courier New" pitchFamily="49" charset="0"/>
                          <a:cs typeface="Courier New" pitchFamily="49" charset="0"/>
                        </a:rPr>
                        <a:t>222</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1400" b="1" dirty="0">
                          <a:latin typeface="Courier New" pitchFamily="49" charset="0"/>
                          <a:cs typeface="Courier New" pitchFamily="49" charset="0"/>
                        </a:rPr>
                        <a:t>Bassem</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1400" b="1">
                          <a:latin typeface="Courier New" pitchFamily="49" charset="0"/>
                          <a:cs typeface="Courier New" pitchFamily="49" charset="0"/>
                        </a:rPr>
                        <a:t>333</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7319">
                <a:tc>
                  <a:txBody>
                    <a:bodyPr/>
                    <a:lstStyle/>
                    <a:p>
                      <a:r>
                        <a:rPr lang="en-US" sz="1400" b="1">
                          <a:latin typeface="Courier New" pitchFamily="49" charset="0"/>
                          <a:cs typeface="Courier New" pitchFamily="49" charset="0"/>
                        </a:rPr>
                        <a:t>333</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1400" b="1" dirty="0" err="1">
                          <a:latin typeface="Courier New" pitchFamily="49" charset="0"/>
                          <a:cs typeface="Courier New" pitchFamily="49" charset="0"/>
                        </a:rPr>
                        <a:t>Sobhi</a:t>
                      </a:r>
                      <a:endParaRPr lang="en-US" sz="1400" b="1" dirty="0">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1400" b="1" dirty="0">
                          <a:latin typeface="Courier New" pitchFamily="49" charset="0"/>
                          <a:cs typeface="Courier New" pitchFamily="49" charset="0"/>
                        </a:rPr>
                        <a:t>444</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325">
                <a:tc>
                  <a:txBody>
                    <a:bodyPr/>
                    <a:lstStyle/>
                    <a:p>
                      <a:r>
                        <a:rPr lang="en-US" sz="1400" b="1" dirty="0">
                          <a:latin typeface="Courier New" pitchFamily="49" charset="0"/>
                          <a:cs typeface="Courier New" pitchFamily="49" charset="0"/>
                        </a:rPr>
                        <a:t>444</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1400" b="1" dirty="0">
                          <a:latin typeface="Courier New" pitchFamily="49" charset="0"/>
                          <a:cs typeface="Courier New" pitchFamily="49" charset="0"/>
                        </a:rPr>
                        <a:t>Allan</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Courier New" pitchFamily="49" charset="0"/>
                        <a:cs typeface="Courier New" pitchFamily="49"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75" name="Group 74"/>
          <p:cNvGrpSpPr/>
          <p:nvPr/>
        </p:nvGrpSpPr>
        <p:grpSpPr>
          <a:xfrm>
            <a:off x="76200" y="3457042"/>
            <a:ext cx="4876800" cy="1700150"/>
            <a:chOff x="609600" y="3100450"/>
            <a:chExt cx="4876800" cy="1700150"/>
          </a:xfrm>
        </p:grpSpPr>
        <p:cxnSp>
          <p:nvCxnSpPr>
            <p:cNvPr id="24" name="Straight Connector 23"/>
            <p:cNvCxnSpPr/>
            <p:nvPr/>
          </p:nvCxnSpPr>
          <p:spPr>
            <a:xfrm flipV="1">
              <a:off x="3657600" y="3971026"/>
              <a:ext cx="0" cy="609600"/>
            </a:xfrm>
            <a:prstGeom prst="line">
              <a:avLst/>
            </a:prstGeom>
            <a:ln w="19050"/>
          </p:spPr>
          <p:style>
            <a:lnRef idx="1">
              <a:schemeClr val="dk1"/>
            </a:lnRef>
            <a:fillRef idx="0">
              <a:schemeClr val="dk1"/>
            </a:fillRef>
            <a:effectRef idx="0">
              <a:schemeClr val="dk1"/>
            </a:effectRef>
            <a:fontRef idx="minor">
              <a:schemeClr val="tx1"/>
            </a:fontRef>
          </p:style>
        </p:cxnSp>
        <p:sp>
          <p:nvSpPr>
            <p:cNvPr id="8" name="Rectangle 35"/>
            <p:cNvSpPr>
              <a:spLocks noChangeArrowheads="1"/>
            </p:cNvSpPr>
            <p:nvPr/>
          </p:nvSpPr>
          <p:spPr bwMode="auto">
            <a:xfrm>
              <a:off x="2362200" y="3810000"/>
              <a:ext cx="1066800" cy="304800"/>
            </a:xfrm>
            <a:prstGeom prst="rect">
              <a:avLst/>
            </a:prstGeom>
            <a:solidFill>
              <a:schemeClr val="bg1"/>
            </a:solidFill>
            <a:ln w="28575" algn="ctr">
              <a:solidFill>
                <a:schemeClr val="tx1"/>
              </a:solidFill>
              <a:miter lim="800000"/>
              <a:headEnd/>
              <a:tailEnd/>
            </a:ln>
          </p:spPr>
          <p:txBody>
            <a:bodyPr wrap="none" anchor="ctr"/>
            <a:lstStyle/>
            <a:p>
              <a:pPr marL="342900" indent="-342900" algn="ctr">
                <a:spcBef>
                  <a:spcPct val="20000"/>
                </a:spcBef>
                <a:buClr>
                  <a:schemeClr val="bg2"/>
                </a:buClr>
                <a:buSzPct val="75000"/>
                <a:buFont typeface="Wingdings" pitchFamily="2" charset="2"/>
                <a:buNone/>
              </a:pPr>
              <a:r>
                <a:rPr lang="en-US" sz="1400" b="1">
                  <a:latin typeface="Courier New" pitchFamily="49" charset="0"/>
                  <a:cs typeface="Courier New" pitchFamily="49" charset="0"/>
                </a:rPr>
                <a:t>EMPLOYEE</a:t>
              </a:r>
            </a:p>
          </p:txBody>
        </p:sp>
        <p:sp>
          <p:nvSpPr>
            <p:cNvPr id="9" name="Oval 36"/>
            <p:cNvSpPr>
              <a:spLocks noChangeArrowheads="1"/>
            </p:cNvSpPr>
            <p:nvPr/>
          </p:nvSpPr>
          <p:spPr bwMode="auto">
            <a:xfrm>
              <a:off x="609600" y="3548270"/>
              <a:ext cx="1524000" cy="337930"/>
            </a:xfrm>
            <a:prstGeom prst="ellipse">
              <a:avLst/>
            </a:prstGeom>
            <a:solidFill>
              <a:schemeClr val="bg1"/>
            </a:solidFill>
            <a:ln w="28575" algn="ctr">
              <a:solidFill>
                <a:schemeClr val="tx1"/>
              </a:solidFill>
              <a:round/>
              <a:headEnd/>
              <a:tailEnd/>
            </a:ln>
          </p:spPr>
          <p:txBody>
            <a:bodyPr wrap="none" anchor="ctr"/>
            <a:lstStyle/>
            <a:p>
              <a:pPr marL="342900" indent="-342900" algn="ctr">
                <a:spcBef>
                  <a:spcPct val="20000"/>
                </a:spcBef>
                <a:buClr>
                  <a:schemeClr val="bg2"/>
                </a:buClr>
                <a:buSzPct val="75000"/>
                <a:buFont typeface="Wingdings" pitchFamily="2" charset="2"/>
                <a:buNone/>
              </a:pPr>
              <a:r>
                <a:rPr lang="en-US" sz="1400" b="1" u="sng" err="1">
                  <a:latin typeface="Courier New" pitchFamily="49" charset="0"/>
                  <a:cs typeface="Courier New" pitchFamily="49" charset="0"/>
                </a:rPr>
                <a:t>employeeNO</a:t>
              </a:r>
              <a:endParaRPr lang="en-US" sz="1400" b="1" u="sng">
                <a:latin typeface="Courier New" pitchFamily="49" charset="0"/>
                <a:cs typeface="Courier New" pitchFamily="49" charset="0"/>
              </a:endParaRPr>
            </a:p>
          </p:txBody>
        </p:sp>
        <p:sp>
          <p:nvSpPr>
            <p:cNvPr id="11" name="Oval 38"/>
            <p:cNvSpPr>
              <a:spLocks noChangeArrowheads="1"/>
            </p:cNvSpPr>
            <p:nvPr/>
          </p:nvSpPr>
          <p:spPr bwMode="auto">
            <a:xfrm>
              <a:off x="2099096" y="3276600"/>
              <a:ext cx="1600200" cy="337930"/>
            </a:xfrm>
            <a:prstGeom prst="ellipse">
              <a:avLst/>
            </a:prstGeom>
            <a:solidFill>
              <a:schemeClr val="bg1"/>
            </a:solidFill>
            <a:ln w="28575" algn="ctr">
              <a:solidFill>
                <a:schemeClr val="tx1"/>
              </a:solidFill>
              <a:round/>
              <a:headEnd/>
              <a:tailEnd/>
            </a:ln>
          </p:spPr>
          <p:txBody>
            <a:bodyPr wrap="none" anchor="ctr"/>
            <a:lstStyle/>
            <a:p>
              <a:pPr marL="342900" indent="-342900" algn="ctr">
                <a:spcBef>
                  <a:spcPct val="20000"/>
                </a:spcBef>
                <a:buClr>
                  <a:schemeClr val="bg2"/>
                </a:buClr>
                <a:buSzPct val="75000"/>
                <a:buFont typeface="Wingdings" pitchFamily="2" charset="2"/>
                <a:buNone/>
              </a:pPr>
              <a:r>
                <a:rPr lang="en-US" sz="1400" b="1" err="1">
                  <a:latin typeface="Courier New" pitchFamily="49" charset="0"/>
                  <a:cs typeface="Courier New" pitchFamily="49" charset="0"/>
                </a:rPr>
                <a:t>employeeNAME</a:t>
              </a:r>
              <a:endParaRPr lang="en-US" sz="1400" b="1">
                <a:latin typeface="Courier New" pitchFamily="49" charset="0"/>
                <a:cs typeface="Courier New" pitchFamily="49" charset="0"/>
              </a:endParaRPr>
            </a:p>
          </p:txBody>
        </p:sp>
        <p:sp>
          <p:nvSpPr>
            <p:cNvPr id="22" name="Flowchart: Decision 21"/>
            <p:cNvSpPr/>
            <p:nvPr/>
          </p:nvSpPr>
          <p:spPr>
            <a:xfrm>
              <a:off x="2133600" y="4343400"/>
              <a:ext cx="1524000" cy="457200"/>
            </a:xfrm>
            <a:prstGeom prst="flowChartDecision">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b="1">
                  <a:latin typeface="Courier New" pitchFamily="49" charset="0"/>
                  <a:cs typeface="Courier New" pitchFamily="49" charset="0"/>
                </a:rPr>
                <a:t>married</a:t>
              </a:r>
            </a:p>
          </p:txBody>
        </p:sp>
        <p:cxnSp>
          <p:nvCxnSpPr>
            <p:cNvPr id="41" name="Straight Connector 40"/>
            <p:cNvCxnSpPr>
              <a:stCxn id="8" idx="0"/>
              <a:endCxn id="11" idx="4"/>
            </p:cNvCxnSpPr>
            <p:nvPr/>
          </p:nvCxnSpPr>
          <p:spPr>
            <a:xfrm rot="5400000" flipH="1" flipV="1">
              <a:off x="2799663" y="3710467"/>
              <a:ext cx="195470" cy="3596"/>
            </a:xfrm>
            <a:prstGeom prst="line">
              <a:avLst/>
            </a:prstGeom>
            <a:ln w="19050"/>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318296" y="3810000"/>
              <a:ext cx="838200" cy="276999"/>
            </a:xfrm>
            <a:prstGeom prst="rect">
              <a:avLst/>
            </a:prstGeom>
            <a:noFill/>
          </p:spPr>
          <p:txBody>
            <a:bodyPr wrap="square" rtlCol="0">
              <a:spAutoFit/>
            </a:bodyPr>
            <a:lstStyle/>
            <a:p>
              <a:pPr algn="ctr"/>
              <a:r>
                <a:rPr lang="en-US" sz="1200" b="1">
                  <a:latin typeface="Courier New" pitchFamily="49" charset="0"/>
                  <a:cs typeface="Courier New" pitchFamily="49" charset="0"/>
                </a:rPr>
                <a:t>1</a:t>
              </a:r>
            </a:p>
          </p:txBody>
        </p:sp>
        <p:cxnSp>
          <p:nvCxnSpPr>
            <p:cNvPr id="52" name="Straight Connector 51"/>
            <p:cNvCxnSpPr/>
            <p:nvPr/>
          </p:nvCxnSpPr>
          <p:spPr>
            <a:xfrm rot="10800000">
              <a:off x="3437276" y="39624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133600" y="3962400"/>
              <a:ext cx="0" cy="609600"/>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rot="10800000">
              <a:off x="2133600" y="3733800"/>
              <a:ext cx="6096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124974" y="39624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607392" y="3810000"/>
              <a:ext cx="576530" cy="276999"/>
            </a:xfrm>
            <a:prstGeom prst="rect">
              <a:avLst/>
            </a:prstGeom>
            <a:noFill/>
          </p:spPr>
          <p:txBody>
            <a:bodyPr wrap="square" rtlCol="0">
              <a:spAutoFit/>
            </a:bodyPr>
            <a:lstStyle/>
            <a:p>
              <a:pPr algn="r"/>
              <a:r>
                <a:rPr lang="en-US" sz="1200" b="1">
                  <a:latin typeface="Courier New" pitchFamily="49" charset="0"/>
                  <a:cs typeface="Courier New" pitchFamily="49" charset="0"/>
                </a:rPr>
                <a:t>1</a:t>
              </a:r>
            </a:p>
          </p:txBody>
        </p:sp>
        <p:sp>
          <p:nvSpPr>
            <p:cNvPr id="69" name="Oval 38"/>
            <p:cNvSpPr>
              <a:spLocks noChangeArrowheads="1"/>
            </p:cNvSpPr>
            <p:nvPr/>
          </p:nvSpPr>
          <p:spPr bwMode="auto">
            <a:xfrm>
              <a:off x="3733800" y="3100450"/>
              <a:ext cx="1752600" cy="337930"/>
            </a:xfrm>
            <a:prstGeom prst="ellipse">
              <a:avLst/>
            </a:prstGeom>
            <a:solidFill>
              <a:schemeClr val="bg1"/>
            </a:solidFill>
            <a:ln w="28575" algn="ctr">
              <a:solidFill>
                <a:schemeClr val="tx1"/>
              </a:solidFill>
              <a:round/>
              <a:headEnd/>
              <a:tailEnd/>
            </a:ln>
          </p:spPr>
          <p:txBody>
            <a:bodyPr wrap="none" anchor="ctr"/>
            <a:lstStyle/>
            <a:p>
              <a:pPr marL="342900" indent="-342900" algn="ctr">
                <a:spcBef>
                  <a:spcPct val="20000"/>
                </a:spcBef>
                <a:buClr>
                  <a:schemeClr val="bg2"/>
                </a:buClr>
                <a:buSzPct val="75000"/>
                <a:buFont typeface="Wingdings" pitchFamily="2" charset="2"/>
                <a:buNone/>
              </a:pPr>
              <a:r>
                <a:rPr lang="en-US" sz="1400" b="1" err="1">
                  <a:latin typeface="Courier New" pitchFamily="49" charset="0"/>
                  <a:cs typeface="Courier New" pitchFamily="49" charset="0"/>
                </a:rPr>
                <a:t>employeeSPOUSE</a:t>
              </a:r>
              <a:endParaRPr lang="en-US" sz="1400" b="1">
                <a:latin typeface="Courier New" pitchFamily="49" charset="0"/>
                <a:cs typeface="Courier New" pitchFamily="49" charset="0"/>
              </a:endParaRPr>
            </a:p>
          </p:txBody>
        </p:sp>
        <p:cxnSp>
          <p:nvCxnSpPr>
            <p:cNvPr id="72" name="Straight Connector 71"/>
            <p:cNvCxnSpPr/>
            <p:nvPr/>
          </p:nvCxnSpPr>
          <p:spPr>
            <a:xfrm rot="10800000" flipV="1">
              <a:off x="3429000" y="3429000"/>
              <a:ext cx="8382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4191000" y="3371462"/>
            <a:ext cx="4800600" cy="1785730"/>
            <a:chOff x="609600" y="3014870"/>
            <a:chExt cx="4800600" cy="1785730"/>
          </a:xfrm>
        </p:grpSpPr>
        <p:cxnSp>
          <p:nvCxnSpPr>
            <p:cNvPr id="77" name="Straight Connector 76"/>
            <p:cNvCxnSpPr/>
            <p:nvPr/>
          </p:nvCxnSpPr>
          <p:spPr>
            <a:xfrm flipV="1">
              <a:off x="3657600" y="3971026"/>
              <a:ext cx="0" cy="609600"/>
            </a:xfrm>
            <a:prstGeom prst="line">
              <a:avLst/>
            </a:prstGeom>
            <a:ln w="19050"/>
          </p:spPr>
          <p:style>
            <a:lnRef idx="1">
              <a:schemeClr val="dk1"/>
            </a:lnRef>
            <a:fillRef idx="0">
              <a:schemeClr val="dk1"/>
            </a:fillRef>
            <a:effectRef idx="0">
              <a:schemeClr val="dk1"/>
            </a:effectRef>
            <a:fontRef idx="minor">
              <a:schemeClr val="tx1"/>
            </a:fontRef>
          </p:style>
        </p:cxnSp>
        <p:sp>
          <p:nvSpPr>
            <p:cNvPr id="78" name="Rectangle 35"/>
            <p:cNvSpPr>
              <a:spLocks noChangeArrowheads="1"/>
            </p:cNvSpPr>
            <p:nvPr/>
          </p:nvSpPr>
          <p:spPr bwMode="auto">
            <a:xfrm>
              <a:off x="2362200" y="3810000"/>
              <a:ext cx="1066800" cy="304800"/>
            </a:xfrm>
            <a:prstGeom prst="rect">
              <a:avLst/>
            </a:prstGeom>
            <a:solidFill>
              <a:schemeClr val="bg1"/>
            </a:solidFill>
            <a:ln w="28575" algn="ctr">
              <a:solidFill>
                <a:schemeClr val="tx1"/>
              </a:solidFill>
              <a:miter lim="800000"/>
              <a:headEnd/>
              <a:tailEnd/>
            </a:ln>
          </p:spPr>
          <p:txBody>
            <a:bodyPr wrap="none" anchor="ctr"/>
            <a:lstStyle/>
            <a:p>
              <a:pPr marL="342900" indent="-342900" algn="ctr">
                <a:spcBef>
                  <a:spcPct val="20000"/>
                </a:spcBef>
                <a:buClr>
                  <a:schemeClr val="bg2"/>
                </a:buClr>
                <a:buSzPct val="75000"/>
                <a:buFont typeface="Wingdings" pitchFamily="2" charset="2"/>
                <a:buNone/>
              </a:pPr>
              <a:r>
                <a:rPr lang="en-US" sz="1400" b="1">
                  <a:latin typeface="Courier New" pitchFamily="49" charset="0"/>
                  <a:cs typeface="Courier New" pitchFamily="49" charset="0"/>
                </a:rPr>
                <a:t>EMPLOYEE</a:t>
              </a:r>
            </a:p>
          </p:txBody>
        </p:sp>
        <p:sp>
          <p:nvSpPr>
            <p:cNvPr id="79" name="Oval 36"/>
            <p:cNvSpPr>
              <a:spLocks noChangeArrowheads="1"/>
            </p:cNvSpPr>
            <p:nvPr/>
          </p:nvSpPr>
          <p:spPr bwMode="auto">
            <a:xfrm>
              <a:off x="609600" y="3548270"/>
              <a:ext cx="1524000" cy="337930"/>
            </a:xfrm>
            <a:prstGeom prst="ellipse">
              <a:avLst/>
            </a:prstGeom>
            <a:solidFill>
              <a:schemeClr val="bg1"/>
            </a:solidFill>
            <a:ln w="28575" algn="ctr">
              <a:solidFill>
                <a:schemeClr val="tx1"/>
              </a:solidFill>
              <a:round/>
              <a:headEnd/>
              <a:tailEnd/>
            </a:ln>
          </p:spPr>
          <p:txBody>
            <a:bodyPr wrap="none" anchor="ctr"/>
            <a:lstStyle/>
            <a:p>
              <a:pPr marL="342900" indent="-342900" algn="ctr">
                <a:spcBef>
                  <a:spcPct val="20000"/>
                </a:spcBef>
                <a:buClr>
                  <a:schemeClr val="bg2"/>
                </a:buClr>
                <a:buSzPct val="75000"/>
                <a:buFont typeface="Wingdings" pitchFamily="2" charset="2"/>
                <a:buNone/>
              </a:pPr>
              <a:r>
                <a:rPr lang="en-US" sz="1400" b="1" u="sng" err="1">
                  <a:latin typeface="Courier New" pitchFamily="49" charset="0"/>
                  <a:cs typeface="Courier New" pitchFamily="49" charset="0"/>
                </a:rPr>
                <a:t>employeeNO</a:t>
              </a:r>
              <a:endParaRPr lang="en-US" sz="1400" b="1" u="sng">
                <a:latin typeface="Courier New" pitchFamily="49" charset="0"/>
                <a:cs typeface="Courier New" pitchFamily="49" charset="0"/>
              </a:endParaRPr>
            </a:p>
          </p:txBody>
        </p:sp>
        <p:sp>
          <p:nvSpPr>
            <p:cNvPr id="80" name="Oval 38"/>
            <p:cNvSpPr>
              <a:spLocks noChangeArrowheads="1"/>
            </p:cNvSpPr>
            <p:nvPr/>
          </p:nvSpPr>
          <p:spPr bwMode="auto">
            <a:xfrm>
              <a:off x="2099096" y="3276600"/>
              <a:ext cx="1600200" cy="337930"/>
            </a:xfrm>
            <a:prstGeom prst="ellipse">
              <a:avLst/>
            </a:prstGeom>
            <a:solidFill>
              <a:schemeClr val="bg1"/>
            </a:solidFill>
            <a:ln w="28575" algn="ctr">
              <a:solidFill>
                <a:schemeClr val="tx1"/>
              </a:solidFill>
              <a:round/>
              <a:headEnd/>
              <a:tailEnd/>
            </a:ln>
          </p:spPr>
          <p:txBody>
            <a:bodyPr wrap="none" anchor="ctr"/>
            <a:lstStyle/>
            <a:p>
              <a:pPr marL="342900" indent="-342900" algn="ctr">
                <a:spcBef>
                  <a:spcPct val="20000"/>
                </a:spcBef>
                <a:buClr>
                  <a:schemeClr val="bg2"/>
                </a:buClr>
                <a:buSzPct val="75000"/>
                <a:buFont typeface="Wingdings" pitchFamily="2" charset="2"/>
                <a:buNone/>
              </a:pPr>
              <a:r>
                <a:rPr lang="en-US" sz="1400" b="1" err="1">
                  <a:latin typeface="Courier New" pitchFamily="49" charset="0"/>
                  <a:cs typeface="Courier New" pitchFamily="49" charset="0"/>
                </a:rPr>
                <a:t>employeeNAME</a:t>
              </a:r>
              <a:endParaRPr lang="en-US" sz="1400" b="1">
                <a:latin typeface="Courier New" pitchFamily="49" charset="0"/>
                <a:cs typeface="Courier New" pitchFamily="49" charset="0"/>
              </a:endParaRPr>
            </a:p>
          </p:txBody>
        </p:sp>
        <p:sp>
          <p:nvSpPr>
            <p:cNvPr id="81" name="Flowchart: Decision 80"/>
            <p:cNvSpPr/>
            <p:nvPr/>
          </p:nvSpPr>
          <p:spPr>
            <a:xfrm>
              <a:off x="2133600" y="4343400"/>
              <a:ext cx="1524000" cy="457200"/>
            </a:xfrm>
            <a:prstGeom prst="flowChartDecision">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b="1">
                  <a:latin typeface="Courier New" pitchFamily="49" charset="0"/>
                  <a:cs typeface="Courier New" pitchFamily="49" charset="0"/>
                </a:rPr>
                <a:t>manage</a:t>
              </a:r>
            </a:p>
          </p:txBody>
        </p:sp>
        <p:cxnSp>
          <p:nvCxnSpPr>
            <p:cNvPr id="82" name="Straight Connector 81"/>
            <p:cNvCxnSpPr>
              <a:stCxn id="78" idx="0"/>
              <a:endCxn id="80" idx="4"/>
            </p:cNvCxnSpPr>
            <p:nvPr/>
          </p:nvCxnSpPr>
          <p:spPr>
            <a:xfrm rot="5400000" flipH="1" flipV="1">
              <a:off x="2799663" y="3710467"/>
              <a:ext cx="195470" cy="3596"/>
            </a:xfrm>
            <a:prstGeom prst="line">
              <a:avLst/>
            </a:prstGeom>
            <a:ln w="19050"/>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3318296" y="3810000"/>
              <a:ext cx="838200" cy="276999"/>
            </a:xfrm>
            <a:prstGeom prst="rect">
              <a:avLst/>
            </a:prstGeom>
            <a:noFill/>
          </p:spPr>
          <p:txBody>
            <a:bodyPr wrap="square" rtlCol="0">
              <a:spAutoFit/>
            </a:bodyPr>
            <a:lstStyle/>
            <a:p>
              <a:pPr algn="ctr"/>
              <a:r>
                <a:rPr lang="en-US" sz="1200" b="1">
                  <a:latin typeface="Courier New" pitchFamily="49" charset="0"/>
                  <a:cs typeface="Courier New" pitchFamily="49" charset="0"/>
                </a:rPr>
                <a:t>1</a:t>
              </a:r>
            </a:p>
          </p:txBody>
        </p:sp>
        <p:cxnSp>
          <p:nvCxnSpPr>
            <p:cNvPr id="84" name="Straight Connector 83"/>
            <p:cNvCxnSpPr/>
            <p:nvPr/>
          </p:nvCxnSpPr>
          <p:spPr>
            <a:xfrm rot="10800000">
              <a:off x="3437276" y="39624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133600" y="3962400"/>
              <a:ext cx="0" cy="609600"/>
            </a:xfrm>
            <a:prstGeom prst="line">
              <a:avLst/>
            </a:prstGeom>
            <a:ln w="19050"/>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rot="10800000">
              <a:off x="2133600" y="3733800"/>
              <a:ext cx="6096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124974" y="39624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607392" y="3810000"/>
              <a:ext cx="576530" cy="276999"/>
            </a:xfrm>
            <a:prstGeom prst="rect">
              <a:avLst/>
            </a:prstGeom>
            <a:noFill/>
          </p:spPr>
          <p:txBody>
            <a:bodyPr wrap="square" rtlCol="0">
              <a:spAutoFit/>
            </a:bodyPr>
            <a:lstStyle/>
            <a:p>
              <a:pPr algn="r"/>
              <a:r>
                <a:rPr lang="en-US" sz="1200" b="1">
                  <a:latin typeface="Courier New" pitchFamily="49" charset="0"/>
                  <a:cs typeface="Courier New" pitchFamily="49" charset="0"/>
                </a:rPr>
                <a:t>1</a:t>
              </a:r>
            </a:p>
          </p:txBody>
        </p:sp>
        <p:sp>
          <p:nvSpPr>
            <p:cNvPr id="89" name="Oval 38"/>
            <p:cNvSpPr>
              <a:spLocks noChangeArrowheads="1"/>
            </p:cNvSpPr>
            <p:nvPr/>
          </p:nvSpPr>
          <p:spPr bwMode="auto">
            <a:xfrm>
              <a:off x="3581400" y="3014870"/>
              <a:ext cx="1828800" cy="337930"/>
            </a:xfrm>
            <a:prstGeom prst="ellipse">
              <a:avLst/>
            </a:prstGeom>
            <a:solidFill>
              <a:schemeClr val="bg1"/>
            </a:solidFill>
            <a:ln w="28575" algn="ctr">
              <a:solidFill>
                <a:schemeClr val="tx1"/>
              </a:solidFill>
              <a:round/>
              <a:headEnd/>
              <a:tailEnd/>
            </a:ln>
          </p:spPr>
          <p:txBody>
            <a:bodyPr wrap="none" anchor="ctr"/>
            <a:lstStyle/>
            <a:p>
              <a:pPr marL="342900" indent="-342900" algn="ctr">
                <a:spcBef>
                  <a:spcPct val="20000"/>
                </a:spcBef>
                <a:buClr>
                  <a:schemeClr val="bg2"/>
                </a:buClr>
                <a:buSzPct val="75000"/>
                <a:buFont typeface="Wingdings" pitchFamily="2" charset="2"/>
                <a:buNone/>
              </a:pPr>
              <a:r>
                <a:rPr lang="en-US" sz="1400" b="1" err="1">
                  <a:latin typeface="Courier New" pitchFamily="49" charset="0"/>
                  <a:cs typeface="Courier New" pitchFamily="49" charset="0"/>
                </a:rPr>
                <a:t>employeeMANAGER</a:t>
              </a:r>
              <a:endParaRPr lang="en-US" sz="1400" b="1">
                <a:latin typeface="Courier New" pitchFamily="49" charset="0"/>
                <a:cs typeface="Courier New" pitchFamily="49" charset="0"/>
              </a:endParaRPr>
            </a:p>
          </p:txBody>
        </p:sp>
        <p:cxnSp>
          <p:nvCxnSpPr>
            <p:cNvPr id="90" name="Straight Connector 89"/>
            <p:cNvCxnSpPr>
              <a:stCxn id="89" idx="4"/>
            </p:cNvCxnSpPr>
            <p:nvPr/>
          </p:nvCxnSpPr>
          <p:spPr>
            <a:xfrm rot="5400000">
              <a:off x="3543300" y="2857500"/>
              <a:ext cx="457200" cy="1447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id="{582738BC-D1EA-E849-BC88-CDA12B771867}"/>
              </a:ext>
            </a:extLst>
          </p:cNvPr>
          <p:cNvCxnSpPr/>
          <p:nvPr/>
        </p:nvCxnSpPr>
        <p:spPr>
          <a:xfrm>
            <a:off x="7018675" y="4327618"/>
            <a:ext cx="22032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820C57-6FBC-2440-835D-28783B051E23}"/>
              </a:ext>
            </a:extLst>
          </p:cNvPr>
          <p:cNvCxnSpPr>
            <a:endCxn id="81" idx="3"/>
          </p:cNvCxnSpPr>
          <p:nvPr/>
        </p:nvCxnSpPr>
        <p:spPr>
          <a:xfrm>
            <a:off x="7239000" y="4318992"/>
            <a:ext cx="0" cy="6096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9E1F81-5C15-6D44-AB5C-0AF81A097BA7}"/>
              </a:ext>
            </a:extLst>
          </p:cNvPr>
          <p:cNvSpPr txBox="1"/>
          <p:nvPr/>
        </p:nvSpPr>
        <p:spPr>
          <a:xfrm>
            <a:off x="7215696" y="4063339"/>
            <a:ext cx="306494" cy="369332"/>
          </a:xfrm>
          <a:prstGeom prst="rect">
            <a:avLst/>
          </a:prstGeom>
          <a:noFill/>
        </p:spPr>
        <p:txBody>
          <a:bodyPr wrap="none" rtlCol="0">
            <a:spAutoFit/>
          </a:bodyPr>
          <a:lstStyle/>
          <a:p>
            <a:r>
              <a:rPr lang="en-PS" dirty="0"/>
              <a:t>n</a:t>
            </a:r>
          </a:p>
        </p:txBody>
      </p:sp>
    </p:spTree>
    <p:extLst>
      <p:ext uri="{BB962C8B-B14F-4D97-AF65-F5344CB8AC3E}">
        <p14:creationId xmlns:p14="http://schemas.microsoft.com/office/powerpoint/2010/main" val="73857057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sz="3200" b="1"/>
              <a:t>Recursive Entity/Relationship</a:t>
            </a:r>
            <a:endParaRPr lang="en-US">
              <a:solidFill>
                <a:schemeClr val="tx2"/>
              </a:solidFill>
            </a:endParaRPr>
          </a:p>
        </p:txBody>
      </p:sp>
      <p:pic>
        <p:nvPicPr>
          <p:cNvPr id="4099" name="Picture 3"/>
          <p:cNvPicPr>
            <a:picLocks noChangeAspect="1" noChangeArrowheads="1"/>
          </p:cNvPicPr>
          <p:nvPr/>
        </p:nvPicPr>
        <p:blipFill>
          <a:blip r:embed="rId3" cstate="print"/>
          <a:srcRect/>
          <a:stretch>
            <a:fillRect/>
          </a:stretch>
        </p:blipFill>
        <p:spPr bwMode="auto">
          <a:xfrm>
            <a:off x="1905000" y="1295400"/>
            <a:ext cx="5676698" cy="4876800"/>
          </a:xfrm>
          <a:prstGeom prst="rect">
            <a:avLst/>
          </a:prstGeom>
          <a:noFill/>
          <a:ln w="9525">
            <a:noFill/>
            <a:miter lim="800000"/>
            <a:headEnd/>
            <a:tailEnd/>
          </a:ln>
        </p:spPr>
      </p:pic>
    </p:spTree>
    <p:extLst>
      <p:ext uri="{BB962C8B-B14F-4D97-AF65-F5344CB8AC3E}">
        <p14:creationId xmlns:p14="http://schemas.microsoft.com/office/powerpoint/2010/main" val="19526468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GB" dirty="0"/>
              <a:t>N-</a:t>
            </a:r>
            <a:r>
              <a:rPr lang="en-GB" dirty="0" err="1"/>
              <a:t>ary</a:t>
            </a:r>
            <a:r>
              <a:rPr lang="en-GB" dirty="0"/>
              <a:t> relationships</a:t>
            </a:r>
          </a:p>
        </p:txBody>
      </p:sp>
      <p:sp>
        <p:nvSpPr>
          <p:cNvPr id="27652" name="Rectangle 3"/>
          <p:cNvSpPr>
            <a:spLocks noGrp="1" noChangeArrowheads="1"/>
          </p:cNvSpPr>
          <p:nvPr>
            <p:ph idx="1"/>
          </p:nvPr>
        </p:nvSpPr>
        <p:spPr>
          <a:xfrm>
            <a:off x="457200" y="1981200"/>
            <a:ext cx="8229600" cy="1295400"/>
          </a:xfrm>
        </p:spPr>
        <p:txBody>
          <a:bodyPr/>
          <a:lstStyle/>
          <a:p>
            <a:pPr eaLnBrk="1" hangingPunct="1">
              <a:lnSpc>
                <a:spcPct val="90000"/>
              </a:lnSpc>
            </a:pPr>
            <a:r>
              <a:rPr lang="en-GB" sz="2800"/>
              <a:t>Example. A person works as an engineer at one company and as a gym instructor at another company.</a:t>
            </a:r>
          </a:p>
        </p:txBody>
      </p:sp>
      <p:sp>
        <p:nvSpPr>
          <p:cNvPr id="27650" name="Footer Placeholder 3"/>
          <p:cNvSpPr>
            <a:spLocks noGrp="1"/>
          </p:cNvSpPr>
          <p:nvPr>
            <p:ph type="ftr" sz="quarter" idx="11"/>
          </p:nvPr>
        </p:nvSpPr>
        <p:spPr>
          <a:noFill/>
        </p:spPr>
        <p:txBody>
          <a:bodyPr/>
          <a:lstStyle/>
          <a:p>
            <a:fld id="{4299CA2E-ECFA-48AF-A896-EA1AC847DF74}" type="slidenum">
              <a:rPr lang="zh-CN" altLang="en-US"/>
              <a:pPr/>
              <a:t>38</a:t>
            </a:fld>
            <a:endParaRPr lang="en-US" altLang="zh-CN"/>
          </a:p>
        </p:txBody>
      </p:sp>
      <p:sp>
        <p:nvSpPr>
          <p:cNvPr id="27653" name="Rectangle 4"/>
          <p:cNvSpPr>
            <a:spLocks noChangeArrowheads="1"/>
          </p:cNvSpPr>
          <p:nvPr/>
        </p:nvSpPr>
        <p:spPr bwMode="auto">
          <a:xfrm>
            <a:off x="1295400" y="3581400"/>
            <a:ext cx="1676400" cy="304800"/>
          </a:xfrm>
          <a:prstGeom prst="rect">
            <a:avLst/>
          </a:prstGeom>
          <a:noFill/>
          <a:ln w="9525">
            <a:solidFill>
              <a:schemeClr val="tx1"/>
            </a:solidFill>
            <a:miter lim="800000"/>
            <a:headEnd/>
            <a:tailEnd/>
          </a:ln>
        </p:spPr>
        <p:txBody>
          <a:bodyPr wrap="none" anchor="ctr"/>
          <a:lstStyle/>
          <a:p>
            <a:pPr algn="ctr"/>
            <a:r>
              <a:rPr lang="en-GB"/>
              <a:t>Company</a:t>
            </a:r>
          </a:p>
        </p:txBody>
      </p:sp>
      <p:sp>
        <p:nvSpPr>
          <p:cNvPr id="27654" name="Rectangle 5"/>
          <p:cNvSpPr>
            <a:spLocks noChangeArrowheads="1"/>
          </p:cNvSpPr>
          <p:nvPr/>
        </p:nvSpPr>
        <p:spPr bwMode="auto">
          <a:xfrm>
            <a:off x="1295400" y="4610100"/>
            <a:ext cx="1676400" cy="304800"/>
          </a:xfrm>
          <a:prstGeom prst="rect">
            <a:avLst/>
          </a:prstGeom>
          <a:noFill/>
          <a:ln w="9525">
            <a:solidFill>
              <a:schemeClr val="tx1"/>
            </a:solidFill>
            <a:miter lim="800000"/>
            <a:headEnd/>
            <a:tailEnd/>
          </a:ln>
        </p:spPr>
        <p:txBody>
          <a:bodyPr wrap="none" anchor="ctr"/>
          <a:lstStyle/>
          <a:p>
            <a:pPr algn="ctr"/>
            <a:r>
              <a:rPr lang="en-GB"/>
              <a:t>Employee</a:t>
            </a:r>
          </a:p>
        </p:txBody>
      </p:sp>
      <p:sp>
        <p:nvSpPr>
          <p:cNvPr id="27655" name="Rectangle 6"/>
          <p:cNvSpPr>
            <a:spLocks noChangeArrowheads="1"/>
          </p:cNvSpPr>
          <p:nvPr/>
        </p:nvSpPr>
        <p:spPr bwMode="auto">
          <a:xfrm>
            <a:off x="1295400" y="5638800"/>
            <a:ext cx="1676400" cy="304800"/>
          </a:xfrm>
          <a:prstGeom prst="rect">
            <a:avLst/>
          </a:prstGeom>
          <a:noFill/>
          <a:ln w="9525">
            <a:solidFill>
              <a:schemeClr val="tx1"/>
            </a:solidFill>
            <a:miter lim="800000"/>
            <a:headEnd/>
            <a:tailEnd/>
          </a:ln>
        </p:spPr>
        <p:txBody>
          <a:bodyPr wrap="none" anchor="ctr"/>
          <a:lstStyle/>
          <a:p>
            <a:pPr algn="ctr"/>
            <a:r>
              <a:rPr lang="en-GB"/>
              <a:t>JobType</a:t>
            </a:r>
          </a:p>
        </p:txBody>
      </p:sp>
      <p:sp>
        <p:nvSpPr>
          <p:cNvPr id="27656" name="AutoShape 7"/>
          <p:cNvSpPr>
            <a:spLocks noChangeArrowheads="1"/>
          </p:cNvSpPr>
          <p:nvPr/>
        </p:nvSpPr>
        <p:spPr bwMode="auto">
          <a:xfrm>
            <a:off x="1790700" y="4095750"/>
            <a:ext cx="685800" cy="304800"/>
          </a:xfrm>
          <a:prstGeom prst="diamond">
            <a:avLst/>
          </a:prstGeom>
          <a:noFill/>
          <a:ln w="9525">
            <a:noFill/>
            <a:miter lim="800000"/>
            <a:headEnd/>
            <a:tailEnd/>
          </a:ln>
        </p:spPr>
        <p:txBody>
          <a:bodyPr wrap="none" anchor="ctr"/>
          <a:lstStyle/>
          <a:p>
            <a:pPr algn="ctr"/>
            <a:r>
              <a:rPr lang="en-GB" sz="1400" b="1"/>
              <a:t>works at</a:t>
            </a:r>
          </a:p>
        </p:txBody>
      </p:sp>
      <p:sp>
        <p:nvSpPr>
          <p:cNvPr id="27657" name="AutoShape 8"/>
          <p:cNvSpPr>
            <a:spLocks noChangeArrowheads="1"/>
          </p:cNvSpPr>
          <p:nvPr/>
        </p:nvSpPr>
        <p:spPr bwMode="auto">
          <a:xfrm>
            <a:off x="1790700" y="5124450"/>
            <a:ext cx="685800" cy="304800"/>
          </a:xfrm>
          <a:prstGeom prst="diamond">
            <a:avLst/>
          </a:prstGeom>
          <a:noFill/>
          <a:ln w="9525">
            <a:noFill/>
            <a:miter lim="800000"/>
            <a:headEnd/>
            <a:tailEnd/>
          </a:ln>
        </p:spPr>
        <p:txBody>
          <a:bodyPr wrap="none" anchor="ctr"/>
          <a:lstStyle/>
          <a:p>
            <a:pPr algn="ctr"/>
            <a:r>
              <a:rPr lang="en-GB" sz="1400" b="1"/>
              <a:t>works as</a:t>
            </a:r>
          </a:p>
        </p:txBody>
      </p:sp>
      <p:cxnSp>
        <p:nvCxnSpPr>
          <p:cNvPr id="27658" name="AutoShape 9"/>
          <p:cNvCxnSpPr>
            <a:cxnSpLocks noChangeShapeType="1"/>
            <a:stCxn id="27653" idx="2"/>
            <a:endCxn id="27656" idx="0"/>
          </p:cNvCxnSpPr>
          <p:nvPr/>
        </p:nvCxnSpPr>
        <p:spPr bwMode="auto">
          <a:xfrm>
            <a:off x="2133600" y="3886200"/>
            <a:ext cx="0" cy="209550"/>
          </a:xfrm>
          <a:prstGeom prst="straightConnector1">
            <a:avLst/>
          </a:prstGeom>
          <a:noFill/>
          <a:ln w="9525">
            <a:solidFill>
              <a:schemeClr val="tx1"/>
            </a:solidFill>
            <a:round/>
            <a:headEnd/>
            <a:tailEnd/>
          </a:ln>
        </p:spPr>
      </p:cxnSp>
      <p:cxnSp>
        <p:nvCxnSpPr>
          <p:cNvPr id="27659" name="AutoShape 10"/>
          <p:cNvCxnSpPr>
            <a:cxnSpLocks noChangeShapeType="1"/>
            <a:stCxn id="27656" idx="2"/>
            <a:endCxn id="27654" idx="0"/>
          </p:cNvCxnSpPr>
          <p:nvPr/>
        </p:nvCxnSpPr>
        <p:spPr bwMode="auto">
          <a:xfrm>
            <a:off x="2133600" y="4400550"/>
            <a:ext cx="0" cy="209550"/>
          </a:xfrm>
          <a:prstGeom prst="straightConnector1">
            <a:avLst/>
          </a:prstGeom>
          <a:noFill/>
          <a:ln w="9525">
            <a:solidFill>
              <a:schemeClr val="tx1"/>
            </a:solidFill>
            <a:round/>
            <a:headEnd/>
            <a:tailEnd/>
          </a:ln>
        </p:spPr>
      </p:cxnSp>
      <p:cxnSp>
        <p:nvCxnSpPr>
          <p:cNvPr id="27660" name="AutoShape 11"/>
          <p:cNvCxnSpPr>
            <a:cxnSpLocks noChangeShapeType="1"/>
            <a:stCxn id="27654" idx="2"/>
            <a:endCxn id="27657" idx="0"/>
          </p:cNvCxnSpPr>
          <p:nvPr/>
        </p:nvCxnSpPr>
        <p:spPr bwMode="auto">
          <a:xfrm>
            <a:off x="2133600" y="4914900"/>
            <a:ext cx="0" cy="209550"/>
          </a:xfrm>
          <a:prstGeom prst="straightConnector1">
            <a:avLst/>
          </a:prstGeom>
          <a:noFill/>
          <a:ln w="9525">
            <a:solidFill>
              <a:schemeClr val="tx1"/>
            </a:solidFill>
            <a:round/>
            <a:headEnd/>
            <a:tailEnd/>
          </a:ln>
        </p:spPr>
      </p:cxnSp>
      <p:cxnSp>
        <p:nvCxnSpPr>
          <p:cNvPr id="27661" name="AutoShape 12"/>
          <p:cNvCxnSpPr>
            <a:cxnSpLocks noChangeShapeType="1"/>
            <a:stCxn id="27657" idx="2"/>
            <a:endCxn id="27655" idx="0"/>
          </p:cNvCxnSpPr>
          <p:nvPr/>
        </p:nvCxnSpPr>
        <p:spPr bwMode="auto">
          <a:xfrm>
            <a:off x="2133600" y="5429250"/>
            <a:ext cx="0" cy="209550"/>
          </a:xfrm>
          <a:prstGeom prst="straightConnector1">
            <a:avLst/>
          </a:prstGeom>
          <a:noFill/>
          <a:ln w="9525">
            <a:solidFill>
              <a:schemeClr val="tx1"/>
            </a:solidFill>
            <a:round/>
            <a:headEnd/>
            <a:tailEnd/>
          </a:ln>
        </p:spPr>
      </p:cxnSp>
      <p:sp>
        <p:nvSpPr>
          <p:cNvPr id="27662" name="Text Box 13"/>
          <p:cNvSpPr txBox="1">
            <a:spLocks noChangeArrowheads="1"/>
          </p:cNvSpPr>
          <p:nvPr/>
        </p:nvSpPr>
        <p:spPr bwMode="auto">
          <a:xfrm>
            <a:off x="2209800" y="3898900"/>
            <a:ext cx="109538" cy="182563"/>
          </a:xfrm>
          <a:prstGeom prst="rect">
            <a:avLst/>
          </a:prstGeom>
          <a:noFill/>
          <a:ln w="9525">
            <a:noFill/>
            <a:miter lim="800000"/>
            <a:headEnd/>
            <a:tailEnd/>
          </a:ln>
        </p:spPr>
        <p:txBody>
          <a:bodyPr wrap="none" lIns="0" tIns="0" rIns="0" bIns="0">
            <a:spAutoFit/>
          </a:bodyPr>
          <a:lstStyle/>
          <a:p>
            <a:r>
              <a:rPr lang="en-GB" sz="1200"/>
              <a:t>N</a:t>
            </a:r>
          </a:p>
        </p:txBody>
      </p:sp>
      <p:sp>
        <p:nvSpPr>
          <p:cNvPr id="27663" name="Text Box 14"/>
          <p:cNvSpPr txBox="1">
            <a:spLocks noChangeArrowheads="1"/>
          </p:cNvSpPr>
          <p:nvPr/>
        </p:nvSpPr>
        <p:spPr bwMode="auto">
          <a:xfrm>
            <a:off x="2209800" y="4927600"/>
            <a:ext cx="109538" cy="182563"/>
          </a:xfrm>
          <a:prstGeom prst="rect">
            <a:avLst/>
          </a:prstGeom>
          <a:noFill/>
          <a:ln w="9525">
            <a:noFill/>
            <a:miter lim="800000"/>
            <a:headEnd/>
            <a:tailEnd/>
          </a:ln>
        </p:spPr>
        <p:txBody>
          <a:bodyPr wrap="none" lIns="0" tIns="0" rIns="0" bIns="0">
            <a:spAutoFit/>
          </a:bodyPr>
          <a:lstStyle/>
          <a:p>
            <a:r>
              <a:rPr lang="en-GB" sz="1200"/>
              <a:t>N</a:t>
            </a:r>
          </a:p>
        </p:txBody>
      </p:sp>
      <p:sp>
        <p:nvSpPr>
          <p:cNvPr id="27664" name="Text Box 15"/>
          <p:cNvSpPr txBox="1">
            <a:spLocks noChangeArrowheads="1"/>
          </p:cNvSpPr>
          <p:nvPr/>
        </p:nvSpPr>
        <p:spPr bwMode="auto">
          <a:xfrm>
            <a:off x="2209800" y="4413250"/>
            <a:ext cx="127000" cy="182563"/>
          </a:xfrm>
          <a:prstGeom prst="rect">
            <a:avLst/>
          </a:prstGeom>
          <a:noFill/>
          <a:ln w="9525">
            <a:noFill/>
            <a:miter lim="800000"/>
            <a:headEnd/>
            <a:tailEnd/>
          </a:ln>
        </p:spPr>
        <p:txBody>
          <a:bodyPr wrap="none" lIns="0" tIns="0" rIns="0" bIns="0">
            <a:spAutoFit/>
          </a:bodyPr>
          <a:lstStyle/>
          <a:p>
            <a:r>
              <a:rPr lang="en-GB" sz="1200"/>
              <a:t>M</a:t>
            </a:r>
          </a:p>
        </p:txBody>
      </p:sp>
      <p:sp>
        <p:nvSpPr>
          <p:cNvPr id="27665" name="Text Box 16"/>
          <p:cNvSpPr txBox="1">
            <a:spLocks noChangeArrowheads="1"/>
          </p:cNvSpPr>
          <p:nvPr/>
        </p:nvSpPr>
        <p:spPr bwMode="auto">
          <a:xfrm>
            <a:off x="2209800" y="5441950"/>
            <a:ext cx="127000" cy="182563"/>
          </a:xfrm>
          <a:prstGeom prst="rect">
            <a:avLst/>
          </a:prstGeom>
          <a:noFill/>
          <a:ln w="9525">
            <a:noFill/>
            <a:miter lim="800000"/>
            <a:headEnd/>
            <a:tailEnd/>
          </a:ln>
        </p:spPr>
        <p:txBody>
          <a:bodyPr wrap="none" lIns="0" tIns="0" rIns="0" bIns="0">
            <a:spAutoFit/>
          </a:bodyPr>
          <a:lstStyle/>
          <a:p>
            <a:r>
              <a:rPr lang="en-GB" sz="1200"/>
              <a:t>M</a:t>
            </a:r>
          </a:p>
        </p:txBody>
      </p:sp>
      <p:grpSp>
        <p:nvGrpSpPr>
          <p:cNvPr id="142370" name="Group 34"/>
          <p:cNvGrpSpPr>
            <a:grpSpLocks/>
          </p:cNvGrpSpPr>
          <p:nvPr/>
        </p:nvGrpSpPr>
        <p:grpSpPr bwMode="auto">
          <a:xfrm>
            <a:off x="4038600" y="3733800"/>
            <a:ext cx="4724400" cy="1676400"/>
            <a:chOff x="2544" y="2352"/>
            <a:chExt cx="2976" cy="1056"/>
          </a:xfrm>
          <a:noFill/>
        </p:grpSpPr>
        <p:sp>
          <p:nvSpPr>
            <p:cNvPr id="27670" name="Rectangle 19"/>
            <p:cNvSpPr>
              <a:spLocks noChangeArrowheads="1"/>
            </p:cNvSpPr>
            <p:nvPr/>
          </p:nvSpPr>
          <p:spPr bwMode="auto">
            <a:xfrm>
              <a:off x="2544" y="2352"/>
              <a:ext cx="1056" cy="192"/>
            </a:xfrm>
            <a:prstGeom prst="rect">
              <a:avLst/>
            </a:prstGeom>
            <a:grpFill/>
            <a:ln w="9525">
              <a:solidFill>
                <a:schemeClr val="tx1"/>
              </a:solidFill>
              <a:miter lim="800000"/>
              <a:headEnd/>
              <a:tailEnd/>
            </a:ln>
          </p:spPr>
          <p:txBody>
            <a:bodyPr wrap="none" anchor="ctr"/>
            <a:lstStyle/>
            <a:p>
              <a:pPr algn="ctr"/>
              <a:r>
                <a:rPr lang="en-GB"/>
                <a:t>Employee</a:t>
              </a:r>
            </a:p>
          </p:txBody>
        </p:sp>
        <p:sp>
          <p:nvSpPr>
            <p:cNvPr id="27671" name="Rectangle 20"/>
            <p:cNvSpPr>
              <a:spLocks noChangeArrowheads="1"/>
            </p:cNvSpPr>
            <p:nvPr/>
          </p:nvSpPr>
          <p:spPr bwMode="auto">
            <a:xfrm>
              <a:off x="4464" y="2352"/>
              <a:ext cx="1056" cy="192"/>
            </a:xfrm>
            <a:prstGeom prst="rect">
              <a:avLst/>
            </a:prstGeom>
            <a:grpFill/>
            <a:ln w="9525">
              <a:solidFill>
                <a:schemeClr val="tx1"/>
              </a:solidFill>
              <a:miter lim="800000"/>
              <a:headEnd/>
              <a:tailEnd/>
            </a:ln>
          </p:spPr>
          <p:txBody>
            <a:bodyPr wrap="none" anchor="ctr"/>
            <a:lstStyle/>
            <a:p>
              <a:pPr algn="ctr"/>
              <a:r>
                <a:rPr lang="en-GB"/>
                <a:t>JobType</a:t>
              </a:r>
            </a:p>
          </p:txBody>
        </p:sp>
        <p:sp>
          <p:nvSpPr>
            <p:cNvPr id="27672" name="Rectangle 21"/>
            <p:cNvSpPr>
              <a:spLocks noChangeArrowheads="1"/>
            </p:cNvSpPr>
            <p:nvPr/>
          </p:nvSpPr>
          <p:spPr bwMode="auto">
            <a:xfrm>
              <a:off x="3600" y="3216"/>
              <a:ext cx="1056" cy="192"/>
            </a:xfrm>
            <a:prstGeom prst="rect">
              <a:avLst/>
            </a:prstGeom>
            <a:grpFill/>
            <a:ln w="9525">
              <a:solidFill>
                <a:schemeClr val="tx1"/>
              </a:solidFill>
              <a:miter lim="800000"/>
              <a:headEnd/>
              <a:tailEnd/>
            </a:ln>
          </p:spPr>
          <p:txBody>
            <a:bodyPr wrap="none" anchor="ctr"/>
            <a:lstStyle/>
            <a:p>
              <a:pPr algn="ctr"/>
              <a:r>
                <a:rPr lang="en-GB"/>
                <a:t>Company</a:t>
              </a:r>
            </a:p>
          </p:txBody>
        </p:sp>
        <p:sp>
          <p:nvSpPr>
            <p:cNvPr id="27673" name="AutoShape 22"/>
            <p:cNvSpPr>
              <a:spLocks noChangeArrowheads="1"/>
            </p:cNvSpPr>
            <p:nvPr/>
          </p:nvSpPr>
          <p:spPr bwMode="auto">
            <a:xfrm>
              <a:off x="3912" y="2640"/>
              <a:ext cx="432" cy="192"/>
            </a:xfrm>
            <a:prstGeom prst="diamond">
              <a:avLst/>
            </a:prstGeom>
            <a:grpFill/>
            <a:ln w="9525">
              <a:noFill/>
              <a:miter lim="800000"/>
              <a:headEnd/>
              <a:tailEnd/>
            </a:ln>
          </p:spPr>
          <p:txBody>
            <a:bodyPr wrap="none" anchor="ctr"/>
            <a:lstStyle/>
            <a:p>
              <a:pPr algn="ctr"/>
              <a:r>
                <a:rPr lang="en-GB" sz="1400" b="1"/>
                <a:t>works as</a:t>
              </a:r>
            </a:p>
          </p:txBody>
        </p:sp>
        <p:cxnSp>
          <p:nvCxnSpPr>
            <p:cNvPr id="27674" name="AutoShape 23"/>
            <p:cNvCxnSpPr>
              <a:cxnSpLocks noChangeShapeType="1"/>
              <a:stCxn id="27670" idx="3"/>
              <a:endCxn id="27673" idx="1"/>
            </p:cNvCxnSpPr>
            <p:nvPr/>
          </p:nvCxnSpPr>
          <p:spPr bwMode="auto">
            <a:xfrm>
              <a:off x="3600" y="2448"/>
              <a:ext cx="312" cy="288"/>
            </a:xfrm>
            <a:prstGeom prst="bentConnector3">
              <a:avLst>
                <a:gd name="adj1" fmla="val 50000"/>
              </a:avLst>
            </a:prstGeom>
            <a:grpFill/>
            <a:ln w="9525">
              <a:solidFill>
                <a:schemeClr val="tx1"/>
              </a:solidFill>
              <a:miter lim="800000"/>
              <a:headEnd/>
              <a:tailEnd/>
            </a:ln>
          </p:spPr>
        </p:cxnSp>
        <p:cxnSp>
          <p:nvCxnSpPr>
            <p:cNvPr id="27675" name="AutoShape 24"/>
            <p:cNvCxnSpPr>
              <a:cxnSpLocks noChangeShapeType="1"/>
              <a:stCxn id="27673" idx="3"/>
              <a:endCxn id="27671" idx="1"/>
            </p:cNvCxnSpPr>
            <p:nvPr/>
          </p:nvCxnSpPr>
          <p:spPr bwMode="auto">
            <a:xfrm flipV="1">
              <a:off x="4344" y="2448"/>
              <a:ext cx="120" cy="288"/>
            </a:xfrm>
            <a:prstGeom prst="bentConnector3">
              <a:avLst>
                <a:gd name="adj1" fmla="val 50000"/>
              </a:avLst>
            </a:prstGeom>
            <a:grpFill/>
            <a:ln w="9525">
              <a:solidFill>
                <a:schemeClr val="tx1"/>
              </a:solidFill>
              <a:miter lim="800000"/>
              <a:headEnd/>
              <a:tailEnd/>
            </a:ln>
          </p:spPr>
        </p:cxnSp>
        <p:cxnSp>
          <p:nvCxnSpPr>
            <p:cNvPr id="27676" name="AutoShape 25"/>
            <p:cNvCxnSpPr>
              <a:cxnSpLocks noChangeShapeType="1"/>
              <a:stCxn id="27673" idx="2"/>
              <a:endCxn id="27672" idx="0"/>
            </p:cNvCxnSpPr>
            <p:nvPr/>
          </p:nvCxnSpPr>
          <p:spPr bwMode="auto">
            <a:xfrm rot="5400000">
              <a:off x="3936" y="3024"/>
              <a:ext cx="384" cy="0"/>
            </a:xfrm>
            <a:prstGeom prst="straightConnector1">
              <a:avLst/>
            </a:prstGeom>
            <a:grpFill/>
            <a:ln w="9525">
              <a:solidFill>
                <a:schemeClr val="tx1"/>
              </a:solidFill>
              <a:round/>
              <a:headEnd/>
              <a:tailEnd/>
            </a:ln>
          </p:spPr>
        </p:cxnSp>
        <p:sp>
          <p:nvSpPr>
            <p:cNvPr id="27677" name="Text Box 26"/>
            <p:cNvSpPr txBox="1">
              <a:spLocks noChangeArrowheads="1"/>
            </p:cNvSpPr>
            <p:nvPr/>
          </p:nvSpPr>
          <p:spPr bwMode="auto">
            <a:xfrm>
              <a:off x="3792" y="2496"/>
              <a:ext cx="69" cy="115"/>
            </a:xfrm>
            <a:prstGeom prst="rect">
              <a:avLst/>
            </a:prstGeom>
            <a:grpFill/>
            <a:ln w="9525">
              <a:noFill/>
              <a:miter lim="800000"/>
              <a:headEnd/>
              <a:tailEnd/>
            </a:ln>
          </p:spPr>
          <p:txBody>
            <a:bodyPr wrap="none" lIns="0" tIns="0" rIns="0" bIns="0">
              <a:spAutoFit/>
            </a:bodyPr>
            <a:lstStyle/>
            <a:p>
              <a:r>
                <a:rPr lang="en-GB" sz="1200"/>
                <a:t>N</a:t>
              </a:r>
            </a:p>
          </p:txBody>
        </p:sp>
        <p:sp>
          <p:nvSpPr>
            <p:cNvPr id="27678" name="Text Box 27"/>
            <p:cNvSpPr txBox="1">
              <a:spLocks noChangeArrowheads="1"/>
            </p:cNvSpPr>
            <p:nvPr/>
          </p:nvSpPr>
          <p:spPr bwMode="auto">
            <a:xfrm>
              <a:off x="4272" y="2496"/>
              <a:ext cx="80" cy="115"/>
            </a:xfrm>
            <a:prstGeom prst="rect">
              <a:avLst/>
            </a:prstGeom>
            <a:grpFill/>
            <a:ln w="9525">
              <a:noFill/>
              <a:miter lim="800000"/>
              <a:headEnd/>
              <a:tailEnd/>
            </a:ln>
          </p:spPr>
          <p:txBody>
            <a:bodyPr wrap="none" lIns="0" tIns="0" rIns="0" bIns="0">
              <a:spAutoFit/>
            </a:bodyPr>
            <a:lstStyle/>
            <a:p>
              <a:r>
                <a:rPr lang="en-GB" sz="1200"/>
                <a:t>M</a:t>
              </a:r>
            </a:p>
          </p:txBody>
        </p:sp>
        <p:sp>
          <p:nvSpPr>
            <p:cNvPr id="27679" name="Text Box 28"/>
            <p:cNvSpPr txBox="1">
              <a:spLocks noChangeArrowheads="1"/>
            </p:cNvSpPr>
            <p:nvPr/>
          </p:nvSpPr>
          <p:spPr bwMode="auto">
            <a:xfrm>
              <a:off x="4176" y="2880"/>
              <a:ext cx="64" cy="115"/>
            </a:xfrm>
            <a:prstGeom prst="rect">
              <a:avLst/>
            </a:prstGeom>
            <a:grpFill/>
            <a:ln w="9525">
              <a:noFill/>
              <a:miter lim="800000"/>
              <a:headEnd/>
              <a:tailEnd/>
            </a:ln>
          </p:spPr>
          <p:txBody>
            <a:bodyPr wrap="none" lIns="0" tIns="0" rIns="0" bIns="0">
              <a:spAutoFit/>
            </a:bodyPr>
            <a:lstStyle/>
            <a:p>
              <a:r>
                <a:rPr lang="en-GB" sz="1200"/>
                <a:t>K</a:t>
              </a:r>
            </a:p>
          </p:txBody>
        </p:sp>
        <p:sp>
          <p:nvSpPr>
            <p:cNvPr id="27680" name="Text Box 29"/>
            <p:cNvSpPr txBox="1">
              <a:spLocks noChangeArrowheads="1"/>
            </p:cNvSpPr>
            <p:nvPr/>
          </p:nvSpPr>
          <p:spPr bwMode="auto">
            <a:xfrm>
              <a:off x="4219" y="3072"/>
              <a:ext cx="1" cy="115"/>
            </a:xfrm>
            <a:prstGeom prst="rect">
              <a:avLst/>
            </a:prstGeom>
            <a:grpFill/>
            <a:ln w="9525">
              <a:noFill/>
              <a:miter lim="800000"/>
              <a:headEnd/>
              <a:tailEnd/>
            </a:ln>
          </p:spPr>
          <p:txBody>
            <a:bodyPr wrap="none" lIns="0" tIns="0" rIns="0" bIns="0">
              <a:spAutoFit/>
            </a:bodyPr>
            <a:lstStyle/>
            <a:p>
              <a:endParaRPr lang="en-GB" sz="1200" b="1"/>
            </a:p>
          </p:txBody>
        </p:sp>
        <p:sp>
          <p:nvSpPr>
            <p:cNvPr id="27681" name="Text Box 30"/>
            <p:cNvSpPr txBox="1">
              <a:spLocks noChangeArrowheads="1"/>
            </p:cNvSpPr>
            <p:nvPr/>
          </p:nvSpPr>
          <p:spPr bwMode="auto">
            <a:xfrm>
              <a:off x="4886" y="2855"/>
              <a:ext cx="612" cy="231"/>
            </a:xfrm>
            <a:prstGeom prst="rect">
              <a:avLst/>
            </a:prstGeom>
            <a:grpFill/>
            <a:ln w="9525">
              <a:noFill/>
              <a:miter lim="800000"/>
              <a:headEnd/>
              <a:tailEnd/>
            </a:ln>
          </p:spPr>
          <p:txBody>
            <a:bodyPr wrap="none">
              <a:spAutoFit/>
            </a:bodyPr>
            <a:lstStyle/>
            <a:p>
              <a:r>
                <a:rPr lang="en-GB"/>
                <a:t>Ternary</a:t>
              </a:r>
            </a:p>
          </p:txBody>
        </p:sp>
      </p:grpSp>
      <p:grpSp>
        <p:nvGrpSpPr>
          <p:cNvPr id="142369" name="Group 33"/>
          <p:cNvGrpSpPr>
            <a:grpSpLocks/>
          </p:cNvGrpSpPr>
          <p:nvPr/>
        </p:nvGrpSpPr>
        <p:grpSpPr bwMode="auto">
          <a:xfrm>
            <a:off x="990600" y="3429000"/>
            <a:ext cx="2362200" cy="2895600"/>
            <a:chOff x="576" y="2160"/>
            <a:chExt cx="1488" cy="1824"/>
          </a:xfrm>
          <a:noFill/>
        </p:grpSpPr>
        <p:sp>
          <p:nvSpPr>
            <p:cNvPr id="27668" name="Line 31"/>
            <p:cNvSpPr>
              <a:spLocks noChangeShapeType="1"/>
            </p:cNvSpPr>
            <p:nvPr/>
          </p:nvSpPr>
          <p:spPr bwMode="auto">
            <a:xfrm>
              <a:off x="624" y="2160"/>
              <a:ext cx="1392" cy="1824"/>
            </a:xfrm>
            <a:prstGeom prst="line">
              <a:avLst/>
            </a:prstGeom>
            <a:grpFill/>
            <a:ln w="101600">
              <a:solidFill>
                <a:srgbClr val="993366"/>
              </a:solidFill>
              <a:round/>
              <a:headEnd/>
              <a:tailEnd/>
            </a:ln>
          </p:spPr>
          <p:txBody>
            <a:bodyPr/>
            <a:lstStyle/>
            <a:p>
              <a:endParaRPr lang="sv-SE"/>
            </a:p>
          </p:txBody>
        </p:sp>
        <p:sp>
          <p:nvSpPr>
            <p:cNvPr id="27669" name="Line 32"/>
            <p:cNvSpPr>
              <a:spLocks noChangeShapeType="1"/>
            </p:cNvSpPr>
            <p:nvPr/>
          </p:nvSpPr>
          <p:spPr bwMode="auto">
            <a:xfrm flipH="1">
              <a:off x="576" y="2160"/>
              <a:ext cx="1488" cy="1728"/>
            </a:xfrm>
            <a:prstGeom prst="line">
              <a:avLst/>
            </a:prstGeom>
            <a:grpFill/>
            <a:ln w="101600">
              <a:solidFill>
                <a:srgbClr val="993366"/>
              </a:solidFill>
              <a:round/>
              <a:headEnd/>
              <a:tailEnd/>
            </a:ln>
          </p:spPr>
          <p:txBody>
            <a:bodyPr/>
            <a:lstStyle/>
            <a:p>
              <a:endParaRPr lang="sv-SE"/>
            </a:p>
          </p:txBody>
        </p:sp>
      </p:grpSp>
    </p:spTree>
    <p:extLst>
      <p:ext uri="{BB962C8B-B14F-4D97-AF65-F5344CB8AC3E}">
        <p14:creationId xmlns:p14="http://schemas.microsoft.com/office/powerpoint/2010/main" val="27417071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04800" y="1447800"/>
            <a:ext cx="8610600" cy="5105400"/>
          </a:xfrm>
          <a:prstGeom prst="rect">
            <a:avLst/>
          </a:prstGeom>
          <a:noFill/>
          <a:ln w="9525">
            <a:noFill/>
            <a:miter lim="800000"/>
            <a:headEnd/>
            <a:tailEnd/>
          </a:ln>
        </p:spPr>
      </p:pic>
      <p:sp>
        <p:nvSpPr>
          <p:cNvPr id="5" name="Title 1"/>
          <p:cNvSpPr>
            <a:spLocks noGrp="1"/>
          </p:cNvSpPr>
          <p:nvPr>
            <p:ph type="title"/>
          </p:nvPr>
        </p:nvSpPr>
        <p:spPr>
          <a:xfrm>
            <a:off x="381000" y="230188"/>
            <a:ext cx="8382000" cy="1163395"/>
          </a:xfrm>
        </p:spPr>
        <p:txBody>
          <a:bodyPr>
            <a:normAutofit/>
          </a:bodyPr>
          <a:lstStyle/>
          <a:p>
            <a:r>
              <a:rPr lang="en-US" dirty="0">
                <a:solidFill>
                  <a:schemeClr val="tx2"/>
                </a:solidFill>
              </a:rPr>
              <a:t>Ternary Relationship</a:t>
            </a:r>
          </a:p>
        </p:txBody>
      </p:sp>
    </p:spTree>
    <p:extLst>
      <p:ext uri="{BB962C8B-B14F-4D97-AF65-F5344CB8AC3E}">
        <p14:creationId xmlns:p14="http://schemas.microsoft.com/office/powerpoint/2010/main" val="30581889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Main characteristics of the database approach</a:t>
            </a:r>
          </a:p>
        </p:txBody>
      </p:sp>
      <p:sp>
        <p:nvSpPr>
          <p:cNvPr id="573443" name="Rectangle 3"/>
          <p:cNvSpPr>
            <a:spLocks noGrp="1" noChangeArrowheads="1"/>
          </p:cNvSpPr>
          <p:nvPr>
            <p:ph type="body" idx="1"/>
          </p:nvPr>
        </p:nvSpPr>
        <p:spPr/>
        <p:txBody>
          <a:bodyPr>
            <a:normAutofit lnSpcReduction="10000"/>
          </a:bodyPr>
          <a:lstStyle/>
          <a:p>
            <a:r>
              <a:rPr lang="en-US" sz="1800" dirty="0"/>
              <a:t>Self-describing nature of a database system:</a:t>
            </a:r>
          </a:p>
          <a:p>
            <a:pPr lvl="1"/>
            <a:r>
              <a:rPr lang="en-US" sz="1600" dirty="0"/>
              <a:t>A DBMS catalog stores the description of a particular database (e.g. data structures, types, and constraints).</a:t>
            </a:r>
          </a:p>
          <a:p>
            <a:pPr lvl="1"/>
            <a:r>
              <a:rPr lang="en-US" sz="1600" dirty="0"/>
              <a:t>The description is called meta-data.</a:t>
            </a:r>
          </a:p>
          <a:p>
            <a:pPr lvl="1"/>
            <a:r>
              <a:rPr lang="en-US" sz="1600" dirty="0"/>
              <a:t>This allows the DBMS software to work with different database applications.</a:t>
            </a:r>
          </a:p>
          <a:p>
            <a:r>
              <a:rPr lang="en-US" sz="1800" dirty="0"/>
              <a:t>Insulation between programs and data:</a:t>
            </a:r>
          </a:p>
          <a:p>
            <a:pPr lvl="1"/>
            <a:r>
              <a:rPr lang="en-US" sz="1600" dirty="0"/>
              <a:t>Called program-data independence.</a:t>
            </a:r>
          </a:p>
          <a:p>
            <a:pPr lvl="1"/>
            <a:r>
              <a:rPr lang="en-US" sz="1600" dirty="0"/>
              <a:t>Allows changing data structures and storage organization without having to change the DBMS access programs.</a:t>
            </a:r>
          </a:p>
          <a:p>
            <a:r>
              <a:rPr lang="en-US" sz="2000" dirty="0"/>
              <a:t>Data abstraction: </a:t>
            </a:r>
          </a:p>
          <a:p>
            <a:pPr lvl="1"/>
            <a:r>
              <a:rPr lang="en-US" sz="1600" dirty="0"/>
              <a:t>A data model is used to hide storage details and present the users with a conceptual view  of the database.</a:t>
            </a:r>
          </a:p>
          <a:p>
            <a:pPr lvl="1"/>
            <a:r>
              <a:rPr lang="en-US" sz="1600" dirty="0"/>
              <a:t>Programs refer to the data model constructs rather than data storage details.</a:t>
            </a:r>
          </a:p>
          <a:p>
            <a:r>
              <a:rPr lang="en-US" sz="2000" dirty="0"/>
              <a:t>Support of multiple views of the data:</a:t>
            </a:r>
          </a:p>
          <a:p>
            <a:pPr lvl="1"/>
            <a:r>
              <a:rPr lang="en-US" sz="1600" dirty="0"/>
              <a:t>Each user may see a different view of the database, which describes only the data of interest to that user.</a:t>
            </a:r>
          </a:p>
          <a:p>
            <a:pPr lvl="1"/>
            <a:endParaRPr lang="en-US" sz="2000" dirty="0"/>
          </a:p>
        </p:txBody>
      </p:sp>
    </p:spTree>
    <p:extLst>
      <p:ext uri="{BB962C8B-B14F-4D97-AF65-F5344CB8AC3E}">
        <p14:creationId xmlns:p14="http://schemas.microsoft.com/office/powerpoint/2010/main" val="655599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4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4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4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344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44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344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344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34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2"/>
          <p:cNvSpPr>
            <a:spLocks noGrp="1" noChangeArrowheads="1"/>
          </p:cNvSpPr>
          <p:nvPr>
            <p:ph type="title"/>
          </p:nvPr>
        </p:nvSpPr>
        <p:spPr>
          <a:xfrm>
            <a:off x="467544" y="476672"/>
            <a:ext cx="8229600" cy="1371600"/>
          </a:xfrm>
          <a:noFill/>
          <a:ln>
            <a:noFill/>
          </a:ln>
        </p:spPr>
        <p:txBody>
          <a:bodyPr/>
          <a:lstStyle/>
          <a:p>
            <a:pPr eaLnBrk="1" hangingPunct="1"/>
            <a:r>
              <a:rPr lang="en-GB"/>
              <a:t>ER Notation</a:t>
            </a:r>
          </a:p>
        </p:txBody>
      </p:sp>
      <p:sp>
        <p:nvSpPr>
          <p:cNvPr id="28675" name="AutoShape 60"/>
          <p:cNvSpPr>
            <a:spLocks noChangeArrowheads="1"/>
          </p:cNvSpPr>
          <p:nvPr/>
        </p:nvSpPr>
        <p:spPr bwMode="auto">
          <a:xfrm>
            <a:off x="4187453" y="2202458"/>
            <a:ext cx="381000" cy="381000"/>
          </a:xfrm>
          <a:prstGeom prst="diamond">
            <a:avLst/>
          </a:prstGeom>
          <a:noFill/>
          <a:ln w="9525">
            <a:solidFill>
              <a:schemeClr val="tx1"/>
            </a:solidFill>
            <a:miter lim="800000"/>
            <a:headEnd/>
            <a:tailEnd/>
          </a:ln>
        </p:spPr>
        <p:txBody>
          <a:bodyPr wrap="none" anchor="ctr"/>
          <a:lstStyle/>
          <a:p>
            <a:endParaRPr lang="sv-SE"/>
          </a:p>
        </p:txBody>
      </p:sp>
      <p:sp>
        <p:nvSpPr>
          <p:cNvPr id="28676" name="Line 32"/>
          <p:cNvSpPr>
            <a:spLocks noChangeShapeType="1"/>
          </p:cNvSpPr>
          <p:nvPr/>
        </p:nvSpPr>
        <p:spPr bwMode="auto">
          <a:xfrm>
            <a:off x="3620716" y="5296495"/>
            <a:ext cx="901353" cy="3491"/>
          </a:xfrm>
          <a:prstGeom prst="line">
            <a:avLst/>
          </a:prstGeom>
          <a:noFill/>
          <a:ln w="38100" cmpd="dbl">
            <a:solidFill>
              <a:schemeClr val="tx1"/>
            </a:solidFill>
            <a:round/>
            <a:headEnd/>
            <a:tailEnd/>
          </a:ln>
        </p:spPr>
        <p:txBody>
          <a:bodyPr wrap="none" anchor="ctr"/>
          <a:lstStyle/>
          <a:p>
            <a:endParaRPr lang="sv-SE"/>
          </a:p>
        </p:txBody>
      </p:sp>
      <p:grpSp>
        <p:nvGrpSpPr>
          <p:cNvPr id="28677" name="Group 28"/>
          <p:cNvGrpSpPr>
            <a:grpSpLocks/>
          </p:cNvGrpSpPr>
          <p:nvPr/>
        </p:nvGrpSpPr>
        <p:grpSpPr bwMode="auto">
          <a:xfrm>
            <a:off x="2206253" y="5175845"/>
            <a:ext cx="1143000" cy="241300"/>
            <a:chOff x="528" y="3291"/>
            <a:chExt cx="720" cy="152"/>
          </a:xfrm>
          <a:noFill/>
        </p:grpSpPr>
        <p:sp>
          <p:nvSpPr>
            <p:cNvPr id="28717" name="Rectangle 29"/>
            <p:cNvSpPr>
              <a:spLocks noChangeArrowheads="1"/>
            </p:cNvSpPr>
            <p:nvPr/>
          </p:nvSpPr>
          <p:spPr bwMode="auto">
            <a:xfrm>
              <a:off x="528" y="3291"/>
              <a:ext cx="403" cy="152"/>
            </a:xfrm>
            <a:prstGeom prst="rect">
              <a:avLst/>
            </a:prstGeom>
            <a:grpFill/>
            <a:ln w="9525">
              <a:solidFill>
                <a:schemeClr val="tx1"/>
              </a:solidFill>
              <a:miter lim="800000"/>
              <a:headEnd/>
              <a:tailEnd/>
            </a:ln>
          </p:spPr>
          <p:txBody>
            <a:bodyPr wrap="none" anchor="ctr"/>
            <a:lstStyle/>
            <a:p>
              <a:pPr algn="ctr" eaLnBrk="0" hangingPunct="0"/>
              <a:r>
                <a:rPr lang="en-US" altLang="zh-CN" sz="1400">
                  <a:latin typeface="Times New Roman" pitchFamily="18" charset="0"/>
                  <a:ea typeface="宋体" pitchFamily="2" charset="-122"/>
                </a:rPr>
                <a:t>E</a:t>
              </a:r>
              <a:r>
                <a:rPr lang="en-US" altLang="zh-CN" sz="1400" baseline="-25000">
                  <a:latin typeface="Times New Roman" pitchFamily="18" charset="0"/>
                  <a:ea typeface="宋体" pitchFamily="2" charset="-122"/>
                </a:rPr>
                <a:t>1</a:t>
              </a:r>
              <a:endParaRPr lang="en-US" altLang="zh-CN" sz="1400">
                <a:latin typeface="Times New Roman" pitchFamily="18" charset="0"/>
                <a:ea typeface="宋体" pitchFamily="2" charset="-122"/>
              </a:endParaRPr>
            </a:p>
          </p:txBody>
        </p:sp>
        <p:sp>
          <p:nvSpPr>
            <p:cNvPr id="28718" name="Line 30"/>
            <p:cNvSpPr>
              <a:spLocks noChangeShapeType="1"/>
            </p:cNvSpPr>
            <p:nvPr/>
          </p:nvSpPr>
          <p:spPr bwMode="auto">
            <a:xfrm>
              <a:off x="941" y="3371"/>
              <a:ext cx="307" cy="0"/>
            </a:xfrm>
            <a:prstGeom prst="line">
              <a:avLst/>
            </a:prstGeom>
            <a:grpFill/>
            <a:ln w="9525">
              <a:solidFill>
                <a:schemeClr val="tx1"/>
              </a:solidFill>
              <a:round/>
              <a:headEnd/>
              <a:tailEnd/>
            </a:ln>
          </p:spPr>
          <p:txBody>
            <a:bodyPr wrap="none" anchor="ctr"/>
            <a:lstStyle/>
            <a:p>
              <a:endParaRPr lang="sv-SE"/>
            </a:p>
          </p:txBody>
        </p:sp>
      </p:grpSp>
      <p:sp>
        <p:nvSpPr>
          <p:cNvPr id="28679" name="Rectangle 3"/>
          <p:cNvSpPr>
            <a:spLocks noChangeArrowheads="1"/>
          </p:cNvSpPr>
          <p:nvPr/>
        </p:nvSpPr>
        <p:spPr bwMode="auto">
          <a:xfrm>
            <a:off x="6084168" y="980728"/>
            <a:ext cx="4419600" cy="4949047"/>
          </a:xfrm>
          <a:prstGeom prst="rect">
            <a:avLst/>
          </a:prstGeom>
          <a:noFill/>
          <a:ln w="9525">
            <a:noFill/>
            <a:miter lim="800000"/>
            <a:headEnd/>
            <a:tailEnd/>
          </a:ln>
        </p:spPr>
        <p:txBody>
          <a:bodyPr>
            <a:spAutoFit/>
          </a:bodyPr>
          <a:lstStyle/>
          <a:p>
            <a:pPr>
              <a:spcBef>
                <a:spcPct val="60000"/>
              </a:spcBef>
              <a:spcAft>
                <a:spcPct val="70000"/>
              </a:spcAft>
              <a:buClr>
                <a:schemeClr val="bg2"/>
              </a:buClr>
              <a:buSzPct val="70000"/>
              <a:buFont typeface="Monotype Sorts"/>
              <a:buNone/>
            </a:pPr>
            <a:r>
              <a:rPr lang="en-US" altLang="zh-CN" sz="1200" u="sng" dirty="0">
                <a:ea typeface="宋体" pitchFamily="2" charset="-122"/>
              </a:rPr>
              <a:t>Meaning</a:t>
            </a:r>
          </a:p>
          <a:p>
            <a:pPr>
              <a:spcBef>
                <a:spcPct val="60000"/>
              </a:spcBef>
              <a:spcAft>
                <a:spcPct val="70000"/>
              </a:spcAft>
              <a:buClr>
                <a:schemeClr val="bg2"/>
              </a:buClr>
              <a:buSzPct val="70000"/>
              <a:buFont typeface="Monotype Sorts"/>
              <a:buNone/>
            </a:pPr>
            <a:r>
              <a:rPr lang="en-US" altLang="zh-CN" sz="1200" dirty="0">
                <a:ea typeface="宋体" pitchFamily="2" charset="-122"/>
              </a:rPr>
              <a:t>ENTITY TYPE</a:t>
            </a:r>
          </a:p>
          <a:p>
            <a:pPr>
              <a:spcBef>
                <a:spcPct val="60000"/>
              </a:spcBef>
              <a:spcAft>
                <a:spcPct val="70000"/>
              </a:spcAft>
              <a:buClr>
                <a:schemeClr val="bg2"/>
              </a:buClr>
              <a:buSzPct val="70000"/>
              <a:buFont typeface="Monotype Sorts"/>
              <a:buNone/>
            </a:pPr>
            <a:r>
              <a:rPr lang="en-US" altLang="zh-CN" sz="1200" dirty="0">
                <a:ea typeface="宋体" pitchFamily="2" charset="-122"/>
              </a:rPr>
              <a:t>WEAK ENTITY TYPE</a:t>
            </a:r>
          </a:p>
          <a:p>
            <a:pPr>
              <a:spcBef>
                <a:spcPct val="60000"/>
              </a:spcBef>
              <a:spcAft>
                <a:spcPct val="70000"/>
              </a:spcAft>
              <a:buClr>
                <a:schemeClr val="bg2"/>
              </a:buClr>
              <a:buSzPct val="70000"/>
              <a:buFont typeface="Monotype Sorts"/>
              <a:buNone/>
            </a:pPr>
            <a:r>
              <a:rPr lang="en-US" altLang="zh-CN" sz="1200" dirty="0">
                <a:ea typeface="宋体" pitchFamily="2" charset="-122"/>
              </a:rPr>
              <a:t>RELATIONSHIP TYPE</a:t>
            </a:r>
          </a:p>
          <a:p>
            <a:pPr>
              <a:spcBef>
                <a:spcPct val="60000"/>
              </a:spcBef>
              <a:spcAft>
                <a:spcPct val="70000"/>
              </a:spcAft>
              <a:buClr>
                <a:schemeClr val="bg2"/>
              </a:buClr>
              <a:buSzPct val="70000"/>
              <a:buFont typeface="Monotype Sorts"/>
              <a:buNone/>
            </a:pPr>
            <a:r>
              <a:rPr lang="en-US" altLang="zh-CN" sz="1200" dirty="0">
                <a:ea typeface="宋体" pitchFamily="2" charset="-122"/>
              </a:rPr>
              <a:t>IDENTIFYING RELATIONSHIP TYPE</a:t>
            </a:r>
          </a:p>
          <a:p>
            <a:pPr>
              <a:spcBef>
                <a:spcPct val="60000"/>
              </a:spcBef>
              <a:spcAft>
                <a:spcPct val="70000"/>
              </a:spcAft>
              <a:buClr>
                <a:schemeClr val="bg2"/>
              </a:buClr>
              <a:buSzPct val="70000"/>
              <a:buFont typeface="Monotype Sorts"/>
              <a:buNone/>
            </a:pPr>
            <a:r>
              <a:rPr lang="en-US" altLang="zh-CN" sz="1200" dirty="0">
                <a:ea typeface="宋体" pitchFamily="2" charset="-122"/>
              </a:rPr>
              <a:t>ATTRIBUTE</a:t>
            </a:r>
          </a:p>
          <a:p>
            <a:pPr>
              <a:spcBef>
                <a:spcPct val="60000"/>
              </a:spcBef>
              <a:spcAft>
                <a:spcPct val="70000"/>
              </a:spcAft>
              <a:buClr>
                <a:schemeClr val="bg2"/>
              </a:buClr>
              <a:buSzPct val="70000"/>
              <a:buFont typeface="Monotype Sorts"/>
              <a:buNone/>
            </a:pPr>
            <a:r>
              <a:rPr lang="en-US" altLang="zh-CN" sz="1200" dirty="0">
                <a:ea typeface="宋体" pitchFamily="2" charset="-122"/>
              </a:rPr>
              <a:t>KEY ATTRIBUTE</a:t>
            </a:r>
          </a:p>
          <a:p>
            <a:pPr>
              <a:spcBef>
                <a:spcPct val="60000"/>
              </a:spcBef>
              <a:spcAft>
                <a:spcPct val="70000"/>
              </a:spcAft>
              <a:buClr>
                <a:schemeClr val="bg2"/>
              </a:buClr>
              <a:buSzPct val="70000"/>
              <a:buFont typeface="Monotype Sorts"/>
              <a:buNone/>
            </a:pPr>
            <a:r>
              <a:rPr lang="en-US" altLang="zh-CN" sz="1200" dirty="0">
                <a:ea typeface="宋体" pitchFamily="2" charset="-122"/>
              </a:rPr>
              <a:t>MULTIVALUED ATTRIBUTE</a:t>
            </a:r>
          </a:p>
          <a:p>
            <a:pPr>
              <a:spcBef>
                <a:spcPct val="60000"/>
              </a:spcBef>
              <a:spcAft>
                <a:spcPct val="70000"/>
              </a:spcAft>
              <a:buClr>
                <a:schemeClr val="bg2"/>
              </a:buClr>
              <a:buSzPct val="70000"/>
              <a:buFont typeface="Monotype Sorts"/>
              <a:buNone/>
            </a:pPr>
            <a:endParaRPr lang="en-US" altLang="zh-CN" sz="1200" dirty="0">
              <a:ea typeface="宋体" pitchFamily="2" charset="-122"/>
            </a:endParaRPr>
          </a:p>
          <a:p>
            <a:pPr>
              <a:spcBef>
                <a:spcPct val="60000"/>
              </a:spcBef>
              <a:spcAft>
                <a:spcPct val="70000"/>
              </a:spcAft>
              <a:buClr>
                <a:schemeClr val="bg2"/>
              </a:buClr>
              <a:buSzPct val="70000"/>
              <a:buFont typeface="Monotype Sorts"/>
              <a:buNone/>
            </a:pPr>
            <a:endParaRPr lang="en-US" altLang="zh-CN" sz="1200" dirty="0">
              <a:ea typeface="宋体" pitchFamily="2" charset="-122"/>
            </a:endParaRPr>
          </a:p>
          <a:p>
            <a:pPr>
              <a:spcBef>
                <a:spcPct val="60000"/>
              </a:spcBef>
              <a:spcAft>
                <a:spcPct val="70000"/>
              </a:spcAft>
              <a:buClr>
                <a:schemeClr val="bg2"/>
              </a:buClr>
              <a:buSzPct val="70000"/>
              <a:buFont typeface="Monotype Sorts"/>
              <a:buNone/>
            </a:pPr>
            <a:r>
              <a:rPr lang="en-US" altLang="zh-CN" sz="1200" dirty="0">
                <a:ea typeface="宋体" pitchFamily="2" charset="-122"/>
              </a:rPr>
              <a:t>TOTAL PARTICIPATION OF E</a:t>
            </a:r>
            <a:r>
              <a:rPr lang="en-US" altLang="zh-CN" sz="1200" baseline="-25000" dirty="0">
                <a:ea typeface="宋体" pitchFamily="2" charset="-122"/>
              </a:rPr>
              <a:t>2</a:t>
            </a:r>
            <a:r>
              <a:rPr lang="en-US" altLang="zh-CN" sz="1200" dirty="0">
                <a:ea typeface="宋体" pitchFamily="2" charset="-122"/>
              </a:rPr>
              <a:t> IN R</a:t>
            </a:r>
          </a:p>
          <a:p>
            <a:pPr>
              <a:spcBef>
                <a:spcPct val="60000"/>
              </a:spcBef>
              <a:spcAft>
                <a:spcPct val="70000"/>
              </a:spcAft>
              <a:buClr>
                <a:schemeClr val="bg2"/>
              </a:buClr>
              <a:buSzPct val="70000"/>
              <a:buFont typeface="Monotype Sorts"/>
              <a:buNone/>
            </a:pPr>
            <a:r>
              <a:rPr lang="en-US" altLang="zh-CN" sz="1200" dirty="0">
                <a:ea typeface="宋体" pitchFamily="2" charset="-122"/>
              </a:rPr>
              <a:t>CARDINALITY RATIO 1:N FOR E</a:t>
            </a:r>
            <a:r>
              <a:rPr lang="en-US" altLang="zh-CN" sz="1200" baseline="-25000" dirty="0">
                <a:ea typeface="宋体" pitchFamily="2" charset="-122"/>
              </a:rPr>
              <a:t>1</a:t>
            </a:r>
            <a:r>
              <a:rPr lang="en-US" altLang="zh-CN" sz="1200" dirty="0">
                <a:ea typeface="宋体" pitchFamily="2" charset="-122"/>
              </a:rPr>
              <a:t>:E</a:t>
            </a:r>
            <a:r>
              <a:rPr lang="en-US" altLang="zh-CN" sz="1200" baseline="-25000" dirty="0">
                <a:ea typeface="宋体" pitchFamily="2" charset="-122"/>
              </a:rPr>
              <a:t>2 </a:t>
            </a:r>
            <a:r>
              <a:rPr lang="en-US" altLang="zh-CN" sz="1200" dirty="0">
                <a:ea typeface="宋体" pitchFamily="2" charset="-122"/>
              </a:rPr>
              <a:t>IN R</a:t>
            </a:r>
          </a:p>
        </p:txBody>
      </p:sp>
      <p:sp>
        <p:nvSpPr>
          <p:cNvPr id="28680" name="Text Box 4"/>
          <p:cNvSpPr txBox="1">
            <a:spLocks noChangeArrowheads="1"/>
          </p:cNvSpPr>
          <p:nvPr/>
        </p:nvSpPr>
        <p:spPr bwMode="auto">
          <a:xfrm>
            <a:off x="4096966" y="956270"/>
            <a:ext cx="642868" cy="231923"/>
          </a:xfrm>
          <a:prstGeom prst="rect">
            <a:avLst/>
          </a:prstGeom>
          <a:noFill/>
          <a:ln w="9525">
            <a:noFill/>
            <a:miter lim="800000"/>
            <a:headEnd/>
            <a:tailEnd/>
          </a:ln>
        </p:spPr>
        <p:txBody>
          <a:bodyPr wrap="none" tIns="46800" bIns="0">
            <a:spAutoFit/>
          </a:bodyPr>
          <a:lstStyle/>
          <a:p>
            <a:pPr eaLnBrk="0" hangingPunct="0"/>
            <a:r>
              <a:rPr lang="en-US" altLang="zh-CN" sz="1200" u="sng">
                <a:ea typeface="宋体" pitchFamily="2" charset="-122"/>
              </a:rPr>
              <a:t>Symbol</a:t>
            </a:r>
          </a:p>
        </p:txBody>
      </p:sp>
      <p:sp>
        <p:nvSpPr>
          <p:cNvPr id="28681" name="Rectangle 5"/>
          <p:cNvSpPr>
            <a:spLocks noChangeArrowheads="1"/>
          </p:cNvSpPr>
          <p:nvPr/>
        </p:nvSpPr>
        <p:spPr bwMode="auto">
          <a:xfrm>
            <a:off x="3989016" y="1294408"/>
            <a:ext cx="901700" cy="314325"/>
          </a:xfrm>
          <a:prstGeom prst="rect">
            <a:avLst/>
          </a:prstGeom>
          <a:noFill/>
          <a:ln w="9525">
            <a:solidFill>
              <a:schemeClr val="tx1"/>
            </a:solidFill>
            <a:miter lim="800000"/>
            <a:headEnd/>
            <a:tailEnd/>
          </a:ln>
        </p:spPr>
        <p:txBody>
          <a:bodyPr wrap="none" anchor="ctr"/>
          <a:lstStyle/>
          <a:p>
            <a:endParaRPr lang="sv-SE"/>
          </a:p>
        </p:txBody>
      </p:sp>
      <p:sp>
        <p:nvSpPr>
          <p:cNvPr id="28682" name="Rectangle 7"/>
          <p:cNvSpPr>
            <a:spLocks noChangeArrowheads="1"/>
          </p:cNvSpPr>
          <p:nvPr/>
        </p:nvSpPr>
        <p:spPr bwMode="auto">
          <a:xfrm>
            <a:off x="3982666" y="1761133"/>
            <a:ext cx="914400" cy="320675"/>
          </a:xfrm>
          <a:prstGeom prst="rect">
            <a:avLst/>
          </a:prstGeom>
          <a:noFill/>
          <a:ln w="9525">
            <a:solidFill>
              <a:schemeClr val="tx1"/>
            </a:solidFill>
            <a:miter lim="800000"/>
            <a:headEnd/>
            <a:tailEnd/>
          </a:ln>
        </p:spPr>
        <p:txBody>
          <a:bodyPr wrap="none" anchor="ctr"/>
          <a:lstStyle/>
          <a:p>
            <a:endParaRPr lang="sv-SE"/>
          </a:p>
        </p:txBody>
      </p:sp>
      <p:grpSp>
        <p:nvGrpSpPr>
          <p:cNvPr id="28683" name="Group 13"/>
          <p:cNvGrpSpPr>
            <a:grpSpLocks/>
          </p:cNvGrpSpPr>
          <p:nvPr/>
        </p:nvGrpSpPr>
        <p:grpSpPr bwMode="auto">
          <a:xfrm>
            <a:off x="3700091" y="3135908"/>
            <a:ext cx="1143000" cy="211137"/>
            <a:chOff x="931" y="2046"/>
            <a:chExt cx="720" cy="133"/>
          </a:xfrm>
          <a:noFill/>
        </p:grpSpPr>
        <p:sp>
          <p:nvSpPr>
            <p:cNvPr id="28715" name="Oval 14"/>
            <p:cNvSpPr>
              <a:spLocks noChangeArrowheads="1"/>
            </p:cNvSpPr>
            <p:nvPr/>
          </p:nvSpPr>
          <p:spPr bwMode="auto">
            <a:xfrm>
              <a:off x="1181" y="2046"/>
              <a:ext cx="470" cy="133"/>
            </a:xfrm>
            <a:prstGeom prst="ellipse">
              <a:avLst/>
            </a:prstGeom>
            <a:grpFill/>
            <a:ln w="9525">
              <a:solidFill>
                <a:schemeClr val="tx1"/>
              </a:solidFill>
              <a:round/>
              <a:headEnd/>
              <a:tailEnd/>
            </a:ln>
          </p:spPr>
          <p:txBody>
            <a:bodyPr wrap="none" anchor="ctr"/>
            <a:lstStyle/>
            <a:p>
              <a:endParaRPr lang="sv-SE"/>
            </a:p>
          </p:txBody>
        </p:sp>
        <p:sp>
          <p:nvSpPr>
            <p:cNvPr id="28716" name="Line 15"/>
            <p:cNvSpPr>
              <a:spLocks noChangeShapeType="1"/>
            </p:cNvSpPr>
            <p:nvPr/>
          </p:nvSpPr>
          <p:spPr bwMode="auto">
            <a:xfrm flipH="1">
              <a:off x="931" y="2113"/>
              <a:ext cx="250" cy="0"/>
            </a:xfrm>
            <a:prstGeom prst="line">
              <a:avLst/>
            </a:prstGeom>
            <a:grpFill/>
            <a:ln w="9525">
              <a:solidFill>
                <a:schemeClr val="tx1"/>
              </a:solidFill>
              <a:round/>
              <a:headEnd/>
              <a:tailEnd/>
            </a:ln>
          </p:spPr>
          <p:txBody>
            <a:bodyPr wrap="none" anchor="ctr"/>
            <a:lstStyle/>
            <a:p>
              <a:endParaRPr lang="sv-SE"/>
            </a:p>
          </p:txBody>
        </p:sp>
      </p:grpSp>
      <p:grpSp>
        <p:nvGrpSpPr>
          <p:cNvPr id="28684" name="Group 16"/>
          <p:cNvGrpSpPr>
            <a:grpSpLocks/>
          </p:cNvGrpSpPr>
          <p:nvPr/>
        </p:nvGrpSpPr>
        <p:grpSpPr bwMode="auto">
          <a:xfrm>
            <a:off x="3700091" y="3512145"/>
            <a:ext cx="1143000" cy="211138"/>
            <a:chOff x="931" y="2213"/>
            <a:chExt cx="720" cy="133"/>
          </a:xfrm>
          <a:noFill/>
        </p:grpSpPr>
        <p:grpSp>
          <p:nvGrpSpPr>
            <p:cNvPr id="28711" name="Group 17"/>
            <p:cNvGrpSpPr>
              <a:grpSpLocks/>
            </p:cNvGrpSpPr>
            <p:nvPr/>
          </p:nvGrpSpPr>
          <p:grpSpPr bwMode="auto">
            <a:xfrm>
              <a:off x="931" y="2213"/>
              <a:ext cx="720" cy="133"/>
              <a:chOff x="931" y="2046"/>
              <a:chExt cx="720" cy="133"/>
            </a:xfrm>
            <a:grpFill/>
          </p:grpSpPr>
          <p:sp>
            <p:nvSpPr>
              <p:cNvPr id="28713" name="Oval 18"/>
              <p:cNvSpPr>
                <a:spLocks noChangeArrowheads="1"/>
              </p:cNvSpPr>
              <p:nvPr/>
            </p:nvSpPr>
            <p:spPr bwMode="auto">
              <a:xfrm>
                <a:off x="1181" y="2046"/>
                <a:ext cx="470" cy="133"/>
              </a:xfrm>
              <a:prstGeom prst="ellipse">
                <a:avLst/>
              </a:prstGeom>
              <a:grpFill/>
              <a:ln w="9525">
                <a:solidFill>
                  <a:schemeClr val="tx1"/>
                </a:solidFill>
                <a:round/>
                <a:headEnd/>
                <a:tailEnd/>
              </a:ln>
            </p:spPr>
            <p:txBody>
              <a:bodyPr wrap="none" anchor="ctr"/>
              <a:lstStyle/>
              <a:p>
                <a:endParaRPr lang="sv-SE"/>
              </a:p>
            </p:txBody>
          </p:sp>
          <p:sp>
            <p:nvSpPr>
              <p:cNvPr id="28714" name="Line 19"/>
              <p:cNvSpPr>
                <a:spLocks noChangeShapeType="1"/>
              </p:cNvSpPr>
              <p:nvPr/>
            </p:nvSpPr>
            <p:spPr bwMode="auto">
              <a:xfrm flipH="1">
                <a:off x="931" y="2113"/>
                <a:ext cx="250" cy="0"/>
              </a:xfrm>
              <a:prstGeom prst="line">
                <a:avLst/>
              </a:prstGeom>
              <a:grpFill/>
              <a:ln w="9525">
                <a:solidFill>
                  <a:schemeClr val="tx1"/>
                </a:solidFill>
                <a:round/>
                <a:headEnd/>
                <a:tailEnd/>
              </a:ln>
            </p:spPr>
            <p:txBody>
              <a:bodyPr wrap="none" anchor="ctr"/>
              <a:lstStyle/>
              <a:p>
                <a:endParaRPr lang="sv-SE"/>
              </a:p>
            </p:txBody>
          </p:sp>
        </p:grpSp>
        <p:sp>
          <p:nvSpPr>
            <p:cNvPr id="28712" name="Line 20"/>
            <p:cNvSpPr>
              <a:spLocks noChangeShapeType="1"/>
            </p:cNvSpPr>
            <p:nvPr/>
          </p:nvSpPr>
          <p:spPr bwMode="auto">
            <a:xfrm>
              <a:off x="1277" y="2306"/>
              <a:ext cx="269" cy="0"/>
            </a:xfrm>
            <a:prstGeom prst="line">
              <a:avLst/>
            </a:prstGeom>
            <a:grpFill/>
            <a:ln w="9525">
              <a:solidFill>
                <a:schemeClr val="tx1"/>
              </a:solidFill>
              <a:round/>
              <a:headEnd/>
              <a:tailEnd/>
            </a:ln>
          </p:spPr>
          <p:txBody>
            <a:bodyPr wrap="none" anchor="ctr"/>
            <a:lstStyle/>
            <a:p>
              <a:endParaRPr lang="sv-SE"/>
            </a:p>
          </p:txBody>
        </p:sp>
      </p:grpSp>
      <p:sp>
        <p:nvSpPr>
          <p:cNvPr id="28685" name="Oval 22"/>
          <p:cNvSpPr>
            <a:spLocks noChangeArrowheads="1"/>
          </p:cNvSpPr>
          <p:nvPr/>
        </p:nvSpPr>
        <p:spPr bwMode="auto">
          <a:xfrm>
            <a:off x="4096966" y="3923308"/>
            <a:ext cx="746125" cy="211137"/>
          </a:xfrm>
          <a:prstGeom prst="ellipse">
            <a:avLst/>
          </a:prstGeom>
          <a:noFill/>
          <a:ln w="38100" cmpd="dbl">
            <a:solidFill>
              <a:schemeClr val="tx1"/>
            </a:solidFill>
            <a:round/>
            <a:headEnd/>
            <a:tailEnd/>
          </a:ln>
        </p:spPr>
        <p:txBody>
          <a:bodyPr wrap="none" anchor="ctr"/>
          <a:lstStyle/>
          <a:p>
            <a:endParaRPr lang="sv-SE"/>
          </a:p>
        </p:txBody>
      </p:sp>
      <p:sp>
        <p:nvSpPr>
          <p:cNvPr id="28686" name="Line 23"/>
          <p:cNvSpPr>
            <a:spLocks noChangeShapeType="1"/>
          </p:cNvSpPr>
          <p:nvPr/>
        </p:nvSpPr>
        <p:spPr bwMode="auto">
          <a:xfrm flipH="1">
            <a:off x="3700091" y="4029670"/>
            <a:ext cx="396875" cy="0"/>
          </a:xfrm>
          <a:prstGeom prst="line">
            <a:avLst/>
          </a:prstGeom>
          <a:noFill/>
          <a:ln w="9525">
            <a:solidFill>
              <a:schemeClr val="tx1"/>
            </a:solidFill>
            <a:round/>
            <a:headEnd/>
            <a:tailEnd/>
          </a:ln>
        </p:spPr>
        <p:txBody>
          <a:bodyPr wrap="none" anchor="ctr"/>
          <a:lstStyle/>
          <a:p>
            <a:endParaRPr lang="sv-SE"/>
          </a:p>
        </p:txBody>
      </p:sp>
      <p:sp>
        <p:nvSpPr>
          <p:cNvPr id="28688" name="Rectangle 34"/>
          <p:cNvSpPr>
            <a:spLocks noChangeArrowheads="1"/>
          </p:cNvSpPr>
          <p:nvPr/>
        </p:nvSpPr>
        <p:spPr bwMode="auto">
          <a:xfrm>
            <a:off x="4522069" y="5189817"/>
            <a:ext cx="639762" cy="241300"/>
          </a:xfrm>
          <a:prstGeom prst="rect">
            <a:avLst/>
          </a:prstGeom>
          <a:noFill/>
          <a:ln w="9525">
            <a:solidFill>
              <a:schemeClr val="tx1"/>
            </a:solidFill>
            <a:miter lim="800000"/>
            <a:headEnd/>
            <a:tailEnd/>
          </a:ln>
        </p:spPr>
        <p:txBody>
          <a:bodyPr wrap="none" anchor="ctr"/>
          <a:lstStyle/>
          <a:p>
            <a:pPr algn="ctr" eaLnBrk="0" hangingPunct="0"/>
            <a:r>
              <a:rPr lang="en-US" altLang="zh-CN" sz="1400">
                <a:latin typeface="Times New Roman" pitchFamily="18" charset="0"/>
                <a:ea typeface="宋体" pitchFamily="2" charset="-122"/>
              </a:rPr>
              <a:t>E</a:t>
            </a:r>
            <a:r>
              <a:rPr lang="en-US" altLang="zh-CN" sz="1400" baseline="-25000">
                <a:latin typeface="Times New Roman" pitchFamily="18" charset="0"/>
                <a:ea typeface="宋体" pitchFamily="2" charset="-122"/>
              </a:rPr>
              <a:t>2</a:t>
            </a:r>
            <a:endParaRPr lang="en-US" altLang="zh-CN" sz="1400">
              <a:latin typeface="Times New Roman" pitchFamily="18" charset="0"/>
              <a:ea typeface="宋体" pitchFamily="2" charset="-122"/>
            </a:endParaRPr>
          </a:p>
        </p:txBody>
      </p:sp>
      <p:sp>
        <p:nvSpPr>
          <p:cNvPr id="28689" name="Rectangle 35"/>
          <p:cNvSpPr>
            <a:spLocks noChangeArrowheads="1"/>
          </p:cNvSpPr>
          <p:nvPr/>
        </p:nvSpPr>
        <p:spPr bwMode="auto">
          <a:xfrm>
            <a:off x="2206253" y="5633045"/>
            <a:ext cx="639763" cy="241300"/>
          </a:xfrm>
          <a:prstGeom prst="rect">
            <a:avLst/>
          </a:prstGeom>
          <a:noFill/>
          <a:ln w="9525">
            <a:solidFill>
              <a:schemeClr val="tx1"/>
            </a:solidFill>
            <a:miter lim="800000"/>
            <a:headEnd/>
            <a:tailEnd/>
          </a:ln>
        </p:spPr>
        <p:txBody>
          <a:bodyPr wrap="none" anchor="ctr"/>
          <a:lstStyle/>
          <a:p>
            <a:pPr algn="ctr" eaLnBrk="0" hangingPunct="0"/>
            <a:r>
              <a:rPr lang="en-US" altLang="zh-CN" sz="1400">
                <a:latin typeface="Times New Roman" pitchFamily="18" charset="0"/>
                <a:ea typeface="宋体" pitchFamily="2" charset="-122"/>
              </a:rPr>
              <a:t>E</a:t>
            </a:r>
            <a:r>
              <a:rPr lang="en-US" altLang="zh-CN" sz="1400" baseline="-25000">
                <a:latin typeface="Times New Roman" pitchFamily="18" charset="0"/>
                <a:ea typeface="宋体" pitchFamily="2" charset="-122"/>
              </a:rPr>
              <a:t>1</a:t>
            </a:r>
            <a:endParaRPr lang="en-US" altLang="zh-CN" sz="1400">
              <a:latin typeface="Times New Roman" pitchFamily="18" charset="0"/>
              <a:ea typeface="宋体" pitchFamily="2" charset="-122"/>
            </a:endParaRPr>
          </a:p>
        </p:txBody>
      </p:sp>
      <p:sp>
        <p:nvSpPr>
          <p:cNvPr id="28690" name="Rectangle 40"/>
          <p:cNvSpPr>
            <a:spLocks noChangeArrowheads="1"/>
          </p:cNvSpPr>
          <p:nvPr/>
        </p:nvSpPr>
        <p:spPr bwMode="auto">
          <a:xfrm>
            <a:off x="4462091" y="5633045"/>
            <a:ext cx="639762" cy="241300"/>
          </a:xfrm>
          <a:prstGeom prst="rect">
            <a:avLst/>
          </a:prstGeom>
          <a:noFill/>
          <a:ln w="9525">
            <a:solidFill>
              <a:schemeClr val="tx1"/>
            </a:solidFill>
            <a:miter lim="800000"/>
            <a:headEnd/>
            <a:tailEnd/>
          </a:ln>
        </p:spPr>
        <p:txBody>
          <a:bodyPr wrap="none" anchor="ctr"/>
          <a:lstStyle/>
          <a:p>
            <a:pPr algn="ctr" eaLnBrk="0" hangingPunct="0"/>
            <a:r>
              <a:rPr lang="en-US" altLang="zh-CN" sz="1400">
                <a:latin typeface="Times New Roman" pitchFamily="18" charset="0"/>
                <a:ea typeface="宋体" pitchFamily="2" charset="-122"/>
              </a:rPr>
              <a:t>E</a:t>
            </a:r>
            <a:r>
              <a:rPr lang="en-US" altLang="zh-CN" sz="1400" baseline="-25000">
                <a:latin typeface="Times New Roman" pitchFamily="18" charset="0"/>
                <a:ea typeface="宋体" pitchFamily="2" charset="-122"/>
              </a:rPr>
              <a:t>2</a:t>
            </a:r>
            <a:endParaRPr lang="en-US" altLang="zh-CN" sz="1400">
              <a:latin typeface="Times New Roman" pitchFamily="18" charset="0"/>
              <a:ea typeface="宋体" pitchFamily="2" charset="-122"/>
            </a:endParaRPr>
          </a:p>
        </p:txBody>
      </p:sp>
      <p:sp>
        <p:nvSpPr>
          <p:cNvPr id="28692" name="Text Box 57"/>
          <p:cNvSpPr txBox="1">
            <a:spLocks noChangeArrowheads="1"/>
          </p:cNvSpPr>
          <p:nvPr/>
        </p:nvSpPr>
        <p:spPr bwMode="auto">
          <a:xfrm>
            <a:off x="3741366" y="5521920"/>
            <a:ext cx="293687" cy="274638"/>
          </a:xfrm>
          <a:prstGeom prst="rect">
            <a:avLst/>
          </a:prstGeom>
          <a:noFill/>
          <a:ln w="9525">
            <a:noFill/>
            <a:miter lim="800000"/>
            <a:headEnd/>
            <a:tailEnd/>
          </a:ln>
        </p:spPr>
        <p:txBody>
          <a:bodyPr wrap="none">
            <a:spAutoFit/>
          </a:bodyPr>
          <a:lstStyle/>
          <a:p>
            <a:pPr algn="r" eaLnBrk="0" hangingPunct="0"/>
            <a:r>
              <a:rPr lang="en-US" altLang="zh-CN" sz="1200">
                <a:latin typeface="Times New Roman" pitchFamily="18" charset="0"/>
                <a:ea typeface="宋体" pitchFamily="2" charset="-122"/>
              </a:rPr>
              <a:t>N</a:t>
            </a:r>
          </a:p>
        </p:txBody>
      </p:sp>
      <p:sp>
        <p:nvSpPr>
          <p:cNvPr id="28693" name="Text Box 59"/>
          <p:cNvSpPr txBox="1">
            <a:spLocks noChangeArrowheads="1"/>
          </p:cNvSpPr>
          <p:nvPr/>
        </p:nvSpPr>
        <p:spPr bwMode="auto">
          <a:xfrm>
            <a:off x="3044453" y="5521920"/>
            <a:ext cx="260350" cy="274638"/>
          </a:xfrm>
          <a:prstGeom prst="rect">
            <a:avLst/>
          </a:prstGeom>
          <a:noFill/>
          <a:ln w="9525">
            <a:noFill/>
            <a:miter lim="800000"/>
            <a:headEnd/>
            <a:tailEnd/>
          </a:ln>
        </p:spPr>
        <p:txBody>
          <a:bodyPr wrap="none">
            <a:spAutoFit/>
          </a:bodyPr>
          <a:lstStyle/>
          <a:p>
            <a:pPr algn="r" eaLnBrk="0" hangingPunct="0"/>
            <a:r>
              <a:rPr lang="en-US" altLang="zh-CN" sz="1200">
                <a:latin typeface="Times New Roman" pitchFamily="18" charset="0"/>
                <a:ea typeface="宋体" pitchFamily="2" charset="-122"/>
              </a:rPr>
              <a:t>1</a:t>
            </a:r>
          </a:p>
        </p:txBody>
      </p:sp>
      <p:sp>
        <p:nvSpPr>
          <p:cNvPr id="28694" name="AutoShape 61"/>
          <p:cNvSpPr>
            <a:spLocks noChangeArrowheads="1"/>
          </p:cNvSpPr>
          <p:nvPr/>
        </p:nvSpPr>
        <p:spPr bwMode="auto">
          <a:xfrm>
            <a:off x="4187453" y="2667595"/>
            <a:ext cx="381000" cy="381000"/>
          </a:xfrm>
          <a:prstGeom prst="diamond">
            <a:avLst/>
          </a:prstGeom>
          <a:noFill/>
          <a:ln w="38100" cmpd="dbl">
            <a:solidFill>
              <a:schemeClr val="tx1"/>
            </a:solidFill>
            <a:miter lim="800000"/>
            <a:headEnd/>
            <a:tailEnd/>
          </a:ln>
        </p:spPr>
        <p:txBody>
          <a:bodyPr wrap="none" anchor="ctr"/>
          <a:lstStyle/>
          <a:p>
            <a:endParaRPr lang="sv-SE"/>
          </a:p>
        </p:txBody>
      </p:sp>
      <p:sp>
        <p:nvSpPr>
          <p:cNvPr id="28695" name="AutoShape 62"/>
          <p:cNvSpPr>
            <a:spLocks noChangeArrowheads="1"/>
          </p:cNvSpPr>
          <p:nvPr/>
        </p:nvSpPr>
        <p:spPr bwMode="auto">
          <a:xfrm>
            <a:off x="3311153" y="5105995"/>
            <a:ext cx="381000" cy="381000"/>
          </a:xfrm>
          <a:prstGeom prst="diamond">
            <a:avLst/>
          </a:prstGeom>
          <a:noFill/>
          <a:ln w="9525">
            <a:solidFill>
              <a:schemeClr val="tx1"/>
            </a:solidFill>
            <a:miter lim="800000"/>
            <a:headEnd/>
            <a:tailEnd/>
          </a:ln>
        </p:spPr>
        <p:txBody>
          <a:bodyPr wrap="none" anchor="ctr"/>
          <a:lstStyle/>
          <a:p>
            <a:pPr algn="ctr"/>
            <a:r>
              <a:rPr lang="en-GB" sz="1400">
                <a:latin typeface="Times New Roman" pitchFamily="18" charset="0"/>
              </a:rPr>
              <a:t>R</a:t>
            </a:r>
          </a:p>
        </p:txBody>
      </p:sp>
      <p:sp>
        <p:nvSpPr>
          <p:cNvPr id="28696" name="AutoShape 63"/>
          <p:cNvSpPr>
            <a:spLocks noChangeArrowheads="1"/>
          </p:cNvSpPr>
          <p:nvPr/>
        </p:nvSpPr>
        <p:spPr bwMode="auto">
          <a:xfrm>
            <a:off x="3311153" y="5563195"/>
            <a:ext cx="381000" cy="381000"/>
          </a:xfrm>
          <a:prstGeom prst="diamond">
            <a:avLst/>
          </a:prstGeom>
          <a:noFill/>
          <a:ln w="9525">
            <a:solidFill>
              <a:schemeClr val="tx1"/>
            </a:solidFill>
            <a:miter lim="800000"/>
            <a:headEnd/>
            <a:tailEnd/>
          </a:ln>
        </p:spPr>
        <p:txBody>
          <a:bodyPr wrap="none" anchor="ctr"/>
          <a:lstStyle/>
          <a:p>
            <a:pPr algn="ctr"/>
            <a:r>
              <a:rPr lang="en-GB" sz="1400">
                <a:latin typeface="Times New Roman" pitchFamily="18" charset="0"/>
              </a:rPr>
              <a:t>R</a:t>
            </a:r>
          </a:p>
        </p:txBody>
      </p:sp>
      <p:cxnSp>
        <p:nvCxnSpPr>
          <p:cNvPr id="28697" name="AutoShape 64"/>
          <p:cNvCxnSpPr>
            <a:cxnSpLocks noChangeShapeType="1"/>
            <a:stCxn id="28689" idx="3"/>
            <a:endCxn id="28696" idx="1"/>
          </p:cNvCxnSpPr>
          <p:nvPr/>
        </p:nvCxnSpPr>
        <p:spPr bwMode="auto">
          <a:xfrm>
            <a:off x="2846016" y="5753695"/>
            <a:ext cx="465137" cy="0"/>
          </a:xfrm>
          <a:prstGeom prst="straightConnector1">
            <a:avLst/>
          </a:prstGeom>
          <a:noFill/>
          <a:ln w="9525">
            <a:solidFill>
              <a:schemeClr val="tx1"/>
            </a:solidFill>
            <a:round/>
            <a:headEnd/>
            <a:tailEnd/>
          </a:ln>
        </p:spPr>
      </p:cxnSp>
      <p:cxnSp>
        <p:nvCxnSpPr>
          <p:cNvPr id="28698" name="AutoShape 65"/>
          <p:cNvCxnSpPr>
            <a:cxnSpLocks noChangeShapeType="1"/>
            <a:stCxn id="28696" idx="3"/>
            <a:endCxn id="28690" idx="1"/>
          </p:cNvCxnSpPr>
          <p:nvPr/>
        </p:nvCxnSpPr>
        <p:spPr bwMode="auto">
          <a:xfrm>
            <a:off x="3692153" y="5753695"/>
            <a:ext cx="769938" cy="0"/>
          </a:xfrm>
          <a:prstGeom prst="straightConnector1">
            <a:avLst/>
          </a:prstGeom>
          <a:noFill/>
          <a:ln w="9525">
            <a:solidFill>
              <a:schemeClr val="tx1"/>
            </a:solidFill>
            <a:round/>
            <a:headEnd/>
            <a:tailEnd/>
          </a:ln>
        </p:spPr>
      </p:cxnSp>
      <p:sp>
        <p:nvSpPr>
          <p:cNvPr id="28699" name="Rectangle 66"/>
          <p:cNvSpPr>
            <a:spLocks noChangeArrowheads="1"/>
          </p:cNvSpPr>
          <p:nvPr/>
        </p:nvSpPr>
        <p:spPr bwMode="auto">
          <a:xfrm>
            <a:off x="3923928" y="1700808"/>
            <a:ext cx="1008063" cy="433387"/>
          </a:xfrm>
          <a:prstGeom prst="rect">
            <a:avLst/>
          </a:prstGeom>
          <a:noFill/>
          <a:ln w="9525">
            <a:solidFill>
              <a:schemeClr val="tx1"/>
            </a:solidFill>
            <a:miter lim="800000"/>
            <a:headEnd/>
            <a:tailEnd/>
          </a:ln>
        </p:spPr>
        <p:txBody>
          <a:bodyPr wrap="none" anchor="ctr"/>
          <a:lstStyle/>
          <a:p>
            <a:endParaRPr lang="sv-SE"/>
          </a:p>
        </p:txBody>
      </p:sp>
    </p:spTree>
    <p:extLst>
      <p:ext uri="{BB962C8B-B14F-4D97-AF65-F5344CB8AC3E}">
        <p14:creationId xmlns:p14="http://schemas.microsoft.com/office/powerpoint/2010/main" val="55180381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116632"/>
            <a:ext cx="8928992" cy="648072"/>
          </a:xfrm>
        </p:spPr>
        <p:txBody>
          <a:bodyPr/>
          <a:lstStyle/>
          <a:p>
            <a:r>
              <a:rPr lang="en-US" sz="3600"/>
              <a:t>E-R Diagram for a University Enterprise</a:t>
            </a:r>
          </a:p>
        </p:txBody>
      </p:sp>
      <p:sp>
        <p:nvSpPr>
          <p:cNvPr id="2" name="Slide Number Placeholder 1"/>
          <p:cNvSpPr>
            <a:spLocks noGrp="1"/>
          </p:cNvSpPr>
          <p:nvPr>
            <p:ph type="sldNum" sz="quarter" idx="12"/>
          </p:nvPr>
        </p:nvSpPr>
        <p:spPr>
          <a:xfrm>
            <a:off x="251520" y="6245225"/>
            <a:ext cx="8435280" cy="476251"/>
          </a:xfrm>
        </p:spPr>
        <p:txBody>
          <a:bodyPr/>
          <a:lstStyle/>
          <a:p>
            <a:pPr>
              <a:defRPr/>
            </a:pPr>
            <a:r>
              <a:rPr lang="en-GB"/>
              <a:t>				</a:t>
            </a:r>
            <a:fld id="{8FDEB643-7D22-4B4A-B9D0-503C5E7223D6}" type="slidenum">
              <a:rPr lang="en-GB" smtClean="0"/>
              <a:pPr>
                <a:defRPr/>
              </a:pPr>
              <a:t>41</a:t>
            </a:fld>
            <a:endParaRPr lang="en-GB"/>
          </a:p>
        </p:txBody>
      </p:sp>
      <p:sp>
        <p:nvSpPr>
          <p:cNvPr id="3" name="Footer Placeholder 2"/>
          <p:cNvSpPr>
            <a:spLocks noGrp="1"/>
          </p:cNvSpPr>
          <p:nvPr>
            <p:ph type="ftr" sz="quarter" idx="11"/>
          </p:nvPr>
        </p:nvSpPr>
        <p:spPr>
          <a:xfrm>
            <a:off x="467544" y="6245225"/>
            <a:ext cx="5552256" cy="476251"/>
          </a:xfrm>
        </p:spPr>
        <p:txBody>
          <a:bodyPr/>
          <a:lstStyle/>
          <a:p>
            <a:pPr algn="l">
              <a:defRPr/>
            </a:pPr>
            <a:r>
              <a:rPr lang="en-GB"/>
              <a:t>Database System Concepts</a:t>
            </a:r>
          </a:p>
        </p:txBody>
      </p:sp>
      <p:pic>
        <p:nvPicPr>
          <p:cNvPr id="6"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4589" y="764705"/>
            <a:ext cx="5811241" cy="54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23415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GB"/>
              <a:t>Enhanced ER (EER) model</a:t>
            </a:r>
          </a:p>
        </p:txBody>
      </p:sp>
      <p:sp>
        <p:nvSpPr>
          <p:cNvPr id="30724" name="Rectangle 3"/>
          <p:cNvSpPr>
            <a:spLocks noGrp="1" noChangeArrowheads="1"/>
          </p:cNvSpPr>
          <p:nvPr>
            <p:ph idx="1"/>
          </p:nvPr>
        </p:nvSpPr>
        <p:spPr>
          <a:xfrm>
            <a:off x="457200" y="1981200"/>
            <a:ext cx="8229600" cy="4543425"/>
          </a:xfrm>
        </p:spPr>
        <p:txBody>
          <a:bodyPr/>
          <a:lstStyle/>
          <a:p>
            <a:pPr eaLnBrk="1" hangingPunct="1"/>
            <a:r>
              <a:rPr lang="en-GB" sz="2800" dirty="0"/>
              <a:t>Why more? To comply with more complex data requirements.</a:t>
            </a:r>
          </a:p>
          <a:p>
            <a:pPr lvl="1" eaLnBrk="1" hangingPunct="1"/>
            <a:r>
              <a:rPr lang="en-GB" sz="2000" dirty="0"/>
              <a:t>Example. Only some employees can use a company car, only managers have to write a monthly report, but all employees have assigned personal number, salary account and a place in the office.</a:t>
            </a:r>
          </a:p>
          <a:p>
            <a:pPr eaLnBrk="1" hangingPunct="1"/>
            <a:r>
              <a:rPr lang="en-GB" sz="2800" dirty="0"/>
              <a:t>Class Hierarchies</a:t>
            </a:r>
          </a:p>
          <a:p>
            <a:pPr lvl="1"/>
            <a:r>
              <a:rPr lang="en-GB" sz="2500" dirty="0"/>
              <a:t>Subclass/superclass, </a:t>
            </a:r>
          </a:p>
          <a:p>
            <a:pPr lvl="1"/>
            <a:r>
              <a:rPr lang="en-GB" sz="2500" dirty="0"/>
              <a:t>specialization/generalization, </a:t>
            </a:r>
          </a:p>
          <a:p>
            <a:pPr lvl="1"/>
            <a:r>
              <a:rPr lang="en-GB" sz="2500" dirty="0"/>
              <a:t>union/category, and </a:t>
            </a:r>
          </a:p>
          <a:p>
            <a:pPr lvl="1"/>
            <a:r>
              <a:rPr lang="en-GB" sz="2500" dirty="0"/>
              <a:t>attribute and relationship inheritance.</a:t>
            </a:r>
          </a:p>
        </p:txBody>
      </p:sp>
      <p:sp>
        <p:nvSpPr>
          <p:cNvPr id="30722" name="Footer Placeholder 3"/>
          <p:cNvSpPr>
            <a:spLocks noGrp="1"/>
          </p:cNvSpPr>
          <p:nvPr>
            <p:ph type="ftr" sz="quarter" idx="11"/>
          </p:nvPr>
        </p:nvSpPr>
        <p:spPr>
          <a:noFill/>
        </p:spPr>
        <p:txBody>
          <a:bodyPr/>
          <a:lstStyle/>
          <a:p>
            <a:fld id="{3FCB7B6C-2A39-4228-B34A-A78FB7BF1C28}" type="slidenum">
              <a:rPr lang="zh-CN" altLang="en-US"/>
              <a:pPr/>
              <a:t>42</a:t>
            </a:fld>
            <a:endParaRPr lang="en-US" altLang="zh-CN"/>
          </a:p>
        </p:txBody>
      </p:sp>
    </p:spTree>
    <p:extLst>
      <p:ext uri="{BB962C8B-B14F-4D97-AF65-F5344CB8AC3E}">
        <p14:creationId xmlns:p14="http://schemas.microsoft.com/office/powerpoint/2010/main" val="381640628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19200" y="914400"/>
            <a:ext cx="7162800" cy="5429865"/>
          </a:xfrm>
          <a:prstGeom prst="rect">
            <a:avLst/>
          </a:prstGeom>
          <a:noFill/>
          <a:ln w="9525">
            <a:noFill/>
            <a:miter lim="800000"/>
            <a:headEnd/>
            <a:tailEnd/>
          </a:ln>
        </p:spPr>
      </p:pic>
      <p:sp>
        <p:nvSpPr>
          <p:cNvPr id="2" name="Title 1"/>
          <p:cNvSpPr>
            <a:spLocks noGrp="1"/>
          </p:cNvSpPr>
          <p:nvPr>
            <p:ph type="title"/>
          </p:nvPr>
        </p:nvSpPr>
        <p:spPr/>
        <p:txBody>
          <a:bodyPr/>
          <a:lstStyle/>
          <a:p>
            <a:r>
              <a:rPr lang="en-US"/>
              <a:t>Class Hierarchies </a:t>
            </a:r>
          </a:p>
        </p:txBody>
      </p:sp>
    </p:spTree>
    <p:extLst>
      <p:ext uri="{BB962C8B-B14F-4D97-AF65-F5344CB8AC3E}">
        <p14:creationId xmlns:p14="http://schemas.microsoft.com/office/powerpoint/2010/main" val="212954135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76EC-3E88-404C-A5FC-5AC0C143D93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48696DD-DD47-4A46-9D14-255BEAF35F16}"/>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3F7DCCC8-43C5-764F-BDC4-D29A42DDA366}"/>
              </a:ext>
            </a:extLst>
          </p:cNvPr>
          <p:cNvPicPr>
            <a:picLocks noChangeAspect="1"/>
          </p:cNvPicPr>
          <p:nvPr/>
        </p:nvPicPr>
        <p:blipFill>
          <a:blip r:embed="rId2"/>
          <a:stretch>
            <a:fillRect/>
          </a:stretch>
        </p:blipFill>
        <p:spPr>
          <a:xfrm>
            <a:off x="533400" y="1411552"/>
            <a:ext cx="7848600" cy="4800600"/>
          </a:xfrm>
          <a:prstGeom prst="rect">
            <a:avLst/>
          </a:prstGeom>
        </p:spPr>
      </p:pic>
      <p:sp>
        <p:nvSpPr>
          <p:cNvPr id="5" name="Triangle 4">
            <a:extLst>
              <a:ext uri="{FF2B5EF4-FFF2-40B4-BE49-F238E27FC236}">
                <a16:creationId xmlns:a16="http://schemas.microsoft.com/office/drawing/2014/main" id="{1D147799-8DC6-584D-B0E4-59BBB0BA067B}"/>
              </a:ext>
            </a:extLst>
          </p:cNvPr>
          <p:cNvSpPr/>
          <p:nvPr/>
        </p:nvSpPr>
        <p:spPr>
          <a:xfrm>
            <a:off x="4267200" y="3871669"/>
            <a:ext cx="962818" cy="3984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t>
            </a:r>
          </a:p>
        </p:txBody>
      </p:sp>
    </p:spTree>
    <p:extLst>
      <p:ext uri="{BB962C8B-B14F-4D97-AF65-F5344CB8AC3E}">
        <p14:creationId xmlns:p14="http://schemas.microsoft.com/office/powerpoint/2010/main" val="12620571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20F7-4717-534F-BD00-937A260288B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7984EB0-D7C6-7347-9522-BD1466D524F9}"/>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1D4C4CC8-472C-B54D-A4C1-C07C661BCF82}"/>
              </a:ext>
            </a:extLst>
          </p:cNvPr>
          <p:cNvPicPr>
            <a:picLocks noChangeAspect="1"/>
          </p:cNvPicPr>
          <p:nvPr/>
        </p:nvPicPr>
        <p:blipFill>
          <a:blip r:embed="rId2"/>
          <a:stretch>
            <a:fillRect/>
          </a:stretch>
        </p:blipFill>
        <p:spPr>
          <a:xfrm>
            <a:off x="0" y="2895600"/>
            <a:ext cx="9144000" cy="3586348"/>
          </a:xfrm>
          <a:prstGeom prst="rect">
            <a:avLst/>
          </a:prstGeom>
        </p:spPr>
      </p:pic>
    </p:spTree>
    <p:extLst>
      <p:ext uri="{BB962C8B-B14F-4D97-AF65-F5344CB8AC3E}">
        <p14:creationId xmlns:p14="http://schemas.microsoft.com/office/powerpoint/2010/main" val="60447622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p:txBody>
          <a:bodyPr/>
          <a:lstStyle/>
          <a:p>
            <a:pPr eaLnBrk="1" hangingPunct="1"/>
            <a:r>
              <a:rPr lang="sv-SE"/>
              <a:t>Subclass/superclass</a:t>
            </a:r>
            <a:endParaRPr lang="en-US" altLang="zh-CN">
              <a:ea typeface="宋体" pitchFamily="2" charset="-122"/>
            </a:endParaRPr>
          </a:p>
        </p:txBody>
      </p:sp>
      <p:sp>
        <p:nvSpPr>
          <p:cNvPr id="31746" name="Footer Placeholder 2"/>
          <p:cNvSpPr>
            <a:spLocks noGrp="1"/>
          </p:cNvSpPr>
          <p:nvPr>
            <p:ph type="ftr" sz="quarter" idx="11"/>
          </p:nvPr>
        </p:nvSpPr>
        <p:spPr>
          <a:noFill/>
        </p:spPr>
        <p:txBody>
          <a:bodyPr/>
          <a:lstStyle/>
          <a:p>
            <a:fld id="{4E8549AA-B408-4BA7-A6C4-825FDB7B28F5}" type="slidenum">
              <a:rPr lang="zh-CN" altLang="en-US"/>
              <a:pPr/>
              <a:t>46</a:t>
            </a:fld>
            <a:endParaRPr lang="en-US" altLang="zh-CN"/>
          </a:p>
        </p:txBody>
      </p:sp>
      <p:sp>
        <p:nvSpPr>
          <p:cNvPr id="31748" name="Oval 7"/>
          <p:cNvSpPr>
            <a:spLocks noChangeArrowheads="1"/>
          </p:cNvSpPr>
          <p:nvPr/>
        </p:nvSpPr>
        <p:spPr bwMode="auto">
          <a:xfrm>
            <a:off x="2087563" y="2011363"/>
            <a:ext cx="1143000" cy="304800"/>
          </a:xfrm>
          <a:prstGeom prst="ellipse">
            <a:avLst/>
          </a:prstGeom>
          <a:noFill/>
          <a:ln w="9525">
            <a:solidFill>
              <a:schemeClr val="tx1"/>
            </a:solidFill>
            <a:round/>
            <a:headEnd/>
            <a:tailEnd/>
          </a:ln>
        </p:spPr>
        <p:txBody>
          <a:bodyPr wrap="none" anchor="ctr"/>
          <a:lstStyle/>
          <a:p>
            <a:pPr algn="ctr"/>
            <a:r>
              <a:rPr lang="en-GB" sz="1400" u="sng"/>
              <a:t>PN</a:t>
            </a:r>
          </a:p>
        </p:txBody>
      </p:sp>
      <p:sp>
        <p:nvSpPr>
          <p:cNvPr id="31750" name="Oval 9"/>
          <p:cNvSpPr>
            <a:spLocks noChangeArrowheads="1"/>
          </p:cNvSpPr>
          <p:nvPr/>
        </p:nvSpPr>
        <p:spPr bwMode="auto">
          <a:xfrm>
            <a:off x="3154363" y="1706563"/>
            <a:ext cx="1143000" cy="304800"/>
          </a:xfrm>
          <a:prstGeom prst="ellipse">
            <a:avLst/>
          </a:prstGeom>
          <a:noFill/>
          <a:ln w="9525">
            <a:solidFill>
              <a:schemeClr val="tx1"/>
            </a:solidFill>
            <a:round/>
            <a:headEnd/>
            <a:tailEnd/>
          </a:ln>
        </p:spPr>
        <p:txBody>
          <a:bodyPr wrap="none" anchor="ctr"/>
          <a:lstStyle/>
          <a:p>
            <a:pPr algn="ctr"/>
            <a:r>
              <a:rPr lang="en-GB" sz="1400"/>
              <a:t>Surname</a:t>
            </a:r>
          </a:p>
        </p:txBody>
      </p:sp>
      <p:sp>
        <p:nvSpPr>
          <p:cNvPr id="31751" name="Oval 10"/>
          <p:cNvSpPr>
            <a:spLocks noChangeArrowheads="1"/>
          </p:cNvSpPr>
          <p:nvPr/>
        </p:nvSpPr>
        <p:spPr bwMode="auto">
          <a:xfrm>
            <a:off x="4525963" y="1782763"/>
            <a:ext cx="1143000" cy="304800"/>
          </a:xfrm>
          <a:prstGeom prst="ellipse">
            <a:avLst/>
          </a:prstGeom>
          <a:noFill/>
          <a:ln w="9525">
            <a:solidFill>
              <a:schemeClr val="tx1"/>
            </a:solidFill>
            <a:round/>
            <a:headEnd/>
            <a:tailEnd/>
          </a:ln>
        </p:spPr>
        <p:txBody>
          <a:bodyPr wrap="none" anchor="ctr"/>
          <a:lstStyle/>
          <a:p>
            <a:pPr algn="ctr"/>
            <a:r>
              <a:rPr lang="en-GB" sz="1400"/>
              <a:t>FirstName</a:t>
            </a:r>
          </a:p>
        </p:txBody>
      </p:sp>
      <p:cxnSp>
        <p:nvCxnSpPr>
          <p:cNvPr id="31752" name="AutoShape 12"/>
          <p:cNvCxnSpPr>
            <a:cxnSpLocks noChangeShapeType="1"/>
            <a:stCxn id="31748" idx="4"/>
            <a:endCxn id="31790" idx="0"/>
          </p:cNvCxnSpPr>
          <p:nvPr/>
        </p:nvCxnSpPr>
        <p:spPr bwMode="auto">
          <a:xfrm flipH="1">
            <a:off x="2544763" y="2316163"/>
            <a:ext cx="114300" cy="457200"/>
          </a:xfrm>
          <a:prstGeom prst="straightConnector1">
            <a:avLst/>
          </a:prstGeom>
          <a:noFill/>
          <a:ln w="9525">
            <a:solidFill>
              <a:schemeClr val="tx1"/>
            </a:solidFill>
            <a:round/>
            <a:headEnd/>
            <a:tailEnd/>
          </a:ln>
        </p:spPr>
      </p:cxnSp>
      <p:cxnSp>
        <p:nvCxnSpPr>
          <p:cNvPr id="31753" name="AutoShape 13"/>
          <p:cNvCxnSpPr>
            <a:cxnSpLocks noChangeShapeType="1"/>
            <a:stCxn id="31750" idx="4"/>
            <a:endCxn id="31790" idx="0"/>
          </p:cNvCxnSpPr>
          <p:nvPr/>
        </p:nvCxnSpPr>
        <p:spPr bwMode="auto">
          <a:xfrm flipH="1">
            <a:off x="2544763" y="2011363"/>
            <a:ext cx="1181100" cy="762000"/>
          </a:xfrm>
          <a:prstGeom prst="straightConnector1">
            <a:avLst/>
          </a:prstGeom>
          <a:noFill/>
          <a:ln w="9525">
            <a:solidFill>
              <a:schemeClr val="tx1"/>
            </a:solidFill>
            <a:round/>
            <a:headEnd/>
            <a:tailEnd/>
          </a:ln>
        </p:spPr>
      </p:cxnSp>
      <p:cxnSp>
        <p:nvCxnSpPr>
          <p:cNvPr id="31754" name="AutoShape 14"/>
          <p:cNvCxnSpPr>
            <a:cxnSpLocks noChangeShapeType="1"/>
            <a:endCxn id="31790" idx="0"/>
          </p:cNvCxnSpPr>
          <p:nvPr/>
        </p:nvCxnSpPr>
        <p:spPr bwMode="auto">
          <a:xfrm flipH="1">
            <a:off x="2544763" y="2468563"/>
            <a:ext cx="1409700" cy="304800"/>
          </a:xfrm>
          <a:prstGeom prst="straightConnector1">
            <a:avLst/>
          </a:prstGeom>
          <a:noFill/>
          <a:ln w="9525">
            <a:solidFill>
              <a:schemeClr val="tx1"/>
            </a:solidFill>
            <a:round/>
            <a:headEnd/>
            <a:tailEnd/>
          </a:ln>
        </p:spPr>
      </p:cxnSp>
      <p:cxnSp>
        <p:nvCxnSpPr>
          <p:cNvPr id="31755" name="AutoShape 15"/>
          <p:cNvCxnSpPr>
            <a:cxnSpLocks noChangeShapeType="1"/>
            <a:stCxn id="31751" idx="3"/>
          </p:cNvCxnSpPr>
          <p:nvPr/>
        </p:nvCxnSpPr>
        <p:spPr bwMode="auto">
          <a:xfrm flipH="1">
            <a:off x="3954463" y="2042926"/>
            <a:ext cx="738888" cy="425637"/>
          </a:xfrm>
          <a:prstGeom prst="straightConnector1">
            <a:avLst/>
          </a:prstGeom>
          <a:noFill/>
          <a:ln w="9525">
            <a:solidFill>
              <a:schemeClr val="tx1"/>
            </a:solidFill>
            <a:round/>
            <a:headEnd/>
            <a:tailEnd/>
          </a:ln>
        </p:spPr>
      </p:cxnSp>
      <p:sp>
        <p:nvSpPr>
          <p:cNvPr id="31756" name="Rectangle 17"/>
          <p:cNvSpPr>
            <a:spLocks noChangeArrowheads="1"/>
          </p:cNvSpPr>
          <p:nvPr/>
        </p:nvSpPr>
        <p:spPr bwMode="auto">
          <a:xfrm>
            <a:off x="1630363" y="4221163"/>
            <a:ext cx="1371600" cy="533400"/>
          </a:xfrm>
          <a:prstGeom prst="rect">
            <a:avLst/>
          </a:prstGeom>
          <a:noFill/>
          <a:ln w="9525">
            <a:solidFill>
              <a:schemeClr val="tx1"/>
            </a:solidFill>
            <a:miter lim="800000"/>
            <a:headEnd/>
            <a:tailEnd/>
          </a:ln>
        </p:spPr>
        <p:txBody>
          <a:bodyPr wrap="none" lIns="0" rIns="0" anchor="ctr"/>
          <a:lstStyle/>
          <a:p>
            <a:pPr algn="ctr"/>
            <a:r>
              <a:rPr lang="en-GB"/>
              <a:t>Salesman</a:t>
            </a:r>
          </a:p>
        </p:txBody>
      </p:sp>
      <p:sp>
        <p:nvSpPr>
          <p:cNvPr id="31757" name="Rectangle 18"/>
          <p:cNvSpPr>
            <a:spLocks noChangeArrowheads="1"/>
          </p:cNvSpPr>
          <p:nvPr/>
        </p:nvSpPr>
        <p:spPr bwMode="auto">
          <a:xfrm>
            <a:off x="3382963" y="4221163"/>
            <a:ext cx="1371600" cy="533400"/>
          </a:xfrm>
          <a:prstGeom prst="rect">
            <a:avLst/>
          </a:prstGeom>
          <a:noFill/>
          <a:ln w="9525">
            <a:solidFill>
              <a:schemeClr val="tx1"/>
            </a:solidFill>
            <a:miter lim="800000"/>
            <a:headEnd/>
            <a:tailEnd/>
          </a:ln>
        </p:spPr>
        <p:txBody>
          <a:bodyPr wrap="none" anchor="ctr"/>
          <a:lstStyle/>
          <a:p>
            <a:pPr algn="ctr"/>
            <a:r>
              <a:rPr lang="en-GB"/>
              <a:t>Engineer</a:t>
            </a:r>
          </a:p>
        </p:txBody>
      </p:sp>
      <p:cxnSp>
        <p:nvCxnSpPr>
          <p:cNvPr id="31758" name="AutoShape 21"/>
          <p:cNvCxnSpPr>
            <a:cxnSpLocks noChangeShapeType="1"/>
            <a:endCxn id="31757" idx="0"/>
          </p:cNvCxnSpPr>
          <p:nvPr/>
        </p:nvCxnSpPr>
        <p:spPr bwMode="auto">
          <a:xfrm>
            <a:off x="3208338" y="3817938"/>
            <a:ext cx="860425" cy="403225"/>
          </a:xfrm>
          <a:prstGeom prst="straightConnector1">
            <a:avLst/>
          </a:prstGeom>
          <a:noFill/>
          <a:ln w="9525">
            <a:solidFill>
              <a:schemeClr val="tx1"/>
            </a:solidFill>
            <a:round/>
            <a:headEnd/>
            <a:tailEnd/>
          </a:ln>
        </p:spPr>
      </p:cxnSp>
      <p:cxnSp>
        <p:nvCxnSpPr>
          <p:cNvPr id="31759" name="AutoShape 22"/>
          <p:cNvCxnSpPr>
            <a:cxnSpLocks noChangeShapeType="1"/>
            <a:endCxn id="31756" idx="0"/>
          </p:cNvCxnSpPr>
          <p:nvPr/>
        </p:nvCxnSpPr>
        <p:spPr bwMode="auto">
          <a:xfrm flipH="1">
            <a:off x="2316163" y="3840163"/>
            <a:ext cx="838200" cy="381000"/>
          </a:xfrm>
          <a:prstGeom prst="straightConnector1">
            <a:avLst/>
          </a:prstGeom>
          <a:noFill/>
          <a:ln w="9525">
            <a:solidFill>
              <a:schemeClr val="tx1"/>
            </a:solidFill>
            <a:round/>
            <a:headEnd/>
            <a:tailEnd/>
          </a:ln>
        </p:spPr>
      </p:cxnSp>
      <p:sp>
        <p:nvSpPr>
          <p:cNvPr id="31760" name="Rectangle 23"/>
          <p:cNvSpPr>
            <a:spLocks noChangeArrowheads="1"/>
          </p:cNvSpPr>
          <p:nvPr/>
        </p:nvSpPr>
        <p:spPr bwMode="auto">
          <a:xfrm>
            <a:off x="5059363" y="4221163"/>
            <a:ext cx="1371600" cy="533400"/>
          </a:xfrm>
          <a:prstGeom prst="rect">
            <a:avLst/>
          </a:prstGeom>
          <a:noFill/>
          <a:ln w="9525">
            <a:solidFill>
              <a:schemeClr val="tx1"/>
            </a:solidFill>
            <a:miter lim="800000"/>
            <a:headEnd/>
            <a:tailEnd/>
          </a:ln>
        </p:spPr>
        <p:txBody>
          <a:bodyPr wrap="none" anchor="ctr"/>
          <a:lstStyle/>
          <a:p>
            <a:pPr algn="ctr"/>
            <a:r>
              <a:rPr lang="en-GB"/>
              <a:t>Manager</a:t>
            </a:r>
          </a:p>
        </p:txBody>
      </p:sp>
      <p:sp>
        <p:nvSpPr>
          <p:cNvPr id="31761" name="Rectangle 24"/>
          <p:cNvSpPr>
            <a:spLocks noChangeArrowheads="1"/>
          </p:cNvSpPr>
          <p:nvPr/>
        </p:nvSpPr>
        <p:spPr bwMode="auto">
          <a:xfrm>
            <a:off x="6659563" y="4221163"/>
            <a:ext cx="1593850" cy="533400"/>
          </a:xfrm>
          <a:prstGeom prst="rect">
            <a:avLst/>
          </a:prstGeom>
          <a:noFill/>
          <a:ln w="9525">
            <a:solidFill>
              <a:schemeClr val="tx1"/>
            </a:solidFill>
            <a:miter lim="800000"/>
            <a:headEnd/>
            <a:tailEnd/>
          </a:ln>
        </p:spPr>
        <p:txBody>
          <a:bodyPr wrap="none" anchor="ctr"/>
          <a:lstStyle/>
          <a:p>
            <a:pPr algn="ctr"/>
            <a:r>
              <a:rPr lang="en-GB"/>
              <a:t>ProjectLeader</a:t>
            </a:r>
          </a:p>
        </p:txBody>
      </p:sp>
      <p:cxnSp>
        <p:nvCxnSpPr>
          <p:cNvPr id="31764" name="AutoShape 27"/>
          <p:cNvCxnSpPr>
            <a:cxnSpLocks noChangeShapeType="1"/>
            <a:endCxn id="31761" idx="0"/>
          </p:cNvCxnSpPr>
          <p:nvPr/>
        </p:nvCxnSpPr>
        <p:spPr bwMode="auto">
          <a:xfrm>
            <a:off x="3382963" y="3933825"/>
            <a:ext cx="4073525" cy="287338"/>
          </a:xfrm>
          <a:prstGeom prst="straightConnector1">
            <a:avLst/>
          </a:prstGeom>
          <a:noFill/>
          <a:ln w="9525">
            <a:solidFill>
              <a:schemeClr val="tx1"/>
            </a:solidFill>
            <a:round/>
            <a:headEnd/>
            <a:tailEnd/>
          </a:ln>
        </p:spPr>
      </p:cxnSp>
      <p:cxnSp>
        <p:nvCxnSpPr>
          <p:cNvPr id="31765" name="AutoShape 28"/>
          <p:cNvCxnSpPr>
            <a:cxnSpLocks noChangeShapeType="1"/>
            <a:stCxn id="2" idx="4"/>
            <a:endCxn id="31760" idx="0"/>
          </p:cNvCxnSpPr>
          <p:nvPr/>
        </p:nvCxnSpPr>
        <p:spPr bwMode="auto">
          <a:xfrm>
            <a:off x="3621882" y="3992604"/>
            <a:ext cx="2123281" cy="228559"/>
          </a:xfrm>
          <a:prstGeom prst="straightConnector1">
            <a:avLst/>
          </a:prstGeom>
          <a:noFill/>
          <a:ln w="9525">
            <a:solidFill>
              <a:schemeClr val="tx1"/>
            </a:solidFill>
            <a:round/>
            <a:headEnd/>
            <a:tailEnd/>
          </a:ln>
        </p:spPr>
      </p:cxnSp>
      <p:sp>
        <p:nvSpPr>
          <p:cNvPr id="31770" name="Rectangle 49"/>
          <p:cNvSpPr>
            <a:spLocks noChangeArrowheads="1"/>
          </p:cNvSpPr>
          <p:nvPr/>
        </p:nvSpPr>
        <p:spPr bwMode="auto">
          <a:xfrm>
            <a:off x="1630363" y="5440363"/>
            <a:ext cx="1371600" cy="533400"/>
          </a:xfrm>
          <a:prstGeom prst="rect">
            <a:avLst/>
          </a:prstGeom>
          <a:noFill/>
          <a:ln w="9525">
            <a:solidFill>
              <a:schemeClr val="tx1"/>
            </a:solidFill>
            <a:miter lim="800000"/>
            <a:headEnd/>
            <a:tailEnd/>
          </a:ln>
        </p:spPr>
        <p:txBody>
          <a:bodyPr wrap="none" anchor="ctr"/>
          <a:lstStyle/>
          <a:p>
            <a:pPr algn="ctr"/>
            <a:r>
              <a:rPr lang="en-GB"/>
              <a:t>Car</a:t>
            </a:r>
          </a:p>
        </p:txBody>
      </p:sp>
      <p:sp>
        <p:nvSpPr>
          <p:cNvPr id="31771" name="AutoShape 50"/>
          <p:cNvSpPr>
            <a:spLocks noChangeArrowheads="1"/>
          </p:cNvSpPr>
          <p:nvPr/>
        </p:nvSpPr>
        <p:spPr bwMode="auto">
          <a:xfrm>
            <a:off x="1973263" y="4945063"/>
            <a:ext cx="685800" cy="304800"/>
          </a:xfrm>
          <a:prstGeom prst="diamond">
            <a:avLst/>
          </a:prstGeom>
          <a:noFill/>
          <a:ln w="9525">
            <a:solidFill>
              <a:schemeClr val="tx1"/>
            </a:solidFill>
            <a:miter lim="800000"/>
            <a:headEnd/>
            <a:tailEnd/>
          </a:ln>
        </p:spPr>
        <p:txBody>
          <a:bodyPr wrap="none" anchor="ctr"/>
          <a:lstStyle/>
          <a:p>
            <a:pPr algn="ctr"/>
            <a:r>
              <a:rPr lang="en-GB" sz="1400"/>
              <a:t>uses</a:t>
            </a:r>
          </a:p>
        </p:txBody>
      </p:sp>
      <p:sp>
        <p:nvSpPr>
          <p:cNvPr id="31772" name="Text Box 51"/>
          <p:cNvSpPr txBox="1">
            <a:spLocks noChangeArrowheads="1"/>
          </p:cNvSpPr>
          <p:nvPr/>
        </p:nvSpPr>
        <p:spPr bwMode="auto">
          <a:xfrm>
            <a:off x="2354263" y="4757738"/>
            <a:ext cx="84137" cy="182562"/>
          </a:xfrm>
          <a:prstGeom prst="rect">
            <a:avLst/>
          </a:prstGeom>
          <a:noFill/>
          <a:ln w="9525">
            <a:noFill/>
            <a:miter lim="800000"/>
            <a:headEnd/>
            <a:tailEnd/>
          </a:ln>
        </p:spPr>
        <p:txBody>
          <a:bodyPr wrap="none" lIns="0" tIns="0" rIns="0" bIns="0">
            <a:spAutoFit/>
          </a:bodyPr>
          <a:lstStyle/>
          <a:p>
            <a:r>
              <a:rPr lang="en-GB" sz="1200"/>
              <a:t>1</a:t>
            </a:r>
          </a:p>
        </p:txBody>
      </p:sp>
      <p:sp>
        <p:nvSpPr>
          <p:cNvPr id="31773" name="Rectangle 52"/>
          <p:cNvSpPr>
            <a:spLocks noChangeArrowheads="1"/>
          </p:cNvSpPr>
          <p:nvPr/>
        </p:nvSpPr>
        <p:spPr bwMode="auto">
          <a:xfrm>
            <a:off x="4868863" y="5440363"/>
            <a:ext cx="1728787" cy="533400"/>
          </a:xfrm>
          <a:prstGeom prst="rect">
            <a:avLst/>
          </a:prstGeom>
          <a:noFill/>
          <a:ln w="9525">
            <a:solidFill>
              <a:schemeClr val="tx1"/>
            </a:solidFill>
            <a:miter lim="800000"/>
            <a:headEnd/>
            <a:tailEnd/>
          </a:ln>
        </p:spPr>
        <p:txBody>
          <a:bodyPr wrap="none" anchor="ctr"/>
          <a:lstStyle/>
          <a:p>
            <a:pPr algn="ctr"/>
            <a:r>
              <a:rPr lang="en-GB"/>
              <a:t>MonthlyReport</a:t>
            </a:r>
          </a:p>
        </p:txBody>
      </p:sp>
      <p:sp>
        <p:nvSpPr>
          <p:cNvPr id="31774" name="AutoShape 53"/>
          <p:cNvSpPr>
            <a:spLocks noChangeArrowheads="1"/>
          </p:cNvSpPr>
          <p:nvPr/>
        </p:nvSpPr>
        <p:spPr bwMode="auto">
          <a:xfrm>
            <a:off x="5402263" y="4945063"/>
            <a:ext cx="685800" cy="304800"/>
          </a:xfrm>
          <a:prstGeom prst="diamond">
            <a:avLst/>
          </a:prstGeom>
          <a:noFill/>
          <a:ln w="9525">
            <a:solidFill>
              <a:schemeClr val="tx1"/>
            </a:solidFill>
            <a:miter lim="800000"/>
            <a:headEnd/>
            <a:tailEnd/>
          </a:ln>
        </p:spPr>
        <p:txBody>
          <a:bodyPr wrap="none" anchor="ctr"/>
          <a:lstStyle/>
          <a:p>
            <a:pPr algn="ctr"/>
            <a:r>
              <a:rPr lang="en-GB" sz="1400"/>
              <a:t>writes</a:t>
            </a:r>
          </a:p>
        </p:txBody>
      </p:sp>
      <p:sp>
        <p:nvSpPr>
          <p:cNvPr id="31775" name="Text Box 54"/>
          <p:cNvSpPr txBox="1">
            <a:spLocks noChangeArrowheads="1"/>
          </p:cNvSpPr>
          <p:nvPr/>
        </p:nvSpPr>
        <p:spPr bwMode="auto">
          <a:xfrm>
            <a:off x="5783263" y="4757738"/>
            <a:ext cx="84137" cy="182562"/>
          </a:xfrm>
          <a:prstGeom prst="rect">
            <a:avLst/>
          </a:prstGeom>
          <a:noFill/>
          <a:ln w="9525">
            <a:noFill/>
            <a:miter lim="800000"/>
            <a:headEnd/>
            <a:tailEnd/>
          </a:ln>
        </p:spPr>
        <p:txBody>
          <a:bodyPr wrap="none" lIns="0" tIns="0" rIns="0" bIns="0">
            <a:spAutoFit/>
          </a:bodyPr>
          <a:lstStyle/>
          <a:p>
            <a:r>
              <a:rPr lang="en-GB" sz="1200"/>
              <a:t>1</a:t>
            </a:r>
          </a:p>
        </p:txBody>
      </p:sp>
      <p:cxnSp>
        <p:nvCxnSpPr>
          <p:cNvPr id="31776" name="AutoShape 55"/>
          <p:cNvCxnSpPr>
            <a:cxnSpLocks noChangeShapeType="1"/>
            <a:stCxn id="31756" idx="2"/>
            <a:endCxn id="31771" idx="0"/>
          </p:cNvCxnSpPr>
          <p:nvPr/>
        </p:nvCxnSpPr>
        <p:spPr bwMode="auto">
          <a:xfrm>
            <a:off x="2316163" y="4754563"/>
            <a:ext cx="0" cy="190500"/>
          </a:xfrm>
          <a:prstGeom prst="straightConnector1">
            <a:avLst/>
          </a:prstGeom>
          <a:noFill/>
          <a:ln w="9525">
            <a:solidFill>
              <a:schemeClr val="tx1"/>
            </a:solidFill>
            <a:round/>
            <a:headEnd/>
            <a:tailEnd/>
          </a:ln>
        </p:spPr>
      </p:cxnSp>
      <p:cxnSp>
        <p:nvCxnSpPr>
          <p:cNvPr id="31777" name="AutoShape 56"/>
          <p:cNvCxnSpPr>
            <a:cxnSpLocks noChangeShapeType="1"/>
            <a:stCxn id="31771" idx="2"/>
            <a:endCxn id="31770" idx="0"/>
          </p:cNvCxnSpPr>
          <p:nvPr/>
        </p:nvCxnSpPr>
        <p:spPr bwMode="auto">
          <a:xfrm>
            <a:off x="2316163" y="5249863"/>
            <a:ext cx="0" cy="190500"/>
          </a:xfrm>
          <a:prstGeom prst="straightConnector1">
            <a:avLst/>
          </a:prstGeom>
          <a:noFill/>
          <a:ln w="9525">
            <a:solidFill>
              <a:schemeClr val="tx1"/>
            </a:solidFill>
            <a:round/>
            <a:headEnd/>
            <a:tailEnd/>
          </a:ln>
        </p:spPr>
      </p:cxnSp>
      <p:cxnSp>
        <p:nvCxnSpPr>
          <p:cNvPr id="31778" name="AutoShape 57"/>
          <p:cNvCxnSpPr>
            <a:cxnSpLocks noChangeShapeType="1"/>
            <a:stCxn id="31760" idx="2"/>
            <a:endCxn id="31774" idx="0"/>
          </p:cNvCxnSpPr>
          <p:nvPr/>
        </p:nvCxnSpPr>
        <p:spPr bwMode="auto">
          <a:xfrm>
            <a:off x="5745163" y="4754563"/>
            <a:ext cx="0" cy="190500"/>
          </a:xfrm>
          <a:prstGeom prst="straightConnector1">
            <a:avLst/>
          </a:prstGeom>
          <a:noFill/>
          <a:ln w="9525">
            <a:solidFill>
              <a:schemeClr val="tx1"/>
            </a:solidFill>
            <a:round/>
            <a:headEnd/>
            <a:tailEnd/>
          </a:ln>
        </p:spPr>
      </p:cxnSp>
      <p:cxnSp>
        <p:nvCxnSpPr>
          <p:cNvPr id="31779" name="AutoShape 58"/>
          <p:cNvCxnSpPr>
            <a:cxnSpLocks noChangeShapeType="1"/>
            <a:stCxn id="31774" idx="2"/>
            <a:endCxn id="31773" idx="0"/>
          </p:cNvCxnSpPr>
          <p:nvPr/>
        </p:nvCxnSpPr>
        <p:spPr bwMode="auto">
          <a:xfrm flipH="1">
            <a:off x="5734050" y="5249863"/>
            <a:ext cx="11113" cy="190500"/>
          </a:xfrm>
          <a:prstGeom prst="straightConnector1">
            <a:avLst/>
          </a:prstGeom>
          <a:noFill/>
          <a:ln w="9525">
            <a:solidFill>
              <a:schemeClr val="tx1"/>
            </a:solidFill>
            <a:round/>
            <a:headEnd/>
            <a:tailEnd/>
          </a:ln>
        </p:spPr>
      </p:cxnSp>
      <p:sp>
        <p:nvSpPr>
          <p:cNvPr id="31780" name="Text Box 59"/>
          <p:cNvSpPr txBox="1">
            <a:spLocks noChangeArrowheads="1"/>
          </p:cNvSpPr>
          <p:nvPr/>
        </p:nvSpPr>
        <p:spPr bwMode="auto">
          <a:xfrm>
            <a:off x="2354263" y="5253038"/>
            <a:ext cx="84137" cy="182562"/>
          </a:xfrm>
          <a:prstGeom prst="rect">
            <a:avLst/>
          </a:prstGeom>
          <a:noFill/>
          <a:ln w="9525">
            <a:noFill/>
            <a:miter lim="800000"/>
            <a:headEnd/>
            <a:tailEnd/>
          </a:ln>
        </p:spPr>
        <p:txBody>
          <a:bodyPr wrap="none" lIns="0" tIns="0" rIns="0" bIns="0">
            <a:spAutoFit/>
          </a:bodyPr>
          <a:lstStyle/>
          <a:p>
            <a:r>
              <a:rPr lang="en-GB" sz="1200"/>
              <a:t>1</a:t>
            </a:r>
          </a:p>
        </p:txBody>
      </p:sp>
      <p:sp>
        <p:nvSpPr>
          <p:cNvPr id="31781" name="Text Box 60"/>
          <p:cNvSpPr txBox="1">
            <a:spLocks noChangeArrowheads="1"/>
          </p:cNvSpPr>
          <p:nvPr/>
        </p:nvSpPr>
        <p:spPr bwMode="auto">
          <a:xfrm>
            <a:off x="5821363" y="5253038"/>
            <a:ext cx="109537" cy="182562"/>
          </a:xfrm>
          <a:prstGeom prst="rect">
            <a:avLst/>
          </a:prstGeom>
          <a:noFill/>
          <a:ln w="9525">
            <a:noFill/>
            <a:miter lim="800000"/>
            <a:headEnd/>
            <a:tailEnd/>
          </a:ln>
        </p:spPr>
        <p:txBody>
          <a:bodyPr wrap="none" lIns="0" tIns="0" rIns="0" bIns="0">
            <a:spAutoFit/>
          </a:bodyPr>
          <a:lstStyle/>
          <a:p>
            <a:r>
              <a:rPr lang="en-GB" sz="1200"/>
              <a:t>N</a:t>
            </a:r>
          </a:p>
        </p:txBody>
      </p:sp>
      <p:sp>
        <p:nvSpPr>
          <p:cNvPr id="31782" name="Oval 61"/>
          <p:cNvSpPr>
            <a:spLocks noChangeArrowheads="1"/>
          </p:cNvSpPr>
          <p:nvPr/>
        </p:nvSpPr>
        <p:spPr bwMode="auto">
          <a:xfrm>
            <a:off x="1249363" y="6126163"/>
            <a:ext cx="1143000" cy="304800"/>
          </a:xfrm>
          <a:prstGeom prst="ellipse">
            <a:avLst/>
          </a:prstGeom>
          <a:noFill/>
          <a:ln w="9525">
            <a:solidFill>
              <a:schemeClr val="tx1"/>
            </a:solidFill>
            <a:round/>
            <a:headEnd/>
            <a:tailEnd/>
          </a:ln>
        </p:spPr>
        <p:txBody>
          <a:bodyPr wrap="none" anchor="ctr"/>
          <a:lstStyle/>
          <a:p>
            <a:pPr algn="ctr"/>
            <a:r>
              <a:rPr lang="en-GB" sz="1400" u="sng"/>
              <a:t>RegNumber</a:t>
            </a:r>
          </a:p>
        </p:txBody>
      </p:sp>
      <p:sp>
        <p:nvSpPr>
          <p:cNvPr id="31783" name="Oval 62"/>
          <p:cNvSpPr>
            <a:spLocks noChangeArrowheads="1"/>
          </p:cNvSpPr>
          <p:nvPr/>
        </p:nvSpPr>
        <p:spPr bwMode="auto">
          <a:xfrm>
            <a:off x="4754563" y="6202363"/>
            <a:ext cx="1143000" cy="304800"/>
          </a:xfrm>
          <a:prstGeom prst="ellipse">
            <a:avLst/>
          </a:prstGeom>
          <a:noFill/>
          <a:ln w="9525">
            <a:solidFill>
              <a:schemeClr val="tx1"/>
            </a:solidFill>
            <a:round/>
            <a:headEnd/>
            <a:tailEnd/>
          </a:ln>
        </p:spPr>
        <p:txBody>
          <a:bodyPr wrap="none" anchor="ctr"/>
          <a:lstStyle/>
          <a:p>
            <a:pPr algn="ctr"/>
            <a:r>
              <a:rPr lang="en-GB" sz="1400" u="sng"/>
              <a:t>ReportID</a:t>
            </a:r>
          </a:p>
        </p:txBody>
      </p:sp>
      <p:cxnSp>
        <p:nvCxnSpPr>
          <p:cNvPr id="31784" name="AutoShape 63"/>
          <p:cNvCxnSpPr>
            <a:cxnSpLocks noChangeShapeType="1"/>
            <a:stCxn id="31782" idx="0"/>
            <a:endCxn id="31770" idx="2"/>
          </p:cNvCxnSpPr>
          <p:nvPr/>
        </p:nvCxnSpPr>
        <p:spPr bwMode="auto">
          <a:xfrm flipV="1">
            <a:off x="1820863" y="5973763"/>
            <a:ext cx="495300" cy="152400"/>
          </a:xfrm>
          <a:prstGeom prst="straightConnector1">
            <a:avLst/>
          </a:prstGeom>
          <a:noFill/>
          <a:ln w="9525">
            <a:solidFill>
              <a:schemeClr val="tx1"/>
            </a:solidFill>
            <a:round/>
            <a:headEnd/>
            <a:tailEnd/>
          </a:ln>
        </p:spPr>
      </p:cxnSp>
      <p:cxnSp>
        <p:nvCxnSpPr>
          <p:cNvPr id="31785" name="AutoShape 64"/>
          <p:cNvCxnSpPr>
            <a:cxnSpLocks noChangeShapeType="1"/>
            <a:stCxn id="31783" idx="0"/>
            <a:endCxn id="31773" idx="2"/>
          </p:cNvCxnSpPr>
          <p:nvPr/>
        </p:nvCxnSpPr>
        <p:spPr bwMode="auto">
          <a:xfrm flipV="1">
            <a:off x="5326063" y="5973763"/>
            <a:ext cx="407987" cy="228600"/>
          </a:xfrm>
          <a:prstGeom prst="straightConnector1">
            <a:avLst/>
          </a:prstGeom>
          <a:noFill/>
          <a:ln w="9525">
            <a:solidFill>
              <a:schemeClr val="tx1"/>
            </a:solidFill>
            <a:round/>
            <a:headEnd/>
            <a:tailEnd/>
          </a:ln>
        </p:spPr>
      </p:cxnSp>
      <p:sp>
        <p:nvSpPr>
          <p:cNvPr id="31787" name="Line 72"/>
          <p:cNvSpPr>
            <a:spLocks noChangeShapeType="1"/>
          </p:cNvSpPr>
          <p:nvPr/>
        </p:nvSpPr>
        <p:spPr bwMode="auto">
          <a:xfrm>
            <a:off x="827088" y="4221163"/>
            <a:ext cx="792162" cy="287337"/>
          </a:xfrm>
          <a:prstGeom prst="line">
            <a:avLst/>
          </a:prstGeom>
          <a:noFill/>
          <a:ln w="9525">
            <a:solidFill>
              <a:schemeClr val="tx1"/>
            </a:solidFill>
            <a:round/>
            <a:headEnd/>
            <a:tailEnd/>
          </a:ln>
        </p:spPr>
        <p:txBody>
          <a:bodyPr/>
          <a:lstStyle/>
          <a:p>
            <a:endParaRPr lang="sv-SE"/>
          </a:p>
        </p:txBody>
      </p:sp>
      <p:sp>
        <p:nvSpPr>
          <p:cNvPr id="31788" name="Line 73"/>
          <p:cNvSpPr>
            <a:spLocks noChangeShapeType="1"/>
          </p:cNvSpPr>
          <p:nvPr/>
        </p:nvSpPr>
        <p:spPr bwMode="auto">
          <a:xfrm>
            <a:off x="2555875" y="3284538"/>
            <a:ext cx="647700" cy="431800"/>
          </a:xfrm>
          <a:prstGeom prst="line">
            <a:avLst/>
          </a:prstGeom>
          <a:noFill/>
          <a:ln w="9525">
            <a:solidFill>
              <a:schemeClr val="tx1"/>
            </a:solidFill>
            <a:round/>
            <a:headEnd/>
            <a:tailEnd/>
          </a:ln>
        </p:spPr>
        <p:txBody>
          <a:bodyPr/>
          <a:lstStyle/>
          <a:p>
            <a:endParaRPr lang="sv-SE"/>
          </a:p>
        </p:txBody>
      </p:sp>
      <p:sp>
        <p:nvSpPr>
          <p:cNvPr id="31789" name="Line 74"/>
          <p:cNvSpPr>
            <a:spLocks noChangeShapeType="1"/>
          </p:cNvSpPr>
          <p:nvPr/>
        </p:nvSpPr>
        <p:spPr bwMode="auto">
          <a:xfrm>
            <a:off x="2484438" y="3284538"/>
            <a:ext cx="647700" cy="431800"/>
          </a:xfrm>
          <a:prstGeom prst="line">
            <a:avLst/>
          </a:prstGeom>
          <a:noFill/>
          <a:ln w="9525">
            <a:solidFill>
              <a:schemeClr val="tx1"/>
            </a:solidFill>
            <a:round/>
            <a:headEnd/>
            <a:tailEnd/>
          </a:ln>
        </p:spPr>
        <p:txBody>
          <a:bodyPr/>
          <a:lstStyle/>
          <a:p>
            <a:endParaRPr lang="sv-SE"/>
          </a:p>
        </p:txBody>
      </p:sp>
      <p:sp>
        <p:nvSpPr>
          <p:cNvPr id="31790" name="Rectangle 6"/>
          <p:cNvSpPr>
            <a:spLocks noChangeArrowheads="1"/>
          </p:cNvSpPr>
          <p:nvPr/>
        </p:nvSpPr>
        <p:spPr bwMode="auto">
          <a:xfrm>
            <a:off x="1325563" y="2773363"/>
            <a:ext cx="2438400" cy="533400"/>
          </a:xfrm>
          <a:prstGeom prst="rect">
            <a:avLst/>
          </a:prstGeom>
          <a:noFill/>
          <a:ln w="9525">
            <a:solidFill>
              <a:schemeClr val="tx1"/>
            </a:solidFill>
            <a:miter lim="800000"/>
            <a:headEnd/>
            <a:tailEnd/>
          </a:ln>
        </p:spPr>
        <p:txBody>
          <a:bodyPr wrap="none" anchor="ctr"/>
          <a:lstStyle/>
          <a:p>
            <a:pPr algn="ctr"/>
            <a:r>
              <a:rPr lang="en-GB"/>
              <a:t>Employee</a:t>
            </a:r>
          </a:p>
        </p:txBody>
      </p:sp>
      <p:sp>
        <p:nvSpPr>
          <p:cNvPr id="31792" name="Oval 71"/>
          <p:cNvSpPr>
            <a:spLocks noChangeArrowheads="1"/>
          </p:cNvSpPr>
          <p:nvPr/>
        </p:nvSpPr>
        <p:spPr bwMode="auto">
          <a:xfrm>
            <a:off x="250825" y="3933825"/>
            <a:ext cx="1143000" cy="304800"/>
          </a:xfrm>
          <a:prstGeom prst="ellipse">
            <a:avLst/>
          </a:prstGeom>
          <a:noFill/>
          <a:ln w="9525">
            <a:solidFill>
              <a:schemeClr val="tx1"/>
            </a:solidFill>
            <a:round/>
            <a:headEnd/>
            <a:tailEnd/>
          </a:ln>
        </p:spPr>
        <p:txBody>
          <a:bodyPr wrap="none" anchor="ctr"/>
          <a:lstStyle/>
          <a:p>
            <a:pPr algn="ctr"/>
            <a:r>
              <a:rPr lang="en-GB" sz="1400"/>
              <a:t>Commission</a:t>
            </a:r>
          </a:p>
        </p:txBody>
      </p:sp>
      <p:sp>
        <p:nvSpPr>
          <p:cNvPr id="2" name="Triangle 1">
            <a:extLst>
              <a:ext uri="{FF2B5EF4-FFF2-40B4-BE49-F238E27FC236}">
                <a16:creationId xmlns:a16="http://schemas.microsoft.com/office/drawing/2014/main" id="{6AD30A3D-7EBD-BC45-8746-0679B64AEF62}"/>
              </a:ext>
            </a:extLst>
          </p:cNvPr>
          <p:cNvSpPr/>
          <p:nvPr/>
        </p:nvSpPr>
        <p:spPr>
          <a:xfrm>
            <a:off x="2659064" y="3594142"/>
            <a:ext cx="962818" cy="3984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t>
            </a:r>
          </a:p>
        </p:txBody>
      </p:sp>
    </p:spTree>
    <p:extLst>
      <p:ext uri="{BB962C8B-B14F-4D97-AF65-F5344CB8AC3E}">
        <p14:creationId xmlns:p14="http://schemas.microsoft.com/office/powerpoint/2010/main" val="356481713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67544" y="476672"/>
            <a:ext cx="8229600" cy="1371600"/>
          </a:xfrm>
        </p:spPr>
        <p:txBody>
          <a:bodyPr/>
          <a:lstStyle/>
          <a:p>
            <a:pPr eaLnBrk="1" hangingPunct="1"/>
            <a:r>
              <a:rPr lang="en-US" altLang="zh-CN" dirty="0">
                <a:ea typeface="宋体" pitchFamily="2" charset="-122"/>
              </a:rPr>
              <a:t>Class Hierarchies</a:t>
            </a:r>
          </a:p>
        </p:txBody>
      </p:sp>
      <p:sp>
        <p:nvSpPr>
          <p:cNvPr id="33796" name="Rectangle 3"/>
          <p:cNvSpPr>
            <a:spLocks noGrp="1" noChangeArrowheads="1"/>
          </p:cNvSpPr>
          <p:nvPr>
            <p:ph idx="1"/>
          </p:nvPr>
        </p:nvSpPr>
        <p:spPr>
          <a:xfrm>
            <a:off x="468312" y="1700213"/>
            <a:ext cx="8675687" cy="1295400"/>
          </a:xfrm>
        </p:spPr>
        <p:txBody>
          <a:bodyPr/>
          <a:lstStyle/>
          <a:p>
            <a:pPr eaLnBrk="1" hangingPunct="1">
              <a:lnSpc>
                <a:spcPct val="90000"/>
              </a:lnSpc>
            </a:pPr>
            <a:r>
              <a:rPr lang="en-US" sz="2400" dirty="0"/>
              <a:t>A UNION subclass represents a collection of entities that is a subset of the UNION of the entities of the super classes.</a:t>
            </a:r>
          </a:p>
        </p:txBody>
      </p:sp>
      <p:sp>
        <p:nvSpPr>
          <p:cNvPr id="33794" name="Footer Placeholder 3"/>
          <p:cNvSpPr>
            <a:spLocks noGrp="1"/>
          </p:cNvSpPr>
          <p:nvPr>
            <p:ph type="ftr" sz="quarter" idx="11"/>
          </p:nvPr>
        </p:nvSpPr>
        <p:spPr>
          <a:noFill/>
        </p:spPr>
        <p:txBody>
          <a:bodyPr/>
          <a:lstStyle/>
          <a:p>
            <a:fld id="{F9CFB791-ABA1-4478-9DFA-EEE54338D7F6}" type="slidenum">
              <a:rPr lang="zh-CN" altLang="en-US"/>
              <a:pPr/>
              <a:t>47</a:t>
            </a:fld>
            <a:endParaRPr lang="en-US" altLang="zh-CN"/>
          </a:p>
        </p:txBody>
      </p:sp>
      <p:sp>
        <p:nvSpPr>
          <p:cNvPr id="33797" name="Rectangle 4"/>
          <p:cNvSpPr>
            <a:spLocks noChangeArrowheads="1"/>
          </p:cNvSpPr>
          <p:nvPr/>
        </p:nvSpPr>
        <p:spPr bwMode="auto">
          <a:xfrm>
            <a:off x="2667000" y="5524500"/>
            <a:ext cx="1371600" cy="533400"/>
          </a:xfrm>
          <a:prstGeom prst="rect">
            <a:avLst/>
          </a:prstGeom>
          <a:noFill/>
          <a:ln w="9525">
            <a:solidFill>
              <a:schemeClr val="tx1"/>
            </a:solidFill>
            <a:miter lim="800000"/>
            <a:headEnd/>
            <a:tailEnd/>
          </a:ln>
        </p:spPr>
        <p:txBody>
          <a:bodyPr wrap="none" anchor="ctr"/>
          <a:lstStyle/>
          <a:p>
            <a:pPr algn="ctr"/>
            <a:r>
              <a:rPr lang="en-GB"/>
              <a:t>Owner</a:t>
            </a:r>
          </a:p>
        </p:txBody>
      </p:sp>
      <p:cxnSp>
        <p:nvCxnSpPr>
          <p:cNvPr id="33798" name="AutoShape 5"/>
          <p:cNvCxnSpPr>
            <a:cxnSpLocks noChangeShapeType="1"/>
            <a:stCxn id="33801" idx="4"/>
            <a:endCxn id="33800" idx="1"/>
          </p:cNvCxnSpPr>
          <p:nvPr/>
        </p:nvCxnSpPr>
        <p:spPr bwMode="auto">
          <a:xfrm>
            <a:off x="1001713" y="3860800"/>
            <a:ext cx="750887" cy="292100"/>
          </a:xfrm>
          <a:prstGeom prst="straightConnector1">
            <a:avLst/>
          </a:prstGeom>
          <a:noFill/>
          <a:ln w="9525">
            <a:solidFill>
              <a:schemeClr val="tx1"/>
            </a:solidFill>
            <a:round/>
            <a:headEnd/>
            <a:tailEnd/>
          </a:ln>
        </p:spPr>
      </p:cxnSp>
      <p:sp>
        <p:nvSpPr>
          <p:cNvPr id="33800" name="Rectangle 7"/>
          <p:cNvSpPr>
            <a:spLocks noChangeArrowheads="1"/>
          </p:cNvSpPr>
          <p:nvPr/>
        </p:nvSpPr>
        <p:spPr bwMode="auto">
          <a:xfrm>
            <a:off x="1752600" y="3886200"/>
            <a:ext cx="1371600" cy="533400"/>
          </a:xfrm>
          <a:prstGeom prst="rect">
            <a:avLst/>
          </a:prstGeom>
          <a:noFill/>
          <a:ln w="9525">
            <a:solidFill>
              <a:schemeClr val="tx1"/>
            </a:solidFill>
            <a:miter lim="800000"/>
            <a:headEnd/>
            <a:tailEnd/>
          </a:ln>
        </p:spPr>
        <p:txBody>
          <a:bodyPr wrap="none" anchor="ctr"/>
          <a:lstStyle/>
          <a:p>
            <a:pPr algn="ctr"/>
            <a:r>
              <a:rPr lang="en-GB"/>
              <a:t>Person</a:t>
            </a:r>
          </a:p>
        </p:txBody>
      </p:sp>
      <p:sp>
        <p:nvSpPr>
          <p:cNvPr id="33801" name="Oval 8"/>
          <p:cNvSpPr>
            <a:spLocks noChangeArrowheads="1"/>
          </p:cNvSpPr>
          <p:nvPr/>
        </p:nvSpPr>
        <p:spPr bwMode="auto">
          <a:xfrm>
            <a:off x="250825" y="3581400"/>
            <a:ext cx="1501775" cy="279400"/>
          </a:xfrm>
          <a:prstGeom prst="ellipse">
            <a:avLst/>
          </a:prstGeom>
          <a:noFill/>
          <a:ln w="9525">
            <a:solidFill>
              <a:schemeClr val="tx1"/>
            </a:solidFill>
            <a:round/>
            <a:headEnd/>
            <a:tailEnd/>
          </a:ln>
        </p:spPr>
        <p:txBody>
          <a:bodyPr wrap="none" anchor="ctr"/>
          <a:lstStyle/>
          <a:p>
            <a:pPr algn="ctr"/>
            <a:r>
              <a:rPr lang="en-GB" sz="1400" u="sng"/>
              <a:t>PersonalNumber</a:t>
            </a:r>
          </a:p>
        </p:txBody>
      </p:sp>
      <p:cxnSp>
        <p:nvCxnSpPr>
          <p:cNvPr id="33802" name="AutoShape 9"/>
          <p:cNvCxnSpPr>
            <a:cxnSpLocks noChangeShapeType="1"/>
            <a:stCxn id="33804" idx="4"/>
            <a:endCxn id="33803" idx="0"/>
          </p:cNvCxnSpPr>
          <p:nvPr/>
        </p:nvCxnSpPr>
        <p:spPr bwMode="auto">
          <a:xfrm>
            <a:off x="3848100" y="3733800"/>
            <a:ext cx="342900" cy="152400"/>
          </a:xfrm>
          <a:prstGeom prst="straightConnector1">
            <a:avLst/>
          </a:prstGeom>
          <a:noFill/>
          <a:ln w="9525">
            <a:solidFill>
              <a:schemeClr val="tx1"/>
            </a:solidFill>
            <a:round/>
            <a:headEnd/>
            <a:tailEnd/>
          </a:ln>
        </p:spPr>
      </p:cxnSp>
      <p:sp>
        <p:nvSpPr>
          <p:cNvPr id="33803" name="Rectangle 10"/>
          <p:cNvSpPr>
            <a:spLocks noChangeArrowheads="1"/>
          </p:cNvSpPr>
          <p:nvPr/>
        </p:nvSpPr>
        <p:spPr bwMode="auto">
          <a:xfrm>
            <a:off x="3505200" y="3886200"/>
            <a:ext cx="1371600" cy="533400"/>
          </a:xfrm>
          <a:prstGeom prst="rect">
            <a:avLst/>
          </a:prstGeom>
          <a:noFill/>
          <a:ln w="9525">
            <a:solidFill>
              <a:schemeClr val="tx1"/>
            </a:solidFill>
            <a:miter lim="800000"/>
            <a:headEnd/>
            <a:tailEnd/>
          </a:ln>
        </p:spPr>
        <p:txBody>
          <a:bodyPr wrap="none" anchor="ctr"/>
          <a:lstStyle/>
          <a:p>
            <a:pPr algn="ctr"/>
            <a:r>
              <a:rPr lang="en-GB"/>
              <a:t>Company</a:t>
            </a:r>
          </a:p>
        </p:txBody>
      </p:sp>
      <p:sp>
        <p:nvSpPr>
          <p:cNvPr id="33804" name="Oval 11"/>
          <p:cNvSpPr>
            <a:spLocks noChangeArrowheads="1"/>
          </p:cNvSpPr>
          <p:nvPr/>
        </p:nvSpPr>
        <p:spPr bwMode="auto">
          <a:xfrm>
            <a:off x="3276600" y="3429000"/>
            <a:ext cx="1143000" cy="304800"/>
          </a:xfrm>
          <a:prstGeom prst="ellipse">
            <a:avLst/>
          </a:prstGeom>
          <a:noFill/>
          <a:ln w="9525">
            <a:solidFill>
              <a:schemeClr val="tx1"/>
            </a:solidFill>
            <a:round/>
            <a:headEnd/>
            <a:tailEnd/>
          </a:ln>
        </p:spPr>
        <p:txBody>
          <a:bodyPr wrap="none" anchor="ctr"/>
          <a:lstStyle/>
          <a:p>
            <a:pPr algn="ctr"/>
            <a:r>
              <a:rPr lang="en-GB" sz="1400" u="sng"/>
              <a:t>CNumber</a:t>
            </a:r>
          </a:p>
        </p:txBody>
      </p:sp>
      <p:sp>
        <p:nvSpPr>
          <p:cNvPr id="33805" name="Oval 12"/>
          <p:cNvSpPr>
            <a:spLocks noChangeArrowheads="1"/>
          </p:cNvSpPr>
          <p:nvPr/>
        </p:nvSpPr>
        <p:spPr bwMode="auto">
          <a:xfrm>
            <a:off x="381000" y="4191000"/>
            <a:ext cx="1143000" cy="304800"/>
          </a:xfrm>
          <a:prstGeom prst="ellipse">
            <a:avLst/>
          </a:prstGeom>
          <a:noFill/>
          <a:ln w="9525">
            <a:solidFill>
              <a:schemeClr val="tx1"/>
            </a:solidFill>
            <a:round/>
            <a:headEnd/>
            <a:tailEnd/>
          </a:ln>
        </p:spPr>
        <p:txBody>
          <a:bodyPr wrap="none" anchor="ctr"/>
          <a:lstStyle/>
          <a:p>
            <a:pPr algn="ctr"/>
            <a:r>
              <a:rPr lang="en-GB" sz="1400"/>
              <a:t>BirthDate</a:t>
            </a:r>
          </a:p>
        </p:txBody>
      </p:sp>
      <p:cxnSp>
        <p:nvCxnSpPr>
          <p:cNvPr id="33806" name="AutoShape 13"/>
          <p:cNvCxnSpPr>
            <a:cxnSpLocks noChangeShapeType="1"/>
            <a:stCxn id="33805" idx="7"/>
            <a:endCxn id="33800" idx="1"/>
          </p:cNvCxnSpPr>
          <p:nvPr/>
        </p:nvCxnSpPr>
        <p:spPr bwMode="auto">
          <a:xfrm flipV="1">
            <a:off x="1357313" y="4152900"/>
            <a:ext cx="395287" cy="82550"/>
          </a:xfrm>
          <a:prstGeom prst="straightConnector1">
            <a:avLst/>
          </a:prstGeom>
          <a:noFill/>
          <a:ln w="9525">
            <a:solidFill>
              <a:schemeClr val="tx1"/>
            </a:solidFill>
            <a:round/>
            <a:headEnd/>
            <a:tailEnd/>
          </a:ln>
        </p:spPr>
      </p:cxnSp>
      <p:sp>
        <p:nvSpPr>
          <p:cNvPr id="33807" name="Oval 14"/>
          <p:cNvSpPr>
            <a:spLocks noChangeArrowheads="1"/>
          </p:cNvSpPr>
          <p:nvPr/>
        </p:nvSpPr>
        <p:spPr bwMode="auto">
          <a:xfrm>
            <a:off x="4724400" y="3429000"/>
            <a:ext cx="1143000" cy="304800"/>
          </a:xfrm>
          <a:prstGeom prst="ellipse">
            <a:avLst/>
          </a:prstGeom>
          <a:noFill/>
          <a:ln w="9525">
            <a:solidFill>
              <a:schemeClr val="tx1"/>
            </a:solidFill>
            <a:round/>
            <a:headEnd/>
            <a:tailEnd/>
          </a:ln>
        </p:spPr>
        <p:txBody>
          <a:bodyPr wrap="none" anchor="ctr"/>
          <a:lstStyle/>
          <a:p>
            <a:pPr algn="ctr"/>
            <a:r>
              <a:rPr lang="en-GB" sz="1400"/>
              <a:t>Address</a:t>
            </a:r>
          </a:p>
        </p:txBody>
      </p:sp>
      <p:cxnSp>
        <p:nvCxnSpPr>
          <p:cNvPr id="33808" name="AutoShape 15"/>
          <p:cNvCxnSpPr>
            <a:cxnSpLocks noChangeShapeType="1"/>
            <a:stCxn id="33807" idx="3"/>
            <a:endCxn id="33803" idx="0"/>
          </p:cNvCxnSpPr>
          <p:nvPr/>
        </p:nvCxnSpPr>
        <p:spPr bwMode="auto">
          <a:xfrm flipH="1">
            <a:off x="4191000" y="3689350"/>
            <a:ext cx="700088" cy="196850"/>
          </a:xfrm>
          <a:prstGeom prst="straightConnector1">
            <a:avLst/>
          </a:prstGeom>
          <a:noFill/>
          <a:ln w="9525">
            <a:solidFill>
              <a:schemeClr val="tx1"/>
            </a:solidFill>
            <a:round/>
            <a:headEnd/>
            <a:tailEnd/>
          </a:ln>
        </p:spPr>
      </p:cxnSp>
      <p:sp>
        <p:nvSpPr>
          <p:cNvPr id="33809" name="Rectangle 16"/>
          <p:cNvSpPr>
            <a:spLocks noChangeArrowheads="1"/>
          </p:cNvSpPr>
          <p:nvPr/>
        </p:nvSpPr>
        <p:spPr bwMode="auto">
          <a:xfrm>
            <a:off x="6019800" y="5524500"/>
            <a:ext cx="1371600" cy="533400"/>
          </a:xfrm>
          <a:prstGeom prst="rect">
            <a:avLst/>
          </a:prstGeom>
          <a:noFill/>
          <a:ln w="9525">
            <a:solidFill>
              <a:schemeClr val="tx1"/>
            </a:solidFill>
            <a:miter lim="800000"/>
            <a:headEnd/>
            <a:tailEnd/>
          </a:ln>
        </p:spPr>
        <p:txBody>
          <a:bodyPr wrap="none" anchor="ctr"/>
          <a:lstStyle/>
          <a:p>
            <a:pPr algn="ctr"/>
            <a:r>
              <a:rPr lang="en-GB"/>
              <a:t>Car</a:t>
            </a:r>
          </a:p>
        </p:txBody>
      </p:sp>
      <p:cxnSp>
        <p:nvCxnSpPr>
          <p:cNvPr id="33811" name="AutoShape 18"/>
          <p:cNvCxnSpPr>
            <a:cxnSpLocks noChangeShapeType="1"/>
            <a:stCxn id="33800" idx="2"/>
          </p:cNvCxnSpPr>
          <p:nvPr/>
        </p:nvCxnSpPr>
        <p:spPr bwMode="auto">
          <a:xfrm>
            <a:off x="2438400" y="4419600"/>
            <a:ext cx="914400" cy="381000"/>
          </a:xfrm>
          <a:prstGeom prst="straightConnector1">
            <a:avLst/>
          </a:prstGeom>
          <a:noFill/>
          <a:ln w="9525">
            <a:solidFill>
              <a:schemeClr val="tx1"/>
            </a:solidFill>
            <a:round/>
            <a:headEnd/>
            <a:tailEnd/>
          </a:ln>
        </p:spPr>
      </p:cxnSp>
      <p:cxnSp>
        <p:nvCxnSpPr>
          <p:cNvPr id="33812" name="AutoShape 19"/>
          <p:cNvCxnSpPr>
            <a:cxnSpLocks noChangeShapeType="1"/>
            <a:stCxn id="33803" idx="2"/>
          </p:cNvCxnSpPr>
          <p:nvPr/>
        </p:nvCxnSpPr>
        <p:spPr bwMode="auto">
          <a:xfrm flipH="1">
            <a:off x="3352800" y="4419600"/>
            <a:ext cx="838200" cy="381000"/>
          </a:xfrm>
          <a:prstGeom prst="straightConnector1">
            <a:avLst/>
          </a:prstGeom>
          <a:noFill/>
          <a:ln w="9525">
            <a:solidFill>
              <a:schemeClr val="tx1"/>
            </a:solidFill>
            <a:round/>
            <a:headEnd/>
            <a:tailEnd/>
          </a:ln>
        </p:spPr>
      </p:cxnSp>
      <p:cxnSp>
        <p:nvCxnSpPr>
          <p:cNvPr id="33813" name="AutoShape 20"/>
          <p:cNvCxnSpPr>
            <a:cxnSpLocks noChangeShapeType="1"/>
          </p:cNvCxnSpPr>
          <p:nvPr/>
        </p:nvCxnSpPr>
        <p:spPr bwMode="auto">
          <a:xfrm>
            <a:off x="3355975" y="4941888"/>
            <a:ext cx="0" cy="571500"/>
          </a:xfrm>
          <a:prstGeom prst="straightConnector1">
            <a:avLst/>
          </a:prstGeom>
          <a:noFill/>
          <a:ln w="9525">
            <a:solidFill>
              <a:schemeClr val="tx1"/>
            </a:solidFill>
            <a:round/>
            <a:headEnd/>
            <a:tailEnd/>
          </a:ln>
        </p:spPr>
      </p:cxnSp>
      <p:sp>
        <p:nvSpPr>
          <p:cNvPr id="33814" name="AutoShape 21"/>
          <p:cNvSpPr>
            <a:spLocks noChangeArrowheads="1"/>
          </p:cNvSpPr>
          <p:nvPr/>
        </p:nvSpPr>
        <p:spPr bwMode="auto">
          <a:xfrm>
            <a:off x="4610100" y="5486400"/>
            <a:ext cx="838200" cy="609600"/>
          </a:xfrm>
          <a:prstGeom prst="flowChartDecision">
            <a:avLst/>
          </a:prstGeom>
          <a:noFill/>
          <a:ln w="9525">
            <a:solidFill>
              <a:schemeClr val="tx1"/>
            </a:solidFill>
            <a:miter lim="800000"/>
            <a:headEnd/>
            <a:tailEnd/>
          </a:ln>
        </p:spPr>
        <p:txBody>
          <a:bodyPr wrap="none" anchor="ctr"/>
          <a:lstStyle/>
          <a:p>
            <a:pPr algn="ctr"/>
            <a:r>
              <a:rPr lang="en-GB" sz="1600"/>
              <a:t>owns</a:t>
            </a:r>
          </a:p>
        </p:txBody>
      </p:sp>
      <p:cxnSp>
        <p:nvCxnSpPr>
          <p:cNvPr id="33815" name="AutoShape 22"/>
          <p:cNvCxnSpPr>
            <a:cxnSpLocks noChangeShapeType="1"/>
            <a:stCxn id="33814" idx="1"/>
            <a:endCxn id="33797" idx="3"/>
          </p:cNvCxnSpPr>
          <p:nvPr/>
        </p:nvCxnSpPr>
        <p:spPr bwMode="auto">
          <a:xfrm flipH="1">
            <a:off x="4038600" y="5791200"/>
            <a:ext cx="571500" cy="0"/>
          </a:xfrm>
          <a:prstGeom prst="straightConnector1">
            <a:avLst/>
          </a:prstGeom>
          <a:noFill/>
          <a:ln w="9525">
            <a:solidFill>
              <a:schemeClr val="tx1"/>
            </a:solidFill>
            <a:round/>
            <a:headEnd/>
            <a:tailEnd/>
          </a:ln>
        </p:spPr>
      </p:cxnSp>
      <p:cxnSp>
        <p:nvCxnSpPr>
          <p:cNvPr id="33816" name="AutoShape 23"/>
          <p:cNvCxnSpPr>
            <a:cxnSpLocks noChangeShapeType="1"/>
            <a:stCxn id="33814" idx="3"/>
            <a:endCxn id="33809" idx="1"/>
          </p:cNvCxnSpPr>
          <p:nvPr/>
        </p:nvCxnSpPr>
        <p:spPr bwMode="auto">
          <a:xfrm>
            <a:off x="5448300" y="5791200"/>
            <a:ext cx="571500" cy="0"/>
          </a:xfrm>
          <a:prstGeom prst="straightConnector1">
            <a:avLst/>
          </a:prstGeom>
          <a:noFill/>
          <a:ln w="9525">
            <a:solidFill>
              <a:schemeClr val="tx1"/>
            </a:solidFill>
            <a:round/>
            <a:headEnd/>
            <a:tailEnd/>
          </a:ln>
        </p:spPr>
      </p:cxnSp>
      <p:sp>
        <p:nvSpPr>
          <p:cNvPr id="33817" name="Text Box 24"/>
          <p:cNvSpPr txBox="1">
            <a:spLocks noChangeArrowheads="1"/>
          </p:cNvSpPr>
          <p:nvPr/>
        </p:nvSpPr>
        <p:spPr bwMode="auto">
          <a:xfrm>
            <a:off x="4251325" y="5446713"/>
            <a:ext cx="311150" cy="366712"/>
          </a:xfrm>
          <a:prstGeom prst="rect">
            <a:avLst/>
          </a:prstGeom>
          <a:noFill/>
          <a:ln w="9525">
            <a:noFill/>
            <a:miter lim="800000"/>
            <a:headEnd/>
            <a:tailEnd/>
          </a:ln>
        </p:spPr>
        <p:txBody>
          <a:bodyPr wrap="none">
            <a:spAutoFit/>
          </a:bodyPr>
          <a:lstStyle/>
          <a:p>
            <a:r>
              <a:rPr lang="en-GB"/>
              <a:t>1</a:t>
            </a:r>
          </a:p>
        </p:txBody>
      </p:sp>
      <p:sp>
        <p:nvSpPr>
          <p:cNvPr id="33818" name="Text Box 25"/>
          <p:cNvSpPr txBox="1">
            <a:spLocks noChangeArrowheads="1"/>
          </p:cNvSpPr>
          <p:nvPr/>
        </p:nvSpPr>
        <p:spPr bwMode="auto">
          <a:xfrm>
            <a:off x="5486400" y="5424488"/>
            <a:ext cx="349250" cy="366712"/>
          </a:xfrm>
          <a:prstGeom prst="rect">
            <a:avLst/>
          </a:prstGeom>
          <a:noFill/>
          <a:ln w="9525">
            <a:noFill/>
            <a:miter lim="800000"/>
            <a:headEnd/>
            <a:tailEnd/>
          </a:ln>
        </p:spPr>
        <p:txBody>
          <a:bodyPr wrap="none">
            <a:spAutoFit/>
          </a:bodyPr>
          <a:lstStyle/>
          <a:p>
            <a:r>
              <a:rPr lang="en-GB"/>
              <a:t>N</a:t>
            </a:r>
          </a:p>
        </p:txBody>
      </p:sp>
      <p:sp>
        <p:nvSpPr>
          <p:cNvPr id="33819" name="Text Box 26"/>
          <p:cNvSpPr txBox="1">
            <a:spLocks noChangeArrowheads="1"/>
          </p:cNvSpPr>
          <p:nvPr/>
        </p:nvSpPr>
        <p:spPr bwMode="auto">
          <a:xfrm>
            <a:off x="5651500" y="4005263"/>
            <a:ext cx="3371850" cy="641350"/>
          </a:xfrm>
          <a:prstGeom prst="rect">
            <a:avLst/>
          </a:prstGeom>
          <a:noFill/>
          <a:ln w="9525">
            <a:noFill/>
            <a:miter lim="800000"/>
            <a:headEnd/>
            <a:tailEnd/>
          </a:ln>
        </p:spPr>
        <p:txBody>
          <a:bodyPr wrap="none">
            <a:spAutoFit/>
          </a:bodyPr>
          <a:lstStyle/>
          <a:p>
            <a:r>
              <a:rPr lang="en-GB"/>
              <a:t>“An owner of a car is  </a:t>
            </a:r>
          </a:p>
          <a:p>
            <a:r>
              <a:rPr lang="en-GB" b="1" i="1">
                <a:solidFill>
                  <a:schemeClr val="bg2"/>
                </a:solidFill>
              </a:rPr>
              <a:t>either</a:t>
            </a:r>
            <a:r>
              <a:rPr lang="en-GB" i="1"/>
              <a:t> </a:t>
            </a:r>
            <a:r>
              <a:rPr lang="en-GB"/>
              <a:t>a person </a:t>
            </a:r>
            <a:r>
              <a:rPr lang="en-GB" b="1" i="1">
                <a:solidFill>
                  <a:schemeClr val="bg2"/>
                </a:solidFill>
              </a:rPr>
              <a:t>or</a:t>
            </a:r>
            <a:r>
              <a:rPr lang="en-GB">
                <a:solidFill>
                  <a:schemeClr val="bg2"/>
                </a:solidFill>
              </a:rPr>
              <a:t> </a:t>
            </a:r>
            <a:r>
              <a:rPr lang="en-GB"/>
              <a:t>a company.”</a:t>
            </a:r>
          </a:p>
        </p:txBody>
      </p:sp>
      <p:sp>
        <p:nvSpPr>
          <p:cNvPr id="33820" name="Line 28"/>
          <p:cNvSpPr>
            <a:spLocks noChangeShapeType="1"/>
          </p:cNvSpPr>
          <p:nvPr/>
        </p:nvSpPr>
        <p:spPr bwMode="auto">
          <a:xfrm flipH="1">
            <a:off x="3419475" y="4437063"/>
            <a:ext cx="865188" cy="381000"/>
          </a:xfrm>
          <a:prstGeom prst="line">
            <a:avLst/>
          </a:prstGeom>
          <a:noFill/>
          <a:ln w="9525">
            <a:solidFill>
              <a:schemeClr val="tx1"/>
            </a:solidFill>
            <a:round/>
            <a:headEnd/>
            <a:tailEnd/>
          </a:ln>
        </p:spPr>
        <p:txBody>
          <a:bodyPr/>
          <a:lstStyle/>
          <a:p>
            <a:endParaRPr lang="sv-SE"/>
          </a:p>
        </p:txBody>
      </p:sp>
      <p:sp>
        <p:nvSpPr>
          <p:cNvPr id="28" name="Triangle 27">
            <a:extLst>
              <a:ext uri="{FF2B5EF4-FFF2-40B4-BE49-F238E27FC236}">
                <a16:creationId xmlns:a16="http://schemas.microsoft.com/office/drawing/2014/main" id="{E2574F97-CDD6-BD4E-AF2E-EFDA29AD2B52}"/>
              </a:ext>
            </a:extLst>
          </p:cNvPr>
          <p:cNvSpPr/>
          <p:nvPr/>
        </p:nvSpPr>
        <p:spPr>
          <a:xfrm rot="10800000">
            <a:off x="2871391" y="4662489"/>
            <a:ext cx="962818" cy="3984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t>
            </a:r>
          </a:p>
        </p:txBody>
      </p:sp>
    </p:spTree>
    <p:extLst>
      <p:ext uri="{BB962C8B-B14F-4D97-AF65-F5344CB8AC3E}">
        <p14:creationId xmlns:p14="http://schemas.microsoft.com/office/powerpoint/2010/main" val="295489140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457200"/>
            <a:ext cx="8686800" cy="1371600"/>
          </a:xfrm>
        </p:spPr>
        <p:txBody>
          <a:bodyPr/>
          <a:lstStyle/>
          <a:p>
            <a:pPr eaLnBrk="1" hangingPunct="1"/>
            <a:r>
              <a:rPr lang="en-GB" dirty="0"/>
              <a:t>Examples</a:t>
            </a:r>
            <a:br>
              <a:rPr lang="en-GB" sz="3200" dirty="0"/>
            </a:br>
            <a:endParaRPr lang="en-GB" sz="3200" dirty="0"/>
          </a:p>
        </p:txBody>
      </p:sp>
      <p:sp>
        <p:nvSpPr>
          <p:cNvPr id="34820" name="Rectangle 3"/>
          <p:cNvSpPr>
            <a:spLocks noGrp="1" noChangeArrowheads="1"/>
          </p:cNvSpPr>
          <p:nvPr>
            <p:ph idx="1"/>
          </p:nvPr>
        </p:nvSpPr>
        <p:spPr>
          <a:xfrm>
            <a:off x="467544" y="1772816"/>
            <a:ext cx="8229600" cy="4471988"/>
          </a:xfrm>
        </p:spPr>
        <p:txBody>
          <a:bodyPr>
            <a:normAutofit lnSpcReduction="10000"/>
          </a:bodyPr>
          <a:lstStyle/>
          <a:p>
            <a:pPr marL="0" indent="0" eaLnBrk="1" hangingPunct="1">
              <a:lnSpc>
                <a:spcPct val="80000"/>
              </a:lnSpc>
              <a:spcBef>
                <a:spcPct val="35000"/>
              </a:spcBef>
              <a:buNone/>
            </a:pPr>
            <a:r>
              <a:rPr lang="en-GB" sz="2400"/>
              <a:t>A taxi company needs to model their activities.</a:t>
            </a:r>
          </a:p>
          <a:p>
            <a:pPr marL="0" indent="0" eaLnBrk="1" hangingPunct="1">
              <a:lnSpc>
                <a:spcPct val="80000"/>
              </a:lnSpc>
              <a:spcBef>
                <a:spcPct val="35000"/>
              </a:spcBef>
              <a:buNone/>
            </a:pPr>
            <a:r>
              <a:rPr lang="en-GB" sz="2400"/>
              <a:t>There are two types of </a:t>
            </a:r>
            <a:r>
              <a:rPr lang="en-GB" sz="2400">
                <a:solidFill>
                  <a:srgbClr val="000099"/>
                </a:solidFill>
              </a:rPr>
              <a:t>employees</a:t>
            </a:r>
            <a:r>
              <a:rPr lang="en-GB" sz="2400"/>
              <a:t> in the company: </a:t>
            </a:r>
            <a:r>
              <a:rPr lang="en-GB" sz="2400">
                <a:solidFill>
                  <a:srgbClr val="000099"/>
                </a:solidFill>
              </a:rPr>
              <a:t>drivers</a:t>
            </a:r>
            <a:r>
              <a:rPr lang="en-GB" sz="2400"/>
              <a:t> and </a:t>
            </a:r>
            <a:r>
              <a:rPr lang="en-GB" sz="2400">
                <a:solidFill>
                  <a:srgbClr val="000099"/>
                </a:solidFill>
              </a:rPr>
              <a:t>operators</a:t>
            </a:r>
            <a:r>
              <a:rPr lang="en-GB" sz="2400"/>
              <a:t>. For drivers it is interesting to know the </a:t>
            </a:r>
            <a:r>
              <a:rPr lang="en-GB" sz="2400">
                <a:solidFill>
                  <a:srgbClr val="000099"/>
                </a:solidFill>
              </a:rPr>
              <a:t>date of issue</a:t>
            </a:r>
            <a:r>
              <a:rPr lang="en-GB" sz="2400"/>
              <a:t> and </a:t>
            </a:r>
            <a:r>
              <a:rPr lang="en-GB" sz="2400">
                <a:solidFill>
                  <a:schemeClr val="bg2"/>
                </a:solidFill>
              </a:rPr>
              <a:t>type</a:t>
            </a:r>
            <a:r>
              <a:rPr lang="en-GB" sz="2400"/>
              <a:t> of the driving license, and the </a:t>
            </a:r>
            <a:r>
              <a:rPr lang="en-GB" sz="2400">
                <a:solidFill>
                  <a:srgbClr val="000099"/>
                </a:solidFill>
              </a:rPr>
              <a:t>date of issue</a:t>
            </a:r>
            <a:r>
              <a:rPr lang="en-GB" sz="2400"/>
              <a:t> of the taxi driver’s certificate. For all employees it is interesting to know their </a:t>
            </a:r>
            <a:r>
              <a:rPr lang="en-GB" sz="2400">
                <a:solidFill>
                  <a:schemeClr val="bg2"/>
                </a:solidFill>
              </a:rPr>
              <a:t>personal number, address</a:t>
            </a:r>
            <a:r>
              <a:rPr lang="en-GB" sz="2400"/>
              <a:t> and the available </a:t>
            </a:r>
            <a:r>
              <a:rPr lang="en-GB" sz="2400">
                <a:solidFill>
                  <a:schemeClr val="bg2"/>
                </a:solidFill>
              </a:rPr>
              <a:t>phone numbers</a:t>
            </a:r>
            <a:r>
              <a:rPr lang="en-GB" sz="2400"/>
              <a:t>. </a:t>
            </a:r>
          </a:p>
          <a:p>
            <a:pPr marL="0" indent="0" eaLnBrk="1" hangingPunct="1">
              <a:lnSpc>
                <a:spcPct val="80000"/>
              </a:lnSpc>
              <a:spcBef>
                <a:spcPct val="35000"/>
              </a:spcBef>
              <a:buFont typeface="Wingdings" pitchFamily="2" charset="2"/>
              <a:buNone/>
            </a:pPr>
            <a:r>
              <a:rPr lang="en-GB" sz="2400"/>
              <a:t>The company owns a number of </a:t>
            </a:r>
            <a:r>
              <a:rPr lang="en-GB" sz="2400">
                <a:solidFill>
                  <a:srgbClr val="000099"/>
                </a:solidFill>
              </a:rPr>
              <a:t>cars</a:t>
            </a:r>
            <a:r>
              <a:rPr lang="en-GB" sz="2400"/>
              <a:t>. For each car there is a need to know its </a:t>
            </a:r>
            <a:r>
              <a:rPr lang="en-GB" sz="2400">
                <a:solidFill>
                  <a:srgbClr val="000099"/>
                </a:solidFill>
              </a:rPr>
              <a:t>type</a:t>
            </a:r>
            <a:r>
              <a:rPr lang="en-GB" sz="2400"/>
              <a:t>, </a:t>
            </a:r>
            <a:r>
              <a:rPr lang="en-GB" sz="2400">
                <a:solidFill>
                  <a:srgbClr val="000099"/>
                </a:solidFill>
              </a:rPr>
              <a:t>year of manufacturing</a:t>
            </a:r>
            <a:r>
              <a:rPr lang="en-GB" sz="2400"/>
              <a:t>, </a:t>
            </a:r>
            <a:r>
              <a:rPr lang="en-GB" sz="2400">
                <a:solidFill>
                  <a:srgbClr val="000099"/>
                </a:solidFill>
              </a:rPr>
              <a:t>number of places</a:t>
            </a:r>
            <a:r>
              <a:rPr lang="en-GB" sz="2400"/>
              <a:t> in the car and </a:t>
            </a:r>
            <a:r>
              <a:rPr lang="en-GB" sz="2400">
                <a:solidFill>
                  <a:schemeClr val="bg2"/>
                </a:solidFill>
              </a:rPr>
              <a:t>date of the last service</a:t>
            </a:r>
            <a:r>
              <a:rPr lang="en-GB" sz="2400"/>
              <a:t>.</a:t>
            </a:r>
          </a:p>
          <a:p>
            <a:pPr marL="0" indent="0" eaLnBrk="1" hangingPunct="1">
              <a:lnSpc>
                <a:spcPct val="80000"/>
              </a:lnSpc>
              <a:spcBef>
                <a:spcPct val="35000"/>
              </a:spcBef>
              <a:buFont typeface="Wingdings" pitchFamily="2" charset="2"/>
              <a:buNone/>
            </a:pPr>
            <a:r>
              <a:rPr lang="en-GB" sz="2400"/>
              <a:t>The company wants to have a record of car </a:t>
            </a:r>
            <a:r>
              <a:rPr lang="en-GB" sz="2400">
                <a:solidFill>
                  <a:srgbClr val="000099"/>
                </a:solidFill>
              </a:rPr>
              <a:t>trips</a:t>
            </a:r>
            <a:r>
              <a:rPr lang="en-GB" sz="2400"/>
              <a:t> (</a:t>
            </a:r>
            <a:r>
              <a:rPr lang="en-GB" sz="2400" err="1"/>
              <a:t>körningar</a:t>
            </a:r>
            <a:r>
              <a:rPr lang="en-GB" sz="2400"/>
              <a:t>). A taxi may be picked on a street or ordered through an </a:t>
            </a:r>
            <a:r>
              <a:rPr lang="en-GB" sz="2400">
                <a:solidFill>
                  <a:schemeClr val="bg2"/>
                </a:solidFill>
              </a:rPr>
              <a:t>operator</a:t>
            </a:r>
            <a:r>
              <a:rPr lang="en-GB" sz="2400"/>
              <a:t> who assigns the order to a certain </a:t>
            </a:r>
            <a:r>
              <a:rPr lang="en-GB" sz="2400">
                <a:solidFill>
                  <a:srgbClr val="000099"/>
                </a:solidFill>
              </a:rPr>
              <a:t>driver</a:t>
            </a:r>
            <a:r>
              <a:rPr lang="en-GB" sz="2400"/>
              <a:t> and a </a:t>
            </a:r>
            <a:r>
              <a:rPr lang="en-GB" sz="2400">
                <a:solidFill>
                  <a:srgbClr val="000099"/>
                </a:solidFill>
              </a:rPr>
              <a:t>car</a:t>
            </a:r>
            <a:r>
              <a:rPr lang="en-GB" sz="2400"/>
              <a:t>. </a:t>
            </a:r>
            <a:r>
              <a:rPr lang="en-GB" sz="2400">
                <a:solidFill>
                  <a:schemeClr val="bg2"/>
                </a:solidFill>
              </a:rPr>
              <a:t>Departure</a:t>
            </a:r>
            <a:r>
              <a:rPr lang="en-GB" sz="2400"/>
              <a:t> and </a:t>
            </a:r>
            <a:r>
              <a:rPr lang="en-GB" sz="2400">
                <a:solidFill>
                  <a:srgbClr val="000099"/>
                </a:solidFill>
              </a:rPr>
              <a:t>destination addresses</a:t>
            </a:r>
            <a:r>
              <a:rPr lang="en-GB" sz="2400"/>
              <a:t> together with </a:t>
            </a:r>
            <a:r>
              <a:rPr lang="en-GB" sz="2400">
                <a:solidFill>
                  <a:srgbClr val="000099"/>
                </a:solidFill>
              </a:rPr>
              <a:t>times</a:t>
            </a:r>
            <a:r>
              <a:rPr lang="en-GB" sz="2400"/>
              <a:t> should also be recorded.</a:t>
            </a:r>
          </a:p>
        </p:txBody>
      </p:sp>
      <p:sp>
        <p:nvSpPr>
          <p:cNvPr id="34818" name="Footer Placeholder 3"/>
          <p:cNvSpPr>
            <a:spLocks noGrp="1"/>
          </p:cNvSpPr>
          <p:nvPr>
            <p:ph type="ftr" sz="quarter" idx="11"/>
          </p:nvPr>
        </p:nvSpPr>
        <p:spPr>
          <a:noFill/>
        </p:spPr>
        <p:txBody>
          <a:bodyPr/>
          <a:lstStyle/>
          <a:p>
            <a:fld id="{1429C58F-1EB1-4E80-AAEF-60936F6FA604}" type="slidenum">
              <a:rPr lang="zh-CN" altLang="en-US"/>
              <a:pPr/>
              <a:t>48</a:t>
            </a:fld>
            <a:endParaRPr lang="en-US" altLang="zh-CN"/>
          </a:p>
        </p:txBody>
      </p:sp>
    </p:spTree>
    <p:extLst>
      <p:ext uri="{BB962C8B-B14F-4D97-AF65-F5344CB8AC3E}">
        <p14:creationId xmlns:p14="http://schemas.microsoft.com/office/powerpoint/2010/main" val="107015716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1"/>
          <p:cNvSpPr>
            <a:spLocks noGrp="1"/>
          </p:cNvSpPr>
          <p:nvPr>
            <p:ph type="ftr" sz="quarter" idx="11"/>
          </p:nvPr>
        </p:nvSpPr>
        <p:spPr>
          <a:noFill/>
        </p:spPr>
        <p:txBody>
          <a:bodyPr/>
          <a:lstStyle/>
          <a:p>
            <a:fld id="{E4D43A47-4C1C-46CE-905A-9A781F1755CD}" type="slidenum">
              <a:rPr lang="zh-CN" altLang="en-US"/>
              <a:pPr/>
              <a:t>49</a:t>
            </a:fld>
            <a:endParaRPr lang="en-US" altLang="zh-CN"/>
          </a:p>
        </p:txBody>
      </p:sp>
      <p:sp>
        <p:nvSpPr>
          <p:cNvPr id="35843" name="Oval 79"/>
          <p:cNvSpPr>
            <a:spLocks noChangeArrowheads="1"/>
          </p:cNvSpPr>
          <p:nvPr/>
        </p:nvSpPr>
        <p:spPr bwMode="auto">
          <a:xfrm>
            <a:off x="827088" y="3200400"/>
            <a:ext cx="1687512" cy="373063"/>
          </a:xfrm>
          <a:prstGeom prst="ellipse">
            <a:avLst/>
          </a:prstGeom>
          <a:noFill/>
          <a:ln w="9525">
            <a:solidFill>
              <a:schemeClr val="tx1"/>
            </a:solidFill>
            <a:round/>
            <a:headEnd/>
            <a:tailEnd/>
          </a:ln>
        </p:spPr>
        <p:txBody>
          <a:bodyPr wrap="none" anchor="ctr"/>
          <a:lstStyle/>
          <a:p>
            <a:pPr algn="ctr"/>
            <a:r>
              <a:rPr lang="en-GB" sz="1400"/>
              <a:t>DrivingLicenseType</a:t>
            </a:r>
          </a:p>
        </p:txBody>
      </p:sp>
      <p:sp>
        <p:nvSpPr>
          <p:cNvPr id="35844" name="Oval 77"/>
          <p:cNvSpPr>
            <a:spLocks noChangeArrowheads="1"/>
          </p:cNvSpPr>
          <p:nvPr/>
        </p:nvSpPr>
        <p:spPr bwMode="auto">
          <a:xfrm>
            <a:off x="755650" y="2590800"/>
            <a:ext cx="1758950" cy="333375"/>
          </a:xfrm>
          <a:prstGeom prst="ellipse">
            <a:avLst/>
          </a:prstGeom>
          <a:noFill/>
          <a:ln w="9525">
            <a:solidFill>
              <a:schemeClr val="tx1"/>
            </a:solidFill>
            <a:round/>
            <a:headEnd/>
            <a:tailEnd/>
          </a:ln>
        </p:spPr>
        <p:txBody>
          <a:bodyPr wrap="none" anchor="ctr"/>
          <a:lstStyle/>
          <a:p>
            <a:pPr algn="ctr"/>
            <a:r>
              <a:rPr lang="en-GB" sz="1400"/>
              <a:t>DrivingLicenseDate</a:t>
            </a:r>
          </a:p>
        </p:txBody>
      </p:sp>
      <p:cxnSp>
        <p:nvCxnSpPr>
          <p:cNvPr id="35845" name="AutoShape 34"/>
          <p:cNvCxnSpPr>
            <a:cxnSpLocks noChangeShapeType="1"/>
            <a:stCxn id="35865" idx="3"/>
            <a:endCxn id="35854" idx="0"/>
          </p:cNvCxnSpPr>
          <p:nvPr/>
        </p:nvCxnSpPr>
        <p:spPr bwMode="auto">
          <a:xfrm flipH="1">
            <a:off x="4457700" y="997611"/>
            <a:ext cx="909638" cy="165100"/>
          </a:xfrm>
          <a:prstGeom prst="straightConnector1">
            <a:avLst/>
          </a:prstGeom>
          <a:noFill/>
          <a:ln w="9525">
            <a:solidFill>
              <a:schemeClr val="tx1"/>
            </a:solidFill>
            <a:round/>
            <a:headEnd/>
            <a:tailEnd/>
          </a:ln>
        </p:spPr>
      </p:cxnSp>
      <p:sp>
        <p:nvSpPr>
          <p:cNvPr id="35846" name="Oval 76"/>
          <p:cNvSpPr>
            <a:spLocks noChangeArrowheads="1"/>
          </p:cNvSpPr>
          <p:nvPr/>
        </p:nvSpPr>
        <p:spPr bwMode="auto">
          <a:xfrm>
            <a:off x="5154613" y="591211"/>
            <a:ext cx="1233487" cy="511175"/>
          </a:xfrm>
          <a:prstGeom prst="ellipse">
            <a:avLst/>
          </a:prstGeom>
          <a:solidFill>
            <a:schemeClr val="bg1"/>
          </a:solidFill>
          <a:ln w="9525">
            <a:solidFill>
              <a:schemeClr val="tx1"/>
            </a:solidFill>
            <a:round/>
            <a:headEnd/>
            <a:tailEnd/>
          </a:ln>
        </p:spPr>
        <p:txBody>
          <a:bodyPr wrap="none" anchor="ctr"/>
          <a:lstStyle/>
          <a:p>
            <a:endParaRPr lang="sv-SE"/>
          </a:p>
        </p:txBody>
      </p:sp>
      <p:cxnSp>
        <p:nvCxnSpPr>
          <p:cNvPr id="35847" name="AutoShape 41"/>
          <p:cNvCxnSpPr>
            <a:cxnSpLocks noChangeShapeType="1"/>
            <a:stCxn id="35879" idx="6"/>
            <a:endCxn id="35911" idx="1"/>
          </p:cNvCxnSpPr>
          <p:nvPr/>
        </p:nvCxnSpPr>
        <p:spPr bwMode="auto">
          <a:xfrm flipV="1">
            <a:off x="1827213" y="4762500"/>
            <a:ext cx="1906587" cy="403225"/>
          </a:xfrm>
          <a:prstGeom prst="straightConnector1">
            <a:avLst/>
          </a:prstGeom>
          <a:noFill/>
          <a:ln w="9525">
            <a:solidFill>
              <a:schemeClr val="tx1"/>
            </a:solidFill>
            <a:round/>
            <a:headEnd/>
            <a:tailEnd/>
          </a:ln>
        </p:spPr>
      </p:cxnSp>
      <p:cxnSp>
        <p:nvCxnSpPr>
          <p:cNvPr id="35848" name="AutoShape 42"/>
          <p:cNvCxnSpPr>
            <a:cxnSpLocks noChangeShapeType="1"/>
            <a:stCxn id="35880" idx="6"/>
            <a:endCxn id="35911" idx="1"/>
          </p:cNvCxnSpPr>
          <p:nvPr/>
        </p:nvCxnSpPr>
        <p:spPr bwMode="auto">
          <a:xfrm>
            <a:off x="2286000" y="4757738"/>
            <a:ext cx="1447800" cy="4762"/>
          </a:xfrm>
          <a:prstGeom prst="straightConnector1">
            <a:avLst/>
          </a:prstGeom>
          <a:noFill/>
          <a:ln w="9525">
            <a:solidFill>
              <a:schemeClr val="tx1"/>
            </a:solidFill>
            <a:round/>
            <a:headEnd/>
            <a:tailEnd/>
          </a:ln>
        </p:spPr>
      </p:cxnSp>
      <p:cxnSp>
        <p:nvCxnSpPr>
          <p:cNvPr id="35849" name="AutoShape 43"/>
          <p:cNvCxnSpPr>
            <a:cxnSpLocks noChangeShapeType="1"/>
            <a:stCxn id="35871" idx="4"/>
            <a:endCxn id="35857" idx="0"/>
          </p:cNvCxnSpPr>
          <p:nvPr/>
        </p:nvCxnSpPr>
        <p:spPr bwMode="auto">
          <a:xfrm>
            <a:off x="6743700" y="5029200"/>
            <a:ext cx="457200" cy="495300"/>
          </a:xfrm>
          <a:prstGeom prst="straightConnector1">
            <a:avLst/>
          </a:prstGeom>
          <a:noFill/>
          <a:ln w="9525">
            <a:solidFill>
              <a:schemeClr val="tx1"/>
            </a:solidFill>
            <a:round/>
            <a:headEnd/>
            <a:tailEnd/>
          </a:ln>
        </p:spPr>
      </p:cxnSp>
      <p:cxnSp>
        <p:nvCxnSpPr>
          <p:cNvPr id="35850" name="AutoShape 44"/>
          <p:cNvCxnSpPr>
            <a:cxnSpLocks noChangeShapeType="1"/>
            <a:stCxn id="35872" idx="4"/>
            <a:endCxn id="35857" idx="0"/>
          </p:cNvCxnSpPr>
          <p:nvPr/>
        </p:nvCxnSpPr>
        <p:spPr bwMode="auto">
          <a:xfrm>
            <a:off x="6972300" y="4572000"/>
            <a:ext cx="228600" cy="952500"/>
          </a:xfrm>
          <a:prstGeom prst="straightConnector1">
            <a:avLst/>
          </a:prstGeom>
          <a:noFill/>
          <a:ln w="9525">
            <a:solidFill>
              <a:schemeClr val="tx1"/>
            </a:solidFill>
            <a:round/>
            <a:headEnd/>
            <a:tailEnd/>
          </a:ln>
        </p:spPr>
      </p:cxnSp>
      <p:cxnSp>
        <p:nvCxnSpPr>
          <p:cNvPr id="35851" name="AutoShape 45"/>
          <p:cNvCxnSpPr>
            <a:cxnSpLocks noChangeShapeType="1"/>
            <a:stCxn id="35873" idx="3"/>
            <a:endCxn id="35857" idx="0"/>
          </p:cNvCxnSpPr>
          <p:nvPr/>
        </p:nvCxnSpPr>
        <p:spPr bwMode="auto">
          <a:xfrm flipH="1">
            <a:off x="7200900" y="4822825"/>
            <a:ext cx="454025" cy="701675"/>
          </a:xfrm>
          <a:prstGeom prst="straightConnector1">
            <a:avLst/>
          </a:prstGeom>
          <a:noFill/>
          <a:ln w="9525">
            <a:solidFill>
              <a:schemeClr val="tx1"/>
            </a:solidFill>
            <a:round/>
            <a:headEnd/>
            <a:tailEnd/>
          </a:ln>
        </p:spPr>
      </p:cxnSp>
      <p:sp>
        <p:nvSpPr>
          <p:cNvPr id="35852" name="Line 55"/>
          <p:cNvSpPr>
            <a:spLocks noChangeShapeType="1"/>
          </p:cNvSpPr>
          <p:nvPr/>
        </p:nvSpPr>
        <p:spPr bwMode="auto">
          <a:xfrm>
            <a:off x="3492500" y="4005263"/>
            <a:ext cx="792163" cy="503237"/>
          </a:xfrm>
          <a:prstGeom prst="line">
            <a:avLst/>
          </a:prstGeom>
          <a:noFill/>
          <a:ln w="9525">
            <a:solidFill>
              <a:schemeClr val="tx1"/>
            </a:solidFill>
            <a:round/>
            <a:headEnd/>
            <a:tailEnd/>
          </a:ln>
        </p:spPr>
        <p:txBody>
          <a:bodyPr/>
          <a:lstStyle/>
          <a:p>
            <a:endParaRPr lang="sv-SE"/>
          </a:p>
        </p:txBody>
      </p:sp>
      <p:sp>
        <p:nvSpPr>
          <p:cNvPr id="35853" name="Line 54"/>
          <p:cNvSpPr>
            <a:spLocks noChangeShapeType="1"/>
          </p:cNvSpPr>
          <p:nvPr/>
        </p:nvSpPr>
        <p:spPr bwMode="auto">
          <a:xfrm>
            <a:off x="4427538" y="4941888"/>
            <a:ext cx="73025" cy="863600"/>
          </a:xfrm>
          <a:prstGeom prst="line">
            <a:avLst/>
          </a:prstGeom>
          <a:noFill/>
          <a:ln w="9525">
            <a:solidFill>
              <a:schemeClr val="tx1"/>
            </a:solidFill>
            <a:round/>
            <a:headEnd/>
            <a:tailEnd/>
          </a:ln>
        </p:spPr>
        <p:txBody>
          <a:bodyPr/>
          <a:lstStyle/>
          <a:p>
            <a:endParaRPr lang="sv-SE"/>
          </a:p>
        </p:txBody>
      </p:sp>
      <p:sp>
        <p:nvSpPr>
          <p:cNvPr id="35854" name="Rectangle 2"/>
          <p:cNvSpPr>
            <a:spLocks noChangeArrowheads="1"/>
          </p:cNvSpPr>
          <p:nvPr/>
        </p:nvSpPr>
        <p:spPr bwMode="auto">
          <a:xfrm>
            <a:off x="3733800" y="1162711"/>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dirty="0"/>
              <a:t>Employee</a:t>
            </a:r>
          </a:p>
        </p:txBody>
      </p:sp>
      <p:sp>
        <p:nvSpPr>
          <p:cNvPr id="35855" name="Rectangle 3"/>
          <p:cNvSpPr>
            <a:spLocks noChangeArrowheads="1"/>
          </p:cNvSpPr>
          <p:nvPr/>
        </p:nvSpPr>
        <p:spPr bwMode="auto">
          <a:xfrm>
            <a:off x="2743200" y="2590800"/>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a:t>Driver</a:t>
            </a:r>
          </a:p>
        </p:txBody>
      </p:sp>
      <p:sp>
        <p:nvSpPr>
          <p:cNvPr id="35856" name="Rectangle 4"/>
          <p:cNvSpPr>
            <a:spLocks noChangeArrowheads="1"/>
          </p:cNvSpPr>
          <p:nvPr/>
        </p:nvSpPr>
        <p:spPr bwMode="auto">
          <a:xfrm>
            <a:off x="4572000" y="2590800"/>
            <a:ext cx="2087563" cy="533400"/>
          </a:xfrm>
          <a:prstGeom prst="rect">
            <a:avLst/>
          </a:prstGeom>
          <a:solidFill>
            <a:schemeClr val="accent1"/>
          </a:solidFill>
          <a:ln w="9525">
            <a:solidFill>
              <a:schemeClr val="tx1"/>
            </a:solidFill>
            <a:miter lim="800000"/>
            <a:headEnd/>
            <a:tailEnd/>
          </a:ln>
        </p:spPr>
        <p:txBody>
          <a:bodyPr wrap="none" anchor="ctr"/>
          <a:lstStyle/>
          <a:p>
            <a:pPr algn="ctr"/>
            <a:r>
              <a:rPr lang="en-GB"/>
              <a:t>Operator</a:t>
            </a:r>
          </a:p>
        </p:txBody>
      </p:sp>
      <p:sp>
        <p:nvSpPr>
          <p:cNvPr id="35857" name="Rectangle 5"/>
          <p:cNvSpPr>
            <a:spLocks noChangeArrowheads="1"/>
          </p:cNvSpPr>
          <p:nvPr/>
        </p:nvSpPr>
        <p:spPr bwMode="auto">
          <a:xfrm>
            <a:off x="6477000" y="5524500"/>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a:t>Car</a:t>
            </a:r>
          </a:p>
        </p:txBody>
      </p:sp>
      <p:sp>
        <p:nvSpPr>
          <p:cNvPr id="35858" name="AutoShape 8"/>
          <p:cNvSpPr>
            <a:spLocks noChangeArrowheads="1"/>
          </p:cNvSpPr>
          <p:nvPr/>
        </p:nvSpPr>
        <p:spPr bwMode="auto">
          <a:xfrm>
            <a:off x="5219700" y="3500438"/>
            <a:ext cx="838200" cy="609600"/>
          </a:xfrm>
          <a:prstGeom prst="flowChartDecision">
            <a:avLst/>
          </a:prstGeom>
          <a:solidFill>
            <a:schemeClr val="folHlink"/>
          </a:solidFill>
          <a:ln w="9525">
            <a:solidFill>
              <a:schemeClr val="tx1"/>
            </a:solidFill>
            <a:miter lim="800000"/>
            <a:headEnd/>
            <a:tailEnd/>
          </a:ln>
        </p:spPr>
        <p:txBody>
          <a:bodyPr wrap="none" anchor="ctr"/>
          <a:lstStyle/>
          <a:p>
            <a:pPr algn="ctr"/>
            <a:r>
              <a:rPr lang="en-GB" sz="1600"/>
              <a:t>assign</a:t>
            </a:r>
          </a:p>
        </p:txBody>
      </p:sp>
      <p:sp>
        <p:nvSpPr>
          <p:cNvPr id="35859" name="Oval 10"/>
          <p:cNvSpPr>
            <a:spLocks noChangeArrowheads="1"/>
          </p:cNvSpPr>
          <p:nvPr/>
        </p:nvSpPr>
        <p:spPr bwMode="auto">
          <a:xfrm>
            <a:off x="3886200" y="553111"/>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PN</a:t>
            </a:r>
          </a:p>
        </p:txBody>
      </p:sp>
      <p:sp>
        <p:nvSpPr>
          <p:cNvPr id="35860" name="Oval 11"/>
          <p:cNvSpPr>
            <a:spLocks noChangeArrowheads="1"/>
          </p:cNvSpPr>
          <p:nvPr/>
        </p:nvSpPr>
        <p:spPr bwMode="auto">
          <a:xfrm>
            <a:off x="2514600" y="629311"/>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Address</a:t>
            </a:r>
          </a:p>
        </p:txBody>
      </p:sp>
      <p:sp>
        <p:nvSpPr>
          <p:cNvPr id="35861" name="Oval 12"/>
          <p:cNvSpPr>
            <a:spLocks noChangeArrowheads="1"/>
          </p:cNvSpPr>
          <p:nvPr/>
        </p:nvSpPr>
        <p:spPr bwMode="auto">
          <a:xfrm>
            <a:off x="1371600" y="400711"/>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Street</a:t>
            </a:r>
          </a:p>
        </p:txBody>
      </p:sp>
      <p:sp>
        <p:nvSpPr>
          <p:cNvPr id="35862" name="Oval 13"/>
          <p:cNvSpPr>
            <a:spLocks noChangeArrowheads="1"/>
          </p:cNvSpPr>
          <p:nvPr/>
        </p:nvSpPr>
        <p:spPr bwMode="auto">
          <a:xfrm>
            <a:off x="2438400" y="1086511"/>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Town</a:t>
            </a:r>
          </a:p>
        </p:txBody>
      </p:sp>
      <p:sp>
        <p:nvSpPr>
          <p:cNvPr id="35863" name="Oval 14"/>
          <p:cNvSpPr>
            <a:spLocks noChangeArrowheads="1"/>
          </p:cNvSpPr>
          <p:nvPr/>
        </p:nvSpPr>
        <p:spPr bwMode="auto">
          <a:xfrm>
            <a:off x="1295400" y="857911"/>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PostNumber</a:t>
            </a:r>
          </a:p>
        </p:txBody>
      </p:sp>
      <p:sp>
        <p:nvSpPr>
          <p:cNvPr id="35864" name="Text Box 15"/>
          <p:cNvSpPr txBox="1">
            <a:spLocks noChangeArrowheads="1"/>
          </p:cNvSpPr>
          <p:nvPr/>
        </p:nvSpPr>
        <p:spPr bwMode="auto">
          <a:xfrm>
            <a:off x="5376863" y="700749"/>
            <a:ext cx="696912" cy="304800"/>
          </a:xfrm>
          <a:prstGeom prst="rect">
            <a:avLst/>
          </a:prstGeom>
          <a:noFill/>
          <a:ln w="9525">
            <a:noFill/>
            <a:miter lim="800000"/>
            <a:headEnd/>
            <a:tailEnd/>
          </a:ln>
        </p:spPr>
        <p:txBody>
          <a:bodyPr wrap="none">
            <a:spAutoFit/>
          </a:bodyPr>
          <a:lstStyle/>
          <a:p>
            <a:r>
              <a:rPr lang="sv-SE" sz="1400"/>
              <a:t>Phone</a:t>
            </a:r>
            <a:endParaRPr lang="en-US" altLang="zh-CN" sz="1400">
              <a:ea typeface="宋体" pitchFamily="2" charset="-122"/>
            </a:endParaRPr>
          </a:p>
        </p:txBody>
      </p:sp>
      <p:sp>
        <p:nvSpPr>
          <p:cNvPr id="35865" name="Oval 16"/>
          <p:cNvSpPr>
            <a:spLocks noChangeArrowheads="1"/>
          </p:cNvSpPr>
          <p:nvPr/>
        </p:nvSpPr>
        <p:spPr bwMode="auto">
          <a:xfrm>
            <a:off x="5203825" y="629311"/>
            <a:ext cx="1120775" cy="431800"/>
          </a:xfrm>
          <a:prstGeom prst="ellipse">
            <a:avLst/>
          </a:prstGeom>
          <a:noFill/>
          <a:ln w="9525">
            <a:solidFill>
              <a:schemeClr val="tx1"/>
            </a:solidFill>
            <a:round/>
            <a:headEnd/>
            <a:tailEnd/>
          </a:ln>
        </p:spPr>
        <p:txBody>
          <a:bodyPr wrap="none" anchor="ctr"/>
          <a:lstStyle/>
          <a:p>
            <a:endParaRPr lang="sv-SE"/>
          </a:p>
        </p:txBody>
      </p:sp>
      <p:cxnSp>
        <p:nvCxnSpPr>
          <p:cNvPr id="35867" name="AutoShape 18"/>
          <p:cNvCxnSpPr>
            <a:cxnSpLocks noChangeShapeType="1"/>
            <a:endCxn id="35856" idx="0"/>
          </p:cNvCxnSpPr>
          <p:nvPr/>
        </p:nvCxnSpPr>
        <p:spPr bwMode="auto">
          <a:xfrm>
            <a:off x="4457700" y="2209800"/>
            <a:ext cx="1158875" cy="381000"/>
          </a:xfrm>
          <a:prstGeom prst="straightConnector1">
            <a:avLst/>
          </a:prstGeom>
          <a:noFill/>
          <a:ln w="9525">
            <a:solidFill>
              <a:schemeClr val="tx1"/>
            </a:solidFill>
            <a:round/>
            <a:headEnd/>
            <a:tailEnd/>
          </a:ln>
        </p:spPr>
      </p:cxnSp>
      <p:cxnSp>
        <p:nvCxnSpPr>
          <p:cNvPr id="35868" name="AutoShape 19"/>
          <p:cNvCxnSpPr>
            <a:cxnSpLocks noChangeShapeType="1"/>
            <a:endCxn id="35855" idx="0"/>
          </p:cNvCxnSpPr>
          <p:nvPr/>
        </p:nvCxnSpPr>
        <p:spPr bwMode="auto">
          <a:xfrm flipH="1">
            <a:off x="3467100" y="2209800"/>
            <a:ext cx="990600" cy="381000"/>
          </a:xfrm>
          <a:prstGeom prst="straightConnector1">
            <a:avLst/>
          </a:prstGeom>
          <a:noFill/>
          <a:ln w="9525">
            <a:solidFill>
              <a:schemeClr val="tx1"/>
            </a:solidFill>
            <a:round/>
            <a:headEnd/>
            <a:tailEnd/>
          </a:ln>
        </p:spPr>
      </p:cxnSp>
      <p:sp>
        <p:nvSpPr>
          <p:cNvPr id="35871" name="Oval 22"/>
          <p:cNvSpPr>
            <a:spLocks noChangeArrowheads="1"/>
          </p:cNvSpPr>
          <p:nvPr/>
        </p:nvSpPr>
        <p:spPr bwMode="auto">
          <a:xfrm>
            <a:off x="6172200" y="47244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RegNumber</a:t>
            </a:r>
          </a:p>
        </p:txBody>
      </p:sp>
      <p:sp>
        <p:nvSpPr>
          <p:cNvPr id="35872" name="Oval 23"/>
          <p:cNvSpPr>
            <a:spLocks noChangeArrowheads="1"/>
          </p:cNvSpPr>
          <p:nvPr/>
        </p:nvSpPr>
        <p:spPr bwMode="auto">
          <a:xfrm>
            <a:off x="6400800" y="42672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Type</a:t>
            </a:r>
          </a:p>
        </p:txBody>
      </p:sp>
      <p:sp>
        <p:nvSpPr>
          <p:cNvPr id="35873" name="Oval 24"/>
          <p:cNvSpPr>
            <a:spLocks noChangeArrowheads="1"/>
          </p:cNvSpPr>
          <p:nvPr/>
        </p:nvSpPr>
        <p:spPr bwMode="auto">
          <a:xfrm>
            <a:off x="7467600" y="4508500"/>
            <a:ext cx="1281113" cy="368300"/>
          </a:xfrm>
          <a:prstGeom prst="ellipse">
            <a:avLst/>
          </a:prstGeom>
          <a:solidFill>
            <a:schemeClr val="bg1"/>
          </a:solidFill>
          <a:ln w="9525">
            <a:solidFill>
              <a:schemeClr val="tx1"/>
            </a:solidFill>
            <a:round/>
            <a:headEnd/>
            <a:tailEnd/>
          </a:ln>
        </p:spPr>
        <p:txBody>
          <a:bodyPr wrap="none" anchor="ctr"/>
          <a:lstStyle/>
          <a:p>
            <a:pPr algn="ctr"/>
            <a:r>
              <a:rPr lang="en-GB" sz="1400"/>
              <a:t>YearOfManuf</a:t>
            </a:r>
          </a:p>
        </p:txBody>
      </p:sp>
      <p:sp>
        <p:nvSpPr>
          <p:cNvPr id="35874" name="Oval 25"/>
          <p:cNvSpPr>
            <a:spLocks noChangeArrowheads="1"/>
          </p:cNvSpPr>
          <p:nvPr/>
        </p:nvSpPr>
        <p:spPr bwMode="auto">
          <a:xfrm>
            <a:off x="7391400" y="49530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ServiceDate</a:t>
            </a:r>
          </a:p>
        </p:txBody>
      </p:sp>
      <p:sp>
        <p:nvSpPr>
          <p:cNvPr id="35875" name="Oval 26"/>
          <p:cNvSpPr>
            <a:spLocks noChangeArrowheads="1"/>
          </p:cNvSpPr>
          <p:nvPr/>
        </p:nvSpPr>
        <p:spPr bwMode="auto">
          <a:xfrm>
            <a:off x="8001000" y="54102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Places</a:t>
            </a:r>
          </a:p>
        </p:txBody>
      </p:sp>
      <p:sp>
        <p:nvSpPr>
          <p:cNvPr id="35876" name="Oval 27"/>
          <p:cNvSpPr>
            <a:spLocks noChangeArrowheads="1"/>
          </p:cNvSpPr>
          <p:nvPr/>
        </p:nvSpPr>
        <p:spPr bwMode="auto">
          <a:xfrm>
            <a:off x="2195513" y="5589588"/>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u="sng"/>
              <a:t>ID</a:t>
            </a:r>
          </a:p>
        </p:txBody>
      </p:sp>
      <p:sp>
        <p:nvSpPr>
          <p:cNvPr id="35877" name="Oval 28"/>
          <p:cNvSpPr>
            <a:spLocks noChangeArrowheads="1"/>
          </p:cNvSpPr>
          <p:nvPr/>
        </p:nvSpPr>
        <p:spPr bwMode="auto">
          <a:xfrm>
            <a:off x="2051050" y="5157788"/>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DestTime</a:t>
            </a:r>
          </a:p>
        </p:txBody>
      </p:sp>
      <p:sp>
        <p:nvSpPr>
          <p:cNvPr id="35878" name="Oval 29"/>
          <p:cNvSpPr>
            <a:spLocks noChangeArrowheads="1"/>
          </p:cNvSpPr>
          <p:nvPr/>
        </p:nvSpPr>
        <p:spPr bwMode="auto">
          <a:xfrm>
            <a:off x="2362200" y="43434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DepTime</a:t>
            </a:r>
          </a:p>
        </p:txBody>
      </p:sp>
      <p:sp>
        <p:nvSpPr>
          <p:cNvPr id="35879" name="Oval 30"/>
          <p:cNvSpPr>
            <a:spLocks noChangeArrowheads="1"/>
          </p:cNvSpPr>
          <p:nvPr/>
        </p:nvSpPr>
        <p:spPr bwMode="auto">
          <a:xfrm>
            <a:off x="684213" y="5013325"/>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Destination</a:t>
            </a:r>
          </a:p>
        </p:txBody>
      </p:sp>
      <p:sp>
        <p:nvSpPr>
          <p:cNvPr id="35880" name="Oval 31"/>
          <p:cNvSpPr>
            <a:spLocks noChangeArrowheads="1"/>
          </p:cNvSpPr>
          <p:nvPr/>
        </p:nvSpPr>
        <p:spPr bwMode="auto">
          <a:xfrm>
            <a:off x="827088" y="4572000"/>
            <a:ext cx="1458912" cy="369888"/>
          </a:xfrm>
          <a:prstGeom prst="ellipse">
            <a:avLst/>
          </a:prstGeom>
          <a:solidFill>
            <a:schemeClr val="bg1"/>
          </a:solidFill>
          <a:ln w="9525">
            <a:solidFill>
              <a:schemeClr val="tx1"/>
            </a:solidFill>
            <a:round/>
            <a:headEnd/>
            <a:tailEnd/>
          </a:ln>
        </p:spPr>
        <p:txBody>
          <a:bodyPr wrap="none" anchor="ctr"/>
          <a:lstStyle/>
          <a:p>
            <a:pPr algn="ctr"/>
            <a:r>
              <a:rPr lang="en-GB" sz="1400"/>
              <a:t>DeparturePlace</a:t>
            </a:r>
          </a:p>
        </p:txBody>
      </p:sp>
      <p:cxnSp>
        <p:nvCxnSpPr>
          <p:cNvPr id="35881" name="AutoShape 32"/>
          <p:cNvCxnSpPr>
            <a:cxnSpLocks noChangeShapeType="1"/>
            <a:stCxn id="35860" idx="5"/>
            <a:endCxn id="35854" idx="0"/>
          </p:cNvCxnSpPr>
          <p:nvPr/>
        </p:nvCxnSpPr>
        <p:spPr bwMode="auto">
          <a:xfrm>
            <a:off x="3490913" y="889661"/>
            <a:ext cx="966787" cy="273050"/>
          </a:xfrm>
          <a:prstGeom prst="straightConnector1">
            <a:avLst/>
          </a:prstGeom>
          <a:noFill/>
          <a:ln w="9525">
            <a:solidFill>
              <a:schemeClr val="tx1"/>
            </a:solidFill>
            <a:round/>
            <a:headEnd/>
            <a:tailEnd/>
          </a:ln>
        </p:spPr>
      </p:cxnSp>
      <p:cxnSp>
        <p:nvCxnSpPr>
          <p:cNvPr id="35882" name="AutoShape 33"/>
          <p:cNvCxnSpPr>
            <a:cxnSpLocks noChangeShapeType="1"/>
            <a:stCxn id="35859" idx="4"/>
            <a:endCxn id="35854" idx="0"/>
          </p:cNvCxnSpPr>
          <p:nvPr/>
        </p:nvCxnSpPr>
        <p:spPr bwMode="auto">
          <a:xfrm>
            <a:off x="4457700" y="857911"/>
            <a:ext cx="0" cy="304800"/>
          </a:xfrm>
          <a:prstGeom prst="straightConnector1">
            <a:avLst/>
          </a:prstGeom>
          <a:noFill/>
          <a:ln w="9525">
            <a:solidFill>
              <a:schemeClr val="tx1"/>
            </a:solidFill>
            <a:round/>
            <a:headEnd/>
            <a:tailEnd/>
          </a:ln>
        </p:spPr>
      </p:cxnSp>
      <p:cxnSp>
        <p:nvCxnSpPr>
          <p:cNvPr id="35883" name="AutoShape 35"/>
          <p:cNvCxnSpPr>
            <a:cxnSpLocks noChangeShapeType="1"/>
            <a:stCxn id="35862" idx="0"/>
            <a:endCxn id="35860" idx="4"/>
          </p:cNvCxnSpPr>
          <p:nvPr/>
        </p:nvCxnSpPr>
        <p:spPr bwMode="auto">
          <a:xfrm flipV="1">
            <a:off x="3009900" y="934111"/>
            <a:ext cx="76200" cy="152400"/>
          </a:xfrm>
          <a:prstGeom prst="straightConnector1">
            <a:avLst/>
          </a:prstGeom>
          <a:noFill/>
          <a:ln w="9525">
            <a:solidFill>
              <a:schemeClr val="tx1"/>
            </a:solidFill>
            <a:round/>
            <a:headEnd/>
            <a:tailEnd/>
          </a:ln>
        </p:spPr>
      </p:cxnSp>
      <p:cxnSp>
        <p:nvCxnSpPr>
          <p:cNvPr id="35884" name="AutoShape 36"/>
          <p:cNvCxnSpPr>
            <a:cxnSpLocks noChangeShapeType="1"/>
            <a:stCxn id="35863" idx="7"/>
            <a:endCxn id="35860" idx="2"/>
          </p:cNvCxnSpPr>
          <p:nvPr/>
        </p:nvCxnSpPr>
        <p:spPr bwMode="auto">
          <a:xfrm flipV="1">
            <a:off x="2271713" y="781711"/>
            <a:ext cx="242887" cy="120650"/>
          </a:xfrm>
          <a:prstGeom prst="straightConnector1">
            <a:avLst/>
          </a:prstGeom>
          <a:noFill/>
          <a:ln w="9525">
            <a:solidFill>
              <a:schemeClr val="tx1"/>
            </a:solidFill>
            <a:round/>
            <a:headEnd/>
            <a:tailEnd/>
          </a:ln>
        </p:spPr>
      </p:cxnSp>
      <p:cxnSp>
        <p:nvCxnSpPr>
          <p:cNvPr id="35885" name="AutoShape 37"/>
          <p:cNvCxnSpPr>
            <a:cxnSpLocks noChangeShapeType="1"/>
            <a:stCxn id="35861" idx="5"/>
            <a:endCxn id="35860" idx="2"/>
          </p:cNvCxnSpPr>
          <p:nvPr/>
        </p:nvCxnSpPr>
        <p:spPr bwMode="auto">
          <a:xfrm>
            <a:off x="2347913" y="661061"/>
            <a:ext cx="166687" cy="120650"/>
          </a:xfrm>
          <a:prstGeom prst="straightConnector1">
            <a:avLst/>
          </a:prstGeom>
          <a:noFill/>
          <a:ln w="9525">
            <a:solidFill>
              <a:schemeClr val="tx1"/>
            </a:solidFill>
            <a:round/>
            <a:headEnd/>
            <a:tailEnd/>
          </a:ln>
        </p:spPr>
      </p:cxnSp>
      <p:cxnSp>
        <p:nvCxnSpPr>
          <p:cNvPr id="35886" name="AutoShape 38"/>
          <p:cNvCxnSpPr>
            <a:cxnSpLocks noChangeShapeType="1"/>
            <a:stCxn id="35878" idx="6"/>
            <a:endCxn id="35911" idx="1"/>
          </p:cNvCxnSpPr>
          <p:nvPr/>
        </p:nvCxnSpPr>
        <p:spPr bwMode="auto">
          <a:xfrm>
            <a:off x="3505200" y="4495800"/>
            <a:ext cx="228600" cy="266700"/>
          </a:xfrm>
          <a:prstGeom prst="straightConnector1">
            <a:avLst/>
          </a:prstGeom>
          <a:noFill/>
          <a:ln w="9525">
            <a:solidFill>
              <a:schemeClr val="tx1"/>
            </a:solidFill>
            <a:round/>
            <a:headEnd/>
            <a:tailEnd/>
          </a:ln>
        </p:spPr>
      </p:cxnSp>
      <p:cxnSp>
        <p:nvCxnSpPr>
          <p:cNvPr id="35887" name="AutoShape 39"/>
          <p:cNvCxnSpPr>
            <a:cxnSpLocks noChangeShapeType="1"/>
            <a:stCxn id="35877" idx="6"/>
            <a:endCxn id="35911" idx="1"/>
          </p:cNvCxnSpPr>
          <p:nvPr/>
        </p:nvCxnSpPr>
        <p:spPr bwMode="auto">
          <a:xfrm flipV="1">
            <a:off x="3194050" y="4762500"/>
            <a:ext cx="539750" cy="547688"/>
          </a:xfrm>
          <a:prstGeom prst="straightConnector1">
            <a:avLst/>
          </a:prstGeom>
          <a:noFill/>
          <a:ln w="9525">
            <a:solidFill>
              <a:schemeClr val="tx1"/>
            </a:solidFill>
            <a:round/>
            <a:headEnd/>
            <a:tailEnd/>
          </a:ln>
        </p:spPr>
      </p:cxnSp>
      <p:cxnSp>
        <p:nvCxnSpPr>
          <p:cNvPr id="35888" name="AutoShape 40"/>
          <p:cNvCxnSpPr>
            <a:cxnSpLocks noChangeShapeType="1"/>
            <a:stCxn id="35876" idx="7"/>
            <a:endCxn id="35911" idx="1"/>
          </p:cNvCxnSpPr>
          <p:nvPr/>
        </p:nvCxnSpPr>
        <p:spPr bwMode="auto">
          <a:xfrm flipV="1">
            <a:off x="3171825" y="4762500"/>
            <a:ext cx="561975" cy="871538"/>
          </a:xfrm>
          <a:prstGeom prst="straightConnector1">
            <a:avLst/>
          </a:prstGeom>
          <a:noFill/>
          <a:ln w="9525">
            <a:solidFill>
              <a:schemeClr val="tx1"/>
            </a:solidFill>
            <a:round/>
            <a:headEnd/>
            <a:tailEnd/>
          </a:ln>
        </p:spPr>
      </p:cxnSp>
      <p:cxnSp>
        <p:nvCxnSpPr>
          <p:cNvPr id="35889" name="AutoShape 46"/>
          <p:cNvCxnSpPr>
            <a:cxnSpLocks noChangeShapeType="1"/>
            <a:stCxn id="35874" idx="4"/>
            <a:endCxn id="35857" idx="0"/>
          </p:cNvCxnSpPr>
          <p:nvPr/>
        </p:nvCxnSpPr>
        <p:spPr bwMode="auto">
          <a:xfrm flipH="1">
            <a:off x="7200900" y="5257800"/>
            <a:ext cx="762000" cy="266700"/>
          </a:xfrm>
          <a:prstGeom prst="straightConnector1">
            <a:avLst/>
          </a:prstGeom>
          <a:noFill/>
          <a:ln w="9525">
            <a:solidFill>
              <a:schemeClr val="tx1"/>
            </a:solidFill>
            <a:round/>
            <a:headEnd/>
            <a:tailEnd/>
          </a:ln>
        </p:spPr>
      </p:cxnSp>
      <p:cxnSp>
        <p:nvCxnSpPr>
          <p:cNvPr id="35890" name="AutoShape 47"/>
          <p:cNvCxnSpPr>
            <a:cxnSpLocks noChangeShapeType="1"/>
            <a:stCxn id="35875" idx="1"/>
            <a:endCxn id="35857" idx="0"/>
          </p:cNvCxnSpPr>
          <p:nvPr/>
        </p:nvCxnSpPr>
        <p:spPr bwMode="auto">
          <a:xfrm flipH="1">
            <a:off x="7200900" y="5454650"/>
            <a:ext cx="966788" cy="69850"/>
          </a:xfrm>
          <a:prstGeom prst="straightConnector1">
            <a:avLst/>
          </a:prstGeom>
          <a:noFill/>
          <a:ln w="9525">
            <a:solidFill>
              <a:schemeClr val="tx1"/>
            </a:solidFill>
            <a:round/>
            <a:headEnd/>
            <a:tailEnd/>
          </a:ln>
        </p:spPr>
      </p:cxnSp>
      <p:cxnSp>
        <p:nvCxnSpPr>
          <p:cNvPr id="35891" name="AutoShape 48"/>
          <p:cNvCxnSpPr>
            <a:cxnSpLocks noChangeShapeType="1"/>
            <a:stCxn id="35858" idx="0"/>
            <a:endCxn id="35856" idx="2"/>
          </p:cNvCxnSpPr>
          <p:nvPr/>
        </p:nvCxnSpPr>
        <p:spPr bwMode="auto">
          <a:xfrm flipH="1" flipV="1">
            <a:off x="5616575" y="3124200"/>
            <a:ext cx="22225" cy="376238"/>
          </a:xfrm>
          <a:prstGeom prst="straightConnector1">
            <a:avLst/>
          </a:prstGeom>
          <a:noFill/>
          <a:ln w="9525">
            <a:solidFill>
              <a:schemeClr val="tx1"/>
            </a:solidFill>
            <a:round/>
            <a:headEnd/>
            <a:tailEnd/>
          </a:ln>
        </p:spPr>
      </p:cxnSp>
      <p:cxnSp>
        <p:nvCxnSpPr>
          <p:cNvPr id="35892" name="AutoShape 50"/>
          <p:cNvCxnSpPr>
            <a:cxnSpLocks noChangeShapeType="1"/>
            <a:stCxn id="35855" idx="2"/>
            <a:endCxn id="35912" idx="0"/>
          </p:cNvCxnSpPr>
          <p:nvPr/>
        </p:nvCxnSpPr>
        <p:spPr bwMode="auto">
          <a:xfrm>
            <a:off x="3467100" y="3124200"/>
            <a:ext cx="0" cy="381000"/>
          </a:xfrm>
          <a:prstGeom prst="straightConnector1">
            <a:avLst/>
          </a:prstGeom>
          <a:noFill/>
          <a:ln w="9525">
            <a:solidFill>
              <a:schemeClr val="tx1"/>
            </a:solidFill>
            <a:round/>
            <a:headEnd/>
            <a:tailEnd/>
          </a:ln>
        </p:spPr>
      </p:cxnSp>
      <p:cxnSp>
        <p:nvCxnSpPr>
          <p:cNvPr id="35893" name="AutoShape 51"/>
          <p:cNvCxnSpPr>
            <a:cxnSpLocks noChangeShapeType="1"/>
            <a:stCxn id="35910" idx="3"/>
            <a:endCxn id="35857" idx="1"/>
          </p:cNvCxnSpPr>
          <p:nvPr/>
        </p:nvCxnSpPr>
        <p:spPr bwMode="auto">
          <a:xfrm>
            <a:off x="5638800" y="5791200"/>
            <a:ext cx="838200" cy="0"/>
          </a:xfrm>
          <a:prstGeom prst="straightConnector1">
            <a:avLst/>
          </a:prstGeom>
          <a:noFill/>
          <a:ln w="9525">
            <a:solidFill>
              <a:schemeClr val="tx1"/>
            </a:solidFill>
            <a:round/>
            <a:headEnd/>
            <a:tailEnd/>
          </a:ln>
        </p:spPr>
      </p:cxnSp>
      <p:cxnSp>
        <p:nvCxnSpPr>
          <p:cNvPr id="35894" name="AutoShape 52"/>
          <p:cNvCxnSpPr>
            <a:cxnSpLocks noChangeShapeType="1"/>
            <a:stCxn id="35911" idx="3"/>
            <a:endCxn id="35858" idx="2"/>
          </p:cNvCxnSpPr>
          <p:nvPr/>
        </p:nvCxnSpPr>
        <p:spPr bwMode="auto">
          <a:xfrm flipV="1">
            <a:off x="5181600" y="4110038"/>
            <a:ext cx="457200" cy="652462"/>
          </a:xfrm>
          <a:prstGeom prst="bentConnector2">
            <a:avLst/>
          </a:prstGeom>
          <a:noFill/>
          <a:ln w="9525">
            <a:solidFill>
              <a:schemeClr val="tx1"/>
            </a:solidFill>
            <a:miter lim="800000"/>
            <a:headEnd/>
            <a:tailEnd/>
          </a:ln>
        </p:spPr>
      </p:cxnSp>
      <p:sp>
        <p:nvSpPr>
          <p:cNvPr id="35895" name="Oval 56"/>
          <p:cNvSpPr>
            <a:spLocks noChangeArrowheads="1"/>
          </p:cNvSpPr>
          <p:nvPr/>
        </p:nvSpPr>
        <p:spPr bwMode="auto">
          <a:xfrm>
            <a:off x="1524000" y="2133600"/>
            <a:ext cx="1143000" cy="304800"/>
          </a:xfrm>
          <a:prstGeom prst="ellipse">
            <a:avLst/>
          </a:prstGeom>
          <a:solidFill>
            <a:schemeClr val="bg1"/>
          </a:solidFill>
          <a:ln w="9525">
            <a:solidFill>
              <a:schemeClr val="tx1"/>
            </a:solidFill>
            <a:round/>
            <a:headEnd/>
            <a:tailEnd/>
          </a:ln>
        </p:spPr>
        <p:txBody>
          <a:bodyPr wrap="none" anchor="ctr"/>
          <a:lstStyle/>
          <a:p>
            <a:pPr algn="ctr"/>
            <a:r>
              <a:rPr lang="en-GB" sz="1400"/>
              <a:t>TaxiCertifDate</a:t>
            </a:r>
          </a:p>
        </p:txBody>
      </p:sp>
      <p:sp>
        <p:nvSpPr>
          <p:cNvPr id="147513" name="Oval 57"/>
          <p:cNvSpPr>
            <a:spLocks noChangeArrowheads="1"/>
          </p:cNvSpPr>
          <p:nvPr/>
        </p:nvSpPr>
        <p:spPr bwMode="auto">
          <a:xfrm>
            <a:off x="755650" y="2590800"/>
            <a:ext cx="1758950" cy="333375"/>
          </a:xfrm>
          <a:prstGeom prst="ellipse">
            <a:avLst/>
          </a:prstGeom>
          <a:solidFill>
            <a:srgbClr val="FF6600"/>
          </a:solidFill>
          <a:ln w="9525">
            <a:solidFill>
              <a:schemeClr val="tx1"/>
            </a:solidFill>
            <a:round/>
            <a:headEnd/>
            <a:tailEnd/>
          </a:ln>
        </p:spPr>
        <p:txBody>
          <a:bodyPr wrap="none" anchor="ctr"/>
          <a:lstStyle/>
          <a:p>
            <a:pPr algn="ctr"/>
            <a:r>
              <a:rPr lang="en-GB" sz="1400"/>
              <a:t>DrivingLicenseDate</a:t>
            </a:r>
          </a:p>
        </p:txBody>
      </p:sp>
      <p:sp>
        <p:nvSpPr>
          <p:cNvPr id="147514" name="Oval 58"/>
          <p:cNvSpPr>
            <a:spLocks noChangeArrowheads="1"/>
          </p:cNvSpPr>
          <p:nvPr/>
        </p:nvSpPr>
        <p:spPr bwMode="auto">
          <a:xfrm>
            <a:off x="827088" y="3200400"/>
            <a:ext cx="1687512" cy="373063"/>
          </a:xfrm>
          <a:prstGeom prst="ellipse">
            <a:avLst/>
          </a:prstGeom>
          <a:solidFill>
            <a:srgbClr val="FF6600"/>
          </a:solidFill>
          <a:ln w="9525">
            <a:solidFill>
              <a:schemeClr val="tx1"/>
            </a:solidFill>
            <a:round/>
            <a:headEnd/>
            <a:tailEnd/>
          </a:ln>
        </p:spPr>
        <p:txBody>
          <a:bodyPr wrap="none" anchor="ctr"/>
          <a:lstStyle/>
          <a:p>
            <a:pPr algn="ctr"/>
            <a:r>
              <a:rPr lang="en-GB" sz="1400"/>
              <a:t>DrivingLicenseType</a:t>
            </a:r>
          </a:p>
        </p:txBody>
      </p:sp>
      <p:cxnSp>
        <p:nvCxnSpPr>
          <p:cNvPr id="35898" name="AutoShape 59"/>
          <p:cNvCxnSpPr>
            <a:cxnSpLocks noChangeShapeType="1"/>
            <a:stCxn id="35895" idx="5"/>
            <a:endCxn id="35855" idx="1"/>
          </p:cNvCxnSpPr>
          <p:nvPr/>
        </p:nvCxnSpPr>
        <p:spPr bwMode="auto">
          <a:xfrm>
            <a:off x="2500313" y="2393950"/>
            <a:ext cx="242887" cy="463550"/>
          </a:xfrm>
          <a:prstGeom prst="straightConnector1">
            <a:avLst/>
          </a:prstGeom>
          <a:noFill/>
          <a:ln w="9525">
            <a:solidFill>
              <a:schemeClr val="tx1"/>
            </a:solidFill>
            <a:round/>
            <a:headEnd/>
            <a:tailEnd/>
          </a:ln>
        </p:spPr>
      </p:cxnSp>
      <p:cxnSp>
        <p:nvCxnSpPr>
          <p:cNvPr id="35899" name="AutoShape 60"/>
          <p:cNvCxnSpPr>
            <a:cxnSpLocks noChangeShapeType="1"/>
            <a:stCxn id="147513" idx="6"/>
            <a:endCxn id="35855" idx="1"/>
          </p:cNvCxnSpPr>
          <p:nvPr/>
        </p:nvCxnSpPr>
        <p:spPr bwMode="auto">
          <a:xfrm>
            <a:off x="2514600" y="2757488"/>
            <a:ext cx="228600" cy="100012"/>
          </a:xfrm>
          <a:prstGeom prst="straightConnector1">
            <a:avLst/>
          </a:prstGeom>
          <a:noFill/>
          <a:ln w="9525">
            <a:solidFill>
              <a:schemeClr val="tx1"/>
            </a:solidFill>
            <a:round/>
            <a:headEnd/>
            <a:tailEnd/>
          </a:ln>
        </p:spPr>
      </p:cxnSp>
      <p:cxnSp>
        <p:nvCxnSpPr>
          <p:cNvPr id="35900" name="AutoShape 61"/>
          <p:cNvCxnSpPr>
            <a:cxnSpLocks noChangeShapeType="1"/>
            <a:stCxn id="147514" idx="7"/>
            <a:endCxn id="35855" idx="1"/>
          </p:cNvCxnSpPr>
          <p:nvPr/>
        </p:nvCxnSpPr>
        <p:spPr bwMode="auto">
          <a:xfrm flipV="1">
            <a:off x="2266950" y="2857500"/>
            <a:ext cx="476250" cy="396875"/>
          </a:xfrm>
          <a:prstGeom prst="straightConnector1">
            <a:avLst/>
          </a:prstGeom>
          <a:noFill/>
          <a:ln w="9525">
            <a:solidFill>
              <a:schemeClr val="tx1"/>
            </a:solidFill>
            <a:round/>
            <a:headEnd/>
            <a:tailEnd/>
          </a:ln>
        </p:spPr>
      </p:cxnSp>
      <p:cxnSp>
        <p:nvCxnSpPr>
          <p:cNvPr id="35901" name="AutoShape 62"/>
          <p:cNvCxnSpPr>
            <a:cxnSpLocks noChangeShapeType="1"/>
            <a:stCxn id="70" idx="0"/>
            <a:endCxn id="35854" idx="2"/>
          </p:cNvCxnSpPr>
          <p:nvPr/>
        </p:nvCxnSpPr>
        <p:spPr bwMode="auto">
          <a:xfrm flipV="1">
            <a:off x="4457700" y="1696111"/>
            <a:ext cx="0" cy="293821"/>
          </a:xfrm>
          <a:prstGeom prst="straightConnector1">
            <a:avLst/>
          </a:prstGeom>
          <a:noFill/>
          <a:ln w="9525">
            <a:solidFill>
              <a:schemeClr val="tx1"/>
            </a:solidFill>
            <a:round/>
            <a:headEnd/>
            <a:tailEnd/>
          </a:ln>
        </p:spPr>
      </p:cxnSp>
      <p:sp>
        <p:nvSpPr>
          <p:cNvPr id="35902" name="Text Box 65"/>
          <p:cNvSpPr txBox="1">
            <a:spLocks noChangeArrowheads="1"/>
          </p:cNvSpPr>
          <p:nvPr/>
        </p:nvSpPr>
        <p:spPr bwMode="auto">
          <a:xfrm>
            <a:off x="3429000" y="3124200"/>
            <a:ext cx="311150" cy="366713"/>
          </a:xfrm>
          <a:prstGeom prst="rect">
            <a:avLst/>
          </a:prstGeom>
          <a:noFill/>
          <a:ln w="9525">
            <a:noFill/>
            <a:miter lim="800000"/>
            <a:headEnd/>
            <a:tailEnd/>
          </a:ln>
        </p:spPr>
        <p:txBody>
          <a:bodyPr wrap="none">
            <a:spAutoFit/>
          </a:bodyPr>
          <a:lstStyle/>
          <a:p>
            <a:r>
              <a:rPr lang="en-GB"/>
              <a:t>1</a:t>
            </a:r>
          </a:p>
        </p:txBody>
      </p:sp>
      <p:sp>
        <p:nvSpPr>
          <p:cNvPr id="35903" name="Text Box 66"/>
          <p:cNvSpPr txBox="1">
            <a:spLocks noChangeArrowheads="1"/>
          </p:cNvSpPr>
          <p:nvPr/>
        </p:nvSpPr>
        <p:spPr bwMode="auto">
          <a:xfrm>
            <a:off x="3962400" y="3886200"/>
            <a:ext cx="349250" cy="366713"/>
          </a:xfrm>
          <a:prstGeom prst="rect">
            <a:avLst/>
          </a:prstGeom>
          <a:noFill/>
          <a:ln w="9525">
            <a:noFill/>
            <a:miter lim="800000"/>
            <a:headEnd/>
            <a:tailEnd/>
          </a:ln>
        </p:spPr>
        <p:txBody>
          <a:bodyPr wrap="none">
            <a:spAutoFit/>
          </a:bodyPr>
          <a:lstStyle/>
          <a:p>
            <a:r>
              <a:rPr lang="en-GB"/>
              <a:t>N</a:t>
            </a:r>
          </a:p>
        </p:txBody>
      </p:sp>
      <p:sp>
        <p:nvSpPr>
          <p:cNvPr id="35904" name="Text Box 67"/>
          <p:cNvSpPr txBox="1">
            <a:spLocks noChangeArrowheads="1"/>
          </p:cNvSpPr>
          <p:nvPr/>
        </p:nvSpPr>
        <p:spPr bwMode="auto">
          <a:xfrm>
            <a:off x="5580063" y="3141663"/>
            <a:ext cx="311150" cy="366712"/>
          </a:xfrm>
          <a:prstGeom prst="rect">
            <a:avLst/>
          </a:prstGeom>
          <a:noFill/>
          <a:ln w="9525">
            <a:noFill/>
            <a:miter lim="800000"/>
            <a:headEnd/>
            <a:tailEnd/>
          </a:ln>
        </p:spPr>
        <p:txBody>
          <a:bodyPr wrap="none">
            <a:spAutoFit/>
          </a:bodyPr>
          <a:lstStyle/>
          <a:p>
            <a:r>
              <a:rPr lang="en-GB"/>
              <a:t>1</a:t>
            </a:r>
          </a:p>
        </p:txBody>
      </p:sp>
      <p:sp>
        <p:nvSpPr>
          <p:cNvPr id="35905" name="Text Box 68"/>
          <p:cNvSpPr txBox="1">
            <a:spLocks noChangeArrowheads="1"/>
          </p:cNvSpPr>
          <p:nvPr/>
        </p:nvSpPr>
        <p:spPr bwMode="auto">
          <a:xfrm>
            <a:off x="5580063" y="4365625"/>
            <a:ext cx="349250" cy="366713"/>
          </a:xfrm>
          <a:prstGeom prst="rect">
            <a:avLst/>
          </a:prstGeom>
          <a:noFill/>
          <a:ln w="9525">
            <a:noFill/>
            <a:miter lim="800000"/>
            <a:headEnd/>
            <a:tailEnd/>
          </a:ln>
        </p:spPr>
        <p:txBody>
          <a:bodyPr wrap="none">
            <a:spAutoFit/>
          </a:bodyPr>
          <a:lstStyle/>
          <a:p>
            <a:r>
              <a:rPr lang="en-GB"/>
              <a:t>N</a:t>
            </a:r>
          </a:p>
        </p:txBody>
      </p:sp>
      <p:sp>
        <p:nvSpPr>
          <p:cNvPr id="35906" name="Text Box 69"/>
          <p:cNvSpPr txBox="1">
            <a:spLocks noChangeArrowheads="1"/>
          </p:cNvSpPr>
          <p:nvPr/>
        </p:nvSpPr>
        <p:spPr bwMode="auto">
          <a:xfrm>
            <a:off x="4572000" y="5181600"/>
            <a:ext cx="349250" cy="366713"/>
          </a:xfrm>
          <a:prstGeom prst="rect">
            <a:avLst/>
          </a:prstGeom>
          <a:noFill/>
          <a:ln w="9525">
            <a:noFill/>
            <a:miter lim="800000"/>
            <a:headEnd/>
            <a:tailEnd/>
          </a:ln>
        </p:spPr>
        <p:txBody>
          <a:bodyPr wrap="none">
            <a:spAutoFit/>
          </a:bodyPr>
          <a:lstStyle/>
          <a:p>
            <a:r>
              <a:rPr lang="en-GB"/>
              <a:t>N</a:t>
            </a:r>
          </a:p>
        </p:txBody>
      </p:sp>
      <p:sp>
        <p:nvSpPr>
          <p:cNvPr id="35907" name="Text Box 70"/>
          <p:cNvSpPr txBox="1">
            <a:spLocks noChangeArrowheads="1"/>
          </p:cNvSpPr>
          <p:nvPr/>
        </p:nvSpPr>
        <p:spPr bwMode="auto">
          <a:xfrm>
            <a:off x="5867400" y="5500688"/>
            <a:ext cx="311150" cy="366712"/>
          </a:xfrm>
          <a:prstGeom prst="rect">
            <a:avLst/>
          </a:prstGeom>
          <a:noFill/>
          <a:ln w="9525">
            <a:noFill/>
            <a:miter lim="800000"/>
            <a:headEnd/>
            <a:tailEnd/>
          </a:ln>
        </p:spPr>
        <p:txBody>
          <a:bodyPr wrap="none">
            <a:spAutoFit/>
          </a:bodyPr>
          <a:lstStyle/>
          <a:p>
            <a:r>
              <a:rPr lang="en-GB"/>
              <a:t>1</a:t>
            </a:r>
          </a:p>
        </p:txBody>
      </p:sp>
      <p:sp>
        <p:nvSpPr>
          <p:cNvPr id="35908" name="Line 73"/>
          <p:cNvSpPr>
            <a:spLocks noChangeShapeType="1"/>
          </p:cNvSpPr>
          <p:nvPr/>
        </p:nvSpPr>
        <p:spPr bwMode="auto">
          <a:xfrm>
            <a:off x="3348038" y="4005263"/>
            <a:ext cx="792162" cy="504825"/>
          </a:xfrm>
          <a:prstGeom prst="line">
            <a:avLst/>
          </a:prstGeom>
          <a:noFill/>
          <a:ln w="9525">
            <a:solidFill>
              <a:schemeClr val="tx1"/>
            </a:solidFill>
            <a:round/>
            <a:headEnd/>
            <a:tailEnd/>
          </a:ln>
        </p:spPr>
        <p:txBody>
          <a:bodyPr/>
          <a:lstStyle/>
          <a:p>
            <a:endParaRPr lang="sv-SE"/>
          </a:p>
        </p:txBody>
      </p:sp>
      <p:sp>
        <p:nvSpPr>
          <p:cNvPr id="35909" name="Line 74"/>
          <p:cNvSpPr>
            <a:spLocks noChangeShapeType="1"/>
          </p:cNvSpPr>
          <p:nvPr/>
        </p:nvSpPr>
        <p:spPr bwMode="auto">
          <a:xfrm flipH="1" flipV="1">
            <a:off x="4500563" y="4941888"/>
            <a:ext cx="71437" cy="863600"/>
          </a:xfrm>
          <a:prstGeom prst="line">
            <a:avLst/>
          </a:prstGeom>
          <a:noFill/>
          <a:ln w="9525">
            <a:solidFill>
              <a:schemeClr val="tx1"/>
            </a:solidFill>
            <a:round/>
            <a:headEnd/>
            <a:tailEnd/>
          </a:ln>
        </p:spPr>
        <p:txBody>
          <a:bodyPr/>
          <a:lstStyle/>
          <a:p>
            <a:endParaRPr lang="sv-SE"/>
          </a:p>
        </p:txBody>
      </p:sp>
      <p:sp>
        <p:nvSpPr>
          <p:cNvPr id="35910" name="AutoShape 7"/>
          <p:cNvSpPr>
            <a:spLocks noChangeArrowheads="1"/>
          </p:cNvSpPr>
          <p:nvPr/>
        </p:nvSpPr>
        <p:spPr bwMode="auto">
          <a:xfrm>
            <a:off x="4500563" y="5486400"/>
            <a:ext cx="1138237" cy="609600"/>
          </a:xfrm>
          <a:prstGeom prst="flowChartDecision">
            <a:avLst/>
          </a:prstGeom>
          <a:solidFill>
            <a:schemeClr val="folHlink"/>
          </a:solidFill>
          <a:ln w="9525">
            <a:solidFill>
              <a:schemeClr val="tx1"/>
            </a:solidFill>
            <a:miter lim="800000"/>
            <a:headEnd/>
            <a:tailEnd/>
          </a:ln>
        </p:spPr>
        <p:txBody>
          <a:bodyPr wrap="none" anchor="ctr"/>
          <a:lstStyle/>
          <a:p>
            <a:pPr algn="ctr"/>
            <a:r>
              <a:rPr lang="en-GB" sz="1600"/>
              <a:t>made_by</a:t>
            </a:r>
          </a:p>
        </p:txBody>
      </p:sp>
      <p:sp>
        <p:nvSpPr>
          <p:cNvPr id="35911" name="Rectangle 6"/>
          <p:cNvSpPr>
            <a:spLocks noChangeArrowheads="1"/>
          </p:cNvSpPr>
          <p:nvPr/>
        </p:nvSpPr>
        <p:spPr bwMode="auto">
          <a:xfrm>
            <a:off x="3733800" y="4495800"/>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dirty="0"/>
              <a:t>Trip</a:t>
            </a:r>
          </a:p>
        </p:txBody>
      </p:sp>
      <p:sp>
        <p:nvSpPr>
          <p:cNvPr id="35912" name="AutoShape 9"/>
          <p:cNvSpPr>
            <a:spLocks noChangeArrowheads="1"/>
          </p:cNvSpPr>
          <p:nvPr/>
        </p:nvSpPr>
        <p:spPr bwMode="auto">
          <a:xfrm>
            <a:off x="3048000" y="3505200"/>
            <a:ext cx="838200" cy="609600"/>
          </a:xfrm>
          <a:prstGeom prst="flowChartDecision">
            <a:avLst/>
          </a:prstGeom>
          <a:solidFill>
            <a:schemeClr val="folHlink"/>
          </a:solidFill>
          <a:ln w="9525">
            <a:solidFill>
              <a:schemeClr val="tx1"/>
            </a:solidFill>
            <a:miter lim="800000"/>
            <a:headEnd/>
            <a:tailEnd/>
          </a:ln>
        </p:spPr>
        <p:txBody>
          <a:bodyPr wrap="none" anchor="ctr"/>
          <a:lstStyle/>
          <a:p>
            <a:pPr algn="ctr"/>
            <a:r>
              <a:rPr lang="en-GB" sz="1600"/>
              <a:t>drives</a:t>
            </a:r>
          </a:p>
        </p:txBody>
      </p:sp>
      <p:sp>
        <p:nvSpPr>
          <p:cNvPr id="70" name="Triangle 69">
            <a:extLst>
              <a:ext uri="{FF2B5EF4-FFF2-40B4-BE49-F238E27FC236}">
                <a16:creationId xmlns:a16="http://schemas.microsoft.com/office/drawing/2014/main" id="{0DCF93EA-C37F-1D4B-B978-D782B11AD83E}"/>
              </a:ext>
            </a:extLst>
          </p:cNvPr>
          <p:cNvSpPr/>
          <p:nvPr/>
        </p:nvSpPr>
        <p:spPr>
          <a:xfrm>
            <a:off x="3976291" y="1989932"/>
            <a:ext cx="962818" cy="3984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t>
            </a:r>
          </a:p>
        </p:txBody>
      </p:sp>
    </p:spTree>
    <p:extLst>
      <p:ext uri="{BB962C8B-B14F-4D97-AF65-F5344CB8AC3E}">
        <p14:creationId xmlns:p14="http://schemas.microsoft.com/office/powerpoint/2010/main" val="32530818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5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13" grpId="0" animBg="1"/>
      <p:bldP spid="1475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Database Design Process</a:t>
            </a:r>
          </a:p>
        </p:txBody>
      </p:sp>
      <p:sp>
        <p:nvSpPr>
          <p:cNvPr id="811011" name="Rectangle 3"/>
          <p:cNvSpPr>
            <a:spLocks noGrp="1" noChangeArrowheads="1"/>
          </p:cNvSpPr>
          <p:nvPr>
            <p:ph type="body" idx="1"/>
          </p:nvPr>
        </p:nvSpPr>
        <p:spPr/>
        <p:txBody>
          <a:bodyPr/>
          <a:lstStyle/>
          <a:p>
            <a:r>
              <a:rPr lang="en-US" sz="2800" dirty="0"/>
              <a:t>Two main activities:</a:t>
            </a:r>
          </a:p>
          <a:p>
            <a:pPr lvl="1"/>
            <a:r>
              <a:rPr lang="en-US" sz="2400" dirty="0"/>
              <a:t>Database design.</a:t>
            </a:r>
          </a:p>
          <a:p>
            <a:pPr lvl="1"/>
            <a:r>
              <a:rPr lang="en-US" sz="2400" dirty="0"/>
              <a:t>Applications design.</a:t>
            </a:r>
          </a:p>
          <a:p>
            <a:r>
              <a:rPr lang="en-US" sz="2800" dirty="0"/>
              <a:t>Focus in this course on </a:t>
            </a:r>
            <a:r>
              <a:rPr lang="en-US" sz="2800" dirty="0">
                <a:solidFill>
                  <a:schemeClr val="accent1">
                    <a:lumMod val="90000"/>
                  </a:schemeClr>
                </a:solidFill>
              </a:rPr>
              <a:t>database design.</a:t>
            </a:r>
          </a:p>
          <a:p>
            <a:pPr lvl="1"/>
            <a:r>
              <a:rPr lang="en-US" sz="2400" dirty="0"/>
              <a:t>To design the conceptual, logical model for a database application.</a:t>
            </a:r>
          </a:p>
          <a:p>
            <a:r>
              <a:rPr lang="en-US" sz="2800" dirty="0"/>
              <a:t>Applications design focuses on the programs and interfaces that access the database.</a:t>
            </a:r>
          </a:p>
          <a:p>
            <a:pPr lvl="1"/>
            <a:r>
              <a:rPr lang="en-US" sz="2400" dirty="0"/>
              <a:t>Generally considered part of software engineering.</a:t>
            </a:r>
          </a:p>
        </p:txBody>
      </p:sp>
    </p:spTree>
    <p:extLst>
      <p:ext uri="{BB962C8B-B14F-4D97-AF65-F5344CB8AC3E}">
        <p14:creationId xmlns:p14="http://schemas.microsoft.com/office/powerpoint/2010/main" val="1029179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1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1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10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10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1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1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
            <a:ext cx="627221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54552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A16CC6-6276-F24E-9844-4C4474EDA1D5}"/>
              </a:ext>
            </a:extLst>
          </p:cNvPr>
          <p:cNvPicPr>
            <a:picLocks noChangeAspect="1"/>
          </p:cNvPicPr>
          <p:nvPr/>
        </p:nvPicPr>
        <p:blipFill>
          <a:blip r:embed="rId2"/>
          <a:stretch>
            <a:fillRect/>
          </a:stretch>
        </p:blipFill>
        <p:spPr>
          <a:xfrm>
            <a:off x="152400" y="17813"/>
            <a:ext cx="7607555" cy="6858000"/>
          </a:xfrm>
          <a:prstGeom prst="rect">
            <a:avLst/>
          </a:prstGeom>
        </p:spPr>
      </p:pic>
    </p:spTree>
    <p:extLst>
      <p:ext uri="{BB962C8B-B14F-4D97-AF65-F5344CB8AC3E}">
        <p14:creationId xmlns:p14="http://schemas.microsoft.com/office/powerpoint/2010/main" val="108498738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9F4472-2DC0-C942-A408-844AC6925780}"/>
              </a:ext>
            </a:extLst>
          </p:cNvPr>
          <p:cNvPicPr>
            <a:picLocks noChangeAspect="1"/>
          </p:cNvPicPr>
          <p:nvPr/>
        </p:nvPicPr>
        <p:blipFill>
          <a:blip r:embed="rId2"/>
          <a:stretch>
            <a:fillRect/>
          </a:stretch>
        </p:blipFill>
        <p:spPr>
          <a:xfrm>
            <a:off x="1244600" y="254000"/>
            <a:ext cx="6654800" cy="6350000"/>
          </a:xfrm>
          <a:prstGeom prst="rect">
            <a:avLst/>
          </a:prstGeom>
        </p:spPr>
      </p:pic>
    </p:spTree>
    <p:extLst>
      <p:ext uri="{BB962C8B-B14F-4D97-AF65-F5344CB8AC3E}">
        <p14:creationId xmlns:p14="http://schemas.microsoft.com/office/powerpoint/2010/main" val="427460605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4DDA84-171D-CF4F-B3BA-7DE659E350BD}"/>
              </a:ext>
            </a:extLst>
          </p:cNvPr>
          <p:cNvPicPr>
            <a:picLocks noChangeAspect="1"/>
          </p:cNvPicPr>
          <p:nvPr/>
        </p:nvPicPr>
        <p:blipFill>
          <a:blip r:embed="rId2"/>
          <a:stretch>
            <a:fillRect/>
          </a:stretch>
        </p:blipFill>
        <p:spPr>
          <a:xfrm>
            <a:off x="828852" y="0"/>
            <a:ext cx="7486295" cy="6858000"/>
          </a:xfrm>
          <a:prstGeom prst="rect">
            <a:avLst/>
          </a:prstGeom>
        </p:spPr>
      </p:pic>
    </p:spTree>
    <p:extLst>
      <p:ext uri="{BB962C8B-B14F-4D97-AF65-F5344CB8AC3E}">
        <p14:creationId xmlns:p14="http://schemas.microsoft.com/office/powerpoint/2010/main" val="116124176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CBB32A-0F15-9145-AD8F-0D7DCB6368BD}"/>
              </a:ext>
            </a:extLst>
          </p:cNvPr>
          <p:cNvPicPr>
            <a:picLocks noChangeAspect="1"/>
          </p:cNvPicPr>
          <p:nvPr/>
        </p:nvPicPr>
        <p:blipFill>
          <a:blip r:embed="rId2"/>
          <a:stretch>
            <a:fillRect/>
          </a:stretch>
        </p:blipFill>
        <p:spPr>
          <a:xfrm>
            <a:off x="21102" y="499986"/>
            <a:ext cx="9144000" cy="5858028"/>
          </a:xfrm>
          <a:prstGeom prst="rect">
            <a:avLst/>
          </a:prstGeom>
        </p:spPr>
      </p:pic>
    </p:spTree>
    <p:extLst>
      <p:ext uri="{BB962C8B-B14F-4D97-AF65-F5344CB8AC3E}">
        <p14:creationId xmlns:p14="http://schemas.microsoft.com/office/powerpoint/2010/main" val="354057873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450A15-F104-CB4F-9607-15995C8065DC}"/>
              </a:ext>
            </a:extLst>
          </p:cNvPr>
          <p:cNvPicPr>
            <a:picLocks noChangeAspect="1"/>
          </p:cNvPicPr>
          <p:nvPr/>
        </p:nvPicPr>
        <p:blipFill>
          <a:blip r:embed="rId2"/>
          <a:stretch>
            <a:fillRect/>
          </a:stretch>
        </p:blipFill>
        <p:spPr>
          <a:xfrm>
            <a:off x="0" y="76200"/>
            <a:ext cx="9144000" cy="3894292"/>
          </a:xfrm>
          <a:prstGeom prst="rect">
            <a:avLst/>
          </a:prstGeom>
        </p:spPr>
      </p:pic>
      <p:pic>
        <p:nvPicPr>
          <p:cNvPr id="3" name="Picture 2">
            <a:extLst>
              <a:ext uri="{FF2B5EF4-FFF2-40B4-BE49-F238E27FC236}">
                <a16:creationId xmlns:a16="http://schemas.microsoft.com/office/drawing/2014/main" id="{8F5E16BC-ABB9-B94E-A7EB-CE3C8B7075F8}"/>
              </a:ext>
            </a:extLst>
          </p:cNvPr>
          <p:cNvPicPr>
            <a:picLocks noChangeAspect="1"/>
          </p:cNvPicPr>
          <p:nvPr/>
        </p:nvPicPr>
        <p:blipFill>
          <a:blip r:embed="rId3"/>
          <a:stretch>
            <a:fillRect/>
          </a:stretch>
        </p:blipFill>
        <p:spPr>
          <a:xfrm>
            <a:off x="136566" y="3886200"/>
            <a:ext cx="8870868" cy="3100789"/>
          </a:xfrm>
          <a:prstGeom prst="rect">
            <a:avLst/>
          </a:prstGeom>
        </p:spPr>
      </p:pic>
    </p:spTree>
    <p:extLst>
      <p:ext uri="{BB962C8B-B14F-4D97-AF65-F5344CB8AC3E}">
        <p14:creationId xmlns:p14="http://schemas.microsoft.com/office/powerpoint/2010/main" val="4469722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536" y="476672"/>
            <a:ext cx="7200900" cy="936625"/>
          </a:xfrm>
        </p:spPr>
        <p:txBody>
          <a:bodyPr/>
          <a:lstStyle/>
          <a:p>
            <a:r>
              <a:rPr lang="en-US" dirty="0"/>
              <a:t>Database Design Process</a:t>
            </a:r>
          </a:p>
        </p:txBody>
      </p:sp>
      <p:pic>
        <p:nvPicPr>
          <p:cNvPr id="15363" name="Picture 3" descr="fig03_01"/>
          <p:cNvPicPr>
            <a:picLocks noChangeAspect="1" noChangeArrowheads="1"/>
          </p:cNvPicPr>
          <p:nvPr/>
        </p:nvPicPr>
        <p:blipFill>
          <a:blip r:embed="rId2" cstate="print"/>
          <a:srcRect/>
          <a:stretch>
            <a:fillRect/>
          </a:stretch>
        </p:blipFill>
        <p:spPr bwMode="auto">
          <a:xfrm>
            <a:off x="971550" y="1482725"/>
            <a:ext cx="6913563" cy="5259388"/>
          </a:xfrm>
          <a:prstGeom prst="rect">
            <a:avLst/>
          </a:prstGeom>
          <a:noFill/>
          <a:ln w="9525">
            <a:noFill/>
            <a:miter lim="800000"/>
            <a:headEnd/>
            <a:tailEnd/>
          </a:ln>
        </p:spPr>
      </p:pic>
    </p:spTree>
    <p:extLst>
      <p:ext uri="{BB962C8B-B14F-4D97-AF65-F5344CB8AC3E}">
        <p14:creationId xmlns:p14="http://schemas.microsoft.com/office/powerpoint/2010/main" val="23889564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1"/>
          <p:cNvSpPr>
            <a:spLocks noGrp="1" noChangeArrowheads="1"/>
          </p:cNvSpPr>
          <p:nvPr>
            <p:ph type="title"/>
          </p:nvPr>
        </p:nvSpPr>
        <p:spPr>
          <a:xfrm>
            <a:off x="467544" y="0"/>
            <a:ext cx="8229600" cy="1371600"/>
          </a:xfrm>
        </p:spPr>
        <p:txBody>
          <a:bodyPr/>
          <a:lstStyle/>
          <a:p>
            <a:pPr eaLnBrk="1" hangingPunct="1"/>
            <a:r>
              <a:rPr lang="lt-LT" dirty="0" err="1"/>
              <a:t>Overview</a:t>
            </a:r>
            <a:endParaRPr lang="en-US" altLang="zh-CN">
              <a:ea typeface="宋体" pitchFamily="2" charset="-122"/>
            </a:endParaRPr>
          </a:p>
        </p:txBody>
      </p:sp>
      <p:sp>
        <p:nvSpPr>
          <p:cNvPr id="17410" name="Footer Placeholder 2"/>
          <p:cNvSpPr>
            <a:spLocks noGrp="1"/>
          </p:cNvSpPr>
          <p:nvPr>
            <p:ph type="ftr" sz="quarter" idx="11"/>
          </p:nvPr>
        </p:nvSpPr>
        <p:spPr>
          <a:noFill/>
        </p:spPr>
        <p:txBody>
          <a:bodyPr/>
          <a:lstStyle/>
          <a:p>
            <a:fld id="{3C5552C7-B1D2-48F5-BE6B-083BD3453090}" type="slidenum">
              <a:rPr lang="zh-CN" altLang="en-US"/>
              <a:pPr/>
              <a:t>7</a:t>
            </a:fld>
            <a:endParaRPr lang="en-US" altLang="zh-CN"/>
          </a:p>
        </p:txBody>
      </p:sp>
      <p:grpSp>
        <p:nvGrpSpPr>
          <p:cNvPr id="17412" name="Group 32"/>
          <p:cNvGrpSpPr>
            <a:grpSpLocks/>
          </p:cNvGrpSpPr>
          <p:nvPr/>
        </p:nvGrpSpPr>
        <p:grpSpPr bwMode="auto">
          <a:xfrm>
            <a:off x="228600" y="1676400"/>
            <a:ext cx="8067675" cy="4953000"/>
            <a:chOff x="144" y="1056"/>
            <a:chExt cx="5082" cy="3120"/>
          </a:xfrm>
        </p:grpSpPr>
        <p:sp>
          <p:nvSpPr>
            <p:cNvPr id="17414" name="Text Box 33"/>
            <p:cNvSpPr txBox="1">
              <a:spLocks noChangeArrowheads="1"/>
            </p:cNvSpPr>
            <p:nvPr/>
          </p:nvSpPr>
          <p:spPr bwMode="auto">
            <a:xfrm>
              <a:off x="144" y="1056"/>
              <a:ext cx="963" cy="28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Real world</a:t>
              </a:r>
            </a:p>
          </p:txBody>
        </p:sp>
        <p:sp>
          <p:nvSpPr>
            <p:cNvPr id="17415" name="Text Box 34"/>
            <p:cNvSpPr txBox="1">
              <a:spLocks noChangeArrowheads="1"/>
            </p:cNvSpPr>
            <p:nvPr/>
          </p:nvSpPr>
          <p:spPr bwMode="auto">
            <a:xfrm>
              <a:off x="2448" y="1344"/>
              <a:ext cx="617" cy="28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Model</a:t>
              </a:r>
            </a:p>
          </p:txBody>
        </p:sp>
        <p:sp>
          <p:nvSpPr>
            <p:cNvPr id="17416" name="Text Box 35"/>
            <p:cNvSpPr txBox="1">
              <a:spLocks noChangeArrowheads="1"/>
            </p:cNvSpPr>
            <p:nvPr/>
          </p:nvSpPr>
          <p:spPr bwMode="auto">
            <a:xfrm>
              <a:off x="3696" y="1200"/>
              <a:ext cx="596" cy="28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Query</a:t>
              </a:r>
            </a:p>
          </p:txBody>
        </p:sp>
        <p:sp>
          <p:nvSpPr>
            <p:cNvPr id="17417" name="Text Box 36"/>
            <p:cNvSpPr txBox="1">
              <a:spLocks noChangeArrowheads="1"/>
            </p:cNvSpPr>
            <p:nvPr/>
          </p:nvSpPr>
          <p:spPr bwMode="auto">
            <a:xfrm>
              <a:off x="4512" y="1200"/>
              <a:ext cx="714" cy="28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Answer</a:t>
              </a:r>
            </a:p>
          </p:txBody>
        </p:sp>
        <p:sp>
          <p:nvSpPr>
            <p:cNvPr id="17418" name="Rectangle 37"/>
            <p:cNvSpPr>
              <a:spLocks noChangeArrowheads="1"/>
            </p:cNvSpPr>
            <p:nvPr/>
          </p:nvSpPr>
          <p:spPr bwMode="auto">
            <a:xfrm>
              <a:off x="1200" y="1968"/>
              <a:ext cx="3938" cy="2208"/>
            </a:xfrm>
            <a:prstGeom prst="rect">
              <a:avLst/>
            </a:prstGeom>
            <a:solidFill>
              <a:schemeClr val="accent6">
                <a:lumMod val="20000"/>
                <a:lumOff val="80000"/>
              </a:schemeClr>
            </a:solidFill>
            <a:ln w="9525">
              <a:solidFill>
                <a:schemeClr val="tx1"/>
              </a:solidFill>
              <a:miter lim="800000"/>
              <a:headEnd/>
              <a:tailEnd/>
            </a:ln>
          </p:spPr>
          <p:txBody>
            <a:bodyPr wrap="none" anchor="ctr"/>
            <a:lstStyle/>
            <a:p>
              <a:endParaRPr lang="sv-SE"/>
            </a:p>
          </p:txBody>
        </p:sp>
        <p:sp>
          <p:nvSpPr>
            <p:cNvPr id="17419" name="Text Box 38"/>
            <p:cNvSpPr txBox="1">
              <a:spLocks noChangeArrowheads="1"/>
            </p:cNvSpPr>
            <p:nvPr/>
          </p:nvSpPr>
          <p:spPr bwMode="auto">
            <a:xfrm>
              <a:off x="336" y="2016"/>
              <a:ext cx="819" cy="518"/>
            </a:xfrm>
            <a:prstGeom prst="rect">
              <a:avLst/>
            </a:prstGeom>
            <a:noFill/>
            <a:ln w="9525">
              <a:noFill/>
              <a:miter lim="800000"/>
              <a:headEnd/>
              <a:tailEnd/>
            </a:ln>
          </p:spPr>
          <p:txBody>
            <a:bodyPr wrap="none">
              <a:spAutoFit/>
            </a:bodyPr>
            <a:lstStyle/>
            <a:p>
              <a:pPr eaLnBrk="0" hangingPunct="0"/>
              <a:r>
                <a:rPr lang="en-US" altLang="zh-CN" sz="2400">
                  <a:latin typeface="Times New Roman" pitchFamily="18" charset="0"/>
                  <a:ea typeface="宋体" pitchFamily="2" charset="-122"/>
                </a:rPr>
                <a:t>Database</a:t>
              </a:r>
            </a:p>
            <a:p>
              <a:pPr eaLnBrk="0" hangingPunct="0"/>
              <a:endParaRPr lang="zh-CN" altLang="en-US" sz="2400">
                <a:latin typeface="Times New Roman" pitchFamily="18" charset="0"/>
                <a:ea typeface="宋体" pitchFamily="2" charset="-122"/>
              </a:endParaRPr>
            </a:p>
          </p:txBody>
        </p:sp>
        <p:sp>
          <p:nvSpPr>
            <p:cNvPr id="17420" name="AutoShape 39"/>
            <p:cNvSpPr>
              <a:spLocks noChangeArrowheads="1"/>
            </p:cNvSpPr>
            <p:nvPr/>
          </p:nvSpPr>
          <p:spPr bwMode="auto">
            <a:xfrm>
              <a:off x="2496" y="3312"/>
              <a:ext cx="1009" cy="813"/>
            </a:xfrm>
            <a:prstGeom prst="can">
              <a:avLst>
                <a:gd name="adj" fmla="val 25000"/>
              </a:avLst>
            </a:prstGeom>
            <a:solidFill>
              <a:schemeClr val="accent6">
                <a:lumMod val="60000"/>
                <a:lumOff val="40000"/>
              </a:schemeClr>
            </a:solidFill>
            <a:ln w="9525">
              <a:solidFill>
                <a:schemeClr val="tx1"/>
              </a:solidFill>
              <a:round/>
              <a:headEnd/>
              <a:tailEnd/>
            </a:ln>
          </p:spPr>
          <p:txBody>
            <a:bodyPr wrap="none" anchor="ctr"/>
            <a:lstStyle/>
            <a:p>
              <a:pPr algn="ctr" eaLnBrk="0" hangingPunct="0"/>
              <a:r>
                <a:rPr lang="sv-SE" sz="2400" dirty="0" err="1">
                  <a:latin typeface="Times New Roman" pitchFamily="18" charset="0"/>
                </a:rPr>
                <a:t>Physical</a:t>
              </a:r>
              <a:endParaRPr lang="sv-SE" sz="2400" dirty="0">
                <a:latin typeface="Times New Roman" pitchFamily="18" charset="0"/>
              </a:endParaRPr>
            </a:p>
            <a:p>
              <a:pPr algn="ctr" eaLnBrk="0" hangingPunct="0"/>
              <a:r>
                <a:rPr lang="sv-SE" sz="2400" dirty="0" err="1">
                  <a:latin typeface="Times New Roman" pitchFamily="18" charset="0"/>
                </a:rPr>
                <a:t>database</a:t>
              </a:r>
              <a:r>
                <a:rPr lang="sv-SE" sz="2400" dirty="0">
                  <a:latin typeface="Times New Roman" pitchFamily="18" charset="0"/>
                </a:rPr>
                <a:t> </a:t>
              </a:r>
            </a:p>
          </p:txBody>
        </p:sp>
        <p:sp>
          <p:nvSpPr>
            <p:cNvPr id="17421" name="Rectangle 40"/>
            <p:cNvSpPr>
              <a:spLocks noChangeArrowheads="1"/>
            </p:cNvSpPr>
            <p:nvPr/>
          </p:nvSpPr>
          <p:spPr bwMode="auto">
            <a:xfrm>
              <a:off x="1296" y="2064"/>
              <a:ext cx="3746" cy="1152"/>
            </a:xfrm>
            <a:prstGeom prst="rect">
              <a:avLst/>
            </a:prstGeom>
            <a:solidFill>
              <a:schemeClr val="accent4">
                <a:lumMod val="20000"/>
                <a:lumOff val="80000"/>
              </a:schemeClr>
            </a:solidFill>
            <a:ln w="9525">
              <a:solidFill>
                <a:schemeClr val="tx1"/>
              </a:solidFill>
              <a:miter lim="800000"/>
              <a:headEnd/>
              <a:tailEnd/>
            </a:ln>
          </p:spPr>
          <p:txBody>
            <a:bodyPr wrap="none" anchor="ctr"/>
            <a:lstStyle/>
            <a:p>
              <a:pPr algn="ctr" eaLnBrk="0" hangingPunct="0"/>
              <a:endParaRPr lang="sv-SE" sz="2400">
                <a:latin typeface="Times New Roman" pitchFamily="18" charset="0"/>
              </a:endParaRPr>
            </a:p>
          </p:txBody>
        </p:sp>
        <p:sp>
          <p:nvSpPr>
            <p:cNvPr id="17422" name="Text Box 41"/>
            <p:cNvSpPr txBox="1">
              <a:spLocks noChangeArrowheads="1"/>
            </p:cNvSpPr>
            <p:nvPr/>
          </p:nvSpPr>
          <p:spPr bwMode="auto">
            <a:xfrm>
              <a:off x="1392" y="2208"/>
              <a:ext cx="661" cy="288"/>
            </a:xfrm>
            <a:prstGeom prst="rect">
              <a:avLst/>
            </a:prstGeom>
            <a:noFill/>
            <a:ln w="9525">
              <a:noFill/>
              <a:miter lim="800000"/>
              <a:headEnd/>
              <a:tailEnd/>
            </a:ln>
          </p:spPr>
          <p:txBody>
            <a:bodyPr wrap="none">
              <a:spAutoFit/>
            </a:bodyPr>
            <a:lstStyle/>
            <a:p>
              <a:pPr eaLnBrk="0" hangingPunct="0"/>
              <a:r>
                <a:rPr lang="en-US" altLang="zh-CN" sz="2400" dirty="0">
                  <a:latin typeface="Times New Roman" pitchFamily="18" charset="0"/>
                  <a:ea typeface="宋体" pitchFamily="2" charset="-122"/>
                </a:rPr>
                <a:t>DBMS</a:t>
              </a:r>
            </a:p>
          </p:txBody>
        </p:sp>
        <p:sp>
          <p:nvSpPr>
            <p:cNvPr id="17423" name="Text Box 42"/>
            <p:cNvSpPr txBox="1">
              <a:spLocks noChangeArrowheads="1"/>
            </p:cNvSpPr>
            <p:nvPr/>
          </p:nvSpPr>
          <p:spPr bwMode="auto">
            <a:xfrm>
              <a:off x="2832" y="2112"/>
              <a:ext cx="2112" cy="542"/>
            </a:xfrm>
            <a:prstGeom prst="rect">
              <a:avLst/>
            </a:prstGeom>
            <a:noFill/>
            <a:ln w="38100">
              <a:solidFill>
                <a:schemeClr val="tx1"/>
              </a:solidFill>
              <a:miter lim="800000"/>
              <a:headEnd/>
              <a:tailEnd/>
            </a:ln>
          </p:spPr>
          <p:txBody>
            <a:bodyPr>
              <a:spAutoFit/>
            </a:bodyPr>
            <a:lstStyle/>
            <a:p>
              <a:pPr eaLnBrk="0" hangingPunct="0"/>
              <a:r>
                <a:rPr lang="en-US" altLang="zh-CN" sz="2400">
                  <a:latin typeface="Times New Roman" pitchFamily="18" charset="0"/>
                  <a:ea typeface="宋体" pitchFamily="2" charset="-122"/>
                </a:rPr>
                <a:t>Processing  of </a:t>
              </a:r>
            </a:p>
            <a:p>
              <a:pPr eaLnBrk="0" hangingPunct="0"/>
              <a:r>
                <a:rPr lang="en-US" altLang="zh-CN" sz="2400">
                  <a:latin typeface="Times New Roman" pitchFamily="18" charset="0"/>
                  <a:ea typeface="宋体" pitchFamily="2" charset="-122"/>
                </a:rPr>
                <a:t>queries and updates</a:t>
              </a:r>
            </a:p>
          </p:txBody>
        </p:sp>
        <p:sp>
          <p:nvSpPr>
            <p:cNvPr id="17424" name="Text Box 43"/>
            <p:cNvSpPr txBox="1">
              <a:spLocks noChangeArrowheads="1"/>
            </p:cNvSpPr>
            <p:nvPr/>
          </p:nvSpPr>
          <p:spPr bwMode="auto">
            <a:xfrm>
              <a:off x="2832" y="2832"/>
              <a:ext cx="2053" cy="312"/>
            </a:xfrm>
            <a:prstGeom prst="rect">
              <a:avLst/>
            </a:prstGeom>
            <a:noFill/>
            <a:ln w="38100">
              <a:solidFill>
                <a:schemeClr val="tx1"/>
              </a:solidFill>
              <a:miter lim="800000"/>
              <a:headEnd/>
              <a:tailEnd/>
            </a:ln>
          </p:spPr>
          <p:txBody>
            <a:bodyPr wrap="none">
              <a:spAutoFit/>
            </a:bodyPr>
            <a:lstStyle/>
            <a:p>
              <a:pPr eaLnBrk="0" hangingPunct="0"/>
              <a:r>
                <a:rPr lang="en-US" altLang="zh-CN" sz="2400">
                  <a:latin typeface="Times New Roman" pitchFamily="18" charset="0"/>
                  <a:ea typeface="宋体" pitchFamily="2" charset="-122"/>
                </a:rPr>
                <a:t>Access to stored data      </a:t>
              </a:r>
            </a:p>
          </p:txBody>
        </p:sp>
        <p:sp>
          <p:nvSpPr>
            <p:cNvPr id="17425" name="Line 44"/>
            <p:cNvSpPr>
              <a:spLocks noChangeShapeType="1"/>
            </p:cNvSpPr>
            <p:nvPr/>
          </p:nvSpPr>
          <p:spPr bwMode="auto">
            <a:xfrm>
              <a:off x="3888" y="2640"/>
              <a:ext cx="1" cy="240"/>
            </a:xfrm>
            <a:prstGeom prst="line">
              <a:avLst/>
            </a:prstGeom>
            <a:noFill/>
            <a:ln w="9525">
              <a:solidFill>
                <a:schemeClr val="bg1"/>
              </a:solidFill>
              <a:round/>
              <a:headEnd type="triangle" w="med" len="med"/>
              <a:tailEnd type="triangle" w="med" len="med"/>
            </a:ln>
          </p:spPr>
          <p:txBody>
            <a:bodyPr wrap="none" anchor="ctr"/>
            <a:lstStyle/>
            <a:p>
              <a:endParaRPr lang="sv-SE"/>
            </a:p>
          </p:txBody>
        </p:sp>
        <p:sp>
          <p:nvSpPr>
            <p:cNvPr id="17426" name="Line 45"/>
            <p:cNvSpPr>
              <a:spLocks noChangeShapeType="1"/>
            </p:cNvSpPr>
            <p:nvPr/>
          </p:nvSpPr>
          <p:spPr bwMode="auto">
            <a:xfrm flipH="1">
              <a:off x="2976" y="3120"/>
              <a:ext cx="865" cy="336"/>
            </a:xfrm>
            <a:prstGeom prst="line">
              <a:avLst/>
            </a:prstGeom>
            <a:noFill/>
            <a:ln w="9525">
              <a:solidFill>
                <a:schemeClr val="bg1"/>
              </a:solidFill>
              <a:round/>
              <a:headEnd type="triangle" w="med" len="med"/>
              <a:tailEnd type="triangle" w="med" len="med"/>
            </a:ln>
          </p:spPr>
          <p:txBody>
            <a:bodyPr wrap="none" anchor="ctr"/>
            <a:lstStyle/>
            <a:p>
              <a:endParaRPr lang="sv-SE"/>
            </a:p>
          </p:txBody>
        </p:sp>
        <p:sp>
          <p:nvSpPr>
            <p:cNvPr id="17427" name="Rectangle 46"/>
            <p:cNvSpPr>
              <a:spLocks noChangeArrowheads="1"/>
            </p:cNvSpPr>
            <p:nvPr/>
          </p:nvSpPr>
          <p:spPr bwMode="auto">
            <a:xfrm>
              <a:off x="1248" y="1296"/>
              <a:ext cx="1200" cy="432"/>
            </a:xfrm>
            <a:prstGeom prst="rect">
              <a:avLst/>
            </a:prstGeom>
            <a:solidFill>
              <a:schemeClr val="accent6">
                <a:lumMod val="40000"/>
                <a:lumOff val="60000"/>
              </a:schemeClr>
            </a:solidFill>
            <a:ln w="9525">
              <a:solidFill>
                <a:schemeClr val="tx1"/>
              </a:solidFill>
              <a:miter lim="800000"/>
              <a:headEnd/>
              <a:tailEnd/>
            </a:ln>
          </p:spPr>
          <p:txBody>
            <a:bodyPr wrap="none" anchor="ctr"/>
            <a:lstStyle/>
            <a:p>
              <a:endParaRPr lang="sv-SE"/>
            </a:p>
          </p:txBody>
        </p:sp>
        <p:grpSp>
          <p:nvGrpSpPr>
            <p:cNvPr id="17428" name="Group 47"/>
            <p:cNvGrpSpPr>
              <a:grpSpLocks/>
            </p:cNvGrpSpPr>
            <p:nvPr/>
          </p:nvGrpSpPr>
          <p:grpSpPr bwMode="auto">
            <a:xfrm>
              <a:off x="1344" y="1440"/>
              <a:ext cx="1008" cy="192"/>
              <a:chOff x="1344" y="1440"/>
              <a:chExt cx="1008" cy="192"/>
            </a:xfrm>
          </p:grpSpPr>
          <p:sp>
            <p:nvSpPr>
              <p:cNvPr id="17435" name="Rectangle 48"/>
              <p:cNvSpPr>
                <a:spLocks noChangeArrowheads="1"/>
              </p:cNvSpPr>
              <p:nvPr/>
            </p:nvSpPr>
            <p:spPr bwMode="auto">
              <a:xfrm>
                <a:off x="2112" y="1440"/>
                <a:ext cx="240" cy="192"/>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17436" name="Rectangle 49"/>
              <p:cNvSpPr>
                <a:spLocks noChangeArrowheads="1"/>
              </p:cNvSpPr>
              <p:nvPr/>
            </p:nvSpPr>
            <p:spPr bwMode="auto">
              <a:xfrm>
                <a:off x="1344" y="1440"/>
                <a:ext cx="240" cy="192"/>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17437" name="AutoShape 50"/>
              <p:cNvSpPr>
                <a:spLocks noChangeArrowheads="1"/>
              </p:cNvSpPr>
              <p:nvPr/>
            </p:nvSpPr>
            <p:spPr bwMode="auto">
              <a:xfrm>
                <a:off x="1728" y="1440"/>
                <a:ext cx="240" cy="192"/>
              </a:xfrm>
              <a:prstGeom prst="flowChartDecision">
                <a:avLst/>
              </a:prstGeom>
              <a:solidFill>
                <a:schemeClr val="bg1"/>
              </a:solidFill>
              <a:ln w="9525">
                <a:solidFill>
                  <a:schemeClr val="tx1"/>
                </a:solidFill>
                <a:miter lim="800000"/>
                <a:headEnd/>
                <a:tailEnd/>
              </a:ln>
            </p:spPr>
            <p:txBody>
              <a:bodyPr wrap="none" anchor="ctr"/>
              <a:lstStyle/>
              <a:p>
                <a:endParaRPr lang="sv-SE"/>
              </a:p>
            </p:txBody>
          </p:sp>
        </p:grpSp>
        <p:sp>
          <p:nvSpPr>
            <p:cNvPr id="17429" name="Line 51"/>
            <p:cNvSpPr>
              <a:spLocks noChangeShapeType="1"/>
            </p:cNvSpPr>
            <p:nvPr/>
          </p:nvSpPr>
          <p:spPr bwMode="auto">
            <a:xfrm>
              <a:off x="1584" y="1536"/>
              <a:ext cx="144" cy="0"/>
            </a:xfrm>
            <a:prstGeom prst="line">
              <a:avLst/>
            </a:prstGeom>
            <a:noFill/>
            <a:ln w="9525">
              <a:solidFill>
                <a:schemeClr val="tx1"/>
              </a:solidFill>
              <a:round/>
              <a:headEnd/>
              <a:tailEnd/>
            </a:ln>
          </p:spPr>
          <p:txBody>
            <a:bodyPr wrap="none" anchor="ctr"/>
            <a:lstStyle/>
            <a:p>
              <a:endParaRPr lang="sv-SE"/>
            </a:p>
          </p:txBody>
        </p:sp>
        <p:sp>
          <p:nvSpPr>
            <p:cNvPr id="17430" name="Line 52"/>
            <p:cNvSpPr>
              <a:spLocks noChangeShapeType="1"/>
            </p:cNvSpPr>
            <p:nvPr/>
          </p:nvSpPr>
          <p:spPr bwMode="auto">
            <a:xfrm>
              <a:off x="1968" y="1536"/>
              <a:ext cx="144" cy="0"/>
            </a:xfrm>
            <a:prstGeom prst="line">
              <a:avLst/>
            </a:prstGeom>
            <a:noFill/>
            <a:ln w="9525">
              <a:solidFill>
                <a:schemeClr val="tx1"/>
              </a:solidFill>
              <a:round/>
              <a:headEnd/>
              <a:tailEnd/>
            </a:ln>
          </p:spPr>
          <p:txBody>
            <a:bodyPr wrap="none" anchor="ctr"/>
            <a:lstStyle/>
            <a:p>
              <a:endParaRPr lang="sv-SE"/>
            </a:p>
          </p:txBody>
        </p:sp>
        <p:sp>
          <p:nvSpPr>
            <p:cNvPr id="17431" name="Line 53"/>
            <p:cNvSpPr>
              <a:spLocks noChangeShapeType="1"/>
            </p:cNvSpPr>
            <p:nvPr/>
          </p:nvSpPr>
          <p:spPr bwMode="auto">
            <a:xfrm>
              <a:off x="3984" y="1440"/>
              <a:ext cx="0" cy="528"/>
            </a:xfrm>
            <a:prstGeom prst="line">
              <a:avLst/>
            </a:prstGeom>
            <a:noFill/>
            <a:ln w="9525">
              <a:solidFill>
                <a:schemeClr val="tx1"/>
              </a:solidFill>
              <a:round/>
              <a:headEnd/>
              <a:tailEnd type="triangle" w="med" len="med"/>
            </a:ln>
          </p:spPr>
          <p:txBody>
            <a:bodyPr wrap="none" anchor="ctr"/>
            <a:lstStyle/>
            <a:p>
              <a:endParaRPr lang="sv-SE"/>
            </a:p>
          </p:txBody>
        </p:sp>
        <p:sp>
          <p:nvSpPr>
            <p:cNvPr id="17432" name="Line 54"/>
            <p:cNvSpPr>
              <a:spLocks noChangeShapeType="1"/>
            </p:cNvSpPr>
            <p:nvPr/>
          </p:nvSpPr>
          <p:spPr bwMode="auto">
            <a:xfrm flipV="1">
              <a:off x="4752" y="1440"/>
              <a:ext cx="0" cy="528"/>
            </a:xfrm>
            <a:prstGeom prst="line">
              <a:avLst/>
            </a:prstGeom>
            <a:noFill/>
            <a:ln w="9525">
              <a:solidFill>
                <a:schemeClr val="tx1"/>
              </a:solidFill>
              <a:round/>
              <a:headEnd/>
              <a:tailEnd type="triangle" w="med" len="med"/>
            </a:ln>
          </p:spPr>
          <p:txBody>
            <a:bodyPr wrap="none" anchor="ctr"/>
            <a:lstStyle/>
            <a:p>
              <a:endParaRPr lang="sv-SE"/>
            </a:p>
          </p:txBody>
        </p:sp>
        <p:sp>
          <p:nvSpPr>
            <p:cNvPr id="17433" name="Line 55"/>
            <p:cNvSpPr>
              <a:spLocks noChangeShapeType="1"/>
            </p:cNvSpPr>
            <p:nvPr/>
          </p:nvSpPr>
          <p:spPr bwMode="auto">
            <a:xfrm>
              <a:off x="816" y="1344"/>
              <a:ext cx="432" cy="144"/>
            </a:xfrm>
            <a:prstGeom prst="line">
              <a:avLst/>
            </a:prstGeom>
            <a:noFill/>
            <a:ln w="9525">
              <a:solidFill>
                <a:schemeClr val="tx1"/>
              </a:solidFill>
              <a:round/>
              <a:headEnd/>
              <a:tailEnd type="triangle" w="med" len="med"/>
            </a:ln>
          </p:spPr>
          <p:txBody>
            <a:bodyPr wrap="none" anchor="ctr"/>
            <a:lstStyle/>
            <a:p>
              <a:endParaRPr lang="sv-SE"/>
            </a:p>
          </p:txBody>
        </p:sp>
        <p:sp>
          <p:nvSpPr>
            <p:cNvPr id="17434" name="Line 56"/>
            <p:cNvSpPr>
              <a:spLocks noChangeShapeType="1"/>
            </p:cNvSpPr>
            <p:nvPr/>
          </p:nvSpPr>
          <p:spPr bwMode="auto">
            <a:xfrm>
              <a:off x="1824" y="1728"/>
              <a:ext cx="0" cy="240"/>
            </a:xfrm>
            <a:prstGeom prst="line">
              <a:avLst/>
            </a:prstGeom>
            <a:noFill/>
            <a:ln w="9525">
              <a:solidFill>
                <a:schemeClr val="tx1"/>
              </a:solidFill>
              <a:round/>
              <a:headEnd/>
              <a:tailEnd type="triangle" w="med" len="med"/>
            </a:ln>
          </p:spPr>
          <p:txBody>
            <a:bodyPr wrap="none" anchor="ctr"/>
            <a:lstStyle/>
            <a:p>
              <a:endParaRPr lang="sv-SE"/>
            </a:p>
          </p:txBody>
        </p:sp>
      </p:grpSp>
    </p:spTree>
    <p:extLst>
      <p:ext uri="{BB962C8B-B14F-4D97-AF65-F5344CB8AC3E}">
        <p14:creationId xmlns:p14="http://schemas.microsoft.com/office/powerpoint/2010/main" val="407598647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t>Entity-relationship (ER) model</a:t>
            </a:r>
            <a:endParaRPr lang="en-US" altLang="zh-CN" dirty="0">
              <a:ea typeface="宋体" pitchFamily="2" charset="-122"/>
            </a:endParaRPr>
          </a:p>
        </p:txBody>
      </p:sp>
      <p:sp>
        <p:nvSpPr>
          <p:cNvPr id="18436" name="Rectangle 3"/>
          <p:cNvSpPr>
            <a:spLocks noGrp="1" noChangeArrowheads="1"/>
          </p:cNvSpPr>
          <p:nvPr>
            <p:ph idx="1"/>
          </p:nvPr>
        </p:nvSpPr>
        <p:spPr/>
        <p:txBody>
          <a:bodyPr/>
          <a:lstStyle/>
          <a:p>
            <a:pPr eaLnBrk="1" hangingPunct="1"/>
            <a:r>
              <a:rPr lang="en-US" sz="2800" dirty="0"/>
              <a:t>High-level conceptual data model.</a:t>
            </a:r>
          </a:p>
          <a:p>
            <a:pPr marL="742950" lvl="1" indent="-285750" eaLnBrk="1" hangingPunct="1"/>
            <a:r>
              <a:rPr lang="en-US" sz="2400" dirty="0"/>
              <a:t>An overview of the database.</a:t>
            </a:r>
          </a:p>
          <a:p>
            <a:pPr marL="742950" lvl="1" indent="-285750" eaLnBrk="1" hangingPunct="1"/>
            <a:r>
              <a:rPr lang="en-US" sz="2400" dirty="0"/>
              <a:t>Easy to discuss with non-database experts.</a:t>
            </a:r>
          </a:p>
          <a:p>
            <a:pPr marL="742950" lvl="1" indent="-285750" eaLnBrk="1" hangingPunct="1"/>
            <a:r>
              <a:rPr lang="en-US" sz="2400" dirty="0"/>
              <a:t>Easy to translate to data model of DBMS.</a:t>
            </a:r>
          </a:p>
          <a:p>
            <a:pPr marL="742950" lvl="1" indent="-285750" eaLnBrk="1" hangingPunct="1"/>
            <a:endParaRPr lang="en-US" sz="2400" dirty="0"/>
          </a:p>
          <a:p>
            <a:pPr eaLnBrk="1" hangingPunct="1"/>
            <a:r>
              <a:rPr lang="en-US" altLang="zh-CN" sz="2800" dirty="0">
                <a:ea typeface="宋体" pitchFamily="2" charset="-122"/>
              </a:rPr>
              <a:t>ER diagram.</a:t>
            </a:r>
          </a:p>
          <a:p>
            <a:pPr eaLnBrk="1" hangingPunct="1"/>
            <a:endParaRPr lang="en-US" altLang="zh-CN" sz="2800" dirty="0">
              <a:ea typeface="宋体" pitchFamily="2" charset="-122"/>
            </a:endParaRPr>
          </a:p>
          <a:p>
            <a:pPr eaLnBrk="1" hangingPunct="1"/>
            <a:r>
              <a:rPr lang="en-US" altLang="zh-CN" sz="2800" dirty="0">
                <a:ea typeface="宋体" pitchFamily="2" charset="-122"/>
              </a:rPr>
              <a:t>Based on modelling objects in the real-world.</a:t>
            </a:r>
          </a:p>
        </p:txBody>
      </p:sp>
      <p:sp>
        <p:nvSpPr>
          <p:cNvPr id="18434" name="Footer Placeholder 3"/>
          <p:cNvSpPr>
            <a:spLocks noGrp="1"/>
          </p:cNvSpPr>
          <p:nvPr>
            <p:ph type="ftr" sz="quarter" idx="11"/>
          </p:nvPr>
        </p:nvSpPr>
        <p:spPr>
          <a:noFill/>
        </p:spPr>
        <p:txBody>
          <a:bodyPr/>
          <a:lstStyle/>
          <a:p>
            <a:fld id="{A240CD67-FB61-470A-8A88-F212736E488C}" type="slidenum">
              <a:rPr lang="zh-CN" altLang="en-US"/>
              <a:pPr/>
              <a:t>8</a:t>
            </a:fld>
            <a:endParaRPr lang="en-US" altLang="zh-CN"/>
          </a:p>
        </p:txBody>
      </p:sp>
    </p:spTree>
    <p:extLst>
      <p:ext uri="{BB962C8B-B14F-4D97-AF65-F5344CB8AC3E}">
        <p14:creationId xmlns:p14="http://schemas.microsoft.com/office/powerpoint/2010/main" val="31552483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zh-CN" dirty="0">
                <a:ea typeface="宋体" pitchFamily="2" charset="-122"/>
              </a:rPr>
              <a:t>Entity and Entity type/set</a:t>
            </a:r>
          </a:p>
        </p:txBody>
      </p:sp>
      <p:sp>
        <p:nvSpPr>
          <p:cNvPr id="19460" name="Rectangle 3"/>
          <p:cNvSpPr>
            <a:spLocks noGrp="1" noChangeArrowheads="1"/>
          </p:cNvSpPr>
          <p:nvPr>
            <p:ph idx="1"/>
          </p:nvPr>
        </p:nvSpPr>
        <p:spPr>
          <a:xfrm>
            <a:off x="323850" y="1916113"/>
            <a:ext cx="8569325" cy="3032125"/>
          </a:xfrm>
        </p:spPr>
        <p:txBody>
          <a:bodyPr/>
          <a:lstStyle/>
          <a:p>
            <a:pPr eaLnBrk="1" hangingPunct="1">
              <a:lnSpc>
                <a:spcPct val="90000"/>
              </a:lnSpc>
            </a:pPr>
            <a:r>
              <a:rPr lang="en-US" sz="2800" dirty="0"/>
              <a:t>Entity: A ”thing” in the real world with an independent existence.</a:t>
            </a:r>
          </a:p>
          <a:p>
            <a:pPr eaLnBrk="1" hangingPunct="1">
              <a:lnSpc>
                <a:spcPct val="90000"/>
              </a:lnSpc>
            </a:pPr>
            <a:r>
              <a:rPr lang="en-US" sz="2800" dirty="0"/>
              <a:t>Attributes: Properties that describes an entity.</a:t>
            </a:r>
          </a:p>
          <a:p>
            <a:pPr eaLnBrk="1" hangingPunct="1">
              <a:lnSpc>
                <a:spcPct val="90000"/>
              </a:lnSpc>
            </a:pPr>
            <a:r>
              <a:rPr lang="en-US" sz="2800" dirty="0"/>
              <a:t>Entity type: A collection of entities that have the same set of attributes.</a:t>
            </a:r>
            <a:endParaRPr lang="en-US" altLang="zh-CN" sz="2800" dirty="0">
              <a:ea typeface="宋体" pitchFamily="2" charset="-122"/>
            </a:endParaRPr>
          </a:p>
        </p:txBody>
      </p:sp>
      <p:sp>
        <p:nvSpPr>
          <p:cNvPr id="19458" name="Footer Placeholder 3"/>
          <p:cNvSpPr>
            <a:spLocks noGrp="1"/>
          </p:cNvSpPr>
          <p:nvPr>
            <p:ph type="ftr" sz="quarter" idx="11"/>
          </p:nvPr>
        </p:nvSpPr>
        <p:spPr>
          <a:noFill/>
        </p:spPr>
        <p:txBody>
          <a:bodyPr/>
          <a:lstStyle/>
          <a:p>
            <a:fld id="{A7ED50C4-0A2E-4724-BEB9-2565ABD4C4A5}" type="slidenum">
              <a:rPr lang="zh-CN" altLang="en-US"/>
              <a:pPr/>
              <a:t>9</a:t>
            </a:fld>
            <a:endParaRPr lang="en-US" altLang="zh-CN" dirty="0"/>
          </a:p>
        </p:txBody>
      </p:sp>
      <p:grpSp>
        <p:nvGrpSpPr>
          <p:cNvPr id="19461" name="Group 22"/>
          <p:cNvGrpSpPr>
            <a:grpSpLocks/>
          </p:cNvGrpSpPr>
          <p:nvPr/>
        </p:nvGrpSpPr>
        <p:grpSpPr bwMode="auto">
          <a:xfrm>
            <a:off x="3132138" y="4221163"/>
            <a:ext cx="3124200" cy="1676400"/>
            <a:chOff x="2998" y="2662"/>
            <a:chExt cx="1968" cy="1056"/>
          </a:xfrm>
        </p:grpSpPr>
        <p:sp>
          <p:nvSpPr>
            <p:cNvPr id="19469" name="Rectangle 5"/>
            <p:cNvSpPr>
              <a:spLocks noChangeArrowheads="1"/>
            </p:cNvSpPr>
            <p:nvPr/>
          </p:nvSpPr>
          <p:spPr bwMode="auto">
            <a:xfrm>
              <a:off x="3334" y="3430"/>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Car</a:t>
              </a:r>
              <a:endParaRPr lang="en-US" altLang="zh-CN" sz="1400">
                <a:ea typeface="宋体" pitchFamily="2" charset="-122"/>
              </a:endParaRPr>
            </a:p>
          </p:txBody>
        </p:sp>
        <p:sp>
          <p:nvSpPr>
            <p:cNvPr id="19470" name="Oval 9"/>
            <p:cNvSpPr>
              <a:spLocks noChangeArrowheads="1"/>
            </p:cNvSpPr>
            <p:nvPr/>
          </p:nvSpPr>
          <p:spPr bwMode="auto">
            <a:xfrm>
              <a:off x="2998" y="2854"/>
              <a:ext cx="816" cy="288"/>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RegNumber</a:t>
              </a:r>
              <a:endParaRPr lang="en-US" altLang="zh-CN" sz="1400" u="sng">
                <a:ea typeface="宋体" pitchFamily="2" charset="-122"/>
              </a:endParaRPr>
            </a:p>
          </p:txBody>
        </p:sp>
        <p:sp>
          <p:nvSpPr>
            <p:cNvPr id="19471" name="Oval 10"/>
            <p:cNvSpPr>
              <a:spLocks noChangeArrowheads="1"/>
            </p:cNvSpPr>
            <p:nvPr/>
          </p:nvSpPr>
          <p:spPr bwMode="auto">
            <a:xfrm>
              <a:off x="3670" y="2662"/>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Model</a:t>
              </a:r>
              <a:endParaRPr lang="en-US" altLang="zh-CN" sz="1400">
                <a:ea typeface="宋体" pitchFamily="2" charset="-122"/>
              </a:endParaRPr>
            </a:p>
          </p:txBody>
        </p:sp>
        <p:sp>
          <p:nvSpPr>
            <p:cNvPr id="19472" name="Oval 11"/>
            <p:cNvSpPr>
              <a:spLocks noChangeArrowheads="1"/>
            </p:cNvSpPr>
            <p:nvPr/>
          </p:nvSpPr>
          <p:spPr bwMode="auto">
            <a:xfrm>
              <a:off x="4150" y="2950"/>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Year</a:t>
              </a:r>
              <a:endParaRPr lang="en-US" altLang="zh-CN" sz="1400">
                <a:ea typeface="宋体" pitchFamily="2" charset="-122"/>
              </a:endParaRPr>
            </a:p>
          </p:txBody>
        </p:sp>
        <p:sp>
          <p:nvSpPr>
            <p:cNvPr id="19473" name="Line 16"/>
            <p:cNvSpPr>
              <a:spLocks noChangeShapeType="1"/>
            </p:cNvSpPr>
            <p:nvPr/>
          </p:nvSpPr>
          <p:spPr bwMode="auto">
            <a:xfrm>
              <a:off x="3430" y="3142"/>
              <a:ext cx="240" cy="288"/>
            </a:xfrm>
            <a:prstGeom prst="line">
              <a:avLst/>
            </a:prstGeom>
            <a:noFill/>
            <a:ln w="9525">
              <a:solidFill>
                <a:schemeClr val="tx1"/>
              </a:solidFill>
              <a:round/>
              <a:headEnd/>
              <a:tailEnd/>
            </a:ln>
          </p:spPr>
          <p:txBody>
            <a:bodyPr/>
            <a:lstStyle/>
            <a:p>
              <a:endParaRPr lang="sv-SE"/>
            </a:p>
          </p:txBody>
        </p:sp>
        <p:sp>
          <p:nvSpPr>
            <p:cNvPr id="19474" name="Line 17"/>
            <p:cNvSpPr>
              <a:spLocks noChangeShapeType="1"/>
            </p:cNvSpPr>
            <p:nvPr/>
          </p:nvSpPr>
          <p:spPr bwMode="auto">
            <a:xfrm flipH="1">
              <a:off x="3814" y="2902"/>
              <a:ext cx="288" cy="528"/>
            </a:xfrm>
            <a:prstGeom prst="line">
              <a:avLst/>
            </a:prstGeom>
            <a:noFill/>
            <a:ln w="9525">
              <a:solidFill>
                <a:schemeClr val="tx1"/>
              </a:solidFill>
              <a:round/>
              <a:headEnd/>
              <a:tailEnd/>
            </a:ln>
          </p:spPr>
          <p:txBody>
            <a:bodyPr/>
            <a:lstStyle/>
            <a:p>
              <a:endParaRPr lang="sv-SE"/>
            </a:p>
          </p:txBody>
        </p:sp>
        <p:sp>
          <p:nvSpPr>
            <p:cNvPr id="19475" name="Line 18"/>
            <p:cNvSpPr>
              <a:spLocks noChangeShapeType="1"/>
            </p:cNvSpPr>
            <p:nvPr/>
          </p:nvSpPr>
          <p:spPr bwMode="auto">
            <a:xfrm flipH="1">
              <a:off x="3923" y="3182"/>
              <a:ext cx="528" cy="240"/>
            </a:xfrm>
            <a:prstGeom prst="line">
              <a:avLst/>
            </a:prstGeom>
            <a:noFill/>
            <a:ln w="9525">
              <a:solidFill>
                <a:schemeClr val="tx1"/>
              </a:solidFill>
              <a:round/>
              <a:headEnd/>
              <a:tailEnd/>
            </a:ln>
          </p:spPr>
          <p:txBody>
            <a:bodyPr/>
            <a:lstStyle/>
            <a:p>
              <a:endParaRPr lang="sv-SE"/>
            </a:p>
          </p:txBody>
        </p:sp>
      </p:grpSp>
      <p:pic>
        <p:nvPicPr>
          <p:cNvPr id="19462" name="Picture 21" descr="j0212957"/>
          <p:cNvPicPr>
            <a:picLocks noChangeAspect="1" noChangeArrowheads="1"/>
          </p:cNvPicPr>
          <p:nvPr/>
        </p:nvPicPr>
        <p:blipFill>
          <a:blip r:embed="rId3" cstate="print"/>
          <a:srcRect/>
          <a:stretch>
            <a:fillRect/>
          </a:stretch>
        </p:blipFill>
        <p:spPr bwMode="auto">
          <a:xfrm>
            <a:off x="900113" y="4941888"/>
            <a:ext cx="1830387" cy="1149350"/>
          </a:xfrm>
          <a:prstGeom prst="rect">
            <a:avLst/>
          </a:prstGeom>
          <a:noFill/>
          <a:ln w="9525">
            <a:noFill/>
            <a:miter lim="800000"/>
            <a:headEnd/>
            <a:tailEnd/>
          </a:ln>
        </p:spPr>
      </p:pic>
      <p:grpSp>
        <p:nvGrpSpPr>
          <p:cNvPr id="19463" name="Group 31"/>
          <p:cNvGrpSpPr>
            <a:grpSpLocks/>
          </p:cNvGrpSpPr>
          <p:nvPr/>
        </p:nvGrpSpPr>
        <p:grpSpPr bwMode="auto">
          <a:xfrm>
            <a:off x="5795963" y="5084763"/>
            <a:ext cx="3024187" cy="1117600"/>
            <a:chOff x="3515" y="3377"/>
            <a:chExt cx="1905" cy="704"/>
          </a:xfrm>
        </p:grpSpPr>
        <p:sp>
          <p:nvSpPr>
            <p:cNvPr id="19464" name="Rectangle 25"/>
            <p:cNvSpPr>
              <a:spLocks noChangeArrowheads="1"/>
            </p:cNvSpPr>
            <p:nvPr/>
          </p:nvSpPr>
          <p:spPr bwMode="auto">
            <a:xfrm>
              <a:off x="4038" y="3793"/>
              <a:ext cx="816" cy="288"/>
            </a:xfrm>
            <a:prstGeom prst="rect">
              <a:avLst/>
            </a:prstGeom>
            <a:solidFill>
              <a:schemeClr val="bg1"/>
            </a:solidFill>
            <a:ln w="9525">
              <a:solidFill>
                <a:schemeClr val="tx1"/>
              </a:solidFill>
              <a:miter lim="800000"/>
              <a:headEnd/>
              <a:tailEnd/>
            </a:ln>
          </p:spPr>
          <p:txBody>
            <a:bodyPr wrap="none" anchor="ctr"/>
            <a:lstStyle/>
            <a:p>
              <a:pPr algn="ctr" eaLnBrk="0" hangingPunct="0"/>
              <a:r>
                <a:rPr lang="sv-SE" sz="1400"/>
                <a:t>Owner</a:t>
              </a:r>
              <a:endParaRPr lang="en-US" altLang="zh-CN" sz="1400">
                <a:ea typeface="宋体" pitchFamily="2" charset="-122"/>
              </a:endParaRPr>
            </a:p>
          </p:txBody>
        </p:sp>
        <p:sp>
          <p:nvSpPr>
            <p:cNvPr id="19465" name="Oval 26"/>
            <p:cNvSpPr>
              <a:spLocks noChangeArrowheads="1"/>
            </p:cNvSpPr>
            <p:nvPr/>
          </p:nvSpPr>
          <p:spPr bwMode="auto">
            <a:xfrm>
              <a:off x="3515" y="3385"/>
              <a:ext cx="105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u="sng"/>
                <a:t>PersonalNumber</a:t>
              </a:r>
              <a:endParaRPr lang="en-US" altLang="zh-CN" sz="1400" u="sng">
                <a:ea typeface="宋体" pitchFamily="2" charset="-122"/>
              </a:endParaRPr>
            </a:p>
          </p:txBody>
        </p:sp>
        <p:sp>
          <p:nvSpPr>
            <p:cNvPr id="19466" name="Oval 27"/>
            <p:cNvSpPr>
              <a:spLocks noChangeArrowheads="1"/>
            </p:cNvSpPr>
            <p:nvPr/>
          </p:nvSpPr>
          <p:spPr bwMode="auto">
            <a:xfrm>
              <a:off x="4604" y="3377"/>
              <a:ext cx="816" cy="240"/>
            </a:xfrm>
            <a:prstGeom prst="ellipse">
              <a:avLst/>
            </a:prstGeom>
            <a:solidFill>
              <a:schemeClr val="bg1"/>
            </a:solidFill>
            <a:ln w="9525">
              <a:solidFill>
                <a:schemeClr val="tx1"/>
              </a:solidFill>
              <a:round/>
              <a:headEnd/>
              <a:tailEnd/>
            </a:ln>
          </p:spPr>
          <p:txBody>
            <a:bodyPr wrap="none" anchor="ctr"/>
            <a:lstStyle/>
            <a:p>
              <a:pPr algn="ctr" eaLnBrk="0" hangingPunct="0"/>
              <a:r>
                <a:rPr lang="sv-SE" sz="1400"/>
                <a:t>Name</a:t>
              </a:r>
              <a:endParaRPr lang="en-US" altLang="zh-CN" sz="1400">
                <a:ea typeface="宋体" pitchFamily="2" charset="-122"/>
              </a:endParaRPr>
            </a:p>
          </p:txBody>
        </p:sp>
        <p:sp>
          <p:nvSpPr>
            <p:cNvPr id="19467" name="Line 28"/>
            <p:cNvSpPr>
              <a:spLocks noChangeShapeType="1"/>
            </p:cNvSpPr>
            <p:nvPr/>
          </p:nvSpPr>
          <p:spPr bwMode="auto">
            <a:xfrm>
              <a:off x="4035" y="3620"/>
              <a:ext cx="206" cy="181"/>
            </a:xfrm>
            <a:prstGeom prst="line">
              <a:avLst/>
            </a:prstGeom>
            <a:noFill/>
            <a:ln w="9525">
              <a:solidFill>
                <a:schemeClr val="tx1"/>
              </a:solidFill>
              <a:round/>
              <a:headEnd/>
              <a:tailEnd/>
            </a:ln>
          </p:spPr>
          <p:txBody>
            <a:bodyPr/>
            <a:lstStyle/>
            <a:p>
              <a:endParaRPr lang="sv-SE"/>
            </a:p>
          </p:txBody>
        </p:sp>
        <p:sp>
          <p:nvSpPr>
            <p:cNvPr id="19468" name="Line 29"/>
            <p:cNvSpPr>
              <a:spLocks noChangeShapeType="1"/>
            </p:cNvSpPr>
            <p:nvPr/>
          </p:nvSpPr>
          <p:spPr bwMode="auto">
            <a:xfrm flipH="1">
              <a:off x="4534" y="3612"/>
              <a:ext cx="433" cy="181"/>
            </a:xfrm>
            <a:prstGeom prst="line">
              <a:avLst/>
            </a:prstGeom>
            <a:noFill/>
            <a:ln w="9525">
              <a:solidFill>
                <a:schemeClr val="tx1"/>
              </a:solidFill>
              <a:round/>
              <a:headEnd/>
              <a:tailEnd/>
            </a:ln>
          </p:spPr>
          <p:txBody>
            <a:bodyPr/>
            <a:lstStyle/>
            <a:p>
              <a:endParaRPr lang="sv-SE"/>
            </a:p>
          </p:txBody>
        </p:sp>
      </p:grpSp>
    </p:spTree>
    <p:extLst>
      <p:ext uri="{BB962C8B-B14F-4D97-AF65-F5344CB8AC3E}">
        <p14:creationId xmlns:p14="http://schemas.microsoft.com/office/powerpoint/2010/main" val="1729128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19462"/>
                                        </p:tgtEl>
                                        <p:attrNameLst>
                                          <p:attrName>style.visibility</p:attrName>
                                        </p:attrNameLst>
                                      </p:cBhvr>
                                      <p:to>
                                        <p:strVal val="visible"/>
                                      </p:to>
                                    </p:set>
                                    <p:anim calcmode="lin" valueType="num">
                                      <p:cBhvr additive="base">
                                        <p:cTn id="10" dur="1000" fill="hold"/>
                                        <p:tgtEl>
                                          <p:spTgt spid="19462"/>
                                        </p:tgtEl>
                                        <p:attrNameLst>
                                          <p:attrName>ppt_x</p:attrName>
                                        </p:attrNameLst>
                                      </p:cBhvr>
                                      <p:tavLst>
                                        <p:tav tm="0">
                                          <p:val>
                                            <p:strVal val="1+#ppt_w/2"/>
                                          </p:val>
                                        </p:tav>
                                        <p:tav tm="100000">
                                          <p:val>
                                            <p:strVal val="#ppt_x"/>
                                          </p:val>
                                        </p:tav>
                                      </p:tavLst>
                                    </p:anim>
                                    <p:anim calcmode="lin" valueType="num">
                                      <p:cBhvr additive="base">
                                        <p:cTn id="11" dur="1000" fill="hold"/>
                                        <p:tgtEl>
                                          <p:spTgt spid="19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DE799-400D-457A-A0F1-CBEB124E44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1_Textured template_Wine Segoe</Template>
  <TotalTime>924</TotalTime>
  <Words>2484</Words>
  <Application>Microsoft Office PowerPoint</Application>
  <PresentationFormat>On-screen Show (4:3)</PresentationFormat>
  <Paragraphs>486</Paragraphs>
  <Slides>55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Calibri Light</vt:lpstr>
      <vt:lpstr>Comic Sans MS</vt:lpstr>
      <vt:lpstr>Courier New</vt:lpstr>
      <vt:lpstr>Monotype Sorts</vt:lpstr>
      <vt:lpstr>Tahoma</vt:lpstr>
      <vt:lpstr>Times New Roman</vt:lpstr>
      <vt:lpstr>Wingdings</vt:lpstr>
      <vt:lpstr>Office Theme</vt:lpstr>
      <vt:lpstr>Database Design</vt:lpstr>
      <vt:lpstr>Chapter 4: Entity Relationship (E-R) Modeling Basic Modeling Concept </vt:lpstr>
      <vt:lpstr>Example of a Database</vt:lpstr>
      <vt:lpstr>Main characteristics of the database approach</vt:lpstr>
      <vt:lpstr>Database Design Process</vt:lpstr>
      <vt:lpstr>Database Design Process</vt:lpstr>
      <vt:lpstr>Overview</vt:lpstr>
      <vt:lpstr>Entity-relationship (ER) model</vt:lpstr>
      <vt:lpstr>Entity and Entity type/set</vt:lpstr>
      <vt:lpstr>Conceptual Design</vt:lpstr>
      <vt:lpstr>Multi-Valued Attributes</vt:lpstr>
      <vt:lpstr>Constraints on Attributes</vt:lpstr>
      <vt:lpstr>Relationship Type</vt:lpstr>
      <vt:lpstr>Conceptual Design 2</vt:lpstr>
      <vt:lpstr>Examples: Employee</vt:lpstr>
      <vt:lpstr>Examples: Manage</vt:lpstr>
      <vt:lpstr>PowerPoint Presentation</vt:lpstr>
      <vt:lpstr>Constraints on relationship types</vt:lpstr>
      <vt:lpstr>One-to-Many</vt:lpstr>
      <vt:lpstr>Many-to-Many</vt:lpstr>
      <vt:lpstr>One-to-One</vt:lpstr>
      <vt:lpstr>Keys</vt:lpstr>
      <vt:lpstr>Keys for Relationship Sets</vt:lpstr>
      <vt:lpstr>Constraints on relationship types</vt:lpstr>
      <vt:lpstr>Musicians Example</vt:lpstr>
      <vt:lpstr>PowerPoint Presentation</vt:lpstr>
      <vt:lpstr>University Example</vt:lpstr>
      <vt:lpstr>PowerPoint Presentation</vt:lpstr>
      <vt:lpstr>PowerPoint Presentation</vt:lpstr>
      <vt:lpstr>Weak Entity Types</vt:lpstr>
      <vt:lpstr>Constraints on Relationship Types</vt:lpstr>
      <vt:lpstr>Weak Entity Sets</vt:lpstr>
      <vt:lpstr>Requirements for Weak Entity Sets</vt:lpstr>
      <vt:lpstr>Requirements for Weak Entity Sets</vt:lpstr>
      <vt:lpstr>Weak Entity Sets Notation</vt:lpstr>
      <vt:lpstr>Recursive Entity/Relationship</vt:lpstr>
      <vt:lpstr>Recursive Entity/Relationship</vt:lpstr>
      <vt:lpstr>N-ary relationships</vt:lpstr>
      <vt:lpstr>Ternary Relationship</vt:lpstr>
      <vt:lpstr>ER Notation</vt:lpstr>
      <vt:lpstr>E-R Diagram for a University Enterprise</vt:lpstr>
      <vt:lpstr>Enhanced ER (EER) model</vt:lpstr>
      <vt:lpstr>Class Hierarchies </vt:lpstr>
      <vt:lpstr>PowerPoint Presentation</vt:lpstr>
      <vt:lpstr>PowerPoint Presentation</vt:lpstr>
      <vt:lpstr>Subclass/superclass</vt:lpstr>
      <vt:lpstr>Class Hierarchies</vt:lpstr>
      <vt:lpstr>Examples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Grizli777</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Design</dc:title>
  <dc:subject/>
  <dc:creator/>
  <cp:keywords/>
  <dc:description/>
  <cp:lastModifiedBy>Islam Jihad</cp:lastModifiedBy>
  <cp:revision>64</cp:revision>
  <dcterms:created xsi:type="dcterms:W3CDTF">2011-09-11T20:23:51Z</dcterms:created>
  <dcterms:modified xsi:type="dcterms:W3CDTF">2021-10-23T21:52:26Z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TC102867849990</vt:lpwstr>
  </property>
</Properties>
</file>