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</p:sldIdLst>
  <p:sldSz cy="6858000" cx="9144000"/>
  <p:notesSz cx="6858000" cy="9144000"/>
  <p:embeddedFontLst>
    <p:embeddedFont>
      <p:font typeface="Tahoma"/>
      <p:regular r:id="rId77"/>
      <p:bold r:id="rId78"/>
    </p:embeddedFont>
    <p:embeddedFont>
      <p:font typeface="Book Antiqua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83" roundtripDataSignature="AMtx7mjr2QZgl8j5XFnx2QaJsHEHiVZx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CA685D-6C65-4C7A-BE34-DBB0EDBB5AAD}">
  <a:tblStyle styleId="{A6CA685D-6C65-4C7A-BE34-DBB0EDBB5AA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0B38BB83-CBFE-44DD-9464-2518280EC82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3" Type="http://customschemas.google.com/relationships/presentationmetadata" Target="metadata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BookAntiqua-bold.fntdata"/><Relationship Id="rId82" Type="http://schemas.openxmlformats.org/officeDocument/2006/relationships/font" Target="fonts/BookAntiqua-boldItalic.fntdata"/><Relationship Id="rId81" Type="http://schemas.openxmlformats.org/officeDocument/2006/relationships/font" Target="fonts/BookAntiqu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Tahoma-regular.fntdata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BookAntiqua-regular.fntdata"/><Relationship Id="rId34" Type="http://schemas.openxmlformats.org/officeDocument/2006/relationships/slide" Target="slides/slide28.xml"/><Relationship Id="rId78" Type="http://schemas.openxmlformats.org/officeDocument/2006/relationships/font" Target="fonts/Tahoma-bold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5" name="Google Shape;345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Google Shape;34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3" name="Google Shape;353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4" name="Google Shape;384;p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Google Shape;38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6" name="Google Shape;396;p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" name="Google Shape;404;p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Google Shape;40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2" name="Google Shape;412;p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Google Shape;413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1" name="Google Shape;421;p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Google Shape;422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Google Shape;42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6:notes"/>
          <p:cNvSpPr/>
          <p:nvPr/>
        </p:nvSpPr>
        <p:spPr>
          <a:xfrm>
            <a:off x="4143375" y="0"/>
            <a:ext cx="3171825" cy="479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56:notes"/>
          <p:cNvSpPr/>
          <p:nvPr/>
        </p:nvSpPr>
        <p:spPr>
          <a:xfrm>
            <a:off x="4143375" y="9121775"/>
            <a:ext cx="3171825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0125" spcFirstLastPara="1" rIns="201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6:notes"/>
          <p:cNvSpPr/>
          <p:nvPr/>
        </p:nvSpPr>
        <p:spPr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56:notes"/>
          <p:cNvSpPr/>
          <p:nvPr/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56:notes"/>
          <p:cNvSpPr txBox="1"/>
          <p:nvPr>
            <p:ph idx="1" type="body"/>
          </p:nvPr>
        </p:nvSpPr>
        <p:spPr>
          <a:xfrm>
            <a:off x="973138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9000" spcFirstLastPara="1" rIns="99000" wrap="square" tIns="48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3.3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p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p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JMP</a:t>
            </a:r>
            <a:endParaRPr/>
          </a:p>
        </p:txBody>
      </p:sp>
      <p:sp>
        <p:nvSpPr>
          <p:cNvPr id="500" name="Google Shape;500;p6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1" name="Google Shape;501;p61:notes"/>
          <p:cNvSpPr/>
          <p:nvPr>
            <p:ph idx="2" type="sldImg"/>
          </p:nvPr>
        </p:nvSpPr>
        <p:spPr>
          <a:xfrm>
            <a:off x="990600" y="768350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Google Shape;502;p61:notes"/>
          <p:cNvSpPr txBox="1"/>
          <p:nvPr>
            <p:ph idx="1" type="body"/>
          </p:nvPr>
        </p:nvSpPr>
        <p:spPr>
          <a:xfrm>
            <a:off x="708025" y="4862513"/>
            <a:ext cx="5683250" cy="460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61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4" name="Google Shape;504;p6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4" name="Google Shape;534;p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2" name="Google Shape;542;p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1" name="Google Shape;551;p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7" name="Google Shape;557;p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7bed1673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ga7bed1673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0" name="Google Shape;570;ga7bed1673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6" name="Google Shape;576;p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2" name="Google Shape;582;p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4" name="Google Shape;594;p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4" name="Google Shape;604;p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4" name="Google Shape;624;p7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/>
        </p:nvSpPr>
        <p:spPr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:notes"/>
          <p:cNvSpPr/>
          <p:nvPr/>
        </p:nvSpPr>
        <p:spPr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7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2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8" name="Google Shape;68;p8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8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1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8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6" name="Google Shape;76;p8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2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8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3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8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4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7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3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4"/>
          <p:cNvSpPr txBox="1"/>
          <p:nvPr>
            <p:ph type="title"/>
          </p:nvPr>
        </p:nvSpPr>
        <p:spPr>
          <a:xfrm>
            <a:off x="838200" y="419100"/>
            <a:ext cx="77724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5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6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7"/>
          <p:cNvSpPr txBox="1"/>
          <p:nvPr>
            <p:ph type="title"/>
          </p:nvPr>
        </p:nvSpPr>
        <p:spPr>
          <a:xfrm>
            <a:off x="838200" y="419100"/>
            <a:ext cx="77724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7"/>
          <p:cNvSpPr txBox="1"/>
          <p:nvPr>
            <p:ph idx="1" type="body"/>
          </p:nvPr>
        </p:nvSpPr>
        <p:spPr>
          <a:xfrm>
            <a:off x="838200" y="1981200"/>
            <a:ext cx="38100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7"/>
          <p:cNvSpPr/>
          <p:nvPr>
            <p:ph idx="2" type="clipArt"/>
          </p:nvPr>
        </p:nvSpPr>
        <p:spPr>
          <a:xfrm>
            <a:off x="4800600" y="1981200"/>
            <a:ext cx="38100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7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8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7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9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9" name="Google Shape;59;p8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8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1" name="Google Shape;61;p8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8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0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1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7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77200" y="6174185"/>
            <a:ext cx="1066800" cy="6407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ev.mysql.com/downloads/mysql/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Chapter 3, The Relational Model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Example SQL</a:t>
            </a:r>
            <a:endParaRPr/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600199"/>
            <a:ext cx="8229600" cy="467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Example SQL..2</a:t>
            </a:r>
            <a:endParaRPr/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0"/>
            <a:ext cx="9010171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mySQL</a:t>
            </a:r>
            <a:endParaRPr/>
          </a:p>
        </p:txBody>
      </p:sp>
      <p:sp>
        <p:nvSpPr>
          <p:cNvPr id="178" name="Google Shape;178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We will be using mySql server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Download from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https://dev.mysql.com/downloads/mysql/</a:t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Must install a client to connect to server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Best: mySql WorkBench</a:t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1000" y="-8906"/>
            <a:ext cx="2413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2" y="533400"/>
            <a:ext cx="910795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4" y="640080"/>
            <a:ext cx="8229600" cy="621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5770"/>
            <a:ext cx="8009890" cy="641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3500" y="1955800"/>
            <a:ext cx="3937000" cy="29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778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778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778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Introduction to Relational Model</a:t>
            </a:r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628650" y="1825625"/>
            <a:ext cx="5010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Codd proposed the relational data model in 1970.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Prior to that, database systems were based on older data models (the hierarchical model and the network model); the relational model revolutionized the database ﬁeld and largely supplanted these earlier models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Main idea was to organize data as groups of relations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Each relation describes a group of objects with similar attributes</a:t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graphicFrame>
        <p:nvGraphicFramePr>
          <p:cNvPr id="103" name="Google Shape;103;p2"/>
          <p:cNvGraphicFramePr/>
          <p:nvPr/>
        </p:nvGraphicFramePr>
        <p:xfrm>
          <a:off x="5514973" y="2133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{A6CA685D-6C65-4C7A-BE34-DBB0EDBB5AAD}</a:tableStyleId>
              </a:tblPr>
              <a:tblGrid>
                <a:gridCol w="1064200"/>
                <a:gridCol w="943150"/>
                <a:gridCol w="1375950"/>
              </a:tblGrid>
              <a:tr h="28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Student ID</a:t>
                      </a:r>
                      <a:endParaRPr sz="135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Major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8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1161234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Ahmad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ENCS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1161455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Noor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COMP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04" name="Google Shape;104;p2"/>
          <p:cNvGraphicFramePr/>
          <p:nvPr/>
        </p:nvGraphicFramePr>
        <p:xfrm>
          <a:off x="5514973" y="3657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{A6CA685D-6C65-4C7A-BE34-DBB0EDBB5AAD}</a:tableStyleId>
              </a:tblPr>
              <a:tblGrid>
                <a:gridCol w="962025"/>
                <a:gridCol w="990600"/>
                <a:gridCol w="1430650"/>
              </a:tblGrid>
              <a:tr h="28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Course ID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CODE</a:t>
                      </a:r>
                      <a:endParaRPr sz="135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Name</a:t>
                      </a:r>
                      <a:endParaRPr sz="1350" u="none" cap="none" strike="noStrike"/>
                    </a:p>
                  </a:txBody>
                  <a:tcPr marT="45725" marB="45725" marR="91450" marL="91450"/>
                </a:tc>
              </a:tr>
              <a:tr h="28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56478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COMP333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Database management Systems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</a:tr>
              <a:tr h="34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56479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COMP232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Data Structures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125" y="0"/>
            <a:ext cx="8147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778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778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778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8064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778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778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778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778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77850"/>
            <a:ext cx="7620000" cy="5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Relational data model example</a:t>
            </a:r>
            <a:endParaRPr/>
          </a:p>
        </p:txBody>
      </p:sp>
      <p:pic>
        <p:nvPicPr>
          <p:cNvPr id="110" name="Google Shape;110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2210260"/>
            <a:ext cx="7886700" cy="35820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880"/>
            <a:ext cx="9144000" cy="623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047750"/>
            <a:ext cx="7620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047750"/>
            <a:ext cx="7620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9880"/>
            <a:ext cx="9144000" cy="623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MySQL Basics – Data Definition</a:t>
            </a:r>
            <a:endParaRPr/>
          </a:p>
        </p:txBody>
      </p:sp>
      <p:sp>
        <p:nvSpPr>
          <p:cNvPr id="290" name="Google Shape;290;p3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63D0"/>
              </a:buClr>
              <a:buSzPts val="2100"/>
              <a:buChar char="•"/>
            </a:pPr>
            <a:r>
              <a:rPr lang="en-US">
                <a:solidFill>
                  <a:srgbClr val="1363D0"/>
                </a:solidFill>
              </a:rPr>
              <a:t>SHOW DATABASES;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CREATE DATABASE </a:t>
            </a:r>
            <a:r>
              <a:rPr lang="en-US"/>
              <a:t>university;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SHOW DATABASES</a:t>
            </a:r>
            <a:r>
              <a:rPr lang="en-US"/>
              <a:t>;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USE</a:t>
            </a:r>
            <a:r>
              <a:rPr lang="en-US"/>
              <a:t> university;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DROP DATABASE </a:t>
            </a:r>
            <a:r>
              <a:rPr lang="en-US"/>
              <a:t>university;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MySQL Basics</a:t>
            </a:r>
            <a:endParaRPr/>
          </a:p>
        </p:txBody>
      </p:sp>
      <p:sp>
        <p:nvSpPr>
          <p:cNvPr id="296" name="Google Shape;296;p34"/>
          <p:cNvSpPr txBox="1"/>
          <p:nvPr>
            <p:ph idx="1" type="body"/>
          </p:nvPr>
        </p:nvSpPr>
        <p:spPr>
          <a:xfrm>
            <a:off x="628650" y="1825624"/>
            <a:ext cx="7886700" cy="457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CREATE TABLE</a:t>
            </a:r>
            <a:r>
              <a:rPr lang="en-US"/>
              <a:t> student (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sid </a:t>
            </a:r>
            <a:r>
              <a:rPr lang="en-US">
                <a:solidFill>
                  <a:srgbClr val="000EFF"/>
                </a:solidFill>
              </a:rPr>
              <a:t>INT</a:t>
            </a:r>
            <a:r>
              <a:rPr lang="en-US"/>
              <a:t>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sname </a:t>
            </a:r>
            <a:r>
              <a:rPr lang="en-US">
                <a:solidFill>
                  <a:srgbClr val="000EFF"/>
                </a:solidFill>
              </a:rPr>
              <a:t>VARCHAR</a:t>
            </a:r>
            <a:r>
              <a:rPr lang="en-US"/>
              <a:t>(32),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bdate </a:t>
            </a:r>
            <a:r>
              <a:rPr lang="en-US">
                <a:solidFill>
                  <a:srgbClr val="000EFF"/>
                </a:solidFill>
              </a:rPr>
              <a:t>DATE</a:t>
            </a:r>
            <a:r>
              <a:rPr lang="en-US"/>
              <a:t>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gpa </a:t>
            </a:r>
            <a:r>
              <a:rPr lang="en-US">
                <a:solidFill>
                  <a:srgbClr val="000EFF"/>
                </a:solidFill>
              </a:rPr>
              <a:t>REAL</a:t>
            </a:r>
            <a:r>
              <a:rPr lang="en-US"/>
              <a:t>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</a:t>
            </a:r>
            <a:r>
              <a:rPr lang="en-US">
                <a:solidFill>
                  <a:srgbClr val="000EFF"/>
                </a:solidFill>
              </a:rPr>
              <a:t>PRIMARY KEY </a:t>
            </a:r>
            <a:r>
              <a:rPr lang="en-US"/>
              <a:t>(sid));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SHOW TABLES;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SHOW CREATE TABLE </a:t>
            </a:r>
            <a:r>
              <a:rPr lang="en-US"/>
              <a:t>student;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ALTER TABLE STUDENT ADD </a:t>
            </a:r>
            <a:r>
              <a:rPr lang="en-US"/>
              <a:t>major </a:t>
            </a:r>
            <a:r>
              <a:rPr lang="en-US">
                <a:solidFill>
                  <a:srgbClr val="000EFF"/>
                </a:solidFill>
              </a:rPr>
              <a:t>VARCHAR</a:t>
            </a:r>
            <a:r>
              <a:rPr lang="en-US"/>
              <a:t>(16);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ALTER TABLE STUDENT ADD </a:t>
            </a:r>
            <a:r>
              <a:rPr lang="en-US"/>
              <a:t>phone </a:t>
            </a:r>
            <a:r>
              <a:rPr lang="en-US">
                <a:solidFill>
                  <a:srgbClr val="000EFF"/>
                </a:solidFill>
              </a:rPr>
              <a:t>VARCHAR</a:t>
            </a:r>
            <a:r>
              <a:rPr lang="en-US"/>
              <a:t>(16) </a:t>
            </a:r>
            <a:r>
              <a:rPr lang="en-US">
                <a:solidFill>
                  <a:srgbClr val="000EFF"/>
                </a:solidFill>
              </a:rPr>
              <a:t>AFTER</a:t>
            </a:r>
            <a:r>
              <a:rPr lang="en-US"/>
              <a:t>  bdate;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DROP TABLE </a:t>
            </a:r>
            <a:r>
              <a:rPr lang="en-US"/>
              <a:t>student;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MySQL Basics – Data Manipulation</a:t>
            </a:r>
            <a:endParaRPr/>
          </a:p>
        </p:txBody>
      </p:sp>
      <p:sp>
        <p:nvSpPr>
          <p:cNvPr id="302" name="Google Shape;302;p3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Query: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</a:t>
            </a:r>
            <a:r>
              <a:rPr lang="en-US">
                <a:solidFill>
                  <a:srgbClr val="000EFF"/>
                </a:solidFill>
              </a:rPr>
              <a:t>SELECT</a:t>
            </a:r>
            <a:r>
              <a:rPr lang="en-US"/>
              <a:t> *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</a:t>
            </a:r>
            <a:r>
              <a:rPr lang="en-US">
                <a:solidFill>
                  <a:srgbClr val="000EFF"/>
                </a:solidFill>
              </a:rPr>
              <a:t>FROM</a:t>
            </a:r>
            <a:r>
              <a:rPr lang="en-US"/>
              <a:t> student;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INSERT INTO STUDENT VALUES </a:t>
            </a:r>
            <a:r>
              <a:rPr lang="en-US"/>
              <a:t>(1051122, 'Ahmad', '1980-01-20', 99);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SELECT</a:t>
            </a:r>
            <a:r>
              <a:rPr lang="en-US"/>
              <a:t> * </a:t>
            </a:r>
            <a:r>
              <a:rPr lang="en-US">
                <a:solidFill>
                  <a:srgbClr val="000EFF"/>
                </a:solidFill>
              </a:rPr>
              <a:t>FROM</a:t>
            </a:r>
            <a:r>
              <a:rPr lang="en-US"/>
              <a:t> student;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INSERT INTO STUDENT </a:t>
            </a:r>
            <a:r>
              <a:rPr lang="en-US"/>
              <a:t>(sid, sname) </a:t>
            </a:r>
            <a:r>
              <a:rPr lang="en-US">
                <a:solidFill>
                  <a:srgbClr val="000EFF"/>
                </a:solidFill>
              </a:rPr>
              <a:t>VALUES</a:t>
            </a:r>
            <a:r>
              <a:rPr lang="en-US"/>
              <a:t> (1061122, 'Sireen’);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DELETE FROM </a:t>
            </a:r>
            <a:r>
              <a:rPr lang="en-US"/>
              <a:t>student </a:t>
            </a:r>
            <a:r>
              <a:rPr lang="en-US">
                <a:solidFill>
                  <a:srgbClr val="000EFF"/>
                </a:solidFill>
              </a:rPr>
              <a:t>WHERE</a:t>
            </a:r>
            <a:r>
              <a:rPr lang="en-US"/>
              <a:t> sid&gt;=1060000 </a:t>
            </a:r>
            <a:r>
              <a:rPr lang="en-US">
                <a:solidFill>
                  <a:srgbClr val="000EFF"/>
                </a:solidFill>
              </a:rPr>
              <a:t>AND</a:t>
            </a:r>
            <a:r>
              <a:rPr lang="en-US"/>
              <a:t> sid&lt;=1069999;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Query: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</a:t>
            </a:r>
            <a:r>
              <a:rPr lang="en-US">
                <a:solidFill>
                  <a:srgbClr val="000EFF"/>
                </a:solidFill>
              </a:rPr>
              <a:t>SELECT</a:t>
            </a:r>
            <a:r>
              <a:rPr lang="en-US"/>
              <a:t> sid, sname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</a:t>
            </a:r>
            <a:r>
              <a:rPr lang="en-US">
                <a:solidFill>
                  <a:srgbClr val="000EFF"/>
                </a:solidFill>
              </a:rPr>
              <a:t>FROM</a:t>
            </a:r>
            <a:r>
              <a:rPr lang="en-US"/>
              <a:t> student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</a:t>
            </a:r>
            <a:r>
              <a:rPr lang="en-US">
                <a:solidFill>
                  <a:srgbClr val="000EFF"/>
                </a:solidFill>
              </a:rPr>
              <a:t>WHERE</a:t>
            </a:r>
            <a:r>
              <a:rPr lang="en-US"/>
              <a:t> sname = ‘Ahmad’;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MySQL Basics – Auto increment</a:t>
            </a:r>
            <a:endParaRPr/>
          </a:p>
        </p:txBody>
      </p:sp>
      <p:sp>
        <p:nvSpPr>
          <p:cNvPr id="308" name="Google Shape;308;p3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ALTER TABLE </a:t>
            </a:r>
            <a:r>
              <a:rPr lang="en-US"/>
              <a:t>student </a:t>
            </a:r>
            <a:r>
              <a:rPr lang="en-US">
                <a:solidFill>
                  <a:srgbClr val="000EFF"/>
                </a:solidFill>
              </a:rPr>
              <a:t>MODIFY</a:t>
            </a:r>
            <a:r>
              <a:rPr lang="en-US"/>
              <a:t> sid int auto_increment;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SELECT</a:t>
            </a:r>
            <a:r>
              <a:rPr lang="en-US"/>
              <a:t> *  </a:t>
            </a:r>
            <a:r>
              <a:rPr lang="en-US">
                <a:solidFill>
                  <a:srgbClr val="000EFF"/>
                </a:solidFill>
              </a:rPr>
              <a:t>FROM</a:t>
            </a:r>
            <a:r>
              <a:rPr lang="en-US"/>
              <a:t> student;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INSERT INTO </a:t>
            </a:r>
            <a:r>
              <a:rPr lang="en-US"/>
              <a:t>student (sname) </a:t>
            </a:r>
            <a:r>
              <a:rPr lang="en-US">
                <a:solidFill>
                  <a:srgbClr val="000EFF"/>
                </a:solidFill>
              </a:rPr>
              <a:t>VALUES</a:t>
            </a:r>
            <a:r>
              <a:rPr lang="en-US"/>
              <a:t> ('Iyad');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ALTER TABLE</a:t>
            </a:r>
            <a:r>
              <a:rPr lang="en-US"/>
              <a:t> student auto_increment=1070000;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INSERT INTO </a:t>
            </a:r>
            <a:r>
              <a:rPr lang="en-US"/>
              <a:t>student (sname) </a:t>
            </a:r>
            <a:r>
              <a:rPr lang="en-US">
                <a:solidFill>
                  <a:srgbClr val="000EFF"/>
                </a:solidFill>
              </a:rPr>
              <a:t>VALUES</a:t>
            </a:r>
            <a:r>
              <a:rPr lang="en-US"/>
              <a:t> ('Gabi');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ALTER TABLE </a:t>
            </a:r>
            <a:r>
              <a:rPr lang="en-US"/>
              <a:t>student </a:t>
            </a:r>
            <a:r>
              <a:rPr lang="en-US">
                <a:solidFill>
                  <a:srgbClr val="000EFF"/>
                </a:solidFill>
              </a:rPr>
              <a:t>MODIFY</a:t>
            </a:r>
            <a:r>
              <a:rPr lang="en-US"/>
              <a:t> gpa </a:t>
            </a:r>
            <a:r>
              <a:rPr lang="en-US">
                <a:solidFill>
                  <a:srgbClr val="000EFF"/>
                </a:solidFill>
              </a:rPr>
              <a:t>REAL</a:t>
            </a:r>
            <a:r>
              <a:rPr lang="en-US"/>
              <a:t> </a:t>
            </a:r>
            <a:r>
              <a:rPr lang="en-US">
                <a:solidFill>
                  <a:srgbClr val="000EFF"/>
                </a:solidFill>
              </a:rPr>
              <a:t>DEFAULT</a:t>
            </a:r>
            <a:r>
              <a:rPr lang="en-US"/>
              <a:t> 60;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SELECT</a:t>
            </a:r>
            <a:r>
              <a:rPr lang="en-US"/>
              <a:t> *  </a:t>
            </a:r>
            <a:r>
              <a:rPr lang="en-US">
                <a:solidFill>
                  <a:srgbClr val="000EFF"/>
                </a:solidFill>
              </a:rPr>
              <a:t>FROM</a:t>
            </a:r>
            <a:r>
              <a:rPr lang="en-US"/>
              <a:t> student;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ALTER TABLE</a:t>
            </a:r>
            <a:r>
              <a:rPr lang="en-US"/>
              <a:t> student </a:t>
            </a:r>
            <a:r>
              <a:rPr lang="en-US">
                <a:solidFill>
                  <a:srgbClr val="000EFF"/>
                </a:solidFill>
              </a:rPr>
              <a:t>MODIFY</a:t>
            </a:r>
            <a:r>
              <a:rPr lang="en-US"/>
              <a:t> bdate </a:t>
            </a:r>
            <a:r>
              <a:rPr lang="en-US">
                <a:solidFill>
                  <a:srgbClr val="000EFF"/>
                </a:solidFill>
              </a:rPr>
              <a:t>DATE</a:t>
            </a:r>
            <a:r>
              <a:rPr lang="en-US"/>
              <a:t> </a:t>
            </a:r>
            <a:r>
              <a:rPr lang="en-US">
                <a:solidFill>
                  <a:srgbClr val="000EFF"/>
                </a:solidFill>
              </a:rPr>
              <a:t>DEFAULT</a:t>
            </a:r>
            <a:r>
              <a:rPr lang="en-US"/>
              <a:t> '1900-01-01';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INSERT INTO </a:t>
            </a:r>
            <a:r>
              <a:rPr lang="en-US"/>
              <a:t>student (sname) </a:t>
            </a:r>
            <a:r>
              <a:rPr lang="en-US">
                <a:solidFill>
                  <a:srgbClr val="000EFF"/>
                </a:solidFill>
              </a:rPr>
              <a:t>VALUES</a:t>
            </a:r>
            <a:r>
              <a:rPr lang="en-US"/>
              <a:t> ('Gabi');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MySQL Basics – Data Control</a:t>
            </a:r>
            <a:endParaRPr/>
          </a:p>
        </p:txBody>
      </p:sp>
      <p:sp>
        <p:nvSpPr>
          <p:cNvPr id="314" name="Google Shape;314;p3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CREATE USER </a:t>
            </a:r>
            <a:r>
              <a:rPr lang="en-US"/>
              <a:t>'user1'@'localhost' </a:t>
            </a:r>
            <a:r>
              <a:rPr lang="en-US">
                <a:solidFill>
                  <a:srgbClr val="000EFF"/>
                </a:solidFill>
              </a:rPr>
              <a:t>IDENTIFIED BY </a:t>
            </a:r>
            <a:r>
              <a:rPr lang="en-US"/>
              <a:t>‘password';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GRANT ALL PRIVILEGES ON </a:t>
            </a:r>
            <a:r>
              <a:rPr lang="en-US"/>
              <a:t>university.* </a:t>
            </a:r>
            <a:r>
              <a:rPr lang="en-US">
                <a:solidFill>
                  <a:srgbClr val="000EFF"/>
                </a:solidFill>
              </a:rPr>
              <a:t>TO</a:t>
            </a:r>
            <a:r>
              <a:rPr lang="en-US"/>
              <a:t> 'user1'@'localhost' </a:t>
            </a:r>
            <a:r>
              <a:rPr lang="en-US">
                <a:solidFill>
                  <a:srgbClr val="000EFF"/>
                </a:solidFill>
              </a:rPr>
              <a:t>WITH GRANT OPTION;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CREATE USER</a:t>
            </a:r>
            <a:r>
              <a:rPr lang="en-US"/>
              <a:t> 'user1'@'%' </a:t>
            </a:r>
            <a:r>
              <a:rPr lang="en-US">
                <a:solidFill>
                  <a:srgbClr val="000EFF"/>
                </a:solidFill>
              </a:rPr>
              <a:t>IDENTIFIED BY </a:t>
            </a:r>
            <a:r>
              <a:rPr lang="en-US"/>
              <a:t>‘password';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GRANT ALL PRIVILEGES ON </a:t>
            </a:r>
            <a:r>
              <a:rPr lang="en-US"/>
              <a:t>university.* </a:t>
            </a:r>
            <a:r>
              <a:rPr lang="en-US">
                <a:solidFill>
                  <a:srgbClr val="000EFF"/>
                </a:solidFill>
              </a:rPr>
              <a:t>TO</a:t>
            </a:r>
            <a:r>
              <a:rPr lang="en-US"/>
              <a:t> 'user1'@'%' </a:t>
            </a:r>
            <a:r>
              <a:rPr lang="en-US">
                <a:solidFill>
                  <a:srgbClr val="000EFF"/>
                </a:solidFill>
              </a:rPr>
              <a:t>WITH GRANT OPTION;</a:t>
            </a:r>
            <a:endParaRPr/>
          </a:p>
          <a:p>
            <a:pPr indent="-3810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CREATE USER </a:t>
            </a:r>
            <a:r>
              <a:rPr lang="en-US"/>
              <a:t>'user2'@'localhost' </a:t>
            </a:r>
            <a:r>
              <a:rPr lang="en-US">
                <a:solidFill>
                  <a:srgbClr val="000EFF"/>
                </a:solidFill>
              </a:rPr>
              <a:t>IDENTIFIED BY </a:t>
            </a:r>
            <a:r>
              <a:rPr lang="en-US"/>
              <a:t>‘password2';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GRANT SELECT ON </a:t>
            </a:r>
            <a:r>
              <a:rPr lang="en-US"/>
              <a:t>university.* </a:t>
            </a:r>
            <a:r>
              <a:rPr lang="en-US">
                <a:solidFill>
                  <a:srgbClr val="000EFF"/>
                </a:solidFill>
              </a:rPr>
              <a:t>TO</a:t>
            </a:r>
            <a:r>
              <a:rPr lang="en-US"/>
              <a:t> 'user2'@'localhost' </a:t>
            </a:r>
            <a:r>
              <a:rPr lang="en-US">
                <a:solidFill>
                  <a:srgbClr val="000EFF"/>
                </a:solidFill>
              </a:rPr>
              <a:t>WITH GRANT OPTION;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CREATE USER </a:t>
            </a:r>
            <a:r>
              <a:rPr lang="en-US"/>
              <a:t>'user2'@'%' </a:t>
            </a:r>
            <a:r>
              <a:rPr lang="en-US">
                <a:solidFill>
                  <a:srgbClr val="000EFF"/>
                </a:solidFill>
              </a:rPr>
              <a:t>IDENTIFIED BY </a:t>
            </a:r>
            <a:r>
              <a:rPr lang="en-US"/>
              <a:t>‘password2';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EFF"/>
              </a:buClr>
              <a:buSzPts val="2100"/>
              <a:buChar char="•"/>
            </a:pPr>
            <a:r>
              <a:rPr lang="en-US">
                <a:solidFill>
                  <a:srgbClr val="000EFF"/>
                </a:solidFill>
              </a:rPr>
              <a:t>GRANT SELECT ON </a:t>
            </a:r>
            <a:r>
              <a:rPr lang="en-US"/>
              <a:t>university.* </a:t>
            </a:r>
            <a:r>
              <a:rPr lang="en-US">
                <a:solidFill>
                  <a:srgbClr val="000EFF"/>
                </a:solidFill>
              </a:rPr>
              <a:t>TO</a:t>
            </a:r>
            <a:r>
              <a:rPr lang="en-US"/>
              <a:t> 'user2'@'%' </a:t>
            </a:r>
            <a:r>
              <a:rPr lang="en-US">
                <a:solidFill>
                  <a:srgbClr val="000EFF"/>
                </a:solidFill>
              </a:rPr>
              <a:t>WITH GRANT OPTION</a:t>
            </a:r>
            <a:r>
              <a:rPr lang="en-US"/>
              <a:t>;</a:t>
            </a:r>
            <a:endParaRPr/>
          </a:p>
          <a:p>
            <a:pPr indent="-3810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Integrity Constraints Over Relations</a:t>
            </a:r>
            <a:endParaRPr/>
          </a:p>
        </p:txBody>
      </p:sp>
      <p:sp>
        <p:nvSpPr>
          <p:cNvPr id="320" name="Google Shape;320;p3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 database is only as good as the information stored in it, and a DBMS must therefore help prevent the entry of incorrect information.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An integrity constraint (IC) is a condition that is speciﬁed on a database schema, and restricts the data that can be stored in an instance of the database.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We already have seen the </a:t>
            </a:r>
            <a:r>
              <a:rPr i="1" lang="en-US" u="sng"/>
              <a:t>Domain Constraints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5"/>
          <p:cNvSpPr txBox="1"/>
          <p:nvPr>
            <p:ph type="title"/>
          </p:nvPr>
        </p:nvSpPr>
        <p:spPr>
          <a:xfrm>
            <a:off x="107504" y="116632"/>
            <a:ext cx="892899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Keys</a:t>
            </a:r>
            <a:endParaRPr sz="3600"/>
          </a:p>
        </p:txBody>
      </p:sp>
      <p:sp>
        <p:nvSpPr>
          <p:cNvPr id="117" name="Google Shape;117;p45"/>
          <p:cNvSpPr txBox="1"/>
          <p:nvPr>
            <p:ph idx="1" type="body"/>
          </p:nvPr>
        </p:nvSpPr>
        <p:spPr>
          <a:xfrm>
            <a:off x="107504" y="908720"/>
            <a:ext cx="8928992" cy="5328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200"/>
              <a:t>A </a:t>
            </a:r>
            <a:r>
              <a:rPr b="1" lang="en-US" sz="2200"/>
              <a:t>super key </a:t>
            </a:r>
            <a:r>
              <a:rPr lang="en-US" sz="2200"/>
              <a:t>of an entity set is a set of one or more attributes whose values uniquely determine each entity.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200"/>
              <a:t>A candidate key of an entity set is a minimal super key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ID is </a:t>
            </a:r>
            <a:r>
              <a:rPr b="1" lang="en-US" sz="1800"/>
              <a:t>candidate key </a:t>
            </a:r>
            <a:r>
              <a:rPr lang="en-US" sz="1800"/>
              <a:t>of instructor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course_id is candidate key of course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200"/>
              <a:t>Although several candidate keys may exist, one of the candidate keys is selected to be the </a:t>
            </a:r>
            <a:r>
              <a:rPr b="1" lang="en-US" sz="2200"/>
              <a:t>primary key.</a:t>
            </a:r>
            <a:endParaRPr/>
          </a:p>
        </p:txBody>
      </p:sp>
      <p:sp>
        <p:nvSpPr>
          <p:cNvPr id="118" name="Google Shape;118;p45"/>
          <p:cNvSpPr txBox="1"/>
          <p:nvPr>
            <p:ph idx="12" type="sldNum"/>
          </p:nvPr>
        </p:nvSpPr>
        <p:spPr>
          <a:xfrm>
            <a:off x="251520" y="6245225"/>
            <a:ext cx="8435280" cy="476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				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45"/>
          <p:cNvSpPr txBox="1"/>
          <p:nvPr>
            <p:ph idx="11" type="ftr"/>
          </p:nvPr>
        </p:nvSpPr>
        <p:spPr>
          <a:xfrm>
            <a:off x="467544" y="6245225"/>
            <a:ext cx="5552256" cy="476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Database System Concepts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Key Constraints</a:t>
            </a:r>
            <a:endParaRPr/>
          </a:p>
        </p:txBody>
      </p:sp>
      <p:sp>
        <p:nvSpPr>
          <p:cNvPr id="326" name="Google Shape;326;p3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 A key constraint is a statement that a certain minimal subset of the ﬁelds of a relation is a unique identiﬁer for a tuple.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Two Important Note: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 Two distinct tuples in a legal instance cannot have identical values in all the ﬁelds of a key.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No subset of the set of ﬁelds in a key is a unique identiﬁer for a tuple.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Primary Key, Candidate Key, and Super key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4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Keys (continued)</a:t>
            </a:r>
            <a:endParaRPr/>
          </a:p>
        </p:txBody>
      </p:sp>
      <p:sp>
        <p:nvSpPr>
          <p:cNvPr id="334" name="Google Shape;334;p40"/>
          <p:cNvSpPr txBox="1"/>
          <p:nvPr>
            <p:ph idx="1" type="body"/>
          </p:nvPr>
        </p:nvSpPr>
        <p:spPr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Composite key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Composed of more than one attribute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Key attribute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Any attribute that is part of a key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Superkey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Any key that uniquely identifies each row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Candidate key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 superkey without redundancies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41"/>
          <p:cNvSpPr txBox="1"/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Keys (continued)</a:t>
            </a:r>
            <a:endParaRPr/>
          </a:p>
        </p:txBody>
      </p:sp>
      <p:sp>
        <p:nvSpPr>
          <p:cNvPr id="342" name="Google Shape;342;p41"/>
          <p:cNvSpPr txBox="1"/>
          <p:nvPr>
            <p:ph idx="1" type="body"/>
          </p:nvPr>
        </p:nvSpPr>
        <p:spPr>
          <a:xfrm>
            <a:off x="685800" y="10668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Nulls: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No data entry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Not permitted in primary key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Should be avoided in other attributes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Can represent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An unknown attribute value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A known, but missing, attribute value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A “not applicable” condition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Can create problems when functions such as COUNT, AVERAGE, and SUM are used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Can create logical problems when relational tables are linked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 txBox="1"/>
          <p:nvPr>
            <p:ph idx="12" type="sldNum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9" name="Google Shape;349;p4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SQL for Data Definition: CREATE with CONSTRAINT</a:t>
            </a:r>
            <a:endParaRPr/>
          </a:p>
        </p:txBody>
      </p:sp>
      <p:sp>
        <p:nvSpPr>
          <p:cNvPr id="350" name="Google Shape;350;p42"/>
          <p:cNvSpPr txBox="1"/>
          <p:nvPr>
            <p:ph idx="1" type="body"/>
          </p:nvPr>
        </p:nvSpPr>
        <p:spPr>
          <a:xfrm>
            <a:off x="685800" y="2205038"/>
            <a:ext cx="7696200" cy="4043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Creating database tables with PRIMARY KEY constraints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 SQL CREATE TABLE statement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 SQL CONSTRAINT keyword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dk2"/>
                </a:solidFill>
              </a:rPr>
              <a:t>CREATE 	TABLE</a:t>
            </a:r>
            <a:r>
              <a:rPr lang="en-US" sz="1800">
                <a:solidFill>
                  <a:schemeClr val="dk2"/>
                </a:solidFill>
              </a:rPr>
              <a:t> 	Employee(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2"/>
                </a:solidFill>
              </a:rPr>
              <a:t>     EmpID 	         Integer 	     Not Null,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2"/>
                </a:solidFill>
              </a:rPr>
              <a:t>     EmpName        Char(25)	     Not Null,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dk2"/>
                </a:solidFill>
              </a:rPr>
              <a:t>	PRIMARY KEY</a:t>
            </a:r>
            <a:r>
              <a:rPr lang="en-US" sz="1800">
                <a:solidFill>
                  <a:schemeClr val="dk2"/>
                </a:solidFill>
              </a:rPr>
              <a:t> (EmpID)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2"/>
                </a:solidFill>
              </a:rPr>
              <a:t>);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3"/>
          <p:cNvSpPr txBox="1"/>
          <p:nvPr>
            <p:ph idx="12" type="sldNum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7" name="Google Shape;357;p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SQL for Data Definition: CREATE with CONSTRAINT</a:t>
            </a:r>
            <a:endParaRPr/>
          </a:p>
        </p:txBody>
      </p:sp>
      <p:sp>
        <p:nvSpPr>
          <p:cNvPr id="358" name="Google Shape;358;p43"/>
          <p:cNvSpPr txBox="1"/>
          <p:nvPr>
            <p:ph idx="1" type="body"/>
          </p:nvPr>
        </p:nvSpPr>
        <p:spPr>
          <a:xfrm>
            <a:off x="685800" y="2205038"/>
            <a:ext cx="8229600" cy="4043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Creating database tables with </a:t>
            </a:r>
            <a:r>
              <a:rPr lang="en-US" sz="2800" u="sng"/>
              <a:t>composite primary</a:t>
            </a:r>
            <a:r>
              <a:rPr lang="en-US" sz="2800"/>
              <a:t> keys using </a:t>
            </a:r>
            <a:r>
              <a:rPr lang="en-US" sz="2800">
                <a:solidFill>
                  <a:schemeClr val="dk2"/>
                </a:solidFill>
              </a:rPr>
              <a:t>PRIMARY KEY</a:t>
            </a:r>
            <a:r>
              <a:rPr lang="en-US" sz="2800"/>
              <a:t> constraints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SQL </a:t>
            </a:r>
            <a:r>
              <a:rPr lang="en-US" sz="2400">
                <a:solidFill>
                  <a:schemeClr val="dk2"/>
                </a:solidFill>
              </a:rPr>
              <a:t>CREATE TABLE</a:t>
            </a:r>
            <a:r>
              <a:rPr lang="en-US" sz="2400"/>
              <a:t> statement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SQL </a:t>
            </a:r>
            <a:r>
              <a:rPr lang="en-US" sz="2400">
                <a:solidFill>
                  <a:schemeClr val="dk2"/>
                </a:solidFill>
              </a:rPr>
              <a:t>CONSTRAINT</a:t>
            </a:r>
            <a:r>
              <a:rPr lang="en-US" sz="2400"/>
              <a:t> keyword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dk2"/>
                </a:solidFill>
              </a:rPr>
              <a:t>CREATE 	TABLE</a:t>
            </a:r>
            <a:r>
              <a:rPr lang="en-US" sz="1800">
                <a:solidFill>
                  <a:schemeClr val="dk2"/>
                </a:solidFill>
              </a:rPr>
              <a:t> 	Emp_Skill (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2"/>
                </a:solidFill>
              </a:rPr>
              <a:t>  	 EmpID    	Integer          Not Null,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2"/>
                </a:solidFill>
              </a:rPr>
              <a:t>	 SkillID 	   	Integer          Not Null,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2"/>
                </a:solidFill>
              </a:rPr>
              <a:t>	 SkillLevel    	Integer,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2"/>
                </a:solidFill>
              </a:rPr>
              <a:t>	</a:t>
            </a:r>
            <a:r>
              <a:rPr lang="en-US">
                <a:solidFill>
                  <a:schemeClr val="dk2"/>
                </a:solidFill>
              </a:rPr>
              <a:t> </a:t>
            </a:r>
            <a:r>
              <a:rPr b="1" lang="en-US" sz="1800">
                <a:solidFill>
                  <a:schemeClr val="dk2"/>
                </a:solidFill>
              </a:rPr>
              <a:t>PRIMARY KEY</a:t>
            </a:r>
            <a:r>
              <a:rPr lang="en-US" sz="1800">
                <a:solidFill>
                  <a:schemeClr val="dk2"/>
                </a:solidFill>
              </a:rPr>
              <a:t> (EmpID, SkillID)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2"/>
                </a:solidFill>
              </a:rPr>
              <a:t>);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/>
          <p:nvPr>
            <p:ph type="title"/>
          </p:nvPr>
        </p:nvSpPr>
        <p:spPr>
          <a:xfrm>
            <a:off x="107504" y="116632"/>
            <a:ext cx="892899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Keys for Relationship Sets</a:t>
            </a:r>
            <a:endParaRPr sz="3600"/>
          </a:p>
        </p:txBody>
      </p:sp>
      <p:sp>
        <p:nvSpPr>
          <p:cNvPr id="364" name="Google Shape;364;p44"/>
          <p:cNvSpPr txBox="1"/>
          <p:nvPr>
            <p:ph idx="1" type="body"/>
          </p:nvPr>
        </p:nvSpPr>
        <p:spPr>
          <a:xfrm>
            <a:off x="107504" y="908720"/>
            <a:ext cx="8928992" cy="5328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combination of primary keys of the participating entity sets forms a super key of a relationship set.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(s_id, i_id) is the super key of advisor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NOTE:  this means a pair of entity sets can have at most one relationship in a particular relationship set.  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Example: if we wish to track multiple meeting dates between a student and her advisor, we cannot assume a relationship for each meeting.  We can use a multivalued attribute though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Must consider the mapping cardinality of the relationship set when deciding what are the candidate keys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Need to consider semantics of relationship set in selecting the primary key  in case of more than one candidate key</a:t>
            </a:r>
            <a:endParaRPr/>
          </a:p>
        </p:txBody>
      </p:sp>
      <p:sp>
        <p:nvSpPr>
          <p:cNvPr id="365" name="Google Shape;365;p44"/>
          <p:cNvSpPr txBox="1"/>
          <p:nvPr>
            <p:ph idx="12" type="sldNum"/>
          </p:nvPr>
        </p:nvSpPr>
        <p:spPr>
          <a:xfrm>
            <a:off x="251520" y="6245225"/>
            <a:ext cx="8435280" cy="476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				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44"/>
          <p:cNvSpPr txBox="1"/>
          <p:nvPr>
            <p:ph idx="11" type="ftr"/>
          </p:nvPr>
        </p:nvSpPr>
        <p:spPr>
          <a:xfrm>
            <a:off x="467544" y="6245225"/>
            <a:ext cx="5552256" cy="476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Database System Concepts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Foreign Key Constraints</a:t>
            </a:r>
            <a:endParaRPr/>
          </a:p>
        </p:txBody>
      </p:sp>
      <p:pic>
        <p:nvPicPr>
          <p:cNvPr id="372" name="Google Shape;37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410575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Specifying Foreign Keys</a:t>
            </a:r>
            <a:endParaRPr/>
          </a:p>
        </p:txBody>
      </p:sp>
      <p:pic>
        <p:nvPicPr>
          <p:cNvPr id="378" name="Google Shape;37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600200"/>
            <a:ext cx="8763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1690689"/>
            <a:ext cx="876300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7"/>
          <p:cNvSpPr/>
          <p:nvPr/>
        </p:nvSpPr>
        <p:spPr>
          <a:xfrm>
            <a:off x="838200" y="4572000"/>
            <a:ext cx="7467600" cy="1676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Foreign Key (sid) References Students(sid)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Foreign Key (cid) References Course(cid));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7"/>
          <p:cNvSpPr/>
          <p:nvPr/>
        </p:nvSpPr>
        <p:spPr>
          <a:xfrm>
            <a:off x="3359217" y="4186989"/>
            <a:ext cx="5594283" cy="46201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/>
          <p:nvPr>
            <p:ph idx="12" type="sldNum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88" name="Google Shape;388;p48"/>
          <p:cNvGraphicFramePr/>
          <p:nvPr/>
        </p:nvGraphicFramePr>
        <p:xfrm>
          <a:off x="533400" y="187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{0B38BB83-CBFE-44DD-9464-2518280EC821}</a:tableStyleId>
              </a:tblPr>
              <a:tblGrid>
                <a:gridCol w="2514600"/>
              </a:tblGrid>
              <a:tr h="75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ahoma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Department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40EC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DeptID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DeptName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Location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89" name="Google Shape;389;p48"/>
          <p:cNvGraphicFramePr/>
          <p:nvPr/>
        </p:nvGraphicFramePr>
        <p:xfrm>
          <a:off x="685800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{0B38BB83-CBFE-44DD-9464-2518280EC821}</a:tableStyleId>
              </a:tblPr>
              <a:tblGrid>
                <a:gridCol w="2057400"/>
              </a:tblGrid>
              <a:tr h="75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ahoma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Employee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40EC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EmpID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DeptID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EmpName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90" name="Google Shape;390;p48"/>
          <p:cNvCxnSpPr/>
          <p:nvPr/>
        </p:nvCxnSpPr>
        <p:spPr>
          <a:xfrm rot="10800000">
            <a:off x="3048000" y="3124200"/>
            <a:ext cx="3810000" cy="609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1" name="Google Shape;391;p48"/>
          <p:cNvSpPr txBox="1"/>
          <p:nvPr/>
        </p:nvSpPr>
        <p:spPr>
          <a:xfrm>
            <a:off x="5059363" y="3743325"/>
            <a:ext cx="2133600" cy="4699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4840EC"/>
                </a:solidFill>
                <a:latin typeface="Arial Rounded"/>
                <a:ea typeface="Arial Rounded"/>
                <a:cs typeface="Arial Rounded"/>
                <a:sym typeface="Arial Rounded"/>
              </a:rPr>
              <a:t>Foreign Key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8"/>
          <p:cNvSpPr txBox="1"/>
          <p:nvPr/>
        </p:nvSpPr>
        <p:spPr>
          <a:xfrm>
            <a:off x="2743200" y="2578100"/>
            <a:ext cx="2133600" cy="4699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4840EC"/>
                </a:solidFill>
                <a:latin typeface="Arial Rounded"/>
                <a:ea typeface="Arial Rounded"/>
                <a:cs typeface="Arial Rounded"/>
                <a:sym typeface="Arial Rounded"/>
              </a:rPr>
              <a:t>Primary Key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Foreign Key Example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"/>
          <p:cNvSpPr txBox="1"/>
          <p:nvPr>
            <p:ph idx="12" type="sldNum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0" name="Google Shape;400;p4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Referential Integrity</a:t>
            </a:r>
            <a:endParaRPr/>
          </a:p>
        </p:txBody>
      </p:sp>
      <p:sp>
        <p:nvSpPr>
          <p:cNvPr id="401" name="Google Shape;401;p4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Referential integrity states that </a:t>
            </a:r>
            <a:r>
              <a:rPr lang="en-US" u="sng"/>
              <a:t>every</a:t>
            </a:r>
            <a:r>
              <a:rPr lang="en-US"/>
              <a:t> </a:t>
            </a:r>
            <a:r>
              <a:rPr lang="en-US" u="sng"/>
              <a:t>value of a foreign key </a:t>
            </a:r>
            <a:r>
              <a:rPr lang="en-US"/>
              <a:t>must match </a:t>
            </a:r>
            <a:r>
              <a:rPr lang="en-US" u="sng"/>
              <a:t>a value of an existing primary key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For example (see previous slide)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If EmpID = 4 in EMPLOYEE has a DeptID = 7  (a foreign key), a Department with DeptID = 7 </a:t>
            </a:r>
            <a:r>
              <a:rPr b="1" lang="en-US" u="sng"/>
              <a:t>must exist </a:t>
            </a:r>
            <a:r>
              <a:rPr lang="en-US"/>
              <a:t>in DEPARTMENT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Simplicity</a:t>
            </a:r>
            <a:endParaRPr/>
          </a:p>
        </p:txBody>
      </p:sp>
      <p:sp>
        <p:nvSpPr>
          <p:cNvPr id="125" name="Google Shape;125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The relational model is very simple and elegant; a database is a collection of one or more relations, where each relation is a table with rows and columns.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 DBMS permits the use of SQL to query, and manipulate data and relations in a database.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/>
          <p:nvPr>
            <p:ph idx="12" type="sldNum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8" name="Google Shape;408;p5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SQL for Data Definition: CREATE with CONSTRAINT</a:t>
            </a:r>
            <a:endParaRPr/>
          </a:p>
        </p:txBody>
      </p:sp>
      <p:sp>
        <p:nvSpPr>
          <p:cNvPr id="409" name="Google Shape;409;p50"/>
          <p:cNvSpPr txBox="1"/>
          <p:nvPr>
            <p:ph idx="1" type="body"/>
          </p:nvPr>
        </p:nvSpPr>
        <p:spPr>
          <a:xfrm>
            <a:off x="381000" y="2205038"/>
            <a:ext cx="8458200" cy="4043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Creating database tables using PRIMARY KEY and FOREIGN KEY constraints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SQL CREATE TABLE statement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SQL CONSTRAINT keyword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chemeClr val="dk2"/>
                </a:solidFill>
              </a:rPr>
              <a:t>CREATE 	TABLE</a:t>
            </a:r>
            <a:r>
              <a:rPr lang="en-US" sz="1600">
                <a:solidFill>
                  <a:schemeClr val="dk2"/>
                </a:solidFill>
              </a:rPr>
              <a:t> 	Emp_Skill (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2"/>
                </a:solidFill>
              </a:rPr>
              <a:t>  	EmpID		Integer          	Not Null,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2"/>
                </a:solidFill>
              </a:rPr>
              <a:t>	SkillID 	        	Integer          	Not Null,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2"/>
                </a:solidFill>
              </a:rPr>
              <a:t>	SkillLevel		Integer,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2"/>
                </a:solidFill>
              </a:rPr>
              <a:t>	</a:t>
            </a:r>
            <a:r>
              <a:rPr b="1" lang="en-US" sz="1600">
                <a:solidFill>
                  <a:schemeClr val="dk2"/>
                </a:solidFill>
              </a:rPr>
              <a:t>PRIMARY KEY</a:t>
            </a:r>
            <a:r>
              <a:rPr lang="en-US" sz="1600">
                <a:solidFill>
                  <a:schemeClr val="dk2"/>
                </a:solidFill>
              </a:rPr>
              <a:t> (EmpID, SkillID),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chemeClr val="dk2"/>
                </a:solidFill>
              </a:rPr>
              <a:t>FOREIGN KEY</a:t>
            </a:r>
            <a:r>
              <a:rPr b="1" lang="en-US"/>
              <a:t>      (</a:t>
            </a:r>
            <a:r>
              <a:rPr lang="en-US" sz="1600">
                <a:solidFill>
                  <a:schemeClr val="dk2"/>
                </a:solidFill>
              </a:rPr>
              <a:t>EmpID)		</a:t>
            </a:r>
            <a:r>
              <a:rPr b="1" lang="en-US" sz="1600">
                <a:solidFill>
                  <a:schemeClr val="dk2"/>
                </a:solidFill>
              </a:rPr>
              <a:t>REFERENCES</a:t>
            </a:r>
            <a:r>
              <a:rPr lang="en-US" sz="1600">
                <a:solidFill>
                  <a:schemeClr val="dk2"/>
                </a:solidFill>
              </a:rPr>
              <a:t> Employee (EmpID),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chemeClr val="dk2"/>
                </a:solidFill>
              </a:rPr>
              <a:t>FOREIGN KEY      (</a:t>
            </a:r>
            <a:r>
              <a:rPr lang="en-US" sz="1600">
                <a:solidFill>
                  <a:schemeClr val="dk2"/>
                </a:solidFill>
              </a:rPr>
              <a:t>SkillID)		</a:t>
            </a:r>
            <a:r>
              <a:rPr b="1" lang="en-US" sz="1600">
                <a:solidFill>
                  <a:schemeClr val="dk2"/>
                </a:solidFill>
              </a:rPr>
              <a:t>REFERENCES</a:t>
            </a:r>
            <a:r>
              <a:rPr lang="en-US" sz="1600">
                <a:solidFill>
                  <a:schemeClr val="dk2"/>
                </a:solidFill>
              </a:rPr>
              <a:t> Skill (SkillID)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2"/>
                </a:solidFill>
              </a:rPr>
              <a:t>);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1"/>
          <p:cNvSpPr txBox="1"/>
          <p:nvPr>
            <p:ph idx="12" type="sldNum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51"/>
          <p:cNvSpPr txBox="1"/>
          <p:nvPr>
            <p:ph type="title"/>
          </p:nvPr>
        </p:nvSpPr>
        <p:spPr>
          <a:xfrm>
            <a:off x="685800" y="7620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SQL for Data Definition: CREATE with CONSTRAINT</a:t>
            </a:r>
            <a:endParaRPr/>
          </a:p>
        </p:txBody>
      </p:sp>
      <p:sp>
        <p:nvSpPr>
          <p:cNvPr id="417" name="Google Shape;417;p51"/>
          <p:cNvSpPr txBox="1"/>
          <p:nvPr>
            <p:ph idx="1" type="body"/>
          </p:nvPr>
        </p:nvSpPr>
        <p:spPr>
          <a:xfrm>
            <a:off x="685800" y="1295400"/>
            <a:ext cx="7696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Creating database tables using PRIMARY KEY and FOREIGN KEY constraints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The SQL CREATE TABLE statement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The SQL CONSTRAINT keyword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ON UPDATE CASCADE and ON DELETE CASCADE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chemeClr val="dk2"/>
                </a:solidFill>
              </a:rPr>
              <a:t>CREATE 	TABLE</a:t>
            </a:r>
            <a:r>
              <a:rPr lang="en-US" sz="1400">
                <a:solidFill>
                  <a:schemeClr val="dk2"/>
                </a:solidFill>
              </a:rPr>
              <a:t> 	Emp_Skill (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2"/>
                </a:solidFill>
              </a:rPr>
              <a:t>  	EmpID		Integer          	Not Null,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2"/>
                </a:solidFill>
              </a:rPr>
              <a:t>	SkillID 	    	Integer          	Not Null,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2"/>
                </a:solidFill>
              </a:rPr>
              <a:t>	SkillLevel            	Integer,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2"/>
                </a:solidFill>
              </a:rPr>
              <a:t>	     	</a:t>
            </a:r>
            <a:r>
              <a:rPr b="1" lang="en-US" sz="1400">
                <a:solidFill>
                  <a:schemeClr val="dk2"/>
                </a:solidFill>
              </a:rPr>
              <a:t>PRIMARY KEY</a:t>
            </a:r>
            <a:r>
              <a:rPr lang="en-US" sz="1400">
                <a:solidFill>
                  <a:schemeClr val="dk2"/>
                </a:solidFill>
              </a:rPr>
              <a:t> (EmpID, SkillID),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002060"/>
                </a:solidFill>
              </a:rPr>
              <a:t>			</a:t>
            </a:r>
            <a:r>
              <a:rPr b="1" lang="en-US" sz="1400">
                <a:solidFill>
                  <a:srgbClr val="002060"/>
                </a:solidFill>
              </a:rPr>
              <a:t>FOREIGN KEY</a:t>
            </a:r>
            <a:r>
              <a:rPr lang="en-US" sz="1400">
                <a:solidFill>
                  <a:srgbClr val="002060"/>
                </a:solidFill>
              </a:rPr>
              <a:t> (EmpID)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002060"/>
                </a:solidFill>
              </a:rPr>
              <a:t>			      	</a:t>
            </a:r>
            <a:r>
              <a:rPr b="1" lang="en-US" sz="1400">
                <a:solidFill>
                  <a:srgbClr val="002060"/>
                </a:solidFill>
              </a:rPr>
              <a:t>REFERENCES</a:t>
            </a:r>
            <a:r>
              <a:rPr lang="en-US" sz="1400">
                <a:solidFill>
                  <a:srgbClr val="002060"/>
                </a:solidFill>
              </a:rPr>
              <a:t> 	Employee (EmpID)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None/>
            </a:pPr>
            <a:r>
              <a:rPr lang="en-US" sz="1400">
                <a:solidFill>
                  <a:srgbClr val="002060"/>
                </a:solidFill>
              </a:rPr>
              <a:t>			      	</a:t>
            </a:r>
            <a:r>
              <a:rPr b="1" lang="en-US" sz="1400">
                <a:solidFill>
                  <a:srgbClr val="002060"/>
                </a:solidFill>
              </a:rPr>
              <a:t>ON DELETE CASCADE</a:t>
            </a:r>
            <a:r>
              <a:rPr lang="en-US" sz="1400">
                <a:solidFill>
                  <a:srgbClr val="002060"/>
                </a:solidFill>
              </a:rPr>
              <a:t>,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2"/>
                </a:solidFill>
              </a:rPr>
              <a:t>	    		</a:t>
            </a:r>
            <a:r>
              <a:rPr b="1" lang="en-US" sz="1400">
                <a:solidFill>
                  <a:schemeClr val="dk2"/>
                </a:solidFill>
              </a:rPr>
              <a:t>FOREIGN KEY</a:t>
            </a:r>
            <a:r>
              <a:rPr lang="en-US" sz="1400">
                <a:solidFill>
                  <a:schemeClr val="dk2"/>
                </a:solidFill>
              </a:rPr>
              <a:t> (SkillID)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2"/>
                </a:solidFill>
              </a:rPr>
              <a:t>		        	      	</a:t>
            </a:r>
            <a:r>
              <a:rPr b="1" lang="en-US" sz="1400">
                <a:solidFill>
                  <a:schemeClr val="dk2"/>
                </a:solidFill>
              </a:rPr>
              <a:t>REFERENCES</a:t>
            </a:r>
            <a:r>
              <a:rPr lang="en-US" sz="1400">
                <a:solidFill>
                  <a:schemeClr val="dk2"/>
                </a:solidFill>
              </a:rPr>
              <a:t> 	Skill (SkillID)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2"/>
                </a:solidFill>
              </a:rPr>
              <a:t>				</a:t>
            </a:r>
            <a:r>
              <a:rPr b="1" lang="en-US" sz="1400">
                <a:solidFill>
                  <a:schemeClr val="dk2"/>
                </a:solidFill>
              </a:rPr>
              <a:t>ON UPDATE CASCADE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2"/>
                </a:solidFill>
              </a:rPr>
              <a:t>);</a:t>
            </a:r>
            <a:endParaRPr/>
          </a:p>
          <a:p>
            <a:pPr indent="-171450" lvl="3" marL="12001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418" name="Google Shape;418;p51"/>
          <p:cNvSpPr txBox="1"/>
          <p:nvPr/>
        </p:nvSpPr>
        <p:spPr>
          <a:xfrm>
            <a:off x="533400" y="5638800"/>
            <a:ext cx="7924800" cy="6413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the row of EmpID (primary key) in Employee TABLE is deleted, the EmpFK (foreign key) is deleted also.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2"/>
          <p:cNvSpPr txBox="1"/>
          <p:nvPr>
            <p:ph idx="12" type="sldNum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5" name="Google Shape;425;p5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Deleting Database Objects: DROP</a:t>
            </a:r>
            <a:endParaRPr/>
          </a:p>
        </p:txBody>
      </p:sp>
      <p:sp>
        <p:nvSpPr>
          <p:cNvPr id="426" name="Google Shape;426;p52"/>
          <p:cNvSpPr txBox="1"/>
          <p:nvPr>
            <p:ph idx="1" type="body"/>
          </p:nvPr>
        </p:nvSpPr>
        <p:spPr>
          <a:xfrm>
            <a:off x="685800" y="2133600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To remove unwanted database objects from the database, use the SQL </a:t>
            </a:r>
            <a:r>
              <a:rPr lang="en-US" sz="2800">
                <a:solidFill>
                  <a:schemeClr val="dk2"/>
                </a:solidFill>
              </a:rPr>
              <a:t>DROP</a:t>
            </a:r>
            <a:r>
              <a:rPr lang="en-US" sz="2800"/>
              <a:t> statement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Warning… The DROP statement will permanently remove the object and all data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</a:pPr>
            <a:r>
              <a:rPr b="1" lang="en-US">
                <a:solidFill>
                  <a:schemeClr val="dk2"/>
                </a:solidFill>
              </a:rPr>
              <a:t>DROP 	TABLE</a:t>
            </a:r>
            <a:r>
              <a:rPr lang="en-US">
                <a:solidFill>
                  <a:schemeClr val="dk2"/>
                </a:solidFill>
              </a:rPr>
              <a:t> 	Employee;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Enforcing Integrity Constraints</a:t>
            </a:r>
            <a:endParaRPr/>
          </a:p>
        </p:txBody>
      </p:sp>
      <p:sp>
        <p:nvSpPr>
          <p:cNvPr id="432" name="Google Shape;432;p5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Deletion of </a:t>
            </a:r>
            <a:r>
              <a:rPr b="1" i="1" lang="en-US"/>
              <a:t>Enrolled</a:t>
            </a:r>
            <a:r>
              <a:rPr lang="en-US"/>
              <a:t> tuples do not violate referential integrity, but insertions could.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Inserting a tuple with an un-exist sid in </a:t>
            </a:r>
            <a:r>
              <a:rPr b="1" i="1" lang="en-US"/>
              <a:t>Students</a:t>
            </a:r>
            <a:r>
              <a:rPr lang="en-US"/>
              <a:t>.</a:t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Insertion of Students tuples do not violate referential integrity, but deletions could.</a:t>
            </a:r>
            <a:endParaRPr/>
          </a:p>
        </p:txBody>
      </p:sp>
      <p:sp>
        <p:nvSpPr>
          <p:cNvPr id="433" name="Google Shape;433;p54"/>
          <p:cNvSpPr/>
          <p:nvPr/>
        </p:nvSpPr>
        <p:spPr>
          <a:xfrm>
            <a:off x="647700" y="4838692"/>
            <a:ext cx="7848600" cy="366713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INSERT INTO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b="0" i="1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Enrolled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(sid, cid, grade) </a:t>
            </a:r>
            <a:r>
              <a:rPr b="1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VALUES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(</a:t>
            </a:r>
            <a:r>
              <a:rPr b="0" i="0" lang="en-US" sz="1800" u="none" cap="none" strike="noStrike">
                <a:solidFill>
                  <a:schemeClr val="folHlink"/>
                </a:solidFill>
                <a:latin typeface="Book Antiqua"/>
                <a:ea typeface="Book Antiqua"/>
                <a:cs typeface="Book Antiqua"/>
                <a:sym typeface="Book Antiqua"/>
              </a:rPr>
              <a:t>51111</a:t>
            </a: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‘Hindi101’, ‘B’);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Ways to handle foreign key violations</a:t>
            </a:r>
            <a:endParaRPr/>
          </a:p>
        </p:txBody>
      </p:sp>
      <p:sp>
        <p:nvSpPr>
          <p:cNvPr id="439" name="Google Shape;439;p5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an </a:t>
            </a:r>
            <a:r>
              <a:rPr b="1" i="1" lang="en-US" sz="2400"/>
              <a:t>Enrolled</a:t>
            </a:r>
            <a:r>
              <a:rPr lang="en-US" sz="2400"/>
              <a:t> row with un-existing sid is inserted, it is </a:t>
            </a:r>
            <a:r>
              <a:rPr b="1" lang="en-US" sz="2400">
                <a:solidFill>
                  <a:schemeClr val="folHlink"/>
                </a:solidFill>
              </a:rPr>
              <a:t>rejected</a:t>
            </a:r>
            <a:r>
              <a:rPr lang="en-US" sz="2400"/>
              <a:t>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a </a:t>
            </a:r>
            <a:r>
              <a:rPr b="1" i="1" lang="en-US" sz="2400"/>
              <a:t>Students</a:t>
            </a:r>
            <a:r>
              <a:rPr lang="en-US" sz="2400"/>
              <a:t> row is deleted/updated,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Option 1: </a:t>
            </a:r>
            <a:r>
              <a:rPr b="1" lang="en-US" sz="2000">
                <a:solidFill>
                  <a:schemeClr val="folHlink"/>
                </a:solidFill>
              </a:rPr>
              <a:t>Delete/Update</a:t>
            </a:r>
            <a:r>
              <a:rPr lang="en-US" sz="2000"/>
              <a:t> all </a:t>
            </a:r>
            <a:r>
              <a:rPr b="1" i="1" lang="en-US" sz="2000"/>
              <a:t>Enrolled</a:t>
            </a:r>
            <a:r>
              <a:rPr lang="en-US" sz="2000"/>
              <a:t> rows that refer to the deleted sid in </a:t>
            </a:r>
            <a:r>
              <a:rPr b="1" i="1" lang="en-US" sz="2000"/>
              <a:t>Students </a:t>
            </a:r>
            <a:r>
              <a:rPr lang="en-US" sz="2000"/>
              <a:t>(</a:t>
            </a:r>
            <a:r>
              <a:rPr lang="en-US" sz="2000">
                <a:solidFill>
                  <a:schemeClr val="accent2"/>
                </a:solidFill>
              </a:rPr>
              <a:t>CASCADE</a:t>
            </a:r>
            <a:r>
              <a:rPr lang="en-US" sz="2000"/>
              <a:t>).</a:t>
            </a:r>
            <a:r>
              <a:rPr b="1" lang="en-US" sz="2000">
                <a:solidFill>
                  <a:schemeClr val="folHlink"/>
                </a:solidFill>
              </a:rPr>
              <a:t> </a:t>
            </a:r>
            <a:r>
              <a:rPr b="1" lang="en-US" sz="2000">
                <a:solidFill>
                  <a:schemeClr val="dk2"/>
                </a:solidFill>
              </a:rPr>
              <a:t>Both are affected</a:t>
            </a:r>
            <a:endParaRPr sz="2000">
              <a:solidFill>
                <a:schemeClr val="dk2"/>
              </a:solidFill>
            </a:endParaRPr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Option 2: </a:t>
            </a:r>
            <a:r>
              <a:rPr b="1" lang="en-US" sz="2000">
                <a:solidFill>
                  <a:schemeClr val="folHlink"/>
                </a:solidFill>
              </a:rPr>
              <a:t>Reject</a:t>
            </a:r>
            <a:r>
              <a:rPr lang="en-US" sz="2000"/>
              <a:t> the deletion/updating of the </a:t>
            </a:r>
            <a:r>
              <a:rPr b="1" i="1" lang="en-US" sz="2000"/>
              <a:t>Students</a:t>
            </a:r>
            <a:r>
              <a:rPr lang="en-US" sz="2000"/>
              <a:t> row if an </a:t>
            </a:r>
            <a:r>
              <a:rPr b="1" i="1" lang="en-US" sz="2000"/>
              <a:t>Enrolled</a:t>
            </a:r>
            <a:r>
              <a:rPr lang="en-US" sz="2000"/>
              <a:t> row refers to it (</a:t>
            </a:r>
            <a:r>
              <a:rPr lang="en-US" sz="2000">
                <a:solidFill>
                  <a:schemeClr val="accent2"/>
                </a:solidFill>
              </a:rPr>
              <a:t>NO ACTION </a:t>
            </a:r>
            <a:r>
              <a:rPr lang="en-US" sz="2000"/>
              <a:t>). [The default action for SQL]. </a:t>
            </a:r>
            <a:r>
              <a:rPr b="1" lang="en-US" sz="2000">
                <a:solidFill>
                  <a:schemeClr val="dk2"/>
                </a:solidFill>
              </a:rPr>
              <a:t>None is affected</a:t>
            </a:r>
            <a:r>
              <a:rPr lang="en-US" sz="2000"/>
              <a:t>.</a:t>
            </a:r>
            <a:endParaRPr/>
          </a:p>
          <a:p>
            <a:pPr indent="-44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Option 3: </a:t>
            </a:r>
            <a:r>
              <a:rPr b="1" lang="en-US" sz="2000">
                <a:solidFill>
                  <a:schemeClr val="folHlink"/>
                </a:solidFill>
              </a:rPr>
              <a:t>Set</a:t>
            </a:r>
            <a:r>
              <a:rPr lang="en-US" sz="2000"/>
              <a:t> the sid of </a:t>
            </a:r>
            <a:r>
              <a:rPr b="1" i="1" lang="en-US" sz="2000"/>
              <a:t>Enrolled</a:t>
            </a:r>
            <a:r>
              <a:rPr lang="en-US" sz="2000"/>
              <a:t> to some existing (</a:t>
            </a:r>
            <a:r>
              <a:rPr b="1" lang="en-US" sz="2000"/>
              <a:t>default</a:t>
            </a:r>
            <a:r>
              <a:rPr lang="en-US" sz="2000"/>
              <a:t>) sid value in </a:t>
            </a:r>
            <a:r>
              <a:rPr b="1" i="1" lang="en-US" sz="2000"/>
              <a:t>Students</a:t>
            </a:r>
            <a:r>
              <a:rPr lang="en-US" sz="2000"/>
              <a:t> for every involved </a:t>
            </a:r>
            <a:r>
              <a:rPr b="1" i="1" lang="en-US" sz="2000"/>
              <a:t>Enrolled</a:t>
            </a:r>
            <a:r>
              <a:rPr lang="en-US" sz="2000"/>
              <a:t> row (</a:t>
            </a:r>
            <a:r>
              <a:rPr lang="en-US" sz="2000">
                <a:solidFill>
                  <a:schemeClr val="accent2"/>
                </a:solidFill>
              </a:rPr>
              <a:t>SET NULL / SET DEFAULT</a:t>
            </a:r>
            <a:r>
              <a:rPr lang="en-US" sz="2000"/>
              <a:t> ). </a:t>
            </a:r>
            <a:r>
              <a:rPr b="1" lang="en-US" sz="2000">
                <a:solidFill>
                  <a:schemeClr val="dk2"/>
                </a:solidFill>
              </a:rPr>
              <a:t>Both are affected</a:t>
            </a:r>
            <a:r>
              <a:rPr lang="en-US" sz="2000"/>
              <a:t>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6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56"/>
          <p:cNvSpPr txBox="1"/>
          <p:nvPr>
            <p:ph type="title"/>
          </p:nvPr>
        </p:nvSpPr>
        <p:spPr>
          <a:xfrm>
            <a:off x="838200" y="419100"/>
            <a:ext cx="77724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Referential Integrity in SQL</a:t>
            </a:r>
            <a:endParaRPr/>
          </a:p>
        </p:txBody>
      </p:sp>
      <p:sp>
        <p:nvSpPr>
          <p:cNvPr id="450" name="Google Shape;450;p56"/>
          <p:cNvSpPr txBox="1"/>
          <p:nvPr>
            <p:ph idx="1" type="body"/>
          </p:nvPr>
        </p:nvSpPr>
        <p:spPr>
          <a:xfrm>
            <a:off x="152400" y="1828800"/>
            <a:ext cx="4191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When a </a:t>
            </a:r>
            <a:r>
              <a:rPr b="1" i="1" lang="en-US"/>
              <a:t>Students</a:t>
            </a:r>
            <a:r>
              <a:rPr lang="en-US"/>
              <a:t> row is deleted, all </a:t>
            </a:r>
            <a:r>
              <a:rPr b="1" i="1" lang="en-US"/>
              <a:t>Enrolled</a:t>
            </a:r>
            <a:r>
              <a:rPr lang="en-US"/>
              <a:t> rows that refer to it are to be </a:t>
            </a:r>
            <a:r>
              <a:rPr b="1" lang="en-US"/>
              <a:t>deleted</a:t>
            </a:r>
            <a:r>
              <a:rPr lang="en-US"/>
              <a:t> as well.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When a </a:t>
            </a:r>
            <a:r>
              <a:rPr b="1" i="1" lang="en-US"/>
              <a:t>Students</a:t>
            </a:r>
            <a:r>
              <a:rPr lang="en-US"/>
              <a:t> sid is modified, the update is to be </a:t>
            </a:r>
            <a:r>
              <a:rPr b="1" lang="en-US"/>
              <a:t>rejected</a:t>
            </a:r>
            <a:r>
              <a:rPr lang="en-US"/>
              <a:t> if an </a:t>
            </a:r>
            <a:r>
              <a:rPr b="1" i="1" lang="en-US"/>
              <a:t>Enrolled</a:t>
            </a:r>
            <a:r>
              <a:rPr lang="en-US"/>
              <a:t> row refers to the modified </a:t>
            </a:r>
            <a:r>
              <a:rPr b="1" i="1" lang="en-US"/>
              <a:t>Students</a:t>
            </a:r>
            <a:r>
              <a:rPr lang="en-US"/>
              <a:t> row.</a:t>
            </a:r>
            <a:endParaRPr/>
          </a:p>
        </p:txBody>
      </p:sp>
      <p:sp>
        <p:nvSpPr>
          <p:cNvPr id="451" name="Google Shape;451;p56"/>
          <p:cNvSpPr/>
          <p:nvPr/>
        </p:nvSpPr>
        <p:spPr>
          <a:xfrm>
            <a:off x="4591050" y="1905000"/>
            <a:ext cx="4446588" cy="2859088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CREATE TABLE Enrolled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(sid CHAR(20),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cid CHAR(20),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grade CHAR(2),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rPr>
              <a:t>PRIMARY KEY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(sid,cid),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rPr>
              <a:t>FOREIGN KEY </a:t>
            </a: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(sid)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rPr>
              <a:t>REFERENCES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(sid)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rPr>
              <a:t>ON DELETE NO 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rPr>
              <a:t>	ON UPDATE CASCADE</a:t>
            </a:r>
            <a:r>
              <a:rPr b="0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Google Shape;452;p56"/>
          <p:cNvCxnSpPr/>
          <p:nvPr/>
        </p:nvCxnSpPr>
        <p:spPr>
          <a:xfrm flipH="1" rot="10800000">
            <a:off x="2819400" y="4572000"/>
            <a:ext cx="2667000" cy="7620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dot"/>
            <a:round/>
            <a:headEnd len="sm" w="sm" type="none"/>
            <a:tailEnd len="sm" w="sm" type="triangle"/>
          </a:ln>
        </p:spPr>
      </p:cxnSp>
      <p:cxnSp>
        <p:nvCxnSpPr>
          <p:cNvPr id="453" name="Google Shape;453;p56"/>
          <p:cNvCxnSpPr/>
          <p:nvPr/>
        </p:nvCxnSpPr>
        <p:spPr>
          <a:xfrm>
            <a:off x="2667000" y="3352800"/>
            <a:ext cx="2819400" cy="83820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dot"/>
            <a:round/>
            <a:headEnd len="sm" w="sm" type="none"/>
            <a:tailEnd len="sm" w="sm" type="triangle"/>
          </a:ln>
        </p:spPr>
      </p:cxnSp>
    </p:spTree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7"/>
          <p:cNvSpPr txBox="1"/>
          <p:nvPr>
            <p:ph type="title"/>
          </p:nvPr>
        </p:nvSpPr>
        <p:spPr>
          <a:xfrm>
            <a:off x="533400" y="381000"/>
            <a:ext cx="8077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SQL Constraints</a:t>
            </a:r>
            <a:endParaRPr/>
          </a:p>
        </p:txBody>
      </p:sp>
      <p:sp>
        <p:nvSpPr>
          <p:cNvPr id="460" name="Google Shape;460;p57"/>
          <p:cNvSpPr txBox="1"/>
          <p:nvPr>
            <p:ph idx="1" type="body"/>
          </p:nvPr>
        </p:nvSpPr>
        <p:spPr>
          <a:xfrm>
            <a:off x="0" y="1066800"/>
            <a:ext cx="91440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NOT NULL constraint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Ensures that column does not accept nulls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UNIQUE constraint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Ensures that all values in column are unique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DEFAULT constraint	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Assigns value to attribute when a new row is added to table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CUS_AREACODE CHAR(3) DEFAULT ‘615’ NOT NULL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/>
              <a:t>CHECK (CUS_AREACODE IN (‘615’, ‘713’, 931’))</a:t>
            </a:r>
            <a:endParaRPr/>
          </a:p>
        </p:txBody>
      </p:sp>
      <p:sp>
        <p:nvSpPr>
          <p:cNvPr id="461" name="Google Shape;461;p57"/>
          <p:cNvSpPr txBox="1"/>
          <p:nvPr>
            <p:ph idx="12" type="sldNum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ER to Relational Model - Entities</a:t>
            </a:r>
            <a:endParaRPr/>
          </a:p>
        </p:txBody>
      </p:sp>
      <p:sp>
        <p:nvSpPr>
          <p:cNvPr id="467" name="Google Shape;467;p5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Entity sets to tables: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Attributes to columns</a:t>
            </a:r>
            <a:endParaRPr/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57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CREATE TABLE </a:t>
            </a: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Employees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                  (ssn 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CHAR</a:t>
            </a: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(11),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                  name 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CHAR</a:t>
            </a: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(20),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                  lot  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INTEGER</a:t>
            </a: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                  </a:t>
            </a:r>
            <a:r>
              <a:rPr lang="en-US" sz="1800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rPr>
              <a:t>PRIMARY KEY  </a:t>
            </a:r>
            <a:r>
              <a:rPr lang="en-US" sz="2000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rPr>
              <a:t>(ssn)</a:t>
            </a:r>
            <a:r>
              <a:rPr lang="en-US" sz="2000"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grpSp>
        <p:nvGrpSpPr>
          <p:cNvPr id="468" name="Google Shape;468;p58"/>
          <p:cNvGrpSpPr/>
          <p:nvPr/>
        </p:nvGrpSpPr>
        <p:grpSpPr>
          <a:xfrm>
            <a:off x="4191000" y="1825625"/>
            <a:ext cx="4406900" cy="1663700"/>
            <a:chOff x="240" y="2112"/>
            <a:chExt cx="2776" cy="1048"/>
          </a:xfrm>
        </p:grpSpPr>
        <p:grpSp>
          <p:nvGrpSpPr>
            <p:cNvPr id="469" name="Google Shape;469;p58"/>
            <p:cNvGrpSpPr/>
            <p:nvPr/>
          </p:nvGrpSpPr>
          <p:grpSpPr>
            <a:xfrm>
              <a:off x="1104" y="2832"/>
              <a:ext cx="1144" cy="328"/>
              <a:chOff x="1104" y="2832"/>
              <a:chExt cx="1144" cy="328"/>
            </a:xfrm>
          </p:grpSpPr>
          <p:sp>
            <p:nvSpPr>
              <p:cNvPr id="470" name="Google Shape;470;p58"/>
              <p:cNvSpPr/>
              <p:nvPr/>
            </p:nvSpPr>
            <p:spPr>
              <a:xfrm>
                <a:off x="1104" y="2832"/>
                <a:ext cx="1144" cy="328"/>
              </a:xfrm>
              <a:prstGeom prst="rect">
                <a:avLst/>
              </a:prstGeom>
              <a:noFill/>
              <a:ln cap="flat" cmpd="sng" w="12700">
                <a:solidFill>
                  <a:schemeClr val="dk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1" name="Google Shape;471;p58"/>
              <p:cNvSpPr/>
              <p:nvPr/>
            </p:nvSpPr>
            <p:spPr>
              <a:xfrm>
                <a:off x="1187" y="2849"/>
                <a:ext cx="959" cy="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4450" lIns="90475" spcFirstLastPara="1" rIns="90475" wrap="square" tIns="444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US" sz="20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Employees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2" name="Google Shape;472;p58"/>
            <p:cNvSpPr/>
            <p:nvPr/>
          </p:nvSpPr>
          <p:spPr>
            <a:xfrm>
              <a:off x="240" y="2256"/>
              <a:ext cx="712" cy="328"/>
            </a:xfrm>
            <a:prstGeom prst="ellipse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3" name="Google Shape;473;p58"/>
            <p:cNvSpPr/>
            <p:nvPr/>
          </p:nvSpPr>
          <p:spPr>
            <a:xfrm>
              <a:off x="418" y="2320"/>
              <a:ext cx="390" cy="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sng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ssn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8"/>
            <p:cNvSpPr/>
            <p:nvPr/>
          </p:nvSpPr>
          <p:spPr>
            <a:xfrm>
              <a:off x="1296" y="2112"/>
              <a:ext cx="712" cy="328"/>
            </a:xfrm>
            <a:prstGeom prst="ellipse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5" name="Google Shape;475;p58"/>
            <p:cNvSpPr/>
            <p:nvPr/>
          </p:nvSpPr>
          <p:spPr>
            <a:xfrm>
              <a:off x="2304" y="2256"/>
              <a:ext cx="712" cy="328"/>
            </a:xfrm>
            <a:prstGeom prst="ellipse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6" name="Google Shape;476;p58"/>
            <p:cNvSpPr/>
            <p:nvPr/>
          </p:nvSpPr>
          <p:spPr>
            <a:xfrm>
              <a:off x="1331" y="2177"/>
              <a:ext cx="532" cy="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8"/>
            <p:cNvSpPr/>
            <p:nvPr/>
          </p:nvSpPr>
          <p:spPr>
            <a:xfrm>
              <a:off x="2483" y="2322"/>
              <a:ext cx="309" cy="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lot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8" name="Google Shape;478;p58"/>
            <p:cNvCxnSpPr/>
            <p:nvPr/>
          </p:nvCxnSpPr>
          <p:spPr>
            <a:xfrm>
              <a:off x="624" y="2592"/>
              <a:ext cx="472" cy="232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9" name="Google Shape;479;p58"/>
            <p:cNvCxnSpPr/>
            <p:nvPr/>
          </p:nvCxnSpPr>
          <p:spPr>
            <a:xfrm>
              <a:off x="1676" y="2448"/>
              <a:ext cx="0" cy="376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0" name="Google Shape;480;p58"/>
            <p:cNvCxnSpPr/>
            <p:nvPr/>
          </p:nvCxnSpPr>
          <p:spPr>
            <a:xfrm flipH="1" rot="10800000">
              <a:off x="2256" y="2584"/>
              <a:ext cx="376" cy="248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1" y="4055116"/>
            <a:ext cx="5334000" cy="2222717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ER to Relational Model  - Relationships</a:t>
            </a:r>
            <a:endParaRPr/>
          </a:p>
        </p:txBody>
      </p:sp>
      <p:sp>
        <p:nvSpPr>
          <p:cNvPr id="487" name="Google Shape;487;p59"/>
          <p:cNvSpPr txBox="1"/>
          <p:nvPr>
            <p:ph idx="1" type="body"/>
          </p:nvPr>
        </p:nvSpPr>
        <p:spPr>
          <a:xfrm>
            <a:off x="628650" y="1825625"/>
            <a:ext cx="49339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Relationship Sets to Tables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Attributes to columns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 translating a relationship set to a relation, attributes of the relation must include: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-US"/>
              <a:t>Keys for each participating entity set  (as foreign keys).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set of attributes forms a </a:t>
            </a:r>
            <a:r>
              <a:rPr i="1" lang="en-US" sz="2400">
                <a:solidFill>
                  <a:schemeClr val="folHlink"/>
                </a:solidFill>
              </a:rPr>
              <a:t>key</a:t>
            </a:r>
            <a:r>
              <a:rPr lang="en-US" sz="2400"/>
              <a:t> for the relation</a:t>
            </a:r>
            <a:r>
              <a:rPr lang="en-US"/>
              <a:t>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488" name="Google Shape;488;p59"/>
          <p:cNvSpPr txBox="1"/>
          <p:nvPr/>
        </p:nvSpPr>
        <p:spPr>
          <a:xfrm>
            <a:off x="5638800" y="1143000"/>
            <a:ext cx="44196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EMP 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DEPT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works_in (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since date,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ssn_emp int,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did_dept int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key (ssn_emp, did_dept),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(ssn_emp) references emp(ssn),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(did_dept) references dept(Did));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9" name="Google Shape;489;p59"/>
          <p:cNvGraphicFramePr/>
          <p:nvPr/>
        </p:nvGraphicFramePr>
        <p:xfrm>
          <a:off x="-423553" y="709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{A6CA685D-6C65-4C7A-BE34-DBB0EDBB5AAD}</a:tableStyleId>
              </a:tblPr>
              <a:tblGrid>
                <a:gridCol w="2032000"/>
                <a:gridCol w="2032000"/>
                <a:gridCol w="2032000"/>
              </a:tblGrid>
              <a:tr h="24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Since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Ssn</a:t>
                      </a:r>
                      <a:endParaRPr sz="135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did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1/1/2019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1/1/2018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1/5/2020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51" y="3733800"/>
            <a:ext cx="9144000" cy="3385814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 txBox="1"/>
          <p:nvPr>
            <p:ph type="title"/>
          </p:nvPr>
        </p:nvSpPr>
        <p:spPr>
          <a:xfrm>
            <a:off x="228600" y="3661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ER to Relational Model  - Relationships</a:t>
            </a:r>
            <a:endParaRPr/>
          </a:p>
        </p:txBody>
      </p:sp>
      <p:sp>
        <p:nvSpPr>
          <p:cNvPr id="496" name="Google Shape;496;p60"/>
          <p:cNvSpPr txBox="1"/>
          <p:nvPr>
            <p:ph idx="1" type="body"/>
          </p:nvPr>
        </p:nvSpPr>
        <p:spPr>
          <a:xfrm>
            <a:off x="128649" y="1292225"/>
            <a:ext cx="8991600" cy="20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EMP (SSN: int primary key, name: varchar(32), etc…)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PROJ (Number: int primary key, Name: varchar(32), etc..)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CREATE TABLE EMP2PROJ (SSN int, Proj_num int not null, Hours int,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	PRIMARY KEY (SSN, Proj_num),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	Foreign Key (SSN) References EMP(SSN),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	Foreign Key (Proj_num) References PROJ(Number));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t/>
            </a:r>
            <a:endParaRPr sz="1942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t/>
            </a:r>
            <a:endParaRPr sz="1942"/>
          </a:p>
        </p:txBody>
      </p:sp>
      <p:sp>
        <p:nvSpPr>
          <p:cNvPr id="497" name="Google Shape;497;p60"/>
          <p:cNvSpPr/>
          <p:nvPr/>
        </p:nvSpPr>
        <p:spPr>
          <a:xfrm>
            <a:off x="6477802" y="6333423"/>
            <a:ext cx="635267" cy="7700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SQL</a:t>
            </a:r>
            <a:endParaRPr/>
          </a:p>
        </p:txBody>
      </p:sp>
      <p:sp>
        <p:nvSpPr>
          <p:cNvPr id="131" name="Google Shape;131;p5"/>
          <p:cNvSpPr txBox="1"/>
          <p:nvPr>
            <p:ph idx="1" type="body"/>
          </p:nvPr>
        </p:nvSpPr>
        <p:spPr>
          <a:xfrm>
            <a:off x="628650" y="1825625"/>
            <a:ext cx="502340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DBMS Supports </a:t>
            </a:r>
            <a:r>
              <a:rPr b="1" lang="en-US" sz="3200" u="sng"/>
              <a:t>Structured Query Language.</a:t>
            </a:r>
            <a:endParaRPr sz="3200"/>
          </a:p>
          <a:p>
            <a:pPr indent="-2032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Based on Relational Algebra</a:t>
            </a:r>
            <a:endParaRPr/>
          </a:p>
          <a:p>
            <a:pPr indent="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Composed of </a:t>
            </a:r>
            <a:endParaRPr/>
          </a:p>
          <a:p>
            <a:pPr indent="-2032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DDL</a:t>
            </a:r>
            <a:endParaRPr/>
          </a:p>
          <a:p>
            <a:pPr indent="-2032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DML</a:t>
            </a:r>
            <a:endParaRPr/>
          </a:p>
        </p:txBody>
      </p:sp>
      <p:sp>
        <p:nvSpPr>
          <p:cNvPr id="132" name="Google Shape;132;p5"/>
          <p:cNvSpPr txBox="1"/>
          <p:nvPr>
            <p:ph idx="12" type="sldNum"/>
          </p:nvPr>
        </p:nvSpPr>
        <p:spPr>
          <a:xfrm>
            <a:off x="6457950" y="6356351"/>
            <a:ext cx="1619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33" name="Google Shape;133;p5"/>
          <p:cNvGraphicFramePr/>
          <p:nvPr/>
        </p:nvGraphicFramePr>
        <p:xfrm>
          <a:off x="5486400" y="1524000"/>
          <a:ext cx="3152775" cy="3657600"/>
        </p:xfrm>
        <a:graphic>
          <a:graphicData uri="http://schemas.openxmlformats.org/presentationml/2006/ole">
            <mc:AlternateContent>
              <mc:Choice Requires="v">
                <p:oleObj r:id="rId4" imgH="3657600" imgW="3152775" progId="Photoshop.Image.16" spid="_x0000_s1">
                  <p:embed/>
                </p:oleObj>
              </mc:Choice>
              <mc:Fallback>
                <p:oleObj r:id="rId5" imgH="3657600" imgW="3152775" progId="Photoshop.Image.16">
                  <p:embed/>
                  <p:pic>
                    <p:nvPicPr>
                      <p:cNvPr id="133" name="Google Shape;133;p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486400" y="1524000"/>
                        <a:ext cx="315277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1"/>
          <p:cNvSpPr txBox="1"/>
          <p:nvPr>
            <p:ph type="title"/>
          </p:nvPr>
        </p:nvSpPr>
        <p:spPr>
          <a:xfrm>
            <a:off x="457200" y="457200"/>
            <a:ext cx="8686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Relationship Types to Relational Model</a:t>
            </a:r>
            <a:endParaRPr/>
          </a:p>
        </p:txBody>
      </p:sp>
      <p:sp>
        <p:nvSpPr>
          <p:cNvPr id="507" name="Google Shape;507;p6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Possible cardinality ratio: 1:1, 1: N, N:1, and N:M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Easiest is N:M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Every Entity is a relation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Every Relationship is a relation</a:t>
            </a:r>
            <a:endParaRPr/>
          </a:p>
        </p:txBody>
      </p:sp>
      <p:sp>
        <p:nvSpPr>
          <p:cNvPr id="508" name="Google Shape;508;p6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09" name="Google Shape;509;p61"/>
          <p:cNvGrpSpPr/>
          <p:nvPr/>
        </p:nvGrpSpPr>
        <p:grpSpPr>
          <a:xfrm>
            <a:off x="1619250" y="4005263"/>
            <a:ext cx="5105400" cy="762000"/>
            <a:chOff x="1619250" y="4005263"/>
            <a:chExt cx="5105400" cy="762000"/>
          </a:xfrm>
        </p:grpSpPr>
        <p:sp>
          <p:nvSpPr>
            <p:cNvPr id="510" name="Google Shape;510;p61"/>
            <p:cNvSpPr/>
            <p:nvPr/>
          </p:nvSpPr>
          <p:spPr>
            <a:xfrm>
              <a:off x="1619250" y="4157663"/>
              <a:ext cx="1295400" cy="457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Owner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1"/>
            <p:cNvSpPr/>
            <p:nvPr/>
          </p:nvSpPr>
          <p:spPr>
            <a:xfrm>
              <a:off x="5429250" y="4157663"/>
              <a:ext cx="1295400" cy="457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1"/>
            <p:cNvSpPr/>
            <p:nvPr/>
          </p:nvSpPr>
          <p:spPr>
            <a:xfrm>
              <a:off x="3676650" y="4081463"/>
              <a:ext cx="914400" cy="685800"/>
            </a:xfrm>
            <a:prstGeom prst="diamond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owns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3" name="Google Shape;513;p61"/>
            <p:cNvCxnSpPr/>
            <p:nvPr/>
          </p:nvCxnSpPr>
          <p:spPr>
            <a:xfrm>
              <a:off x="2914650" y="4386263"/>
              <a:ext cx="762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4" name="Google Shape;514;p61"/>
            <p:cNvCxnSpPr/>
            <p:nvPr/>
          </p:nvCxnSpPr>
          <p:spPr>
            <a:xfrm>
              <a:off x="4591050" y="4386263"/>
              <a:ext cx="838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15" name="Google Shape;515;p61"/>
            <p:cNvSpPr txBox="1"/>
            <p:nvPr/>
          </p:nvSpPr>
          <p:spPr>
            <a:xfrm>
              <a:off x="2990850" y="4005263"/>
              <a:ext cx="2825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61"/>
            <p:cNvSpPr txBox="1"/>
            <p:nvPr/>
          </p:nvSpPr>
          <p:spPr>
            <a:xfrm>
              <a:off x="5048250" y="4005263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61"/>
          <p:cNvSpPr/>
          <p:nvPr/>
        </p:nvSpPr>
        <p:spPr>
          <a:xfrm>
            <a:off x="1619250" y="5072063"/>
            <a:ext cx="1295400" cy="45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5429250" y="5072063"/>
            <a:ext cx="1295400" cy="45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3676650" y="4995863"/>
            <a:ext cx="914400" cy="6858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0" name="Google Shape;520;p61"/>
          <p:cNvCxnSpPr/>
          <p:nvPr/>
        </p:nvCxnSpPr>
        <p:spPr>
          <a:xfrm>
            <a:off x="2914650" y="5300663"/>
            <a:ext cx="76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1" name="Google Shape;521;p61"/>
          <p:cNvCxnSpPr/>
          <p:nvPr/>
        </p:nvCxnSpPr>
        <p:spPr>
          <a:xfrm>
            <a:off x="4591050" y="5300663"/>
            <a:ext cx="83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2" name="Google Shape;522;p61"/>
          <p:cNvSpPr txBox="1"/>
          <p:nvPr/>
        </p:nvSpPr>
        <p:spPr>
          <a:xfrm>
            <a:off x="2990850" y="4919663"/>
            <a:ext cx="31273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1"/>
          <p:cNvSpPr txBox="1"/>
          <p:nvPr/>
        </p:nvSpPr>
        <p:spPr>
          <a:xfrm>
            <a:off x="5048250" y="4919663"/>
            <a:ext cx="2825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4" name="Google Shape;524;p61"/>
          <p:cNvGrpSpPr/>
          <p:nvPr/>
        </p:nvGrpSpPr>
        <p:grpSpPr>
          <a:xfrm>
            <a:off x="1619250" y="5834063"/>
            <a:ext cx="5105400" cy="762000"/>
            <a:chOff x="1619250" y="5834063"/>
            <a:chExt cx="5105400" cy="762000"/>
          </a:xfrm>
        </p:grpSpPr>
        <p:sp>
          <p:nvSpPr>
            <p:cNvPr id="525" name="Google Shape;525;p61"/>
            <p:cNvSpPr/>
            <p:nvPr/>
          </p:nvSpPr>
          <p:spPr>
            <a:xfrm>
              <a:off x="1619250" y="5986463"/>
              <a:ext cx="1295400" cy="457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Owner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61"/>
            <p:cNvSpPr/>
            <p:nvPr/>
          </p:nvSpPr>
          <p:spPr>
            <a:xfrm>
              <a:off x="5429250" y="5986463"/>
              <a:ext cx="1295400" cy="457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61"/>
            <p:cNvSpPr/>
            <p:nvPr/>
          </p:nvSpPr>
          <p:spPr>
            <a:xfrm>
              <a:off x="3676650" y="5910263"/>
              <a:ext cx="914400" cy="685800"/>
            </a:xfrm>
            <a:prstGeom prst="diamond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owns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8" name="Google Shape;528;p61"/>
            <p:cNvCxnSpPr/>
            <p:nvPr/>
          </p:nvCxnSpPr>
          <p:spPr>
            <a:xfrm>
              <a:off x="2914650" y="6215063"/>
              <a:ext cx="762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9" name="Google Shape;529;p61"/>
            <p:cNvCxnSpPr/>
            <p:nvPr/>
          </p:nvCxnSpPr>
          <p:spPr>
            <a:xfrm>
              <a:off x="4578350" y="6224588"/>
              <a:ext cx="838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0" name="Google Shape;530;p61"/>
            <p:cNvSpPr txBox="1"/>
            <p:nvPr/>
          </p:nvSpPr>
          <p:spPr>
            <a:xfrm>
              <a:off x="2990850" y="5834063"/>
              <a:ext cx="312738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61"/>
            <p:cNvSpPr txBox="1"/>
            <p:nvPr/>
          </p:nvSpPr>
          <p:spPr>
            <a:xfrm>
              <a:off x="5048250" y="5834063"/>
              <a:ext cx="331788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One-to-Many</a:t>
            </a:r>
            <a:endParaRPr/>
          </a:p>
        </p:txBody>
      </p:sp>
      <p:sp>
        <p:nvSpPr>
          <p:cNvPr id="537" name="Google Shape;537;p6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Start with Each Entity as a relation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EMP(eid: int, name: varchar(32), etc..)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DEPT(did: int, dname: varchar(32), etc..)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Relationship needs special care on the 1-1 side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Especially if total participation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Relationship must be merged with Emp</a:t>
            </a:r>
            <a:endParaRPr sz="1942"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en-US" sz="1942"/>
              <a:t>Result: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US" sz="1665"/>
              <a:t>EMP_works(eid: int, 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		name: varchar(32)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	      	rank int,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		salary real,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		did: int not null,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	      primary key(eid),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	      foreign key (did) references DEPT(did))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t/>
            </a:r>
            <a:endParaRPr sz="1665"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Replaces employee table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Replaces works_for table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t/>
            </a:r>
            <a:endParaRPr sz="1665"/>
          </a:p>
          <a:p>
            <a:pPr indent="-48133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t/>
            </a:r>
            <a:endParaRPr sz="1942"/>
          </a:p>
        </p:txBody>
      </p:sp>
      <p:pic>
        <p:nvPicPr>
          <p:cNvPr id="538" name="Google Shape;53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5902" y="3931213"/>
            <a:ext cx="3838098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400417"/>
            <a:ext cx="4318000" cy="11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4750" y="37203"/>
            <a:ext cx="5429250" cy="2172597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6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One-to-One</a:t>
            </a:r>
            <a:endParaRPr/>
          </a:p>
        </p:txBody>
      </p:sp>
      <p:sp>
        <p:nvSpPr>
          <p:cNvPr id="546" name="Google Shape;546;p6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Start with Each Entity as a relation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Char char="•"/>
            </a:pPr>
            <a:r>
              <a:rPr lang="en-US" sz="1395"/>
              <a:t>EMP(eid: int, name: varchar(32), etc..)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Char char="•"/>
            </a:pPr>
            <a:r>
              <a:rPr lang="en-US" sz="1395"/>
              <a:t>DEPT(did: int, dname: varchar(32), etc..)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Relationship needs special care on the 1-1 side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Char char="•"/>
            </a:pPr>
            <a:r>
              <a:rPr lang="en-US" sz="1395"/>
              <a:t>Especially if total participation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Relationship must be merged with DEPT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Result: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Char char="•"/>
            </a:pPr>
            <a:r>
              <a:rPr lang="en-US" sz="1395"/>
              <a:t>DEPT(	did int, 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/>
              <a:t>		name varchar(32),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/>
              <a:t>		stdate date,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/>
              <a:t>	      mgr_ssn: int not null,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/>
              <a:t>	      primary key(did),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/>
              <a:t>	      foreign key (mgr_ssn) 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/>
              <a:t>             references EMP(eid));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t/>
            </a:r>
            <a:endParaRPr sz="1395"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/>
              <a:t>Dept_locations</a:t>
            </a:r>
            <a:endParaRPr sz="1395"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/>
              <a:t>( did int,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/>
              <a:t>Location int,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/>
              <a:t>Primary key( did, location),</a:t>
            </a:r>
            <a:endParaRPr/>
          </a:p>
          <a:p>
            <a:pPr indent="0" lvl="1" marL="34290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US" sz="1395"/>
              <a:t>Foreign key (did) references dept(did));</a:t>
            </a:r>
            <a:endParaRPr/>
          </a:p>
          <a:p>
            <a:pPr indent="-68135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None/>
            </a:pPr>
            <a:r>
              <a:t/>
            </a:r>
            <a:endParaRPr sz="1627"/>
          </a:p>
        </p:txBody>
      </p:sp>
      <p:cxnSp>
        <p:nvCxnSpPr>
          <p:cNvPr id="547" name="Google Shape;547;p63"/>
          <p:cNvCxnSpPr/>
          <p:nvPr/>
        </p:nvCxnSpPr>
        <p:spPr>
          <a:xfrm rot="10800000">
            <a:off x="4226935" y="5696744"/>
            <a:ext cx="591127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48" name="Google Shape;54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8498" y="3886199"/>
            <a:ext cx="4205502" cy="2945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Musicians Example</a:t>
            </a:r>
            <a:endParaRPr/>
          </a:p>
        </p:txBody>
      </p:sp>
      <p:pic>
        <p:nvPicPr>
          <p:cNvPr id="554" name="Google Shape;554;p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429040"/>
            <a:ext cx="7524750" cy="4908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1980" y="0"/>
            <a:ext cx="3894103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65"/>
          <p:cNvSpPr/>
          <p:nvPr/>
        </p:nvSpPr>
        <p:spPr>
          <a:xfrm>
            <a:off x="76200" y="76200"/>
            <a:ext cx="5410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Address ( Phone int primary key, City varchar(16), Street varchar(32));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65"/>
          <p:cNvSpPr/>
          <p:nvPr/>
        </p:nvSpPr>
        <p:spPr>
          <a:xfrm>
            <a:off x="-228600" y="748189"/>
            <a:ext cx="563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Musicians (Ssn int primary key,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char(32), Phone int,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key(phone) references Address(phone));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65"/>
          <p:cNvSpPr/>
          <p:nvPr/>
        </p:nvSpPr>
        <p:spPr>
          <a:xfrm>
            <a:off x="76200" y="1905000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instruments(Inst_id int primary key, Name varchar(32), Musical_key varchar(32));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65"/>
          <p:cNvSpPr/>
          <p:nvPr/>
        </p:nvSpPr>
        <p:spPr>
          <a:xfrm>
            <a:off x="76200" y="2638301"/>
            <a:ext cx="6172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Mus2Inst( ssn int, inst_id int,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key(ssn, inst_id),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(ssn) references musicians(ssn),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(inst_id) references instruments(inst_id));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65"/>
          <p:cNvSpPr/>
          <p:nvPr/>
        </p:nvSpPr>
        <p:spPr>
          <a:xfrm>
            <a:off x="76200" y="4038600"/>
            <a:ext cx="83058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albums (alb_id int primary key, Prod_ssn int,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A_date date, format varchar(32), Title varchar(32),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(prod_ssn) references musicians(ssn));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65"/>
          <p:cNvSpPr/>
          <p:nvPr/>
        </p:nvSpPr>
        <p:spPr>
          <a:xfrm>
            <a:off x="152400" y="5133201"/>
            <a:ext cx="838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Songs (song_id int primary key, title varchar(32), author varchar(32),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Alb_id int, foreign key (alb_id) references albums(alb_id));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65"/>
          <p:cNvSpPr/>
          <p:nvPr/>
        </p:nvSpPr>
        <p:spPr>
          <a:xfrm>
            <a:off x="152400" y="5973241"/>
            <a:ext cx="7772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Mus2Songs(ssn int, song_id int, primary key (ssn, song_id),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(ssn) References Musicians(ssn),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(song_id) references Songs(song_id));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a7bed16739_0_0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73" name="Google Shape;573;ga7bed16739_0_0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954" y="1600200"/>
            <a:ext cx="7884276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6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University Example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76200"/>
            <a:ext cx="4686300" cy="2972453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67"/>
          <p:cNvSpPr/>
          <p:nvPr/>
        </p:nvSpPr>
        <p:spPr>
          <a:xfrm>
            <a:off x="25730" y="0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Prof(ssn int primary key, age int, rank int);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67"/>
          <p:cNvSpPr/>
          <p:nvPr/>
        </p:nvSpPr>
        <p:spPr>
          <a:xfrm>
            <a:off x="25730" y="570629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run_Dept (did int primary key, office varchar(32),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dname varchar(32), mgr_ssn int,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key(mgr_ssn) references Prof(ssn));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67"/>
          <p:cNvSpPr/>
          <p:nvPr/>
        </p:nvSpPr>
        <p:spPr>
          <a:xfrm>
            <a:off x="25730" y="1857479"/>
            <a:ext cx="6172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Prof2DeptW( did int, ssn int, percent int,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key(did, ssn),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(ssn) references Prof(ssn),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(did) references run_Dept(did));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7"/>
          <p:cNvSpPr/>
          <p:nvPr/>
        </p:nvSpPr>
        <p:spPr>
          <a:xfrm>
            <a:off x="81643" y="3160773"/>
            <a:ext cx="7391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Proj(pnum int primary key, sponser varchar(32), sdate date,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Edate date, budget real, mgr_ssn int,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(mgr_ssn) references Prof(ssn));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67"/>
          <p:cNvSpPr/>
          <p:nvPr/>
        </p:nvSpPr>
        <p:spPr>
          <a:xfrm>
            <a:off x="97477" y="4187068"/>
            <a:ext cx="72281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Prof2ProjW(pnum int, ssn int, Primary key(pnum, ssn),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(ssn) references Prof(ssn),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(pnum) references Proj(pnum));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67"/>
          <p:cNvSpPr/>
          <p:nvPr/>
        </p:nvSpPr>
        <p:spPr>
          <a:xfrm>
            <a:off x="162048" y="5110398"/>
            <a:ext cx="78389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gStudent(ssn int primary key, name varchar(32), age int,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degree varchar(32), senior_ssn int, major_did int,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(major_did) references run_Dept(did));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67"/>
          <p:cNvSpPr/>
          <p:nvPr/>
        </p:nvSpPr>
        <p:spPr>
          <a:xfrm>
            <a:off x="-152400" y="6062427"/>
            <a:ext cx="9296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table Student2ProjW(pnum int, ssn int, Primary key(pnum, ssn), supervisor varchar(32),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(ssn) references gStudent(ssn), Foreign key (pnum) references Proj(pnum));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68"/>
          <p:cNvGrpSpPr/>
          <p:nvPr/>
        </p:nvGrpSpPr>
        <p:grpSpPr>
          <a:xfrm>
            <a:off x="3962400" y="3276600"/>
            <a:ext cx="5303322" cy="2578925"/>
            <a:chOff x="838200" y="3396243"/>
            <a:chExt cx="7391400" cy="2780720"/>
          </a:xfrm>
        </p:grpSpPr>
        <p:pic>
          <p:nvPicPr>
            <p:cNvPr id="597" name="Google Shape;597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8200" y="3396243"/>
              <a:ext cx="7391400" cy="2780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68"/>
            <p:cNvSpPr/>
            <p:nvPr/>
          </p:nvSpPr>
          <p:spPr>
            <a:xfrm>
              <a:off x="5410200" y="4365072"/>
              <a:ext cx="1219200" cy="609600"/>
            </a:xfrm>
            <a:prstGeom prst="frame">
              <a:avLst>
                <a:gd fmla="val 12500" name="adj1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9" name="Google Shape;599;p68"/>
            <p:cNvCxnSpPr/>
            <p:nvPr/>
          </p:nvCxnSpPr>
          <p:spPr>
            <a:xfrm>
              <a:off x="4571400" y="4669872"/>
              <a:ext cx="838800" cy="0"/>
            </a:xfrm>
            <a:prstGeom prst="straightConnector1">
              <a:avLst/>
            </a:prstGeom>
            <a:noFill/>
            <a:ln cap="flat" cmpd="sng" w="635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00" name="Google Shape;600;p6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Relational Model for Weak Entity Sets</a:t>
            </a:r>
            <a:endParaRPr/>
          </a:p>
        </p:txBody>
      </p:sp>
      <p:sp>
        <p:nvSpPr>
          <p:cNvPr id="601" name="Google Shape;601;p6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Start with Each Entity as a relation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EMP(eid: int, name: varchar(32), etc..)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Dependents(Name: varchar(32), relationship: varchar(32), etc..)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Weak Relationships needs special care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Relationship must be merged with Dependents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Dependents(Name: Varchar(32),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		 Relationship: Varchar(32),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		 emp_id: int not null,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		 Primary key (emp_id*, Name),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		 Foreign Key (emp_id)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		 References EMP(eid) 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		on delete cascade)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Relational Model for Recursive Relationships</a:t>
            </a:r>
            <a:endParaRPr/>
          </a:p>
        </p:txBody>
      </p:sp>
      <p:sp>
        <p:nvSpPr>
          <p:cNvPr id="607" name="Google Shape;607;p6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EMP (employeeNo int primary key,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  employeeName varchar(32),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  ManagerSSN int))</a:t>
            </a:r>
            <a:endParaRPr/>
          </a:p>
        </p:txBody>
      </p:sp>
      <p:grpSp>
        <p:nvGrpSpPr>
          <p:cNvPr id="608" name="Google Shape;608;p69"/>
          <p:cNvGrpSpPr/>
          <p:nvPr/>
        </p:nvGrpSpPr>
        <p:grpSpPr>
          <a:xfrm>
            <a:off x="4038600" y="3239294"/>
            <a:ext cx="3546896" cy="1524000"/>
            <a:chOff x="4191000" y="3633192"/>
            <a:chExt cx="3546896" cy="1524000"/>
          </a:xfrm>
        </p:grpSpPr>
        <p:cxnSp>
          <p:nvCxnSpPr>
            <p:cNvPr id="609" name="Google Shape;609;p69"/>
            <p:cNvCxnSpPr/>
            <p:nvPr/>
          </p:nvCxnSpPr>
          <p:spPr>
            <a:xfrm rot="10800000">
              <a:off x="7239000" y="4327618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10" name="Google Shape;610;p69"/>
            <p:cNvSpPr/>
            <p:nvPr/>
          </p:nvSpPr>
          <p:spPr>
            <a:xfrm>
              <a:off x="5943600" y="4166592"/>
              <a:ext cx="1066800" cy="3048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50"/>
                <a:buFont typeface="Noto Sans Symbols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EMPLOYEE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9"/>
            <p:cNvSpPr/>
            <p:nvPr/>
          </p:nvSpPr>
          <p:spPr>
            <a:xfrm>
              <a:off x="4191000" y="3904862"/>
              <a:ext cx="1524000" cy="33793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50"/>
                <a:buFont typeface="Noto Sans Symbols"/>
                <a:buNone/>
              </a:pPr>
              <a:r>
                <a:rPr b="1" i="0" lang="en-US" sz="1400" u="sng" cap="none" strike="noStrik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employeeNO</a:t>
              </a:r>
              <a:endParaRPr b="1" i="0" sz="1400" u="sng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612" name="Google Shape;612;p69"/>
            <p:cNvSpPr/>
            <p:nvPr/>
          </p:nvSpPr>
          <p:spPr>
            <a:xfrm>
              <a:off x="5680496" y="3633192"/>
              <a:ext cx="1600200" cy="33793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50"/>
                <a:buFont typeface="Noto Sans Symbols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employeeNAME</a:t>
              </a:r>
              <a:endParaRPr b="1" i="0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613" name="Google Shape;613;p69"/>
            <p:cNvSpPr/>
            <p:nvPr/>
          </p:nvSpPr>
          <p:spPr>
            <a:xfrm>
              <a:off x="5715000" y="4699992"/>
              <a:ext cx="1524000" cy="457200"/>
            </a:xfrm>
            <a:prstGeom prst="flowChartDecision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manage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4" name="Google Shape;614;p69"/>
            <p:cNvCxnSpPr>
              <a:stCxn id="610" idx="0"/>
              <a:endCxn id="612" idx="4"/>
            </p:cNvCxnSpPr>
            <p:nvPr/>
          </p:nvCxnSpPr>
          <p:spPr>
            <a:xfrm flipH="1" rot="10800000">
              <a:off x="6477000" y="3970992"/>
              <a:ext cx="3600" cy="19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15" name="Google Shape;615;p69"/>
            <p:cNvSpPr txBox="1"/>
            <p:nvPr/>
          </p:nvSpPr>
          <p:spPr>
            <a:xfrm>
              <a:off x="6899696" y="4166592"/>
              <a:ext cx="838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6" name="Google Shape;616;p69"/>
            <p:cNvCxnSpPr/>
            <p:nvPr/>
          </p:nvCxnSpPr>
          <p:spPr>
            <a:xfrm rot="10800000">
              <a:off x="7018676" y="4318992"/>
              <a:ext cx="2286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7" name="Google Shape;617;p69"/>
            <p:cNvCxnSpPr/>
            <p:nvPr/>
          </p:nvCxnSpPr>
          <p:spPr>
            <a:xfrm rot="10800000">
              <a:off x="5715000" y="4318992"/>
              <a:ext cx="0" cy="609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8" name="Google Shape;618;p69"/>
            <p:cNvCxnSpPr/>
            <p:nvPr/>
          </p:nvCxnSpPr>
          <p:spPr>
            <a:xfrm rot="10800000">
              <a:off x="5715000" y="4090392"/>
              <a:ext cx="609600" cy="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9" name="Google Shape;619;p69"/>
            <p:cNvCxnSpPr/>
            <p:nvPr/>
          </p:nvCxnSpPr>
          <p:spPr>
            <a:xfrm rot="10800000">
              <a:off x="5706374" y="4318992"/>
              <a:ext cx="2286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20" name="Google Shape;620;p69"/>
            <p:cNvSpPr txBox="1"/>
            <p:nvPr/>
          </p:nvSpPr>
          <p:spPr>
            <a:xfrm>
              <a:off x="5188792" y="4166592"/>
              <a:ext cx="57653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21" name="Google Shape;621;p69"/>
          <p:cNvGraphicFramePr/>
          <p:nvPr/>
        </p:nvGraphicFramePr>
        <p:xfrm>
          <a:off x="381000" y="50137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{A6CA685D-6C65-4C7A-BE34-DBB0EDBB5AAD}</a:tableStyleId>
              </a:tblPr>
              <a:tblGrid>
                <a:gridCol w="2032000"/>
                <a:gridCol w="2032000"/>
                <a:gridCol w="2032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Empno</a:t>
                      </a:r>
                      <a:endParaRPr sz="135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Emp name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Mgr_ssn</a:t>
                      </a:r>
                      <a:endParaRPr sz="135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Ahmad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-1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Dania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Main Constructs</a:t>
            </a:r>
            <a:endParaRPr/>
          </a:p>
        </p:txBody>
      </p:sp>
      <p:sp>
        <p:nvSpPr>
          <p:cNvPr id="139" name="Google Shape;139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The main construct in relational model is Relation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 Relation consist of: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Schema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Instance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There should be no redundant data (rows) inside a database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Degree: number of fields (attributes)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Cardinality: number of records (tuples)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0"/>
          <p:cNvSpPr txBox="1"/>
          <p:nvPr>
            <p:ph type="title"/>
          </p:nvPr>
        </p:nvSpPr>
        <p:spPr>
          <a:xfrm>
            <a:off x="61707" y="3258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Relational Model for Class Hierarchies</a:t>
            </a:r>
            <a:endParaRPr/>
          </a:p>
        </p:txBody>
      </p:sp>
      <p:sp>
        <p:nvSpPr>
          <p:cNvPr id="627" name="Google Shape;627;p70"/>
          <p:cNvSpPr txBox="1"/>
          <p:nvPr>
            <p:ph idx="1" type="body"/>
          </p:nvPr>
        </p:nvSpPr>
        <p:spPr>
          <a:xfrm>
            <a:off x="304801" y="3441700"/>
            <a:ext cx="8469312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</a:pPr>
            <a:r>
              <a:rPr b="1" i="1" lang="en-US">
                <a:solidFill>
                  <a:schemeClr val="accent2"/>
                </a:solidFill>
              </a:rPr>
              <a:t>General approach:</a:t>
            </a:r>
            <a:endParaRPr b="1" i="1" sz="2400">
              <a:solidFill>
                <a:schemeClr val="accent2"/>
              </a:solidFill>
            </a:endParaRPr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Char char="•"/>
            </a:pPr>
            <a:r>
              <a:rPr lang="en-US">
                <a:solidFill>
                  <a:schemeClr val="accent2"/>
                </a:solidFill>
              </a:rPr>
              <a:t>3 relations: Employees, Hourly_Emps and Contract_Emps.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 sz="2400"/>
              <a:t>Hourly_Emps</a:t>
            </a:r>
            <a:r>
              <a:rPr lang="en-US" sz="2400"/>
              <a:t>:  Every employee is recorded in Employees.  For hourly emps, extra info recorded in Hourly_Emps (</a:t>
            </a:r>
            <a:r>
              <a:rPr i="1" lang="en-US" sz="2400"/>
              <a:t>hourly_wages</a:t>
            </a:r>
            <a:r>
              <a:rPr lang="en-US" sz="2400"/>
              <a:t>, </a:t>
            </a:r>
            <a:r>
              <a:rPr i="1" lang="en-US" sz="2400"/>
              <a:t>hours_worked</a:t>
            </a:r>
            <a:r>
              <a:rPr lang="en-US" sz="2400"/>
              <a:t>, </a:t>
            </a:r>
            <a:r>
              <a:rPr i="1" lang="en-US" sz="2400" u="sng"/>
              <a:t>ssn</a:t>
            </a:r>
            <a:r>
              <a:rPr i="1" lang="en-US" sz="2400"/>
              <a:t>)</a:t>
            </a:r>
            <a:r>
              <a:rPr lang="en-US" sz="2400"/>
              <a:t>; must delete Hourly_Emps tuple if referenced Employees tuple is deleted).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Queries involving all employees easy, those involving just Hourly_Emps require a join to get some attributes.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grpSp>
        <p:nvGrpSpPr>
          <p:cNvPr id="628" name="Google Shape;628;p70"/>
          <p:cNvGrpSpPr/>
          <p:nvPr/>
        </p:nvGrpSpPr>
        <p:grpSpPr>
          <a:xfrm>
            <a:off x="4005263" y="699319"/>
            <a:ext cx="5138737" cy="3055937"/>
            <a:chOff x="4005263" y="849313"/>
            <a:chExt cx="5138737" cy="3055937"/>
          </a:xfrm>
        </p:grpSpPr>
        <p:sp>
          <p:nvSpPr>
            <p:cNvPr id="629" name="Google Shape;629;p70"/>
            <p:cNvSpPr/>
            <p:nvPr/>
          </p:nvSpPr>
          <p:spPr>
            <a:xfrm>
              <a:off x="7620000" y="3514725"/>
              <a:ext cx="1492250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Contract_Emps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70"/>
            <p:cNvSpPr/>
            <p:nvPr/>
          </p:nvSpPr>
          <p:spPr>
            <a:xfrm>
              <a:off x="5902325" y="1133475"/>
              <a:ext cx="1055688" cy="390525"/>
            </a:xfrm>
            <a:custGeom>
              <a:rect b="b" l="l" r="r" t="t"/>
              <a:pathLst>
                <a:path extrusionOk="0" h="246" w="665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70"/>
            <p:cNvSpPr/>
            <p:nvPr/>
          </p:nvSpPr>
          <p:spPr>
            <a:xfrm>
              <a:off x="7839075" y="1133475"/>
              <a:ext cx="1054100" cy="390525"/>
            </a:xfrm>
            <a:custGeom>
              <a:rect b="b" l="l" r="r" t="t"/>
              <a:pathLst>
                <a:path extrusionOk="0" h="246" w="664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70"/>
            <p:cNvSpPr/>
            <p:nvPr/>
          </p:nvSpPr>
          <p:spPr>
            <a:xfrm>
              <a:off x="6853238" y="849313"/>
              <a:ext cx="1054100" cy="390525"/>
            </a:xfrm>
            <a:custGeom>
              <a:rect b="b" l="l" r="r" t="t"/>
              <a:pathLst>
                <a:path extrusionOk="0" h="246" w="664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70"/>
            <p:cNvSpPr/>
            <p:nvPr/>
          </p:nvSpPr>
          <p:spPr>
            <a:xfrm>
              <a:off x="6853238" y="1760538"/>
              <a:ext cx="1196975" cy="425450"/>
            </a:xfrm>
            <a:custGeom>
              <a:rect b="b" l="l" r="r" t="t"/>
              <a:pathLst>
                <a:path extrusionOk="0" h="268" w="754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70"/>
            <p:cNvSpPr/>
            <p:nvPr/>
          </p:nvSpPr>
          <p:spPr>
            <a:xfrm>
              <a:off x="7072313" y="909638"/>
              <a:ext cx="646112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70"/>
            <p:cNvSpPr/>
            <p:nvPr/>
          </p:nvSpPr>
          <p:spPr>
            <a:xfrm>
              <a:off x="6151563" y="1130300"/>
              <a:ext cx="487362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ssn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70"/>
            <p:cNvSpPr/>
            <p:nvPr/>
          </p:nvSpPr>
          <p:spPr>
            <a:xfrm>
              <a:off x="6916738" y="1820863"/>
              <a:ext cx="1119187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Employees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0"/>
            <p:cNvSpPr/>
            <p:nvPr/>
          </p:nvSpPr>
          <p:spPr>
            <a:xfrm>
              <a:off x="8137525" y="1141413"/>
              <a:ext cx="398463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8" name="Google Shape;638;p70"/>
            <p:cNvCxnSpPr/>
            <p:nvPr/>
          </p:nvCxnSpPr>
          <p:spPr>
            <a:xfrm>
              <a:off x="6421438" y="1514475"/>
              <a:ext cx="644525" cy="244475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9" name="Google Shape;639;p70"/>
            <p:cNvCxnSpPr/>
            <p:nvPr/>
          </p:nvCxnSpPr>
          <p:spPr>
            <a:xfrm>
              <a:off x="7467600" y="1257300"/>
              <a:ext cx="0" cy="50165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0" name="Google Shape;640;p70"/>
            <p:cNvCxnSpPr/>
            <p:nvPr/>
          </p:nvCxnSpPr>
          <p:spPr>
            <a:xfrm flipH="1">
              <a:off x="7688263" y="1547813"/>
              <a:ext cx="703262" cy="211137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41" name="Google Shape;641;p70"/>
            <p:cNvSpPr/>
            <p:nvPr/>
          </p:nvSpPr>
          <p:spPr>
            <a:xfrm>
              <a:off x="4006850" y="2333625"/>
              <a:ext cx="1417638" cy="468313"/>
            </a:xfrm>
            <a:custGeom>
              <a:rect b="b" l="l" r="r" t="t"/>
              <a:pathLst>
                <a:path extrusionOk="0" h="295" w="893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70"/>
            <p:cNvSpPr/>
            <p:nvPr/>
          </p:nvSpPr>
          <p:spPr>
            <a:xfrm>
              <a:off x="4005263" y="2416175"/>
              <a:ext cx="1362075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hourly_wages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3" name="Google Shape;643;p70"/>
            <p:cNvCxnSpPr/>
            <p:nvPr/>
          </p:nvCxnSpPr>
          <p:spPr>
            <a:xfrm>
              <a:off x="4833938" y="2811463"/>
              <a:ext cx="1143000" cy="63500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44" name="Google Shape;644;p70"/>
            <p:cNvSpPr/>
            <p:nvPr/>
          </p:nvSpPr>
          <p:spPr>
            <a:xfrm>
              <a:off x="7969250" y="2790825"/>
              <a:ext cx="1085850" cy="431800"/>
            </a:xfrm>
            <a:custGeom>
              <a:rect b="b" l="l" r="r" t="t"/>
              <a:pathLst>
                <a:path extrusionOk="0" h="272" w="684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0"/>
            <p:cNvSpPr/>
            <p:nvPr/>
          </p:nvSpPr>
          <p:spPr>
            <a:xfrm>
              <a:off x="5454650" y="2333625"/>
              <a:ext cx="1525588" cy="481013"/>
            </a:xfrm>
            <a:custGeom>
              <a:rect b="b" l="l" r="r" t="t"/>
              <a:pathLst>
                <a:path extrusionOk="0" h="303" w="961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0"/>
            <p:cNvSpPr/>
            <p:nvPr/>
          </p:nvSpPr>
          <p:spPr>
            <a:xfrm>
              <a:off x="5854700" y="3473450"/>
              <a:ext cx="1284288" cy="431800"/>
            </a:xfrm>
            <a:custGeom>
              <a:rect b="b" l="l" r="r" t="t"/>
              <a:pathLst>
                <a:path extrusionOk="0" h="272" w="809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0"/>
            <p:cNvSpPr/>
            <p:nvPr/>
          </p:nvSpPr>
          <p:spPr>
            <a:xfrm>
              <a:off x="7697788" y="3473450"/>
              <a:ext cx="1446212" cy="414338"/>
            </a:xfrm>
            <a:custGeom>
              <a:rect b="b" l="l" r="r" t="t"/>
              <a:pathLst>
                <a:path extrusionOk="0" h="261" w="91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0"/>
            <p:cNvSpPr/>
            <p:nvPr/>
          </p:nvSpPr>
          <p:spPr>
            <a:xfrm>
              <a:off x="7096125" y="2460625"/>
              <a:ext cx="722313" cy="484188"/>
            </a:xfrm>
            <a:custGeom>
              <a:rect b="b" l="l" r="r" t="t"/>
              <a:pathLst>
                <a:path extrusionOk="0" h="305" w="45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cap="rnd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0"/>
            <p:cNvSpPr/>
            <p:nvPr/>
          </p:nvSpPr>
          <p:spPr>
            <a:xfrm>
              <a:off x="7215188" y="2667000"/>
              <a:ext cx="477837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ISA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0"/>
            <p:cNvSpPr/>
            <p:nvPr/>
          </p:nvSpPr>
          <p:spPr>
            <a:xfrm>
              <a:off x="5837238" y="3556000"/>
              <a:ext cx="1327150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Hourly_Emps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70"/>
            <p:cNvSpPr/>
            <p:nvPr/>
          </p:nvSpPr>
          <p:spPr>
            <a:xfrm>
              <a:off x="7945438" y="2862263"/>
              <a:ext cx="1036637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contractid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0"/>
            <p:cNvSpPr/>
            <p:nvPr/>
          </p:nvSpPr>
          <p:spPr>
            <a:xfrm>
              <a:off x="5527675" y="2406650"/>
              <a:ext cx="1392238" cy="301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hours_worked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3" name="Google Shape;653;p70"/>
            <p:cNvCxnSpPr/>
            <p:nvPr/>
          </p:nvCxnSpPr>
          <p:spPr>
            <a:xfrm flipH="1">
              <a:off x="6510338" y="2928938"/>
              <a:ext cx="774700" cy="534987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4" name="Google Shape;654;p70"/>
            <p:cNvCxnSpPr/>
            <p:nvPr/>
          </p:nvCxnSpPr>
          <p:spPr>
            <a:xfrm>
              <a:off x="7535863" y="2928938"/>
              <a:ext cx="785812" cy="534987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5" name="Google Shape;655;p70"/>
            <p:cNvCxnSpPr/>
            <p:nvPr/>
          </p:nvCxnSpPr>
          <p:spPr>
            <a:xfrm>
              <a:off x="8504238" y="3249613"/>
              <a:ext cx="0" cy="22860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6" name="Google Shape;656;p70"/>
            <p:cNvCxnSpPr/>
            <p:nvPr/>
          </p:nvCxnSpPr>
          <p:spPr>
            <a:xfrm>
              <a:off x="6197600" y="2811463"/>
              <a:ext cx="0" cy="652462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7" name="Google Shape;657;p70"/>
            <p:cNvCxnSpPr/>
            <p:nvPr/>
          </p:nvCxnSpPr>
          <p:spPr>
            <a:xfrm rot="10800000">
              <a:off x="7435850" y="2174875"/>
              <a:ext cx="0" cy="31750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58" name="Google Shape;658;p70"/>
          <p:cNvSpPr txBox="1"/>
          <p:nvPr/>
        </p:nvSpPr>
        <p:spPr>
          <a:xfrm>
            <a:off x="280607" y="1385852"/>
            <a:ext cx="427848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Just Hourly_Emps and Contract_Emps.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Hourly_Emps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b="0" i="1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name, lot, hourly_wages, hours_worked.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employee must be in one of these two subclasses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Example:</a:t>
            </a:r>
            <a:endParaRPr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47800"/>
            <a:ext cx="84582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09800"/>
            <a:ext cx="914353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 txBox="1"/>
          <p:nvPr>
            <p:ph type="title"/>
          </p:nvPr>
        </p:nvSpPr>
        <p:spPr>
          <a:xfrm>
            <a:off x="838200" y="419100"/>
            <a:ext cx="77724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Example Instance of Students Relation</a:t>
            </a:r>
            <a:endParaRPr/>
          </a:p>
        </p:txBody>
      </p:sp>
      <p:graphicFrame>
        <p:nvGraphicFramePr>
          <p:cNvPr id="158" name="Google Shape;158;p8"/>
          <p:cNvGraphicFramePr/>
          <p:nvPr/>
        </p:nvGraphicFramePr>
        <p:xfrm>
          <a:off x="1557338" y="2079625"/>
          <a:ext cx="6519862" cy="2527300"/>
        </p:xfrm>
        <a:graphic>
          <a:graphicData uri="http://schemas.openxmlformats.org/presentationml/2006/ole">
            <mc:AlternateContent>
              <mc:Choice Requires="v">
                <p:oleObj r:id="rId4" imgH="2527300" imgW="6519862" progId="Word.Document.8" spid="_x0000_s1">
                  <p:embed/>
                </p:oleObj>
              </mc:Choice>
              <mc:Fallback>
                <p:oleObj r:id="rId5" imgH="2527300" imgW="6519862" progId="Word.Document.8">
                  <p:embed/>
                  <p:pic>
                    <p:nvPicPr>
                      <p:cNvPr id="158" name="Google Shape;158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57338" y="2079625"/>
                        <a:ext cx="6519862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Google Shape;159;p8"/>
          <p:cNvSpPr/>
          <p:nvPr/>
        </p:nvSpPr>
        <p:spPr>
          <a:xfrm>
            <a:off x="673100" y="4497388"/>
            <a:ext cx="76454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-1333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Cardinality = 3, degree = 5, all rows distinct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673100" y="5121275"/>
            <a:ext cx="7461250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-1333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Do all columns in a relation instance have 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be distinct?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2012-09-23T07:26:56Z</dcterms:created>
  <dc:creator>Bassem</dc:creator>
</cp:coreProperties>
</file>