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6" r:id="rId2"/>
    <p:sldId id="289" r:id="rId3"/>
    <p:sldId id="273" r:id="rId4"/>
    <p:sldId id="257" r:id="rId5"/>
    <p:sldId id="290" r:id="rId6"/>
    <p:sldId id="275" r:id="rId7"/>
    <p:sldId id="274" r:id="rId8"/>
    <p:sldId id="291" r:id="rId9"/>
    <p:sldId id="276" r:id="rId10"/>
    <p:sldId id="277" r:id="rId11"/>
    <p:sldId id="292" r:id="rId12"/>
    <p:sldId id="278" r:id="rId13"/>
    <p:sldId id="279" r:id="rId14"/>
    <p:sldId id="280" r:id="rId15"/>
    <p:sldId id="281" r:id="rId16"/>
    <p:sldId id="293" r:id="rId17"/>
    <p:sldId id="282" r:id="rId18"/>
    <p:sldId id="261" r:id="rId19"/>
    <p:sldId id="294" r:id="rId20"/>
    <p:sldId id="262" r:id="rId21"/>
    <p:sldId id="263" r:id="rId22"/>
    <p:sldId id="283" r:id="rId23"/>
    <p:sldId id="295" r:id="rId24"/>
    <p:sldId id="284" r:id="rId25"/>
    <p:sldId id="264" r:id="rId26"/>
    <p:sldId id="265" r:id="rId27"/>
    <p:sldId id="296" r:id="rId28"/>
    <p:sldId id="266" r:id="rId29"/>
    <p:sldId id="267" r:id="rId30"/>
    <p:sldId id="297" r:id="rId31"/>
    <p:sldId id="268" r:id="rId32"/>
    <p:sldId id="270" r:id="rId33"/>
    <p:sldId id="298" r:id="rId34"/>
    <p:sldId id="285" r:id="rId35"/>
    <p:sldId id="286" r:id="rId36"/>
    <p:sldId id="299" r:id="rId37"/>
    <p:sldId id="288" r:id="rId38"/>
    <p:sldId id="287" r:id="rId39"/>
    <p:sldId id="30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1"/>
    <p:restoredTop sz="94665"/>
  </p:normalViewPr>
  <p:slideViewPr>
    <p:cSldViewPr>
      <p:cViewPr varScale="1">
        <p:scale>
          <a:sx n="120" d="100"/>
          <a:sy n="120" d="100"/>
        </p:scale>
        <p:origin x="9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412C1-EB7C-6E40-BBE0-694F2BA701E1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F292-EE85-0344-B241-9E91FAF7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9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8FC6-AA3E-E048-A255-0D66A7B6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14A77-F7CA-1749-A642-B798BBCB1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AAC4C-2F50-F84B-B2F0-C48D84E52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C20C-0DCB-8646-8146-446EB43FB524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A8D66-ED02-B84D-A27A-051A6421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3E793-B1ED-104B-9F1F-CFEECA5A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algn="l" defTabSz="914400" rtl="0" eaLnBrk="1" latinLnBrk="0" hangingPunct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D1511-D71A-4149-BCF3-6B897A71E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052" y="6356350"/>
            <a:ext cx="60794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7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49C2-AAEE-1A4B-8BCD-858158C6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FA850-D926-CB44-913F-184E94F8A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9F410-7CC9-8546-A28C-4B9E1FE0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2DF2-AA0A-CE46-B99F-06A0BAECAF07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7ACA3-5E01-E34E-B74B-DB983D47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EF955-C457-0041-AAC5-CA35D4FF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1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1388C-9543-844F-B589-21FE13D0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02CF2-C302-E047-AA0A-FCD7A19E0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0A83-E903-6F44-A6F9-1691E55F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AB62-2C25-EA4F-9E42-240E1D5024A8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0E58C-DC8D-BA4A-A0B0-1F2D8DDF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9BB94-C2AA-F547-BC16-51567E6A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6494-6C37-C24D-B2E8-94AAD19B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299BE-531A-934A-92C6-03D970A74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E46A7-0F91-D548-AD31-B7A9F312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18-EEF7-8D45-BD84-BFC322C345F5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1E919-5139-5542-AB8E-F36F7924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2EE80-1498-4D42-8BD2-F2E9A1EE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157F4C-8938-2E4A-B917-37B3066E9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052" y="6356350"/>
            <a:ext cx="60794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92AB-F3B1-4740-8B23-2D6A674A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ABDEB-A661-FE40-B41F-9D4F4199A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DB852-7887-404C-955B-4F9F2EA8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17D1-E59A-7A40-94FC-9FA05B7DA67D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2616B-54FF-9445-A870-603822CC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1BE60-98A6-7D48-A61F-C00AE994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0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08F7-56F1-F447-ABCE-B0A35331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DB593-BFAC-8143-B1D4-D57E06C75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CFFBF-9C33-BE4E-98A6-74E757218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5D55-CD8E-A441-BFEB-2D4CE1A0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BBCB-87CD-454A-9D36-6A1CEAFED34B}" type="datetime1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2DEE9-5DA0-224E-AD5E-6ABE46CA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4DF70-2C26-944E-87B1-43AB3833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47B4-F46F-9C41-A28B-C0D1700A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C4CB8-BF93-E74A-B619-98C2466F8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87DEC-93E1-8145-AB65-A4DB69364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BC3CD-DDB8-5B41-99B2-16E3E2106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898B1-5797-3E45-97D8-8F82EF400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EBF7BA-AE9D-6442-B25C-753F2173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78FD-791C-0E49-8EDB-78DD2D59F621}" type="datetime1">
              <a:rPr lang="en-US" smtClean="0"/>
              <a:t>3/16/20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06D576-1A7B-0141-B98D-DA55EFE8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201E1-88CA-A94F-B6E9-725D23EA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C3449-2EB5-3B40-B819-16E5C0C9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15625-D291-724B-BD6B-0FA24F52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6631-9239-BC4A-A307-688F8227B465}" type="datetime1">
              <a:rPr lang="en-US" smtClean="0"/>
              <a:t>3/16/20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96058-A9FD-A94E-A327-E782D91B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EDBE2-8948-D742-A02E-89D65BD6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9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27A61-207F-CC4F-A126-8F4A9BF9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C1ED-EEDB-DC44-AF13-2CC6FB70E47A}" type="datetime1">
              <a:rPr lang="en-US" smtClean="0"/>
              <a:t>3/16/20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AD6C3-89AA-E94B-9ABE-0535AAD1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B6AA5-C08D-A845-ABA6-70BE2011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01C6-CF73-814C-B497-A0C4AF9F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5FDF-F42D-3645-9E22-438956F7D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B85B7-2610-2C45-9A6F-865EC1799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A17CF-E4F4-A145-A58C-EB8A9B8F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5B39-0FD9-584A-9713-C432296A6674}" type="datetime1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DC290-4778-6C4C-8390-B6FC9648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10E31-411C-4947-A344-9E7821F0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1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FD0A-9C92-8F49-B938-2457E757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1BC4D1-3DAA-2A48-9636-958BFE3D0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01030-E10D-BB4B-A47D-103E208B5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4CDCC-DAEA-C343-9F10-5FB12FD5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6F16-02AA-3642-B28E-09027A9DF1CB}" type="datetime1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59B01-2C75-C442-A216-0B3E6DAB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A4B4A-62E6-7E4A-B195-799394E9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9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D22297-5A3B-A24A-B44F-3CE0DA750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D5D4F-571B-9E4B-A3CB-6EDCC17AF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0D05D-2A4E-C845-AAF1-D46CF15D7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293D7-2AA8-4241-9428-64E53D5206D0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B3754-A315-1844-B060-664D93F82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064B2-B8FB-FE43-A258-1B9FFAFEA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3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EA60A-C648-F545-9289-01B1EAF4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7AD4-4C6F-AC47-B354-8D5EA22B609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A9486-671E-D540-932B-BAC9943F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Selection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45237E-2396-194D-A014-86FE346E00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7800"/>
                <a:ext cx="7886700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𝑆𝑎𝑖𝑙𝑜𝑟𝑠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𝑟𝑎𝑡𝑖𝑛𝑔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𝑆𝑎𝑖𝑙𝑜𝑟𝑠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𝑎𝑔𝑒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&gt;50</m:t>
                              </m:r>
                            </m:e>
                          </m:eqArr>
                        </m:e>
                      </m:mr>
                    </m:m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Can apply multiple conditions: AND   OR 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∨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Can apply multiple selections instead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𝑆𝑎𝑖𝑙𝑜𝑟𝑠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𝑟𝑎𝑡𝑖𝑛𝑔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≥8</m:t>
                          </m:r>
                        </m:e>
                      </m:mr>
                    </m:m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𝐹𝑖𝑛𝑎𝑙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mr>
                      <m:m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e>
                      </m:mr>
                    </m:m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45237E-2396-194D-A014-86FE346E00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7800"/>
                <a:ext cx="7886700" cy="5029200"/>
              </a:xfrm>
              <a:blipFill>
                <a:blip r:embed="rId2"/>
                <a:stretch>
                  <a:fillRect l="-965" t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F08B3-3878-BC48-85BE-570D1D87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524ECA-816E-3D44-A136-6A5267F5B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12819"/>
              </p:ext>
            </p:extLst>
          </p:nvPr>
        </p:nvGraphicFramePr>
        <p:xfrm>
          <a:off x="838200" y="2286000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8784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0D3CCA-6BA8-EB4A-B52D-80FDF48D1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07558"/>
              </p:ext>
            </p:extLst>
          </p:nvPr>
        </p:nvGraphicFramePr>
        <p:xfrm>
          <a:off x="5010150" y="2286000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2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A05558-7CEB-4145-8AD8-762A78F6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0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BA2362-E615-8244-97CB-DF757B231F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Rename Operator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BA2362-E615-8244-97CB-DF757B231F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BB185-29DB-184D-8EA7-89D5743762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Alias for relation names and/or column names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𝑛𝑒𝑤𝑁𝑎𝑚𝑒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𝑜𝑙𝑑𝑁𝑎𝑚𝑒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Examples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Returns a relation S with the same data as Sailors. Now we can use S instead of Sailors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𝑟𝑎𝑡𝑖𝑛𝑔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&gt;=8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𝑎𝑔𝑒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&gt;50</m:t>
                              </m:r>
                            </m:e>
                          </m:eqArr>
                        </m:e>
                      </m:mr>
                    </m:m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𝑟𝑎𝑡𝑖𝑛𝑔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𝑟𝑎𝑡𝑒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Returns a relation S with the same data as Sailors, with same columns, except </a:t>
                </a:r>
                <a:r>
                  <a:rPr lang="en-US" dirty="0" err="1"/>
                  <a:t>sid</a:t>
                </a:r>
                <a:r>
                  <a:rPr lang="en-US" dirty="0"/>
                  <a:t> is now sid1 and rating is now rate.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BB185-29DB-184D-8EA7-89D5743762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3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6C369-CCDE-B446-88F5-C10575A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0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623B82-28E6-7B49-A316-61E46E2CAF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Project Operator (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nary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623B82-28E6-7B49-A316-61E46E2CAF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90" t="-3523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BEDED-29B1-8347-8475-34B1E8905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Formal notation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𝑜𝑙𝑢𝑚𝑛𝑠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Works on the vertical dimension </a:t>
                </a:r>
                <a:r>
                  <a:rPr lang="en-US"/>
                  <a:t>(attributes)</a:t>
                </a:r>
                <a:endParaRPr lang="en-US" dirty="0"/>
              </a:p>
              <a:p>
                <a:r>
                  <a:rPr lang="en-US" dirty="0"/>
                  <a:t>Will only show unique values.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BEDED-29B1-8347-8475-34B1E8905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3"/>
                <a:stretch>
                  <a:fillRect l="-643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10154-626C-D548-9368-D1247242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F601C9-4FC5-1244-891C-152435328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213733"/>
              </p:ext>
            </p:extLst>
          </p:nvPr>
        </p:nvGraphicFramePr>
        <p:xfrm>
          <a:off x="3124200" y="4322763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87847"/>
                  </a:ext>
                </a:extLst>
              </a:tr>
            </a:tbl>
          </a:graphicData>
        </a:graphic>
      </p:graphicFrame>
      <p:sp>
        <p:nvSpPr>
          <p:cNvPr id="6" name="Down Arrow 5">
            <a:extLst>
              <a:ext uri="{FF2B5EF4-FFF2-40B4-BE49-F238E27FC236}">
                <a16:creationId xmlns:a16="http://schemas.microsoft.com/office/drawing/2014/main" id="{92A9DD92-1DAA-1F44-9412-7DD7BC56CA3F}"/>
              </a:ext>
            </a:extLst>
          </p:cNvPr>
          <p:cNvSpPr/>
          <p:nvPr/>
        </p:nvSpPr>
        <p:spPr>
          <a:xfrm>
            <a:off x="3276600" y="3772694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3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4.81481E-6 L 0.24983 -4.81481E-6 C 0.25 0.00093 0.25018 0.00232 0.2507 0.00348 C 0.16632 0.00348 0.08212 0.00463 -0.00139 0.0044 C -0.00104 -0.00324 0.0007 0.00718 0.00122 -4.81481E-6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041A-E579-F944-B5DC-15FA1322E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FB226F-5FAF-FF44-A49F-117DC55A6B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𝑠𝑛𝑎𝑚𝑒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𝑎𝑔𝑒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FB226F-5FAF-FF44-A49F-117DC55A6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CBFEE-0C61-6845-9265-26DC61C5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91AE0B-65C2-744C-912A-3AA02C80C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69793"/>
              </p:ext>
            </p:extLst>
          </p:nvPr>
        </p:nvGraphicFramePr>
        <p:xfrm>
          <a:off x="5619750" y="719137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8784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CEF183-F97A-9E45-B9FF-4CA09E103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210332"/>
              </p:ext>
            </p:extLst>
          </p:nvPr>
        </p:nvGraphicFramePr>
        <p:xfrm>
          <a:off x="6343650" y="4312253"/>
          <a:ext cx="1447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8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58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041A-E579-F944-B5DC-15FA1322E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Projection(2)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FB226F-5FAF-FF44-A49F-117DC55A6B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𝑟𝑎𝑡𝑖𝑛𝑔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Remember: Unique values only!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FB226F-5FAF-FF44-A49F-117DC55A6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CBFEE-0C61-6845-9265-26DC61C5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91AE0B-65C2-744C-912A-3AA02C80C584}"/>
              </a:ext>
            </a:extLst>
          </p:cNvPr>
          <p:cNvGraphicFramePr>
            <a:graphicFrameLocks noGrp="1"/>
          </p:cNvGraphicFramePr>
          <p:nvPr/>
        </p:nvGraphicFramePr>
        <p:xfrm>
          <a:off x="5619750" y="719137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878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E24BD7-28B3-CB41-9CAF-10A00231C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856645"/>
              </p:ext>
            </p:extLst>
          </p:nvPr>
        </p:nvGraphicFramePr>
        <p:xfrm>
          <a:off x="6705600" y="4343400"/>
          <a:ext cx="7239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8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B47D0F-7CB3-084C-B3AF-B67BD078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0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E597-51C7-AC49-A18C-47A5CDE8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Operators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B64233-A774-6843-AC4E-B811FD7277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useful when mixing selections and projections</a:t>
                </a:r>
              </a:p>
              <a:p>
                <a:r>
                  <a:rPr lang="en-US" dirty="0"/>
                  <a:t>Example</a:t>
                </a:r>
              </a:p>
              <a:p>
                <a:r>
                  <a:rPr lang="en-US" dirty="0"/>
                  <a:t>Get sailor names whose age is greater than 40.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𝑠𝑛𝑎𝑚𝑒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700" dirty="0"/>
                  <a:t> ------------------</a:t>
                </a:r>
                <a:r>
                  <a:rPr lang="en-US" sz="1700" dirty="0">
                    <a:sym typeface="Wingdings" pitchFamily="2" charset="2"/>
                  </a:rPr>
                  <a:t> R’ only </a:t>
                </a:r>
                <a:r>
                  <a:rPr lang="en-US" sz="1700" dirty="0" err="1">
                    <a:sym typeface="Wingdings" pitchFamily="2" charset="2"/>
                  </a:rPr>
                  <a:t>sname</a:t>
                </a:r>
                <a:endParaRPr lang="en-US" sz="17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𝐹𝑖𝑛𝑎𝑙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mr>
                      <m:m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′.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𝑎𝑔𝑒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&gt;40</m:t>
                          </m:r>
                        </m:e>
                      </m:mr>
                    </m:m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1700" dirty="0"/>
              </a:p>
              <a:p>
                <a:pPr lvl="1"/>
                <a:endParaRPr lang="en-US" sz="1700" dirty="0"/>
              </a:p>
              <a:p>
                <a:pPr lvl="1"/>
                <a:r>
                  <a:rPr lang="en-US" sz="1700" dirty="0"/>
                  <a:t>Can we do this?!!</a:t>
                </a:r>
              </a:p>
              <a:p>
                <a:pPr lvl="1"/>
                <a:r>
                  <a:rPr lang="en-US" sz="1700" dirty="0"/>
                  <a:t>Correct result: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mr>
                      <m:m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𝑎𝑔𝑒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&gt;40</m:t>
                          </m:r>
                        </m:e>
                      </m:mr>
                    </m:m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5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𝐹𝑖𝑛𝑎𝑙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𝑠𝑛𝑎𝑚𝑒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nary>
                  </m:oMath>
                </a14:m>
                <a:endParaRPr lang="en-US" sz="1700" dirty="0"/>
              </a:p>
              <a:p>
                <a:endParaRPr lang="en-US" sz="17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B64233-A774-6843-AC4E-B811FD7277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3" t="-2047"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28F3F-E650-084C-B39A-38DBEF1C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27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Operations: Union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8229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5577F4-8F16-FC4D-80E7-9CF4D3C1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EF2393-82D4-7F4A-98E5-90CD7045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1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E9242F-4FB1-FF40-A651-716A88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67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Operations: Intersection and Set Difference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1"/>
            <a:ext cx="8515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FC0E9-F9B6-E648-8A93-92E923FD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Set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C6B207-38C8-9246-9B48-D7ED9F13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9A1A47-D721-334F-B465-BBAF66065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700905"/>
              </p:ext>
            </p:extLst>
          </p:nvPr>
        </p:nvGraphicFramePr>
        <p:xfrm>
          <a:off x="628650" y="1727475"/>
          <a:ext cx="289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83A6394-42D6-3F40-905A-C8A7BFFAD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301439"/>
              </p:ext>
            </p:extLst>
          </p:nvPr>
        </p:nvGraphicFramePr>
        <p:xfrm>
          <a:off x="4876800" y="1542055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87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7AF83D-DAFB-5840-802B-1BC7450DE2A7}"/>
                  </a:ext>
                </a:extLst>
              </p:cNvPr>
              <p:cNvSpPr txBox="1"/>
              <p:nvPr/>
            </p:nvSpPr>
            <p:spPr>
              <a:xfrm>
                <a:off x="3947662" y="2131594"/>
                <a:ext cx="464038" cy="67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⋃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7AF83D-DAFB-5840-802B-1BC7450DE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662" y="2131594"/>
                <a:ext cx="464038" cy="675121"/>
              </a:xfrm>
              <a:prstGeom prst="rect">
                <a:avLst/>
              </a:prstGeom>
              <a:blipFill>
                <a:blip r:embed="rId2"/>
                <a:stretch>
                  <a:fillRect l="-183784" t="-152830" r="-97297" b="-2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3AC8F14-401A-FB4E-876A-EBC904382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84345"/>
              </p:ext>
            </p:extLst>
          </p:nvPr>
        </p:nvGraphicFramePr>
        <p:xfrm>
          <a:off x="3124200" y="3958237"/>
          <a:ext cx="289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876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87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7AE923-88D2-DF4E-826E-51D0D10B6B51}"/>
                  </a:ext>
                </a:extLst>
              </p:cNvPr>
              <p:cNvSpPr txBox="1"/>
              <p:nvPr/>
            </p:nvSpPr>
            <p:spPr>
              <a:xfrm>
                <a:off x="1447800" y="4932257"/>
                <a:ext cx="7620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7AE923-88D2-DF4E-826E-51D0D10B6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932257"/>
                <a:ext cx="762000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Set Operators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C6B207-38C8-9246-9B48-D7ED9F13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9A1A47-D721-334F-B465-BBAF66065843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1727475"/>
          <a:ext cx="289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83A6394-42D6-3F40-905A-C8A7BFFADD9B}"/>
              </a:ext>
            </a:extLst>
          </p:cNvPr>
          <p:cNvGraphicFramePr>
            <a:graphicFrameLocks noGrp="1"/>
          </p:cNvGraphicFramePr>
          <p:nvPr/>
        </p:nvGraphicFramePr>
        <p:xfrm>
          <a:off x="4876800" y="1542055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87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7AF83D-DAFB-5840-802B-1BC7450DE2A7}"/>
                  </a:ext>
                </a:extLst>
              </p:cNvPr>
              <p:cNvSpPr txBox="1"/>
              <p:nvPr/>
            </p:nvSpPr>
            <p:spPr>
              <a:xfrm>
                <a:off x="3947662" y="2131594"/>
                <a:ext cx="464038" cy="67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⋂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7AF83D-DAFB-5840-802B-1BC7450DE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662" y="2131594"/>
                <a:ext cx="464038" cy="675121"/>
              </a:xfrm>
              <a:prstGeom prst="rect">
                <a:avLst/>
              </a:prstGeom>
              <a:blipFill>
                <a:blip r:embed="rId2"/>
                <a:stretch>
                  <a:fillRect l="-183784" t="-152830" r="-97297" b="-2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3AC8F14-401A-FB4E-876A-EBC904382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28968"/>
              </p:ext>
            </p:extLst>
          </p:nvPr>
        </p:nvGraphicFramePr>
        <p:xfrm>
          <a:off x="3124200" y="4714551"/>
          <a:ext cx="289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87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7AE923-88D2-DF4E-826E-51D0D10B6B51}"/>
                  </a:ext>
                </a:extLst>
              </p:cNvPr>
              <p:cNvSpPr txBox="1"/>
              <p:nvPr/>
            </p:nvSpPr>
            <p:spPr>
              <a:xfrm>
                <a:off x="1447800" y="4932257"/>
                <a:ext cx="7620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7AE923-88D2-DF4E-826E-51D0D10B6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932257"/>
                <a:ext cx="762000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00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CB3C60-04A9-0841-B477-87E5C9F9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14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Set Operators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C6B207-38C8-9246-9B48-D7ED9F13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9A1A47-D721-334F-B465-BBAF66065843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1727475"/>
          <a:ext cx="289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83A6394-42D6-3F40-905A-C8A7BFFADD9B}"/>
              </a:ext>
            </a:extLst>
          </p:cNvPr>
          <p:cNvGraphicFramePr>
            <a:graphicFrameLocks noGrp="1"/>
          </p:cNvGraphicFramePr>
          <p:nvPr/>
        </p:nvGraphicFramePr>
        <p:xfrm>
          <a:off x="4876800" y="1542055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87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7AF83D-DAFB-5840-802B-1BC7450DE2A7}"/>
                  </a:ext>
                </a:extLst>
              </p:cNvPr>
              <p:cNvSpPr txBox="1"/>
              <p:nvPr/>
            </p:nvSpPr>
            <p:spPr>
              <a:xfrm>
                <a:off x="3947662" y="2131594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7AF83D-DAFB-5840-802B-1BC7450DE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662" y="2131594"/>
                <a:ext cx="399148" cy="492443"/>
              </a:xfrm>
              <a:prstGeom prst="rect">
                <a:avLst/>
              </a:prstGeom>
              <a:blipFill>
                <a:blip r:embed="rId2"/>
                <a:stretch>
                  <a:fillRect l="-3125" r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3AC8F14-401A-FB4E-876A-EBC904382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82330"/>
              </p:ext>
            </p:extLst>
          </p:nvPr>
        </p:nvGraphicFramePr>
        <p:xfrm>
          <a:off x="3124200" y="4867685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8764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7AE923-88D2-DF4E-826E-51D0D10B6B51}"/>
                  </a:ext>
                </a:extLst>
              </p:cNvPr>
              <p:cNvSpPr txBox="1"/>
              <p:nvPr/>
            </p:nvSpPr>
            <p:spPr>
              <a:xfrm>
                <a:off x="1447800" y="4932257"/>
                <a:ext cx="76200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7AE923-88D2-DF4E-826E-51D0D10B6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932257"/>
                <a:ext cx="762000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Product: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0675"/>
            <a:ext cx="89154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9E03B-FFC8-FA45-8EEB-39AB7A06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55924"/>
            <a:ext cx="7394040" cy="390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62F49E-7670-F841-9594-C9B38DAA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20DAAD-EA98-904B-9DAC-3F7D6A4EC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377692"/>
              </p:ext>
            </p:extLst>
          </p:nvPr>
        </p:nvGraphicFramePr>
        <p:xfrm>
          <a:off x="874980" y="1336040"/>
          <a:ext cx="2895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0851B4-3686-3141-BD0C-74B50C0A5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434831"/>
              </p:ext>
            </p:extLst>
          </p:nvPr>
        </p:nvGraphicFramePr>
        <p:xfrm>
          <a:off x="5565240" y="1336040"/>
          <a:ext cx="25908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25181D-5F7C-2247-ABE2-2EBD0614D7F0}"/>
                  </a:ext>
                </a:extLst>
              </p:cNvPr>
              <p:cNvSpPr txBox="1"/>
              <p:nvPr/>
            </p:nvSpPr>
            <p:spPr>
              <a:xfrm>
                <a:off x="4558906" y="1792625"/>
                <a:ext cx="3863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25181D-5F7C-2247-ABE2-2EBD0614D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906" y="1792625"/>
                <a:ext cx="386323" cy="492443"/>
              </a:xfrm>
              <a:prstGeom prst="rect">
                <a:avLst/>
              </a:prstGeom>
              <a:blipFill>
                <a:blip r:embed="rId3"/>
                <a:stretch>
                  <a:fillRect l="-16129" r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2F8514-9588-764E-8225-D4CBA66AED72}"/>
                  </a:ext>
                </a:extLst>
              </p:cNvPr>
              <p:cNvSpPr txBox="1"/>
              <p:nvPr/>
            </p:nvSpPr>
            <p:spPr>
              <a:xfrm>
                <a:off x="229502" y="4660740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2F8514-9588-764E-8225-D4CBA66AE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02" y="4660740"/>
                <a:ext cx="399148" cy="492443"/>
              </a:xfrm>
              <a:prstGeom prst="rect">
                <a:avLst/>
              </a:prstGeom>
              <a:blipFill>
                <a:blip r:embed="rId4"/>
                <a:stretch>
                  <a:fillRect l="-9091" r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989485-B806-1E48-B872-4800D7AB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35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339609"/>
          </a:xfrm>
        </p:spPr>
        <p:txBody>
          <a:bodyPr/>
          <a:lstStyle/>
          <a:p>
            <a:r>
              <a:rPr lang="en-US" dirty="0"/>
              <a:t>The most general version of the join operation accepts a join condition c and a pair of relation instances as arguments, and returns a relation instance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191000"/>
            <a:ext cx="531301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894E9-1ABC-AE41-BE04-FC6C5ADF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Join Example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434686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81186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A29F2-8870-7340-8B1D-CE7B6241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972A-1DF2-294E-97C3-B11C1787C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59B8FA-F155-284F-A82E-A7FAD116E9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00200"/>
                <a:ext cx="7886700" cy="50291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Theoretical Foundations of Queries</a:t>
                </a:r>
              </a:p>
              <a:p>
                <a:r>
                  <a:rPr lang="en-US" dirty="0"/>
                  <a:t>Questions to the Database regarding Data</a:t>
                </a:r>
              </a:p>
              <a:p>
                <a:endParaRPr lang="en-US" i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Queries in Relational Algebra are formulated using a collection of operators</a:t>
                </a:r>
              </a:p>
              <a:p>
                <a:r>
                  <a:rPr lang="en-US" dirty="0"/>
                  <a:t>Examples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59B8FA-F155-284F-A82E-A7FAD116E9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0200"/>
                <a:ext cx="7886700" cy="5029199"/>
              </a:xfrm>
              <a:blipFill>
                <a:blip r:embed="rId2"/>
                <a:stretch>
                  <a:fillRect l="-643" t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23CAA-D6EE-334E-91F7-A7A1538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B27D3-DC71-E04B-AF20-DE7BDCF1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62200"/>
            <a:ext cx="43815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97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0DB6D-E3D1-8D4D-86AA-143BE914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1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common special case of the join operation R  S is when the join condition consists solely of equalities of the form R.name1 = S.name2, that is, equalities between two ﬁelds in R and S.</a:t>
            </a:r>
          </a:p>
          <a:p>
            <a:r>
              <a:rPr lang="en-US" dirty="0"/>
              <a:t>The schema of the result of an equijoin contains the ﬁelds of R (with the same names and  domains  as  in  R)  followed  by  the  ﬁelds  of  S  that  do  not  appear  in  the  join conditions.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5F923-BFAC-ED4C-A131-453AF01F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101609"/>
          </a:xfrm>
        </p:spPr>
        <p:txBody>
          <a:bodyPr/>
          <a:lstStyle/>
          <a:p>
            <a:r>
              <a:rPr lang="en-US" dirty="0"/>
              <a:t>A further special case of the join operation R S is an equijoin in which equalities are speciﬁed on all ﬁelds having the same name in R and S.   </a:t>
            </a:r>
          </a:p>
          <a:p>
            <a:r>
              <a:rPr lang="en-US" dirty="0"/>
              <a:t>In this case, we can simply omit the join condition.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76800"/>
            <a:ext cx="706793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9B6D0-0D48-8344-AD3F-DB3BDCA9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F8EC17-E97A-4444-AF92-C0DC0BE2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68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024E-D354-3947-BA13-A37A3A3A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FC50-1C65-3246-8B0F-A47D306EF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names of Sailors who have reserved boat id = 103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the names of Sailors who reserved a red boat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the color of boats reserved by lubber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FF108-6FC9-9B42-9FE2-C73D0DB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E801A-75C9-F94D-A04B-9119652A2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2286000"/>
            <a:ext cx="3721100" cy="419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33160B-39A5-9247-8A9B-5265CD758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3429000"/>
            <a:ext cx="489585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A89E20-C7DC-8F4A-BC85-5BD27EAA3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3944935"/>
            <a:ext cx="6159966" cy="363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6F3D2B-91F4-3149-A273-6674D5F13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899" y="5122286"/>
            <a:ext cx="5537783" cy="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A37BA-F768-0240-8FF7-90A61891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93C9B-8387-3E40-8BA5-6BE4BAEEA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5181600"/>
          </a:xfrm>
        </p:spPr>
        <p:txBody>
          <a:bodyPr/>
          <a:lstStyle/>
          <a:p>
            <a:r>
              <a:rPr lang="en-US" dirty="0"/>
              <a:t>Find the names of sailors who have reserved at least one boat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Find the names of Sailors who reserved a red boat or a green boat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the names of Sailors who reserved a red AND a green boat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5AE82-B46E-3C4C-A06B-437806E8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8DD44-AE62-1947-A364-12D154138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1799349"/>
            <a:ext cx="2819400" cy="380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0B27C-40ED-2E4B-9FEF-73B476891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8" y="3264968"/>
            <a:ext cx="4114801" cy="678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B32E28-B1F9-F44F-97E8-457711B75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8" y="2549334"/>
            <a:ext cx="5266935" cy="685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93ADB1-EC0E-6F4C-8944-3F185B32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7" y="4530768"/>
            <a:ext cx="6066815" cy="95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DE23DF-168C-EA46-9C2A-448D2E75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8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2FA9A-1695-6440-80AE-6DB083D1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949DB-A564-424D-8B95-7CB7D9DF7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</a:t>
            </a:r>
            <a:r>
              <a:rPr lang="en-US" dirty="0" err="1"/>
              <a:t>sids</a:t>
            </a:r>
            <a:r>
              <a:rPr lang="en-US" dirty="0"/>
              <a:t> of sailors with age over 20 who have not reserved a red boat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F2CD7-67D0-A843-8A5B-01267115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D0D07-E114-204A-9F80-19E6DA2A6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743200"/>
            <a:ext cx="610533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AD88-87CE-CF43-83C6-A455B338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59B12-3B1A-7C4F-B7CE-428FC267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</a:t>
            </a:r>
            <a:r>
              <a:rPr lang="en-US" dirty="0" err="1"/>
              <a:t>sids</a:t>
            </a:r>
            <a:r>
              <a:rPr lang="en-US" dirty="0"/>
              <a:t> of sailors who reserved at least two different boats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281D9-4BF5-B14F-BEF3-D4F0284F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112172-4BD9-264F-8D20-30B25ACC2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143718"/>
              </p:ext>
            </p:extLst>
          </p:nvPr>
        </p:nvGraphicFramePr>
        <p:xfrm>
          <a:off x="5924550" y="207329"/>
          <a:ext cx="25908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4360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E50067-AF78-364F-A433-242BE261D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650002"/>
              </p:ext>
            </p:extLst>
          </p:nvPr>
        </p:nvGraphicFramePr>
        <p:xfrm>
          <a:off x="1943100" y="2655834"/>
          <a:ext cx="52578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81263122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22890608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357874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Sid’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436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0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263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19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0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29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16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2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49C4E1-3820-D74E-8EBE-FDD578A6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Schemas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810212"/>
          </a:xfrm>
        </p:spPr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C6438-97DB-7947-A7CD-6C4D4B42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998454-C19C-A848-87B5-1B9CC3097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022342"/>
              </p:ext>
            </p:extLst>
          </p:nvPr>
        </p:nvGraphicFramePr>
        <p:xfrm>
          <a:off x="628650" y="3198152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878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E45E1B-5BF2-5144-ABA7-0F81BF868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437306"/>
              </p:ext>
            </p:extLst>
          </p:nvPr>
        </p:nvGraphicFramePr>
        <p:xfrm>
          <a:off x="5410200" y="3198152"/>
          <a:ext cx="28227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04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9313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46432E-ECD6-0541-9E9F-B7D76E299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825785"/>
              </p:ext>
            </p:extLst>
          </p:nvPr>
        </p:nvGraphicFramePr>
        <p:xfrm>
          <a:off x="3276600" y="5665100"/>
          <a:ext cx="2590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10/10/96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11/12/96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C5DCA64-746A-AD42-A132-264DF93EFDB9}"/>
              </a:ext>
            </a:extLst>
          </p:cNvPr>
          <p:cNvSpPr txBox="1"/>
          <p:nvPr/>
        </p:nvSpPr>
        <p:spPr>
          <a:xfrm>
            <a:off x="3200400" y="530027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Reserves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59326-98B0-9C45-BE1E-43EA2B22B6F6}"/>
              </a:ext>
            </a:extLst>
          </p:cNvPr>
          <p:cNvSpPr txBox="1"/>
          <p:nvPr/>
        </p:nvSpPr>
        <p:spPr>
          <a:xfrm>
            <a:off x="628650" y="2819400"/>
            <a:ext cx="1447800" cy="37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Sailors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698E8C-E4D5-B94B-86DF-3CF0AF2FD5E8}"/>
              </a:ext>
            </a:extLst>
          </p:cNvPr>
          <p:cNvSpPr txBox="1"/>
          <p:nvPr/>
        </p:nvSpPr>
        <p:spPr>
          <a:xfrm>
            <a:off x="5410200" y="2819400"/>
            <a:ext cx="1447800" cy="37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Boats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00F0C8-6F66-9049-AE27-066047BD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B7F7-B15E-314F-BFD1-4ED37EC9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168E3-6223-FA4E-8F2D-7CC98F2496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Foundations of Queries</a:t>
                </a:r>
              </a:p>
              <a:p>
                <a:r>
                  <a:rPr lang="en-US" dirty="0"/>
                  <a:t>Fundamental Properties</a:t>
                </a:r>
              </a:p>
              <a:p>
                <a:pPr lvl="1"/>
                <a:r>
                  <a:rPr lang="en-US" dirty="0"/>
                  <a:t>Every operator accepts a relations (one or two) as input</a:t>
                </a:r>
              </a:p>
              <a:p>
                <a:pPr lvl="1"/>
                <a:r>
                  <a:rPr lang="en-US" dirty="0"/>
                  <a:t>Every operator returns a relation as output</a:t>
                </a:r>
              </a:p>
              <a:p>
                <a:r>
                  <a:rPr lang="en-US" dirty="0"/>
                  <a:t>This property allows formation of complex queries.</a:t>
                </a:r>
              </a:p>
              <a:p>
                <a:r>
                  <a:rPr lang="en-US" dirty="0"/>
                  <a:t>Operators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operators: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∩ − ×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168E3-6223-FA4E-8F2D-7CC98F2496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3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2C5F4-C859-C746-9872-CB9C8B84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857416-D1BC-FD48-B8CC-E18F6A7D7B0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Select Operator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857416-D1BC-FD48-B8CC-E18F6A7D7B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B95C5-7A6A-DE46-AEDE-0D22B1090A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Formal notation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mr>
                      <m:m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𝑐𝑜𝑛𝑑𝑖𝑡𝑖𝑜𝑛𝑠</m:t>
                          </m:r>
                        </m:e>
                      </m:mr>
                    </m:m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Works on the horizontal dimension (tuples)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B95C5-7A6A-DE46-AEDE-0D22B1090A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3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00361-FB82-DC43-A7E7-F43A8CF8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6D0D75-240B-8F43-923F-E3AD436C2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463942"/>
              </p:ext>
            </p:extLst>
          </p:nvPr>
        </p:nvGraphicFramePr>
        <p:xfrm>
          <a:off x="2057400" y="3074194"/>
          <a:ext cx="289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8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Popeye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65171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E02FB6BE-F9DE-1C4A-B25D-F6F37A1A914E}"/>
              </a:ext>
            </a:extLst>
          </p:cNvPr>
          <p:cNvSpPr/>
          <p:nvPr/>
        </p:nvSpPr>
        <p:spPr>
          <a:xfrm>
            <a:off x="1371600" y="3505200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5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2.22222E-6 L 0.00243 0.00046 C 0.00104 0.05555 0.00052 -0.00139 0.00156 0.1662 C -0.00243 0.1662 0.01059 0.16227 0 0.16736 L 0 2.22222E-6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DF6A3F-1DF3-A04B-B527-CFE36A9C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3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CD5A-BA14-DE44-9658-B8BD659F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012A16-3485-6247-AE05-93AD547E13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𝑆𝑎𝑖𝑙𝑜𝑟𝑠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𝑎𝑔𝑒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&gt;40</m:t>
                          </m:r>
                        </m:e>
                      </m:mr>
                    </m:m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𝑆𝑎𝑖𝑙𝑜𝑟𝑠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012A16-3485-6247-AE05-93AD547E1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DE240-1AA8-0344-8913-1A4F446B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CEBC30-2DE7-954D-8168-D9ABF217C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373155"/>
              </p:ext>
            </p:extLst>
          </p:nvPr>
        </p:nvGraphicFramePr>
        <p:xfrm>
          <a:off x="762000" y="2895600"/>
          <a:ext cx="289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8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878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D2E9E8-9AD7-7349-B5EC-13EB989E0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882052"/>
              </p:ext>
            </p:extLst>
          </p:nvPr>
        </p:nvGraphicFramePr>
        <p:xfrm>
          <a:off x="5105400" y="2895600"/>
          <a:ext cx="289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34284473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994603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820422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738379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7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1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22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</TotalTime>
  <Words>1120</Words>
  <Application>Microsoft Macintosh PowerPoint</Application>
  <PresentationFormat>On-screen Show (4:3)</PresentationFormat>
  <Paragraphs>635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Wingdings</vt:lpstr>
      <vt:lpstr>Office Theme</vt:lpstr>
      <vt:lpstr>Relational Algebra</vt:lpstr>
      <vt:lpstr>PowerPoint Presentation</vt:lpstr>
      <vt:lpstr>What is it?</vt:lpstr>
      <vt:lpstr>Introduction and Schemas</vt:lpstr>
      <vt:lpstr>PowerPoint Presentation</vt:lpstr>
      <vt:lpstr>Relational Algebra</vt:lpstr>
      <vt:lpstr>Select Operator (σ)</vt:lpstr>
      <vt:lpstr>PowerPoint Presentation</vt:lpstr>
      <vt:lpstr>Examples on Selection</vt:lpstr>
      <vt:lpstr>Examples on Selection (2)</vt:lpstr>
      <vt:lpstr>PowerPoint Presentation</vt:lpstr>
      <vt:lpstr>Rename Operator (ρ)</vt:lpstr>
      <vt:lpstr>Project Operator (∏▒R)</vt:lpstr>
      <vt:lpstr>Examples on Projection</vt:lpstr>
      <vt:lpstr>Examples on Projection(2)</vt:lpstr>
      <vt:lpstr>PowerPoint Presentation</vt:lpstr>
      <vt:lpstr>Mixing Operators</vt:lpstr>
      <vt:lpstr>Set Operations: Union</vt:lpstr>
      <vt:lpstr>PowerPoint Presentation</vt:lpstr>
      <vt:lpstr>Set Operations: Intersection and Set Difference</vt:lpstr>
      <vt:lpstr>Examples on Set Operators</vt:lpstr>
      <vt:lpstr>Examples on Set Operators (2)</vt:lpstr>
      <vt:lpstr>PowerPoint Presentation</vt:lpstr>
      <vt:lpstr>Examples on Set Operators (3)</vt:lpstr>
      <vt:lpstr>Cross Product:</vt:lpstr>
      <vt:lpstr>Example:</vt:lpstr>
      <vt:lpstr>PowerPoint Presentation</vt:lpstr>
      <vt:lpstr>Condition Join</vt:lpstr>
      <vt:lpstr>Condition Join Example</vt:lpstr>
      <vt:lpstr>PowerPoint Presentation</vt:lpstr>
      <vt:lpstr>Equijoin</vt:lpstr>
      <vt:lpstr>Natural Join</vt:lpstr>
      <vt:lpstr>PowerPoint Presentation</vt:lpstr>
      <vt:lpstr>Examples</vt:lpstr>
      <vt:lpstr>Examples (2)</vt:lpstr>
      <vt:lpstr>PowerPoint Presentation</vt:lpstr>
      <vt:lpstr>Examples (3)</vt:lpstr>
      <vt:lpstr>Examples (4)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Relational Algebra</dc:title>
  <dc:subject/>
  <dc:creator/>
  <cp:keywords/>
  <dc:description/>
  <cp:lastModifiedBy>Bassem S Sayrafi</cp:lastModifiedBy>
  <cp:revision>55</cp:revision>
  <dcterms:created xsi:type="dcterms:W3CDTF">2006-08-16T00:00:00Z</dcterms:created>
  <dcterms:modified xsi:type="dcterms:W3CDTF">2020-03-16T09:24:49Z</dcterms:modified>
  <cp:category/>
</cp:coreProperties>
</file>