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62" r:id="rId6"/>
    <p:sldId id="260" r:id="rId7"/>
    <p:sldId id="261" r:id="rId8"/>
    <p:sldId id="271" r:id="rId9"/>
    <p:sldId id="272" r:id="rId10"/>
    <p:sldId id="273" r:id="rId11"/>
    <p:sldId id="274" r:id="rId12"/>
    <p:sldId id="267"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472F"/>
    <a:srgbClr val="FEF8E6"/>
    <a:srgbClr val="DE1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9" autoAdjust="0"/>
    <p:restoredTop sz="94660"/>
  </p:normalViewPr>
  <p:slideViewPr>
    <p:cSldViewPr snapToGrid="0">
      <p:cViewPr varScale="1">
        <p:scale>
          <a:sx n="86" d="100"/>
          <a:sy n="86" d="100"/>
        </p:scale>
        <p:origin x="81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4944" y="962652"/>
            <a:ext cx="6759750" cy="2387600"/>
          </a:xfrm>
        </p:spPr>
        <p:txBody>
          <a:bodyPr anchor="b">
            <a:normAutofit/>
          </a:bodyPr>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364944" y="3442327"/>
            <a:ext cx="6759750" cy="1655762"/>
          </a:xfrm>
        </p:spPr>
        <p:txBody>
          <a:bodyPr/>
          <a:lstStyle>
            <a:lvl1pPr marL="0" indent="0" algn="ctr">
              <a:buNone/>
              <a:defRPr sz="2400">
                <a:solidFill>
                  <a:srgbClr val="FEF8E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276D79ED-3FA7-4EF8-964B-EB8BCFAB02F8}" type="datetimeFigureOut">
              <a:rPr lang="en-US" smtClean="0"/>
              <a:pPr/>
              <a:t>6/9/2021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F12CB2-7F2C-47B9-AE70-22A94B49F233}" type="slidenum">
              <a:rPr lang="en-US" smtClean="0"/>
              <a:pPr/>
              <a:t>‹#›</a:t>
            </a:fld>
            <a:endParaRPr lang="en-US"/>
          </a:p>
        </p:txBody>
      </p:sp>
    </p:spTree>
    <p:extLst>
      <p:ext uri="{BB962C8B-B14F-4D97-AF65-F5344CB8AC3E}">
        <p14:creationId xmlns:p14="http://schemas.microsoft.com/office/powerpoint/2010/main" val="72437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6D79ED-3FA7-4EF8-964B-EB8BCFAB02F8}"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97525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943" y="1683613"/>
            <a:ext cx="8251553" cy="285273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404943" y="4563338"/>
            <a:ext cx="8251553" cy="1500187"/>
          </a:xfrm>
        </p:spPr>
        <p:txBody>
          <a:bodyPr/>
          <a:lstStyle>
            <a:lvl1pPr marL="0" indent="0">
              <a:buNone/>
              <a:defRPr sz="2400">
                <a:solidFill>
                  <a:srgbClr val="6E472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D79ED-3FA7-4EF8-964B-EB8BCFAB02F8}"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3134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4943" y="1873975"/>
            <a:ext cx="42062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0926" y="1873975"/>
            <a:ext cx="429768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6D79ED-3FA7-4EF8-964B-EB8BCFAB02F8}"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13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4943" y="299811"/>
            <a:ext cx="8623663" cy="1325563"/>
          </a:xfrm>
        </p:spPr>
        <p:txBody>
          <a:bodyPr/>
          <a:lstStyle/>
          <a:p>
            <a:r>
              <a:rPr lang="en-US"/>
              <a:t>Click to edit Master title style</a:t>
            </a:r>
          </a:p>
        </p:txBody>
      </p:sp>
      <p:sp>
        <p:nvSpPr>
          <p:cNvPr id="3" name="Text Placeholder 2"/>
          <p:cNvSpPr>
            <a:spLocks noGrp="1"/>
          </p:cNvSpPr>
          <p:nvPr>
            <p:ph type="body" idx="1"/>
          </p:nvPr>
        </p:nvSpPr>
        <p:spPr>
          <a:xfrm>
            <a:off x="404940" y="1615849"/>
            <a:ext cx="43891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4941" y="2439761"/>
            <a:ext cx="438912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11629" y="1615849"/>
            <a:ext cx="41169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11629" y="2439761"/>
            <a:ext cx="41169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6D79ED-3FA7-4EF8-964B-EB8BCFAB02F8}" type="datetimeFigureOut">
              <a:rPr lang="en-US" smtClean="0"/>
              <a:t>6/9/2021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3140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6D79ED-3FA7-4EF8-964B-EB8BCFAB02F8}" type="datetimeFigureOut">
              <a:rPr lang="en-US" smtClean="0"/>
              <a:t>6/9/2021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7617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6/9/2021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93855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4943" y="465138"/>
            <a:ext cx="3099980"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594" y="465138"/>
            <a:ext cx="5371011"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4943" y="2065338"/>
            <a:ext cx="30999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88462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4944" y="483326"/>
            <a:ext cx="2677886" cy="1600200"/>
          </a:xfrm>
        </p:spPr>
        <p:txBody>
          <a:bodyPr anchor="ct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3218899" y="483326"/>
            <a:ext cx="580970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04944" y="2083526"/>
            <a:ext cx="26778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411005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43" y="417376"/>
            <a:ext cx="814821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04943" y="1841862"/>
            <a:ext cx="8148215" cy="4387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4943" y="6356349"/>
            <a:ext cx="1132309" cy="365125"/>
          </a:xfrm>
          <a:prstGeom prst="rect">
            <a:avLst/>
          </a:prstGeom>
        </p:spPr>
        <p:txBody>
          <a:bodyPr vert="horz" lIns="91440" tIns="45720" rIns="91440" bIns="45720" rtlCol="0" anchor="ctr"/>
          <a:lstStyle>
            <a:lvl1pPr algn="l">
              <a:defRPr sz="1200">
                <a:solidFill>
                  <a:srgbClr val="6E472F"/>
                </a:solidFill>
              </a:defRPr>
            </a:lvl1pPr>
          </a:lstStyle>
          <a:p>
            <a:fld id="{276D79ED-3FA7-4EF8-964B-EB8BCFAB02F8}" type="datetimeFigureOut">
              <a:rPr lang="en-US" smtClean="0"/>
              <a:pPr/>
              <a:t>6/9/2021</a:t>
            </a:fld>
            <a:endParaRPr lang="en-US"/>
          </a:p>
        </p:txBody>
      </p:sp>
      <p:sp>
        <p:nvSpPr>
          <p:cNvPr id="5" name="Footer Placeholder 4"/>
          <p:cNvSpPr>
            <a:spLocks noGrp="1"/>
          </p:cNvSpPr>
          <p:nvPr>
            <p:ph type="ftr" sz="quarter" idx="3"/>
          </p:nvPr>
        </p:nvSpPr>
        <p:spPr>
          <a:xfrm>
            <a:off x="2173357" y="6356349"/>
            <a:ext cx="4321053" cy="365125"/>
          </a:xfrm>
          <a:prstGeom prst="rect">
            <a:avLst/>
          </a:prstGeom>
        </p:spPr>
        <p:txBody>
          <a:bodyPr vert="horz" lIns="91440" tIns="45720" rIns="91440" bIns="45720" rtlCol="0" anchor="ctr"/>
          <a:lstStyle>
            <a:lvl1pPr algn="ctr">
              <a:defRPr sz="1200">
                <a:solidFill>
                  <a:srgbClr val="6E472F"/>
                </a:solidFill>
              </a:defRPr>
            </a:lvl1pPr>
          </a:lstStyle>
          <a:p>
            <a:endParaRPr lang="en-US"/>
          </a:p>
        </p:txBody>
      </p:sp>
      <p:sp>
        <p:nvSpPr>
          <p:cNvPr id="6" name="Slide Number Placeholder 5"/>
          <p:cNvSpPr>
            <a:spLocks noGrp="1"/>
          </p:cNvSpPr>
          <p:nvPr>
            <p:ph type="sldNum" sz="quarter" idx="4"/>
          </p:nvPr>
        </p:nvSpPr>
        <p:spPr>
          <a:xfrm>
            <a:off x="7124694" y="6356350"/>
            <a:ext cx="1428464" cy="365125"/>
          </a:xfrm>
          <a:prstGeom prst="rect">
            <a:avLst/>
          </a:prstGeom>
        </p:spPr>
        <p:txBody>
          <a:bodyPr vert="horz" lIns="91440" tIns="45720" rIns="91440" bIns="45720" rtlCol="0" anchor="ctr"/>
          <a:lstStyle>
            <a:lvl1pPr algn="r">
              <a:defRPr sz="1200">
                <a:solidFill>
                  <a:srgbClr val="6E472F"/>
                </a:solidFill>
              </a:defRPr>
            </a:lvl1pPr>
          </a:lstStyle>
          <a:p>
            <a:fld id="{C6F12CB2-7F2C-47B9-AE70-22A94B49F233}" type="slidenum">
              <a:rPr lang="en-US" smtClean="0"/>
              <a:pPr/>
              <a:t>‹#›</a:t>
            </a:fld>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6200000">
            <a:off x="-610475" y="4914981"/>
            <a:ext cx="896556" cy="324395"/>
          </a:xfrm>
          <a:prstGeom prst="rect">
            <a:avLst/>
          </a:prstGeom>
        </p:spPr>
      </p:pic>
      <p:sp>
        <p:nvSpPr>
          <p:cNvPr id="12" name="TextBox 11"/>
          <p:cNvSpPr txBox="1"/>
          <p:nvPr userDrawn="1"/>
        </p:nvSpPr>
        <p:spPr>
          <a:xfrm rot="16200000">
            <a:off x="-2113768" y="2546065"/>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1" eaLnBrk="1" latinLnBrk="0" hangingPunct="1">
        <a:lnSpc>
          <a:spcPct val="90000"/>
        </a:lnSpc>
        <a:spcBef>
          <a:spcPct val="0"/>
        </a:spcBef>
        <a:buNone/>
        <a:defRPr sz="4400" b="1" kern="1200">
          <a:solidFill>
            <a:srgbClr val="6E472F"/>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745" y="4104639"/>
            <a:ext cx="6759750" cy="1052325"/>
          </a:xfrm>
        </p:spPr>
        <p:txBody>
          <a:bodyPr>
            <a:normAutofit/>
          </a:bodyPr>
          <a:lstStyle/>
          <a:p>
            <a:r>
              <a:rPr lang="en-US" sz="5400" dirty="0"/>
              <a:t>Bakery Shop Online</a:t>
            </a:r>
            <a:r>
              <a:rPr lang="ar-JO" sz="5400" dirty="0"/>
              <a:t> </a:t>
            </a:r>
            <a:endParaRPr lang="en-US" sz="5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5909" y="888108"/>
            <a:ext cx="2936648" cy="2383412"/>
          </a:xfrm>
          <a:prstGeom prst="rect">
            <a:avLst/>
          </a:prstGeom>
        </p:spPr>
      </p:pic>
    </p:spTree>
    <p:extLst>
      <p:ext uri="{BB962C8B-B14F-4D97-AF65-F5344CB8AC3E}">
        <p14:creationId xmlns:p14="http://schemas.microsoft.com/office/powerpoint/2010/main" val="720928810"/>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0610" y="2464545"/>
            <a:ext cx="2102116" cy="1928909"/>
          </a:xfrm>
        </p:spPr>
        <p:txBody>
          <a:bodyPr>
            <a:normAutofit/>
          </a:bodyPr>
          <a:lstStyle/>
          <a:p>
            <a:r>
              <a:rPr lang="en-US" sz="3800" dirty="0"/>
              <a:t>Detailed</a:t>
            </a:r>
            <a:br>
              <a:rPr lang="en-US" sz="3800" dirty="0"/>
            </a:br>
            <a:r>
              <a:rPr lang="en-US" sz="3800" dirty="0"/>
              <a:t>Class</a:t>
            </a:r>
            <a:br>
              <a:rPr lang="en-US" sz="3800" dirty="0"/>
            </a:br>
            <a:r>
              <a:rPr lang="en-US" sz="3800" dirty="0"/>
              <a:t>Diagram</a:t>
            </a:r>
            <a:endParaRPr lang="ar-JO" sz="3800" dirty="0"/>
          </a:p>
        </p:txBody>
      </p:sp>
      <p:pic>
        <p:nvPicPr>
          <p:cNvPr id="7" name="Picture 6">
            <a:extLst>
              <a:ext uri="{FF2B5EF4-FFF2-40B4-BE49-F238E27FC236}">
                <a16:creationId xmlns:a16="http://schemas.microsoft.com/office/drawing/2014/main" id="{1DBA5562-39A1-4403-B41E-63A7BA731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99" y="60538"/>
            <a:ext cx="7350711" cy="6736924"/>
          </a:xfrm>
          <a:prstGeom prst="rect">
            <a:avLst/>
          </a:prstGeom>
        </p:spPr>
      </p:pic>
    </p:spTree>
    <p:extLst>
      <p:ext uri="{BB962C8B-B14F-4D97-AF65-F5344CB8AC3E}">
        <p14:creationId xmlns:p14="http://schemas.microsoft.com/office/powerpoint/2010/main" val="209481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0"/>
            <a:ext cx="8148215" cy="1325563"/>
          </a:xfrm>
        </p:spPr>
        <p:txBody>
          <a:bodyPr/>
          <a:lstStyle/>
          <a:p>
            <a:pPr rtl="0"/>
            <a:r>
              <a:rPr lang="en-US" dirty="0"/>
              <a:t>Design Goals</a:t>
            </a:r>
            <a:endParaRPr lang="ar-JO" dirty="0"/>
          </a:p>
        </p:txBody>
      </p:sp>
      <p:sp>
        <p:nvSpPr>
          <p:cNvPr id="3" name="Content Placeholder 2"/>
          <p:cNvSpPr>
            <a:spLocks noGrp="1"/>
          </p:cNvSpPr>
          <p:nvPr>
            <p:ph idx="1"/>
          </p:nvPr>
        </p:nvSpPr>
        <p:spPr>
          <a:xfrm>
            <a:off x="79018" y="1162600"/>
            <a:ext cx="9064982" cy="5564125"/>
          </a:xfrm>
        </p:spPr>
        <p:txBody>
          <a:bodyPr>
            <a:normAutofit fontScale="92500" lnSpcReduction="20000"/>
          </a:bodyPr>
          <a:lstStyle/>
          <a:p>
            <a:pPr algn="l" rtl="0">
              <a:buFont typeface="Wingdings" panose="05000000000000000000" pitchFamily="2" charset="2"/>
              <a:buChar char="v"/>
            </a:pPr>
            <a:r>
              <a:rPr lang="en-US" b="1" dirty="0"/>
              <a:t>General Goals:</a:t>
            </a:r>
            <a:endParaRPr lang="en-GB" b="1" dirty="0"/>
          </a:p>
          <a:p>
            <a:pPr marL="0" lvl="0" indent="0" algn="l" rtl="0">
              <a:buNone/>
            </a:pPr>
            <a:r>
              <a:rPr lang="en-US" b="1" dirty="0"/>
              <a:t>	High cohesion:</a:t>
            </a:r>
            <a:r>
              <a:rPr lang="en-US" dirty="0"/>
              <a:t> our system will put related classes 	and methods together.</a:t>
            </a:r>
            <a:endParaRPr lang="en-GB" dirty="0"/>
          </a:p>
          <a:p>
            <a:pPr marL="0" indent="0" algn="l" rtl="0">
              <a:buNone/>
            </a:pPr>
            <a:r>
              <a:rPr lang="en-US" b="1" dirty="0"/>
              <a:t>	Low coupling:</a:t>
            </a:r>
            <a:r>
              <a:rPr lang="en-US" dirty="0"/>
              <a:t> our system will use models that are 	independent of each other, in which any change in 	one component will almost has no effect on the 	other components.</a:t>
            </a:r>
            <a:endParaRPr lang="en-GB" dirty="0"/>
          </a:p>
          <a:p>
            <a:pPr algn="l" rtl="0">
              <a:buFont typeface="Wingdings" panose="05000000000000000000" pitchFamily="2" charset="2"/>
              <a:buChar char="v"/>
            </a:pPr>
            <a:r>
              <a:rPr lang="en-US" b="1" dirty="0"/>
              <a:t>Specific Goals:</a:t>
            </a:r>
            <a:endParaRPr lang="en-GB" b="1" dirty="0"/>
          </a:p>
          <a:p>
            <a:pPr marL="0" indent="0" algn="l" rtl="0">
              <a:buNone/>
            </a:pPr>
            <a:r>
              <a:rPr lang="en-US" b="1" dirty="0"/>
              <a:t>	Reliability:</a:t>
            </a:r>
            <a:r>
              <a:rPr lang="en-US" dirty="0"/>
              <a:t> our system will always have a backup in 	case of any system failures and will be up and 	running within a few minutes in case of any failure.</a:t>
            </a:r>
            <a:endParaRPr lang="en-GB" dirty="0"/>
          </a:p>
          <a:p>
            <a:pPr marL="0" indent="0" algn="l" rtl="0">
              <a:buNone/>
            </a:pPr>
            <a:r>
              <a:rPr lang="en-US" b="1" dirty="0"/>
              <a:t>	User-friendly:</a:t>
            </a:r>
            <a:r>
              <a:rPr lang="en-US" dirty="0"/>
              <a:t> our system will be easy to use by all	types of customer on the first try.</a:t>
            </a:r>
            <a:endParaRPr lang="en-GB" dirty="0"/>
          </a:p>
          <a:p>
            <a:pPr marL="0" indent="0" algn="l" rtl="0">
              <a:buNone/>
            </a:pPr>
            <a:r>
              <a:rPr lang="en-US" b="1" dirty="0"/>
              <a:t>	Security</a:t>
            </a:r>
            <a:r>
              <a:rPr lang="en-US" dirty="0"/>
              <a:t>: our system deals with money and sensitive 	data are used, like credit cards data and other, so 	high level of security is needed to keep all data safe.</a:t>
            </a:r>
            <a:endParaRPr lang="en-GB" dirty="0"/>
          </a:p>
          <a:p>
            <a:pPr algn="l" rtl="0">
              <a:lnSpc>
                <a:spcPct val="120000"/>
              </a:lnSpc>
            </a:pPr>
            <a:endParaRPr lang="ar-JO"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345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0"/>
            <a:ext cx="7132321" cy="711199"/>
          </a:xfrm>
        </p:spPr>
        <p:txBody>
          <a:bodyPr>
            <a:normAutofit/>
          </a:bodyPr>
          <a:lstStyle/>
          <a:p>
            <a:pPr rtl="0"/>
            <a:r>
              <a:rPr lang="en-US" sz="4000" dirty="0"/>
              <a:t>Architecture Diagram</a:t>
            </a:r>
            <a:endParaRPr lang="ar-JO"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 y="684565"/>
            <a:ext cx="7254240" cy="6075828"/>
          </a:xfrm>
          <a:prstGeom prst="rect">
            <a:avLst/>
          </a:prstGeom>
          <a:ln w="12700">
            <a:solidFill>
              <a:srgbClr val="6E472F"/>
            </a:solidFill>
          </a:ln>
        </p:spPr>
      </p:pic>
    </p:spTree>
    <p:extLst>
      <p:ext uri="{BB962C8B-B14F-4D97-AF65-F5344CB8AC3E}">
        <p14:creationId xmlns:p14="http://schemas.microsoft.com/office/powerpoint/2010/main" val="224845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0"/>
            <a:ext cx="7132321" cy="711199"/>
          </a:xfrm>
        </p:spPr>
        <p:txBody>
          <a:bodyPr>
            <a:normAutofit/>
          </a:bodyPr>
          <a:lstStyle/>
          <a:p>
            <a:pPr rtl="0"/>
            <a:r>
              <a:rPr lang="en-US" sz="4000" dirty="0"/>
              <a:t>Component Diagram</a:t>
            </a:r>
            <a:endParaRPr lang="ar-JO"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 y="833120"/>
            <a:ext cx="7153694" cy="5862320"/>
          </a:xfrm>
          <a:prstGeom prst="rect">
            <a:avLst/>
          </a:prstGeom>
        </p:spPr>
      </p:pic>
    </p:spTree>
    <p:extLst>
      <p:ext uri="{BB962C8B-B14F-4D97-AF65-F5344CB8AC3E}">
        <p14:creationId xmlns:p14="http://schemas.microsoft.com/office/powerpoint/2010/main" val="411680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48215" cy="878764"/>
          </a:xfrm>
        </p:spPr>
        <p:txBody>
          <a:bodyPr/>
          <a:lstStyle/>
          <a:p>
            <a:r>
              <a:rPr lang="en-US" dirty="0"/>
              <a:t>Deployment Diagram</a:t>
            </a:r>
            <a:endParaRPr lang="ar-JO" dirty="0"/>
          </a:p>
        </p:txBody>
      </p:sp>
      <p:pic>
        <p:nvPicPr>
          <p:cNvPr id="1026" name="Picture 2" descr="No description available.">
            <a:extLst>
              <a:ext uri="{FF2B5EF4-FFF2-40B4-BE49-F238E27FC236}">
                <a16:creationId xmlns:a16="http://schemas.microsoft.com/office/drawing/2014/main" id="{67B96583-1B85-48CE-B263-B5CFC3353F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187" y="798990"/>
            <a:ext cx="8555547" cy="605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59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27010"/>
            <a:ext cx="8148215" cy="751466"/>
          </a:xfrm>
        </p:spPr>
        <p:txBody>
          <a:bodyPr/>
          <a:lstStyle/>
          <a:p>
            <a:r>
              <a:rPr lang="en-US" dirty="0" err="1"/>
              <a:t>AnGrY</a:t>
            </a:r>
            <a:r>
              <a:rPr lang="en-US" dirty="0"/>
              <a:t> </a:t>
            </a:r>
            <a:r>
              <a:rPr lang="en-US" dirty="0" err="1"/>
              <a:t>NeRdS</a:t>
            </a:r>
            <a:r>
              <a:rPr lang="en-US" dirty="0"/>
              <a:t> – G5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4475" y="1542026"/>
            <a:ext cx="1672033" cy="1701579"/>
          </a:xfrm>
          <a:prstGeom prst="rect">
            <a:avLst/>
          </a:prstGeom>
        </p:spPr>
      </p:pic>
      <p:sp>
        <p:nvSpPr>
          <p:cNvPr id="6" name="TextBox 5"/>
          <p:cNvSpPr txBox="1"/>
          <p:nvPr/>
        </p:nvSpPr>
        <p:spPr>
          <a:xfrm>
            <a:off x="3008146" y="702301"/>
            <a:ext cx="2684685" cy="830997"/>
          </a:xfrm>
          <a:prstGeom prst="rect">
            <a:avLst/>
          </a:prstGeom>
          <a:noFill/>
        </p:spPr>
        <p:txBody>
          <a:bodyPr wrap="square" rtlCol="1">
            <a:spAutoFit/>
          </a:bodyPr>
          <a:lstStyle/>
          <a:p>
            <a:pPr algn="ctr"/>
            <a:r>
              <a:rPr lang="en-US" sz="2400" b="1" dirty="0">
                <a:solidFill>
                  <a:srgbClr val="6E472F"/>
                </a:solidFill>
                <a:latin typeface="Times New Roman" panose="02020603050405020304" pitchFamily="18" charset="0"/>
                <a:cs typeface="Times New Roman" panose="02020603050405020304" pitchFamily="18" charset="0"/>
              </a:rPr>
              <a:t>Manager</a:t>
            </a:r>
          </a:p>
          <a:p>
            <a:pPr algn="ctr"/>
            <a:r>
              <a:rPr lang="en-US" sz="2400" b="1" dirty="0">
                <a:solidFill>
                  <a:srgbClr val="6E472F"/>
                </a:solidFill>
                <a:latin typeface="Times New Roman" panose="02020603050405020304" pitchFamily="18" charset="0"/>
                <a:cs typeface="Times New Roman" panose="02020603050405020304" pitchFamily="18" charset="0"/>
              </a:rPr>
              <a:t>Waseem Sayara</a:t>
            </a:r>
            <a:endParaRPr lang="ar-JO" sz="2400" b="1" dirty="0">
              <a:solidFill>
                <a:srgbClr val="6E472F"/>
              </a:solidFill>
              <a:latin typeface="Times New Roman" panose="02020603050405020304" pitchFamily="18" charset="0"/>
              <a:cs typeface="Times New Roman" panose="02020603050405020304" pitchFamily="18" charset="0"/>
            </a:endParaRPr>
          </a:p>
        </p:txBody>
      </p:sp>
      <p:cxnSp>
        <p:nvCxnSpPr>
          <p:cNvPr id="8" name="Straight Connector 7"/>
          <p:cNvCxnSpPr>
            <a:stCxn id="5" idx="2"/>
          </p:cNvCxnSpPr>
          <p:nvPr/>
        </p:nvCxnSpPr>
        <p:spPr>
          <a:xfrm flipH="1">
            <a:off x="4350490" y="3243605"/>
            <a:ext cx="2" cy="1041619"/>
          </a:xfrm>
          <a:prstGeom prst="line">
            <a:avLst/>
          </a:prstGeom>
          <a:ln w="38100">
            <a:solidFill>
              <a:srgbClr val="6E472F"/>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1290415" y="3764414"/>
            <a:ext cx="3060075" cy="0"/>
          </a:xfrm>
          <a:prstGeom prst="line">
            <a:avLst/>
          </a:prstGeom>
          <a:ln w="38100">
            <a:solidFill>
              <a:srgbClr val="6E472F"/>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1303636" y="3764414"/>
            <a:ext cx="4" cy="501992"/>
          </a:xfrm>
          <a:prstGeom prst="line">
            <a:avLst/>
          </a:prstGeom>
          <a:ln w="38100">
            <a:solidFill>
              <a:srgbClr val="6E472F"/>
            </a:solidFill>
          </a:ln>
        </p:spPr>
        <p:style>
          <a:lnRef idx="1">
            <a:schemeClr val="dk1"/>
          </a:lnRef>
          <a:fillRef idx="0">
            <a:schemeClr val="dk1"/>
          </a:fillRef>
          <a:effectRef idx="0">
            <a:schemeClr val="dk1"/>
          </a:effectRef>
          <a:fontRef idx="minor">
            <a:schemeClr val="tx1"/>
          </a:fontRef>
        </p:style>
      </p:cxn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781" y="4266406"/>
            <a:ext cx="1701579" cy="1701579"/>
          </a:xfrm>
          <a:prstGeom prst="rect">
            <a:avLst/>
          </a:prstGeom>
        </p:spPr>
      </p:pic>
      <p:cxnSp>
        <p:nvCxnSpPr>
          <p:cNvPr id="22" name="Straight Connector 21"/>
          <p:cNvCxnSpPr/>
          <p:nvPr/>
        </p:nvCxnSpPr>
        <p:spPr>
          <a:xfrm>
            <a:off x="4350490" y="3764414"/>
            <a:ext cx="3103258" cy="0"/>
          </a:xfrm>
          <a:prstGeom prst="line">
            <a:avLst/>
          </a:prstGeom>
          <a:ln w="38100">
            <a:solidFill>
              <a:srgbClr val="6E472F"/>
            </a:solidFill>
          </a:ln>
        </p:spPr>
        <p:style>
          <a:lnRef idx="1">
            <a:schemeClr val="dk1"/>
          </a:lnRef>
          <a:fillRef idx="0">
            <a:schemeClr val="dk1"/>
          </a:fillRef>
          <a:effectRef idx="0">
            <a:schemeClr val="dk1"/>
          </a:effectRef>
          <a:fontRef idx="minor">
            <a:schemeClr val="tx1"/>
          </a:fontRef>
        </p:style>
      </p:cxn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4620" y="4314335"/>
            <a:ext cx="1672033" cy="1672033"/>
          </a:xfrm>
          <a:prstGeom prst="rect">
            <a:avLst/>
          </a:prstGeom>
        </p:spPr>
      </p:pic>
      <p:sp>
        <p:nvSpPr>
          <p:cNvPr id="25" name="TextBox 24"/>
          <p:cNvSpPr txBox="1"/>
          <p:nvPr/>
        </p:nvSpPr>
        <p:spPr>
          <a:xfrm>
            <a:off x="281015" y="5938439"/>
            <a:ext cx="2079426" cy="830997"/>
          </a:xfrm>
          <a:prstGeom prst="rect">
            <a:avLst/>
          </a:prstGeom>
          <a:noFill/>
        </p:spPr>
        <p:txBody>
          <a:bodyPr wrap="square" rtlCol="1">
            <a:spAutoFit/>
          </a:bodyPr>
          <a:lstStyle/>
          <a:p>
            <a:pPr algn="ctr"/>
            <a:r>
              <a:rPr lang="en-US" sz="2400" b="1" dirty="0">
                <a:solidFill>
                  <a:srgbClr val="6E472F"/>
                </a:solidFill>
                <a:latin typeface="Times New Roman" panose="02020603050405020304" pitchFamily="18" charset="0"/>
                <a:cs typeface="Times New Roman" panose="02020603050405020304" pitchFamily="18" charset="0"/>
              </a:rPr>
              <a:t>Designer</a:t>
            </a:r>
          </a:p>
          <a:p>
            <a:pPr algn="ctr"/>
            <a:r>
              <a:rPr lang="en-US" sz="2400" b="1" dirty="0" err="1">
                <a:solidFill>
                  <a:srgbClr val="6E472F"/>
                </a:solidFill>
                <a:latin typeface="Times New Roman" panose="02020603050405020304" pitchFamily="18" charset="0"/>
                <a:cs typeface="Times New Roman" panose="02020603050405020304" pitchFamily="18" charset="0"/>
              </a:rPr>
              <a:t>Anas</a:t>
            </a:r>
            <a:r>
              <a:rPr lang="en-US" sz="2400" b="1" dirty="0">
                <a:solidFill>
                  <a:srgbClr val="6E472F"/>
                </a:solidFill>
                <a:latin typeface="Times New Roman" panose="02020603050405020304" pitchFamily="18" charset="0"/>
                <a:cs typeface="Times New Roman" panose="02020603050405020304" pitchFamily="18" charset="0"/>
              </a:rPr>
              <a:t> </a:t>
            </a:r>
            <a:r>
              <a:rPr lang="en-US" sz="2400" b="1" dirty="0" err="1">
                <a:solidFill>
                  <a:srgbClr val="6E472F"/>
                </a:solidFill>
                <a:latin typeface="Times New Roman" panose="02020603050405020304" pitchFamily="18" charset="0"/>
                <a:cs typeface="Times New Roman" panose="02020603050405020304" pitchFamily="18" charset="0"/>
              </a:rPr>
              <a:t>Barakat</a:t>
            </a:r>
            <a:endParaRPr lang="ar-JO" sz="2400" b="1" dirty="0">
              <a:solidFill>
                <a:srgbClr val="6E472F"/>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693707" y="5986368"/>
            <a:ext cx="3209431" cy="830997"/>
          </a:xfrm>
          <a:prstGeom prst="rect">
            <a:avLst/>
          </a:prstGeom>
          <a:noFill/>
        </p:spPr>
        <p:txBody>
          <a:bodyPr wrap="square" rtlCol="1">
            <a:spAutoFit/>
          </a:bodyPr>
          <a:lstStyle/>
          <a:p>
            <a:pPr algn="ctr"/>
            <a:r>
              <a:rPr lang="en-US" sz="2400" b="1" dirty="0">
                <a:solidFill>
                  <a:srgbClr val="6E472F"/>
                </a:solidFill>
                <a:latin typeface="Times New Roman" panose="02020603050405020304" pitchFamily="18" charset="0"/>
                <a:cs typeface="Times New Roman" panose="02020603050405020304" pitchFamily="18" charset="0"/>
              </a:rPr>
              <a:t>Secretary</a:t>
            </a:r>
          </a:p>
          <a:p>
            <a:pPr algn="ctr"/>
            <a:r>
              <a:rPr lang="en-US" sz="2400" b="1" dirty="0">
                <a:solidFill>
                  <a:srgbClr val="6E472F"/>
                </a:solidFill>
                <a:latin typeface="Times New Roman" panose="02020603050405020304" pitchFamily="18" charset="0"/>
                <a:cs typeface="Times New Roman" panose="02020603050405020304" pitchFamily="18" charset="0"/>
              </a:rPr>
              <a:t>Mohammad </a:t>
            </a:r>
            <a:r>
              <a:rPr lang="en-US" sz="2400" b="1" dirty="0" err="1">
                <a:solidFill>
                  <a:srgbClr val="6E472F"/>
                </a:solidFill>
                <a:latin typeface="Times New Roman" panose="02020603050405020304" pitchFamily="18" charset="0"/>
                <a:cs typeface="Times New Roman" panose="02020603050405020304" pitchFamily="18" charset="0"/>
              </a:rPr>
              <a:t>Ghannam</a:t>
            </a:r>
            <a:endParaRPr lang="ar-JO" sz="2400" b="1" dirty="0">
              <a:solidFill>
                <a:srgbClr val="6E472F"/>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236405" y="5967985"/>
            <a:ext cx="2488917" cy="830997"/>
          </a:xfrm>
          <a:prstGeom prst="rect">
            <a:avLst/>
          </a:prstGeom>
          <a:noFill/>
        </p:spPr>
        <p:txBody>
          <a:bodyPr wrap="square" rtlCol="1">
            <a:spAutoFit/>
          </a:bodyPr>
          <a:lstStyle/>
          <a:p>
            <a:pPr algn="ctr"/>
            <a:r>
              <a:rPr lang="en-US" sz="2400" b="1" dirty="0">
                <a:solidFill>
                  <a:srgbClr val="6E472F"/>
                </a:solidFill>
                <a:latin typeface="Times New Roman" panose="02020603050405020304" pitchFamily="18" charset="0"/>
                <a:cs typeface="Times New Roman" panose="02020603050405020304" pitchFamily="18" charset="0"/>
              </a:rPr>
              <a:t>Programmer</a:t>
            </a:r>
          </a:p>
          <a:p>
            <a:pPr algn="ctr"/>
            <a:r>
              <a:rPr lang="en-US" sz="2400" b="1" dirty="0" err="1">
                <a:solidFill>
                  <a:srgbClr val="6E472F"/>
                </a:solidFill>
                <a:latin typeface="Times New Roman" panose="02020603050405020304" pitchFamily="18" charset="0"/>
                <a:cs typeface="Times New Roman" panose="02020603050405020304" pitchFamily="18" charset="0"/>
              </a:rPr>
              <a:t>Yazid</a:t>
            </a:r>
            <a:r>
              <a:rPr lang="en-US" sz="2400" b="1" dirty="0">
                <a:solidFill>
                  <a:srgbClr val="6E472F"/>
                </a:solidFill>
                <a:latin typeface="Times New Roman" panose="02020603050405020304" pitchFamily="18" charset="0"/>
                <a:cs typeface="Times New Roman" panose="02020603050405020304" pitchFamily="18" charset="0"/>
              </a:rPr>
              <a:t> </a:t>
            </a:r>
            <a:r>
              <a:rPr lang="en-US" sz="2400" b="1" dirty="0" err="1">
                <a:solidFill>
                  <a:srgbClr val="6E472F"/>
                </a:solidFill>
                <a:latin typeface="Times New Roman" panose="02020603050405020304" pitchFamily="18" charset="0"/>
                <a:cs typeface="Times New Roman" panose="02020603050405020304" pitchFamily="18" charset="0"/>
              </a:rPr>
              <a:t>Muaket</a:t>
            </a:r>
            <a:endParaRPr lang="ar-JO" sz="2800" b="1" dirty="0">
              <a:solidFill>
                <a:srgbClr val="6E472F"/>
              </a:solidFill>
              <a:latin typeface="Times New Roman" panose="02020603050405020304" pitchFamily="18" charset="0"/>
              <a:cs typeface="Times New Roman" panose="02020603050405020304" pitchFamily="18" charset="0"/>
            </a:endParaRPr>
          </a:p>
        </p:txBody>
      </p:sp>
      <p:cxnSp>
        <p:nvCxnSpPr>
          <p:cNvPr id="34" name="Straight Connector 33"/>
          <p:cNvCxnSpPr/>
          <p:nvPr/>
        </p:nvCxnSpPr>
        <p:spPr>
          <a:xfrm flipH="1">
            <a:off x="7443383" y="3764414"/>
            <a:ext cx="10365" cy="568304"/>
          </a:xfrm>
          <a:prstGeom prst="line">
            <a:avLst/>
          </a:prstGeom>
          <a:ln w="38100">
            <a:solidFill>
              <a:srgbClr val="6E472F"/>
            </a:solidFill>
          </a:ln>
        </p:spPr>
        <p:style>
          <a:lnRef idx="1">
            <a:schemeClr val="dk1"/>
          </a:lnRef>
          <a:fillRef idx="0">
            <a:schemeClr val="dk1"/>
          </a:fillRef>
          <a:effectRef idx="0">
            <a:schemeClr val="dk1"/>
          </a:effectRef>
          <a:fontRef idx="minor">
            <a:schemeClr val="tx1"/>
          </a:fontRef>
        </p:style>
      </p:cxnSp>
      <p:pic>
        <p:nvPicPr>
          <p:cNvPr id="37" name="Picture 36"/>
          <p:cNvPicPr>
            <a:picLocks noChangeAspect="1"/>
          </p:cNvPicPr>
          <p:nvPr/>
        </p:nvPicPr>
        <p:blipFill>
          <a:blip r:embed="rId5"/>
          <a:stretch>
            <a:fillRect/>
          </a:stretch>
        </p:blipFill>
        <p:spPr>
          <a:xfrm>
            <a:off x="3514471" y="4285224"/>
            <a:ext cx="1672033" cy="1710307"/>
          </a:xfrm>
          <a:prstGeom prst="rect">
            <a:avLst/>
          </a:prstGeom>
        </p:spPr>
      </p:pic>
    </p:spTree>
    <p:extLst>
      <p:ext uri="{BB962C8B-B14F-4D97-AF65-F5344CB8AC3E}">
        <p14:creationId xmlns:p14="http://schemas.microsoft.com/office/powerpoint/2010/main" val="205997136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childTnLst>
                                </p:cTn>
                              </p:par>
                            </p:childTnLst>
                          </p:cTn>
                        </p:par>
                        <p:par>
                          <p:cTn id="25" fill="hold">
                            <p:stCondLst>
                              <p:cond delay="4500"/>
                            </p:stCondLst>
                            <p:childTnLst>
                              <p:par>
                                <p:cTn id="26" presetID="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10"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childTnLst>
                                </p:cTn>
                              </p:par>
                            </p:childTnLst>
                          </p:cTn>
                        </p:par>
                        <p:par>
                          <p:cTn id="39" fill="hold">
                            <p:stCondLst>
                              <p:cond delay="65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childTnLst>
                          </p:cTn>
                        </p:par>
                        <p:par>
                          <p:cTn id="43" fill="hold">
                            <p:stCondLst>
                              <p:cond delay="7500"/>
                            </p:stCondLst>
                            <p:childTnLst>
                              <p:par>
                                <p:cTn id="44" presetID="2" presetClass="entr" presetSubtype="2"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par>
                          <p:cTn id="48" fill="hold">
                            <p:stCondLst>
                              <p:cond delay="8000"/>
                            </p:stCondLst>
                            <p:childTnLst>
                              <p:par>
                                <p:cTn id="49" presetID="2" presetClass="entr" presetSubtype="4"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childTnLst>
                          </p:cTn>
                        </p:par>
                        <p:par>
                          <p:cTn id="53" fill="hold">
                            <p:stCondLst>
                              <p:cond delay="8500"/>
                            </p:stCondLst>
                            <p:childTnLst>
                              <p:par>
                                <p:cTn id="54" presetID="10" presetClass="entr" presetSubtype="0"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childTnLst>
                                </p:cTn>
                              </p:par>
                            </p:childTnLst>
                          </p:cTn>
                        </p:par>
                        <p:par>
                          <p:cTn id="57" fill="hold">
                            <p:stCondLst>
                              <p:cond delay="9500"/>
                            </p:stCondLst>
                            <p:childTnLst>
                              <p:par>
                                <p:cTn id="58" presetID="10"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0"/>
            <a:ext cx="8148215" cy="1325563"/>
          </a:xfrm>
        </p:spPr>
        <p:txBody>
          <a:bodyPr/>
          <a:lstStyle/>
          <a:p>
            <a:pPr rtl="0"/>
            <a:r>
              <a:rPr lang="en-US" dirty="0"/>
              <a:t>Business Description</a:t>
            </a:r>
            <a:endParaRPr lang="ar-JO" dirty="0"/>
          </a:p>
        </p:txBody>
      </p:sp>
      <p:sp>
        <p:nvSpPr>
          <p:cNvPr id="3" name="Content Placeholder 2"/>
          <p:cNvSpPr>
            <a:spLocks noGrp="1"/>
          </p:cNvSpPr>
          <p:nvPr>
            <p:ph idx="1"/>
          </p:nvPr>
        </p:nvSpPr>
        <p:spPr>
          <a:xfrm>
            <a:off x="79018" y="1162600"/>
            <a:ext cx="9064982" cy="5564125"/>
          </a:xfrm>
        </p:spPr>
        <p:txBody>
          <a:bodyPr>
            <a:normAutofit fontScale="92500" lnSpcReduction="20000"/>
          </a:bodyPr>
          <a:lstStyle/>
          <a:p>
            <a:pPr algn="l" rtl="0">
              <a:lnSpc>
                <a:spcPct val="120000"/>
              </a:lnSpc>
            </a:pPr>
            <a:r>
              <a:rPr lang="en-GB" sz="1800" dirty="0"/>
              <a:t> 	</a:t>
            </a:r>
            <a:r>
              <a:rPr lang="en-GB" sz="1800" dirty="0">
                <a:latin typeface="Times New Roman" panose="02020603050405020304" pitchFamily="18" charset="0"/>
                <a:cs typeface="Times New Roman" panose="02020603050405020304" pitchFamily="18" charset="0"/>
              </a:rPr>
              <a:t>Our Business is an Online Bakery Shop, our main purpose is to serve our customers online by building a software which can be used in either in an online website or a mobile app.</a:t>
            </a:r>
            <a:endParaRPr lang="en-US" sz="1800" dirty="0">
              <a:latin typeface="Times New Roman" panose="02020603050405020304" pitchFamily="18" charset="0"/>
              <a:cs typeface="Times New Roman" panose="02020603050405020304" pitchFamily="18" charset="0"/>
            </a:endParaRPr>
          </a:p>
          <a:p>
            <a:pPr algn="l" rtl="0">
              <a:lnSpc>
                <a:spcPct val="120000"/>
              </a:lnSpc>
            </a:pPr>
            <a:r>
              <a:rPr lang="en-GB" sz="1800" dirty="0">
                <a:latin typeface="Times New Roman" panose="02020603050405020304" pitchFamily="18" charset="0"/>
                <a:cs typeface="Times New Roman" panose="02020603050405020304" pitchFamily="18" charset="0"/>
              </a:rPr>
              <a:t> 	The application offers a menu of our baked products with attached photo of the product with common price that all people expect (1$ to 50$), Most of our visitors are expected to be public (normal) people, restaurants, mini/super markets and wedding halls.</a:t>
            </a:r>
            <a:endParaRPr lang="en-US" sz="1800" dirty="0">
              <a:latin typeface="Times New Roman" panose="02020603050405020304" pitchFamily="18" charset="0"/>
              <a:cs typeface="Times New Roman" panose="02020603050405020304" pitchFamily="18" charset="0"/>
            </a:endParaRPr>
          </a:p>
          <a:p>
            <a:pPr algn="l" rtl="0">
              <a:lnSpc>
                <a:spcPct val="120000"/>
              </a:lnSpc>
            </a:pPr>
            <a:r>
              <a:rPr lang="en-GB" sz="1800" dirty="0">
                <a:latin typeface="Times New Roman" panose="02020603050405020304" pitchFamily="18" charset="0"/>
                <a:cs typeface="Times New Roman" panose="02020603050405020304" pitchFamily="18" charset="0"/>
              </a:rPr>
              <a:t> 	Our Shop is located in clean area in middle of Jerusalem city, the Bakery name is “Angry Nerds” which contain a head bakery who has the full control on our bakery employees about their work and what they bake etc., moving into the website, it provides a shopping cart system which enables the customer to add/remove products that he wishes to, or edit</a:t>
            </a:r>
            <a:r>
              <a:rPr lang="en-US" sz="1800" dirty="0">
                <a:latin typeface="Times New Roman" panose="02020603050405020304" pitchFamily="18" charset="0"/>
                <a:cs typeface="Times New Roman" panose="02020603050405020304" pitchFamily="18" charset="0"/>
              </a:rPr>
              <a:t> quantity desired to be bought per product selected, and the price for each item and the balance for the whole cart</a:t>
            </a:r>
            <a:r>
              <a:rPr lang="en-GB" sz="1800" dirty="0">
                <a:latin typeface="Times New Roman" panose="02020603050405020304" pitchFamily="18" charset="0"/>
                <a:cs typeface="Times New Roman" panose="02020603050405020304" pitchFamily="18" charset="0"/>
              </a:rPr>
              <a:t>, once the customer is satisfied with his order, he can purchase it by filling a checkout page, then the website prompt the customer to choose from different payment methods that the website offers, then delivery system steps in by asking the user to enter the time &amp; location required and in order to deliver different types of bakeries &amp; products for our online customers, after a specific order has been made, the website provides a feedback system that enables the customer to give his opinion about the whole service.</a:t>
            </a:r>
            <a:endParaRPr lang="en-US" sz="1800" dirty="0">
              <a:latin typeface="Times New Roman" panose="02020603050405020304" pitchFamily="18" charset="0"/>
              <a:cs typeface="Times New Roman" panose="02020603050405020304" pitchFamily="18" charset="0"/>
            </a:endParaRPr>
          </a:p>
          <a:p>
            <a:pPr algn="l" rtl="0">
              <a:lnSpc>
                <a:spcPct val="120000"/>
              </a:lnSpc>
            </a:pPr>
            <a:r>
              <a:rPr lang="en-GB" sz="1800" dirty="0">
                <a:latin typeface="Times New Roman" panose="02020603050405020304" pitchFamily="18" charset="0"/>
                <a:cs typeface="Times New Roman" panose="02020603050405020304" pitchFamily="18" charset="0"/>
              </a:rPr>
              <a:t> 	The business is structured as a sole proprietorship, operating under the manager Waseem A. Sayara, Secretary Mohammad A. </a:t>
            </a:r>
            <a:r>
              <a:rPr lang="en-GB" sz="1800" dirty="0" err="1">
                <a:latin typeface="Times New Roman" panose="02020603050405020304" pitchFamily="18" charset="0"/>
                <a:cs typeface="Times New Roman" panose="02020603050405020304" pitchFamily="18" charset="0"/>
              </a:rPr>
              <a:t>Ghannam</a:t>
            </a:r>
            <a:r>
              <a:rPr lang="en-GB" sz="1800" dirty="0">
                <a:latin typeface="Times New Roman" panose="02020603050405020304" pitchFamily="18" charset="0"/>
                <a:cs typeface="Times New Roman" panose="02020603050405020304" pitchFamily="18" charset="0"/>
              </a:rPr>
              <a:t>, Designer </a:t>
            </a:r>
            <a:r>
              <a:rPr lang="en-GB" sz="1800" dirty="0" err="1">
                <a:latin typeface="Times New Roman" panose="02020603050405020304" pitchFamily="18" charset="0"/>
                <a:cs typeface="Times New Roman" panose="02020603050405020304" pitchFamily="18" charset="0"/>
              </a:rPr>
              <a:t>Anas</a:t>
            </a:r>
            <a:r>
              <a:rPr lang="en-GB" sz="1800" dirty="0">
                <a:latin typeface="Times New Roman" panose="02020603050405020304" pitchFamily="18" charset="0"/>
                <a:cs typeface="Times New Roman" panose="02020603050405020304" pitchFamily="18" charset="0"/>
              </a:rPr>
              <a:t> S. </a:t>
            </a:r>
            <a:r>
              <a:rPr lang="en-GB" sz="1800" dirty="0" err="1">
                <a:latin typeface="Times New Roman" panose="02020603050405020304" pitchFamily="18" charset="0"/>
                <a:cs typeface="Times New Roman" panose="02020603050405020304" pitchFamily="18" charset="0"/>
              </a:rPr>
              <a:t>Barakat</a:t>
            </a:r>
            <a:r>
              <a:rPr lang="en-GB" sz="1800" dirty="0">
                <a:latin typeface="Times New Roman" panose="02020603050405020304" pitchFamily="18" charset="0"/>
                <a:cs typeface="Times New Roman" panose="02020603050405020304" pitchFamily="18" charset="0"/>
              </a:rPr>
              <a:t> and Programmer </a:t>
            </a:r>
            <a:r>
              <a:rPr lang="en-GB" sz="1800" dirty="0" err="1">
                <a:latin typeface="Times New Roman" panose="02020603050405020304" pitchFamily="18" charset="0"/>
                <a:cs typeface="Times New Roman" panose="02020603050405020304" pitchFamily="18" charset="0"/>
              </a:rPr>
              <a:t>Yazid</a:t>
            </a:r>
            <a:r>
              <a:rPr lang="en-GB" sz="1800" dirty="0">
                <a:latin typeface="Times New Roman" panose="02020603050405020304" pitchFamily="18" charset="0"/>
                <a:cs typeface="Times New Roman" panose="02020603050405020304" pitchFamily="18" charset="0"/>
              </a:rPr>
              <a:t> A. </a:t>
            </a:r>
            <a:r>
              <a:rPr lang="en-GB" sz="1800" dirty="0" err="1">
                <a:latin typeface="Times New Roman" panose="02020603050405020304" pitchFamily="18" charset="0"/>
                <a:cs typeface="Times New Roman" panose="02020603050405020304" pitchFamily="18" charset="0"/>
              </a:rPr>
              <a:t>Muaket</a:t>
            </a:r>
            <a:r>
              <a:rPr lang="en-GB" sz="1800" dirty="0">
                <a:latin typeface="Times New Roman" panose="02020603050405020304" pitchFamily="18" charset="0"/>
                <a:cs typeface="Times New Roman" panose="02020603050405020304" pitchFamily="18" charset="0"/>
              </a:rPr>
              <a:t>.</a:t>
            </a:r>
            <a:endParaRPr lang="ar-JO"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576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1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1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11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11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11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11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1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1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11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11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7" dur="11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8" dur="11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0"/>
            <a:ext cx="8148215" cy="1325563"/>
          </a:xfrm>
        </p:spPr>
        <p:txBody>
          <a:bodyPr/>
          <a:lstStyle/>
          <a:p>
            <a:pPr rtl="0"/>
            <a:r>
              <a:rPr lang="en-US" dirty="0"/>
              <a:t>Scenario Example : Making an Order</a:t>
            </a:r>
            <a:endParaRPr lang="ar-JO" dirty="0"/>
          </a:p>
        </p:txBody>
      </p:sp>
      <p:sp>
        <p:nvSpPr>
          <p:cNvPr id="3" name="Content Placeholder 2"/>
          <p:cNvSpPr>
            <a:spLocks noGrp="1"/>
          </p:cNvSpPr>
          <p:nvPr>
            <p:ph idx="1"/>
          </p:nvPr>
        </p:nvSpPr>
        <p:spPr>
          <a:xfrm>
            <a:off x="79018" y="1162600"/>
            <a:ext cx="9064982" cy="5564125"/>
          </a:xfrm>
        </p:spPr>
        <p:txBody>
          <a:bodyPr>
            <a:normAutofit fontScale="55000" lnSpcReduction="20000"/>
          </a:bodyPr>
          <a:lstStyle/>
          <a:p>
            <a:pPr algn="l" rtl="0"/>
            <a:r>
              <a:rPr lang="en-US" b="1" dirty="0">
                <a:latin typeface="Times New Roman" panose="02020603050405020304" pitchFamily="18" charset="0"/>
                <a:cs typeface="Times New Roman" panose="02020603050405020304" pitchFamily="18" charset="0"/>
              </a:rPr>
              <a:t>Normal:</a:t>
            </a:r>
            <a:endParaRPr lang="en-GB" dirty="0">
              <a:latin typeface="Times New Roman" panose="02020603050405020304" pitchFamily="18" charset="0"/>
              <a:cs typeface="Times New Roman" panose="02020603050405020304" pitchFamily="18" charset="0"/>
            </a:endParaRPr>
          </a:p>
          <a:p>
            <a:pPr marL="0" indent="0" algn="l" rtl="0">
              <a:buNone/>
            </a:pPr>
            <a:r>
              <a:rPr lang="en-US" dirty="0">
                <a:latin typeface="Times New Roman" panose="02020603050405020304" pitchFamily="18" charset="0"/>
                <a:cs typeface="Times New Roman" panose="02020603050405020304" pitchFamily="18" charset="0"/>
              </a:rPr>
              <a:t>	When a customer logged in properly with valid credit card and sufficient balance to make an order, he started shopping by searching for a specific product or checking the menu and several categories (sales, special orders, favorites, history, etc.), the customer browse several products, once he has found a product, he read the details of the product he wants to obtain more information such as (Ingredients, addons, etc.), then he added the item to the cart, once the customer is satisfied with his order and his cart is ready, he decided to buy it, then he filled the Checkout page with proper information about the payment and delivery info (Time and Location), at last the system will move the purchased cart to the order’s history sections.</a:t>
            </a:r>
            <a:endParaRPr lang="en-GB" dirty="0">
              <a:latin typeface="Times New Roman" panose="02020603050405020304" pitchFamily="18" charset="0"/>
              <a:cs typeface="Times New Roman" panose="02020603050405020304" pitchFamily="18" charset="0"/>
            </a:endParaRPr>
          </a:p>
          <a:p>
            <a:pPr algn="l" rtl="0"/>
            <a:r>
              <a:rPr lang="en-US" b="1" dirty="0">
                <a:latin typeface="Times New Roman" panose="02020603050405020304" pitchFamily="18" charset="0"/>
                <a:cs typeface="Times New Roman" panose="02020603050405020304" pitchFamily="18" charset="0"/>
              </a:rPr>
              <a:t>Alternative:</a:t>
            </a:r>
            <a:endParaRPr lang="en-GB" dirty="0">
              <a:latin typeface="Times New Roman" panose="02020603050405020304" pitchFamily="18" charset="0"/>
              <a:cs typeface="Times New Roman" panose="02020603050405020304" pitchFamily="18" charset="0"/>
            </a:endParaRPr>
          </a:p>
          <a:p>
            <a:pPr marL="0" indent="0" algn="l" rtl="0">
              <a:buNone/>
            </a:pPr>
            <a:r>
              <a:rPr lang="en-US" dirty="0">
                <a:latin typeface="Times New Roman" panose="02020603050405020304" pitchFamily="18" charset="0"/>
                <a:cs typeface="Times New Roman" panose="02020603050405020304" pitchFamily="18" charset="0"/>
              </a:rPr>
              <a:t>	Sofian logged in and started shopping with a visa card that has 47.5$, after the he added items to the shopping cart, the cart ended with an overall value of 50$ which exceeds the amount of money in his visa card only less than 10%, in this case he can decide to complete the order by paying the rest in cash.</a:t>
            </a:r>
            <a:endParaRPr lang="en-GB" dirty="0">
              <a:latin typeface="Times New Roman" panose="02020603050405020304" pitchFamily="18" charset="0"/>
              <a:cs typeface="Times New Roman" panose="02020603050405020304" pitchFamily="18" charset="0"/>
            </a:endParaRPr>
          </a:p>
          <a:p>
            <a:pPr algn="l" rtl="0"/>
            <a:r>
              <a:rPr lang="en-US" b="1" dirty="0">
                <a:latin typeface="Times New Roman" panose="02020603050405020304" pitchFamily="18" charset="0"/>
                <a:cs typeface="Times New Roman" panose="02020603050405020304" pitchFamily="18" charset="0"/>
              </a:rPr>
              <a:t>Error:</a:t>
            </a:r>
            <a:endParaRPr lang="en-GB" dirty="0">
              <a:latin typeface="Times New Roman" panose="02020603050405020304" pitchFamily="18" charset="0"/>
              <a:cs typeface="Times New Roman" panose="02020603050405020304" pitchFamily="18" charset="0"/>
            </a:endParaRPr>
          </a:p>
          <a:p>
            <a:pPr marL="0" indent="0" algn="l" rtl="0">
              <a:buNone/>
            </a:pPr>
            <a:r>
              <a:rPr lang="en-US" dirty="0">
                <a:latin typeface="Times New Roman" panose="02020603050405020304" pitchFamily="18" charset="0"/>
                <a:cs typeface="Times New Roman" panose="02020603050405020304" pitchFamily="18" charset="0"/>
              </a:rPr>
              <a:t>	If Salma logged in the website with an expired visa card and started shopping by adding items in the cart, and then in the process of Checkout, the system will warn Dina visa card was invalid or expired then her order will be drafted or canceled.</a:t>
            </a:r>
            <a:endParaRPr lang="en-GB" dirty="0">
              <a:latin typeface="Times New Roman" panose="02020603050405020304" pitchFamily="18" charset="0"/>
              <a:cs typeface="Times New Roman" panose="02020603050405020304" pitchFamily="18" charset="0"/>
            </a:endParaRPr>
          </a:p>
          <a:p>
            <a:pPr algn="l" rtl="0"/>
            <a:r>
              <a:rPr lang="en-US" b="1" dirty="0">
                <a:latin typeface="Times New Roman" panose="02020603050405020304" pitchFamily="18" charset="0"/>
                <a:cs typeface="Times New Roman" panose="02020603050405020304" pitchFamily="18" charset="0"/>
              </a:rPr>
              <a:t>Error:</a:t>
            </a:r>
            <a:endParaRPr lang="en-GB" dirty="0">
              <a:latin typeface="Times New Roman" panose="02020603050405020304" pitchFamily="18" charset="0"/>
              <a:cs typeface="Times New Roman" panose="02020603050405020304" pitchFamily="18" charset="0"/>
            </a:endParaRPr>
          </a:p>
          <a:p>
            <a:pPr marL="0" indent="0" algn="l" rtl="0">
              <a:buNone/>
            </a:pPr>
            <a:r>
              <a:rPr lang="en-US" dirty="0">
                <a:latin typeface="Times New Roman" panose="02020603050405020304" pitchFamily="18" charset="0"/>
                <a:cs typeface="Times New Roman" panose="02020603050405020304" pitchFamily="18" charset="0"/>
              </a:rPr>
              <a:t>	Salma logged in and started shopping with a visa card that has 47.5$, after the she added items to the shopping cart, the cart ended with an overall value of 50$ which exceeds the amount of money in his visa card only less than 10%, but she decider not complete the order, so the order will be drafted and canceled.</a:t>
            </a:r>
            <a:endParaRPr lang="en-GB" dirty="0">
              <a:latin typeface="Times New Roman" panose="02020603050405020304" pitchFamily="18" charset="0"/>
              <a:cs typeface="Times New Roman" panose="02020603050405020304" pitchFamily="18" charset="0"/>
            </a:endParaRPr>
          </a:p>
          <a:p>
            <a:pPr algn="l" rtl="0"/>
            <a:r>
              <a:rPr lang="en-US" b="1" dirty="0">
                <a:latin typeface="Times New Roman" panose="02020603050405020304" pitchFamily="18" charset="0"/>
                <a:cs typeface="Times New Roman" panose="02020603050405020304" pitchFamily="18" charset="0"/>
              </a:rPr>
              <a:t>Error:</a:t>
            </a:r>
            <a:endParaRPr lang="en-GB" dirty="0">
              <a:latin typeface="Times New Roman" panose="02020603050405020304" pitchFamily="18" charset="0"/>
              <a:cs typeface="Times New Roman" panose="02020603050405020304" pitchFamily="18" charset="0"/>
            </a:endParaRPr>
          </a:p>
          <a:p>
            <a:pPr marL="0" indent="0" algn="l" rtl="0">
              <a:buNone/>
            </a:pPr>
            <a:r>
              <a:rPr lang="en-US" dirty="0">
                <a:latin typeface="Times New Roman" panose="02020603050405020304" pitchFamily="18" charset="0"/>
                <a:cs typeface="Times New Roman" panose="02020603050405020304" pitchFamily="18" charset="0"/>
              </a:rPr>
              <a:t>	Salma logged in and started shopping with a visa card that has 30$, after the she added items to the shopping cart, the cart ended with an overall value of 50$ which exceeds the amount of money in his visa card over than 10%, so the order will be drafted and canceled.</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955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6008" y="2326640"/>
            <a:ext cx="3133817" cy="2042160"/>
          </a:xfrm>
        </p:spPr>
        <p:txBody>
          <a:bodyPr>
            <a:normAutofit/>
          </a:bodyPr>
          <a:lstStyle/>
          <a:p>
            <a:r>
              <a:rPr lang="en-US" sz="3200" dirty="0"/>
              <a:t>Use Case </a:t>
            </a:r>
            <a:br>
              <a:rPr lang="en-US" sz="3200" dirty="0"/>
            </a:br>
            <a:r>
              <a:rPr lang="en-US" sz="3200" dirty="0"/>
              <a:t>Diagram</a:t>
            </a:r>
            <a:endParaRPr lang="ar-JO"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930" y="98027"/>
            <a:ext cx="6527078" cy="6640123"/>
          </a:xfrm>
          <a:prstGeom prst="rect">
            <a:avLst/>
          </a:prstGeom>
          <a:ln>
            <a:solidFill>
              <a:srgbClr val="6E472F"/>
            </a:solidFill>
          </a:ln>
        </p:spPr>
      </p:pic>
    </p:spTree>
    <p:extLst>
      <p:ext uri="{BB962C8B-B14F-4D97-AF65-F5344CB8AC3E}">
        <p14:creationId xmlns:p14="http://schemas.microsoft.com/office/powerpoint/2010/main" val="21688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99807861"/>
              </p:ext>
            </p:extLst>
          </p:nvPr>
        </p:nvGraphicFramePr>
        <p:xfrm>
          <a:off x="114173" y="410335"/>
          <a:ext cx="8773609" cy="6447665"/>
        </p:xfrm>
        <a:graphic>
          <a:graphicData uri="http://schemas.openxmlformats.org/drawingml/2006/table">
            <a:tbl>
              <a:tblPr firstRow="1" firstCol="1" bandRow="1">
                <a:tableStyleId>{72833802-FEF1-4C79-8D5D-14CF1EAF98D9}</a:tableStyleId>
              </a:tblPr>
              <a:tblGrid>
                <a:gridCol w="2322914">
                  <a:extLst>
                    <a:ext uri="{9D8B030D-6E8A-4147-A177-3AD203B41FA5}">
                      <a16:colId xmlns:a16="http://schemas.microsoft.com/office/drawing/2014/main" val="20000"/>
                    </a:ext>
                  </a:extLst>
                </a:gridCol>
                <a:gridCol w="6450695">
                  <a:extLst>
                    <a:ext uri="{9D8B030D-6E8A-4147-A177-3AD203B41FA5}">
                      <a16:colId xmlns:a16="http://schemas.microsoft.com/office/drawing/2014/main" val="20001"/>
                    </a:ext>
                  </a:extLst>
                </a:gridCol>
              </a:tblGrid>
              <a:tr h="260169">
                <a:tc>
                  <a:txBody>
                    <a:bodyPr/>
                    <a:lstStyle/>
                    <a:p>
                      <a:pPr marL="0" marR="0" algn="ctr" rtl="0">
                        <a:lnSpc>
                          <a:spcPct val="107000"/>
                        </a:lnSpc>
                        <a:spcBef>
                          <a:spcPts val="0"/>
                        </a:spcBef>
                        <a:spcAft>
                          <a:spcPts val="0"/>
                        </a:spcAft>
                      </a:pPr>
                      <a:r>
                        <a:rPr lang="en-GB" sz="1600" dirty="0">
                          <a:effectLst/>
                        </a:rPr>
                        <a:t>Actor</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tc>
                <a:tc>
                  <a:txBody>
                    <a:bodyPr/>
                    <a:lstStyle/>
                    <a:p>
                      <a:pPr marL="0" marR="0" algn="l" rtl="0">
                        <a:lnSpc>
                          <a:spcPct val="107000"/>
                        </a:lnSpc>
                        <a:spcBef>
                          <a:spcPts val="0"/>
                        </a:spcBef>
                        <a:spcAft>
                          <a:spcPts val="0"/>
                        </a:spcAft>
                      </a:pPr>
                      <a:r>
                        <a:rPr lang="en-GB" sz="1600" dirty="0">
                          <a:effectLst/>
                        </a:rPr>
                        <a:t>Customer.</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tc>
                <a:extLst>
                  <a:ext uri="{0D108BD9-81ED-4DB2-BD59-A6C34878D82A}">
                    <a16:rowId xmlns:a16="http://schemas.microsoft.com/office/drawing/2014/main" val="10000"/>
                  </a:ext>
                </a:extLst>
              </a:tr>
              <a:tr h="1056174">
                <a:tc>
                  <a:txBody>
                    <a:bodyPr/>
                    <a:lstStyle/>
                    <a:p>
                      <a:pPr marL="0" marR="0" algn="ctr"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a:p>
                      <a:pPr marL="0" marR="0" algn="ctr"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a:p>
                      <a:pPr marL="0" marR="0" algn="ctr"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Description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lnR w="12700" cap="flat" cmpd="sng" algn="ctr">
                      <a:solidFill>
                        <a:srgbClr val="6E472F"/>
                      </a:solidFill>
                      <a:prstDash val="solid"/>
                      <a:round/>
                      <a:headEnd type="none" w="med" len="med"/>
                      <a:tailEnd type="none" w="med" len="med"/>
                    </a:lnR>
                  </a:tcPr>
                </a:tc>
                <a:tc>
                  <a:txBody>
                    <a:bodyPr/>
                    <a:lstStyle/>
                    <a:p>
                      <a:pPr marL="0" marR="0" algn="l" rtl="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It’s a process occurs when the customer has an intuition to buy a product, it is basically moving the wanted product to a section called Shopping Cart, after that he has two options: either he continues to browsing and shopping or he can fill the checkout in order to purchase the product(s) in the Shopping Cart.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lnL w="12700" cap="flat" cmpd="sng" algn="ctr">
                      <a:solidFill>
                        <a:srgbClr val="6E472F"/>
                      </a:solidFill>
                      <a:prstDash val="solid"/>
                      <a:round/>
                      <a:headEnd type="none" w="med" len="med"/>
                      <a:tailEnd type="none" w="med" len="med"/>
                    </a:lnL>
                  </a:tcPr>
                </a:tc>
                <a:extLst>
                  <a:ext uri="{0D108BD9-81ED-4DB2-BD59-A6C34878D82A}">
                    <a16:rowId xmlns:a16="http://schemas.microsoft.com/office/drawing/2014/main" val="10001"/>
                  </a:ext>
                </a:extLst>
              </a:tr>
              <a:tr h="524799">
                <a:tc>
                  <a:txBody>
                    <a:bodyPr/>
                    <a:lstStyle/>
                    <a:p>
                      <a:pPr marL="0" marR="0" algn="ctr"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a:p>
                      <a:pPr marL="0" marR="0" algn="ctr"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Pre-Conditions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lnR w="12700" cap="flat" cmpd="sng" algn="ctr">
                      <a:solidFill>
                        <a:srgbClr val="6E472F"/>
                      </a:solidFill>
                      <a:prstDash val="solid"/>
                      <a:round/>
                      <a:headEnd type="none" w="med" len="med"/>
                      <a:tailEnd type="none" w="med" len="med"/>
                    </a:lnR>
                  </a:tcPr>
                </a:tc>
                <a:tc>
                  <a:txBody>
                    <a:bodyPr/>
                    <a:lstStyle/>
                    <a:p>
                      <a:pPr marL="342900" marR="0" lvl="0" indent="-342900" algn="l" rtl="0">
                        <a:lnSpc>
                          <a:spcPct val="107000"/>
                        </a:lnSpc>
                        <a:spcBef>
                          <a:spcPts val="0"/>
                        </a:spcBef>
                        <a:spcAft>
                          <a:spcPts val="0"/>
                        </a:spcAft>
                        <a:buFont typeface="Wingdings" panose="05000000000000000000" pitchFamily="2" charset="2"/>
                        <a:buChar char=""/>
                      </a:pPr>
                      <a:r>
                        <a:rPr lang="en-GB" sz="1400" dirty="0">
                          <a:effectLst/>
                          <a:latin typeface="Times New Roman" panose="02020603050405020304" pitchFamily="18" charset="0"/>
                          <a:cs typeface="Times New Roman" panose="02020603050405020304" pitchFamily="18" charset="0"/>
                        </a:rPr>
                        <a:t>The Customer has a registered account in the system and has logged in successfully to the website.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lnL w="12700" cap="flat" cmpd="sng" algn="ctr">
                      <a:solidFill>
                        <a:srgbClr val="6E472F"/>
                      </a:solidFill>
                      <a:prstDash val="solid"/>
                      <a:round/>
                      <a:headEnd type="none" w="med" len="med"/>
                      <a:tailEnd type="none" w="med" len="med"/>
                    </a:lnL>
                  </a:tcPr>
                </a:tc>
                <a:extLst>
                  <a:ext uri="{0D108BD9-81ED-4DB2-BD59-A6C34878D82A}">
                    <a16:rowId xmlns:a16="http://schemas.microsoft.com/office/drawing/2014/main" val="10002"/>
                  </a:ext>
                </a:extLst>
              </a:tr>
              <a:tr h="1492532">
                <a:tc>
                  <a:txBody>
                    <a:bodyPr/>
                    <a:lstStyle/>
                    <a:p>
                      <a:pPr marL="0" marR="0" algn="ctr"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a:p>
                      <a:pPr marL="0" marR="0" algn="ctr"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a:p>
                      <a:pPr marL="0" marR="0" algn="l"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a:p>
                      <a:pPr marL="0" marR="0" algn="ctr"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Sequence/flow of events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lnR w="12700" cap="flat" cmpd="sng" algn="ctr">
                      <a:solidFill>
                        <a:srgbClr val="6E472F"/>
                      </a:solidFill>
                      <a:prstDash val="solid"/>
                      <a:round/>
                      <a:headEnd type="none" w="med" len="med"/>
                      <a:tailEnd type="none" w="med" len="med"/>
                    </a:lnR>
                  </a:tcPr>
                </a:tc>
                <a:tc>
                  <a:txBody>
                    <a:bodyPr/>
                    <a:lstStyle/>
                    <a:p>
                      <a:pPr marL="342900" marR="0" lvl="0" indent="-342900" algn="l" rtl="0">
                        <a:lnSpc>
                          <a:spcPct val="107000"/>
                        </a:lnSpc>
                        <a:spcBef>
                          <a:spcPts val="0"/>
                        </a:spcBef>
                        <a:spcAft>
                          <a:spcPts val="0"/>
                        </a:spcAft>
                        <a:buFont typeface="+mj-lt"/>
                        <a:buAutoNum type="arabicPeriod"/>
                      </a:pPr>
                      <a:r>
                        <a:rPr lang="en-US" sz="1400" dirty="0">
                          <a:effectLst/>
                          <a:latin typeface="Times New Roman" panose="02020603050405020304" pitchFamily="18" charset="0"/>
                          <a:cs typeface="Times New Roman" panose="02020603050405020304" pitchFamily="18" charset="0"/>
                        </a:rPr>
                        <a:t>Customer visits the website and wants to order a/some product/s.</a:t>
                      </a:r>
                    </a:p>
                    <a:p>
                      <a:pPr marL="342900" marR="0" lvl="0" indent="-342900" algn="l" rtl="0">
                        <a:lnSpc>
                          <a:spcPct val="107000"/>
                        </a:lnSpc>
                        <a:spcBef>
                          <a:spcPts val="0"/>
                        </a:spcBef>
                        <a:spcAft>
                          <a:spcPts val="0"/>
                        </a:spcAft>
                        <a:buFont typeface="+mj-lt"/>
                        <a:buAutoNum type="arabicPeriod"/>
                      </a:pPr>
                      <a:r>
                        <a:rPr lang="en-GB" sz="1400" dirty="0">
                          <a:effectLst/>
                          <a:latin typeface="Times New Roman" panose="02020603050405020304" pitchFamily="18" charset="0"/>
                          <a:cs typeface="Times New Roman" panose="02020603050405020304" pitchFamily="18" charset="0"/>
                        </a:rPr>
                        <a:t>The Customer</a:t>
                      </a:r>
                      <a:r>
                        <a:rPr lang="en-US" sz="1400" dirty="0">
                          <a:effectLst/>
                          <a:latin typeface="Times New Roman" panose="02020603050405020304" pitchFamily="18" charset="0"/>
                          <a:cs typeface="Times New Roman" panose="02020603050405020304" pitchFamily="18" charset="0"/>
                        </a:rPr>
                        <a:t> logs into the website</a:t>
                      </a:r>
                    </a:p>
                    <a:p>
                      <a:pPr marL="342900" marR="0" lvl="0" indent="-342900" algn="l" rtl="0">
                        <a:lnSpc>
                          <a:spcPct val="107000"/>
                        </a:lnSpc>
                        <a:spcBef>
                          <a:spcPts val="0"/>
                        </a:spcBef>
                        <a:spcAft>
                          <a:spcPts val="0"/>
                        </a:spcAft>
                        <a:buFont typeface="+mj-lt"/>
                        <a:buAutoNum type="arabicPeriod"/>
                      </a:pPr>
                      <a:r>
                        <a:rPr lang="en-GB" sz="1400" dirty="0">
                          <a:effectLst/>
                          <a:latin typeface="Times New Roman" panose="02020603050405020304" pitchFamily="18" charset="0"/>
                          <a:cs typeface="Times New Roman" panose="02020603050405020304" pitchFamily="18" charset="0"/>
                        </a:rPr>
                        <a:t>The Customer starts shopping &amp; looking for a desired item.</a:t>
                      </a:r>
                      <a:endParaRPr lang="en-US" sz="1400" dirty="0">
                        <a:effectLst/>
                        <a:latin typeface="Times New Roman" panose="02020603050405020304" pitchFamily="18" charset="0"/>
                        <a:cs typeface="Times New Roman" panose="02020603050405020304" pitchFamily="18" charset="0"/>
                      </a:endParaRPr>
                    </a:p>
                    <a:p>
                      <a:pPr marL="342900" marR="0" lvl="0" indent="-342900" algn="l" rtl="0">
                        <a:lnSpc>
                          <a:spcPct val="107000"/>
                        </a:lnSpc>
                        <a:spcBef>
                          <a:spcPts val="0"/>
                        </a:spcBef>
                        <a:spcAft>
                          <a:spcPts val="0"/>
                        </a:spcAft>
                        <a:buFont typeface="+mj-lt"/>
                        <a:buAutoNum type="arabicPeriod"/>
                      </a:pPr>
                      <a:r>
                        <a:rPr lang="en-US" sz="1400" dirty="0">
                          <a:effectLst/>
                          <a:latin typeface="Times New Roman" panose="02020603050405020304" pitchFamily="18" charset="0"/>
                          <a:cs typeface="Times New Roman" panose="02020603050405020304" pitchFamily="18" charset="0"/>
                        </a:rPr>
                        <a:t>Customer chooses a product he wishes to buy &amp; starts checking extra information found in the information page about it.</a:t>
                      </a:r>
                    </a:p>
                    <a:p>
                      <a:pPr marL="342900" marR="0" lvl="0" indent="-342900" algn="l" rtl="0">
                        <a:lnSpc>
                          <a:spcPct val="107000"/>
                        </a:lnSpc>
                        <a:spcBef>
                          <a:spcPts val="0"/>
                        </a:spcBef>
                        <a:spcAft>
                          <a:spcPts val="0"/>
                        </a:spcAft>
                        <a:buFont typeface="+mj-lt"/>
                        <a:buAutoNum type="arabicPeriod"/>
                      </a:pPr>
                      <a:r>
                        <a:rPr lang="en-GB" sz="1400" dirty="0">
                          <a:effectLst/>
                          <a:latin typeface="Times New Roman" panose="02020603050405020304" pitchFamily="18" charset="0"/>
                          <a:cs typeface="Times New Roman" panose="02020603050405020304" pitchFamily="18" charset="0"/>
                        </a:rPr>
                        <a:t>Customer is satisfied in buying the product then </a:t>
                      </a:r>
                      <a:r>
                        <a:rPr lang="en-US" sz="1400" dirty="0">
                          <a:effectLst/>
                          <a:latin typeface="Times New Roman" panose="02020603050405020304" pitchFamily="18" charset="0"/>
                          <a:cs typeface="Times New Roman" panose="02020603050405020304" pitchFamily="18" charset="0"/>
                        </a:rPr>
                        <a:t>clicks “Add to Shopping Cart” button to send their product to the shopping cart.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lnL w="12700" cap="flat" cmpd="sng" algn="ctr">
                      <a:solidFill>
                        <a:srgbClr val="6E472F"/>
                      </a:solidFill>
                      <a:prstDash val="solid"/>
                      <a:round/>
                      <a:headEnd type="none" w="med" len="med"/>
                      <a:tailEnd type="none" w="med" len="med"/>
                    </a:lnL>
                  </a:tcPr>
                </a:tc>
                <a:extLst>
                  <a:ext uri="{0D108BD9-81ED-4DB2-BD59-A6C34878D82A}">
                    <a16:rowId xmlns:a16="http://schemas.microsoft.com/office/drawing/2014/main" val="10003"/>
                  </a:ext>
                </a:extLst>
              </a:tr>
              <a:tr h="272545">
                <a:tc>
                  <a:txBody>
                    <a:bodyPr/>
                    <a:lstStyle/>
                    <a:p>
                      <a:pPr marL="0" marR="0" algn="ctr"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Data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lnR w="12700" cap="flat" cmpd="sng" algn="ctr">
                      <a:solidFill>
                        <a:srgbClr val="6E472F"/>
                      </a:solidFill>
                      <a:prstDash val="solid"/>
                      <a:round/>
                      <a:headEnd type="none" w="med" len="med"/>
                      <a:tailEnd type="none" w="med" len="med"/>
                    </a:lnR>
                  </a:tcPr>
                </a:tc>
                <a:tc>
                  <a:txBody>
                    <a:bodyPr/>
                    <a:lstStyle/>
                    <a:p>
                      <a:pPr marL="0" marR="0" algn="l"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Product’s ID, Product’s Name, Product’s Image, Product’s Price.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lnL w="12700" cap="flat" cmpd="sng" algn="ctr">
                      <a:solidFill>
                        <a:srgbClr val="6E472F"/>
                      </a:solidFill>
                      <a:prstDash val="solid"/>
                      <a:round/>
                      <a:headEnd type="none" w="med" len="med"/>
                      <a:tailEnd type="none" w="med" len="med"/>
                    </a:lnL>
                  </a:tcPr>
                </a:tc>
                <a:extLst>
                  <a:ext uri="{0D108BD9-81ED-4DB2-BD59-A6C34878D82A}">
                    <a16:rowId xmlns:a16="http://schemas.microsoft.com/office/drawing/2014/main" val="10004"/>
                  </a:ext>
                </a:extLst>
              </a:tr>
              <a:tr h="1661026">
                <a:tc>
                  <a:txBody>
                    <a:bodyPr/>
                    <a:lstStyle/>
                    <a:p>
                      <a:pPr marL="0" marR="0" algn="ctr" rtl="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ctr" rtl="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ctr" rtl="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ctr" rtl="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ctr" rtl="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Stimulus/Triggers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lnR w="12700" cap="flat" cmpd="sng" algn="ctr">
                      <a:solidFill>
                        <a:srgbClr val="6E472F"/>
                      </a:solidFill>
                      <a:prstDash val="solid"/>
                      <a:round/>
                      <a:headEnd type="none" w="med" len="med"/>
                      <a:tailEnd type="none" w="med" len="med"/>
                    </a:lnR>
                  </a:tcPr>
                </a:tc>
                <a:tc>
                  <a:txBody>
                    <a:bodyPr/>
                    <a:lstStyle/>
                    <a:p>
                      <a:pPr marL="342900" marR="0" lvl="0" indent="-342900" algn="l" rtl="0">
                        <a:lnSpc>
                          <a:spcPct val="107000"/>
                        </a:lnSpc>
                        <a:spcBef>
                          <a:spcPts val="0"/>
                        </a:spcBef>
                        <a:spcAft>
                          <a:spcPts val="0"/>
                        </a:spcAft>
                        <a:buFont typeface="Wingdings" panose="05000000000000000000" pitchFamily="2" charset="2"/>
                        <a:buChar char=""/>
                      </a:pPr>
                      <a:r>
                        <a:rPr lang="en-GB" sz="1300" dirty="0">
                          <a:effectLst/>
                          <a:latin typeface="Times New Roman" panose="02020603050405020304" pitchFamily="18" charset="0"/>
                          <a:cs typeface="Times New Roman" panose="02020603050405020304" pitchFamily="18" charset="0"/>
                        </a:rPr>
                        <a:t>The Price of a Product. “The customer </a:t>
                      </a:r>
                      <a:r>
                        <a:rPr lang="en-US" sz="1300" dirty="0">
                          <a:effectLst/>
                          <a:latin typeface="Times New Roman" panose="02020603050405020304" pitchFamily="18" charset="0"/>
                          <a:cs typeface="Times New Roman" panose="02020603050405020304" pitchFamily="18" charset="0"/>
                        </a:rPr>
                        <a:t>adds a product after realizing its price is affordable”</a:t>
                      </a:r>
                      <a:r>
                        <a:rPr lang="en-GB" sz="1300" dirty="0">
                          <a:effectLst/>
                          <a:latin typeface="Times New Roman" panose="02020603050405020304" pitchFamily="18" charset="0"/>
                          <a:cs typeface="Times New Roman" panose="02020603050405020304" pitchFamily="18" charset="0"/>
                        </a:rPr>
                        <a:t>.</a:t>
                      </a:r>
                      <a:endParaRPr lang="en-US" sz="1300" dirty="0">
                        <a:effectLst/>
                        <a:latin typeface="Times New Roman" panose="02020603050405020304" pitchFamily="18" charset="0"/>
                        <a:cs typeface="Times New Roman" panose="02020603050405020304" pitchFamily="18" charset="0"/>
                      </a:endParaRPr>
                    </a:p>
                    <a:p>
                      <a:pPr marL="800100" marR="0" lvl="1" indent="-342900" algn="l" rtl="0">
                        <a:lnSpc>
                          <a:spcPct val="107000"/>
                        </a:lnSpc>
                        <a:spcBef>
                          <a:spcPts val="0"/>
                        </a:spcBef>
                        <a:spcAft>
                          <a:spcPts val="0"/>
                        </a:spcAft>
                        <a:buFont typeface="+mj-lt"/>
                        <a:buAutoNum type="alphaLcPeriod"/>
                      </a:pPr>
                      <a:r>
                        <a:rPr lang="en-GB" sz="1300" dirty="0">
                          <a:effectLst/>
                          <a:latin typeface="Times New Roman" panose="02020603050405020304" pitchFamily="18" charset="0"/>
                          <a:cs typeface="Times New Roman" panose="02020603050405020304" pitchFamily="18" charset="0"/>
                        </a:rPr>
                        <a:t>No shipping fees.</a:t>
                      </a:r>
                      <a:endParaRPr lang="en-US" sz="1300" dirty="0">
                        <a:effectLst/>
                        <a:latin typeface="Times New Roman" panose="02020603050405020304" pitchFamily="18" charset="0"/>
                        <a:cs typeface="Times New Roman" panose="02020603050405020304" pitchFamily="18" charset="0"/>
                      </a:endParaRPr>
                    </a:p>
                    <a:p>
                      <a:pPr marL="800100" marR="0" lvl="1" indent="-342900" algn="l" rtl="0">
                        <a:lnSpc>
                          <a:spcPct val="107000"/>
                        </a:lnSpc>
                        <a:spcBef>
                          <a:spcPts val="0"/>
                        </a:spcBef>
                        <a:spcAft>
                          <a:spcPts val="0"/>
                        </a:spcAft>
                        <a:buFont typeface="+mj-lt"/>
                        <a:buAutoNum type="alphaLcPeriod"/>
                      </a:pPr>
                      <a:r>
                        <a:rPr lang="en-GB" sz="1300" dirty="0">
                          <a:effectLst/>
                          <a:latin typeface="Times New Roman" panose="02020603050405020304" pitchFamily="18" charset="0"/>
                          <a:cs typeface="Times New Roman" panose="02020603050405020304" pitchFamily="18" charset="0"/>
                        </a:rPr>
                        <a:t>Discount offers (Sales).</a:t>
                      </a:r>
                      <a:endParaRPr lang="en-US" sz="1300" dirty="0">
                        <a:effectLst/>
                        <a:latin typeface="Times New Roman" panose="02020603050405020304" pitchFamily="18" charset="0"/>
                        <a:cs typeface="Times New Roman" panose="02020603050405020304" pitchFamily="18" charset="0"/>
                      </a:endParaRPr>
                    </a:p>
                    <a:p>
                      <a:pPr marL="342900" marR="0" lvl="0" indent="-342900" algn="l" rtl="0">
                        <a:lnSpc>
                          <a:spcPct val="107000"/>
                        </a:lnSpc>
                        <a:spcBef>
                          <a:spcPts val="0"/>
                        </a:spcBef>
                        <a:spcAft>
                          <a:spcPts val="0"/>
                        </a:spcAft>
                        <a:buFont typeface="Wingdings" panose="05000000000000000000" pitchFamily="2" charset="2"/>
                        <a:buChar char=""/>
                      </a:pPr>
                      <a:r>
                        <a:rPr lang="en-GB" sz="1300" dirty="0">
                          <a:effectLst/>
                          <a:latin typeface="Times New Roman" panose="02020603050405020304" pitchFamily="18" charset="0"/>
                          <a:cs typeface="Times New Roman" panose="02020603050405020304" pitchFamily="18" charset="0"/>
                        </a:rPr>
                        <a:t>The Image of a Product. “The customer likes a product from its image and decided to add it to the shopping cart”.</a:t>
                      </a:r>
                      <a:endParaRPr lang="en-US" sz="1300" dirty="0">
                        <a:effectLst/>
                        <a:latin typeface="Times New Roman" panose="02020603050405020304" pitchFamily="18" charset="0"/>
                        <a:cs typeface="Times New Roman" panose="02020603050405020304" pitchFamily="18" charset="0"/>
                      </a:endParaRPr>
                    </a:p>
                    <a:p>
                      <a:pPr marL="342900" marR="0" lvl="0" indent="-342900" algn="l" rtl="0">
                        <a:lnSpc>
                          <a:spcPct val="107000"/>
                        </a:lnSpc>
                        <a:spcBef>
                          <a:spcPts val="0"/>
                        </a:spcBef>
                        <a:spcAft>
                          <a:spcPts val="0"/>
                        </a:spcAft>
                        <a:buFont typeface="Wingdings" panose="05000000000000000000" pitchFamily="2" charset="2"/>
                        <a:buChar char=""/>
                      </a:pPr>
                      <a:r>
                        <a:rPr lang="en-GB" sz="1300" dirty="0">
                          <a:effectLst/>
                          <a:latin typeface="Times New Roman" panose="02020603050405020304" pitchFamily="18" charset="0"/>
                          <a:cs typeface="Times New Roman" panose="02020603050405020304" pitchFamily="18" charset="0"/>
                        </a:rPr>
                        <a:t>The Product’s Rating and Good Reviews.</a:t>
                      </a:r>
                      <a:endParaRPr lang="en-US" sz="1300" dirty="0">
                        <a:effectLst/>
                        <a:latin typeface="Times New Roman" panose="02020603050405020304" pitchFamily="18" charset="0"/>
                        <a:cs typeface="Times New Roman" panose="02020603050405020304" pitchFamily="18" charset="0"/>
                      </a:endParaRPr>
                    </a:p>
                    <a:p>
                      <a:pPr marL="342900" marR="0" lvl="0" indent="-342900" algn="l" rtl="0">
                        <a:lnSpc>
                          <a:spcPct val="107000"/>
                        </a:lnSpc>
                        <a:spcBef>
                          <a:spcPts val="0"/>
                        </a:spcBef>
                        <a:spcAft>
                          <a:spcPts val="0"/>
                        </a:spcAft>
                        <a:buFont typeface="Wingdings" panose="05000000000000000000" pitchFamily="2" charset="2"/>
                        <a:buChar char=""/>
                      </a:pPr>
                      <a:r>
                        <a:rPr lang="en-GB" sz="1300" dirty="0">
                          <a:effectLst/>
                          <a:latin typeface="Times New Roman" panose="02020603050405020304" pitchFamily="18" charset="0"/>
                          <a:cs typeface="Times New Roman" panose="02020603050405020304" pitchFamily="18" charset="0"/>
                        </a:rPr>
                        <a:t>The Previous knowledge for a specific Product.</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lnL w="12700" cap="flat" cmpd="sng" algn="ctr">
                      <a:solidFill>
                        <a:srgbClr val="6E472F"/>
                      </a:solidFill>
                      <a:prstDash val="solid"/>
                      <a:round/>
                      <a:headEnd type="none" w="med" len="med"/>
                      <a:tailEnd type="none" w="med" len="med"/>
                    </a:lnL>
                  </a:tcPr>
                </a:tc>
                <a:extLst>
                  <a:ext uri="{0D108BD9-81ED-4DB2-BD59-A6C34878D82A}">
                    <a16:rowId xmlns:a16="http://schemas.microsoft.com/office/drawing/2014/main" val="10005"/>
                  </a:ext>
                </a:extLst>
              </a:tr>
              <a:tr h="524799">
                <a:tc>
                  <a:txBody>
                    <a:bodyPr/>
                    <a:lstStyle/>
                    <a:p>
                      <a:pPr marL="0" marR="0" algn="ctr"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Post-Conditions/ Response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lnR w="12700" cap="flat" cmpd="sng" algn="ctr">
                      <a:solidFill>
                        <a:srgbClr val="6E472F"/>
                      </a:solidFill>
                      <a:prstDash val="solid"/>
                      <a:round/>
                      <a:headEnd type="none" w="med" len="med"/>
                      <a:tailEnd type="none" w="med" len="med"/>
                    </a:lnR>
                  </a:tcPr>
                </a:tc>
                <a:tc>
                  <a:txBody>
                    <a:bodyPr/>
                    <a:lstStyle/>
                    <a:p>
                      <a:pPr marL="342900" marR="0" lvl="0" indent="-342900" algn="l" rtl="0">
                        <a:lnSpc>
                          <a:spcPct val="107000"/>
                        </a:lnSpc>
                        <a:spcBef>
                          <a:spcPts val="0"/>
                        </a:spcBef>
                        <a:spcAft>
                          <a:spcPts val="0"/>
                        </a:spcAft>
                        <a:buFont typeface="+mj-lt"/>
                        <a:buAutoNum type="arabicPeriod"/>
                      </a:pPr>
                      <a:r>
                        <a:rPr lang="en-GB" sz="1400" dirty="0">
                          <a:effectLst/>
                          <a:latin typeface="Times New Roman" panose="02020603050405020304" pitchFamily="18" charset="0"/>
                          <a:cs typeface="Times New Roman" panose="02020603050405020304" pitchFamily="18" charset="0"/>
                        </a:rPr>
                        <a:t>The item(s) have been added to the customer’s Shopping Cart.</a:t>
                      </a:r>
                      <a:endParaRPr lang="en-US" sz="1400" dirty="0">
                        <a:effectLst/>
                        <a:latin typeface="Times New Roman" panose="02020603050405020304" pitchFamily="18" charset="0"/>
                        <a:cs typeface="Times New Roman" panose="02020603050405020304" pitchFamily="18" charset="0"/>
                      </a:endParaRPr>
                    </a:p>
                    <a:p>
                      <a:pPr marL="342900" marR="0" lvl="0" indent="-342900" algn="l" rtl="0">
                        <a:lnSpc>
                          <a:spcPct val="107000"/>
                        </a:lnSpc>
                        <a:spcBef>
                          <a:spcPts val="0"/>
                        </a:spcBef>
                        <a:spcAft>
                          <a:spcPts val="0"/>
                        </a:spcAft>
                        <a:buFont typeface="+mj-lt"/>
                        <a:buAutoNum type="arabicPeriod"/>
                      </a:pPr>
                      <a:r>
                        <a:rPr lang="en-GB" sz="1400" dirty="0">
                          <a:effectLst/>
                          <a:latin typeface="Times New Roman" panose="02020603050405020304" pitchFamily="18" charset="0"/>
                          <a:cs typeface="Times New Roman" panose="02020603050405020304" pitchFamily="18" charset="0"/>
                        </a:rPr>
                        <a:t>The Shopping Cart Balance is updated.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lnL w="12700" cap="flat" cmpd="sng" algn="ctr">
                      <a:solidFill>
                        <a:srgbClr val="6E472F"/>
                      </a:solidFill>
                      <a:prstDash val="solid"/>
                      <a:round/>
                      <a:headEnd type="none" w="med" len="med"/>
                      <a:tailEnd type="none" w="med" len="med"/>
                    </a:lnL>
                  </a:tcPr>
                </a:tc>
                <a:extLst>
                  <a:ext uri="{0D108BD9-81ED-4DB2-BD59-A6C34878D82A}">
                    <a16:rowId xmlns:a16="http://schemas.microsoft.com/office/drawing/2014/main" val="10006"/>
                  </a:ext>
                </a:extLst>
              </a:tr>
              <a:tr h="545088">
                <a:tc>
                  <a:txBody>
                    <a:bodyPr/>
                    <a:lstStyle/>
                    <a:p>
                      <a:pPr marL="0" marR="0" algn="ctr"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a:p>
                      <a:pPr marL="0" marR="0" algn="ctr"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Comments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lnR w="12700" cap="flat" cmpd="sng" algn="ctr">
                      <a:solidFill>
                        <a:srgbClr val="6E472F"/>
                      </a:solidFill>
                      <a:prstDash val="solid"/>
                      <a:round/>
                      <a:headEnd type="none" w="med" len="med"/>
                      <a:tailEnd type="none" w="med" len="med"/>
                    </a:lnR>
                  </a:tcPr>
                </a:tc>
                <a:tc>
                  <a:txBody>
                    <a:bodyPr/>
                    <a:lstStyle/>
                    <a:p>
                      <a:pPr marL="0" marR="0" algn="l" rtl="0">
                        <a:lnSpc>
                          <a:spcPct val="107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Adding products to the shopping cart is very useful when considering buying many products in same order, the cart system keeps track of your added products.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837" marR="32837" marT="0" marB="0">
                    <a:lnL w="12700" cap="flat" cmpd="sng" algn="ctr">
                      <a:solidFill>
                        <a:srgbClr val="6E472F"/>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3" name="Title 1">
            <a:extLst>
              <a:ext uri="{FF2B5EF4-FFF2-40B4-BE49-F238E27FC236}">
                <a16:creationId xmlns:a16="http://schemas.microsoft.com/office/drawing/2014/main" id="{7C082716-6743-43D0-A964-CB77FEC8C1AB}"/>
              </a:ext>
            </a:extLst>
          </p:cNvPr>
          <p:cNvSpPr>
            <a:spLocks noGrp="1"/>
          </p:cNvSpPr>
          <p:nvPr>
            <p:ph type="title"/>
          </p:nvPr>
        </p:nvSpPr>
        <p:spPr>
          <a:xfrm>
            <a:off x="0" y="0"/>
            <a:ext cx="9001957" cy="520869"/>
          </a:xfrm>
        </p:spPr>
        <p:txBody>
          <a:bodyPr>
            <a:noAutofit/>
          </a:bodyPr>
          <a:lstStyle/>
          <a:p>
            <a:r>
              <a:rPr lang="en-US" sz="2500" dirty="0"/>
              <a:t>Use Case Specification : Adding Product to Shopping Cart </a:t>
            </a:r>
            <a:endParaRPr lang="ar-JO" sz="2500" dirty="0"/>
          </a:p>
        </p:txBody>
      </p:sp>
    </p:spTree>
    <p:extLst>
      <p:ext uri="{BB962C8B-B14F-4D97-AF65-F5344CB8AC3E}">
        <p14:creationId xmlns:p14="http://schemas.microsoft.com/office/powerpoint/2010/main" val="75668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983" y="2510336"/>
            <a:ext cx="4634417" cy="2051503"/>
          </a:xfrm>
        </p:spPr>
        <p:txBody>
          <a:bodyPr>
            <a:normAutofit/>
          </a:bodyPr>
          <a:lstStyle/>
          <a:p>
            <a:r>
              <a:rPr lang="en-US" dirty="0"/>
              <a:t>Activity </a:t>
            </a:r>
            <a:br>
              <a:rPr lang="en-US" dirty="0"/>
            </a:br>
            <a:r>
              <a:rPr lang="en-US" dirty="0"/>
              <a:t>Diagram</a:t>
            </a:r>
            <a:endParaRPr lang="ar-JO"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098" y="71120"/>
            <a:ext cx="5278582" cy="6691468"/>
          </a:xfrm>
          <a:prstGeom prst="rect">
            <a:avLst/>
          </a:prstGeom>
        </p:spPr>
      </p:pic>
    </p:spTree>
    <p:extLst>
      <p:ext uri="{BB962C8B-B14F-4D97-AF65-F5344CB8AC3E}">
        <p14:creationId xmlns:p14="http://schemas.microsoft.com/office/powerpoint/2010/main" val="179169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2697" y="2464545"/>
            <a:ext cx="2263515" cy="1928909"/>
          </a:xfrm>
        </p:spPr>
        <p:txBody>
          <a:bodyPr>
            <a:normAutofit/>
          </a:bodyPr>
          <a:lstStyle/>
          <a:p>
            <a:r>
              <a:rPr lang="en-US" sz="3500" dirty="0"/>
              <a:t>Class</a:t>
            </a:r>
            <a:br>
              <a:rPr lang="en-US" sz="3500" dirty="0"/>
            </a:br>
            <a:r>
              <a:rPr lang="en-US" sz="3500" dirty="0"/>
              <a:t>Diagram</a:t>
            </a:r>
            <a:endParaRPr lang="ar-JO" sz="3500" dirty="0"/>
          </a:p>
        </p:txBody>
      </p:sp>
      <p:pic>
        <p:nvPicPr>
          <p:cNvPr id="7" name="Picture 6">
            <a:extLst>
              <a:ext uri="{FF2B5EF4-FFF2-40B4-BE49-F238E27FC236}">
                <a16:creationId xmlns:a16="http://schemas.microsoft.com/office/drawing/2014/main" id="{0C30A9EE-120A-43C3-8EEF-50E9B9129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8" y="32817"/>
            <a:ext cx="7860221" cy="6789674"/>
          </a:xfrm>
          <a:prstGeom prst="rect">
            <a:avLst/>
          </a:prstGeom>
        </p:spPr>
      </p:pic>
    </p:spTree>
    <p:extLst>
      <p:ext uri="{BB962C8B-B14F-4D97-AF65-F5344CB8AC3E}">
        <p14:creationId xmlns:p14="http://schemas.microsoft.com/office/powerpoint/2010/main" val="85532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7749" y="2464542"/>
            <a:ext cx="2223201" cy="1928909"/>
          </a:xfrm>
        </p:spPr>
        <p:txBody>
          <a:bodyPr>
            <a:normAutofit/>
          </a:bodyPr>
          <a:lstStyle/>
          <a:p>
            <a:r>
              <a:rPr lang="en-US" sz="3500" dirty="0"/>
              <a:t>Detailed</a:t>
            </a:r>
            <a:br>
              <a:rPr lang="en-US" sz="3500" dirty="0"/>
            </a:br>
            <a:r>
              <a:rPr lang="en-US" sz="3500" dirty="0"/>
              <a:t>Class</a:t>
            </a:r>
            <a:br>
              <a:rPr lang="en-US" sz="3500" dirty="0"/>
            </a:br>
            <a:r>
              <a:rPr lang="en-US" sz="3500" dirty="0"/>
              <a:t>Diagram</a:t>
            </a:r>
            <a:endParaRPr lang="ar-JO" sz="3500" dirty="0"/>
          </a:p>
        </p:txBody>
      </p:sp>
      <p:pic>
        <p:nvPicPr>
          <p:cNvPr id="11" name="Picture 10">
            <a:extLst>
              <a:ext uri="{FF2B5EF4-FFF2-40B4-BE49-F238E27FC236}">
                <a16:creationId xmlns:a16="http://schemas.microsoft.com/office/drawing/2014/main" id="{53F374E9-B6A7-4411-8226-22677EDAB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68" y="53264"/>
            <a:ext cx="7713764" cy="6760346"/>
          </a:xfrm>
          <a:prstGeom prst="rect">
            <a:avLst/>
          </a:prstGeom>
        </p:spPr>
      </p:pic>
    </p:spTree>
    <p:extLst>
      <p:ext uri="{BB962C8B-B14F-4D97-AF65-F5344CB8AC3E}">
        <p14:creationId xmlns:p14="http://schemas.microsoft.com/office/powerpoint/2010/main" val="117728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weiser-PowerPoint-Template" id="{01C131A3-F21B-BB46-8E90-8F82874DAAEE}" vid="{EC8093B9-49C0-BA40-A463-19689729479E}"/>
    </a:ext>
  </a:extLst>
</a:theme>
</file>

<file path=docProps/app.xml><?xml version="1.0" encoding="utf-8"?>
<Properties xmlns="http://schemas.openxmlformats.org/officeDocument/2006/extended-properties" xmlns:vt="http://schemas.openxmlformats.org/officeDocument/2006/docPropsVTypes">
  <Template>Bakery-PowerPoint-Template</Template>
  <TotalTime>224</TotalTime>
  <Words>1249</Words>
  <Application>Microsoft Office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Times New Roman</vt:lpstr>
      <vt:lpstr>Trebuchet MS</vt:lpstr>
      <vt:lpstr>Wingdings</vt:lpstr>
      <vt:lpstr>Office Theme</vt:lpstr>
      <vt:lpstr>Bakery Shop Online </vt:lpstr>
      <vt:lpstr>AnGrY NeRdS – G5</vt:lpstr>
      <vt:lpstr>Business Description</vt:lpstr>
      <vt:lpstr>Scenario Example : Making an Order</vt:lpstr>
      <vt:lpstr>Use Case  Diagram</vt:lpstr>
      <vt:lpstr>Use Case Specification : Adding Product to Shopping Cart </vt:lpstr>
      <vt:lpstr>Activity  Diagram</vt:lpstr>
      <vt:lpstr>Class Diagram</vt:lpstr>
      <vt:lpstr>Detailed Class Diagram</vt:lpstr>
      <vt:lpstr>Detailed Class Diagram</vt:lpstr>
      <vt:lpstr>Design Goals</vt:lpstr>
      <vt:lpstr>Architecture Diagram</vt:lpstr>
      <vt:lpstr>Component Diagram</vt:lpstr>
      <vt:lpstr>Deployment Diagram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Bakery Shop Online</dc:title>
  <dc:creator>waseem sayara</dc:creator>
  <cp:lastModifiedBy>anas nimer</cp:lastModifiedBy>
  <cp:revision>22</cp:revision>
  <dcterms:created xsi:type="dcterms:W3CDTF">2021-06-08T21:41:59Z</dcterms:created>
  <dcterms:modified xsi:type="dcterms:W3CDTF">2021-06-09T05:40:36Z</dcterms:modified>
</cp:coreProperties>
</file>