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8" r:id="rId3"/>
    <p:sldId id="266" r:id="rId4"/>
    <p:sldId id="267" r:id="rId5"/>
    <p:sldId id="278" r:id="rId6"/>
    <p:sldId id="268" r:id="rId7"/>
    <p:sldId id="265" r:id="rId8"/>
    <p:sldId id="269" r:id="rId9"/>
    <p:sldId id="270" r:id="rId10"/>
    <p:sldId id="271" r:id="rId11"/>
    <p:sldId id="272" r:id="rId12"/>
    <p:sldId id="273" r:id="rId13"/>
    <p:sldId id="274" r:id="rId14"/>
    <p:sldId id="275" r:id="rId15"/>
    <p:sldId id="276"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varScale="1">
        <p:scale>
          <a:sx n="68" d="100"/>
          <a:sy n="68" d="100"/>
        </p:scale>
        <p:origin x="14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96A147-5FDC-40D2-913A-B44D89AEA1FA}" type="datetimeFigureOut">
              <a:rPr lang="en-US" smtClean="0"/>
              <a:t>1/13/2020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E01995-BE41-4773-BDF3-9D98CCA27ED0}" type="slidenum">
              <a:rPr lang="en-US" smtClean="0"/>
              <a:t>‹#›</a:t>
            </a:fld>
            <a:endParaRPr lang="en-US"/>
          </a:p>
        </p:txBody>
      </p:sp>
    </p:spTree>
    <p:extLst>
      <p:ext uri="{BB962C8B-B14F-4D97-AF65-F5344CB8AC3E}">
        <p14:creationId xmlns:p14="http://schemas.microsoft.com/office/powerpoint/2010/main" val="3037524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01995-BE41-4773-BDF3-9D98CCA27ED0}" type="slidenum">
              <a:rPr lang="en-US" smtClean="0"/>
              <a:t>1</a:t>
            </a:fld>
            <a:endParaRPr lang="en-US"/>
          </a:p>
        </p:txBody>
      </p:sp>
    </p:spTree>
    <p:extLst>
      <p:ext uri="{BB962C8B-B14F-4D97-AF65-F5344CB8AC3E}">
        <p14:creationId xmlns:p14="http://schemas.microsoft.com/office/powerpoint/2010/main" val="2628375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01995-BE41-4773-BDF3-9D98CCA27ED0}" type="slidenum">
              <a:rPr lang="en-US" smtClean="0"/>
              <a:t>2</a:t>
            </a:fld>
            <a:endParaRPr lang="en-US"/>
          </a:p>
        </p:txBody>
      </p:sp>
    </p:spTree>
    <p:extLst>
      <p:ext uri="{BB962C8B-B14F-4D97-AF65-F5344CB8AC3E}">
        <p14:creationId xmlns:p14="http://schemas.microsoft.com/office/powerpoint/2010/main" val="2628375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1/13/2020</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1/13/2020</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442761"/>
            <a:ext cx="7772400" cy="1470025"/>
          </a:xfrm>
        </p:spPr>
        <p:txBody>
          <a:bodyPr>
            <a:noAutofit/>
          </a:bodyPr>
          <a:lstStyle/>
          <a:p>
            <a:pPr>
              <a:lnSpc>
                <a:spcPct val="115000"/>
              </a:lnSpc>
              <a:spcBef>
                <a:spcPts val="0"/>
              </a:spcBef>
              <a:spcAft>
                <a:spcPts val="1000"/>
              </a:spcAft>
            </a:pPr>
            <a:r>
              <a:rPr lang="en-US" sz="3200" b="1" dirty="0">
                <a:solidFill>
                  <a:schemeClr val="tx1"/>
                </a:solidFill>
                <a:ea typeface="Calibri"/>
                <a:cs typeface="Arial"/>
              </a:rPr>
              <a:t>Faculty of Engineering and Technology</a:t>
            </a:r>
            <a:br>
              <a:rPr lang="en-US" sz="3200" dirty="0">
                <a:solidFill>
                  <a:schemeClr val="tx1"/>
                </a:solidFill>
                <a:ea typeface="Calibri"/>
                <a:cs typeface="Arial"/>
              </a:rPr>
            </a:br>
            <a:r>
              <a:rPr lang="en-US" sz="3200" b="1" dirty="0">
                <a:solidFill>
                  <a:schemeClr val="tx1"/>
                </a:solidFill>
                <a:ea typeface="Calibri"/>
                <a:cs typeface="Arial"/>
              </a:rPr>
              <a:t>Department of Computer Science </a:t>
            </a:r>
            <a:br>
              <a:rPr lang="ar-SA" sz="3200" b="1" dirty="0">
                <a:solidFill>
                  <a:schemeClr val="tx1"/>
                </a:solidFill>
              </a:rPr>
            </a:br>
            <a:r>
              <a:rPr lang="en-US" sz="2800" b="1" dirty="0">
                <a:solidFill>
                  <a:schemeClr val="tx1"/>
                </a:solidFill>
              </a:rPr>
              <a:t>Software Engineering</a:t>
            </a:r>
            <a:br>
              <a:rPr lang="en-US" sz="2800" b="1" dirty="0">
                <a:solidFill>
                  <a:schemeClr val="tx1"/>
                </a:solidFill>
              </a:rPr>
            </a:br>
            <a:r>
              <a:rPr lang="en-US" sz="2800" b="1" dirty="0">
                <a:solidFill>
                  <a:schemeClr val="tx1"/>
                </a:solidFill>
              </a:rPr>
              <a:t> COMP433</a:t>
            </a:r>
            <a:br>
              <a:rPr lang="en-US" sz="2800" b="1" dirty="0">
                <a:solidFill>
                  <a:schemeClr val="tx1"/>
                </a:solidFill>
              </a:rPr>
            </a:br>
            <a:br>
              <a:rPr lang="en-US" sz="2800" b="1" dirty="0">
                <a:solidFill>
                  <a:schemeClr val="tx1"/>
                </a:solidFill>
              </a:rPr>
            </a:br>
            <a:r>
              <a:rPr lang="en-US" sz="2800" b="1" dirty="0">
                <a:solidFill>
                  <a:schemeClr val="tx1"/>
                </a:solidFill>
              </a:rPr>
              <a:t>Final Group Project Presentation</a:t>
            </a:r>
            <a:br>
              <a:rPr lang="en-US" sz="3200" dirty="0">
                <a:solidFill>
                  <a:schemeClr val="tx1"/>
                </a:solidFill>
              </a:rPr>
            </a:br>
            <a:endParaRPr lang="en-US" sz="3200" b="1"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4549"/>
            <a:ext cx="4724400" cy="2067549"/>
          </a:xfrm>
          <a:prstGeom prst="rect">
            <a:avLst/>
          </a:prstGeom>
        </p:spPr>
      </p:pic>
      <p:sp>
        <p:nvSpPr>
          <p:cNvPr id="8" name="Title 1"/>
          <p:cNvSpPr txBox="1">
            <a:spLocks/>
          </p:cNvSpPr>
          <p:nvPr/>
        </p:nvSpPr>
        <p:spPr>
          <a:xfrm>
            <a:off x="-533400" y="4953000"/>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 </a:t>
            </a:r>
          </a:p>
          <a:p>
            <a:pPr>
              <a:lnSpc>
                <a:spcPct val="115000"/>
              </a:lnSpc>
              <a:spcBef>
                <a:spcPts val="0"/>
              </a:spcBef>
              <a:spcAft>
                <a:spcPts val="1000"/>
              </a:spcAft>
            </a:pPr>
            <a:endParaRPr lang="en-US" sz="3200" b="1" dirty="0"/>
          </a:p>
        </p:txBody>
      </p:sp>
      <p:sp>
        <p:nvSpPr>
          <p:cNvPr id="9" name="Title 1"/>
          <p:cNvSpPr txBox="1">
            <a:spLocks/>
          </p:cNvSpPr>
          <p:nvPr/>
        </p:nvSpPr>
        <p:spPr>
          <a:xfrm>
            <a:off x="59140" y="5912786"/>
            <a:ext cx="3581400" cy="1020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5000"/>
              </a:lnSpc>
              <a:spcBef>
                <a:spcPts val="0"/>
              </a:spcBef>
              <a:spcAft>
                <a:spcPts val="1000"/>
              </a:spcAft>
            </a:pPr>
            <a:r>
              <a:rPr lang="en-US" sz="2000" b="1" dirty="0">
                <a:latin typeface="Calibri" pitchFamily="34" charset="0"/>
                <a:cs typeface="Calibri" pitchFamily="34" charset="0"/>
              </a:rPr>
              <a:t>Instructor: Prof. Adel </a:t>
            </a:r>
            <a:r>
              <a:rPr lang="en-US" sz="2000" b="1" dirty="0" err="1">
                <a:latin typeface="Calibri" pitchFamily="34" charset="0"/>
                <a:cs typeface="Calibri" pitchFamily="34" charset="0"/>
              </a:rPr>
              <a:t>Taweel</a:t>
            </a:r>
            <a:endParaRPr lang="en-US" sz="2000" b="1" dirty="0">
              <a:latin typeface="Calibri" pitchFamily="34" charset="0"/>
              <a:cs typeface="Calibri" pitchFamily="34" charset="0"/>
            </a:endParaRPr>
          </a:p>
          <a:p>
            <a:pPr algn="l">
              <a:lnSpc>
                <a:spcPct val="115000"/>
              </a:lnSpc>
              <a:spcBef>
                <a:spcPts val="0"/>
              </a:spcBef>
              <a:spcAft>
                <a:spcPts val="1000"/>
              </a:spcAft>
            </a:pPr>
            <a:r>
              <a:rPr lang="en-US" sz="2000" b="1" dirty="0">
                <a:latin typeface="Calibri" pitchFamily="34" charset="0"/>
                <a:cs typeface="Calibri" pitchFamily="34" charset="0"/>
              </a:rPr>
              <a:t> Date: December 23, 2019</a:t>
            </a:r>
          </a:p>
          <a:p>
            <a:pPr algn="l">
              <a:lnSpc>
                <a:spcPct val="115000"/>
              </a:lnSpc>
              <a:spcBef>
                <a:spcPts val="0"/>
              </a:spcBef>
              <a:spcAft>
                <a:spcPts val="1000"/>
              </a:spcAft>
            </a:pPr>
            <a:endParaRPr lang="en-US" sz="2000" b="1" dirty="0"/>
          </a:p>
        </p:txBody>
      </p:sp>
    </p:spTree>
    <p:extLst>
      <p:ext uri="{BB962C8B-B14F-4D97-AF65-F5344CB8AC3E}">
        <p14:creationId xmlns:p14="http://schemas.microsoft.com/office/powerpoint/2010/main" val="61946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400" dirty="0">
                <a:effectLst/>
              </a:rPr>
              <a:t>State diagram</a:t>
            </a:r>
            <a:endParaRPr lang="en-US" sz="4400" dirty="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638172"/>
            <a:ext cx="8991600" cy="410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974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400" dirty="0">
                <a:effectLst/>
              </a:rPr>
              <a:t>Design Goals</a:t>
            </a:r>
            <a:endParaRPr lang="en-US" sz="4400" dirty="0"/>
          </a:p>
        </p:txBody>
      </p:sp>
      <p:sp>
        <p:nvSpPr>
          <p:cNvPr id="4" name="Title 1"/>
          <p:cNvSpPr txBox="1">
            <a:spLocks/>
          </p:cNvSpPr>
          <p:nvPr/>
        </p:nvSpPr>
        <p:spPr>
          <a:xfrm>
            <a:off x="0" y="1828800"/>
            <a:ext cx="9144000" cy="761999"/>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342900" indent="-342900" algn="just">
              <a:buFont typeface="Arial" pitchFamily="34" charset="0"/>
              <a:buChar char="•"/>
            </a:pPr>
            <a:r>
              <a:rPr lang="en-US" sz="2400" b="1" dirty="0"/>
              <a:t>Goal 1: High Cohesion </a:t>
            </a:r>
            <a:r>
              <a:rPr lang="en-US" sz="2000" dirty="0"/>
              <a:t>We shall try keeping the classes and methods that are related to each other in a single place so that they form a logically single, atomic component. As an example, we combined the search engine along with the booking and payment functionalities in one component since they are highly dependent.</a:t>
            </a:r>
          </a:p>
        </p:txBody>
      </p:sp>
      <p:sp>
        <p:nvSpPr>
          <p:cNvPr id="6" name="Title 1"/>
          <p:cNvSpPr txBox="1">
            <a:spLocks/>
          </p:cNvSpPr>
          <p:nvPr/>
        </p:nvSpPr>
        <p:spPr>
          <a:xfrm>
            <a:off x="0" y="3733800"/>
            <a:ext cx="9144000" cy="761999"/>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342900" indent="-342900" algn="just">
              <a:buFont typeface="Arial" pitchFamily="34" charset="0"/>
              <a:buChar char="•"/>
            </a:pPr>
            <a:r>
              <a:rPr lang="en-US" sz="2400" b="1" dirty="0"/>
              <a:t>Goal 2: Low Coupling </a:t>
            </a:r>
            <a:r>
              <a:rPr lang="en-US" sz="2000" dirty="0"/>
              <a:t>We shall try separating unrelated classes and methods as much as possible to make a single unit independent from others by minimizing the number of connections between two or more component. As an example, we separated the employee component into two individual components (HR, flight manager) since they work independently and irrelative to each other. </a:t>
            </a:r>
          </a:p>
        </p:txBody>
      </p:sp>
      <p:sp>
        <p:nvSpPr>
          <p:cNvPr id="7" name="Title 1"/>
          <p:cNvSpPr txBox="1">
            <a:spLocks/>
          </p:cNvSpPr>
          <p:nvPr/>
        </p:nvSpPr>
        <p:spPr>
          <a:xfrm>
            <a:off x="0" y="5562600"/>
            <a:ext cx="9144000" cy="761999"/>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342900" indent="-342900" algn="just">
              <a:buFont typeface="Arial" pitchFamily="34" charset="0"/>
              <a:buChar char="•"/>
            </a:pPr>
            <a:r>
              <a:rPr lang="en-US" sz="2400" b="1" dirty="0"/>
              <a:t>Goal 3: Robustness </a:t>
            </a:r>
            <a:r>
              <a:rPr lang="en-US" sz="2000" dirty="0"/>
              <a:t>Our project is critical to the customer’s profit and any failure shall cost them money and question their reliability (data lost/manipulated ... etc.). So, our system must be as failure-tolerant as possible to all situations of failure. The servers used will be of good quality, and a back-up web and database servers which are located in a different place shall be provided as well. </a:t>
            </a:r>
          </a:p>
        </p:txBody>
      </p:sp>
    </p:spTree>
    <p:extLst>
      <p:ext uri="{BB962C8B-B14F-4D97-AF65-F5344CB8AC3E}">
        <p14:creationId xmlns:p14="http://schemas.microsoft.com/office/powerpoint/2010/main" val="2083974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400" dirty="0">
                <a:effectLst/>
              </a:rPr>
              <a:t>Overall architecture</a:t>
            </a:r>
            <a:endParaRPr lang="en-US" sz="44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78" y="990600"/>
            <a:ext cx="9094044" cy="51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974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400" dirty="0">
                <a:effectLst/>
              </a:rPr>
              <a:t>Component diagram</a:t>
            </a:r>
            <a:endParaRPr lang="en-US" sz="44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979211"/>
            <a:ext cx="8493736" cy="5878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574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400" dirty="0">
                <a:effectLst/>
              </a:rPr>
              <a:t>Deployment diagram</a:t>
            </a:r>
            <a:endParaRPr lang="en-US" sz="44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534400" cy="571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57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066800"/>
          </a:xfrm>
        </p:spPr>
        <p:txBody>
          <a:bodyPr/>
          <a:lstStyle/>
          <a:p>
            <a:r>
              <a:rPr lang="en-US" sz="9600" dirty="0">
                <a:effectLst/>
              </a:rPr>
              <a:t>Questions?</a:t>
            </a:r>
            <a:endParaRPr lang="en-US" sz="9600" dirty="0"/>
          </a:p>
        </p:txBody>
      </p:sp>
    </p:spTree>
    <p:extLst>
      <p:ext uri="{BB962C8B-B14F-4D97-AF65-F5344CB8AC3E}">
        <p14:creationId xmlns:p14="http://schemas.microsoft.com/office/powerpoint/2010/main" val="1802533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066800"/>
          </a:xfrm>
        </p:spPr>
        <p:txBody>
          <a:bodyPr/>
          <a:lstStyle/>
          <a:p>
            <a:r>
              <a:rPr lang="en-US" sz="9600" dirty="0">
                <a:effectLst/>
              </a:rPr>
              <a:t>The End</a:t>
            </a:r>
            <a:endParaRPr lang="en-US" sz="9600" dirty="0"/>
          </a:p>
        </p:txBody>
      </p:sp>
    </p:spTree>
    <p:extLst>
      <p:ext uri="{BB962C8B-B14F-4D97-AF65-F5344CB8AC3E}">
        <p14:creationId xmlns:p14="http://schemas.microsoft.com/office/powerpoint/2010/main" val="2767129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7772400" cy="1904999"/>
          </a:xfrm>
        </p:spPr>
        <p:txBody>
          <a:bodyPr/>
          <a:lstStyle/>
          <a:p>
            <a:pPr marL="571500" indent="-571500" algn="l">
              <a:buFont typeface="Arial" pitchFamily="34" charset="0"/>
              <a:buChar char="•"/>
            </a:pPr>
            <a:r>
              <a:rPr lang="en-US" sz="3600" dirty="0">
                <a:solidFill>
                  <a:srgbClr val="2F5897"/>
                </a:solidFill>
              </a:rPr>
              <a:t>Group Name: OutOfIndex</a:t>
            </a:r>
            <a:endParaRPr lang="en-US" dirty="0"/>
          </a:p>
        </p:txBody>
      </p:sp>
      <p:sp>
        <p:nvSpPr>
          <p:cNvPr id="4" name="Title 1"/>
          <p:cNvSpPr txBox="1">
            <a:spLocks/>
          </p:cNvSpPr>
          <p:nvPr/>
        </p:nvSpPr>
        <p:spPr>
          <a:xfrm>
            <a:off x="0" y="1219200"/>
            <a:ext cx="7772400" cy="761999"/>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571500" indent="-571500" algn="l">
              <a:buFont typeface="Arial" pitchFamily="34" charset="0"/>
              <a:buChar char="•"/>
            </a:pPr>
            <a:r>
              <a:rPr lang="en-US" sz="3600" dirty="0"/>
              <a:t>Group Number: G1</a:t>
            </a:r>
            <a:endParaRPr lang="en-US" dirty="0"/>
          </a:p>
        </p:txBody>
      </p:sp>
      <p:sp>
        <p:nvSpPr>
          <p:cNvPr id="5" name="Title 1"/>
          <p:cNvSpPr txBox="1">
            <a:spLocks/>
          </p:cNvSpPr>
          <p:nvPr/>
        </p:nvSpPr>
        <p:spPr>
          <a:xfrm>
            <a:off x="0" y="3505200"/>
            <a:ext cx="7772400" cy="761999"/>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571500" indent="-571500" algn="l">
              <a:buFont typeface="Arial" pitchFamily="34" charset="0"/>
              <a:buChar char="•"/>
            </a:pPr>
            <a:r>
              <a:rPr lang="en-US" sz="3600" dirty="0"/>
              <a:t>Group Members:</a:t>
            </a:r>
            <a:br>
              <a:rPr lang="en-US" sz="3600" dirty="0"/>
            </a:br>
            <a:r>
              <a:rPr lang="en-US" sz="2400" dirty="0"/>
              <a:t>Simon Asmar: 1162643.</a:t>
            </a:r>
            <a:br>
              <a:rPr lang="en-US" sz="2400" dirty="0"/>
            </a:br>
            <a:r>
              <a:rPr lang="en-US" sz="2400" dirty="0"/>
              <a:t>Sabry Alawy: 1162074. </a:t>
            </a:r>
            <a:br>
              <a:rPr lang="en-US" sz="2400" dirty="0"/>
            </a:br>
            <a:r>
              <a:rPr lang="en-US" sz="2400" dirty="0"/>
              <a:t>Laith Marzouka: 1160827. </a:t>
            </a:r>
            <a:br>
              <a:rPr lang="en-US" sz="2400" dirty="0"/>
            </a:br>
            <a:r>
              <a:rPr lang="en-US" sz="2400" dirty="0"/>
              <a:t>Layth Abufarhah: 1162636.</a:t>
            </a:r>
          </a:p>
        </p:txBody>
      </p:sp>
      <p:sp>
        <p:nvSpPr>
          <p:cNvPr id="6" name="Title 1"/>
          <p:cNvSpPr txBox="1">
            <a:spLocks/>
          </p:cNvSpPr>
          <p:nvPr/>
        </p:nvSpPr>
        <p:spPr>
          <a:xfrm>
            <a:off x="3412" y="5715000"/>
            <a:ext cx="7772400" cy="761999"/>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571500" indent="-571500" algn="l">
              <a:buFont typeface="Arial" pitchFamily="34" charset="0"/>
              <a:buChar char="•"/>
            </a:pPr>
            <a:r>
              <a:rPr lang="en-US" sz="3600" dirty="0"/>
              <a:t>Role of Each Member</a:t>
            </a:r>
            <a:r>
              <a:rPr lang="en-US" sz="3600" dirty="0">
                <a:solidFill>
                  <a:srgbClr val="2F5897"/>
                </a:solidFill>
              </a:rPr>
              <a:t>:</a:t>
            </a:r>
            <a:br>
              <a:rPr lang="en-US" sz="3600" dirty="0">
                <a:solidFill>
                  <a:srgbClr val="2F5897"/>
                </a:solidFill>
              </a:rPr>
            </a:br>
            <a:r>
              <a:rPr lang="en-US" sz="2400" dirty="0"/>
              <a:t>Project Manager: Simon Asmar. </a:t>
            </a:r>
            <a:br>
              <a:rPr lang="en-US" sz="2400" dirty="0"/>
            </a:br>
            <a:r>
              <a:rPr lang="en-US" sz="2400" dirty="0"/>
              <a:t>Secretary: Sabry Alawy. </a:t>
            </a:r>
            <a:br>
              <a:rPr lang="en-US" sz="2400" dirty="0"/>
            </a:br>
            <a:r>
              <a:rPr lang="en-US" sz="2400" dirty="0"/>
              <a:t>Technical Architect: Laith Marzouka.</a:t>
            </a:r>
            <a:br>
              <a:rPr lang="en-US" sz="2400" dirty="0"/>
            </a:br>
            <a:r>
              <a:rPr lang="en-US" sz="2400" dirty="0"/>
              <a:t>Programmer: Layth Abufarhah.</a:t>
            </a:r>
          </a:p>
        </p:txBody>
      </p:sp>
    </p:spTree>
    <p:extLst>
      <p:ext uri="{BB962C8B-B14F-4D97-AF65-F5344CB8AC3E}">
        <p14:creationId xmlns:p14="http://schemas.microsoft.com/office/powerpoint/2010/main" val="1287491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400" dirty="0">
                <a:effectLst/>
              </a:rPr>
              <a:t>Business description</a:t>
            </a:r>
            <a:endParaRPr lang="en-US" sz="4400" dirty="0"/>
          </a:p>
        </p:txBody>
      </p:sp>
      <p:sp>
        <p:nvSpPr>
          <p:cNvPr id="4" name="Title 1"/>
          <p:cNvSpPr txBox="1">
            <a:spLocks/>
          </p:cNvSpPr>
          <p:nvPr/>
        </p:nvSpPr>
        <p:spPr>
          <a:xfrm>
            <a:off x="322997" y="4419600"/>
            <a:ext cx="8661779" cy="1828800"/>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just"/>
            <a:r>
              <a:rPr lang="en-US" sz="2400" dirty="0"/>
              <a:t>We are a flight booking company that operates and find the best deals on flights in all of Europe and the middle east. We work with international banks to operate our business. Our decisions are made by our Management team that is dispersed internationality and there are weekly meetings that take place, where we set goals and check on the progress of each department using dashboards. Our main source of income is booking flights for customers.</a:t>
            </a:r>
          </a:p>
          <a:p>
            <a:pPr algn="just"/>
            <a:r>
              <a:rPr lang="en-US" sz="2400" dirty="0"/>
              <a:t>We are looking to develop a software that can help us cope up with the fast paced market. We would like to make it easier for our customers to look and use our services, easier payments and processing of  international payments (to help expand our costumer base), multi language support and aid with the management of the employees on the flights. </a:t>
            </a:r>
          </a:p>
        </p:txBody>
      </p:sp>
    </p:spTree>
    <p:extLst>
      <p:ext uri="{BB962C8B-B14F-4D97-AF65-F5344CB8AC3E}">
        <p14:creationId xmlns:p14="http://schemas.microsoft.com/office/powerpoint/2010/main" val="2172750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400" dirty="0">
                <a:effectLst/>
              </a:rPr>
              <a:t>Use case diagram</a:t>
            </a:r>
            <a:endParaRPr lang="en-US" sz="4400" dirty="0"/>
          </a:p>
        </p:txBody>
      </p:sp>
      <p:pic>
        <p:nvPicPr>
          <p:cNvPr id="5" name="Content Placeholder 4">
            <a:extLst>
              <a:ext uri="{FF2B5EF4-FFF2-40B4-BE49-F238E27FC236}">
                <a16:creationId xmlns:a16="http://schemas.microsoft.com/office/drawing/2014/main" id="{A568DA40-752C-4298-BE69-AE4AE228C9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986010"/>
            <a:ext cx="5638800" cy="5835648"/>
          </a:xfrm>
        </p:spPr>
      </p:pic>
    </p:spTree>
    <p:extLst>
      <p:ext uri="{BB962C8B-B14F-4D97-AF65-F5344CB8AC3E}">
        <p14:creationId xmlns:p14="http://schemas.microsoft.com/office/powerpoint/2010/main" val="2172750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9F7-68A0-465B-BD09-6F752C33B6C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64EA7C4-21EE-4D14-B688-2F4AF23B9B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72"/>
            <a:ext cx="4800600" cy="6856828"/>
          </a:xfrm>
        </p:spPr>
      </p:pic>
      <p:pic>
        <p:nvPicPr>
          <p:cNvPr id="7" name="Picture 6">
            <a:extLst>
              <a:ext uri="{FF2B5EF4-FFF2-40B4-BE49-F238E27FC236}">
                <a16:creationId xmlns:a16="http://schemas.microsoft.com/office/drawing/2014/main" id="{867C4A5D-185C-4435-A9F4-EFE7E8376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7034"/>
            <a:ext cx="4572000" cy="6849794"/>
          </a:xfrm>
          <a:prstGeom prst="rect">
            <a:avLst/>
          </a:prstGeom>
        </p:spPr>
      </p:pic>
    </p:spTree>
    <p:extLst>
      <p:ext uri="{BB962C8B-B14F-4D97-AF65-F5344CB8AC3E}">
        <p14:creationId xmlns:p14="http://schemas.microsoft.com/office/powerpoint/2010/main" val="1843296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400" dirty="0">
                <a:effectLst/>
              </a:rPr>
              <a:t>Activity diagram</a:t>
            </a:r>
            <a:endParaRPr lang="en-US" sz="44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5600" y="969467"/>
            <a:ext cx="3352800" cy="588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75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400" dirty="0">
                <a:effectLst/>
              </a:rPr>
              <a:t>Overall Analysis Class Model</a:t>
            </a:r>
            <a:endParaRPr lang="en-US" sz="4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19" y="1524000"/>
            <a:ext cx="8997995" cy="431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85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400" dirty="0">
                <a:effectLst/>
              </a:rPr>
              <a:t>Overall Detailed Class Model</a:t>
            </a:r>
            <a:endParaRPr lang="en-US" sz="44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754" y="923925"/>
            <a:ext cx="6638925"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05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0257"/>
          </a:xfrm>
        </p:spPr>
        <p:txBody>
          <a:bodyPr/>
          <a:lstStyle/>
          <a:p>
            <a:r>
              <a:rPr lang="en-US" sz="4400" dirty="0">
                <a:effectLst/>
              </a:rPr>
              <a:t>Sequence diagram</a:t>
            </a:r>
            <a:endParaRPr lang="en-US" sz="4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7700" y="1010257"/>
            <a:ext cx="7848600" cy="584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0574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204</TotalTime>
  <Words>484</Words>
  <Application>Microsoft Office PowerPoint</Application>
  <PresentationFormat>On-screen Show (4:3)</PresentationFormat>
  <Paragraphs>28</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Courier New</vt:lpstr>
      <vt:lpstr>Palatino Linotype</vt:lpstr>
      <vt:lpstr>Executive</vt:lpstr>
      <vt:lpstr>Faculty of Engineering and Technology Department of Computer Science  Software Engineering  COMP433  Final Group Project Presentation </vt:lpstr>
      <vt:lpstr>Group Name: OutOfIndex</vt:lpstr>
      <vt:lpstr>Business description</vt:lpstr>
      <vt:lpstr>Use case diagram</vt:lpstr>
      <vt:lpstr>PowerPoint Presentation</vt:lpstr>
      <vt:lpstr>Activity diagram</vt:lpstr>
      <vt:lpstr>Overall Analysis Class Model</vt:lpstr>
      <vt:lpstr>Overall Detailed Class Model</vt:lpstr>
      <vt:lpstr>Sequence diagram</vt:lpstr>
      <vt:lpstr>State diagram</vt:lpstr>
      <vt:lpstr>Design Goals</vt:lpstr>
      <vt:lpstr>Overall architecture</vt:lpstr>
      <vt:lpstr>Component diagram</vt:lpstr>
      <vt:lpstr>Deployment diagram</vt:lpstr>
      <vt:lpstr>Questions?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  COMP433</dc:title>
  <dc:creator>Layth Abufarhah</dc:creator>
  <cp:lastModifiedBy>laith marzouka</cp:lastModifiedBy>
  <cp:revision>15</cp:revision>
  <dcterms:created xsi:type="dcterms:W3CDTF">2006-08-16T00:00:00Z</dcterms:created>
  <dcterms:modified xsi:type="dcterms:W3CDTF">2020-01-13T07:23:48Z</dcterms:modified>
</cp:coreProperties>
</file>