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2B79"/>
    <a:srgbClr val="268892"/>
    <a:srgbClr val="2FAA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5/8/2018</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5/8/2018</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5/8/2018</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5/8/2018</a:t>
            </a:fld>
            <a:endParaRPr lang="en-US" dirty="0"/>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5/8/2018</a:t>
            </a:fld>
            <a:endParaRPr lang="en-US" dirty="0"/>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5/8/2018</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5/8/2018</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81991" y="1828800"/>
            <a:ext cx="6400800" cy="4267200"/>
          </a:xfrm>
        </p:spPr>
        <p:txBody>
          <a:bodyPr>
            <a:normAutofit fontScale="70000" lnSpcReduction="20000"/>
          </a:bodyPr>
          <a:lstStyle/>
          <a:p>
            <a:pPr algn="ctr"/>
            <a:r>
              <a:rPr lang="en-US" b="1" dirty="0">
                <a:solidFill>
                  <a:schemeClr val="bg1"/>
                </a:solidFill>
              </a:rPr>
              <a:t>Computer Science Department</a:t>
            </a:r>
            <a:endParaRPr lang="en-US" dirty="0">
              <a:solidFill>
                <a:schemeClr val="bg1"/>
              </a:solidFill>
            </a:endParaRPr>
          </a:p>
          <a:p>
            <a:pPr algn="ctr"/>
            <a:r>
              <a:rPr lang="en-US" b="1" dirty="0">
                <a:solidFill>
                  <a:schemeClr val="bg1"/>
                </a:solidFill>
              </a:rPr>
              <a:t>Second Semester 2017/2018</a:t>
            </a:r>
            <a:br>
              <a:rPr lang="en-US" b="1" dirty="0">
                <a:solidFill>
                  <a:schemeClr val="bg1"/>
                </a:solidFill>
              </a:rPr>
            </a:br>
            <a:endParaRPr lang="en-US" dirty="0">
              <a:solidFill>
                <a:schemeClr val="bg1"/>
              </a:solidFill>
            </a:endParaRPr>
          </a:p>
          <a:p>
            <a:pPr algn="ctr"/>
            <a:r>
              <a:rPr lang="en-US" b="1" dirty="0">
                <a:solidFill>
                  <a:schemeClr val="bg1"/>
                </a:solidFill>
              </a:rPr>
              <a:t>Instructor: Adel Taweel </a:t>
            </a:r>
            <a:endParaRPr lang="en-US" dirty="0">
              <a:solidFill>
                <a:schemeClr val="bg1"/>
              </a:solidFill>
            </a:endParaRPr>
          </a:p>
          <a:p>
            <a:pPr algn="ctr"/>
            <a:r>
              <a:rPr lang="en-US" b="1" dirty="0">
                <a:solidFill>
                  <a:schemeClr val="bg1"/>
                </a:solidFill>
              </a:rPr>
              <a:t>Comp433 – Software Engineering</a:t>
            </a:r>
            <a:endParaRPr lang="en-US" dirty="0">
              <a:solidFill>
                <a:schemeClr val="bg1"/>
              </a:solidFill>
            </a:endParaRPr>
          </a:p>
          <a:p>
            <a:pPr algn="ctr"/>
            <a:r>
              <a:rPr lang="en-US" b="1" dirty="0" smtClean="0">
                <a:solidFill>
                  <a:schemeClr val="bg1"/>
                </a:solidFill>
              </a:rPr>
              <a:t>Presentation – Developer Group – G1</a:t>
            </a:r>
            <a:r>
              <a:rPr lang="en-US" dirty="0">
                <a:solidFill>
                  <a:schemeClr val="bg1"/>
                </a:solidFill>
              </a:rPr>
              <a:t/>
            </a:r>
            <a:br>
              <a:rPr lang="en-US" dirty="0">
                <a:solidFill>
                  <a:schemeClr val="bg1"/>
                </a:solidFill>
              </a:rPr>
            </a:br>
            <a:endParaRPr lang="en-US" dirty="0">
              <a:solidFill>
                <a:schemeClr val="tx1"/>
              </a:solidFill>
            </a:endParaRPr>
          </a:p>
          <a:p>
            <a:pPr algn="ctr"/>
            <a:r>
              <a:rPr lang="en-US" b="1" dirty="0">
                <a:solidFill>
                  <a:schemeClr val="bg1">
                    <a:lumMod val="95000"/>
                    <a:lumOff val="5000"/>
                  </a:schemeClr>
                </a:solidFill>
              </a:rPr>
              <a:t>Students</a:t>
            </a:r>
            <a:r>
              <a:rPr lang="en-US" b="1" dirty="0" smtClean="0">
                <a:solidFill>
                  <a:schemeClr val="bg1">
                    <a:lumMod val="95000"/>
                    <a:lumOff val="5000"/>
                  </a:schemeClr>
                </a:solidFill>
              </a:rPr>
              <a:t>:</a:t>
            </a:r>
            <a:br>
              <a:rPr lang="en-US" b="1" dirty="0" smtClean="0">
                <a:solidFill>
                  <a:schemeClr val="bg1">
                    <a:lumMod val="95000"/>
                    <a:lumOff val="5000"/>
                  </a:schemeClr>
                </a:solidFill>
              </a:rPr>
            </a:br>
            <a:endParaRPr lang="en-US" dirty="0">
              <a:solidFill>
                <a:schemeClr val="bg1">
                  <a:lumMod val="95000"/>
                  <a:lumOff val="5000"/>
                </a:schemeClr>
              </a:solidFill>
            </a:endParaRPr>
          </a:p>
          <a:p>
            <a:pPr algn="ctr"/>
            <a:r>
              <a:rPr lang="en-US" b="1" dirty="0">
                <a:solidFill>
                  <a:schemeClr val="accent2">
                    <a:lumMod val="75000"/>
                  </a:schemeClr>
                </a:solidFill>
              </a:rPr>
              <a:t>Maryam Shaheen </a:t>
            </a:r>
            <a:r>
              <a:rPr lang="en-US" b="1" dirty="0">
                <a:solidFill>
                  <a:schemeClr val="tx1"/>
                </a:solidFill>
              </a:rPr>
              <a:t>#1140427: </a:t>
            </a:r>
            <a:r>
              <a:rPr lang="en-US" b="1" dirty="0">
                <a:solidFill>
                  <a:srgbClr val="268892"/>
                </a:solidFill>
              </a:rPr>
              <a:t>Manager</a:t>
            </a:r>
            <a:endParaRPr lang="en-US" dirty="0">
              <a:solidFill>
                <a:srgbClr val="268892"/>
              </a:solidFill>
            </a:endParaRPr>
          </a:p>
          <a:p>
            <a:pPr algn="ctr"/>
            <a:r>
              <a:rPr lang="en-US" b="1" dirty="0">
                <a:solidFill>
                  <a:schemeClr val="accent2">
                    <a:lumMod val="75000"/>
                  </a:schemeClr>
                </a:solidFill>
              </a:rPr>
              <a:t>Nourhan Abu Sharbak </a:t>
            </a:r>
            <a:r>
              <a:rPr lang="en-US" b="1" dirty="0">
                <a:solidFill>
                  <a:schemeClr val="tx1"/>
                </a:solidFill>
              </a:rPr>
              <a:t>#1150640: </a:t>
            </a:r>
            <a:r>
              <a:rPr lang="en-US" b="1" dirty="0">
                <a:solidFill>
                  <a:srgbClr val="268892"/>
                </a:solidFill>
              </a:rPr>
              <a:t>Secretary</a:t>
            </a:r>
            <a:endParaRPr lang="en-US" dirty="0">
              <a:solidFill>
                <a:srgbClr val="268892"/>
              </a:solidFill>
            </a:endParaRPr>
          </a:p>
          <a:p>
            <a:pPr algn="ctr"/>
            <a:r>
              <a:rPr lang="en-US" b="1" dirty="0">
                <a:solidFill>
                  <a:schemeClr val="accent2">
                    <a:lumMod val="75000"/>
                  </a:schemeClr>
                </a:solidFill>
              </a:rPr>
              <a:t>Eman Ghazawneh </a:t>
            </a:r>
            <a:r>
              <a:rPr lang="en-US" b="1" dirty="0">
                <a:solidFill>
                  <a:schemeClr val="tx1"/>
                </a:solidFill>
              </a:rPr>
              <a:t>#1152278: </a:t>
            </a:r>
            <a:r>
              <a:rPr lang="en-US" b="1" dirty="0">
                <a:solidFill>
                  <a:srgbClr val="268892"/>
                </a:solidFill>
              </a:rPr>
              <a:t>Technical architect</a:t>
            </a:r>
            <a:endParaRPr lang="en-US" dirty="0">
              <a:solidFill>
                <a:srgbClr val="268892"/>
              </a:solidFill>
            </a:endParaRPr>
          </a:p>
          <a:p>
            <a:pPr algn="ctr"/>
            <a:r>
              <a:rPr lang="en-US" b="1" dirty="0">
                <a:solidFill>
                  <a:schemeClr val="accent2">
                    <a:lumMod val="75000"/>
                  </a:schemeClr>
                </a:solidFill>
              </a:rPr>
              <a:t>Ahmad Thabet </a:t>
            </a:r>
            <a:r>
              <a:rPr lang="en-US" b="1" dirty="0">
                <a:solidFill>
                  <a:schemeClr val="tx1"/>
                </a:solidFill>
              </a:rPr>
              <a:t>#1150312: </a:t>
            </a:r>
            <a:r>
              <a:rPr lang="en-US" b="1" dirty="0">
                <a:solidFill>
                  <a:srgbClr val="268892"/>
                </a:solidFill>
              </a:rPr>
              <a:t>Programmer</a:t>
            </a:r>
            <a:endParaRPr lang="en-US" dirty="0">
              <a:solidFill>
                <a:srgbClr val="268892"/>
              </a:solidFill>
            </a:endParaRPr>
          </a:p>
          <a:p>
            <a:pPr algn="ctr"/>
            <a:r>
              <a:rPr lang="en-US" b="1" dirty="0">
                <a:solidFill>
                  <a:schemeClr val="accent2">
                    <a:lumMod val="75000"/>
                  </a:schemeClr>
                </a:solidFill>
              </a:rPr>
              <a:t>Sanaa Bader </a:t>
            </a:r>
            <a:r>
              <a:rPr lang="en-US" b="1" dirty="0">
                <a:solidFill>
                  <a:schemeClr val="tx1"/>
                </a:solidFill>
              </a:rPr>
              <a:t>#1151763: </a:t>
            </a:r>
            <a:r>
              <a:rPr lang="en-US" b="1" dirty="0">
                <a:solidFill>
                  <a:srgbClr val="268892"/>
                </a:solidFill>
              </a:rPr>
              <a:t>Tester</a:t>
            </a:r>
            <a:endParaRPr lang="en-US" dirty="0">
              <a:solidFill>
                <a:srgbClr val="268892"/>
              </a:solidFill>
            </a:endParaRPr>
          </a:p>
          <a:p>
            <a:pPr algn="ct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3491" y="-381000"/>
            <a:ext cx="5257800" cy="2628900"/>
          </a:xfrm>
          <a:prstGeom prst="rect">
            <a:avLst/>
          </a:prstGeom>
        </p:spPr>
      </p:pic>
    </p:spTree>
    <p:extLst>
      <p:ext uri="{BB962C8B-B14F-4D97-AF65-F5344CB8AC3E}">
        <p14:creationId xmlns:p14="http://schemas.microsoft.com/office/powerpoint/2010/main" val="3211712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2">
                    <a:lumMod val="75000"/>
                  </a:schemeClr>
                </a:solidFill>
                <a:latin typeface="Georgia" panose="02040502050405020303" pitchFamily="18" charset="0"/>
              </a:rPr>
              <a:t>Thank you for listening </a:t>
            </a:r>
            <a:endParaRPr lang="en-US" b="1" i="1" dirty="0">
              <a:solidFill>
                <a:schemeClr val="accent2">
                  <a:lumMod val="75000"/>
                </a:schemeClr>
              </a:solidFill>
              <a:latin typeface="Georgia" panose="02040502050405020303" pitchFamily="18" charset="0"/>
            </a:endParaRP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1958730"/>
            <a:ext cx="9143999" cy="4406552"/>
          </a:xfrm>
        </p:spPr>
      </p:pic>
    </p:spTree>
    <p:extLst>
      <p:ext uri="{BB962C8B-B14F-4D97-AF65-F5344CB8AC3E}">
        <p14:creationId xmlns:p14="http://schemas.microsoft.com/office/powerpoint/2010/main" val="1235874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990600"/>
          </a:xfrm>
        </p:spPr>
        <p:txBody>
          <a:bodyPr>
            <a:noAutofit/>
          </a:bodyPr>
          <a:lstStyle/>
          <a:p>
            <a:pPr algn="ctr"/>
            <a:r>
              <a:rPr lang="en-US" sz="2400" b="1" i="1" dirty="0" smtClean="0">
                <a:solidFill>
                  <a:schemeClr val="accent2">
                    <a:lumMod val="75000"/>
                  </a:schemeClr>
                </a:solidFill>
                <a:latin typeface="Georgia" panose="02040502050405020303" pitchFamily="18" charset="0"/>
              </a:rPr>
              <a:t>Introduction</a:t>
            </a:r>
            <a:br>
              <a:rPr lang="en-US" sz="2400" b="1" i="1" dirty="0" smtClean="0">
                <a:solidFill>
                  <a:schemeClr val="accent2">
                    <a:lumMod val="75000"/>
                  </a:schemeClr>
                </a:solidFill>
                <a:latin typeface="Georgia" panose="02040502050405020303" pitchFamily="18" charset="0"/>
              </a:rPr>
            </a:br>
            <a:r>
              <a:rPr lang="en-US" sz="2400" b="1" i="1" dirty="0" smtClean="0">
                <a:solidFill>
                  <a:schemeClr val="accent2">
                    <a:lumMod val="75000"/>
                  </a:schemeClr>
                </a:solidFill>
                <a:latin typeface="Georgia" panose="02040502050405020303" pitchFamily="18" charset="0"/>
              </a:rPr>
              <a:t>Car </a:t>
            </a:r>
            <a:r>
              <a:rPr lang="en-US" sz="2400" b="1" i="1" dirty="0">
                <a:solidFill>
                  <a:schemeClr val="accent2">
                    <a:lumMod val="75000"/>
                  </a:schemeClr>
                </a:solidFill>
                <a:latin typeface="Georgia" panose="02040502050405020303" pitchFamily="18" charset="0"/>
              </a:rPr>
              <a:t>Insurance Broker </a:t>
            </a:r>
            <a:r>
              <a:rPr lang="ar-JO" sz="2400" b="1" i="1" dirty="0" smtClean="0">
                <a:solidFill>
                  <a:schemeClr val="accent2">
                    <a:lumMod val="75000"/>
                  </a:schemeClr>
                </a:solidFill>
                <a:latin typeface="Georgia" panose="02040502050405020303" pitchFamily="18" charset="0"/>
              </a:rPr>
              <a:t>- </a:t>
            </a:r>
            <a:r>
              <a:rPr lang="en-US" sz="2400" b="1" i="1" dirty="0">
                <a:solidFill>
                  <a:schemeClr val="accent2">
                    <a:lumMod val="75000"/>
                  </a:schemeClr>
                </a:solidFill>
                <a:latin typeface="Georgia" panose="02040502050405020303" pitchFamily="18" charset="0"/>
              </a:rPr>
              <a:t> </a:t>
            </a:r>
            <a:r>
              <a:rPr lang="en-US" sz="2400" b="1" i="1" dirty="0" smtClean="0">
                <a:solidFill>
                  <a:schemeClr val="accent2">
                    <a:lumMod val="75000"/>
                  </a:schemeClr>
                </a:solidFill>
                <a:latin typeface="Georgia" panose="02040502050405020303" pitchFamily="18" charset="0"/>
              </a:rPr>
              <a:t>Business description</a:t>
            </a:r>
            <a:r>
              <a:rPr lang="en-US" sz="2400" b="1" i="1" dirty="0">
                <a:solidFill>
                  <a:schemeClr val="accent2">
                    <a:lumMod val="75000"/>
                  </a:schemeClr>
                </a:solidFill>
                <a:latin typeface="Georgia" panose="02040502050405020303" pitchFamily="18" charset="0"/>
              </a:rPr>
              <a:t/>
            </a:r>
            <a:br>
              <a:rPr lang="en-US" sz="2400" b="1" i="1" dirty="0">
                <a:solidFill>
                  <a:schemeClr val="accent2">
                    <a:lumMod val="75000"/>
                  </a:schemeClr>
                </a:solidFill>
                <a:latin typeface="Georgia" panose="02040502050405020303" pitchFamily="18" charset="0"/>
              </a:rPr>
            </a:br>
            <a:endParaRPr lang="en-US" sz="2400" b="1" i="1" dirty="0">
              <a:solidFill>
                <a:schemeClr val="accent2">
                  <a:lumMod val="75000"/>
                </a:schemeClr>
              </a:solidFill>
              <a:latin typeface="Georgia" panose="02040502050405020303" pitchFamily="18" charset="0"/>
            </a:endParaRPr>
          </a:p>
        </p:txBody>
      </p:sp>
      <p:sp>
        <p:nvSpPr>
          <p:cNvPr id="3" name="Content Placeholder 2"/>
          <p:cNvSpPr>
            <a:spLocks noGrp="1"/>
          </p:cNvSpPr>
          <p:nvPr>
            <p:ph sz="quarter" idx="1"/>
          </p:nvPr>
        </p:nvSpPr>
        <p:spPr>
          <a:xfrm>
            <a:off x="152400" y="1600200"/>
            <a:ext cx="8839200" cy="5105400"/>
          </a:xfrm>
        </p:spPr>
        <p:txBody>
          <a:bodyPr>
            <a:noAutofit/>
          </a:bodyPr>
          <a:lstStyle/>
          <a:p>
            <a:pPr marL="0" indent="0">
              <a:buNone/>
            </a:pPr>
            <a:r>
              <a:rPr lang="en-US" sz="1700" b="1" dirty="0">
                <a:latin typeface="Georgia" panose="02040502050405020303" pitchFamily="18" charset="0"/>
              </a:rPr>
              <a:t>This system proposes easier management policy between the broker</a:t>
            </a:r>
            <a:r>
              <a:rPr lang="en-US" sz="1700" dirty="0">
                <a:latin typeface="Georgia" panose="02040502050405020303" pitchFamily="18" charset="0"/>
              </a:rPr>
              <a:t>; Who owns the business system and works with </a:t>
            </a:r>
            <a:r>
              <a:rPr lang="en-US" sz="1700" b="1" dirty="0">
                <a:latin typeface="Georgia" panose="02040502050405020303" pitchFamily="18" charset="0"/>
              </a:rPr>
              <a:t>the Insurance company</a:t>
            </a:r>
            <a:r>
              <a:rPr lang="en-US" sz="1700" dirty="0">
                <a:latin typeface="Georgia" panose="02040502050405020303" pitchFamily="18" charset="0"/>
              </a:rPr>
              <a:t>, and the customer; Who wants to buy an insurance for his car. Our system must specify three main components, the broker details, the customer details and the insurance policy details.</a:t>
            </a:r>
          </a:p>
          <a:p>
            <a:pPr marL="0" indent="0">
              <a:buNone/>
            </a:pPr>
            <a:endParaRPr lang="en-US" sz="1700" dirty="0">
              <a:latin typeface="Georgia" panose="02040502050405020303" pitchFamily="18" charset="0"/>
            </a:endParaRPr>
          </a:p>
          <a:p>
            <a:pPr marL="0" indent="0">
              <a:buNone/>
            </a:pPr>
            <a:r>
              <a:rPr lang="en-US" sz="1700" dirty="0">
                <a:latin typeface="Georgia" panose="02040502050405020303" pitchFamily="18" charset="0"/>
              </a:rPr>
              <a:t>The system must give a general information about the broker including his name, insurance company/companies working with, email, mobile number, and a certification from all companies working with.</a:t>
            </a:r>
          </a:p>
          <a:p>
            <a:pPr marL="0" indent="0">
              <a:buNone/>
            </a:pPr>
            <a:endParaRPr lang="en-US" sz="1700" dirty="0">
              <a:latin typeface="Georgia" panose="02040502050405020303" pitchFamily="18" charset="0"/>
            </a:endParaRPr>
          </a:p>
          <a:p>
            <a:pPr marL="0" indent="0">
              <a:buNone/>
            </a:pPr>
            <a:r>
              <a:rPr lang="en-US" sz="1700" dirty="0">
                <a:latin typeface="Georgia" panose="02040502050405020303" pitchFamily="18" charset="0"/>
              </a:rPr>
              <a:t>The customer details must be filled for every new customer including his name, family name, gender, age, car/cars licenses, Email, phone number, SSN (social security number)/passport number, address, post number, password (to log-in to his online account), car/cars model that are needed to be insured and a visa card for online payment. Also, we need an annually update for the customer information.</a:t>
            </a:r>
          </a:p>
          <a:p>
            <a:pPr marL="0" indent="0">
              <a:buNone/>
            </a:pPr>
            <a:endParaRPr lang="en-US" sz="1700" dirty="0">
              <a:latin typeface="Georgia" panose="02040502050405020303" pitchFamily="18" charset="0"/>
            </a:endParaRPr>
          </a:p>
          <a:p>
            <a:pPr marL="0" indent="0">
              <a:buNone/>
            </a:pPr>
            <a:r>
              <a:rPr lang="en-US" sz="1700" dirty="0">
                <a:latin typeface="Georgia" panose="02040502050405020303" pitchFamily="18" charset="0"/>
              </a:rPr>
              <a:t>Also, an insurance policy details are needed to avoid any misunderstanding between the customer and the broker and the customer must agree to all policies the broker provides.</a:t>
            </a:r>
          </a:p>
        </p:txBody>
      </p:sp>
    </p:spTree>
    <p:extLst>
      <p:ext uri="{BB962C8B-B14F-4D97-AF65-F5344CB8AC3E}">
        <p14:creationId xmlns:p14="http://schemas.microsoft.com/office/powerpoint/2010/main" val="484066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solidFill>
                  <a:schemeClr val="accent2">
                    <a:lumMod val="75000"/>
                  </a:schemeClr>
                </a:solidFill>
                <a:latin typeface="Georgia" panose="02040502050405020303" pitchFamily="18" charset="0"/>
              </a:rPr>
              <a:t>User requirements</a:t>
            </a:r>
            <a:endParaRPr lang="en-US" i="1" dirty="0">
              <a:solidFill>
                <a:schemeClr val="accent2">
                  <a:lumMod val="75000"/>
                </a:schemeClr>
              </a:solidFill>
              <a:latin typeface="Georgia" panose="02040502050405020303" pitchFamily="18" charset="0"/>
            </a:endParaRPr>
          </a:p>
        </p:txBody>
      </p:sp>
      <p:sp>
        <p:nvSpPr>
          <p:cNvPr id="3" name="Content Placeholder 2"/>
          <p:cNvSpPr>
            <a:spLocks noGrp="1"/>
          </p:cNvSpPr>
          <p:nvPr>
            <p:ph sz="quarter" idx="1"/>
          </p:nvPr>
        </p:nvSpPr>
        <p:spPr>
          <a:xfrm>
            <a:off x="609600" y="1600200"/>
            <a:ext cx="8458200" cy="5181600"/>
          </a:xfrm>
        </p:spPr>
        <p:txBody>
          <a:bodyPr>
            <a:noAutofit/>
          </a:bodyPr>
          <a:lstStyle/>
          <a:p>
            <a:pPr marL="342900" indent="-342900">
              <a:buSzPct val="110000"/>
              <a:buFont typeface="+mj-lt"/>
              <a:buAutoNum type="arabicPeriod"/>
            </a:pPr>
            <a:r>
              <a:rPr lang="en-US" sz="1600" dirty="0">
                <a:latin typeface="Georgia" panose="02040502050405020303" pitchFamily="18" charset="0"/>
              </a:rPr>
              <a:t>The website with a database and all must be highly secure to prevent any attacks.</a:t>
            </a:r>
          </a:p>
          <a:p>
            <a:pPr marL="342900" indent="-342900">
              <a:buSzPct val="110000"/>
              <a:buFont typeface="+mj-lt"/>
              <a:buAutoNum type="arabicPeriod"/>
            </a:pPr>
            <a:r>
              <a:rPr lang="en-US" sz="1600" dirty="0">
                <a:latin typeface="Georgia" panose="02040502050405020303" pitchFamily="18" charset="0"/>
              </a:rPr>
              <a:t>The system should be friendly to use.</a:t>
            </a:r>
          </a:p>
          <a:p>
            <a:pPr marL="342900" indent="-342900">
              <a:buSzPct val="110000"/>
              <a:buFont typeface="+mj-lt"/>
              <a:buAutoNum type="arabicPeriod"/>
            </a:pPr>
            <a:r>
              <a:rPr lang="en-US" sz="1600" dirty="0">
                <a:latin typeface="Georgia" panose="02040502050405020303" pitchFamily="18" charset="0"/>
              </a:rPr>
              <a:t>The company should provide the available offers to the customers (car types and models, type of insurance e.g. partially or fully).</a:t>
            </a:r>
          </a:p>
          <a:p>
            <a:pPr marL="342900" indent="-342900">
              <a:buSzPct val="110000"/>
              <a:buFont typeface="+mj-lt"/>
              <a:buAutoNum type="arabicPeriod"/>
            </a:pPr>
            <a:r>
              <a:rPr lang="en-US" sz="1600" dirty="0">
                <a:latin typeface="Georgia" panose="02040502050405020303" pitchFamily="18" charset="0"/>
              </a:rPr>
              <a:t>The customer can register to the website by a username and password then to choose between the offers after having an account (specified earlier), as the customer register he should view the financial record including all his payments with the date of each payment, any future fees, and discounts. </a:t>
            </a:r>
          </a:p>
          <a:p>
            <a:pPr marL="342900" indent="-342900">
              <a:buSzPct val="110000"/>
              <a:buFont typeface="+mj-lt"/>
              <a:buAutoNum type="arabicPeriod"/>
            </a:pPr>
            <a:r>
              <a:rPr lang="en-US" sz="1600" dirty="0">
                <a:latin typeface="Georgia" panose="02040502050405020303" pitchFamily="18" charset="0"/>
              </a:rPr>
              <a:t>If the customer is already registered, then he must have the option to sign in. </a:t>
            </a:r>
          </a:p>
          <a:p>
            <a:pPr marL="342900" indent="-342900">
              <a:buSzPct val="110000"/>
              <a:buFont typeface="+mj-lt"/>
              <a:buAutoNum type="arabicPeriod"/>
            </a:pPr>
            <a:r>
              <a:rPr lang="en-US" sz="1600" dirty="0">
                <a:latin typeface="Georgia" panose="02040502050405020303" pitchFamily="18" charset="0"/>
              </a:rPr>
              <a:t>Option for the customer to pay online and to record the date and how much the payment was Payments must have a specific time (payments have a due date), so the customer should be notified two weeks earlier before the insurance end and 3 days before the end of this date.</a:t>
            </a:r>
          </a:p>
          <a:p>
            <a:pPr marL="342900" indent="-342900">
              <a:buSzPct val="110000"/>
              <a:buFont typeface="+mj-lt"/>
              <a:buAutoNum type="arabicPeriod"/>
            </a:pPr>
            <a:r>
              <a:rPr lang="en-US" sz="1600" dirty="0">
                <a:latin typeface="Georgia" panose="02040502050405020303" pitchFamily="18" charset="0"/>
              </a:rPr>
              <a:t>Add an option to the customer to communicate with the company(broker) as soon as possible (Email, Phone call). </a:t>
            </a:r>
          </a:p>
          <a:p>
            <a:pPr marL="342900" indent="-342900">
              <a:buSzPct val="110000"/>
              <a:buFont typeface="+mj-lt"/>
              <a:buAutoNum type="arabicPeriod"/>
            </a:pPr>
            <a:r>
              <a:rPr lang="en-US" sz="1600" dirty="0">
                <a:latin typeface="Georgia" panose="02040502050405020303" pitchFamily="18" charset="0"/>
              </a:rPr>
              <a:t>Assistance or guides should be available to help customer using the site.</a:t>
            </a:r>
          </a:p>
        </p:txBody>
      </p:sp>
    </p:spTree>
    <p:extLst>
      <p:ext uri="{BB962C8B-B14F-4D97-AF65-F5344CB8AC3E}">
        <p14:creationId xmlns:p14="http://schemas.microsoft.com/office/powerpoint/2010/main" val="90427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i="1" dirty="0" smtClean="0">
                <a:solidFill>
                  <a:schemeClr val="accent2">
                    <a:lumMod val="75000"/>
                  </a:schemeClr>
                </a:solidFill>
                <a:latin typeface="Georgia" panose="02040502050405020303" pitchFamily="18" charset="0"/>
              </a:rPr>
              <a:t>Example of System Requirements: Admin requirements</a:t>
            </a:r>
            <a:endParaRPr lang="en-US" sz="3200" b="1" i="1" dirty="0">
              <a:solidFill>
                <a:schemeClr val="accent2">
                  <a:lumMod val="75000"/>
                </a:schemeClr>
              </a:solidFill>
              <a:latin typeface="Georgia" panose="02040502050405020303" pitchFamily="18" charset="0"/>
            </a:endParaRPr>
          </a:p>
        </p:txBody>
      </p:sp>
      <p:sp>
        <p:nvSpPr>
          <p:cNvPr id="3" name="Content Placeholder 2"/>
          <p:cNvSpPr>
            <a:spLocks noGrp="1"/>
          </p:cNvSpPr>
          <p:nvPr>
            <p:ph sz="quarter" idx="1"/>
          </p:nvPr>
        </p:nvSpPr>
        <p:spPr>
          <a:xfrm>
            <a:off x="457200" y="2209800"/>
            <a:ext cx="8153400" cy="3352800"/>
          </a:xfrm>
        </p:spPr>
        <p:txBody>
          <a:bodyPr>
            <a:normAutofit/>
          </a:bodyPr>
          <a:lstStyle/>
          <a:p>
            <a:pPr marL="0" indent="0">
              <a:buNone/>
            </a:pPr>
            <a:r>
              <a:rPr lang="en-US" sz="2000" b="1" dirty="0">
                <a:solidFill>
                  <a:schemeClr val="accent2">
                    <a:lumMod val="75000"/>
                  </a:schemeClr>
                </a:solidFill>
                <a:latin typeface="Georgia" panose="02040502050405020303" pitchFamily="18" charset="0"/>
              </a:rPr>
              <a:t>J. </a:t>
            </a:r>
            <a:r>
              <a:rPr lang="en-US" sz="2000" dirty="0">
                <a:latin typeface="Georgia" panose="02040502050405020303" pitchFamily="18" charset="0"/>
              </a:rPr>
              <a:t>Admin of the system should have the following options:</a:t>
            </a:r>
          </a:p>
          <a:p>
            <a:pPr marL="0" indent="0">
              <a:buNone/>
            </a:pPr>
            <a:r>
              <a:rPr lang="en-US" sz="2000" dirty="0">
                <a:latin typeface="Georgia" panose="02040502050405020303" pitchFamily="18" charset="0"/>
              </a:rPr>
              <a:t> </a:t>
            </a:r>
            <a:r>
              <a:rPr lang="en-US" sz="2000" b="1" dirty="0">
                <a:solidFill>
                  <a:schemeClr val="accent2">
                    <a:lumMod val="75000"/>
                  </a:schemeClr>
                </a:solidFill>
                <a:latin typeface="Georgia" panose="02040502050405020303" pitchFamily="18" charset="0"/>
              </a:rPr>
              <a:t>J.1. </a:t>
            </a:r>
            <a:r>
              <a:rPr lang="en-US" sz="2000" dirty="0">
                <a:latin typeface="Georgia" panose="02040502050405020303" pitchFamily="18" charset="0"/>
              </a:rPr>
              <a:t>An option to managing the insurance companies (edit, delete,     insert …).</a:t>
            </a:r>
          </a:p>
          <a:p>
            <a:pPr marL="0" indent="0">
              <a:buNone/>
            </a:pPr>
            <a:r>
              <a:rPr lang="en-US" sz="2000" dirty="0">
                <a:latin typeface="Georgia" panose="02040502050405020303" pitchFamily="18" charset="0"/>
              </a:rPr>
              <a:t> </a:t>
            </a:r>
            <a:r>
              <a:rPr lang="en-US" sz="2000" b="1" dirty="0">
                <a:solidFill>
                  <a:schemeClr val="accent2">
                    <a:lumMod val="75000"/>
                  </a:schemeClr>
                </a:solidFill>
                <a:latin typeface="Georgia" panose="02040502050405020303" pitchFamily="18" charset="0"/>
              </a:rPr>
              <a:t>J.2. </a:t>
            </a:r>
            <a:r>
              <a:rPr lang="en-US" sz="2000" dirty="0">
                <a:latin typeface="Georgia" panose="02040502050405020303" pitchFamily="18" charset="0"/>
              </a:rPr>
              <a:t>An option to manage all the customers and their payment records (edit, delete, inset …).</a:t>
            </a:r>
          </a:p>
          <a:p>
            <a:pPr marL="0" indent="0">
              <a:buNone/>
            </a:pPr>
            <a:r>
              <a:rPr lang="en-US" sz="2000" dirty="0">
                <a:latin typeface="Georgia" panose="02040502050405020303" pitchFamily="18" charset="0"/>
              </a:rPr>
              <a:t> </a:t>
            </a:r>
            <a:r>
              <a:rPr lang="en-US" sz="2000" b="1" dirty="0">
                <a:solidFill>
                  <a:schemeClr val="accent2">
                    <a:lumMod val="75000"/>
                  </a:schemeClr>
                </a:solidFill>
                <a:latin typeface="Georgia" panose="02040502050405020303" pitchFamily="18" charset="0"/>
              </a:rPr>
              <a:t>J.3. </a:t>
            </a:r>
            <a:r>
              <a:rPr lang="en-US" sz="2000" dirty="0">
                <a:latin typeface="Georgia" panose="02040502050405020303" pitchFamily="18" charset="0"/>
              </a:rPr>
              <a:t>An automatically financial inventory should be generated each month. </a:t>
            </a:r>
          </a:p>
          <a:p>
            <a:pPr marL="0" indent="0">
              <a:buNone/>
            </a:pPr>
            <a:r>
              <a:rPr lang="en-US" sz="2000" b="1" dirty="0">
                <a:solidFill>
                  <a:schemeClr val="accent2">
                    <a:lumMod val="75000"/>
                  </a:schemeClr>
                </a:solidFill>
                <a:latin typeface="Georgia" panose="02040502050405020303" pitchFamily="18" charset="0"/>
              </a:rPr>
              <a:t>J.4. </a:t>
            </a:r>
            <a:r>
              <a:rPr lang="en-US" sz="2000" dirty="0">
                <a:latin typeface="Georgia" panose="02040502050405020303" pitchFamily="18" charset="0"/>
              </a:rPr>
              <a:t>An option to generate a report for the insurance company about their customers.</a:t>
            </a:r>
          </a:p>
          <a:p>
            <a:endParaRPr lang="en-US" sz="2000" dirty="0">
              <a:latin typeface="Georgia" panose="02040502050405020303" pitchFamily="18" charset="0"/>
            </a:endParaRPr>
          </a:p>
        </p:txBody>
      </p:sp>
    </p:spTree>
    <p:extLst>
      <p:ext uri="{BB962C8B-B14F-4D97-AF65-F5344CB8AC3E}">
        <p14:creationId xmlns:p14="http://schemas.microsoft.com/office/powerpoint/2010/main" val="2816733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i="1" dirty="0">
                <a:solidFill>
                  <a:schemeClr val="accent2">
                    <a:lumMod val="75000"/>
                  </a:schemeClr>
                </a:solidFill>
                <a:latin typeface="Georgia" panose="02040502050405020303" pitchFamily="18" charset="0"/>
              </a:rPr>
              <a:t> example of a Complete </a:t>
            </a:r>
            <a:r>
              <a:rPr lang="en-US" sz="3200" b="1" i="1" dirty="0" smtClean="0">
                <a:solidFill>
                  <a:schemeClr val="accent2">
                    <a:lumMod val="75000"/>
                  </a:schemeClr>
                </a:solidFill>
                <a:latin typeface="Georgia" panose="02040502050405020303" pitchFamily="18" charset="0"/>
              </a:rPr>
              <a:t>Scenario:</a:t>
            </a:r>
            <a:br>
              <a:rPr lang="en-US" sz="3200" b="1" i="1" dirty="0" smtClean="0">
                <a:solidFill>
                  <a:schemeClr val="accent2">
                    <a:lumMod val="75000"/>
                  </a:schemeClr>
                </a:solidFill>
                <a:latin typeface="Georgia" panose="02040502050405020303" pitchFamily="18" charset="0"/>
              </a:rPr>
            </a:br>
            <a:r>
              <a:rPr lang="en-US" sz="3200" b="1" i="1" dirty="0">
                <a:solidFill>
                  <a:schemeClr val="accent2">
                    <a:lumMod val="75000"/>
                  </a:schemeClr>
                </a:solidFill>
                <a:latin typeface="Georgia" panose="02040502050405020303" pitchFamily="18" charset="0"/>
              </a:rPr>
              <a:t>Admin </a:t>
            </a:r>
            <a:r>
              <a:rPr lang="en-US" sz="3200" b="1" i="1" dirty="0" smtClean="0">
                <a:solidFill>
                  <a:schemeClr val="accent2">
                    <a:lumMod val="75000"/>
                  </a:schemeClr>
                </a:solidFill>
                <a:latin typeface="Georgia" panose="02040502050405020303" pitchFamily="18" charset="0"/>
              </a:rPr>
              <a:t>Scenario</a:t>
            </a:r>
            <a:endParaRPr lang="en-US" sz="3200" b="1" i="1" dirty="0">
              <a:solidFill>
                <a:schemeClr val="accent2">
                  <a:lumMod val="75000"/>
                </a:schemeClr>
              </a:solidFill>
              <a:latin typeface="Georgia" panose="02040502050405020303" pitchFamily="18" charset="0"/>
            </a:endParaRPr>
          </a:p>
        </p:txBody>
      </p:sp>
      <p:sp>
        <p:nvSpPr>
          <p:cNvPr id="3" name="Content Placeholder 2"/>
          <p:cNvSpPr>
            <a:spLocks noGrp="1"/>
          </p:cNvSpPr>
          <p:nvPr>
            <p:ph sz="quarter" idx="1"/>
          </p:nvPr>
        </p:nvSpPr>
        <p:spPr>
          <a:xfrm>
            <a:off x="533400" y="1752600"/>
            <a:ext cx="8378952" cy="5105400"/>
          </a:xfrm>
        </p:spPr>
        <p:txBody>
          <a:bodyPr>
            <a:normAutofit fontScale="77500" lnSpcReduction="20000"/>
          </a:bodyPr>
          <a:lstStyle/>
          <a:p>
            <a:pPr>
              <a:buSzPct val="110000"/>
              <a:buFont typeface="Arial" panose="020B0604020202020204" pitchFamily="34" charset="0"/>
              <a:buChar char="•"/>
            </a:pPr>
            <a:r>
              <a:rPr lang="en-US" b="1" i="1" dirty="0">
                <a:solidFill>
                  <a:schemeClr val="accent2">
                    <a:lumMod val="75000"/>
                  </a:schemeClr>
                </a:solidFill>
                <a:latin typeface="Georgia" panose="02040502050405020303" pitchFamily="18" charset="0"/>
              </a:rPr>
              <a:t>Initial assumption: </a:t>
            </a:r>
            <a:r>
              <a:rPr lang="en-US" dirty="0">
                <a:latin typeface="Georgia" panose="02040502050405020303" pitchFamily="18" charset="0"/>
              </a:rPr>
              <a:t>Samer enters the website, he wanted to check insurance company and their information, then viewed customers list, after that he wanted to manage inquiry, he was able to receive profits sent by System Profits Manager, last thing he managed policies by editing some of them.</a:t>
            </a:r>
          </a:p>
          <a:p>
            <a:pPr>
              <a:buSzPct val="110000"/>
              <a:buFont typeface="Arial" panose="020B0604020202020204" pitchFamily="34" charset="0"/>
              <a:buChar char="•"/>
            </a:pPr>
            <a:endParaRPr lang="en-US" dirty="0">
              <a:solidFill>
                <a:schemeClr val="accent2">
                  <a:lumMod val="75000"/>
                </a:schemeClr>
              </a:solidFill>
              <a:latin typeface="Georgia" panose="02040502050405020303" pitchFamily="18" charset="0"/>
            </a:endParaRPr>
          </a:p>
          <a:p>
            <a:pPr>
              <a:buSzPct val="110000"/>
              <a:buFont typeface="Arial" panose="020B0604020202020204" pitchFamily="34" charset="0"/>
              <a:buChar char="•"/>
            </a:pPr>
            <a:r>
              <a:rPr lang="en-US" dirty="0">
                <a:solidFill>
                  <a:schemeClr val="accent2">
                    <a:lumMod val="75000"/>
                  </a:schemeClr>
                </a:solidFill>
                <a:latin typeface="Georgia" panose="02040502050405020303" pitchFamily="18" charset="0"/>
              </a:rPr>
              <a:t> </a:t>
            </a:r>
            <a:r>
              <a:rPr lang="en-US" b="1" i="1" dirty="0">
                <a:solidFill>
                  <a:schemeClr val="accent2">
                    <a:lumMod val="75000"/>
                  </a:schemeClr>
                </a:solidFill>
                <a:latin typeface="Georgia" panose="02040502050405020303" pitchFamily="18" charset="0"/>
              </a:rPr>
              <a:t>Normal: </a:t>
            </a:r>
            <a:r>
              <a:rPr lang="en-US" dirty="0">
                <a:latin typeface="Georgia" panose="02040502050405020303" pitchFamily="18" charset="0"/>
              </a:rPr>
              <a:t>the admin can enter the system and view companies and customers data, also manage inquiries and policies. </a:t>
            </a:r>
          </a:p>
          <a:p>
            <a:pPr>
              <a:buSzPct val="110000"/>
              <a:buFont typeface="Arial" panose="020B0604020202020204" pitchFamily="34" charset="0"/>
              <a:buChar char="•"/>
            </a:pPr>
            <a:endParaRPr lang="en-US" dirty="0">
              <a:solidFill>
                <a:schemeClr val="accent2">
                  <a:lumMod val="75000"/>
                </a:schemeClr>
              </a:solidFill>
              <a:latin typeface="Georgia" panose="02040502050405020303" pitchFamily="18" charset="0"/>
            </a:endParaRPr>
          </a:p>
          <a:p>
            <a:pPr>
              <a:buSzPct val="110000"/>
              <a:buFont typeface="Arial" panose="020B0604020202020204" pitchFamily="34" charset="0"/>
              <a:buChar char="•"/>
            </a:pPr>
            <a:r>
              <a:rPr lang="en-US" b="1" i="1" dirty="0">
                <a:solidFill>
                  <a:schemeClr val="accent2">
                    <a:lumMod val="75000"/>
                  </a:schemeClr>
                </a:solidFill>
                <a:latin typeface="Georgia" panose="02040502050405020303" pitchFamily="18" charset="0"/>
              </a:rPr>
              <a:t>Alternative: </a:t>
            </a:r>
            <a:r>
              <a:rPr lang="en-US" dirty="0">
                <a:latin typeface="Georgia" panose="02040502050405020303" pitchFamily="18" charset="0"/>
              </a:rPr>
              <a:t>monthly profit is sent to the Administrator, but due to the System profit manager, the profit can be sent by each insurance applied to any customer, at any time.</a:t>
            </a:r>
          </a:p>
          <a:p>
            <a:pPr>
              <a:buSzPct val="110000"/>
              <a:buFont typeface="Arial" panose="020B0604020202020204" pitchFamily="34" charset="0"/>
              <a:buChar char="•"/>
            </a:pPr>
            <a:endParaRPr lang="en-US" dirty="0">
              <a:solidFill>
                <a:schemeClr val="accent2">
                  <a:lumMod val="75000"/>
                </a:schemeClr>
              </a:solidFill>
              <a:latin typeface="Georgia" panose="02040502050405020303" pitchFamily="18" charset="0"/>
            </a:endParaRPr>
          </a:p>
          <a:p>
            <a:pPr>
              <a:buSzPct val="110000"/>
              <a:buFont typeface="Arial" panose="020B0604020202020204" pitchFamily="34" charset="0"/>
              <a:buChar char="•"/>
            </a:pPr>
            <a:r>
              <a:rPr lang="en-US" dirty="0">
                <a:solidFill>
                  <a:schemeClr val="accent2">
                    <a:lumMod val="75000"/>
                  </a:schemeClr>
                </a:solidFill>
                <a:latin typeface="Georgia" panose="02040502050405020303" pitchFamily="18" charset="0"/>
              </a:rPr>
              <a:t> </a:t>
            </a:r>
            <a:r>
              <a:rPr lang="en-US" b="1" i="1" dirty="0">
                <a:solidFill>
                  <a:schemeClr val="accent2">
                    <a:lumMod val="75000"/>
                  </a:schemeClr>
                </a:solidFill>
                <a:latin typeface="Georgia" panose="02040502050405020303" pitchFamily="18" charset="0"/>
              </a:rPr>
              <a:t>Error: </a:t>
            </a:r>
            <a:r>
              <a:rPr lang="en-US" dirty="0">
                <a:latin typeface="Georgia" panose="02040502050405020303" pitchFamily="18" charset="0"/>
              </a:rPr>
              <a:t>can’t edit customers or companies information.</a:t>
            </a:r>
          </a:p>
          <a:p>
            <a:pPr>
              <a:buSzPct val="110000"/>
              <a:buFont typeface="Arial" panose="020B0604020202020204" pitchFamily="34" charset="0"/>
              <a:buChar char="•"/>
            </a:pPr>
            <a:endParaRPr lang="en-US" dirty="0">
              <a:solidFill>
                <a:schemeClr val="accent2">
                  <a:lumMod val="75000"/>
                </a:schemeClr>
              </a:solidFill>
              <a:latin typeface="Georgia" panose="02040502050405020303" pitchFamily="18" charset="0"/>
            </a:endParaRPr>
          </a:p>
        </p:txBody>
      </p:sp>
    </p:spTree>
    <p:extLst>
      <p:ext uri="{BB962C8B-B14F-4D97-AF65-F5344CB8AC3E}">
        <p14:creationId xmlns:p14="http://schemas.microsoft.com/office/powerpoint/2010/main" val="2270351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solidFill>
                  <a:schemeClr val="accent2">
                    <a:lumMod val="75000"/>
                  </a:schemeClr>
                </a:solidFill>
                <a:latin typeface="Georgia" panose="02040502050405020303" pitchFamily="18" charset="0"/>
              </a:rPr>
              <a:t>Overall </a:t>
            </a:r>
            <a:r>
              <a:rPr lang="en-US" b="1" i="1" dirty="0">
                <a:solidFill>
                  <a:schemeClr val="accent2">
                    <a:lumMod val="75000"/>
                  </a:schemeClr>
                </a:solidFill>
                <a:latin typeface="Georgia" panose="02040502050405020303" pitchFamily="18" charset="0"/>
              </a:rPr>
              <a:t>Use Case Diagram</a:t>
            </a:r>
            <a:endParaRPr lang="en-US" i="1" dirty="0">
              <a:solidFill>
                <a:schemeClr val="accent2">
                  <a:lumMod val="75000"/>
                </a:schemeClr>
              </a:solidFill>
              <a:latin typeface="Georgia" panose="02040502050405020303" pitchFamily="18" charset="0"/>
            </a:endParaRPr>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838200" y="1524000"/>
            <a:ext cx="7344227" cy="5257800"/>
          </a:xfrm>
        </p:spPr>
      </p:pic>
    </p:spTree>
    <p:extLst>
      <p:ext uri="{BB962C8B-B14F-4D97-AF65-F5344CB8AC3E}">
        <p14:creationId xmlns:p14="http://schemas.microsoft.com/office/powerpoint/2010/main" val="4253877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b="1" i="1" dirty="0">
                <a:solidFill>
                  <a:schemeClr val="accent2">
                    <a:lumMod val="75000"/>
                  </a:schemeClr>
                </a:solidFill>
                <a:latin typeface="Georgia" panose="02040502050405020303" pitchFamily="18" charset="0"/>
              </a:rPr>
              <a:t> </a:t>
            </a:r>
            <a:r>
              <a:rPr lang="en-US" sz="2800" b="1" i="1" dirty="0" smtClean="0">
                <a:solidFill>
                  <a:schemeClr val="accent2">
                    <a:lumMod val="75000"/>
                  </a:schemeClr>
                </a:solidFill>
                <a:latin typeface="Georgia" panose="02040502050405020303" pitchFamily="18" charset="0"/>
              </a:rPr>
              <a:t>Example </a:t>
            </a:r>
            <a:r>
              <a:rPr lang="en-US" sz="2800" b="1" i="1" dirty="0">
                <a:solidFill>
                  <a:schemeClr val="accent2">
                    <a:lumMod val="75000"/>
                  </a:schemeClr>
                </a:solidFill>
                <a:latin typeface="Georgia" panose="02040502050405020303" pitchFamily="18" charset="0"/>
              </a:rPr>
              <a:t>of a detailed use case structured </a:t>
            </a:r>
            <a:r>
              <a:rPr lang="en-US" sz="2800" b="1" i="1" dirty="0" smtClean="0">
                <a:solidFill>
                  <a:schemeClr val="accent2">
                    <a:lumMod val="75000"/>
                  </a:schemeClr>
                </a:solidFill>
                <a:latin typeface="Georgia" panose="02040502050405020303" pitchFamily="18" charset="0"/>
              </a:rPr>
              <a:t>description: Admin Use Case</a:t>
            </a:r>
            <a:endParaRPr lang="en-US" sz="2800" b="1" i="1" dirty="0">
              <a:solidFill>
                <a:schemeClr val="accent2">
                  <a:lumMod val="75000"/>
                </a:schemeClr>
              </a:solidFill>
              <a:latin typeface="Georgia" panose="02040502050405020303" pitchFamily="18" charset="0"/>
            </a:endParaRP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1600199"/>
            <a:ext cx="7429288" cy="5223719"/>
          </a:xfrm>
        </p:spPr>
      </p:pic>
    </p:spTree>
    <p:extLst>
      <p:ext uri="{BB962C8B-B14F-4D97-AF65-F5344CB8AC3E}">
        <p14:creationId xmlns:p14="http://schemas.microsoft.com/office/powerpoint/2010/main" val="2630101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solidFill>
                  <a:schemeClr val="accent2">
                    <a:lumMod val="75000"/>
                  </a:schemeClr>
                </a:solidFill>
                <a:latin typeface="Georgia" panose="02040502050405020303" pitchFamily="18" charset="0"/>
              </a:rPr>
              <a:t>Overall Activity diagram</a:t>
            </a:r>
            <a:endParaRPr lang="en-US" i="1" dirty="0">
              <a:solidFill>
                <a:schemeClr val="accent2">
                  <a:lumMod val="75000"/>
                </a:schemeClr>
              </a:solidFill>
              <a:latin typeface="Georgia" panose="02040502050405020303" pitchFamily="18" charset="0"/>
            </a:endParaRP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2400" y="1297761"/>
            <a:ext cx="8839199" cy="5494382"/>
          </a:xfrm>
        </p:spPr>
      </p:pic>
    </p:spTree>
    <p:extLst>
      <p:ext uri="{BB962C8B-B14F-4D97-AF65-F5344CB8AC3E}">
        <p14:creationId xmlns:p14="http://schemas.microsoft.com/office/powerpoint/2010/main" val="3741783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461248" cy="990600"/>
          </a:xfrm>
        </p:spPr>
        <p:txBody>
          <a:bodyPr>
            <a:noAutofit/>
          </a:bodyPr>
          <a:lstStyle/>
          <a:p>
            <a:pPr algn="ctr"/>
            <a:r>
              <a:rPr lang="en-US" sz="2800" b="1" i="1" dirty="0">
                <a:solidFill>
                  <a:schemeClr val="accent2">
                    <a:lumMod val="75000"/>
                  </a:schemeClr>
                </a:solidFill>
                <a:latin typeface="Georgia" panose="02040502050405020303" pitchFamily="18" charset="0"/>
              </a:rPr>
              <a:t> </a:t>
            </a:r>
            <a:r>
              <a:rPr lang="en-US" sz="2800" b="1" i="1" dirty="0" smtClean="0">
                <a:solidFill>
                  <a:schemeClr val="accent2">
                    <a:lumMod val="75000"/>
                  </a:schemeClr>
                </a:solidFill>
                <a:latin typeface="Georgia" panose="02040502050405020303" pitchFamily="18" charset="0"/>
              </a:rPr>
              <a:t>Example </a:t>
            </a:r>
            <a:r>
              <a:rPr lang="en-US" sz="2800" b="1" i="1" dirty="0">
                <a:solidFill>
                  <a:schemeClr val="accent2">
                    <a:lumMod val="75000"/>
                  </a:schemeClr>
                </a:solidFill>
                <a:latin typeface="Georgia" panose="02040502050405020303" pitchFamily="18" charset="0"/>
              </a:rPr>
              <a:t>of an instance activity </a:t>
            </a:r>
            <a:r>
              <a:rPr lang="en-US" sz="2800" b="1" i="1" dirty="0" smtClean="0">
                <a:solidFill>
                  <a:schemeClr val="accent2">
                    <a:lumMod val="75000"/>
                  </a:schemeClr>
                </a:solidFill>
                <a:latin typeface="Georgia" panose="02040502050405020303" pitchFamily="18" charset="0"/>
              </a:rPr>
              <a:t>diagram:</a:t>
            </a:r>
            <a:br>
              <a:rPr lang="en-US" sz="2800" b="1" i="1" dirty="0" smtClean="0">
                <a:solidFill>
                  <a:schemeClr val="accent2">
                    <a:lumMod val="75000"/>
                  </a:schemeClr>
                </a:solidFill>
                <a:latin typeface="Georgia" panose="02040502050405020303" pitchFamily="18" charset="0"/>
              </a:rPr>
            </a:br>
            <a:r>
              <a:rPr lang="en-US" sz="2800" b="1" i="1" dirty="0" smtClean="0">
                <a:solidFill>
                  <a:schemeClr val="accent2">
                    <a:lumMod val="75000"/>
                  </a:schemeClr>
                </a:solidFill>
                <a:latin typeface="Georgia" panose="02040502050405020303" pitchFamily="18" charset="0"/>
              </a:rPr>
              <a:t>Admin Activity Diagram</a:t>
            </a:r>
            <a:endParaRPr lang="en-US" sz="2800" b="1" i="1" dirty="0">
              <a:solidFill>
                <a:schemeClr val="accent2">
                  <a:lumMod val="75000"/>
                </a:schemeClr>
              </a:solidFill>
              <a:latin typeface="Georgia" panose="02040502050405020303" pitchFamily="18" charset="0"/>
            </a:endParaRPr>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971800" y="1310712"/>
            <a:ext cx="3337108" cy="5519992"/>
          </a:xfrm>
        </p:spPr>
      </p:pic>
    </p:spTree>
    <p:extLst>
      <p:ext uri="{BB962C8B-B14F-4D97-AF65-F5344CB8AC3E}">
        <p14:creationId xmlns:p14="http://schemas.microsoft.com/office/powerpoint/2010/main" val="4963363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1">
      <a:dk1>
        <a:sysClr val="windowText" lastClr="000000"/>
      </a:dk1>
      <a:lt1>
        <a:sysClr val="window" lastClr="FFFFFF"/>
      </a:lt1>
      <a:dk2>
        <a:srgbClr val="C9CCB3"/>
      </a:dk2>
      <a:lt2>
        <a:srgbClr val="C9CCB3"/>
      </a:lt2>
      <a:accent1>
        <a:srgbClr val="4688A0"/>
      </a:accent1>
      <a:accent2>
        <a:srgbClr val="A32F85"/>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374</TotalTime>
  <Words>636</Words>
  <Application>Microsoft Office PowerPoint</Application>
  <PresentationFormat>On-screen Show (4:3)</PresentationFormat>
  <Paragraphs>47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Median</vt:lpstr>
      <vt:lpstr>PowerPoint Presentation</vt:lpstr>
      <vt:lpstr>Introduction Car Insurance Broker -  Business description </vt:lpstr>
      <vt:lpstr>User requirements</vt:lpstr>
      <vt:lpstr>Example of System Requirements: Admin requirements</vt:lpstr>
      <vt:lpstr> example of a Complete Scenario: Admin Scenario</vt:lpstr>
      <vt:lpstr>Overall Use Case Diagram</vt:lpstr>
      <vt:lpstr> Example of a detailed use case structured description: Admin Use Case</vt:lpstr>
      <vt:lpstr>Overall Activity diagram</vt:lpstr>
      <vt:lpstr> Example of an instance activity diagram: Admin Activity Diagram</vt:lpstr>
      <vt:lpstr>Thank you for listening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dc:creator>
  <cp:lastModifiedBy>MS</cp:lastModifiedBy>
  <cp:revision>16</cp:revision>
  <dcterms:created xsi:type="dcterms:W3CDTF">2006-08-16T00:00:00Z</dcterms:created>
  <dcterms:modified xsi:type="dcterms:W3CDTF">2018-05-08T08:20:45Z</dcterms:modified>
</cp:coreProperties>
</file>