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73" r:id="rId3"/>
    <p:sldId id="274" r:id="rId4"/>
    <p:sldId id="275" r:id="rId5"/>
    <p:sldId id="257" r:id="rId6"/>
    <p:sldId id="258" r:id="rId7"/>
    <p:sldId id="259" r:id="rId8"/>
    <p:sldId id="260" r:id="rId9"/>
    <p:sldId id="261" r:id="rId10"/>
    <p:sldId id="262" r:id="rId11"/>
    <p:sldId id="263" r:id="rId12"/>
    <p:sldId id="264" r:id="rId13"/>
    <p:sldId id="267" r:id="rId14"/>
    <p:sldId id="266" r:id="rId15"/>
    <p:sldId id="268" r:id="rId16"/>
    <p:sldId id="270" r:id="rId17"/>
    <p:sldId id="269" r:id="rId18"/>
    <p:sldId id="271" r:id="rId19"/>
    <p:sldId id="272"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2B79"/>
    <a:srgbClr val="268892"/>
    <a:srgbClr val="2FA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5/22/2018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5/22/2018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5/22/2018</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5/22/2018</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5/22/2018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5/22/2018</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1991" y="1828800"/>
            <a:ext cx="6400800" cy="4267200"/>
          </a:xfrm>
        </p:spPr>
        <p:txBody>
          <a:bodyPr>
            <a:normAutofit fontScale="70000" lnSpcReduction="20000"/>
          </a:bodyPr>
          <a:lstStyle/>
          <a:p>
            <a:pPr algn="ctr"/>
            <a:r>
              <a:rPr lang="en-US" b="1" dirty="0">
                <a:solidFill>
                  <a:schemeClr val="bg1"/>
                </a:solidFill>
              </a:rPr>
              <a:t>Computer Science Department</a:t>
            </a:r>
            <a:endParaRPr lang="en-US" dirty="0">
              <a:solidFill>
                <a:schemeClr val="bg1"/>
              </a:solidFill>
            </a:endParaRPr>
          </a:p>
          <a:p>
            <a:pPr algn="ctr"/>
            <a:r>
              <a:rPr lang="en-US" b="1" dirty="0">
                <a:solidFill>
                  <a:schemeClr val="bg1"/>
                </a:solidFill>
              </a:rPr>
              <a:t>Second Semester 2017/2018</a:t>
            </a:r>
            <a:br>
              <a:rPr lang="en-US" b="1" dirty="0">
                <a:solidFill>
                  <a:schemeClr val="bg1"/>
                </a:solidFill>
              </a:rPr>
            </a:br>
            <a:endParaRPr lang="en-US" dirty="0">
              <a:solidFill>
                <a:schemeClr val="bg1"/>
              </a:solidFill>
            </a:endParaRPr>
          </a:p>
          <a:p>
            <a:pPr algn="ctr"/>
            <a:r>
              <a:rPr lang="en-US" b="1" dirty="0">
                <a:solidFill>
                  <a:schemeClr val="bg1"/>
                </a:solidFill>
              </a:rPr>
              <a:t>Instructor: Adel Taweel </a:t>
            </a:r>
            <a:endParaRPr lang="en-US" dirty="0">
              <a:solidFill>
                <a:schemeClr val="bg1"/>
              </a:solidFill>
            </a:endParaRPr>
          </a:p>
          <a:p>
            <a:pPr algn="ctr"/>
            <a:r>
              <a:rPr lang="en-US" b="1" dirty="0">
                <a:solidFill>
                  <a:schemeClr val="bg1"/>
                </a:solidFill>
              </a:rPr>
              <a:t>Comp433 – Software Engineering</a:t>
            </a:r>
            <a:endParaRPr lang="en-US" dirty="0">
              <a:solidFill>
                <a:schemeClr val="bg1"/>
              </a:solidFill>
            </a:endParaRPr>
          </a:p>
          <a:p>
            <a:pPr algn="ctr"/>
            <a:r>
              <a:rPr lang="en-US" b="1" dirty="0" smtClean="0">
                <a:solidFill>
                  <a:schemeClr val="bg1"/>
                </a:solidFill>
              </a:rPr>
              <a:t>Presentation – Developer Group – G1</a:t>
            </a:r>
            <a:r>
              <a:rPr lang="en-US" dirty="0">
                <a:solidFill>
                  <a:schemeClr val="bg1"/>
                </a:solidFill>
              </a:rPr>
              <a:t/>
            </a:r>
            <a:br>
              <a:rPr lang="en-US" dirty="0">
                <a:solidFill>
                  <a:schemeClr val="bg1"/>
                </a:solidFill>
              </a:rPr>
            </a:br>
            <a:endParaRPr lang="en-US" dirty="0">
              <a:solidFill>
                <a:schemeClr val="tx1"/>
              </a:solidFill>
            </a:endParaRPr>
          </a:p>
          <a:p>
            <a:pPr algn="ctr"/>
            <a:r>
              <a:rPr lang="en-US" b="1" dirty="0">
                <a:solidFill>
                  <a:schemeClr val="bg1">
                    <a:lumMod val="95000"/>
                    <a:lumOff val="5000"/>
                  </a:schemeClr>
                </a:solidFill>
              </a:rPr>
              <a:t>Students</a:t>
            </a:r>
            <a:r>
              <a:rPr lang="en-US" b="1" dirty="0" smtClean="0">
                <a:solidFill>
                  <a:schemeClr val="bg1">
                    <a:lumMod val="95000"/>
                    <a:lumOff val="5000"/>
                  </a:schemeClr>
                </a:solidFill>
              </a:rPr>
              <a:t>:</a:t>
            </a:r>
            <a:br>
              <a:rPr lang="en-US" b="1" dirty="0" smtClean="0">
                <a:solidFill>
                  <a:schemeClr val="bg1">
                    <a:lumMod val="95000"/>
                    <a:lumOff val="5000"/>
                  </a:schemeClr>
                </a:solidFill>
              </a:rPr>
            </a:br>
            <a:endParaRPr lang="en-US" dirty="0">
              <a:solidFill>
                <a:schemeClr val="bg1">
                  <a:lumMod val="95000"/>
                  <a:lumOff val="5000"/>
                </a:schemeClr>
              </a:solidFill>
            </a:endParaRPr>
          </a:p>
          <a:p>
            <a:pPr algn="ctr"/>
            <a:r>
              <a:rPr lang="en-US" b="1" dirty="0">
                <a:solidFill>
                  <a:schemeClr val="accent2">
                    <a:lumMod val="75000"/>
                  </a:schemeClr>
                </a:solidFill>
              </a:rPr>
              <a:t>Maryam Shaheen </a:t>
            </a:r>
            <a:r>
              <a:rPr lang="en-US" b="1" dirty="0">
                <a:solidFill>
                  <a:schemeClr val="tx1"/>
                </a:solidFill>
              </a:rPr>
              <a:t>#1140427: </a:t>
            </a:r>
            <a:r>
              <a:rPr lang="en-US" b="1" dirty="0">
                <a:solidFill>
                  <a:srgbClr val="268892"/>
                </a:solidFill>
              </a:rPr>
              <a:t>Manager</a:t>
            </a:r>
            <a:endParaRPr lang="en-US" dirty="0">
              <a:solidFill>
                <a:srgbClr val="268892"/>
              </a:solidFill>
            </a:endParaRPr>
          </a:p>
          <a:p>
            <a:pPr algn="ctr"/>
            <a:r>
              <a:rPr lang="en-US" b="1" dirty="0">
                <a:solidFill>
                  <a:schemeClr val="accent2">
                    <a:lumMod val="75000"/>
                  </a:schemeClr>
                </a:solidFill>
              </a:rPr>
              <a:t>Nourhan Abu Sharbak </a:t>
            </a:r>
            <a:r>
              <a:rPr lang="en-US" b="1" dirty="0">
                <a:solidFill>
                  <a:schemeClr val="tx1"/>
                </a:solidFill>
              </a:rPr>
              <a:t>#1150640: </a:t>
            </a:r>
            <a:r>
              <a:rPr lang="en-US" b="1" dirty="0">
                <a:solidFill>
                  <a:srgbClr val="268892"/>
                </a:solidFill>
              </a:rPr>
              <a:t>Secretary</a:t>
            </a:r>
            <a:endParaRPr lang="en-US" dirty="0">
              <a:solidFill>
                <a:srgbClr val="268892"/>
              </a:solidFill>
            </a:endParaRPr>
          </a:p>
          <a:p>
            <a:pPr algn="ctr"/>
            <a:r>
              <a:rPr lang="en-US" b="1" dirty="0">
                <a:solidFill>
                  <a:schemeClr val="accent2">
                    <a:lumMod val="75000"/>
                  </a:schemeClr>
                </a:solidFill>
              </a:rPr>
              <a:t>Eman Ghazawneh </a:t>
            </a:r>
            <a:r>
              <a:rPr lang="en-US" b="1" dirty="0">
                <a:solidFill>
                  <a:schemeClr val="tx1"/>
                </a:solidFill>
              </a:rPr>
              <a:t>#1152278: </a:t>
            </a:r>
            <a:r>
              <a:rPr lang="en-US" b="1" dirty="0">
                <a:solidFill>
                  <a:srgbClr val="268892"/>
                </a:solidFill>
              </a:rPr>
              <a:t>Technical architect</a:t>
            </a:r>
            <a:endParaRPr lang="en-US" dirty="0">
              <a:solidFill>
                <a:srgbClr val="268892"/>
              </a:solidFill>
            </a:endParaRPr>
          </a:p>
          <a:p>
            <a:pPr algn="ctr"/>
            <a:r>
              <a:rPr lang="en-US" b="1" dirty="0">
                <a:solidFill>
                  <a:schemeClr val="accent2">
                    <a:lumMod val="75000"/>
                  </a:schemeClr>
                </a:solidFill>
              </a:rPr>
              <a:t>Ahmad Thabet </a:t>
            </a:r>
            <a:r>
              <a:rPr lang="en-US" b="1" dirty="0">
                <a:solidFill>
                  <a:schemeClr val="tx1"/>
                </a:solidFill>
              </a:rPr>
              <a:t>#1150312: </a:t>
            </a:r>
            <a:r>
              <a:rPr lang="en-US" b="1" dirty="0">
                <a:solidFill>
                  <a:srgbClr val="268892"/>
                </a:solidFill>
              </a:rPr>
              <a:t>Programmer</a:t>
            </a:r>
            <a:endParaRPr lang="en-US" dirty="0">
              <a:solidFill>
                <a:srgbClr val="268892"/>
              </a:solidFill>
            </a:endParaRPr>
          </a:p>
          <a:p>
            <a:pPr algn="ctr"/>
            <a:r>
              <a:rPr lang="en-US" b="1" dirty="0">
                <a:solidFill>
                  <a:schemeClr val="accent2">
                    <a:lumMod val="75000"/>
                  </a:schemeClr>
                </a:solidFill>
              </a:rPr>
              <a:t>Sanaa Bader </a:t>
            </a:r>
            <a:r>
              <a:rPr lang="en-US" b="1" dirty="0">
                <a:solidFill>
                  <a:schemeClr val="tx1"/>
                </a:solidFill>
              </a:rPr>
              <a:t>#1151763: </a:t>
            </a:r>
            <a:r>
              <a:rPr lang="en-US" b="1" dirty="0">
                <a:solidFill>
                  <a:srgbClr val="268892"/>
                </a:solidFill>
              </a:rPr>
              <a:t>Tester</a:t>
            </a:r>
            <a:endParaRPr lang="en-US" dirty="0">
              <a:solidFill>
                <a:srgbClr val="268892"/>
              </a:solidFill>
            </a:endParaRP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491" y="-381000"/>
            <a:ext cx="5257800" cy="2628900"/>
          </a:xfrm>
          <a:prstGeom prst="rect">
            <a:avLst/>
          </a:prstGeom>
        </p:spPr>
      </p:pic>
    </p:spTree>
    <p:extLst>
      <p:ext uri="{BB962C8B-B14F-4D97-AF65-F5344CB8AC3E}">
        <p14:creationId xmlns:p14="http://schemas.microsoft.com/office/powerpoint/2010/main" val="3211712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solidFill>
                  <a:srgbClr val="952B79"/>
                </a:solidFill>
                <a:latin typeface="Georgia" panose="02040502050405020303" pitchFamily="18" charset="0"/>
              </a:rPr>
              <a:t>2- Customer applying for insurance sequence diagram (By Maryam)</a:t>
            </a:r>
            <a:endParaRPr lang="en-US" sz="2800" dirty="0">
              <a:solidFill>
                <a:srgbClr val="952B79"/>
              </a:solidFill>
              <a:latin typeface="Georgia" panose="02040502050405020303"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832212" y="1600200"/>
            <a:ext cx="5579110" cy="5879147"/>
          </a:xfrm>
          <a:prstGeom prst="rect">
            <a:avLst/>
          </a:prstGeom>
        </p:spPr>
      </p:pic>
    </p:spTree>
    <p:extLst>
      <p:ext uri="{BB962C8B-B14F-4D97-AF65-F5344CB8AC3E}">
        <p14:creationId xmlns:p14="http://schemas.microsoft.com/office/powerpoint/2010/main" val="263010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i="1" dirty="0">
                <a:solidFill>
                  <a:schemeClr val="accent2">
                    <a:lumMod val="75000"/>
                  </a:schemeClr>
                </a:solidFill>
                <a:latin typeface="Georgia" panose="02040502050405020303" pitchFamily="18" charset="0"/>
              </a:rPr>
              <a:t>3- Customer asking for assistance sequence diagram (By Sanaa)</a:t>
            </a:r>
            <a:endParaRPr lang="en-US" sz="2400" i="1" dirty="0">
              <a:solidFill>
                <a:schemeClr val="accent2">
                  <a:lumMod val="75000"/>
                </a:schemeClr>
              </a:solidFill>
              <a:latin typeface="Georgia" panose="02040502050405020303"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632045" y="1524000"/>
            <a:ext cx="6030037" cy="5883891"/>
          </a:xfrm>
          <a:prstGeom prst="rect">
            <a:avLst/>
          </a:prstGeom>
        </p:spPr>
      </p:pic>
    </p:spTree>
    <p:extLst>
      <p:ext uri="{BB962C8B-B14F-4D97-AF65-F5344CB8AC3E}">
        <p14:creationId xmlns:p14="http://schemas.microsoft.com/office/powerpoint/2010/main" val="374178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61248" cy="990600"/>
          </a:xfrm>
        </p:spPr>
        <p:txBody>
          <a:bodyPr>
            <a:noAutofit/>
          </a:bodyPr>
          <a:lstStyle/>
          <a:p>
            <a:pPr algn="ctr"/>
            <a:r>
              <a:rPr lang="en-US" sz="2800" b="1" i="1" dirty="0">
                <a:solidFill>
                  <a:schemeClr val="accent2">
                    <a:lumMod val="75000"/>
                  </a:schemeClr>
                </a:solidFill>
                <a:latin typeface="Georgia" panose="02040502050405020303" pitchFamily="18" charset="0"/>
              </a:rPr>
              <a:t>4- Profit manager for insurance company sequence diagram (By </a:t>
            </a:r>
            <a:r>
              <a:rPr lang="en-US" sz="2800" b="1" i="1" dirty="0" err="1">
                <a:solidFill>
                  <a:schemeClr val="accent2">
                    <a:lumMod val="75000"/>
                  </a:schemeClr>
                </a:solidFill>
                <a:latin typeface="Georgia" panose="02040502050405020303" pitchFamily="18" charset="0"/>
              </a:rPr>
              <a:t>Nourhan</a:t>
            </a:r>
            <a:r>
              <a:rPr lang="en-US" sz="2800" b="1" i="1" dirty="0">
                <a:solidFill>
                  <a:schemeClr val="accent2">
                    <a:lumMod val="75000"/>
                  </a:schemeClr>
                </a:solidFill>
                <a:latin typeface="Georgia" panose="02040502050405020303" pitchFamily="18" charset="0"/>
              </a:rPr>
              <a:t>)</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85800" y="1524000"/>
            <a:ext cx="9960591" cy="6845935"/>
          </a:xfrm>
          <a:prstGeom prst="rect">
            <a:avLst/>
          </a:prstGeom>
        </p:spPr>
      </p:pic>
    </p:spTree>
    <p:extLst>
      <p:ext uri="{BB962C8B-B14F-4D97-AF65-F5344CB8AC3E}">
        <p14:creationId xmlns:p14="http://schemas.microsoft.com/office/powerpoint/2010/main" val="496336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763000" cy="990600"/>
          </a:xfrm>
        </p:spPr>
        <p:txBody>
          <a:bodyPr>
            <a:normAutofit/>
          </a:bodyPr>
          <a:lstStyle/>
          <a:p>
            <a:r>
              <a:rPr lang="en-US" sz="2800" b="1" i="1" dirty="0">
                <a:solidFill>
                  <a:srgbClr val="952B79"/>
                </a:solidFill>
                <a:latin typeface="Georgia" panose="02040502050405020303" pitchFamily="18" charset="0"/>
              </a:rPr>
              <a:t>5- System reminder sequence diagram </a:t>
            </a:r>
            <a:r>
              <a:rPr lang="en-US" sz="2800" b="1" i="1" dirty="0" smtClean="0">
                <a:solidFill>
                  <a:srgbClr val="952B79"/>
                </a:solidFill>
                <a:latin typeface="Georgia" panose="02040502050405020303" pitchFamily="18" charset="0"/>
              </a:rPr>
              <a:t/>
            </a:r>
            <a:br>
              <a:rPr lang="en-US" sz="2800" b="1" i="1" dirty="0" smtClean="0">
                <a:solidFill>
                  <a:srgbClr val="952B79"/>
                </a:solidFill>
                <a:latin typeface="Georgia" panose="02040502050405020303" pitchFamily="18" charset="0"/>
              </a:rPr>
            </a:br>
            <a:r>
              <a:rPr lang="en-US" sz="2800" b="1" i="1" dirty="0" smtClean="0">
                <a:solidFill>
                  <a:srgbClr val="952B79"/>
                </a:solidFill>
                <a:latin typeface="Georgia" panose="02040502050405020303" pitchFamily="18" charset="0"/>
              </a:rPr>
              <a:t>(</a:t>
            </a:r>
            <a:r>
              <a:rPr lang="en-US" sz="2800" b="1" i="1" dirty="0">
                <a:solidFill>
                  <a:srgbClr val="952B79"/>
                </a:solidFill>
                <a:latin typeface="Georgia" panose="02040502050405020303" pitchFamily="18" charset="0"/>
              </a:rPr>
              <a:t>By </a:t>
            </a:r>
            <a:r>
              <a:rPr lang="en-US" sz="2800" b="1" i="1" dirty="0" err="1">
                <a:solidFill>
                  <a:srgbClr val="952B79"/>
                </a:solidFill>
                <a:latin typeface="Georgia" panose="02040502050405020303" pitchFamily="18" charset="0"/>
              </a:rPr>
              <a:t>Eman</a:t>
            </a:r>
            <a:r>
              <a:rPr lang="en-US" sz="2800" b="1" i="1" dirty="0">
                <a:solidFill>
                  <a:srgbClr val="952B79"/>
                </a:solidFill>
                <a:latin typeface="Georgia" panose="02040502050405020303" pitchFamily="18" charset="0"/>
              </a:rPr>
              <a:t>)</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8600" y="1524000"/>
            <a:ext cx="8534400" cy="5334000"/>
          </a:xfrm>
          <a:prstGeom prst="rect">
            <a:avLst/>
          </a:prstGeom>
        </p:spPr>
      </p:pic>
    </p:spTree>
    <p:extLst>
      <p:ext uri="{BB962C8B-B14F-4D97-AF65-F5344CB8AC3E}">
        <p14:creationId xmlns:p14="http://schemas.microsoft.com/office/powerpoint/2010/main" val="3957381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solidFill>
                  <a:srgbClr val="952B79"/>
                </a:solidFill>
                <a:latin typeface="Georgia" panose="02040502050405020303" pitchFamily="18" charset="0"/>
              </a:rPr>
              <a:t>One STATE diagram (By Ahmad)</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04799" y="1600200"/>
            <a:ext cx="8610601" cy="5029200"/>
          </a:xfrm>
          <a:prstGeom prst="rect">
            <a:avLst/>
          </a:prstGeom>
        </p:spPr>
      </p:pic>
    </p:spTree>
    <p:extLst>
      <p:ext uri="{BB962C8B-B14F-4D97-AF65-F5344CB8AC3E}">
        <p14:creationId xmlns:p14="http://schemas.microsoft.com/office/powerpoint/2010/main" val="2839386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a:solidFill>
                  <a:srgbClr val="952B79"/>
                </a:solidFill>
                <a:latin typeface="Georgia" panose="02040502050405020303" pitchFamily="18" charset="0"/>
              </a:rPr>
              <a:t>System and architectural Design </a:t>
            </a:r>
            <a:endParaRPr lang="en-US" sz="3200" dirty="0">
              <a:solidFill>
                <a:srgbClr val="952B79"/>
              </a:solidFill>
              <a:latin typeface="Georgia" panose="02040502050405020303" pitchFamily="18" charset="0"/>
            </a:endParaRPr>
          </a:p>
        </p:txBody>
      </p:sp>
      <p:sp>
        <p:nvSpPr>
          <p:cNvPr id="3" name="Content Placeholder 2"/>
          <p:cNvSpPr>
            <a:spLocks noGrp="1"/>
          </p:cNvSpPr>
          <p:nvPr>
            <p:ph sz="quarter" idx="1"/>
          </p:nvPr>
        </p:nvSpPr>
        <p:spPr>
          <a:xfrm>
            <a:off x="304800" y="1752600"/>
            <a:ext cx="8461248" cy="4724400"/>
          </a:xfrm>
        </p:spPr>
        <p:txBody>
          <a:bodyPr>
            <a:normAutofit fontScale="70000" lnSpcReduction="20000"/>
          </a:bodyPr>
          <a:lstStyle/>
          <a:p>
            <a:pPr marL="0" indent="0">
              <a:buNone/>
            </a:pPr>
            <a:r>
              <a:rPr lang="en-US" b="1" dirty="0">
                <a:solidFill>
                  <a:srgbClr val="952B79"/>
                </a:solidFill>
                <a:latin typeface="Georgia" panose="02040502050405020303" pitchFamily="18" charset="0"/>
              </a:rPr>
              <a:t>Description of design goals (By </a:t>
            </a:r>
            <a:r>
              <a:rPr lang="en-US" b="1" dirty="0" err="1">
                <a:solidFill>
                  <a:srgbClr val="952B79"/>
                </a:solidFill>
                <a:latin typeface="Georgia" panose="02040502050405020303" pitchFamily="18" charset="0"/>
              </a:rPr>
              <a:t>Eman</a:t>
            </a:r>
            <a:r>
              <a:rPr lang="en-US" b="1" dirty="0">
                <a:solidFill>
                  <a:srgbClr val="952B79"/>
                </a:solidFill>
                <a:latin typeface="Georgia" panose="02040502050405020303" pitchFamily="18" charset="0"/>
              </a:rPr>
              <a:t>)</a:t>
            </a:r>
            <a:endParaRPr lang="en-US" dirty="0">
              <a:solidFill>
                <a:srgbClr val="952B79"/>
              </a:solidFill>
              <a:latin typeface="Georgia" panose="02040502050405020303" pitchFamily="18" charset="0"/>
            </a:endParaRPr>
          </a:p>
          <a:p>
            <a:endParaRPr lang="en-US" dirty="0">
              <a:latin typeface="Georgia" panose="02040502050405020303" pitchFamily="18" charset="0"/>
            </a:endParaRPr>
          </a:p>
          <a:p>
            <a:pPr marL="0" indent="0">
              <a:buNone/>
            </a:pPr>
            <a:r>
              <a:rPr lang="en-US" b="1" dirty="0">
                <a:solidFill>
                  <a:srgbClr val="952B79"/>
                </a:solidFill>
                <a:latin typeface="Georgia" panose="02040502050405020303" pitchFamily="18" charset="0"/>
              </a:rPr>
              <a:t>General Goals:</a:t>
            </a:r>
            <a:endParaRPr lang="en-US" dirty="0">
              <a:solidFill>
                <a:srgbClr val="952B79"/>
              </a:solidFill>
              <a:latin typeface="Georgia" panose="02040502050405020303" pitchFamily="18" charset="0"/>
            </a:endParaRPr>
          </a:p>
          <a:p>
            <a:pPr lvl="0"/>
            <a:r>
              <a:rPr lang="en-US" dirty="0">
                <a:latin typeface="Georgia" panose="02040502050405020303" pitchFamily="18" charset="0"/>
              </a:rPr>
              <a:t>High cohesion: Classes that interact to perform a certain function are placed together in one component that provides the service of said function.</a:t>
            </a:r>
            <a:br>
              <a:rPr lang="en-US" dirty="0">
                <a:latin typeface="Georgia" panose="02040502050405020303" pitchFamily="18" charset="0"/>
              </a:rPr>
            </a:br>
            <a:endParaRPr lang="en-US" dirty="0">
              <a:latin typeface="Georgia" panose="02040502050405020303" pitchFamily="18" charset="0"/>
            </a:endParaRPr>
          </a:p>
          <a:p>
            <a:pPr lvl="0"/>
            <a:r>
              <a:rPr lang="en-US" dirty="0">
                <a:latin typeface="Georgia" panose="02040502050405020303" pitchFamily="18" charset="0"/>
              </a:rPr>
              <a:t>Low coupling: If a class has interactions that relate to different components, copies of that class are made and distributed among the components so as to lower the rate of interaction between them</a:t>
            </a:r>
            <a:br>
              <a:rPr lang="en-US" dirty="0">
                <a:latin typeface="Georgia" panose="02040502050405020303" pitchFamily="18" charset="0"/>
              </a:rPr>
            </a:br>
            <a:endParaRPr lang="en-US" dirty="0">
              <a:latin typeface="Georgia" panose="02040502050405020303" pitchFamily="18" charset="0"/>
            </a:endParaRPr>
          </a:p>
          <a:p>
            <a:pPr marL="0" indent="0">
              <a:buNone/>
            </a:pPr>
            <a:r>
              <a:rPr lang="en-US" b="1" dirty="0">
                <a:solidFill>
                  <a:srgbClr val="952B79"/>
                </a:solidFill>
                <a:latin typeface="Georgia" panose="02040502050405020303" pitchFamily="18" charset="0"/>
              </a:rPr>
              <a:t>Specific Goals:</a:t>
            </a:r>
            <a:endParaRPr lang="en-US" dirty="0">
              <a:solidFill>
                <a:srgbClr val="952B79"/>
              </a:solidFill>
              <a:latin typeface="Georgia" panose="02040502050405020303" pitchFamily="18" charset="0"/>
            </a:endParaRPr>
          </a:p>
          <a:p>
            <a:pPr marL="0" indent="0">
              <a:buNone/>
            </a:pPr>
            <a:endParaRPr lang="en-US" dirty="0">
              <a:latin typeface="Georgia" panose="02040502050405020303" pitchFamily="18" charset="0"/>
            </a:endParaRPr>
          </a:p>
          <a:p>
            <a:pPr lvl="0"/>
            <a:r>
              <a:rPr lang="en-US" dirty="0">
                <a:latin typeface="Georgia" panose="02040502050405020303" pitchFamily="18" charset="0"/>
              </a:rPr>
              <a:t>User friendliness: Achieved by providing the customer with several user interfaces.</a:t>
            </a:r>
          </a:p>
          <a:p>
            <a:endParaRPr lang="en-US" dirty="0">
              <a:latin typeface="Georgia" panose="02040502050405020303" pitchFamily="18" charset="0"/>
            </a:endParaRPr>
          </a:p>
        </p:txBody>
      </p:sp>
    </p:spTree>
    <p:extLst>
      <p:ext uri="{BB962C8B-B14F-4D97-AF65-F5344CB8AC3E}">
        <p14:creationId xmlns:p14="http://schemas.microsoft.com/office/powerpoint/2010/main" val="289672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a:solidFill>
                  <a:srgbClr val="952B79"/>
                </a:solidFill>
                <a:latin typeface="Georgia" panose="02040502050405020303" pitchFamily="18" charset="0"/>
              </a:rPr>
              <a:t>Architecture diagram (By </a:t>
            </a:r>
            <a:r>
              <a:rPr lang="en-US" sz="3200" b="1" i="1" dirty="0" err="1">
                <a:solidFill>
                  <a:srgbClr val="952B79"/>
                </a:solidFill>
                <a:latin typeface="Georgia" panose="02040502050405020303" pitchFamily="18" charset="0"/>
              </a:rPr>
              <a:t>Nourhan</a:t>
            </a:r>
            <a:r>
              <a:rPr lang="en-US" sz="3200" b="1" i="1" dirty="0">
                <a:solidFill>
                  <a:srgbClr val="952B79"/>
                </a:solidFill>
                <a:latin typeface="Georgia" panose="02040502050405020303" pitchFamily="18" charset="0"/>
              </a:rPr>
              <a:t>)</a:t>
            </a:r>
            <a:endParaRPr lang="en-US" sz="3200" dirty="0">
              <a:solidFill>
                <a:srgbClr val="952B79"/>
              </a:solidFill>
              <a:latin typeface="Georgia" panose="02040502050405020303"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1905000"/>
            <a:ext cx="8991600" cy="4495800"/>
          </a:xfrm>
          <a:prstGeom prst="rect">
            <a:avLst/>
          </a:prstGeom>
        </p:spPr>
      </p:pic>
    </p:spTree>
    <p:extLst>
      <p:ext uri="{BB962C8B-B14F-4D97-AF65-F5344CB8AC3E}">
        <p14:creationId xmlns:p14="http://schemas.microsoft.com/office/powerpoint/2010/main" val="1711896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a:solidFill>
                  <a:srgbClr val="952B79"/>
                </a:solidFill>
                <a:latin typeface="Georgia" panose="02040502050405020303" pitchFamily="18" charset="0"/>
              </a:rPr>
              <a:t>Component diagram (By Maryam)</a:t>
            </a:r>
            <a:endParaRPr lang="en-US" sz="3200" dirty="0">
              <a:solidFill>
                <a:srgbClr val="952B79"/>
              </a:solidFill>
              <a:latin typeface="Georgia" panose="020405020504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27" y="1676400"/>
            <a:ext cx="7838193" cy="5029200"/>
          </a:xfrm>
          <a:prstGeom prst="rect">
            <a:avLst/>
          </a:prstGeom>
        </p:spPr>
      </p:pic>
      <p:sp>
        <p:nvSpPr>
          <p:cNvPr id="6" name="TextBox 5"/>
          <p:cNvSpPr txBox="1"/>
          <p:nvPr/>
        </p:nvSpPr>
        <p:spPr>
          <a:xfrm>
            <a:off x="6976486" y="6488668"/>
            <a:ext cx="1910267" cy="369332"/>
          </a:xfrm>
          <a:prstGeom prst="rect">
            <a:avLst/>
          </a:prstGeom>
          <a:noFill/>
        </p:spPr>
        <p:txBody>
          <a:bodyPr wrap="none" rtlCol="0">
            <a:spAutoFit/>
          </a:bodyPr>
          <a:lstStyle/>
          <a:p>
            <a:r>
              <a:rPr lang="en-US" dirty="0" smtClean="0"/>
              <a:t>To be continued </a:t>
            </a:r>
            <a:r>
              <a:rPr lang="en-US" dirty="0" smtClean="0">
                <a:latin typeface="Calibri"/>
                <a:cs typeface="Calibri"/>
              </a:rPr>
              <a:t>→</a:t>
            </a:r>
            <a:endParaRPr lang="en-US" dirty="0"/>
          </a:p>
        </p:txBody>
      </p:sp>
    </p:spTree>
    <p:extLst>
      <p:ext uri="{BB962C8B-B14F-4D97-AF65-F5344CB8AC3E}">
        <p14:creationId xmlns:p14="http://schemas.microsoft.com/office/powerpoint/2010/main" val="1948878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952B79"/>
                </a:solidFill>
                <a:latin typeface="Georgia" panose="02040502050405020303" pitchFamily="18" charset="0"/>
              </a:rPr>
              <a:t>Cont.</a:t>
            </a:r>
            <a:endParaRPr lang="en-US" b="1" i="1" dirty="0">
              <a:solidFill>
                <a:srgbClr val="952B79"/>
              </a:solidFill>
              <a:latin typeface="Georgia" panose="020405020504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788" y="1643418"/>
            <a:ext cx="7479322" cy="5181600"/>
          </a:xfrm>
          <a:prstGeom prst="rect">
            <a:avLst/>
          </a:prstGeom>
        </p:spPr>
      </p:pic>
    </p:spTree>
    <p:extLst>
      <p:ext uri="{BB962C8B-B14F-4D97-AF65-F5344CB8AC3E}">
        <p14:creationId xmlns:p14="http://schemas.microsoft.com/office/powerpoint/2010/main" val="2841699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a:solidFill>
                  <a:srgbClr val="952B79"/>
                </a:solidFill>
                <a:latin typeface="Georgia" panose="02040502050405020303" pitchFamily="18" charset="0"/>
              </a:rPr>
              <a:t>deployment diagram (By Sanaa)</a:t>
            </a:r>
            <a:endParaRPr lang="en-US" sz="3200" dirty="0">
              <a:solidFill>
                <a:srgbClr val="952B79"/>
              </a:solidFill>
              <a:latin typeface="Georgia" panose="02040502050405020303"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05000" y="1524000"/>
            <a:ext cx="4953000" cy="5299881"/>
          </a:xfrm>
          <a:prstGeom prst="rect">
            <a:avLst/>
          </a:prstGeom>
        </p:spPr>
      </p:pic>
    </p:spTree>
    <p:extLst>
      <p:ext uri="{BB962C8B-B14F-4D97-AF65-F5344CB8AC3E}">
        <p14:creationId xmlns:p14="http://schemas.microsoft.com/office/powerpoint/2010/main" val="2688639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i="1" dirty="0">
                <a:solidFill>
                  <a:schemeClr val="accent2">
                    <a:lumMod val="75000"/>
                  </a:schemeClr>
                </a:solidFill>
                <a:latin typeface="Georgia" panose="02040502050405020303" pitchFamily="18" charset="0"/>
              </a:rPr>
              <a:t>Introduction</a:t>
            </a:r>
            <a:br>
              <a:rPr lang="en-US" sz="2400" b="1" i="1" dirty="0">
                <a:solidFill>
                  <a:schemeClr val="accent2">
                    <a:lumMod val="75000"/>
                  </a:schemeClr>
                </a:solidFill>
                <a:latin typeface="Georgia" panose="02040502050405020303" pitchFamily="18" charset="0"/>
              </a:rPr>
            </a:br>
            <a:r>
              <a:rPr lang="en-US" sz="2400" b="1" i="1" dirty="0">
                <a:solidFill>
                  <a:schemeClr val="accent2">
                    <a:lumMod val="75000"/>
                  </a:schemeClr>
                </a:solidFill>
                <a:latin typeface="Georgia" panose="02040502050405020303" pitchFamily="18" charset="0"/>
              </a:rPr>
              <a:t>Car Insurance Broker </a:t>
            </a:r>
            <a:r>
              <a:rPr lang="ar-JO" sz="2400" b="1" i="1" dirty="0">
                <a:solidFill>
                  <a:schemeClr val="accent2">
                    <a:lumMod val="75000"/>
                  </a:schemeClr>
                </a:solidFill>
                <a:latin typeface="Georgia" panose="02040502050405020303" pitchFamily="18" charset="0"/>
              </a:rPr>
              <a:t>- </a:t>
            </a:r>
            <a:r>
              <a:rPr lang="en-US" sz="2400" b="1" i="1" dirty="0">
                <a:solidFill>
                  <a:schemeClr val="accent2">
                    <a:lumMod val="75000"/>
                  </a:schemeClr>
                </a:solidFill>
                <a:latin typeface="Georgia" panose="02040502050405020303" pitchFamily="18" charset="0"/>
              </a:rPr>
              <a:t> Business description</a:t>
            </a:r>
            <a:br>
              <a:rPr lang="en-US" sz="2400" b="1" i="1" dirty="0">
                <a:solidFill>
                  <a:schemeClr val="accent2">
                    <a:lumMod val="75000"/>
                  </a:schemeClr>
                </a:solidFill>
                <a:latin typeface="Georgia" panose="02040502050405020303" pitchFamily="18" charset="0"/>
              </a:rPr>
            </a:br>
            <a:endParaRPr lang="en-US" sz="2400" dirty="0"/>
          </a:p>
        </p:txBody>
      </p:sp>
      <p:sp>
        <p:nvSpPr>
          <p:cNvPr id="3" name="Content Placeholder 2"/>
          <p:cNvSpPr>
            <a:spLocks noGrp="1"/>
          </p:cNvSpPr>
          <p:nvPr>
            <p:ph sz="quarter" idx="1"/>
          </p:nvPr>
        </p:nvSpPr>
        <p:spPr>
          <a:xfrm>
            <a:off x="152400" y="1600200"/>
            <a:ext cx="8613648" cy="5029200"/>
          </a:xfrm>
        </p:spPr>
        <p:txBody>
          <a:bodyPr>
            <a:noAutofit/>
          </a:bodyPr>
          <a:lstStyle/>
          <a:p>
            <a:pPr marL="0" indent="0">
              <a:buNone/>
            </a:pPr>
            <a:r>
              <a:rPr lang="en-US" sz="1600" b="1" i="1" dirty="0">
                <a:latin typeface="Georgia" panose="02040502050405020303" pitchFamily="18" charset="0"/>
              </a:rPr>
              <a:t>This system proposes easier management policy between the broker</a:t>
            </a:r>
            <a:r>
              <a:rPr lang="en-US" sz="1600" i="1" dirty="0">
                <a:latin typeface="Georgia" panose="02040502050405020303" pitchFamily="18" charset="0"/>
              </a:rPr>
              <a:t>; Who owns the business system and works with </a:t>
            </a:r>
            <a:r>
              <a:rPr lang="en-US" sz="1600" b="1" i="1" dirty="0">
                <a:latin typeface="Georgia" panose="02040502050405020303" pitchFamily="18" charset="0"/>
              </a:rPr>
              <a:t>the Insurance company</a:t>
            </a:r>
            <a:r>
              <a:rPr lang="en-US" sz="1600" i="1" dirty="0">
                <a:latin typeface="Georgia" panose="02040502050405020303" pitchFamily="18" charset="0"/>
              </a:rPr>
              <a:t>, and the customer; Who wants to buy an insurance for his car. Our system must specify three main components, the broker details, the customer details and the insurance policy details.</a:t>
            </a:r>
          </a:p>
          <a:p>
            <a:pPr marL="0" indent="0">
              <a:buNone/>
            </a:pPr>
            <a:endParaRPr lang="en-US" sz="1600" i="1" dirty="0">
              <a:latin typeface="Georgia" panose="02040502050405020303" pitchFamily="18" charset="0"/>
            </a:endParaRPr>
          </a:p>
          <a:p>
            <a:pPr marL="0" indent="0">
              <a:buNone/>
            </a:pPr>
            <a:r>
              <a:rPr lang="en-US" sz="1600" i="1" dirty="0">
                <a:latin typeface="Georgia" panose="02040502050405020303" pitchFamily="18" charset="0"/>
              </a:rPr>
              <a:t>The system must give a general information about the broker including his name, insurance company/companies working with, email, mobile number, and a certification from all companies working with.</a:t>
            </a:r>
          </a:p>
          <a:p>
            <a:pPr marL="0" indent="0">
              <a:buNone/>
            </a:pPr>
            <a:endParaRPr lang="en-US" sz="1600" i="1" dirty="0">
              <a:latin typeface="Georgia" panose="02040502050405020303" pitchFamily="18" charset="0"/>
            </a:endParaRPr>
          </a:p>
          <a:p>
            <a:pPr marL="0" indent="0">
              <a:buNone/>
            </a:pPr>
            <a:r>
              <a:rPr lang="en-US" sz="1600" i="1" dirty="0">
                <a:latin typeface="Georgia" panose="02040502050405020303" pitchFamily="18" charset="0"/>
              </a:rPr>
              <a:t>The customer details must be filled for every new customer including his name, family name, gender, age, car/cars licenses, Email, phone number, SSN (social security number)/passport number, address, post number, password (to log-in to his online account), car/cars model that are needed to be insured and a visa card for online payment. Also, we need an annually update for the customer information.</a:t>
            </a:r>
          </a:p>
          <a:p>
            <a:pPr marL="0" indent="0">
              <a:buNone/>
            </a:pPr>
            <a:endParaRPr lang="en-US" sz="1600" i="1" dirty="0">
              <a:latin typeface="Georgia" panose="02040502050405020303" pitchFamily="18" charset="0"/>
            </a:endParaRPr>
          </a:p>
          <a:p>
            <a:pPr marL="0" indent="0">
              <a:buNone/>
            </a:pPr>
            <a:r>
              <a:rPr lang="en-US" sz="1600" i="1" dirty="0">
                <a:latin typeface="Georgia" panose="02040502050405020303" pitchFamily="18" charset="0"/>
              </a:rPr>
              <a:t>Also, an insurance policy details are needed to avoid any misunderstanding between the customer and the broker and the customer must agree to all policies the broker provides.</a:t>
            </a:r>
          </a:p>
          <a:p>
            <a:endParaRPr lang="en-US" sz="1600" i="1" dirty="0"/>
          </a:p>
        </p:txBody>
      </p:sp>
    </p:spTree>
    <p:extLst>
      <p:ext uri="{BB962C8B-B14F-4D97-AF65-F5344CB8AC3E}">
        <p14:creationId xmlns:p14="http://schemas.microsoft.com/office/powerpoint/2010/main" val="268198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2">
                    <a:lumMod val="75000"/>
                  </a:schemeClr>
                </a:solidFill>
                <a:latin typeface="Georgia" panose="02040502050405020303" pitchFamily="18" charset="0"/>
              </a:rPr>
              <a:t>Thank you for listening </a:t>
            </a:r>
            <a:endParaRPr lang="en-US" b="1" i="1" dirty="0">
              <a:solidFill>
                <a:schemeClr val="accent2">
                  <a:lumMod val="75000"/>
                </a:schemeClr>
              </a:solidFill>
              <a:latin typeface="Georgia" panose="02040502050405020303" pitchFamily="18"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958730"/>
            <a:ext cx="9143999" cy="4406552"/>
          </a:xfrm>
        </p:spPr>
      </p:pic>
    </p:spTree>
    <p:extLst>
      <p:ext uri="{BB962C8B-B14F-4D97-AF65-F5344CB8AC3E}">
        <p14:creationId xmlns:p14="http://schemas.microsoft.com/office/powerpoint/2010/main" val="1235874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accent2">
                    <a:lumMod val="75000"/>
                  </a:schemeClr>
                </a:solidFill>
                <a:latin typeface="Georgia" panose="02040502050405020303" pitchFamily="18" charset="0"/>
              </a:rPr>
              <a:t>Overall Use Case Diagram</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523999"/>
            <a:ext cx="7496627" cy="5366905"/>
          </a:xfrm>
          <a:prstGeom prst="rect">
            <a:avLst/>
          </a:prstGeom>
        </p:spPr>
      </p:pic>
    </p:spTree>
    <p:extLst>
      <p:ext uri="{BB962C8B-B14F-4D97-AF65-F5344CB8AC3E}">
        <p14:creationId xmlns:p14="http://schemas.microsoft.com/office/powerpoint/2010/main" val="2385872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420"/>
            <a:ext cx="8153400" cy="990600"/>
          </a:xfrm>
        </p:spPr>
        <p:txBody>
          <a:bodyPr/>
          <a:lstStyle/>
          <a:p>
            <a:r>
              <a:rPr lang="en-US" b="1" i="1" dirty="0">
                <a:solidFill>
                  <a:schemeClr val="accent2">
                    <a:lumMod val="75000"/>
                  </a:schemeClr>
                </a:solidFill>
                <a:latin typeface="Georgia" panose="02040502050405020303" pitchFamily="18" charset="0"/>
              </a:rPr>
              <a:t>Overall Activity diagram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880"/>
            <a:ext cx="9144000" cy="6559631"/>
          </a:xfrm>
          <a:prstGeom prst="rect">
            <a:avLst/>
          </a:prstGeom>
        </p:spPr>
      </p:pic>
    </p:spTree>
    <p:extLst>
      <p:ext uri="{BB962C8B-B14F-4D97-AF65-F5344CB8AC3E}">
        <p14:creationId xmlns:p14="http://schemas.microsoft.com/office/powerpoint/2010/main" val="3817378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90600"/>
          </a:xfrm>
        </p:spPr>
        <p:txBody>
          <a:bodyPr>
            <a:noAutofit/>
          </a:bodyPr>
          <a:lstStyle/>
          <a:p>
            <a:pPr algn="ctr"/>
            <a:r>
              <a:rPr lang="en-US" sz="2400" b="1" i="1" dirty="0" smtClean="0">
                <a:solidFill>
                  <a:schemeClr val="accent2">
                    <a:lumMod val="75000"/>
                  </a:schemeClr>
                </a:solidFill>
                <a:latin typeface="Georgia" panose="02040502050405020303" pitchFamily="18" charset="0"/>
              </a:rPr>
              <a:t>1- System </a:t>
            </a:r>
            <a:r>
              <a:rPr lang="en-US" sz="2400" b="1" i="1" dirty="0">
                <a:solidFill>
                  <a:schemeClr val="accent2">
                    <a:lumMod val="75000"/>
                  </a:schemeClr>
                </a:solidFill>
                <a:latin typeface="Georgia" panose="02040502050405020303" pitchFamily="18" charset="0"/>
              </a:rPr>
              <a:t>Class modelling and Analysis</a:t>
            </a:r>
          </a:p>
        </p:txBody>
      </p:sp>
      <p:sp>
        <p:nvSpPr>
          <p:cNvPr id="3" name="Content Placeholder 2"/>
          <p:cNvSpPr>
            <a:spLocks noGrp="1"/>
          </p:cNvSpPr>
          <p:nvPr>
            <p:ph sz="quarter" idx="1"/>
          </p:nvPr>
        </p:nvSpPr>
        <p:spPr>
          <a:xfrm>
            <a:off x="0" y="1600200"/>
            <a:ext cx="9144000" cy="5105400"/>
          </a:xfrm>
        </p:spPr>
        <p:txBody>
          <a:bodyPr>
            <a:noAutofit/>
          </a:bodyPr>
          <a:lstStyle/>
          <a:p>
            <a:pPr marL="0" indent="0">
              <a:buNone/>
            </a:pPr>
            <a:r>
              <a:rPr lang="en-US" sz="1600" b="1" i="1" dirty="0" smtClean="0">
                <a:solidFill>
                  <a:srgbClr val="952B79"/>
                </a:solidFill>
                <a:latin typeface="Georgia" panose="02040502050405020303" pitchFamily="18" charset="0"/>
              </a:rPr>
              <a:t>system analysis CLASSES and description</a:t>
            </a:r>
            <a:endParaRPr lang="en-US" sz="1600" i="1" dirty="0" smtClean="0">
              <a:solidFill>
                <a:srgbClr val="952B79"/>
              </a:solidFill>
              <a:latin typeface="Georgia" panose="02040502050405020303" pitchFamily="18" charset="0"/>
            </a:endParaRPr>
          </a:p>
          <a:p>
            <a:pPr lvl="0"/>
            <a:r>
              <a:rPr lang="en-US" sz="1600" b="1" i="1" dirty="0" smtClean="0">
                <a:solidFill>
                  <a:srgbClr val="952B79"/>
                </a:solidFill>
                <a:latin typeface="Georgia" panose="02040502050405020303" pitchFamily="18" charset="0"/>
              </a:rPr>
              <a:t>Assistance</a:t>
            </a:r>
            <a:r>
              <a:rPr lang="en-US" sz="1600" i="1" dirty="0" smtClean="0">
                <a:solidFill>
                  <a:srgbClr val="952B79"/>
                </a:solidFill>
                <a:latin typeface="Georgia" panose="02040502050405020303" pitchFamily="18" charset="0"/>
              </a:rPr>
              <a:t>: </a:t>
            </a:r>
            <a:r>
              <a:rPr lang="en-US" sz="1600" i="1" dirty="0" smtClean="0">
                <a:latin typeface="Georgia" panose="02040502050405020303" pitchFamily="18" charset="0"/>
              </a:rPr>
              <a:t>assistance responsible for help and guide the user/customer of the system in any issue.</a:t>
            </a:r>
          </a:p>
          <a:p>
            <a:pPr lvl="0"/>
            <a:r>
              <a:rPr lang="en-US" sz="1600" b="1" i="1" dirty="0" smtClean="0">
                <a:solidFill>
                  <a:srgbClr val="952B79"/>
                </a:solidFill>
                <a:latin typeface="Georgia" panose="02040502050405020303" pitchFamily="18" charset="0"/>
              </a:rPr>
              <a:t>Employee</a:t>
            </a:r>
            <a:r>
              <a:rPr lang="en-US" sz="1600" i="1" dirty="0" smtClean="0">
                <a:solidFill>
                  <a:srgbClr val="952B79"/>
                </a:solidFill>
                <a:latin typeface="Georgia" panose="02040502050405020303" pitchFamily="18" charset="0"/>
              </a:rPr>
              <a:t>: </a:t>
            </a:r>
            <a:r>
              <a:rPr lang="en-US" sz="1600" i="1" dirty="0" smtClean="0">
                <a:latin typeface="Georgia" panose="02040502050405020303" pitchFamily="18" charset="0"/>
              </a:rPr>
              <a:t>This class represents a person who can register to the system, create insurance, review insurance, view customers, and he/she can change his/her    password and profile settings after logging in.</a:t>
            </a:r>
          </a:p>
          <a:p>
            <a:pPr lvl="0"/>
            <a:r>
              <a:rPr lang="en-US" sz="1600" b="1" i="1" dirty="0" smtClean="0">
                <a:solidFill>
                  <a:srgbClr val="952B79"/>
                </a:solidFill>
                <a:latin typeface="Georgia" panose="02040502050405020303" pitchFamily="18" charset="0"/>
              </a:rPr>
              <a:t>Reminder</a:t>
            </a:r>
            <a:r>
              <a:rPr lang="en-US" sz="1600" i="1" dirty="0" smtClean="0">
                <a:solidFill>
                  <a:srgbClr val="952B79"/>
                </a:solidFill>
                <a:latin typeface="Georgia" panose="02040502050405020303" pitchFamily="18" charset="0"/>
              </a:rPr>
              <a:t>: </a:t>
            </a:r>
            <a:r>
              <a:rPr lang="en-US" sz="1600" i="1" dirty="0" smtClean="0">
                <a:latin typeface="Georgia" panose="02040502050405020303" pitchFamily="18" charset="0"/>
              </a:rPr>
              <a:t>This class represents someone who reminds the customer of the deadline for payments.</a:t>
            </a:r>
          </a:p>
          <a:p>
            <a:pPr lvl="0"/>
            <a:r>
              <a:rPr lang="en-US" sz="1600" b="1" i="1" dirty="0" smtClean="0">
                <a:solidFill>
                  <a:srgbClr val="952B79"/>
                </a:solidFill>
                <a:latin typeface="Georgia" panose="02040502050405020303" pitchFamily="18" charset="0"/>
              </a:rPr>
              <a:t>Insurance Company</a:t>
            </a:r>
            <a:r>
              <a:rPr lang="en-US" sz="1600" i="1" dirty="0" smtClean="0">
                <a:solidFill>
                  <a:srgbClr val="952B79"/>
                </a:solidFill>
                <a:latin typeface="Georgia" panose="02040502050405020303" pitchFamily="18" charset="0"/>
              </a:rPr>
              <a:t>: </a:t>
            </a:r>
            <a:r>
              <a:rPr lang="en-US" sz="1600" i="1" dirty="0" smtClean="0">
                <a:latin typeface="Georgia" panose="02040502050405020303" pitchFamily="18" charset="0"/>
              </a:rPr>
              <a:t>This class represents someone who registers on the system, manage customers, manage payments, also he/she can manage policies, and change his password and profile settings after logging in.</a:t>
            </a:r>
          </a:p>
          <a:p>
            <a:pPr lvl="0"/>
            <a:r>
              <a:rPr lang="en-US" sz="1600" b="1" i="1" dirty="0" smtClean="0">
                <a:solidFill>
                  <a:srgbClr val="952B79"/>
                </a:solidFill>
                <a:latin typeface="Georgia" panose="02040502050405020303" pitchFamily="18" charset="0"/>
              </a:rPr>
              <a:t>Admin</a:t>
            </a:r>
            <a:r>
              <a:rPr lang="en-US" sz="1600" i="1" dirty="0" smtClean="0">
                <a:solidFill>
                  <a:srgbClr val="952B79"/>
                </a:solidFill>
                <a:latin typeface="Georgia" panose="02040502050405020303" pitchFamily="18" charset="0"/>
              </a:rPr>
              <a:t>: </a:t>
            </a:r>
            <a:r>
              <a:rPr lang="en-US" sz="1600" i="1" dirty="0" smtClean="0">
                <a:latin typeface="Georgia" panose="02040502050405020303" pitchFamily="18" charset="0"/>
              </a:rPr>
              <a:t>This class represents the Administrator of the system, it has all of his   information, and he is allowed to manage stuff such as, enquiries and policies in addition to receive profits.</a:t>
            </a:r>
          </a:p>
          <a:p>
            <a:pPr lvl="0"/>
            <a:r>
              <a:rPr lang="en-US" sz="1600" b="1" i="1" dirty="0" smtClean="0">
                <a:solidFill>
                  <a:srgbClr val="952B79"/>
                </a:solidFill>
                <a:latin typeface="Georgia" panose="02040502050405020303" pitchFamily="18" charset="0"/>
              </a:rPr>
              <a:t>Customer</a:t>
            </a:r>
            <a:r>
              <a:rPr lang="en-US" sz="1600" i="1" dirty="0" smtClean="0">
                <a:solidFill>
                  <a:srgbClr val="952B79"/>
                </a:solidFill>
                <a:latin typeface="Georgia" panose="02040502050405020303" pitchFamily="18" charset="0"/>
              </a:rPr>
              <a:t>: </a:t>
            </a:r>
            <a:r>
              <a:rPr lang="en-US" sz="1600" i="1" dirty="0" smtClean="0">
                <a:latin typeface="Georgia" panose="02040502050405020303" pitchFamily="18" charset="0"/>
              </a:rPr>
              <a:t>This class represents someone who registers on the system, see and ask for car assurance, search for policies and view them, also he/she can ask for guidance for how to use the system, change his password and profile settings after logging in. And after choosing assurance, he can pay cash or by visa card, also he can communicate with the assurance company.</a:t>
            </a:r>
            <a:endParaRPr lang="en-US" sz="1600" i="1" dirty="0">
              <a:latin typeface="Georgia" panose="02040502050405020303" pitchFamily="18" charset="0"/>
            </a:endParaRPr>
          </a:p>
        </p:txBody>
      </p:sp>
    </p:spTree>
    <p:extLst>
      <p:ext uri="{BB962C8B-B14F-4D97-AF65-F5344CB8AC3E}">
        <p14:creationId xmlns:p14="http://schemas.microsoft.com/office/powerpoint/2010/main" val="484066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2">
                    <a:lumMod val="75000"/>
                  </a:schemeClr>
                </a:solidFill>
                <a:latin typeface="Georgia" panose="02040502050405020303" pitchFamily="18" charset="0"/>
              </a:rPr>
              <a:t>ANALYSIS CLASS model</a:t>
            </a:r>
            <a:endParaRPr lang="en-US" i="1" dirty="0">
              <a:solidFill>
                <a:schemeClr val="accent2">
                  <a:lumMod val="75000"/>
                </a:schemeClr>
              </a:solidFill>
              <a:latin typeface="Georgia" panose="02040502050405020303" pitchFamily="18" charset="0"/>
            </a:endParaRPr>
          </a:p>
        </p:txBody>
      </p:sp>
      <p:pic>
        <p:nvPicPr>
          <p:cNvPr id="4" name="Content Placeholder 3"/>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990600" y="1905000"/>
            <a:ext cx="7315200" cy="4419600"/>
          </a:xfrm>
          <a:prstGeom prst="rect">
            <a:avLst/>
          </a:prstGeom>
        </p:spPr>
      </p:pic>
    </p:spTree>
    <p:extLst>
      <p:ext uri="{BB962C8B-B14F-4D97-AF65-F5344CB8AC3E}">
        <p14:creationId xmlns:p14="http://schemas.microsoft.com/office/powerpoint/2010/main" val="90427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i="1" dirty="0">
                <a:solidFill>
                  <a:schemeClr val="accent2">
                    <a:lumMod val="75000"/>
                  </a:schemeClr>
                </a:solidFill>
                <a:latin typeface="Georgia" panose="02040502050405020303" pitchFamily="18" charset="0"/>
              </a:rPr>
              <a:t>DETAILED CLASS model/Diagram</a:t>
            </a:r>
          </a:p>
        </p:txBody>
      </p:sp>
      <p:pic>
        <p:nvPicPr>
          <p:cNvPr id="4" name="Content Placeholder 3"/>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914400" y="1676400"/>
            <a:ext cx="7239000" cy="5029200"/>
          </a:xfrm>
          <a:prstGeom prst="rect">
            <a:avLst/>
          </a:prstGeom>
        </p:spPr>
      </p:pic>
    </p:spTree>
    <p:extLst>
      <p:ext uri="{BB962C8B-B14F-4D97-AF65-F5344CB8AC3E}">
        <p14:creationId xmlns:p14="http://schemas.microsoft.com/office/powerpoint/2010/main" val="2816733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i="1" dirty="0">
                <a:solidFill>
                  <a:schemeClr val="accent2">
                    <a:lumMod val="75000"/>
                  </a:schemeClr>
                </a:solidFill>
                <a:latin typeface="Georgia" panose="02040502050405020303" pitchFamily="18" charset="0"/>
              </a:rPr>
              <a:t>OBJECT diagram</a:t>
            </a:r>
          </a:p>
        </p:txBody>
      </p:sp>
      <p:pic>
        <p:nvPicPr>
          <p:cNvPr id="4" name="Content Placeholder 3"/>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1676400"/>
            <a:ext cx="8839200" cy="4972050"/>
          </a:xfrm>
          <a:prstGeom prst="rect">
            <a:avLst/>
          </a:prstGeom>
        </p:spPr>
      </p:pic>
    </p:spTree>
    <p:extLst>
      <p:ext uri="{BB962C8B-B14F-4D97-AF65-F5344CB8AC3E}">
        <p14:creationId xmlns:p14="http://schemas.microsoft.com/office/powerpoint/2010/main" val="2270351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990600"/>
          </a:xfrm>
        </p:spPr>
        <p:txBody>
          <a:bodyPr>
            <a:noAutofit/>
          </a:bodyPr>
          <a:lstStyle/>
          <a:p>
            <a:pPr algn="ctr"/>
            <a:r>
              <a:rPr lang="en-US" sz="2400" b="1" i="1" dirty="0" smtClean="0">
                <a:solidFill>
                  <a:schemeClr val="accent2">
                    <a:lumMod val="75000"/>
                  </a:schemeClr>
                </a:solidFill>
                <a:latin typeface="Georgia" panose="02040502050405020303" pitchFamily="18" charset="0"/>
              </a:rPr>
              <a:t>2- System </a:t>
            </a:r>
            <a:r>
              <a:rPr lang="en-US" sz="2400" b="1" i="1" dirty="0">
                <a:solidFill>
                  <a:schemeClr val="accent2">
                    <a:lumMod val="75000"/>
                  </a:schemeClr>
                </a:solidFill>
                <a:latin typeface="Georgia" panose="02040502050405020303" pitchFamily="18" charset="0"/>
              </a:rPr>
              <a:t>Sequence &amp; State modelling and Analysis</a:t>
            </a:r>
            <a:endParaRPr lang="en-US" sz="2400" i="1" dirty="0">
              <a:solidFill>
                <a:schemeClr val="accent2">
                  <a:lumMod val="75000"/>
                </a:schemeClr>
              </a:solidFill>
              <a:latin typeface="Georgia" panose="02040502050405020303" pitchFamily="18" charset="0"/>
            </a:endParaRPr>
          </a:p>
        </p:txBody>
      </p:sp>
      <p:sp>
        <p:nvSpPr>
          <p:cNvPr id="3" name="Content Placeholder 2"/>
          <p:cNvSpPr>
            <a:spLocks noGrp="1"/>
          </p:cNvSpPr>
          <p:nvPr>
            <p:ph sz="quarter" idx="1"/>
          </p:nvPr>
        </p:nvSpPr>
        <p:spPr>
          <a:xfrm>
            <a:off x="612648" y="1600200"/>
            <a:ext cx="7997952" cy="914400"/>
          </a:xfrm>
        </p:spPr>
        <p:txBody>
          <a:bodyPr/>
          <a:lstStyle/>
          <a:p>
            <a:pPr marL="0" indent="0" algn="ctr">
              <a:buNone/>
            </a:pPr>
            <a:r>
              <a:rPr lang="en-US" sz="1800" b="1" i="1" dirty="0">
                <a:solidFill>
                  <a:srgbClr val="952B79"/>
                </a:solidFill>
                <a:latin typeface="Georgia" panose="02040502050405020303" pitchFamily="18" charset="0"/>
              </a:rPr>
              <a:t> SEQUENCE diagrams</a:t>
            </a:r>
            <a:endParaRPr lang="en-US" sz="1800" i="1" dirty="0">
              <a:solidFill>
                <a:srgbClr val="952B79"/>
              </a:solidFill>
              <a:latin typeface="Georgia" panose="02040502050405020303" pitchFamily="18" charset="0"/>
            </a:endParaRPr>
          </a:p>
          <a:p>
            <a:pPr marL="0" indent="0">
              <a:buNone/>
            </a:pPr>
            <a:r>
              <a:rPr lang="en-US" sz="1800" b="1" i="1" dirty="0">
                <a:solidFill>
                  <a:srgbClr val="952B79"/>
                </a:solidFill>
                <a:latin typeface="Georgia" panose="02040502050405020303" pitchFamily="18" charset="0"/>
              </a:rPr>
              <a:t>1- Admin view and edit inquiries sequence diagram (by </a:t>
            </a:r>
            <a:r>
              <a:rPr lang="en-US" sz="1800" b="1" i="1" dirty="0" err="1">
                <a:solidFill>
                  <a:srgbClr val="952B79"/>
                </a:solidFill>
                <a:latin typeface="Georgia" panose="02040502050405020303" pitchFamily="18" charset="0"/>
              </a:rPr>
              <a:t>Ahamad</a:t>
            </a:r>
            <a:r>
              <a:rPr lang="en-US" sz="1800" b="1" i="1" dirty="0">
                <a:solidFill>
                  <a:srgbClr val="952B79"/>
                </a:solidFill>
                <a:latin typeface="Georgia" panose="02040502050405020303" pitchFamily="18" charset="0"/>
              </a:rPr>
              <a:t>)</a:t>
            </a:r>
            <a:endParaRPr lang="en-US" sz="1800" i="1" dirty="0">
              <a:solidFill>
                <a:srgbClr val="952B79"/>
              </a:solidFill>
              <a:latin typeface="Georgia" panose="02040502050405020303" pitchFamily="18" charset="0"/>
            </a:endParaRPr>
          </a:p>
          <a:p>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928111" y="2514600"/>
            <a:ext cx="5212715" cy="4164330"/>
          </a:xfrm>
          <a:prstGeom prst="rect">
            <a:avLst/>
          </a:prstGeom>
        </p:spPr>
      </p:pic>
    </p:spTree>
    <p:extLst>
      <p:ext uri="{BB962C8B-B14F-4D97-AF65-F5344CB8AC3E}">
        <p14:creationId xmlns:p14="http://schemas.microsoft.com/office/powerpoint/2010/main" val="4253877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C9CCB3"/>
      </a:dk2>
      <a:lt2>
        <a:srgbClr val="C9CCB3"/>
      </a:lt2>
      <a:accent1>
        <a:srgbClr val="4688A0"/>
      </a:accent1>
      <a:accent2>
        <a:srgbClr val="A32F85"/>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429</TotalTime>
  <Words>584</Words>
  <Application>Microsoft Office PowerPoint</Application>
  <PresentationFormat>On-screen Show (4:3)</PresentationFormat>
  <Paragraphs>55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PowerPoint Presentation</vt:lpstr>
      <vt:lpstr>Introduction Car Insurance Broker -  Business description </vt:lpstr>
      <vt:lpstr>Overall Use Case Diagram</vt:lpstr>
      <vt:lpstr>Overall Activity diagram</vt:lpstr>
      <vt:lpstr>1- System Class modelling and Analysis</vt:lpstr>
      <vt:lpstr>ANALYSIS CLASS model</vt:lpstr>
      <vt:lpstr>DETAILED CLASS model/Diagram</vt:lpstr>
      <vt:lpstr>OBJECT diagram</vt:lpstr>
      <vt:lpstr>2- System Sequence &amp; State modelling and Analysis</vt:lpstr>
      <vt:lpstr>2- Customer applying for insurance sequence diagram (By Maryam)</vt:lpstr>
      <vt:lpstr>3- Customer asking for assistance sequence diagram (By Sanaa)</vt:lpstr>
      <vt:lpstr>4- Profit manager for insurance company sequence diagram (By Nourhan)</vt:lpstr>
      <vt:lpstr>5- System reminder sequence diagram  (By Eman)</vt:lpstr>
      <vt:lpstr>One STATE diagram (By Ahmad)</vt:lpstr>
      <vt:lpstr>System and architectural Design </vt:lpstr>
      <vt:lpstr>Architecture diagram (By Nourhan)</vt:lpstr>
      <vt:lpstr>Component diagram (By Maryam)</vt:lpstr>
      <vt:lpstr>Cont.</vt:lpstr>
      <vt:lpstr>deployment diagram (By Sanaa)</vt:lpstr>
      <vt:lpstr>Thank you for listening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dc:creator>
  <cp:lastModifiedBy>MS</cp:lastModifiedBy>
  <cp:revision>25</cp:revision>
  <dcterms:created xsi:type="dcterms:W3CDTF">2006-08-16T00:00:00Z</dcterms:created>
  <dcterms:modified xsi:type="dcterms:W3CDTF">2018-05-22T20:28:57Z</dcterms:modified>
</cp:coreProperties>
</file>