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57" r:id="rId3"/>
    <p:sldId id="258" r:id="rId4"/>
    <p:sldId id="259" r:id="rId5"/>
    <p:sldId id="260"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5" autoAdjust="0"/>
    <p:restoredTop sz="94660"/>
  </p:normalViewPr>
  <p:slideViewPr>
    <p:cSldViewPr snapToGrid="0">
      <p:cViewPr varScale="1">
        <p:scale>
          <a:sx n="72" d="100"/>
          <a:sy n="72"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Inhabitants of Jaffa</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IL"/>
        </a:p>
      </c:txPr>
    </c:title>
    <c:autoTitleDeleted val="0"/>
    <c:plotArea>
      <c:layout/>
      <c:barChart>
        <c:barDir val="col"/>
        <c:grouping val="clustered"/>
        <c:varyColors val="0"/>
        <c:ser>
          <c:idx val="0"/>
          <c:order val="0"/>
          <c:tx>
            <c:strRef>
              <c:f>Sheet1!$B$1</c:f>
              <c:strCache>
                <c:ptCount val="1"/>
                <c:pt idx="0">
                  <c:v>Arabs</c:v>
                </c:pt>
              </c:strCache>
            </c:strRef>
          </c:tx>
          <c:spPr>
            <a:blipFill rotWithShape="1">
              <a:blip xmlns:r="http://schemas.openxmlformats.org/officeDocument/2006/relationships" r:embed="rId3">
                <a:duotone>
                  <a:schemeClr val="accent1">
                    <a:shade val="36000"/>
                    <a:satMod val="120000"/>
                  </a:schemeClr>
                  <a:schemeClr val="accent1">
                    <a:tint val="40000"/>
                  </a:schemeClr>
                </a:duotone>
              </a:blip>
              <a:tile tx="0" ty="0" sx="60000" sy="59000" flip="none" algn="tl"/>
            </a:blipFill>
            <a:ln>
              <a:noFill/>
            </a:ln>
            <a:effectLst>
              <a:outerShdw blurRad="50800" dist="19050" dir="5400000" algn="tl" rotWithShape="0">
                <a:srgbClr val="000000">
                  <a:alpha val="60000"/>
                </a:srgbClr>
              </a:outerShdw>
              <a:softEdge rad="127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Beginning of 20th century</c:v>
                </c:pt>
                <c:pt idx="1">
                  <c:v>thirties of the 20th century</c:v>
                </c:pt>
                <c:pt idx="2">
                  <c:v>beginning of the nineties of the 20th century+1998</c:v>
                </c:pt>
                <c:pt idx="3">
                  <c:v>2009</c:v>
                </c:pt>
              </c:strCache>
            </c:strRef>
          </c:cat>
          <c:val>
            <c:numRef>
              <c:f>Sheet1!$B$2:$B$5</c:f>
              <c:numCache>
                <c:formatCode>General</c:formatCode>
                <c:ptCount val="4"/>
                <c:pt idx="0">
                  <c:v>32</c:v>
                </c:pt>
                <c:pt idx="1">
                  <c:v>96</c:v>
                </c:pt>
                <c:pt idx="2">
                  <c:v>122.36799999999999</c:v>
                </c:pt>
                <c:pt idx="3">
                  <c:v>15.8</c:v>
                </c:pt>
              </c:numCache>
            </c:numRef>
          </c:val>
          <c:extLst>
            <c:ext xmlns:c16="http://schemas.microsoft.com/office/drawing/2014/chart" uri="{C3380CC4-5D6E-409C-BE32-E72D297353CC}">
              <c16:uniqueId val="{00000000-783F-4C4E-A50A-BDE38B46D8D0}"/>
            </c:ext>
          </c:extLst>
        </c:ser>
        <c:ser>
          <c:idx val="1"/>
          <c:order val="1"/>
          <c:tx>
            <c:strRef>
              <c:f>Sheet1!$C$1</c:f>
              <c:strCache>
                <c:ptCount val="1"/>
                <c:pt idx="0">
                  <c:v>Jewish</c:v>
                </c:pt>
              </c:strCache>
            </c:strRef>
          </c:tx>
          <c:spPr>
            <a:blipFill rotWithShape="1">
              <a:blip xmlns:r="http://schemas.openxmlformats.org/officeDocument/2006/relationships" r:embed="rId3">
                <a:duotone>
                  <a:schemeClr val="accent2">
                    <a:shade val="36000"/>
                    <a:satMod val="120000"/>
                  </a:schemeClr>
                  <a:schemeClr val="accent2">
                    <a:tint val="40000"/>
                  </a:schemeClr>
                </a:duotone>
              </a:blip>
              <a:tile tx="0" ty="0" sx="60000" sy="59000" flip="none" algn="tl"/>
            </a:blipFill>
            <a:ln>
              <a:noFill/>
            </a:ln>
            <a:effectLst>
              <a:outerShdw blurRad="50800" dist="19050" dir="5400000" algn="tl" rotWithShape="0">
                <a:srgbClr val="000000">
                  <a:alpha val="60000"/>
                </a:srgbClr>
              </a:outerShdw>
              <a:softEdge rad="12700"/>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I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Beginning of 20th century</c:v>
                </c:pt>
                <c:pt idx="1">
                  <c:v>thirties of the 20th century</c:v>
                </c:pt>
                <c:pt idx="2">
                  <c:v>beginning of the nineties of the 20th century+1998</c:v>
                </c:pt>
                <c:pt idx="3">
                  <c:v>2009</c:v>
                </c:pt>
              </c:strCache>
            </c:strRef>
          </c:cat>
          <c:val>
            <c:numRef>
              <c:f>Sheet1!$C$2:$C$5</c:f>
              <c:numCache>
                <c:formatCode>General</c:formatCode>
                <c:ptCount val="4"/>
                <c:pt idx="0">
                  <c:v>8</c:v>
                </c:pt>
                <c:pt idx="1">
                  <c:v>54</c:v>
                </c:pt>
                <c:pt idx="2">
                  <c:v>227.63200000000001</c:v>
                </c:pt>
                <c:pt idx="3">
                  <c:v>384.2</c:v>
                </c:pt>
              </c:numCache>
            </c:numRef>
          </c:val>
          <c:extLst>
            <c:ext xmlns:c16="http://schemas.microsoft.com/office/drawing/2014/chart" uri="{C3380CC4-5D6E-409C-BE32-E72D297353CC}">
              <c16:uniqueId val="{00000001-783F-4C4E-A50A-BDE38B46D8D0}"/>
            </c:ext>
          </c:extLst>
        </c:ser>
        <c:dLbls>
          <c:dLblPos val="inEnd"/>
          <c:showLegendKey val="0"/>
          <c:showVal val="1"/>
          <c:showCatName val="0"/>
          <c:showSerName val="0"/>
          <c:showPercent val="0"/>
          <c:showBubbleSize val="0"/>
        </c:dLbls>
        <c:gapWidth val="100"/>
        <c:overlap val="-24"/>
        <c:axId val="1471021616"/>
        <c:axId val="1471023696"/>
      </c:barChart>
      <c:catAx>
        <c:axId val="147102161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IL"/>
          </a:p>
        </c:txPr>
        <c:crossAx val="1471023696"/>
        <c:crosses val="autoZero"/>
        <c:auto val="1"/>
        <c:lblAlgn val="ctr"/>
        <c:lblOffset val="100"/>
        <c:noMultiLvlLbl val="0"/>
      </c:catAx>
      <c:valAx>
        <c:axId val="1471023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IL"/>
          </a:p>
        </c:txPr>
        <c:crossAx val="1471021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I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B9CDB-3FEB-4228-AFC8-96E83558D4C4}" type="datetimeFigureOut">
              <a:rPr lang="en-IL" smtClean="0"/>
              <a:t>07/06/2021</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07CE2-C0C7-4BD3-B3A1-67AC8CF956AA}" type="slidenum">
              <a:rPr lang="en-IL" smtClean="0"/>
              <a:t>‹#›</a:t>
            </a:fld>
            <a:endParaRPr lang="en-IL"/>
          </a:p>
        </p:txBody>
      </p:sp>
    </p:spTree>
    <p:extLst>
      <p:ext uri="{BB962C8B-B14F-4D97-AF65-F5344CB8AC3E}">
        <p14:creationId xmlns:p14="http://schemas.microsoft.com/office/powerpoint/2010/main" val="346410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97555D-79A7-4005-A94C-B7422F46F96E}" type="datetime8">
              <a:rPr lang="en-IL" smtClean="0"/>
              <a:t>07/06/2021 21:15</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2D317CF4-4A32-45A6-801D-6338E2698B51}" type="slidenum">
              <a:rPr lang="en-IL" smtClean="0"/>
              <a:t>‹#›</a:t>
            </a:fld>
            <a:endParaRPr lang="en-IL"/>
          </a:p>
        </p:txBody>
      </p:sp>
    </p:spTree>
    <p:extLst>
      <p:ext uri="{BB962C8B-B14F-4D97-AF65-F5344CB8AC3E}">
        <p14:creationId xmlns:p14="http://schemas.microsoft.com/office/powerpoint/2010/main" val="42312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E676E2-35BA-48CF-98AD-A0352E68C5D1}" type="datetime8">
              <a:rPr lang="en-IL" smtClean="0"/>
              <a:t>07/06/2021 21:15</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2D317CF4-4A32-45A6-801D-6338E2698B51}" type="slidenum">
              <a:rPr lang="en-IL" smtClean="0"/>
              <a:t>‹#›</a:t>
            </a:fld>
            <a:endParaRPr lang="en-IL"/>
          </a:p>
        </p:txBody>
      </p:sp>
    </p:spTree>
    <p:extLst>
      <p:ext uri="{BB962C8B-B14F-4D97-AF65-F5344CB8AC3E}">
        <p14:creationId xmlns:p14="http://schemas.microsoft.com/office/powerpoint/2010/main" val="3935901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FDFD7C-9958-4971-9239-67C4DD4AE9F5}" type="datetime8">
              <a:rPr lang="en-IL" smtClean="0"/>
              <a:t>07/06/2021 21:15</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2D317CF4-4A32-45A6-801D-6338E2698B51}" type="slidenum">
              <a:rPr lang="en-IL" smtClean="0"/>
              <a:t>‹#›</a:t>
            </a:fld>
            <a:endParaRPr lang="en-IL"/>
          </a:p>
        </p:txBody>
      </p:sp>
    </p:spTree>
    <p:extLst>
      <p:ext uri="{BB962C8B-B14F-4D97-AF65-F5344CB8AC3E}">
        <p14:creationId xmlns:p14="http://schemas.microsoft.com/office/powerpoint/2010/main" val="356005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621488-1A3E-4DE4-9023-33BE48B304FC}" type="datetime8">
              <a:rPr lang="en-IL" smtClean="0"/>
              <a:t>07/06/2021 21:15</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2D317CF4-4A32-45A6-801D-6338E2698B51}" type="slidenum">
              <a:rPr lang="en-IL" smtClean="0"/>
              <a:t>‹#›</a:t>
            </a:fld>
            <a:endParaRPr lang="en-IL"/>
          </a:p>
        </p:txBody>
      </p:sp>
    </p:spTree>
    <p:extLst>
      <p:ext uri="{BB962C8B-B14F-4D97-AF65-F5344CB8AC3E}">
        <p14:creationId xmlns:p14="http://schemas.microsoft.com/office/powerpoint/2010/main" val="256162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6B72A74C-84BE-4FD7-8553-9EAC4F2885E2}" type="datetime8">
              <a:rPr lang="en-IL" smtClean="0"/>
              <a:t>07/06/2021 21:15</a:t>
            </a:fld>
            <a:endParaRPr lang="en-IL"/>
          </a:p>
        </p:txBody>
      </p:sp>
      <p:sp>
        <p:nvSpPr>
          <p:cNvPr id="5" name="Footer Placeholder 4"/>
          <p:cNvSpPr>
            <a:spLocks noGrp="1"/>
          </p:cNvSpPr>
          <p:nvPr>
            <p:ph type="ftr" sz="quarter" idx="11"/>
          </p:nvPr>
        </p:nvSpPr>
        <p:spPr>
          <a:xfrm>
            <a:off x="2182708" y="6272784"/>
            <a:ext cx="6327648" cy="365125"/>
          </a:xfrm>
        </p:spPr>
        <p:txBody>
          <a:bodyPr/>
          <a:lstStyle/>
          <a:p>
            <a:endParaRPr lang="en-IL"/>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2D317CF4-4A32-45A6-801D-6338E2698B51}" type="slidenum">
              <a:rPr lang="en-IL" smtClean="0"/>
              <a:t>‹#›</a:t>
            </a:fld>
            <a:endParaRPr lang="en-IL"/>
          </a:p>
        </p:txBody>
      </p:sp>
    </p:spTree>
    <p:extLst>
      <p:ext uri="{BB962C8B-B14F-4D97-AF65-F5344CB8AC3E}">
        <p14:creationId xmlns:p14="http://schemas.microsoft.com/office/powerpoint/2010/main" val="63918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3D62D8-D481-4567-B610-A8607E48BDF0}" type="datetime8">
              <a:rPr lang="en-IL" smtClean="0"/>
              <a:t>07/06/2021 21:15</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2D317CF4-4A32-45A6-801D-6338E2698B51}" type="slidenum">
              <a:rPr lang="en-IL" smtClean="0"/>
              <a:t>‹#›</a:t>
            </a:fld>
            <a:endParaRPr lang="en-IL"/>
          </a:p>
        </p:txBody>
      </p:sp>
    </p:spTree>
    <p:extLst>
      <p:ext uri="{BB962C8B-B14F-4D97-AF65-F5344CB8AC3E}">
        <p14:creationId xmlns:p14="http://schemas.microsoft.com/office/powerpoint/2010/main" val="1698728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867723-BCCE-4078-AFA9-7236E5CCCA0C}" type="datetime8">
              <a:rPr lang="en-IL" smtClean="0"/>
              <a:t>07/06/2021 21:15</a:t>
            </a:fld>
            <a:endParaRPr lang="en-IL"/>
          </a:p>
        </p:txBody>
      </p:sp>
      <p:sp>
        <p:nvSpPr>
          <p:cNvPr id="8" name="Footer Placeholder 7"/>
          <p:cNvSpPr>
            <a:spLocks noGrp="1"/>
          </p:cNvSpPr>
          <p:nvPr>
            <p:ph type="ftr" sz="quarter" idx="11"/>
          </p:nvPr>
        </p:nvSpPr>
        <p:spPr/>
        <p:txBody>
          <a:bodyPr/>
          <a:lstStyle/>
          <a:p>
            <a:endParaRPr lang="en-IL"/>
          </a:p>
        </p:txBody>
      </p:sp>
      <p:sp>
        <p:nvSpPr>
          <p:cNvPr id="9" name="Slide Number Placeholder 8"/>
          <p:cNvSpPr>
            <a:spLocks noGrp="1"/>
          </p:cNvSpPr>
          <p:nvPr>
            <p:ph type="sldNum" sz="quarter" idx="12"/>
          </p:nvPr>
        </p:nvSpPr>
        <p:spPr/>
        <p:txBody>
          <a:bodyPr/>
          <a:lstStyle/>
          <a:p>
            <a:fld id="{2D317CF4-4A32-45A6-801D-6338E2698B51}" type="slidenum">
              <a:rPr lang="en-IL" smtClean="0"/>
              <a:t>‹#›</a:t>
            </a:fld>
            <a:endParaRPr lang="en-IL"/>
          </a:p>
        </p:txBody>
      </p:sp>
    </p:spTree>
    <p:extLst>
      <p:ext uri="{BB962C8B-B14F-4D97-AF65-F5344CB8AC3E}">
        <p14:creationId xmlns:p14="http://schemas.microsoft.com/office/powerpoint/2010/main" val="71636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09ACFE-664B-40FF-8FBF-EDF45CB4BC2F}" type="datetime8">
              <a:rPr lang="en-IL" smtClean="0"/>
              <a:t>07/06/2021 21:15</a:t>
            </a:fld>
            <a:endParaRPr lang="en-IL"/>
          </a:p>
        </p:txBody>
      </p:sp>
      <p:sp>
        <p:nvSpPr>
          <p:cNvPr id="4" name="Footer Placeholder 3"/>
          <p:cNvSpPr>
            <a:spLocks noGrp="1"/>
          </p:cNvSpPr>
          <p:nvPr>
            <p:ph type="ftr" sz="quarter" idx="11"/>
          </p:nvPr>
        </p:nvSpPr>
        <p:spPr/>
        <p:txBody>
          <a:bodyPr/>
          <a:lstStyle/>
          <a:p>
            <a:endParaRPr lang="en-IL"/>
          </a:p>
        </p:txBody>
      </p:sp>
      <p:sp>
        <p:nvSpPr>
          <p:cNvPr id="5" name="Slide Number Placeholder 4"/>
          <p:cNvSpPr>
            <a:spLocks noGrp="1"/>
          </p:cNvSpPr>
          <p:nvPr>
            <p:ph type="sldNum" sz="quarter" idx="12"/>
          </p:nvPr>
        </p:nvSpPr>
        <p:spPr/>
        <p:txBody>
          <a:bodyPr/>
          <a:lstStyle/>
          <a:p>
            <a:fld id="{2D317CF4-4A32-45A6-801D-6338E2698B51}" type="slidenum">
              <a:rPr lang="en-IL" smtClean="0"/>
              <a:t>‹#›</a:t>
            </a:fld>
            <a:endParaRPr lang="en-IL"/>
          </a:p>
        </p:txBody>
      </p:sp>
    </p:spTree>
    <p:extLst>
      <p:ext uri="{BB962C8B-B14F-4D97-AF65-F5344CB8AC3E}">
        <p14:creationId xmlns:p14="http://schemas.microsoft.com/office/powerpoint/2010/main" val="2912365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AF339-8661-42FC-8C9F-2EAE40E884FC}" type="datetime8">
              <a:rPr lang="en-IL" smtClean="0"/>
              <a:t>07/06/2021 21:15</a:t>
            </a:fld>
            <a:endParaRPr lang="en-IL"/>
          </a:p>
        </p:txBody>
      </p:sp>
      <p:sp>
        <p:nvSpPr>
          <p:cNvPr id="3" name="Footer Placeholder 2"/>
          <p:cNvSpPr>
            <a:spLocks noGrp="1"/>
          </p:cNvSpPr>
          <p:nvPr>
            <p:ph type="ftr" sz="quarter" idx="11"/>
          </p:nvPr>
        </p:nvSpPr>
        <p:spPr/>
        <p:txBody>
          <a:bodyPr/>
          <a:lstStyle/>
          <a:p>
            <a:endParaRPr lang="en-IL"/>
          </a:p>
        </p:txBody>
      </p:sp>
      <p:sp>
        <p:nvSpPr>
          <p:cNvPr id="4" name="Slide Number Placeholder 3"/>
          <p:cNvSpPr>
            <a:spLocks noGrp="1"/>
          </p:cNvSpPr>
          <p:nvPr>
            <p:ph type="sldNum" sz="quarter" idx="12"/>
          </p:nvPr>
        </p:nvSpPr>
        <p:spPr/>
        <p:txBody>
          <a:bodyPr/>
          <a:lstStyle/>
          <a:p>
            <a:fld id="{2D317CF4-4A32-45A6-801D-6338E2698B51}" type="slidenum">
              <a:rPr lang="en-IL" smtClean="0"/>
              <a:t>‹#›</a:t>
            </a:fld>
            <a:endParaRPr lang="en-IL"/>
          </a:p>
        </p:txBody>
      </p:sp>
    </p:spTree>
    <p:extLst>
      <p:ext uri="{BB962C8B-B14F-4D97-AF65-F5344CB8AC3E}">
        <p14:creationId xmlns:p14="http://schemas.microsoft.com/office/powerpoint/2010/main" val="200544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5EA720-8D9C-4FD8-8DDD-794C63E03164}" type="datetime8">
              <a:rPr lang="en-IL" smtClean="0"/>
              <a:t>07/06/2021 21:15</a:t>
            </a:fld>
            <a:endParaRPr lang="en-IL"/>
          </a:p>
        </p:txBody>
      </p:sp>
      <p:sp>
        <p:nvSpPr>
          <p:cNvPr id="6" name="Footer Placeholder 5"/>
          <p:cNvSpPr>
            <a:spLocks noGrp="1"/>
          </p:cNvSpPr>
          <p:nvPr>
            <p:ph type="ftr" sz="quarter" idx="11"/>
          </p:nvPr>
        </p:nvSpPr>
        <p:spPr/>
        <p:txBody>
          <a:bodyPr/>
          <a:lstStyle/>
          <a:p>
            <a:endParaRPr lang="en-IL"/>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D317CF4-4A32-45A6-801D-6338E2698B51}" type="slidenum">
              <a:rPr lang="en-IL" smtClean="0"/>
              <a:t>‹#›</a:t>
            </a:fld>
            <a:endParaRPr lang="en-IL"/>
          </a:p>
        </p:txBody>
      </p:sp>
    </p:spTree>
    <p:extLst>
      <p:ext uri="{BB962C8B-B14F-4D97-AF65-F5344CB8AC3E}">
        <p14:creationId xmlns:p14="http://schemas.microsoft.com/office/powerpoint/2010/main" val="311827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9E4046-8383-4246-98F4-F89C40ED43B0}" type="datetime8">
              <a:rPr lang="en-IL" smtClean="0"/>
              <a:t>07/06/2021 21:15</a:t>
            </a:fld>
            <a:endParaRPr lang="en-IL"/>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D317CF4-4A32-45A6-801D-6338E2698B51}" type="slidenum">
              <a:rPr lang="en-IL" smtClean="0"/>
              <a:t>‹#›</a:t>
            </a:fld>
            <a:endParaRPr lang="en-IL"/>
          </a:p>
        </p:txBody>
      </p:sp>
    </p:spTree>
    <p:extLst>
      <p:ext uri="{BB962C8B-B14F-4D97-AF65-F5344CB8AC3E}">
        <p14:creationId xmlns:p14="http://schemas.microsoft.com/office/powerpoint/2010/main" val="329308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B9ACCDE-3201-4D1C-AA2B-31A1F27195E7}" type="datetime8">
              <a:rPr lang="en-IL" smtClean="0"/>
              <a:t>07/06/2021 21:15</a:t>
            </a:fld>
            <a:endParaRPr lang="en-IL"/>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IL"/>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D317CF4-4A32-45A6-801D-6338E2698B51}" type="slidenum">
              <a:rPr lang="en-IL" smtClean="0"/>
              <a:t>‹#›</a:t>
            </a:fld>
            <a:endParaRPr lang="en-IL"/>
          </a:p>
        </p:txBody>
      </p:sp>
    </p:spTree>
    <p:extLst>
      <p:ext uri="{BB962C8B-B14F-4D97-AF65-F5344CB8AC3E}">
        <p14:creationId xmlns:p14="http://schemas.microsoft.com/office/powerpoint/2010/main" val="4006440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3.wav"/><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audio" Target="../media/audio4.wav"/><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5.wav"/><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E28DD-0DA0-4950-8159-E1C595B2BC46}"/>
              </a:ext>
            </a:extLst>
          </p:cNvPr>
          <p:cNvSpPr>
            <a:spLocks noGrp="1"/>
          </p:cNvSpPr>
          <p:nvPr>
            <p:ph type="title"/>
          </p:nvPr>
        </p:nvSpPr>
        <p:spPr/>
        <p:txBody>
          <a:bodyPr>
            <a:noAutofit/>
          </a:bodyPr>
          <a:lstStyle/>
          <a:p>
            <a:r>
              <a:rPr lang="en-US" sz="4800" dirty="0">
                <a:latin typeface="Times New Roman" panose="02020603050405020304" pitchFamily="18" charset="0"/>
                <a:cs typeface="Times New Roman" panose="02020603050405020304" pitchFamily="18" charset="0"/>
              </a:rPr>
              <a:t>Introduction to Computer </a:t>
            </a:r>
            <a:endParaRPr lang="en-IL" sz="4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18494AAB-CD26-4325-A0C5-0FC846A71081}"/>
              </a:ext>
            </a:extLst>
          </p:cNvPr>
          <p:cNvSpPr>
            <a:spLocks noGrp="1"/>
          </p:cNvSpPr>
          <p:nvPr>
            <p:ph type="subTitle" idx="4294967295"/>
          </p:nvPr>
        </p:nvSpPr>
        <p:spPr>
          <a:xfrm>
            <a:off x="0" y="4389438"/>
            <a:ext cx="7891463" cy="1069975"/>
          </a:xfrm>
        </p:spPr>
        <p:txBody>
          <a:bodyPr>
            <a:normAutofit/>
          </a:bodyPr>
          <a:lstStyle/>
          <a:p>
            <a:r>
              <a:rPr lang="en-US" sz="2800" dirty="0">
                <a:latin typeface="Times New Roman" panose="02020603050405020304" pitchFamily="18" charset="0"/>
                <a:cs typeface="Times New Roman" panose="02020603050405020304" pitchFamily="18" charset="0"/>
              </a:rPr>
              <a:t>Yafa Nimer Ahmad Abu Layya.</a:t>
            </a:r>
          </a:p>
          <a:p>
            <a:r>
              <a:rPr lang="en-US" sz="2800" dirty="0">
                <a:latin typeface="Times New Roman" panose="02020603050405020304" pitchFamily="18" charset="0"/>
                <a:cs typeface="Times New Roman" panose="02020603050405020304" pitchFamily="18" charset="0"/>
              </a:rPr>
              <a:t>1201212.</a:t>
            </a:r>
          </a:p>
          <a:p>
            <a:endParaRPr lang="en-IL" sz="28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24FE3EE6-3451-4E46-BAC8-D74E21914017}"/>
              </a:ext>
            </a:extLst>
          </p:cNvPr>
          <p:cNvSpPr>
            <a:spLocks noGrp="1"/>
          </p:cNvSpPr>
          <p:nvPr>
            <p:ph type="sldNum" sz="quarter" idx="12"/>
          </p:nvPr>
        </p:nvSpPr>
        <p:spPr/>
        <p:txBody>
          <a:bodyPr/>
          <a:lstStyle/>
          <a:p>
            <a:fld id="{2D317CF4-4A32-45A6-801D-6338E2698B51}" type="slidenum">
              <a:rPr lang="en-IL" sz="2400" smtClean="0">
                <a:latin typeface="Times New Roman" panose="02020603050405020304" pitchFamily="18" charset="0"/>
                <a:cs typeface="Times New Roman" panose="02020603050405020304" pitchFamily="18" charset="0"/>
              </a:rPr>
              <a:t>1</a:t>
            </a:fld>
            <a:endParaRPr lang="en-I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69262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stSnd>
            <p:snd r:embed="rId2" name="camera.wav"/>
          </p:stSnd>
        </p:sndAc>
      </p:transition>
    </mc:Choice>
    <mc:Fallback>
      <p:transition spd="slow">
        <p:fade/>
        <p:sndAc>
          <p:stSnd>
            <p:snd r:embed="rId2" name="camera.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DC76-3CFB-4E24-AB09-99711E5CB39E}"/>
              </a:ext>
            </a:extLst>
          </p:cNvPr>
          <p:cNvSpPr>
            <a:spLocks noGrp="1"/>
          </p:cNvSpPr>
          <p:nvPr>
            <p:ph type="title"/>
          </p:nvPr>
        </p:nvSpPr>
        <p:spPr/>
        <p:txBody>
          <a:bodyPr>
            <a:normAutofit/>
          </a:bodyPr>
          <a:lstStyle/>
          <a:p>
            <a:pPr algn="ctr"/>
            <a:r>
              <a:rPr lang="en-US" sz="5200" dirty="0">
                <a:solidFill>
                  <a:srgbClr val="0070C0"/>
                </a:solidFill>
                <a:latin typeface="Times New Roman" panose="02020603050405020304" pitchFamily="18" charset="0"/>
                <a:cs typeface="Times New Roman" panose="02020603050405020304" pitchFamily="18" charset="0"/>
              </a:rPr>
              <a:t>Jaffa city</a:t>
            </a:r>
            <a:endParaRPr lang="en-IL" sz="5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59B0D2E-D395-4C2D-8ABE-93765C512D30}"/>
              </a:ext>
            </a:extLst>
          </p:cNvPr>
          <p:cNvSpPr>
            <a:spLocks noGrp="1"/>
          </p:cNvSpPr>
          <p:nvPr>
            <p:ph idx="1"/>
          </p:nvPr>
        </p:nvSpPr>
        <p:spPr>
          <a:xfrm>
            <a:off x="1069848" y="2121408"/>
            <a:ext cx="10058400" cy="4251960"/>
          </a:xfrm>
        </p:spPr>
        <p:txBody>
          <a:bodyPr>
            <a:normAutofit/>
          </a:bodyPr>
          <a:lstStyle/>
          <a:p>
            <a:pPr marL="0" indent="0">
              <a:buNone/>
            </a:pPr>
            <a:r>
              <a:rPr lang="en-US" sz="2800" dirty="0">
                <a:solidFill>
                  <a:srgbClr val="0070C0"/>
                </a:solidFill>
                <a:latin typeface="Times New Roman" panose="02020603050405020304" pitchFamily="18" charset="0"/>
                <a:cs typeface="Times New Roman" panose="02020603050405020304" pitchFamily="18" charset="0"/>
              </a:rPr>
              <a:t>Jaffa</a:t>
            </a:r>
            <a:r>
              <a:rPr lang="en-US" sz="2800" dirty="0">
                <a:latin typeface="Times New Roman" panose="02020603050405020304" pitchFamily="18" charset="0"/>
                <a:cs typeface="Times New Roman" panose="02020603050405020304" pitchFamily="18" charset="0"/>
              </a:rPr>
              <a:t> is an </a:t>
            </a:r>
            <a:r>
              <a:rPr lang="en-US" sz="2800" dirty="0">
                <a:solidFill>
                  <a:srgbClr val="0070C0"/>
                </a:solidFill>
                <a:latin typeface="Times New Roman" panose="02020603050405020304" pitchFamily="18" charset="0"/>
                <a:cs typeface="Times New Roman" panose="02020603050405020304" pitchFamily="18" charset="0"/>
              </a:rPr>
              <a:t>Arab city located in the occupied state of Palestine</a:t>
            </a:r>
            <a:r>
              <a:rPr lang="en-US" sz="2800" dirty="0">
                <a:latin typeface="Times New Roman" panose="02020603050405020304" pitchFamily="18" charset="0"/>
                <a:cs typeface="Times New Roman" panose="02020603050405020304" pitchFamily="18" charset="0"/>
              </a:rPr>
              <a:t>. It is considered one of the </a:t>
            </a:r>
            <a:r>
              <a:rPr lang="en-US" sz="2800" dirty="0">
                <a:solidFill>
                  <a:srgbClr val="0070C0"/>
                </a:solidFill>
                <a:latin typeface="Times New Roman" panose="02020603050405020304" pitchFamily="18" charset="0"/>
                <a:cs typeface="Times New Roman" panose="02020603050405020304" pitchFamily="18" charset="0"/>
              </a:rPr>
              <a:t>oldest cities on the Palestinian coast located on the Mediterranean Sea</a:t>
            </a:r>
            <a:r>
              <a:rPr lang="en-US" sz="2800" dirty="0">
                <a:latin typeface="Times New Roman" panose="02020603050405020304" pitchFamily="18" charset="0"/>
                <a:cs typeface="Times New Roman" panose="02020603050405020304" pitchFamily="18" charset="0"/>
              </a:rPr>
              <a:t>, knowing that it is 7 km south of the mouth of the Auja River, and 60 km northwest of </a:t>
            </a:r>
            <a:r>
              <a:rPr lang="en-US" sz="2800" dirty="0">
                <a:solidFill>
                  <a:srgbClr val="0070C0"/>
                </a:solidFill>
                <a:latin typeface="Times New Roman" panose="02020603050405020304" pitchFamily="18" charset="0"/>
                <a:cs typeface="Times New Roman" panose="02020603050405020304" pitchFamily="18" charset="0"/>
              </a:rPr>
              <a:t>Jerusalem</a:t>
            </a:r>
            <a:r>
              <a:rPr lang="en-US" sz="2800" dirty="0">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Jaffa</a:t>
            </a:r>
            <a:r>
              <a:rPr lang="en-US" sz="2800" dirty="0">
                <a:latin typeface="Times New Roman" panose="02020603050405020304" pitchFamily="18" charset="0"/>
                <a:cs typeface="Times New Roman" panose="02020603050405020304" pitchFamily="18" charset="0"/>
              </a:rPr>
              <a:t> occupies a geographical area It is estimated at 17.51 ​​km2, of which 1.38 km2 was confiscated by the Jews, and this area was used; For construction, housing, and agricultural purposes.</a:t>
            </a:r>
          </a:p>
          <a:p>
            <a:pPr marL="0" indent="0">
              <a:buNone/>
            </a:pPr>
            <a:endParaRPr lang="en-IL"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0F3F2C7-6E7A-4237-BDDF-5638045E6B1A}"/>
              </a:ext>
            </a:extLst>
          </p:cNvPr>
          <p:cNvSpPr>
            <a:spLocks noGrp="1"/>
          </p:cNvSpPr>
          <p:nvPr>
            <p:ph type="sldNum" sz="quarter" idx="12"/>
          </p:nvPr>
        </p:nvSpPr>
        <p:spPr/>
        <p:txBody>
          <a:bodyPr/>
          <a:lstStyle/>
          <a:p>
            <a:fld id="{2D317CF4-4A32-45A6-801D-6338E2698B51}" type="slidenum">
              <a:rPr lang="en-IL" sz="2400" smtClean="0">
                <a:latin typeface="Times New Roman" panose="02020603050405020304" pitchFamily="18" charset="0"/>
                <a:cs typeface="Times New Roman" panose="02020603050405020304" pitchFamily="18" charset="0"/>
              </a:rPr>
              <a:t>2</a:t>
            </a:fld>
            <a:endParaRPr lang="en-IL" sz="2000" dirty="0">
              <a:latin typeface="Times New Roman" panose="02020603050405020304" pitchFamily="18" charset="0"/>
              <a:cs typeface="Times New Roman" panose="02020603050405020304" pitchFamily="18" charset="0"/>
            </a:endParaRPr>
          </a:p>
        </p:txBody>
      </p:sp>
      <p:sp>
        <p:nvSpPr>
          <p:cNvPr id="5" name="Heart 4">
            <a:extLst>
              <a:ext uri="{FF2B5EF4-FFF2-40B4-BE49-F238E27FC236}">
                <a16:creationId xmlns:a16="http://schemas.microsoft.com/office/drawing/2014/main" id="{664649BE-23E3-4EFF-AE34-B38D82DB1C66}"/>
              </a:ext>
            </a:extLst>
          </p:cNvPr>
          <p:cNvSpPr/>
          <p:nvPr/>
        </p:nvSpPr>
        <p:spPr>
          <a:xfrm>
            <a:off x="8825949" y="5087908"/>
            <a:ext cx="1285462" cy="1285460"/>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latin typeface="Times New Roman" panose="02020603050405020304" pitchFamily="18" charset="0"/>
              <a:cs typeface="Times New Roman" panose="02020603050405020304" pitchFamily="18" charset="0"/>
            </a:endParaRPr>
          </a:p>
          <a:p>
            <a:pPr algn="ctr"/>
            <a:r>
              <a:rPr lang="en-US" b="1" dirty="0">
                <a:solidFill>
                  <a:schemeClr val="bg1"/>
                </a:solidFill>
                <a:latin typeface="Times New Roman" panose="02020603050405020304" pitchFamily="18" charset="0"/>
                <a:cs typeface="Times New Roman" panose="02020603050405020304" pitchFamily="18" charset="0"/>
              </a:rPr>
              <a:t>I love Yafa city</a:t>
            </a:r>
          </a:p>
        </p:txBody>
      </p:sp>
    </p:spTree>
    <p:extLst>
      <p:ext uri="{BB962C8B-B14F-4D97-AF65-F5344CB8AC3E}">
        <p14:creationId xmlns:p14="http://schemas.microsoft.com/office/powerpoint/2010/main" val="26165379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sndAc>
          <p:stSnd>
            <p:snd r:embed="rId2" name="wind.wav"/>
          </p:stSnd>
        </p:sndAc>
      </p:transition>
    </mc:Choice>
    <mc:Fallback>
      <p:transition spd="slow">
        <p:fade/>
        <p:sndAc>
          <p:stSnd>
            <p:snd r:embed="rId2"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E055E8-A7A1-4903-8461-A68B1C951049}"/>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The name</a:t>
            </a:r>
            <a:endParaRPr lang="en-IL" sz="4000" dirty="0">
              <a:latin typeface="Times New Roman" panose="02020603050405020304" pitchFamily="18" charset="0"/>
              <a:cs typeface="Times New Roman" panose="02020603050405020304" pitchFamily="18" charset="0"/>
            </a:endParaRPr>
          </a:p>
        </p:txBody>
      </p:sp>
      <p:pic>
        <p:nvPicPr>
          <p:cNvPr id="8" name="Picture Placeholder 7">
            <a:extLst>
              <a:ext uri="{FF2B5EF4-FFF2-40B4-BE49-F238E27FC236}">
                <a16:creationId xmlns:a16="http://schemas.microsoft.com/office/drawing/2014/main" id="{301B5249-ABB5-47CD-843E-544F12A45A3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6995" b="6995"/>
          <a:stretch>
            <a:fillRect/>
          </a:stretch>
        </p:blipFill>
        <p:spPr/>
      </p:pic>
      <p:sp>
        <p:nvSpPr>
          <p:cNvPr id="6" name="Text Placeholder 5">
            <a:extLst>
              <a:ext uri="{FF2B5EF4-FFF2-40B4-BE49-F238E27FC236}">
                <a16:creationId xmlns:a16="http://schemas.microsoft.com/office/drawing/2014/main" id="{B6D1BD4B-441D-4BE5-850E-5377F74FD09C}"/>
              </a:ext>
            </a:extLst>
          </p:cNvPr>
          <p:cNvSpPr>
            <a:spLocks noGrp="1"/>
          </p:cNvSpPr>
          <p:nvPr>
            <p:ph type="body" sz="half" idx="2"/>
          </p:nvPr>
        </p:nvSpPr>
        <p:spPr>
          <a:xfrm>
            <a:off x="8549640" y="2423160"/>
            <a:ext cx="3200400" cy="3646336"/>
          </a:xfrm>
        </p:spPr>
        <p:txBody>
          <a:bodyPr>
            <a:noAutofit/>
          </a:bodyPr>
          <a:lstStyle/>
          <a:p>
            <a:r>
              <a:rPr lang="en-US" sz="2100" dirty="0">
                <a:latin typeface="Times New Roman" panose="02020603050405020304" pitchFamily="18" charset="0"/>
                <a:cs typeface="Times New Roman" panose="02020603050405020304" pitchFamily="18" charset="0"/>
              </a:rPr>
              <a:t>As for the name of the city, it has been fixed throughout the ages, with some distortion; It was known in the Pharaonic, Greek and Roman eras as (Juba, or Yuba), and the Arabs and Muslims mentioned it as (Yafa); An indication of the beauty it has been known for since its inception.</a:t>
            </a:r>
            <a:endParaRPr lang="en-IL" sz="2100" dirty="0">
              <a:latin typeface="Times New Roman" panose="02020603050405020304" pitchFamily="18" charset="0"/>
              <a:cs typeface="Times New Roman" panose="02020603050405020304" pitchFamily="18" charset="0"/>
            </a:endParaRPr>
          </a:p>
        </p:txBody>
      </p:sp>
      <p:sp>
        <p:nvSpPr>
          <p:cNvPr id="9" name="Slide Number Placeholder 8">
            <a:extLst>
              <a:ext uri="{FF2B5EF4-FFF2-40B4-BE49-F238E27FC236}">
                <a16:creationId xmlns:a16="http://schemas.microsoft.com/office/drawing/2014/main" id="{F2BD8F14-9DCB-41CC-86B6-1E47F6D90183}"/>
              </a:ext>
            </a:extLst>
          </p:cNvPr>
          <p:cNvSpPr>
            <a:spLocks noGrp="1"/>
          </p:cNvSpPr>
          <p:nvPr>
            <p:ph type="sldNum" sz="quarter" idx="12"/>
          </p:nvPr>
        </p:nvSpPr>
        <p:spPr/>
        <p:txBody>
          <a:bodyPr/>
          <a:lstStyle/>
          <a:p>
            <a:fld id="{2D317CF4-4A32-45A6-801D-6338E2698B51}" type="slidenum">
              <a:rPr lang="en-IL" sz="2400" smtClean="0">
                <a:latin typeface="Times New Roman" panose="02020603050405020304" pitchFamily="18" charset="0"/>
                <a:cs typeface="Times New Roman" panose="02020603050405020304" pitchFamily="18" charset="0"/>
              </a:rPr>
              <a:t>3</a:t>
            </a:fld>
            <a:endParaRPr lang="en-I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4781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sndAc>
          <p:stSnd>
            <p:snd r:embed="rId2" name="arrow.wav"/>
          </p:stSnd>
        </p:sndAc>
      </p:transition>
    </mc:Choice>
    <mc:Fallback>
      <p:transition spd="slow">
        <p:fade/>
        <p:sndAc>
          <p:stSnd>
            <p:snd r:embed="rId2" name="arrow.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EA052E-4B7B-43F9-9AB6-6B071A9731E4}"/>
              </a:ext>
            </a:extLst>
          </p:cNvPr>
          <p:cNvSpPr>
            <a:spLocks noGrp="1"/>
          </p:cNvSpPr>
          <p:nvPr>
            <p:ph type="title"/>
          </p:nvPr>
        </p:nvSpPr>
        <p:spPr/>
        <p:txBody>
          <a:bodyPr>
            <a:normAutofit/>
          </a:bodyPr>
          <a:lstStyle/>
          <a:p>
            <a:pPr algn="ctr"/>
            <a:r>
              <a:rPr lang="en-US" dirty="0">
                <a:solidFill>
                  <a:schemeClr val="accent2"/>
                </a:solidFill>
                <a:latin typeface="Times New Roman" panose="02020603050405020304" pitchFamily="18" charset="0"/>
                <a:cs typeface="Times New Roman" panose="02020603050405020304" pitchFamily="18" charset="0"/>
              </a:rPr>
              <a:t>Inhabitants of Jaffa</a:t>
            </a:r>
            <a:endParaRPr lang="en-IL" dirty="0">
              <a:solidFill>
                <a:schemeClr val="accent2"/>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FA8399BC-36E6-454F-85D6-986ACE22112F}"/>
              </a:ext>
            </a:extLst>
          </p:cNvPr>
          <p:cNvSpPr>
            <a:spLocks noGrp="1"/>
          </p:cNvSpPr>
          <p:nvPr>
            <p:ph sz="half" idx="1"/>
          </p:nvPr>
        </p:nvSpPr>
        <p:spPr>
          <a:xfrm>
            <a:off x="1063752" y="1815547"/>
            <a:ext cx="4760976" cy="4929810"/>
          </a:xfrm>
        </p:spPr>
        <p:txBody>
          <a:bodyPr>
            <a:noAutofit/>
          </a:bodyPr>
          <a:lstStyle/>
          <a:p>
            <a:r>
              <a:rPr lang="en-US" sz="2150" dirty="0">
                <a:solidFill>
                  <a:schemeClr val="accent2"/>
                </a:solidFill>
                <a:latin typeface="Times New Roman" panose="02020603050405020304" pitchFamily="18" charset="0"/>
                <a:cs typeface="Times New Roman" panose="02020603050405020304" pitchFamily="18" charset="0"/>
              </a:rPr>
              <a:t>The population of Jaffa at the beginning of the 20th century was approximately 40,000, with Arabs making up four-fifths of them. </a:t>
            </a:r>
          </a:p>
          <a:p>
            <a:r>
              <a:rPr lang="en-US" sz="2150" dirty="0">
                <a:solidFill>
                  <a:schemeClr val="accent2"/>
                </a:solidFill>
                <a:latin typeface="Times New Roman" panose="02020603050405020304" pitchFamily="18" charset="0"/>
                <a:cs typeface="Times New Roman" panose="02020603050405020304" pitchFamily="18" charset="0"/>
              </a:rPr>
              <a:t>In the thirties of the 20th century, the population nearly tripled; Where it reached about 150,000 people, and with the increase in the number of Jewish immigrants to Jaffa.</a:t>
            </a:r>
          </a:p>
          <a:p>
            <a:r>
              <a:rPr lang="en-US" sz="2150" dirty="0">
                <a:solidFill>
                  <a:schemeClr val="accent2"/>
                </a:solidFill>
                <a:latin typeface="Times New Roman" panose="02020603050405020304" pitchFamily="18" charset="0"/>
                <a:cs typeface="Times New Roman" panose="02020603050405020304" pitchFamily="18" charset="0"/>
              </a:rPr>
              <a:t>The beginning of the nineties of the 20th century to about 350,000 people.</a:t>
            </a:r>
          </a:p>
          <a:p>
            <a:r>
              <a:rPr lang="en-US" sz="2150" dirty="0">
                <a:solidFill>
                  <a:schemeClr val="accent2"/>
                </a:solidFill>
                <a:latin typeface="Times New Roman" panose="02020603050405020304" pitchFamily="18" charset="0"/>
                <a:cs typeface="Times New Roman" panose="02020603050405020304" pitchFamily="18" charset="0"/>
              </a:rPr>
              <a:t>The city’s population by 2009 amounted to about 400,000 people, of whom 15,800 were Arabs.</a:t>
            </a:r>
            <a:endParaRPr lang="en-IL" sz="2150" dirty="0">
              <a:solidFill>
                <a:schemeClr val="accent2"/>
              </a:solidFill>
              <a:latin typeface="Times New Roman" panose="02020603050405020304" pitchFamily="18" charset="0"/>
              <a:cs typeface="Times New Roman" panose="02020603050405020304" pitchFamily="18" charset="0"/>
            </a:endParaRPr>
          </a:p>
        </p:txBody>
      </p:sp>
      <p:graphicFrame>
        <p:nvGraphicFramePr>
          <p:cNvPr id="9" name="Content Placeholder 8">
            <a:extLst>
              <a:ext uri="{FF2B5EF4-FFF2-40B4-BE49-F238E27FC236}">
                <a16:creationId xmlns:a16="http://schemas.microsoft.com/office/drawing/2014/main" id="{AF1F1252-CE2B-4C6D-BDBD-B8C8C079A215}"/>
              </a:ext>
            </a:extLst>
          </p:cNvPr>
          <p:cNvGraphicFramePr>
            <a:graphicFrameLocks noGrp="1"/>
          </p:cNvGraphicFramePr>
          <p:nvPr>
            <p:ph sz="half" idx="2"/>
            <p:extLst>
              <p:ext uri="{D42A27DB-BD31-4B8C-83A1-F6EECF244321}">
                <p14:modId xmlns:p14="http://schemas.microsoft.com/office/powerpoint/2010/main" val="1782143757"/>
              </p:ext>
            </p:extLst>
          </p:nvPr>
        </p:nvGraphicFramePr>
        <p:xfrm>
          <a:off x="6364288" y="1815548"/>
          <a:ext cx="4754562" cy="4929809"/>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a:extLst>
              <a:ext uri="{FF2B5EF4-FFF2-40B4-BE49-F238E27FC236}">
                <a16:creationId xmlns:a16="http://schemas.microsoft.com/office/drawing/2014/main" id="{12EF49A8-C384-4B1C-B497-98478A8AD157}"/>
              </a:ext>
            </a:extLst>
          </p:cNvPr>
          <p:cNvSpPr>
            <a:spLocks noGrp="1"/>
          </p:cNvSpPr>
          <p:nvPr>
            <p:ph type="sldNum" sz="quarter" idx="12"/>
          </p:nvPr>
        </p:nvSpPr>
        <p:spPr/>
        <p:txBody>
          <a:bodyPr/>
          <a:lstStyle/>
          <a:p>
            <a:fld id="{2D317CF4-4A32-45A6-801D-6338E2698B51}" type="slidenum">
              <a:rPr lang="en-IL" sz="2400" smtClean="0">
                <a:latin typeface="Times New Roman" panose="02020603050405020304" pitchFamily="18" charset="0"/>
                <a:cs typeface="Times New Roman" panose="02020603050405020304" pitchFamily="18" charset="0"/>
              </a:rPr>
              <a:t>4</a:t>
            </a:fld>
            <a:endParaRPr lang="en-IL"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052584"/>
      </p:ext>
    </p:extLst>
  </p:cSld>
  <p:clrMapOvr>
    <a:masterClrMapping/>
  </p:clrMapOvr>
  <mc:AlternateContent xmlns:mc="http://schemas.openxmlformats.org/markup-compatibility/2006">
    <mc:Choice xmlns:p14="http://schemas.microsoft.com/office/powerpoint/2010/main" Requires="p14">
      <p:transition spd="slow" p14:dur="1250">
        <p14:switch dir="r"/>
        <p:sndAc>
          <p:stSnd>
            <p:snd r:embed="rId2" name="click.wav"/>
          </p:stSnd>
        </p:sndAc>
      </p:transition>
    </mc:Choice>
    <mc:Fallback>
      <p:transition spd="slow">
        <p:fade/>
        <p:sndAc>
          <p:stSnd>
            <p:snd r:embed="rId2" name="click.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A49E330B-9CA1-4D71-A6E6-62F1FB9B08D7}"/>
              </a:ext>
            </a:extLst>
          </p:cNvPr>
          <p:cNvSpPr>
            <a:spLocks noGrp="1"/>
          </p:cNvSpPr>
          <p:nvPr>
            <p:ph type="title"/>
          </p:nvPr>
        </p:nvSpPr>
        <p:spPr>
          <a:xfrm>
            <a:off x="8549640" y="424071"/>
            <a:ext cx="3200400" cy="1999090"/>
          </a:xfrm>
        </p:spPr>
        <p:txBody>
          <a:bodyPr>
            <a:noAutofit/>
          </a:bodyPr>
          <a:lstStyle/>
          <a:p>
            <a:pPr algn="ctr"/>
            <a:r>
              <a:rPr lang="en-US" sz="2800" dirty="0">
                <a:latin typeface="Times New Roman" panose="02020603050405020304" pitchFamily="18" charset="0"/>
                <a:cs typeface="Times New Roman" panose="02020603050405020304" pitchFamily="18" charset="0"/>
              </a:rPr>
              <a:t>Yafawi ya Bordaqan: Some history of the orange of Jaffa</a:t>
            </a:r>
            <a:endParaRPr lang="en-IL" sz="2800" dirty="0">
              <a:latin typeface="Times New Roman" panose="02020603050405020304" pitchFamily="18" charset="0"/>
              <a:cs typeface="Times New Roman" panose="02020603050405020304" pitchFamily="18" charset="0"/>
            </a:endParaRPr>
          </a:p>
        </p:txBody>
      </p:sp>
      <p:pic>
        <p:nvPicPr>
          <p:cNvPr id="24" name="Content Placeholder 23">
            <a:extLst>
              <a:ext uri="{FF2B5EF4-FFF2-40B4-BE49-F238E27FC236}">
                <a16:creationId xmlns:a16="http://schemas.microsoft.com/office/drawing/2014/main" id="{82DB4BDE-2CA8-4011-ADAD-0B991035A9A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1961" y="287903"/>
            <a:ext cx="3389243" cy="4085314"/>
          </a:xfrm>
        </p:spPr>
      </p:pic>
      <p:sp>
        <p:nvSpPr>
          <p:cNvPr id="22" name="Text Placeholder 21">
            <a:extLst>
              <a:ext uri="{FF2B5EF4-FFF2-40B4-BE49-F238E27FC236}">
                <a16:creationId xmlns:a16="http://schemas.microsoft.com/office/drawing/2014/main" id="{427FA1B0-9E11-432C-A355-407B2B92199C}"/>
              </a:ext>
            </a:extLst>
          </p:cNvPr>
          <p:cNvSpPr>
            <a:spLocks noGrp="1"/>
          </p:cNvSpPr>
          <p:nvPr>
            <p:ph type="body" sz="half" idx="2"/>
          </p:nvPr>
        </p:nvSpPr>
        <p:spPr>
          <a:xfrm>
            <a:off x="8549639" y="2344205"/>
            <a:ext cx="3200400" cy="4293704"/>
          </a:xfrm>
        </p:spPr>
        <p:txBody>
          <a:bodyPr>
            <a:noAutofit/>
          </a:bodyPr>
          <a:lstStyle/>
          <a:p>
            <a:r>
              <a:rPr lang="en-US" sz="1830" dirty="0">
                <a:solidFill>
                  <a:srgbClr val="FF6600"/>
                </a:solidFill>
              </a:rPr>
              <a:t>The Jaffa orange tells a lot about its history. Its history is its history, a determinant of the features of its social and economic life, and a distinctive mark in the memories of its people and their personalities. In later years, many types of oranges appeared, and with him the journey of prosperity of the Jaffa orange began, and he became a permanent visitor to European countries.</a:t>
            </a:r>
            <a:endParaRPr lang="en-IL" sz="1830" dirty="0">
              <a:solidFill>
                <a:srgbClr val="FF6600"/>
              </a:solidFill>
            </a:endParaRPr>
          </a:p>
        </p:txBody>
      </p:sp>
      <p:sp>
        <p:nvSpPr>
          <p:cNvPr id="4" name="Slide Number Placeholder 3">
            <a:extLst>
              <a:ext uri="{FF2B5EF4-FFF2-40B4-BE49-F238E27FC236}">
                <a16:creationId xmlns:a16="http://schemas.microsoft.com/office/drawing/2014/main" id="{92BE6137-92E7-4371-88CB-9F9A1E5DCA7E}"/>
              </a:ext>
            </a:extLst>
          </p:cNvPr>
          <p:cNvSpPr>
            <a:spLocks noGrp="1"/>
          </p:cNvSpPr>
          <p:nvPr>
            <p:ph type="sldNum" sz="quarter" idx="12"/>
          </p:nvPr>
        </p:nvSpPr>
        <p:spPr/>
        <p:txBody>
          <a:bodyPr/>
          <a:lstStyle/>
          <a:p>
            <a:fld id="{2D317CF4-4A32-45A6-801D-6338E2698B51}" type="slidenum">
              <a:rPr lang="en-IL" sz="2400" smtClean="0">
                <a:latin typeface="Times New Roman" panose="02020603050405020304" pitchFamily="18" charset="0"/>
                <a:cs typeface="Times New Roman" panose="02020603050405020304" pitchFamily="18" charset="0"/>
              </a:rPr>
              <a:t>5</a:t>
            </a:fld>
            <a:endParaRPr lang="en-IL" sz="2400" dirty="0">
              <a:latin typeface="Times New Roman" panose="020206030504050203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A6117B9E-DE70-4F95-AD5C-9117918D3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4719" y="1609448"/>
            <a:ext cx="3389243" cy="4663335"/>
          </a:xfrm>
          <a:prstGeom prst="rect">
            <a:avLst/>
          </a:prstGeom>
        </p:spPr>
      </p:pic>
    </p:spTree>
    <p:extLst>
      <p:ext uri="{BB962C8B-B14F-4D97-AF65-F5344CB8AC3E}">
        <p14:creationId xmlns:p14="http://schemas.microsoft.com/office/powerpoint/2010/main" val="4021761430"/>
      </p:ext>
    </p:extLst>
  </p:cSld>
  <p:clrMapOvr>
    <a:masterClrMapping/>
  </p:clrMapOvr>
  <mc:AlternateContent xmlns:mc="http://schemas.openxmlformats.org/markup-compatibility/2006">
    <mc:Choice xmlns:p14="http://schemas.microsoft.com/office/powerpoint/2010/main" Requires="p14">
      <p:transition spd="slow" p14:dur="1600">
        <p:blinds dir="vert"/>
        <p:sndAc>
          <p:stSnd>
            <p:snd r:embed="rId2" name="breeze.wav"/>
          </p:stSnd>
        </p:sndAc>
      </p:transition>
    </mc:Choice>
    <mc:Fallback>
      <p:transition spd="slow">
        <p:blinds dir="vert"/>
        <p:sndAc>
          <p:stSnd>
            <p:snd r:embed="rId2" name="breez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42ACD-3CB9-4960-B669-E66633209AA8}"/>
              </a:ext>
            </a:extLst>
          </p:cNvPr>
          <p:cNvSpPr>
            <a:spLocks noGrp="1"/>
          </p:cNvSpPr>
          <p:nvPr>
            <p:ph type="title"/>
          </p:nvPr>
        </p:nvSpPr>
        <p:spPr>
          <a:xfrm>
            <a:off x="1069848" y="484632"/>
            <a:ext cx="10058400" cy="946603"/>
          </a:xfrm>
        </p:spPr>
        <p:txBody>
          <a:bodyPr/>
          <a:lstStyle/>
          <a:p>
            <a:pPr algn="ctr"/>
            <a:r>
              <a:rPr lang="en-US" dirty="0">
                <a:latin typeface="Times New Roman" panose="02020603050405020304" pitchFamily="18" charset="0"/>
                <a:cs typeface="Times New Roman" panose="02020603050405020304" pitchFamily="18" charset="0"/>
              </a:rPr>
              <a:t>The End</a:t>
            </a:r>
            <a:endParaRPr lang="en-IL"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A0D0CE6-0AC5-4E06-86EC-C77808483E85}"/>
              </a:ext>
            </a:extLst>
          </p:cNvPr>
          <p:cNvSpPr>
            <a:spLocks noGrp="1"/>
          </p:cNvSpPr>
          <p:nvPr>
            <p:ph idx="1"/>
          </p:nvPr>
        </p:nvSpPr>
        <p:spPr>
          <a:xfrm>
            <a:off x="1069848" y="1431236"/>
            <a:ext cx="10241280" cy="4942132"/>
          </a:xfrm>
        </p:spPr>
        <p:txBody>
          <a:bodyPr>
            <a:noAutofit/>
          </a:bodyPr>
          <a:lstStyle/>
          <a:p>
            <a:r>
              <a:rPr lang="en-US" sz="2400" dirty="0">
                <a:latin typeface="Times New Roman" panose="02020603050405020304" pitchFamily="18" charset="0"/>
                <a:cs typeface="Times New Roman" panose="02020603050405020304" pitchFamily="18" charset="0"/>
              </a:rPr>
              <a:t>The Jaffa orange is the scent of the return that was robbed by the occupation, we will return one day to the orchards, and the time will come to pick the oranges, we will eat it one day with loved ones and friends in the port of Jaffa, We will row in the sea and catch fish, and we will sing what</a:t>
            </a:r>
            <a:r>
              <a:rPr lang="ar-SA"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Fairuz sang:</a:t>
            </a:r>
            <a:endParaRPr lang="ar-SA" sz="2400" dirty="0">
              <a:latin typeface="Times New Roman" panose="02020603050405020304" pitchFamily="18" charset="0"/>
              <a:cs typeface="Times New Roman" panose="02020603050405020304" pitchFamily="18" charset="0"/>
            </a:endParaRPr>
          </a:p>
          <a:p>
            <a:pPr marL="0" indent="0" algn="ctr">
              <a:buNone/>
            </a:pPr>
            <a:r>
              <a:rPr lang="ar-SA" sz="2400" dirty="0">
                <a:latin typeface="Times New Roman" panose="02020603050405020304" pitchFamily="18" charset="0"/>
                <a:cs typeface="Times New Roman" panose="02020603050405020304" pitchFamily="18" charset="0"/>
              </a:rPr>
              <a:t>ودخلناها مينا يافا</a:t>
            </a:r>
          </a:p>
          <a:p>
            <a:pPr marL="0" indent="0" algn="ctr">
              <a:buNone/>
            </a:pPr>
            <a:r>
              <a:rPr lang="ar-SA" sz="2400" dirty="0">
                <a:latin typeface="Times New Roman" panose="02020603050405020304" pitchFamily="18" charset="0"/>
                <a:cs typeface="Times New Roman" panose="02020603050405020304" pitchFamily="18" charset="0"/>
              </a:rPr>
              <a:t>يا طيب العَوْدِ إلى يافا</a:t>
            </a:r>
          </a:p>
          <a:p>
            <a:pPr marL="0" indent="0" algn="ctr">
              <a:buNone/>
            </a:pPr>
            <a:r>
              <a:rPr lang="ar-SA" sz="2400" dirty="0">
                <a:latin typeface="Times New Roman" panose="02020603050405020304" pitchFamily="18" charset="0"/>
                <a:cs typeface="Times New Roman" panose="02020603050405020304" pitchFamily="18" charset="0"/>
              </a:rPr>
              <a:t>وملأنا الضفة أصدافا</a:t>
            </a:r>
          </a:p>
          <a:p>
            <a:pPr marL="0" indent="0" algn="ctr">
              <a:buNone/>
            </a:pPr>
            <a:r>
              <a:rPr lang="ar-SA" sz="2400" dirty="0">
                <a:latin typeface="Times New Roman" panose="02020603050405020304" pitchFamily="18" charset="0"/>
                <a:cs typeface="Times New Roman" panose="02020603050405020304" pitchFamily="18" charset="0"/>
              </a:rPr>
              <a:t>يا أحلى الأيام بيافا</a:t>
            </a:r>
          </a:p>
          <a:p>
            <a:pPr marL="0" indent="0" algn="ctr">
              <a:buNone/>
            </a:pPr>
            <a:r>
              <a:rPr lang="ar-SA" sz="2400" dirty="0">
                <a:latin typeface="Times New Roman" panose="02020603050405020304" pitchFamily="18" charset="0"/>
                <a:cs typeface="Times New Roman" panose="02020603050405020304" pitchFamily="18" charset="0"/>
              </a:rPr>
              <a:t>كنّا والريح تهب تصيح نقول سنرجع يا يافا</a:t>
            </a:r>
          </a:p>
          <a:p>
            <a:pPr marL="0" indent="0" algn="ctr">
              <a:buNone/>
            </a:pPr>
            <a:r>
              <a:rPr lang="ar-SA" sz="2400" dirty="0">
                <a:latin typeface="Times New Roman" panose="02020603050405020304" pitchFamily="18" charset="0"/>
                <a:cs typeface="Times New Roman" panose="02020603050405020304" pitchFamily="18" charset="0"/>
              </a:rPr>
              <a:t>واليوم الريح تهب تصيح ونحن سنرجع يا يافا</a:t>
            </a:r>
          </a:p>
          <a:p>
            <a:pPr marL="0" indent="0" algn="ctr">
              <a:buNone/>
            </a:pPr>
            <a:r>
              <a:rPr lang="ar-SA" sz="2400" dirty="0">
                <a:latin typeface="Times New Roman" panose="02020603050405020304" pitchFamily="18" charset="0"/>
                <a:cs typeface="Times New Roman" panose="02020603050405020304" pitchFamily="18" charset="0"/>
              </a:rPr>
              <a:t>وسنرجع نرجع يا يافا وسنرجع نرجع يا يافا</a:t>
            </a:r>
          </a:p>
          <a:p>
            <a:pPr marL="0" indent="0" algn="ctr">
              <a:buNone/>
            </a:pPr>
            <a:endParaRPr lang="ar-SA" sz="23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56105BB-1277-49DE-8EFF-8E6A94070720}"/>
              </a:ext>
            </a:extLst>
          </p:cNvPr>
          <p:cNvSpPr>
            <a:spLocks noGrp="1"/>
          </p:cNvSpPr>
          <p:nvPr>
            <p:ph type="sldNum" sz="quarter" idx="12"/>
          </p:nvPr>
        </p:nvSpPr>
        <p:spPr/>
        <p:txBody>
          <a:bodyPr/>
          <a:lstStyle/>
          <a:p>
            <a:fld id="{2D317CF4-4A32-45A6-801D-6338E2698B51}" type="slidenum">
              <a:rPr lang="en-IL" sz="2400" smtClean="0">
                <a:latin typeface="Times New Roman" panose="02020603050405020304" pitchFamily="18" charset="0"/>
                <a:cs typeface="Times New Roman" panose="02020603050405020304" pitchFamily="18" charset="0"/>
              </a:rPr>
              <a:t>6</a:t>
            </a:fld>
            <a:endParaRPr lang="en-IL" sz="2400"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6DDE8FC0-0F68-4839-BE2B-83741F1A0E23}"/>
              </a:ext>
            </a:extLst>
          </p:cNvPr>
          <p:cNvSpPr/>
          <p:nvPr/>
        </p:nvSpPr>
        <p:spPr>
          <a:xfrm>
            <a:off x="1285461" y="3166806"/>
            <a:ext cx="2273145" cy="14709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The conclusion</a:t>
            </a:r>
            <a:endParaRPr lang="en-IL" sz="2400" dirty="0">
              <a:latin typeface="Times New Roman" panose="020206030504050203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FC8E09DD-E952-4DCB-9124-B37707DE301A}"/>
              </a:ext>
            </a:extLst>
          </p:cNvPr>
          <p:cNvCxnSpPr/>
          <p:nvPr/>
        </p:nvCxnSpPr>
        <p:spPr>
          <a:xfrm flipV="1">
            <a:off x="3684104" y="3008243"/>
            <a:ext cx="1245705" cy="67586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061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sndAc>
          <p:stSnd>
            <p:snd r:embed="rId2" name="push.wav"/>
          </p:stSnd>
        </p:sndAc>
      </p:transition>
    </mc:Choice>
    <mc:Fallback>
      <p:transition spd="slow">
        <p:fade/>
        <p:sndAc>
          <p:stSnd>
            <p:snd r:embed="rId2"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nodeType="clickEffect">
                                  <p:stCondLst>
                                    <p:cond delay="0"/>
                                  </p:stCondLst>
                                  <p:childTnLst>
                                    <p:animClr clrSpc="hsl" dir="cw">
                                      <p:cBhvr override="childStyle">
                                        <p:cTn id="13" dur="500" fill="hold"/>
                                        <p:tgtEl>
                                          <p:spTgt spid="7"/>
                                        </p:tgtEl>
                                        <p:attrNameLst>
                                          <p:attrName>style.color</p:attrName>
                                        </p:attrNameLst>
                                      </p:cBhvr>
                                      <p:by>
                                        <p:hsl h="7200000" s="0" l="0"/>
                                      </p:by>
                                    </p:animClr>
                                    <p:animClr clrSpc="hsl" dir="cw">
                                      <p:cBhvr>
                                        <p:cTn id="14" dur="500" fill="hold"/>
                                        <p:tgtEl>
                                          <p:spTgt spid="7"/>
                                        </p:tgtEl>
                                        <p:attrNameLst>
                                          <p:attrName>fillcolor</p:attrName>
                                        </p:attrNameLst>
                                      </p:cBhvr>
                                      <p:by>
                                        <p:hsl h="7200000" s="0" l="0"/>
                                      </p:by>
                                    </p:animClr>
                                    <p:animClr clrSpc="hsl" dir="cw">
                                      <p:cBhvr>
                                        <p:cTn id="15" dur="500" fill="hold"/>
                                        <p:tgtEl>
                                          <p:spTgt spid="7"/>
                                        </p:tgtEl>
                                        <p:attrNameLst>
                                          <p:attrName>stroke.color</p:attrName>
                                        </p:attrNameLst>
                                      </p:cBhvr>
                                      <p:by>
                                        <p:hsl h="7200000" s="0" l="0"/>
                                      </p:by>
                                    </p:animClr>
                                    <p:set>
                                      <p:cBhvr>
                                        <p:cTn id="16"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330</TotalTime>
  <Words>471</Words>
  <Application>Microsoft Office PowerPoint</Application>
  <PresentationFormat>Widescreen</PresentationFormat>
  <Paragraphs>33</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Rockwell</vt:lpstr>
      <vt:lpstr>Rockwell Condensed</vt:lpstr>
      <vt:lpstr>Times New Roman</vt:lpstr>
      <vt:lpstr>Wingdings</vt:lpstr>
      <vt:lpstr>Wood Type</vt:lpstr>
      <vt:lpstr>Introduction to Computer </vt:lpstr>
      <vt:lpstr>Jaffa city</vt:lpstr>
      <vt:lpstr>The name</vt:lpstr>
      <vt:lpstr>Inhabitants of Jaffa</vt:lpstr>
      <vt:lpstr>Yafawi ya Bordaqan: Some history of the orange of Jaffa</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Yafa Abu Layya</dc:creator>
  <cp:lastModifiedBy>Yafa Abu Layya</cp:lastModifiedBy>
  <cp:revision>41</cp:revision>
  <dcterms:created xsi:type="dcterms:W3CDTF">2021-06-05T15:24:56Z</dcterms:created>
  <dcterms:modified xsi:type="dcterms:W3CDTF">2021-06-07T18:18:11Z</dcterms:modified>
</cp:coreProperties>
</file>