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Wristwatches </a:t>
            </a:r>
            <a:endParaRPr/>
          </a:p>
        </p:txBody>
      </p:sp>
      <p:sp>
        <p:nvSpPr>
          <p:cNvPr id="142" name="Google Shape;142;p1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2" name="Google Shape;252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9" name="Google Shape;269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no computers?</a:t>
            </a:r>
            <a:endParaRPr/>
          </a:p>
        </p:txBody>
      </p:sp>
      <p:sp>
        <p:nvSpPr>
          <p:cNvPr id="87" name="Google Shape;87;p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>
                <a:solidFill>
                  <a:srgbClr val="7030A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sz="40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304800" y="6248400"/>
            <a:ext cx="70104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Copyright © 2012 Pearson Education, Inc. publishing as Prentice Hall</a:t>
            </a:r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4572000" y="1447800"/>
            <a:ext cx="4572000" cy="318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Arial"/>
              <a:buNone/>
            </a:pPr>
            <a:r>
              <a:rPr b="1" i="1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Digital Planet: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030A0"/>
              </a:buClr>
              <a:buSzPts val="750"/>
              <a:buFont typeface="Calibri"/>
              <a:buNone/>
            </a:pPr>
            <a:r>
              <a:rPr b="1" i="1" lang="en-US" sz="3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Tomorrow’s Technology</a:t>
            </a:r>
            <a:br>
              <a:rPr b="1" i="1" lang="en-US" sz="3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and You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Beekman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Ben Beekman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Tenth Edition</a:t>
            </a: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58799"/>
            <a:ext cx="4147637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Computers in Perspective (cont.)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57200" y="144254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of integrated circuits (ICs)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Reliability (موثوقية):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prone(أقل عرضة) to failure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Size (حجم):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chips could replace entire boards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Speed (سرعة):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 had shorter distances to travel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Efficiency (كفاءة):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chips used less electrical power and created less heat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Cost (تكلفة):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production techniques made it easy to manufacture inexpensive chips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472580"/>
            <a:ext cx="2088635" cy="208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Embedded Systems</a:t>
            </a:r>
            <a:br>
              <a:rPr b="1" i="0" lang="en-US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أنظمة مضمَّنة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457200" y="12954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Embedded system: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microprocessor used as a component of a larger system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90% of microprocessors are hidden inside common household and electronic devices: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Thermostats, traffic lights, cars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Wristwatches, toys, game machines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TVs, camcorders, ovens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powered by electricity—battery or house current—is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</a:t>
            </a:r>
            <a:r>
              <a:rPr b="0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(مرشح)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microprocessor implant(زرع)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Personal Computers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04800" y="160020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Personal computer: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be used by one person at a time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 for enhancing productivity, creativity, communication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Desktop computer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several components: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Tower (containing microprocessor and other components)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Monitor, keyboard, mouse, speakers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house all components in monitor casing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Workstations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Workstation: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high-end desktop computer with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computing power.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computationally intensive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(الحوسبة المكثفة) interactive applications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scientific data analysis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separating workstations and desktop computers becoming less distinct.</a:t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Portable Computers</a:t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114800" y="1554479"/>
            <a:ext cx="457200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Laptop computers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called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notebook computers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for portability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Netbooks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extra-small, extra-light, no-frills computers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01-07a.jpg"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797" y="1981200"/>
            <a:ext cx="3627802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Handheld Devices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457200" y="1554479"/>
            <a:ext cx="5943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Personal digital assistants (PDAs)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Smart phones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the functions of a phone, camera, PDA, game machine, and music/video player.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Tablet computers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the gap between smart phone and notebook/netbook PC.</a:t>
            </a:r>
            <a:endParaRPr/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6258905" y="5415432"/>
            <a:ext cx="1505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phone</a:t>
            </a:r>
            <a:endParaRPr/>
          </a:p>
        </p:txBody>
      </p:sp>
      <p:pic>
        <p:nvPicPr>
          <p:cNvPr descr="Fig01-08a.jpg"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585" y="1444354"/>
            <a:ext cx="1133564" cy="218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 b="19048" l="8516" r="0" t="0"/>
          <a:stretch/>
        </p:blipFill>
        <p:spPr>
          <a:xfrm>
            <a:off x="5943600" y="4229100"/>
            <a:ext cx="291653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  <a:endParaRPr/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457200" y="1336184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Server: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computer that provides other computers connected to a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access to data, programs, and other resources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desktop computer can be used as a server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some are specifically designed for this purpose.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Servers have faster processors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more memory, or faster network connections.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clustered together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 to increase processing power</a:t>
            </a:r>
            <a:endParaRPr/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 Connections: 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Internet Revolution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Internet: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began on experimental network in the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in late 1960s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evolved it became known as the Internet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1990s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software became more usable.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 was transformed from text-only to include pictures, animation, sounds, and video.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World Wide Web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(WWW) became accessible to millions who connect through a Web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 Connections: 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Internet Revolution (cont.)</a:t>
            </a:r>
            <a:endParaRPr/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of the Internet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Widespread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Web use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million users in </a:t>
            </a:r>
            <a:r>
              <a:rPr b="0" i="0" lang="en-US" sz="26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1990s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—about </a:t>
            </a:r>
            <a:r>
              <a:rPr b="0" i="0" lang="en-US" sz="26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two billion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today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Internet’s population reflects population at large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half are now female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with no Internet access are harder to find</a:t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 Connections: 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Internet Revolution (cont.)</a:t>
            </a:r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Web 2.0 sites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built around contributions from Web users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Space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Maps</a:t>
            </a:r>
            <a:endParaRPr/>
          </a:p>
        </p:txBody>
      </p:sp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01-15a.jpg"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260485"/>
            <a:ext cx="5714999" cy="3606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ctrTitle"/>
          </p:nvPr>
        </p:nvSpPr>
        <p:spPr>
          <a:xfrm>
            <a:off x="700079" y="11430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Calibri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Digital Planet:</a:t>
            </a:r>
            <a:b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Tomorrow’s Technology and You</a:t>
            </a:r>
            <a:br>
              <a:rPr b="1" i="0" lang="en-US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1371600" y="3429000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Our Digital Planet</a:t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Into the Information Age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609600" y="1371600"/>
            <a:ext cx="8229600" cy="49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 years ago, people learned to domesticate animals and grow their own food.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Agricultural age: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Lasted until about 200 years ago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Industrial age: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Advances in machine technology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ushered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(بشرت ، أعلنت) in this age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Information age: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convergence</a:t>
            </a:r>
            <a:r>
              <a:rPr lang="en-US" sz="2000"/>
              <a:t>(جمع ، لقاء)</a:t>
            </a:r>
            <a:r>
              <a:rPr b="0" i="0" lang="en-US" sz="2000" u="none" cap="none" strike="noStrike">
                <a:solidFill>
                  <a:schemeClr val="dk1"/>
                </a:solidFill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computer and network technology—where most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people earn their living working with words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numbers, and ideas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عصر المعلومات، حيث اصبح الناس في دخلهم ووظائفهم يعتمدون على الحاسوب، وتعددت وتنوعت الوظائف والمهارات المتعلقة بالحاسوب </a:t>
            </a:r>
            <a:endParaRPr/>
          </a:p>
        </p:txBody>
      </p:sp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Living with Digital Technology</a:t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0" y="1447800"/>
            <a:ext cx="8915400" cy="48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1943, Thomas Watson, Sr., declared that the world would not need more than five computers.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then, computers have evolved from massive, expensive, unreliable calculators into (mostly)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dependable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(جدير بالثقة)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versatile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(متعددة الجوانب والإستعمالات)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could have imagined netbooks, iPhones, PlayStations, Google, Facebook, YouTube, Twitter, eBay, robot moon rovers, or laserguided “smart bombs”?</a:t>
            </a:r>
            <a:endParaRPr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29"/>
          <p:cNvCxnSpPr/>
          <p:nvPr/>
        </p:nvCxnSpPr>
        <p:spPr>
          <a:xfrm>
            <a:off x="8686800" y="2057400"/>
            <a:ext cx="0" cy="274319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Phases of the Information Age</a:t>
            </a:r>
            <a:endParaRPr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457200" y="160020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✓"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Institutional computing phase (حوسبة احتياجات المؤسسات),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about 1950: large, expensive mainframes.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✓"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Personal computing phase (حوسبة احتياجات فردية)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starting about 1975: millions of PCs joined mainframes.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✓"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Interpersonal computing phase (حوسبة احتياجات مجموعات من الافراد)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starting about 1995: networks connected the PCs and mainframes.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✓"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Collaborative computing phase  (حوسبة اجهزة متصلة بسحابة)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starting about 2005: smart phones, tablets, and other digital devices join PCs on the Internet; migration to Internet “cloud”.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Explanations: Clarifying Technology</a:t>
            </a:r>
            <a:endParaRPr/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hardware and software details change every few years.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is evolving even faster.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underlying concepts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(المفاهيم الأساسية)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 constant.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understand the basics to keep up with the changes.</a:t>
            </a:r>
            <a:endParaRPr/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457200" y="498500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تطور تكنولوجيا المعلومات يسير بسرعة هائلة جدا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يجب فهم اساسيات هذه التكنولوجيا للتمكن من فهم التكنولوجيا القادمة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Calibri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Applications: Digital Technology in Action</a:t>
            </a:r>
            <a:endParaRPr/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can benefit from knowing the following: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applications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Word processing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desktop publishing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Spreadsheets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databases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 and </a:t>
            </a: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image processing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Audio, video, and </a:t>
            </a: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multimedia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r>
              <a:rPr b="0" i="0" lang="en-US" sz="26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customized problem solving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sng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Artificial intelligence(الذكاء الإصطناعي)</a:t>
            </a:r>
            <a:endParaRPr b="0" i="0" sz="2600" u="sng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2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1828800" y="2218383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هذه تقنيات هامة يجب على الجميع فهم اساسياتها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975"/>
              <a:buFont typeface="Calibri"/>
              <a:buNone/>
            </a:pPr>
            <a:r>
              <a:rPr b="1" i="0" lang="en-US" sz="39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Implications: Social and Ethical Issues</a:t>
            </a:r>
            <a:endParaRPr/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339524" y="1243875"/>
            <a:ext cx="9261600" cy="5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risks of digital technology  </a:t>
            </a:r>
            <a:r>
              <a:rPr lang="en-US" sz="2000">
                <a:solidFill>
                  <a:srgbClr val="538CD5"/>
                </a:solidFill>
              </a:rPr>
              <a:t>امور مرتبطة بتكنولوجيا المعلومات يجب فهمها</a:t>
            </a:r>
            <a:endParaRPr sz="2000">
              <a:solidFill>
                <a:srgbClr val="538CD5"/>
              </a:solidFill>
            </a:endParaRPr>
          </a:p>
          <a:p>
            <a:pPr indent="-233362" lvl="2" marL="5000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to personal privacy (</a:t>
            </a:r>
            <a:r>
              <a:rPr b="1" i="0" lang="en-US" sz="20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الخصوصية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Hazards of high-tech crime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جرائم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الكترونية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of defining and protecting intellectual property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حقوق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الملكية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of automation and the dehumanization of work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استبدال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البشر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بالتكنولوجيا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of information for political and economic power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الابتزاز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الالكتروني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Dangers of dependence on complex technology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الاعتمادية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على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التكنولوجيا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3362" lvl="2" marL="500063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Emergence of biodigital technology  (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التكنولوجيا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2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الحيوية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66" name="Google Shape;266;p33"/>
          <p:cNvSpPr txBox="1"/>
          <p:nvPr>
            <p:ph idx="12" type="sldNum"/>
          </p:nvPr>
        </p:nvSpPr>
        <p:spPr>
          <a:xfrm>
            <a:off x="8229599" y="6248400"/>
            <a:ext cx="5492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8CDE9E"/>
              </a:gs>
              <a:gs pos="50000">
                <a:srgbClr val="BAE8C3"/>
              </a:gs>
              <a:gs pos="100000">
                <a:srgbClr val="DEF2E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Ethics</a:t>
            </a:r>
            <a:endParaRPr/>
          </a:p>
        </p:txBody>
      </p:sp>
      <p:sp>
        <p:nvSpPr>
          <p:cNvPr id="273" name="Google Shape;273;p34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rules and the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law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assume that it’s okay if it’s legal.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scenarios.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 doubt, talk it out.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yourself proud.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 golden rule.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long view.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your part.</a:t>
            </a:r>
            <a:endParaRPr/>
          </a:p>
        </p:txBody>
      </p:sp>
      <p:sp>
        <p:nvSpPr>
          <p:cNvPr id="274" name="Google Shape;274;p3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2286000" y="1098941"/>
            <a:ext cx="3657600" cy="813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الأخلاقيات والحاسوب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Chapter 1 Objectives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digital technology’s critical role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 our lives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several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key trends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evolution of computers and digital technology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major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types of computers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their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uses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/>
              <a:t>ا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ستخدامات رئيسية)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the growth and evolution of the Internet is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changing our lives</a:t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Objectives (cont.)</a:t>
            </a:r>
            <a:endParaRPr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our information age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differs from any time that came before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social and ethical impact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information technology on our society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Living in a Nondigital World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7200" y="1554479"/>
            <a:ext cx="4038599" cy="4160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are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everywhere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lives are directly affected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when they do not operate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have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infiltrated</a:t>
            </a:r>
            <a:r>
              <a:rPr lang="en-US"/>
              <a:t>(تسللت)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lives so we do not know how to function without them.</a:t>
            </a:r>
            <a:endParaRPr/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01_10a.jpg"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9119" y="1865467"/>
            <a:ext cx="4500080" cy="301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Computers in your daily life</a:t>
            </a:r>
            <a:endParaRPr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2" y="1273186"/>
            <a:ext cx="8596499" cy="480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of 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account? Facebook account? Viber? Whatsapp? Smart phone? PC? Laptop? Internet? 3G?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use them: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Learning? Communication &amp; Socialization? Dating? Media &amp; News? Shopping? E-intifada? Work?  …..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problems do you face: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Legal? Official? Social?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you and your dad/mam?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Computers in </a:t>
            </a:r>
            <a:r>
              <a:rPr b="1" i="0" lang="en-US" sz="4000" u="sng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r>
              <a:rPr lang="en-US" sz="3600"/>
              <a:t>(انطباع،المنظور)</a:t>
            </a:r>
            <a:endParaRPr b="1" i="0" sz="36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have been with us for a short time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but are built on centuries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(تبصر) and effort.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humans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counted with fingers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rocks.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abacus was used by Babylonians and Chinese for thousands of years.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early 19th century, the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need for more accurate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calculating tools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became evident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(أصبح واضحاً).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Charles Babbage and Ada Lovelace imagined the construction of the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Analytical Engine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26455" l="0" r="4494" t="5820"/>
          <a:stretch/>
        </p:blipFill>
        <p:spPr>
          <a:xfrm>
            <a:off x="7772400" y="3608592"/>
            <a:ext cx="1210866" cy="60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Computers in Perspective (cont.)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history of computers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1939—Atanasoff-Berry Computer created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1943—Alan Turing developed Colossus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1944—Mark I completed to compute ballistics tables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1945—ENIAC completed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1951—UNIVAC I (the first general-purpose commercial computer) was delivered to the U.S. Census Bureau </a:t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168400"/>
            <a:ext cx="1601779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2514600"/>
            <a:ext cx="138266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5257800"/>
            <a:ext cx="3200399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Computers in Perspective (cont.)</a:t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57200" y="1600200"/>
            <a:ext cx="5029199" cy="5062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hardware</a:t>
            </a:r>
            <a:endParaRPr/>
          </a:p>
          <a:p>
            <a:pPr indent="-236536" lvl="1" marL="69373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computers used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vacuum tubes</a:t>
            </a:r>
            <a:r>
              <a:rPr b="1" i="1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36536" lvl="1" marL="6937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Tubes were replaced by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transistors</a:t>
            </a:r>
            <a:r>
              <a:rPr b="1" i="1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36536" lvl="1" marL="6937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 mid-1960s, more powerful machines were based on integrated circuits—small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silicon chips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containing hundreds of transistors.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785953" y="5163189"/>
            <a:ext cx="2743199" cy="52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vacuum tube, a transistor, and an integrated circuit.</a:t>
            </a:r>
            <a:endParaRPr/>
          </a:p>
        </p:txBody>
      </p:sp>
      <p:pic>
        <p:nvPicPr>
          <p:cNvPr descr="Fig01-04.jpg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570208"/>
            <a:ext cx="3505200" cy="261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