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B1A8FC-2D32-481D-A164-9289974DE1B2}">
  <a:tblStyle styleId="{40B1A8FC-2D32-481D-A164-9289974DE1B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4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0" name="Google Shape;190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9" name="Google Shape;199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5" name="Google Shape;225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3" name="Google Shape;243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1" name="Google Shape;251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1" name="Google Shape;261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1" name="Google Shape;271;p2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3" name="Google Shape;283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4" name="Google Shape;294;p2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2" name="Google Shape;302;p2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554479"/>
            <a:ext cx="4038598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48200" y="1554479"/>
            <a:ext cx="4038598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Relationship Id="rId4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ctrTitle"/>
          </p:nvPr>
        </p:nvSpPr>
        <p:spPr>
          <a:xfrm>
            <a:off x="700079" y="11430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900"/>
              <a:buFont typeface="Calibri"/>
              <a:buNone/>
            </a:pPr>
            <a:r>
              <a:rPr b="1" i="0" lang="en-US" sz="3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Digital Planet:</a:t>
            </a:r>
            <a:br>
              <a:rPr b="1" i="0" lang="en-US" sz="3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Tomorrow’s Technology and You</a:t>
            </a:r>
            <a:br>
              <a:rPr b="1" i="0" lang="en-US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2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 txBox="1"/>
          <p:nvPr>
            <p:ph idx="1" type="subTitle"/>
          </p:nvPr>
        </p:nvSpPr>
        <p:spPr>
          <a:xfrm>
            <a:off x="1371600" y="3429000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Basics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Peripherals</a:t>
            </a:r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Output: From Pulses to People</a:t>
            </a:r>
            <a:endParaRPr/>
          </a:p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devices convert computer’s internal bit patterns into a form humans can understand.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produced through two main devices: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screens for immediate visual output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Printers for permanent paper output</a:t>
            </a:r>
            <a:endParaRPr/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Screen Output</a:t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Display: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Also called a 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monitor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size measured length of diagonal line across screen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 composed of tiny dots called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pixels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Resolution: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Measured in dots per inch (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dpi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Aspect ratio: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between width and height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Monitors use 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liquid crystal digital (LCD)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technology.</a:t>
            </a:r>
            <a:endParaRPr/>
          </a:p>
        </p:txBody>
      </p:sp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is made up of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rows of colored pixels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Pixels are extremely small and can’t be distinguished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Monitor’s image is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refreshed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many times per second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pixel is made up of mixture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800" u="none" cap="none" strike="noStrik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varying the brightness of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three colors, a monitor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display millions of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colors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gradFill>
            <a:gsLst>
              <a:gs pos="0">
                <a:srgbClr val="8AABE9"/>
              </a:gs>
              <a:gs pos="50000">
                <a:srgbClr val="B8CAF0"/>
              </a:gs>
              <a:gs pos="100000">
                <a:srgbClr val="DDE5F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Display</a:t>
            </a:r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886200"/>
            <a:ext cx="3962399" cy="2203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Paper Output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457200" y="1600200"/>
            <a:ext cx="77724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Printers come in two basic groups: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Impact printers: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 images by physically striking paper, ribbon, and print hammer together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Nonimpact printers: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Replaced impact printers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Laser printers: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High-quality pages, quickly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Inkjet printers: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Spray ink directly onto paper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17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Photo printers: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Specialized inkjets print photos</a:t>
            </a:r>
            <a:endParaRPr/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 b="25193" l="0" r="0" t="0"/>
          <a:stretch/>
        </p:blipFill>
        <p:spPr>
          <a:xfrm>
            <a:off x="7344825" y="1367371"/>
            <a:ext cx="1892400" cy="14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Paper Output (cont.)</a:t>
            </a:r>
            <a:endParaRPr/>
          </a:p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4648200" y="1554479"/>
            <a:ext cx="4038598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Multifunction Printers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All-in-one devices: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advantage of fact that different tools can use similar technology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Devices can serve as a printer, scanner, color photocopy machine, and fax machine.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09800"/>
            <a:ext cx="4428308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457200" y="1600200"/>
            <a:ext cx="77724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printers, like monitors,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form images from tiny dots.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printers mix various amounts of cyan, magenta, yellow, and black pigments to create a color.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Matching on-screen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printed color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is difficult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Monitors can display more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colors than printers.</a:t>
            </a:r>
            <a:endParaRPr/>
          </a:p>
        </p:txBody>
      </p:sp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gradFill>
            <a:gsLst>
              <a:gs pos="0">
                <a:srgbClr val="8AABE9"/>
              </a:gs>
              <a:gs pos="50000">
                <a:srgbClr val="B8CAF0"/>
              </a:gs>
              <a:gs pos="100000">
                <a:srgbClr val="DDE5F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Printing</a:t>
            </a:r>
            <a:endParaRPr/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3651730"/>
            <a:ext cx="2743199" cy="2596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Controlling Other Machines</a:t>
            </a:r>
            <a:endParaRPr/>
          </a:p>
        </p:txBody>
      </p:sp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machines and systems accept orders from computers: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 arms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Telephone switchboards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 devices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Automated factory</a:t>
            </a:r>
            <a:b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equipment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Spacecraft</a:t>
            </a:r>
            <a:endParaRPr/>
          </a:p>
        </p:txBody>
      </p: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 b="51328" l="0" r="0" t="0"/>
          <a:stretch/>
        </p:blipFill>
        <p:spPr>
          <a:xfrm>
            <a:off x="4648200" y="2895600"/>
            <a:ext cx="4494264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Storage Devices: Input Meets Output</a:t>
            </a:r>
            <a:endParaRPr/>
          </a:p>
        </p:txBody>
      </p: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457200" y="1600200"/>
            <a:ext cx="8558999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peripherals perform both input and output functions 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Storage devices </a:t>
            </a:r>
            <a:r>
              <a:rPr b="1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(وسائط تخزين):</a:t>
            </a: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tape and disk drives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Referred to as </a:t>
            </a: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secondary storage </a:t>
            </a: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(تخزين ثانوي)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information so it can be read later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65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Magnetic Tape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شريط ممغنط</a:t>
            </a:r>
            <a:endParaRPr/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457200" y="1676400"/>
            <a:ext cx="86868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Tape drives: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storage devices on most mainframe computers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store massive amounts of information on </a:t>
            </a: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magnetic tape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small space at a relatively low cost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/>
              <a:t>             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(سعة عالية وتكلفة قليلة)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Tape is </a:t>
            </a: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sequential-access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medium, so retrieving information is time consuming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/>
              <a:t>              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(بطء في القراءة لأن التخزيين تتابعي.)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Primarily used to back up data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(تستعمل للنسخ الاحطياطية)</a:t>
            </a:r>
            <a:endParaRPr/>
          </a:p>
        </p:txBody>
      </p:sp>
      <p:sp>
        <p:nvSpPr>
          <p:cNvPr id="212" name="Google Shape;212;p26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 amt="96000"/>
          </a:blip>
          <a:srcRect b="0" l="23699" r="15993" t="0"/>
          <a:stretch/>
        </p:blipFill>
        <p:spPr>
          <a:xfrm>
            <a:off x="7114225" y="274650"/>
            <a:ext cx="1792223" cy="154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Magnetic Disks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أقراص ممغنطة</a:t>
            </a:r>
            <a:endParaRPr/>
          </a:p>
        </p:txBody>
      </p:sp>
      <p:sp>
        <p:nvSpPr>
          <p:cNvPr id="220" name="Google Shape;220;p27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Magnetically coated surface stores encoded information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random access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capability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 information rapidly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 include 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hard disks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storage device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Older diskettes (floppy disks)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Zip disks have all but disappeared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وسائط استرجاع رئيسية، استرجاع المعلومات سريع لان الوصول عشوائي. </a:t>
            </a:r>
            <a:endParaRPr/>
          </a:p>
        </p:txBody>
      </p:sp>
      <p:sp>
        <p:nvSpPr>
          <p:cNvPr id="221" name="Google Shape;221;p27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2548" y="2489802"/>
            <a:ext cx="3032849" cy="2539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Chapter 3 Objectives</a:t>
            </a:r>
            <a:endParaRPr/>
          </a:p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several examples of input devices and explain how they can make it easier to get different types of information into the computer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several examples of output devices and explain how they make computers more useful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a typical computer has different types of storage devices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 how the components of a computer system fit together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Optical Discs</a:t>
            </a:r>
            <a:endParaRPr/>
          </a:p>
        </p:txBody>
      </p:sp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Optical disc drives: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laser beams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read and write data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Transparent plastic disc surface protects from physical damage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speeds are s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lower than for magnetic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disks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used t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 make backup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copies</a:t>
            </a:r>
            <a:endParaRPr/>
          </a:p>
        </p:txBody>
      </p:sp>
      <p:sp>
        <p:nvSpPr>
          <p:cNvPr id="230" name="Google Shape;230;p28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434340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Optical Discs (cont.)</a:t>
            </a:r>
            <a:endParaRPr/>
          </a:p>
        </p:txBody>
      </p:sp>
      <p:sp>
        <p:nvSpPr>
          <p:cNvPr id="238" name="Google Shape;238;p29"/>
          <p:cNvSpPr txBox="1"/>
          <p:nvPr>
            <p:ph idx="1" type="body"/>
          </p:nvPr>
        </p:nvSpPr>
        <p:spPr>
          <a:xfrm>
            <a:off x="457200" y="1600200"/>
            <a:ext cx="86868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CD-ROM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(compact disc—</a:t>
            </a:r>
            <a:r>
              <a:rPr b="0" i="0" lang="en-US" sz="28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read-only memory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discs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CD-RW drive: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data from CD-ROMs; record data onto CD-R and CD-RW discs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CD-R (compact disc-recordable)—</a:t>
            </a:r>
            <a:r>
              <a:rPr b="0" i="0" lang="en-US" sz="2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write-once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read-many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CD-RW (compact disc </a:t>
            </a:r>
            <a:r>
              <a:rPr b="0" i="0" lang="en-US" sz="2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rewritable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erasable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Rewritable DVD drives: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Commonplace in PCs today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read and write to CD and DVD media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Gradually being </a:t>
            </a:r>
            <a:r>
              <a:rPr b="0" i="0" lang="en-US" sz="2600" u="none" cap="none" strike="noStrike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replaced by Blu-ray drives</a:t>
            </a:r>
            <a:endParaRPr/>
          </a:p>
        </p:txBody>
      </p:sp>
      <p:sp>
        <p:nvSpPr>
          <p:cNvPr id="239" name="Google Shape;239;p29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667" y="4749800"/>
            <a:ext cx="2590800" cy="187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Disc Capacity</a:t>
            </a:r>
            <a:endParaRPr/>
          </a:p>
        </p:txBody>
      </p:sp>
      <p:graphicFrame>
        <p:nvGraphicFramePr>
          <p:cNvPr id="247" name="Google Shape;247;p30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{40B1A8FC-2D32-481D-A164-9289974DE1B2}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09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cap="none" strike="noStrike"/>
                        <a:t>CD-ROM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cap="none" strike="noStrike"/>
                        <a:t>(read-only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cap="none" strike="noStrike"/>
                        <a:t>CD)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cap="none" strike="noStrike"/>
                        <a:t>CD-RW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cap="none" strike="noStrike"/>
                        <a:t>DVD-ROM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cap="none" strike="noStrike"/>
                        <a:t>(read-only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cap="none" strike="noStrike"/>
                        <a:t>DVD)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u="none" cap="none" strike="noStrike"/>
                        <a:t>DVD/RW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cap="none" strike="noStrike"/>
                        <a:t>BD/ROM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cap="none" strike="noStrike"/>
                        <a:t>(read-only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cap="none" strike="noStrike"/>
                        <a:t>Blu-ray)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u="none" cap="none" strike="noStrike"/>
                        <a:t>BD/RW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CC0D9"/>
                    </a:solidFill>
                  </a:tcPr>
                </a:tc>
              </a:tr>
              <a:tr h="128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4.7 GB (single-layer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4.7 GB (single-layer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 GB (single-layer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 GB (single-layer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</a:tr>
              <a:tr h="128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700 MB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700 MB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9.4 GB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(dual-layer disc)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9.4 GB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(dual-layer disc)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GB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(dual-layer disc)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GB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(dual-layer disc)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sp>
        <p:nvSpPr>
          <p:cNvPr id="248" name="Google Shape;248;p30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Internal and External Drives</a:t>
            </a:r>
            <a:endParaRPr/>
          </a:p>
        </p:txBody>
      </p:sp>
      <p:sp>
        <p:nvSpPr>
          <p:cNvPr id="255" name="Google Shape;255;p31"/>
          <p:cNvSpPr txBox="1"/>
          <p:nvPr>
            <p:ph idx="1" type="body"/>
          </p:nvPr>
        </p:nvSpPr>
        <p:spPr>
          <a:xfrm>
            <a:off x="457200" y="1600200"/>
            <a:ext cx="7169099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disk drives and optical disk drives can be external or internal.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Internal drives: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 inside casing of computer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External drives: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connected through USB or FireWire ports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Relatively easy to transport between locations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shared between computers</a:t>
            </a:r>
            <a:endParaRPr/>
          </a:p>
        </p:txBody>
      </p:sp>
      <p:sp>
        <p:nvSpPr>
          <p:cNvPr id="256" name="Google Shape;256;p31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900" y="2136972"/>
            <a:ext cx="1802524" cy="14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/>
          <p:nvPr/>
        </p:nvPicPr>
        <p:blipFill rotWithShape="1">
          <a:blip r:embed="rId4">
            <a:alphaModFix/>
          </a:blip>
          <a:srcRect b="23988" l="5684" r="-424" t="20810"/>
          <a:stretch/>
        </p:blipFill>
        <p:spPr>
          <a:xfrm>
            <a:off x="7010400" y="4904800"/>
            <a:ext cx="2133598" cy="1243499"/>
          </a:xfrm>
          <a:prstGeom prst="snip2SameRect">
            <a:avLst>
              <a:gd fmla="val 16667" name="adj1"/>
              <a:gd fmla="val 33909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Flash Memory Storage Devices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ذاكرة ومضية</a:t>
            </a:r>
            <a:endParaRPr/>
          </a:p>
        </p:txBody>
      </p:sp>
      <p:sp>
        <p:nvSpPr>
          <p:cNvPr id="265" name="Google Shape;265;p32"/>
          <p:cNvSpPr txBox="1"/>
          <p:nvPr>
            <p:ph idx="1" type="body"/>
          </p:nvPr>
        </p:nvSpPr>
        <p:spPr>
          <a:xfrm>
            <a:off x="457200" y="1554475"/>
            <a:ext cx="6291300" cy="4617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Flash memory: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erasable memory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(امكانية اعادة الكتابة عليها)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Flash memory cards: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store images in digital cameras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USB flash drives: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and transport data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more expensive than </a:t>
            </a:r>
            <a:r>
              <a:rPr lang="en-US"/>
              <a:t>spinning drives </a:t>
            </a:r>
            <a:r>
              <a:rPr b="1" lang="en-US" u="sng"/>
              <a:t>Hard disk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(لا زالت الاكثر تكلفة)</a:t>
            </a:r>
            <a:endParaRPr/>
          </a:p>
        </p:txBody>
      </p:sp>
      <p:sp>
        <p:nvSpPr>
          <p:cNvPr id="266" name="Google Shape;266;p32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2"/>
          <p:cNvPicPr preferRelativeResize="0"/>
          <p:nvPr/>
        </p:nvPicPr>
        <p:blipFill rotWithShape="1">
          <a:blip r:embed="rId3">
            <a:alphaModFix/>
          </a:blip>
          <a:srcRect b="45909" l="40126" r="0" t="0"/>
          <a:stretch/>
        </p:blipFill>
        <p:spPr>
          <a:xfrm>
            <a:off x="6429250" y="3897823"/>
            <a:ext cx="2550299" cy="17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1800" y="1600200"/>
            <a:ext cx="2133598" cy="1948500"/>
          </a:xfrm>
          <a:prstGeom prst="snip2DiagRect">
            <a:avLst>
              <a:gd fmla="val 22809" name="adj1"/>
              <a:gd fmla="val 44292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Computer System: </a:t>
            </a:r>
            <a:b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Sum of Its Parts</a:t>
            </a:r>
            <a:endParaRPr/>
          </a:p>
        </p:txBody>
      </p:sp>
      <p:sp>
        <p:nvSpPr>
          <p:cNvPr id="275" name="Google Shape;275;p33"/>
          <p:cNvSpPr txBox="1"/>
          <p:nvPr>
            <p:ph idx="1" type="body"/>
          </p:nvPr>
        </p:nvSpPr>
        <p:spPr>
          <a:xfrm>
            <a:off x="387650" y="1600200"/>
            <a:ext cx="7885798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basic design classes for personal computers: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Tower systems: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 narrow boxes that generally have more expansion slots and bays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Flat desktop systems: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Designed to sit under the monitor like a platform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All-in-one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systems: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Combine the monitor and system unit into a single housing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Laptop computers: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all essential components in one compact box</a:t>
            </a:r>
            <a:endParaRPr/>
          </a:p>
        </p:txBody>
      </p:sp>
      <p:sp>
        <p:nvSpPr>
          <p:cNvPr id="276" name="Google Shape;276;p33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947624" y="2113500"/>
            <a:ext cx="1196375" cy="10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 rotWithShape="1">
          <a:blip r:embed="rId4">
            <a:alphaModFix/>
          </a:blip>
          <a:srcRect b="21050" l="0" r="0" t="18650"/>
          <a:stretch/>
        </p:blipFill>
        <p:spPr>
          <a:xfrm flipH="1">
            <a:off x="7947624" y="3255375"/>
            <a:ext cx="1084000" cy="63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7725" y="3967275"/>
            <a:ext cx="1413899" cy="141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 rotWithShape="1">
          <a:blip r:embed="rId6">
            <a:alphaModFix/>
          </a:blip>
          <a:srcRect b="6393" l="4318" r="3591" t="7665"/>
          <a:stretch/>
        </p:blipFill>
        <p:spPr>
          <a:xfrm>
            <a:off x="7442199" y="5493741"/>
            <a:ext cx="1083999" cy="75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Ports and Slots Revisited</a:t>
            </a:r>
            <a:endParaRPr/>
          </a:p>
        </p:txBody>
      </p:sp>
      <p:pic>
        <p:nvPicPr>
          <p:cNvPr id="287" name="Google Shape;287;p34"/>
          <p:cNvPicPr preferRelativeResize="0"/>
          <p:nvPr/>
        </p:nvPicPr>
        <p:blipFill rotWithShape="1">
          <a:blip r:embed="rId3">
            <a:alphaModFix/>
          </a:blip>
          <a:srcRect b="22601" l="20148" r="6261" t="34309"/>
          <a:stretch/>
        </p:blipFill>
        <p:spPr>
          <a:xfrm flipH="1">
            <a:off x="7460724" y="2735450"/>
            <a:ext cx="1683274" cy="75582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 txBox="1"/>
          <p:nvPr>
            <p:ph idx="1" type="body"/>
          </p:nvPr>
        </p:nvSpPr>
        <p:spPr>
          <a:xfrm>
            <a:off x="2550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Legacy ports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too slow for today’s needs: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Serial ports send and receive data one bit at a time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ports send and receive bits in groups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USB (universal serial bus)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transmits data faster: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 1.0 data transmitted at approximately 11 Mbps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 2.0 has transfer rates of up to 480 Mbps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 3.0 has data transfer rate of more than 3 Gbps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4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4"/>
          <p:cNvPicPr preferRelativeResize="0"/>
          <p:nvPr/>
        </p:nvPicPr>
        <p:blipFill rotWithShape="1">
          <a:blip r:embed="rId4">
            <a:alphaModFix/>
          </a:blip>
          <a:srcRect b="28976" l="9096" r="10114" t="31024"/>
          <a:stretch/>
        </p:blipFill>
        <p:spPr>
          <a:xfrm>
            <a:off x="7919650" y="1976825"/>
            <a:ext cx="1224350" cy="60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4"/>
          <p:cNvPicPr preferRelativeResize="0"/>
          <p:nvPr/>
        </p:nvPicPr>
        <p:blipFill rotWithShape="1">
          <a:blip r:embed="rId5">
            <a:alphaModFix/>
          </a:blip>
          <a:srcRect b="11109" l="11829" r="12245" t="11093"/>
          <a:stretch/>
        </p:blipFill>
        <p:spPr>
          <a:xfrm>
            <a:off x="6345244" y="5577200"/>
            <a:ext cx="1115478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Ports and Slots Revisited (cont.)</a:t>
            </a:r>
            <a:endParaRPr/>
          </a:p>
        </p:txBody>
      </p:sp>
      <p:sp>
        <p:nvSpPr>
          <p:cNvPr id="298" name="Google Shape;298;p35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FireWire: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high-speed connection standard developed by Apple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move data between devices at:</a:t>
            </a:r>
            <a:endParaRPr/>
          </a:p>
          <a:p>
            <a:pPr indent="-16510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Mbps (original version)</a:t>
            </a:r>
            <a:endParaRPr/>
          </a:p>
          <a:p>
            <a:pPr indent="-16510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 Mbps (newer FireWire 800)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FireWire allows multiple devices to be connected to the same port.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can supply power to peripherals so they don’t need an external power supply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5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Wireless Peripherals, Network Peripherals, and the Cloud</a:t>
            </a:r>
            <a:endParaRPr/>
          </a:p>
        </p:txBody>
      </p:sp>
      <p:sp>
        <p:nvSpPr>
          <p:cNvPr id="306" name="Google Shape;306;p36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Wireless technology</a:t>
            </a:r>
            <a:endParaRPr/>
          </a:p>
          <a:p>
            <a:pPr indent="-16510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Wireless keyboards, mice, cameras, printers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networks</a:t>
            </a:r>
            <a:endParaRPr/>
          </a:p>
          <a:p>
            <a:pPr indent="-16510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Peripherals communicate with multiple PCs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“cloud”</a:t>
            </a:r>
            <a:endParaRPr/>
          </a:p>
          <a:p>
            <a:pPr indent="-16510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for computers to use peripherals—especially storage devices—located somewhere in the cloud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6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From Person to Processor</a:t>
            </a:r>
            <a:endParaRPr/>
          </a:p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information processing hidden from computer user.</a:t>
            </a:r>
            <a:endParaRPr/>
          </a:p>
          <a:p>
            <a:pPr indent="-1778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sees only input and output or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I/O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778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computer users had to flip switches or plug wires into switchboards.</a:t>
            </a:r>
            <a:endParaRPr/>
          </a:p>
          <a:p>
            <a:pPr indent="-1778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Today, users have choice of hundreds of input devices that make it easy to enter data and commands.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Keyboard</a:t>
            </a:r>
            <a:endParaRPr/>
          </a:p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Keyboard: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familiar input device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QWERTY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 dates back to manual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typewriters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 keyboard sends signals to computer through cable—usually USB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Keyboards may be wireless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Ergonomic keyboards: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Keys are                                           at angles; easy on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arms and hands</a:t>
            </a:r>
            <a:endParaRPr/>
          </a:p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3919" y="3834382"/>
            <a:ext cx="3493880" cy="203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Pointing Devices</a:t>
            </a:r>
            <a:endParaRPr/>
          </a:p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457200" y="1295400"/>
            <a:ext cx="86868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Mouse: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Designed to move pointer around screen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Wireless mice: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Bluetooth or other wireless frequencies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Touchpad: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flat panel, sensitive to light pressure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Trackpoint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trackball: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1168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control pointer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Game controllers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graphics tablets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touch screens: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Used for inputting</a:t>
            </a:r>
            <a:endParaRPr/>
          </a:p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3886200"/>
            <a:ext cx="1371598" cy="921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Multi-Touch Input Devices</a:t>
            </a:r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multi-finger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multi-hand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gestures to accomplish complex tasks quickly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Touch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sensitive screen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touch tablet, or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trackpad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recognize position, pressure, and movement of more than one finger or hand at a time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known example is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Apple’s </a:t>
            </a: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iPhone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iPad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recognizes one- and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 fingered movements </a:t>
            </a:r>
            <a:endParaRPr/>
          </a:p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3962400"/>
            <a:ext cx="2971799" cy="2291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Reading Tools</a:t>
            </a:r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457200" y="16002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Devices allow computers to read marks that represent codes: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Optical mark readers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Magnetic ink character readers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Bar code readers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Radio frequency identification</a:t>
            </a:r>
            <a:b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(RFID) readers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Scanners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pen scanners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Handwriting recognition devices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025" y="2247831"/>
            <a:ext cx="2563800" cy="384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3968" y="457200"/>
            <a:ext cx="1529148" cy="13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5">
            <a:alphaModFix/>
          </a:blip>
          <a:srcRect b="16133" l="0" r="0" t="11771"/>
          <a:stretch/>
        </p:blipFill>
        <p:spPr>
          <a:xfrm>
            <a:off x="4980150" y="4660600"/>
            <a:ext cx="1344450" cy="96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63750" y="2924175"/>
            <a:ext cx="15240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Digitizing Devices and Sensors</a:t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3657600" y="2514600"/>
            <a:ext cx="5029199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Scanners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Flatbed scanner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 scanners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Drum scanners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Digital cameras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b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digital video cameras</a:t>
            </a:r>
            <a:endParaRPr/>
          </a:p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914400" y="1600200"/>
            <a:ext cx="7315200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Devices for capturing and 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digitizing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information—converting it into digital form:</a:t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400" y="4258251"/>
            <a:ext cx="2353199" cy="1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2878" y="2597975"/>
            <a:ext cx="2174220" cy="152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9300" y="4962873"/>
            <a:ext cx="1922200" cy="128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Digitizing Devices and Sensors (cont.)</a:t>
            </a:r>
            <a:endParaRPr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457200" y="1554475"/>
            <a:ext cx="5486399" cy="3529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Voice Input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 contain circuitry to convert </a:t>
            </a:r>
            <a:r>
              <a:rPr b="0" i="0" lang="en-US" sz="24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audio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signals from microphones or other sound sources </a:t>
            </a:r>
            <a:r>
              <a:rPr b="0" i="0" lang="en-US" sz="24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into digital signals.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Speech recognition software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convert </a:t>
            </a:r>
            <a:r>
              <a:rPr b="0" i="0" lang="en-US" sz="24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voice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</a:t>
            </a:r>
            <a:r>
              <a:rPr b="0" i="0" lang="en-US" sz="24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into words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can be edited and printed.</a:t>
            </a:r>
            <a:endParaRPr/>
          </a:p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6645275" y="6248400"/>
            <a:ext cx="2133598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447800"/>
            <a:ext cx="2483203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