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4" name="Google Shape;254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8.9</a:t>
            </a:r>
            <a:endParaRPr/>
          </a:p>
        </p:txBody>
      </p:sp>
      <p:sp>
        <p:nvSpPr>
          <p:cNvPr id="255" name="Google Shape;255;p1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4" name="Google Shape;274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7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3" name="Google Shape;283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3" name="Google Shape;293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8.13</a:t>
            </a:r>
            <a:endParaRPr/>
          </a:p>
        </p:txBody>
      </p:sp>
      <p:sp>
        <p:nvSpPr>
          <p:cNvPr id="294" name="Google Shape;294;p19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1" name="Google Shape;301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 8.14c</a:t>
            </a:r>
            <a:endParaRPr/>
          </a:p>
        </p:txBody>
      </p:sp>
      <p:sp>
        <p:nvSpPr>
          <p:cNvPr id="302" name="Google Shape;302;p2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0" name="Google Shape;31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7" name="Google Shape;317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8.16</a:t>
            </a:r>
            <a:endParaRPr/>
          </a:p>
        </p:txBody>
      </p:sp>
      <p:sp>
        <p:nvSpPr>
          <p:cNvPr id="318" name="Google Shape;318;p2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8.2</a:t>
            </a:r>
            <a:endParaRPr/>
          </a:p>
        </p:txBody>
      </p:sp>
      <p:sp>
        <p:nvSpPr>
          <p:cNvPr id="154" name="Google Shape;154;p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79" name="Google Shape;79;p13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80" name="Google Shape;80;p1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9pPr>
          </a:lstStyle>
          <a:p/>
        </p:txBody>
      </p:sp>
      <p:sp>
        <p:nvSpPr>
          <p:cNvPr id="86" name="Google Shape;86;p1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87" name="Google Shape;87;p1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9pPr>
          </a:lstStyle>
          <a:p/>
        </p:txBody>
      </p:sp>
      <p:sp>
        <p:nvSpPr>
          <p:cNvPr id="88" name="Google Shape;88;p1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  <a:defRPr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  <a:defRPr>
                <a:solidFill>
                  <a:srgbClr val="7030A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200" y="1554479"/>
            <a:ext cx="4038599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648200" y="1554479"/>
            <a:ext cx="4038599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4000"/>
              <a:buFont typeface="Calibri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4000"/>
              <a:buFont typeface="Calibri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6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4000"/>
              <a:buFont typeface="Calibri"/>
              <a:buNone/>
              <a:defRPr b="1" sz="40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7030A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  <a:defRPr sz="2800"/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ctrTitle"/>
          </p:nvPr>
        </p:nvSpPr>
        <p:spPr>
          <a:xfrm>
            <a:off x="700079" y="11430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900"/>
              <a:buFont typeface="Calibri"/>
              <a:buNone/>
            </a:pPr>
            <a:r>
              <a:rPr b="1" i="0" lang="en-US" sz="3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Digital Planet:</a:t>
            </a:r>
            <a:br>
              <a:rPr b="1" i="0" lang="en-US" sz="3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Tomorrow’s Technology and You</a:t>
            </a:r>
            <a:br>
              <a:rPr b="1" i="0" lang="en-US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2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1"/>
          <p:cNvSpPr txBox="1"/>
          <p:nvPr>
            <p:ph idx="1" type="subTitle"/>
          </p:nvPr>
        </p:nvSpPr>
        <p:spPr>
          <a:xfrm>
            <a:off x="1371600" y="3429000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8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7030A0"/>
              </a:buClr>
              <a:buSzPts val="9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Networking and Digital Communication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7030A0"/>
              </a:buClr>
              <a:buSzPts val="9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</a:rPr>
              <a:t>الشبكات والاتصالات الرقمية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Importance of Bandwidth (cont.)</a:t>
            </a:r>
            <a:endParaRPr/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661050" y="1417650"/>
            <a:ext cx="8229600" cy="4648199"/>
          </a:xfrm>
          <a:prstGeom prst="rect">
            <a:avLst/>
          </a:prstGeom>
          <a:noFill/>
          <a:ln cap="flat" cmpd="sng" w="9525">
            <a:solidFill>
              <a:srgbClr val="0000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Bandwidth can be affected by 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media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network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Amount of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 network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network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connection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Fast Ethernet: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carries traffic at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100 megabits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second; provided all devices are fast Ethernet compatible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Gigabit Ethernet: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is capable of transferring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 gigabit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data per second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0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Communication Software </a:t>
            </a:r>
            <a:endParaRPr/>
          </a:p>
        </p:txBody>
      </p:sp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Protocol: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set of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rules for the exchange of data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devices (</a:t>
            </a:r>
            <a:r>
              <a:rPr lang="en-US"/>
              <a:t>طريقة الاتصال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 must follow the same protocols to understand each other.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TCP/IP: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most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famous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protocol for computer networking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TCP/IP controls the exchange of data.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1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Communication Software (cont.) </a:t>
            </a:r>
            <a:endParaRPr/>
          </a:p>
        </p:txBody>
      </p:sp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457200" y="1600200"/>
            <a:ext cx="65027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Communication software takes many forms: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NOS (network operating system):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handles communications among many workstations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Client/server model: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or more computers act as dedicated servers and all the remaining computers act as clients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Peer-to-peer model: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every computer on the network is both client and server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2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32"/>
          <p:cNvPicPr preferRelativeResize="0"/>
          <p:nvPr/>
        </p:nvPicPr>
        <p:blipFill rotWithShape="1">
          <a:blip r:embed="rId3">
            <a:alphaModFix/>
          </a:blip>
          <a:srcRect b="24181" l="15346" r="0" t="14905"/>
          <a:stretch/>
        </p:blipFill>
        <p:spPr>
          <a:xfrm>
            <a:off x="7180775" y="4734099"/>
            <a:ext cx="1652900" cy="151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366" y="3075875"/>
            <a:ext cx="2523834" cy="15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Linking In: Internet Connection Technologies</a:t>
            </a:r>
            <a:endParaRPr/>
          </a:p>
        </p:txBody>
      </p:sp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Direct connection to LAN: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faster than other options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Dial-up connection: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modem and standard phone lines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Modem stands for modulator/demodulator.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called narrowband connections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Broadband connection: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bandwidth than modems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3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550" y="2794900"/>
            <a:ext cx="2626224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Linking In: Internet Connection Technologies (cont.)</a:t>
            </a:r>
            <a:endParaRPr/>
          </a:p>
        </p:txBody>
      </p:sp>
      <p:sp>
        <p:nvSpPr>
          <p:cNvPr id="246" name="Google Shape;246;p34"/>
          <p:cNvSpPr txBox="1"/>
          <p:nvPr>
            <p:ph idx="1" type="body"/>
          </p:nvPr>
        </p:nvSpPr>
        <p:spPr>
          <a:xfrm>
            <a:off x="457200" y="1600200"/>
            <a:ext cx="64299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common </a:t>
            </a:r>
            <a:r>
              <a:rPr b="0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broadband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alternatives: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DSL (digital subscriber line):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telephone lines that carry voice calls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Cable modems: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same network of coaxial cable as television signals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Satellite connections: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dishes that provide television channels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Wireless connections: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by growing numbers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7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4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7125" y="1707400"/>
            <a:ext cx="2256874" cy="12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733365">
            <a:off x="6737774" y="2688324"/>
            <a:ext cx="1235399" cy="185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662" y="3974900"/>
            <a:ext cx="143288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9300" y="5434089"/>
            <a:ext cx="1963999" cy="1122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b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Wi-Fi and WiMax Technology</a:t>
            </a:r>
            <a:b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58" name="Google Shape;258;p35"/>
          <p:cNvSpPr txBox="1"/>
          <p:nvPr>
            <p:ph idx="1" type="body"/>
          </p:nvPr>
        </p:nvSpPr>
        <p:spPr>
          <a:xfrm>
            <a:off x="457200" y="1554479"/>
            <a:ext cx="4038599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Wireless access point (WAP):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central connection point wireless devices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802.11n: standard IEEE 802.11 specifications for wireless local area networks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5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08-09.jpg" id="260" name="Google Shape;26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182" y="2042825"/>
            <a:ext cx="4171799" cy="32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b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Wi-Fi and WiMax Technology (cont.)</a:t>
            </a:r>
            <a:b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67" name="Google Shape;267;p36"/>
          <p:cNvSpPr txBox="1"/>
          <p:nvPr>
            <p:ph idx="1" type="body"/>
          </p:nvPr>
        </p:nvSpPr>
        <p:spPr>
          <a:xfrm>
            <a:off x="-461639" y="1532275"/>
            <a:ext cx="6347810" cy="4617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WiMAX: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radio-based wireless standard in which a single tower can provide access to a </a:t>
            </a:r>
            <a:r>
              <a:rPr b="0" i="0" lang="en-US" sz="2400" u="none" cap="none" strike="noStrik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25-square-mile area</a:t>
            </a:r>
            <a:endParaRPr/>
          </a:p>
          <a:p>
            <a:pPr indent="-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rgbClr val="C00000"/>
                </a:solidFill>
              </a:rPr>
              <a:t>Security Issues</a:t>
            </a:r>
            <a:endParaRPr>
              <a:solidFill>
                <a:srgbClr val="C00000"/>
              </a:solidFill>
            </a:endParaRPr>
          </a:p>
          <a:p>
            <a:pPr indent="-28575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000"/>
              <a:buChar char="•"/>
            </a:pPr>
            <a:r>
              <a:rPr b="1" i="1" lang="en-US" sz="2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WEP (wired equivalent privacy): </a:t>
            </a:r>
            <a:r>
              <a:rPr b="0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encryption scheme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(نظام التشفير) improves the security of wireless networks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8575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000"/>
              <a:buChar char="•"/>
            </a:pPr>
            <a:r>
              <a:rPr b="1" i="1" lang="en-US" sz="2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VPN (virtual private network):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electronic "tunnel” through the Internet that helps to prevent eavesdropping التنصت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6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0225" y="1402075"/>
            <a:ext cx="2605400" cy="135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6171" y="2895875"/>
            <a:ext cx="3252424" cy="18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0225" y="4813343"/>
            <a:ext cx="2605399" cy="1511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Bluetooth Technology</a:t>
            </a:r>
            <a:endParaRPr/>
          </a:p>
        </p:txBody>
      </p:sp>
      <p:sp>
        <p:nvSpPr>
          <p:cNvPr id="278" name="Google Shape;278;p37"/>
          <p:cNvSpPr txBox="1"/>
          <p:nvPr>
            <p:ph idx="1" type="body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Bluetooth technology: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named for Danish king who overcame his country’s religious differences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Overcomes differences between mobile phones, handheld computers, and PCs, allowing communication between different operating systems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PAN (personal area network):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 a variety of electronic devices using Bluetooth technology شبكة باستخدا</a:t>
            </a:r>
            <a:r>
              <a:rPr lang="en-US"/>
              <a:t>م بلوتوث</a:t>
            </a:r>
            <a:endParaRPr/>
          </a:p>
        </p:txBody>
      </p:sp>
      <p:sp>
        <p:nvSpPr>
          <p:cNvPr id="279" name="Google Shape;279;p37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2350" y="4795525"/>
            <a:ext cx="3078724" cy="19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3G and 4G Technology</a:t>
            </a:r>
            <a:endParaRPr/>
          </a:p>
        </p:txBody>
      </p:sp>
      <p:sp>
        <p:nvSpPr>
          <p:cNvPr id="287" name="Google Shape;287;p38"/>
          <p:cNvSpPr txBox="1"/>
          <p:nvPr>
            <p:ph idx="1" type="body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3G and 4G technology: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3G networks carry multimedia data and voice communications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simultaneously</a:t>
            </a:r>
            <a:r>
              <a:rPr lang="en-US"/>
              <a:t>(الوقت ذاته)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true broadband speeds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4G networks have gigabit broadband speeds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Tethering :</a:t>
            </a:r>
            <a:r>
              <a:rPr b="0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نقطة الوصول المحمولة</a:t>
            </a:r>
            <a:r>
              <a:rPr b="0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cabling a laptop to a mobile phone so it can send and receive Internet data through the phone’s wireless Internet connection</a:t>
            </a:r>
            <a:endParaRPr/>
          </a:p>
        </p:txBody>
      </p:sp>
      <p:sp>
        <p:nvSpPr>
          <p:cNvPr id="288" name="Google Shape;288;p38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6900" y="2690300"/>
            <a:ext cx="1907800" cy="122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6975" y="5023103"/>
            <a:ext cx="2133600" cy="1834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Wireless Network Technology</a:t>
            </a:r>
            <a:endParaRPr/>
          </a:p>
        </p:txBody>
      </p:sp>
      <p:sp>
        <p:nvSpPr>
          <p:cNvPr id="297" name="Google Shape;297;p39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08-13.jpg" id="298" name="Google Shape;29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71600"/>
            <a:ext cx="8305799" cy="443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Chapter 8 Objectives</a:t>
            </a:r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the basic types of technology that make telecommunication possible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the nature and function of local area networks and wide area networks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uses and implications of several different forms of online communication and collaboration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wireless network technology is transforming the ways people work and communicate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7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7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7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Specialized Networks: From GPS to Digital Money</a:t>
            </a:r>
            <a:endParaRPr/>
          </a:p>
        </p:txBody>
      </p:sp>
      <p:sp>
        <p:nvSpPr>
          <p:cNvPr id="305" name="Google Shape;305;p40"/>
          <p:cNvSpPr txBox="1"/>
          <p:nvPr>
            <p:ph idx="1" type="body"/>
          </p:nvPr>
        </p:nvSpPr>
        <p:spPr>
          <a:xfrm>
            <a:off x="457200" y="1554479"/>
            <a:ext cx="4038599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GPS (Global Positioning System, </a:t>
            </a:r>
            <a:r>
              <a:rPr b="1" lang="en-US" sz="2400">
                <a:solidFill>
                  <a:srgbClr val="7030A0"/>
                </a:solidFill>
              </a:rPr>
              <a:t>نظام التموقع العالمي</a:t>
            </a:r>
            <a:r>
              <a:rPr b="1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specialized network of the U.S. Department of Defense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GPS receiver uses signals broadcast by satellites to determine its position.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0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08-14c.jpg" id="307" name="Google Shape;30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209800"/>
            <a:ext cx="4114800" cy="2874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Network Advantage</a:t>
            </a:r>
            <a:endParaRPr/>
          </a:p>
        </p:txBody>
      </p:sp>
      <p:sp>
        <p:nvSpPr>
          <p:cNvPr id="313" name="Google Shape;313;p41"/>
          <p:cNvSpPr txBox="1"/>
          <p:nvPr>
            <p:ph idx="1" type="body"/>
          </p:nvPr>
        </p:nvSpPr>
        <p:spPr>
          <a:xfrm>
            <a:off x="457200" y="16002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Networks enable people to: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computer hardware resources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servers: accept, prioritize, and process print jobs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data and software programs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licenses reduce costs for multiple copies of software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Work, play, and communicate together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Groupware enables several users to work on the same document at the same time.</a:t>
            </a:r>
            <a:endParaRPr/>
          </a:p>
        </p:txBody>
      </p:sp>
      <p:sp>
        <p:nvSpPr>
          <p:cNvPr id="314" name="Google Shape;314;p41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7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2"/>
          <p:cNvSpPr txBox="1"/>
          <p:nvPr>
            <p:ph idx="12" type="sldNum"/>
          </p:nvPr>
        </p:nvSpPr>
        <p:spPr>
          <a:xfrm>
            <a:off x="6553200" y="62484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gradFill>
            <a:gsLst>
              <a:gs pos="0">
                <a:srgbClr val="8AABE9"/>
              </a:gs>
              <a:gs pos="50000">
                <a:srgbClr val="B8CAF0"/>
              </a:gs>
              <a:gs pos="100000">
                <a:srgbClr val="DDE5F6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Home Computer Network</a:t>
            </a:r>
            <a:endParaRPr/>
          </a:p>
        </p:txBody>
      </p:sp>
      <p:pic>
        <p:nvPicPr>
          <p:cNvPr id="323" name="Google Shape;32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056" y="1447799"/>
            <a:ext cx="8249886" cy="472440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2"/>
          <p:cNvSpPr txBox="1"/>
          <p:nvPr/>
        </p:nvSpPr>
        <p:spPr>
          <a:xfrm>
            <a:off x="6445025" y="3130175"/>
            <a:ext cx="983699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طابعة يتم الوصول اليها من خلال الجهاز</a:t>
            </a:r>
            <a:endParaRPr/>
          </a:p>
        </p:txBody>
      </p:sp>
      <p:sp>
        <p:nvSpPr>
          <p:cNvPr id="325" name="Google Shape;325;p42"/>
          <p:cNvSpPr txBox="1"/>
          <p:nvPr/>
        </p:nvSpPr>
        <p:spPr>
          <a:xfrm>
            <a:off x="365125" y="6248400"/>
            <a:ext cx="6950074" cy="30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2012 Pearson Education, Inc. publishing as Prentice Hall</a:t>
            </a:r>
            <a:endParaRPr/>
          </a:p>
        </p:txBody>
      </p:sp>
      <p:sp>
        <p:nvSpPr>
          <p:cNvPr id="326" name="Google Shape;326;p42"/>
          <p:cNvSpPr txBox="1"/>
          <p:nvPr/>
        </p:nvSpPr>
        <p:spPr>
          <a:xfrm>
            <a:off x="6399000" y="2306950"/>
            <a:ext cx="916200" cy="48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جهاز مربوط لاسلكيا</a:t>
            </a:r>
            <a:endParaRPr/>
          </a:p>
        </p:txBody>
      </p:sp>
      <p:sp>
        <p:nvSpPr>
          <p:cNvPr id="327" name="Google Shape;327;p42"/>
          <p:cNvSpPr txBox="1"/>
          <p:nvPr/>
        </p:nvSpPr>
        <p:spPr>
          <a:xfrm>
            <a:off x="6089700" y="1557200"/>
            <a:ext cx="1225499" cy="48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نقطة بث لاسلكي</a:t>
            </a:r>
            <a:endParaRPr/>
          </a:p>
        </p:txBody>
      </p:sp>
      <p:sp>
        <p:nvSpPr>
          <p:cNvPr id="328" name="Google Shape;328;p42"/>
          <p:cNvSpPr txBox="1"/>
          <p:nvPr/>
        </p:nvSpPr>
        <p:spPr>
          <a:xfrm>
            <a:off x="2641825" y="4997075"/>
            <a:ext cx="983699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كابل اثيرنت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Chapter 8 Objectives (cont.)</a:t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how wireless phone networks are converging with digital data networks and the impact of that convergence</a:t>
            </a:r>
            <a:endParaRPr/>
          </a:p>
          <a:p>
            <a:pPr indent="-292100" lvl="0" marL="292100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several ways to maximize effectiveness and minimize risks of online communication</a:t>
            </a:r>
            <a:endParaRPr/>
          </a:p>
          <a:p>
            <a:pPr indent="-292100" lvl="0" marL="292100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how online social networks, wikis, and other new tools for creating online communities compare to traditional forms of community building</a:t>
            </a:r>
            <a:endParaRPr/>
          </a:p>
          <a:p>
            <a:pPr indent="-292100" lvl="0" marL="292100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current and future trends in telecommunications and networking</a:t>
            </a:r>
            <a:endParaRPr/>
          </a:p>
          <a:p>
            <a:pPr indent="-292100" lvl="0" marL="292100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7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Arthur C. Clarke’s Magical Prophecy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457200" y="1554479"/>
            <a:ext cx="4038599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Arthur C. Clarke: predicted the use of geostationary communications satellites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Considered to be the father of satellite communications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08-02.jpg" id="159" name="Google Shape;1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1752600"/>
            <a:ext cx="4319151" cy="38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669775" y="5679825"/>
            <a:ext cx="76881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توقع السيد ارثر كلارك باستعمال الاقمار الصناعية للاتصلات الارضية.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Basic Network Anatomy </a:t>
            </a:r>
            <a:endParaRPr/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457200" y="1554479"/>
            <a:ext cx="7696199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computer network is any system of two or more computers that are linked together.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الشبكة الحاسوبية هي نظام لربط اكثر من حاسوب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essential components of every computer system: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Networks Near and Far</a:t>
            </a:r>
            <a:endParaRPr/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457200" y="13716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AutoNum type="arabicPeriod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LAN (local area network, </a:t>
            </a:r>
            <a:r>
              <a:rPr b="1" i="1" lang="en-US">
                <a:solidFill>
                  <a:srgbClr val="7030A0"/>
                </a:solidFill>
              </a:rPr>
              <a:t>شبكة داخلية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 are physically close to each other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Nodes:</a:t>
            </a:r>
            <a:r>
              <a:rPr b="0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connected to hubs or switches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allow any node on the network to communicate with any other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Ethernet:</a:t>
            </a:r>
            <a:r>
              <a:rPr b="0" i="0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popular networking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architecture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developed in the 1970s; now an industry standard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node is connected via  </a:t>
            </a:r>
            <a:endParaRPr/>
          </a:p>
          <a:p>
            <a:pPr indent="-342900" lvl="2" marL="11430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b="0"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wireless </a:t>
            </a:r>
            <a:r>
              <a:rPr lang="en-US"/>
              <a:t>network: where a node has a radio transmitter.</a:t>
            </a:r>
            <a:endParaRPr/>
          </a:p>
          <a:p>
            <a:pPr indent="-342900" lvl="2" marL="11430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/>
              <a:t>Wired network: nodes connected via cables.</a:t>
            </a:r>
            <a:endParaRPr/>
          </a:p>
        </p:txBody>
      </p:sp>
      <p:sp>
        <p:nvSpPr>
          <p:cNvPr id="175" name="Google Shape;175;p26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9321" y="4787660"/>
            <a:ext cx="1854679" cy="1508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457200" y="16002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conceptdraw.com/solution-park/resource/images/solutions/computer_and_networks/Computer-Network-Diagrams-LAN-Topology-Diagram.png" id="184" name="Google Shape;18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68" y="586573"/>
            <a:ext cx="8820938" cy="6002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Networks Near and Far (cont.)</a:t>
            </a:r>
            <a:endParaRPr/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0" y="1671088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AutoNum type="arabicPeriod" startAt="2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WAN (wide area network</a:t>
            </a:r>
            <a:r>
              <a:rPr b="1" i="1" lang="en-US">
                <a:solidFill>
                  <a:srgbClr val="7030A0"/>
                </a:solidFill>
              </a:rPr>
              <a:t>, شبكات واسعة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extends over a long distance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networked LAN site is 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  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node on the WAN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Routers (</a:t>
            </a:r>
            <a:r>
              <a:rPr b="1" i="1" lang="en-US">
                <a:solidFill>
                  <a:srgbClr val="7030A0"/>
                </a:solidFill>
              </a:rPr>
              <a:t>موجهات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r>
              <a:rPr b="0" i="0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 devices or software programs that route messages between networks</a:t>
            </a:r>
            <a:endParaRPr/>
          </a:p>
          <a:p>
            <a:pPr indent="-457200" lvl="0" marL="51435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Mesh networks: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to networks that uses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/>
              <a:t>مركزية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routers. Good for small systems.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7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8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 rotWithShape="1">
          <a:blip r:embed="rId3">
            <a:alphaModFix/>
          </a:blip>
          <a:srcRect b="7435" l="8906" r="4788" t="3816"/>
          <a:stretch/>
        </p:blipFill>
        <p:spPr>
          <a:xfrm>
            <a:off x="5879550" y="2117450"/>
            <a:ext cx="2899325" cy="2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5950" y="3233925"/>
            <a:ext cx="2133600" cy="1174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Importance of Bandwidth</a:t>
            </a:r>
            <a:endParaRPr/>
          </a:p>
        </p:txBody>
      </p:sp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457200" y="1600200"/>
            <a:ext cx="8229600" cy="4648199"/>
          </a:xfrm>
          <a:prstGeom prst="rect">
            <a:avLst/>
          </a:prstGeom>
          <a:noFill/>
          <a:ln cap="flat" cmpd="sng" w="9525">
            <a:solidFill>
              <a:srgbClr val="0000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Bandwidth (</a:t>
            </a:r>
            <a:r>
              <a:rPr b="1" i="1" lang="en-US">
                <a:solidFill>
                  <a:srgbClr val="7030A0"/>
                </a:solidFill>
              </a:rPr>
              <a:t>نطاق التردد</a:t>
            </a:r>
            <a:r>
              <a:rPr b="1" i="1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r>
              <a:rPr b="0" i="0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refers to the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quantity of data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can be transmitted through a communication medium in a given amount of time.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Typically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measured in kilobits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megabits per second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9"/>
          <p:cNvSpPr txBox="1"/>
          <p:nvPr>
            <p:ph idx="12" type="sldNum"/>
          </p:nvPr>
        </p:nvSpPr>
        <p:spPr>
          <a:xfrm>
            <a:off x="6645275" y="62484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300" y="4036900"/>
            <a:ext cx="2530749" cy="210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3090" y="3588925"/>
            <a:ext cx="3409260" cy="25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ty10____ppt[1]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