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77" r:id="rId3"/>
    <p:sldMasterId id="2147483678" r:id="rId4"/>
    <p:sldMasterId id="214748367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3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:notes"/>
          <p:cNvSpPr txBox="1"/>
          <p:nvPr/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5" name="Google Shape;205;p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78" name="Google Shape;278;p10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Fig. 9.7</a:t>
            </a:r>
            <a:endParaRPr/>
          </a:p>
        </p:txBody>
      </p:sp>
      <p:sp>
        <p:nvSpPr>
          <p:cNvPr id="279" name="Google Shape;279;p10:notes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87" name="Google Shape;287;p1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8" name="Google Shape;288;p11:notes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95" name="Google Shape;295;p12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6" name="Google Shape;296;p12:notes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03" name="Google Shape;303;p1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Fig. 9.10</a:t>
            </a:r>
            <a:endParaRPr/>
          </a:p>
        </p:txBody>
      </p:sp>
      <p:sp>
        <p:nvSpPr>
          <p:cNvPr id="304" name="Google Shape;304;p13:notes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12" name="Google Shape;312;p14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3" name="Google Shape;313;p14:notes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21" name="Google Shape;321;p1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2" name="Google Shape;322;p15:notes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16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329" name="Google Shape;329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1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336" name="Google Shape;336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43" name="Google Shape;343;p18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4" name="Google Shape;344;p18:notes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1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351" name="Google Shape;351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12" name="Google Shape;212;p2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2:notes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59" name="Google Shape;359;p20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0" name="Google Shape;360;p20:notes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68" name="Google Shape;368;p2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Fig. 9.20</a:t>
            </a:r>
            <a:endParaRPr/>
          </a:p>
        </p:txBody>
      </p:sp>
      <p:sp>
        <p:nvSpPr>
          <p:cNvPr id="369" name="Google Shape;369;p21:notes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5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22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377" name="Google Shape;377;p2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2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84" name="Google Shape;384;p2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5" name="Google Shape;385;p23:notes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20" name="Google Shape;220;p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Google Shape;221;p3:notes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28" name="Google Shape;228;p4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" name="Google Shape;229;p4:notes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36" name="Google Shape;236;p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p5:notes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45" name="Google Shape;245;p6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p6:notes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53" name="Google Shape;253;p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7:notes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61" name="Google Shape;261;p8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:notes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69" name="Google Shape;269;p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9:notes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4000"/>
              <a:buFont typeface="Calibri"/>
              <a:buNone/>
              <a:defRPr b="1" i="0" sz="4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A5002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A5002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A5002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A5002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b="1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Calibri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Calibri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3" name="Google Shape;73;p12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Google Shape;74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5" name="Google Shape;75;p12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" type="body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79" name="Google Shape;79;p13"/>
          <p:cNvSpPr txBox="1"/>
          <p:nvPr>
            <p:ph idx="2" type="body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80" name="Google Shape;80;p13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1" name="Google Shape;81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2" name="Google Shape;82;p13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4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alibri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alibri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libri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libri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libri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libri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libri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libri"/>
              <a:buNone/>
              <a:defRPr b="1" sz="1600"/>
            </a:lvl9pPr>
          </a:lstStyle>
          <a:p/>
        </p:txBody>
      </p:sp>
      <p:sp>
        <p:nvSpPr>
          <p:cNvPr id="86" name="Google Shape;86;p14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87" name="Google Shape;87;p14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alibri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alibri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libri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libri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libri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libri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libri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libri"/>
              <a:buNone/>
              <a:defRPr b="1" sz="1600"/>
            </a:lvl9pPr>
          </a:lstStyle>
          <a:p/>
        </p:txBody>
      </p:sp>
      <p:sp>
        <p:nvSpPr>
          <p:cNvPr id="88" name="Google Shape;88;p14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89" name="Google Shape;89;p14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0" name="Google Shape;90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1" name="Google Shape;91;p14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5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5" name="Google Shape;95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6" name="Google Shape;96;p15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9" name="Google Shape;99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0" name="Google Shape;100;p16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7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17"/>
          <p:cNvSpPr txBox="1"/>
          <p:nvPr>
            <p:ph idx="1" type="body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  <a:defRPr sz="2000"/>
            </a:lvl9pPr>
          </a:lstStyle>
          <a:p/>
        </p:txBody>
      </p:sp>
      <p:sp>
        <p:nvSpPr>
          <p:cNvPr id="104" name="Google Shape;104;p17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alibri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Calibri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Font typeface="Calibri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Font typeface="Calibri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Font typeface="Calibri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Font typeface="Calibri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Font typeface="Calibri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Font typeface="Calibri"/>
              <a:buNone/>
              <a:defRPr sz="900"/>
            </a:lvl9pPr>
          </a:lstStyle>
          <a:p/>
        </p:txBody>
      </p:sp>
      <p:sp>
        <p:nvSpPr>
          <p:cNvPr id="105" name="Google Shape;105;p17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6" name="Google Shape;106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7" name="Google Shape;107;p17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8"/>
          <p:cNvSpPr txBox="1"/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8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11" name="Google Shape;111;p18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alibri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Calibri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Font typeface="Calibri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Font typeface="Calibri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Font typeface="Calibri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Font typeface="Calibri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Font typeface="Calibri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Font typeface="Calibri"/>
              <a:buNone/>
              <a:defRPr sz="900"/>
            </a:lvl9pPr>
          </a:lstStyle>
          <a:p/>
        </p:txBody>
      </p:sp>
      <p:sp>
        <p:nvSpPr>
          <p:cNvPr id="112" name="Google Shape;112;p18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3" name="Google Shape;113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4" name="Google Shape;114;p18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9"/>
          <p:cNvSpPr txBox="1"/>
          <p:nvPr>
            <p:ph idx="1" type="body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8" name="Google Shape;118;p19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9" name="Google Shape;119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0" name="Google Shape;120;p19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20"/>
          <p:cNvSpPr txBox="1"/>
          <p:nvPr>
            <p:ph idx="1" type="body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4" name="Google Shape;124;p20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5" name="Google Shape;125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6" name="Google Shape;126;p20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b="1" sz="4000">
                <a:solidFill>
                  <a:srgbClr val="7030A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2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✓"/>
              <a:defRPr sz="2800"/>
            </a:lvl1pPr>
            <a:lvl2pPr indent="-4064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Arial"/>
              <a:buChar char="•"/>
              <a:defRPr/>
            </a:lvl2pPr>
            <a:lvl3pPr indent="-3810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  <a:defRPr/>
            </a:lvl3pPr>
            <a:lvl4pPr indent="-355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»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6" name="Google Shape;136;p22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7" name="Google Shape;137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8" name="Google Shape;138;p22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/>
          <p:nvPr/>
        </p:nvSpPr>
        <p:spPr>
          <a:xfrm>
            <a:off x="365125" y="6248400"/>
            <a:ext cx="6950074" cy="3079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Calibri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Copyright © 2012 Pearson Education, Inc. publishing as Prentice Hall</a:t>
            </a:r>
            <a:endParaRPr/>
          </a:p>
        </p:txBody>
      </p:sp>
      <p:sp>
        <p:nvSpPr>
          <p:cNvPr id="22" name="Google Shape;22;p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4000"/>
              <a:buFont typeface="Calibri"/>
              <a:buNone/>
              <a:defRPr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>
                <a:solidFill>
                  <a:srgbClr val="A5002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>
                <a:solidFill>
                  <a:srgbClr val="A5002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>
                <a:solidFill>
                  <a:srgbClr val="A5002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>
                <a:solidFill>
                  <a:srgbClr val="A5002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457200" y="1600200"/>
            <a:ext cx="8229600" cy="4648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✓"/>
              <a:defRPr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  <a:defRPr sz="2400"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2000"/>
              <a:buChar char="–"/>
              <a:defRPr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»"/>
              <a:defRPr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6645275" y="6248400"/>
            <a:ext cx="2133599" cy="30797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3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23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2" name="Google Shape;142;p23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3" name="Google Shape;143;p2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4" name="Google Shape;144;p23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4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b="1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24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Calibri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Calibri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8" name="Google Shape;148;p24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9" name="Google Shape;149;p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0" name="Google Shape;150;p24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p25"/>
          <p:cNvSpPr txBox="1"/>
          <p:nvPr>
            <p:ph idx="1" type="body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154" name="Google Shape;154;p25"/>
          <p:cNvSpPr txBox="1"/>
          <p:nvPr>
            <p:ph idx="2" type="body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155" name="Google Shape;155;p25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6" name="Google Shape;156;p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7" name="Google Shape;157;p25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0" name="Google Shape;160;p26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alibri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alibri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libri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libri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libri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libri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libri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libri"/>
              <a:buNone/>
              <a:defRPr b="1" sz="1600"/>
            </a:lvl9pPr>
          </a:lstStyle>
          <a:p/>
        </p:txBody>
      </p:sp>
      <p:sp>
        <p:nvSpPr>
          <p:cNvPr id="161" name="Google Shape;161;p26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162" name="Google Shape;162;p26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alibri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alibri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libri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libri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libri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libri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libri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libri"/>
              <a:buNone/>
              <a:defRPr b="1" sz="1600"/>
            </a:lvl9pPr>
          </a:lstStyle>
          <a:p/>
        </p:txBody>
      </p:sp>
      <p:sp>
        <p:nvSpPr>
          <p:cNvPr id="163" name="Google Shape;163;p26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164" name="Google Shape;164;p26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5" name="Google Shape;165;p2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6" name="Google Shape;166;p26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9" name="Google Shape;169;p27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0" name="Google Shape;170;p2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1" name="Google Shape;171;p27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8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4" name="Google Shape;174;p2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5" name="Google Shape;175;p28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9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29"/>
          <p:cNvSpPr txBox="1"/>
          <p:nvPr>
            <p:ph idx="1" type="body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  <a:defRPr sz="2000"/>
            </a:lvl9pPr>
          </a:lstStyle>
          <a:p/>
        </p:txBody>
      </p:sp>
      <p:sp>
        <p:nvSpPr>
          <p:cNvPr id="179" name="Google Shape;179;p2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alibri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Calibri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Font typeface="Calibri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Font typeface="Calibri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Font typeface="Calibri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Font typeface="Calibri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Font typeface="Calibri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Font typeface="Calibri"/>
              <a:buNone/>
              <a:defRPr sz="900"/>
            </a:lvl9pPr>
          </a:lstStyle>
          <a:p/>
        </p:txBody>
      </p:sp>
      <p:sp>
        <p:nvSpPr>
          <p:cNvPr id="180" name="Google Shape;180;p29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1" name="Google Shape;181;p2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2" name="Google Shape;182;p29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0"/>
          <p:cNvSpPr txBox="1"/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30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86" name="Google Shape;186;p30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alibri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Calibri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Font typeface="Calibri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Font typeface="Calibri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Font typeface="Calibri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Font typeface="Calibri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Font typeface="Calibri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Font typeface="Calibri"/>
              <a:buNone/>
              <a:defRPr sz="900"/>
            </a:lvl9pPr>
          </a:lstStyle>
          <a:p/>
        </p:txBody>
      </p:sp>
      <p:sp>
        <p:nvSpPr>
          <p:cNvPr id="187" name="Google Shape;187;p30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8" name="Google Shape;188;p3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9" name="Google Shape;189;p30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31"/>
          <p:cNvSpPr txBox="1"/>
          <p:nvPr>
            <p:ph idx="1" type="body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3" name="Google Shape;193;p31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4" name="Google Shape;194;p3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5" name="Google Shape;195;p31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8" name="Google Shape;198;p32"/>
          <p:cNvSpPr txBox="1"/>
          <p:nvPr>
            <p:ph idx="1" type="body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9" name="Google Shape;199;p32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0" name="Google Shape;200;p3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1" name="Google Shape;201;p32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/>
          <p:nvPr/>
        </p:nvSpPr>
        <p:spPr>
          <a:xfrm>
            <a:off x="365125" y="6248400"/>
            <a:ext cx="6950074" cy="3079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Calibri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Copyright © 2012 Pearson Education, Inc. publishing as Prentice Hall</a:t>
            </a:r>
            <a:endParaRPr/>
          </a:p>
        </p:txBody>
      </p:sp>
      <p:sp>
        <p:nvSpPr>
          <p:cNvPr id="27" name="Google Shape;27;p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4000"/>
              <a:buFont typeface="Calibri"/>
              <a:buNone/>
              <a:defRPr>
                <a:solidFill>
                  <a:srgbClr val="7030A0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>
                <a:solidFill>
                  <a:srgbClr val="A5002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>
                <a:solidFill>
                  <a:srgbClr val="A5002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>
                <a:solidFill>
                  <a:srgbClr val="A5002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>
                <a:solidFill>
                  <a:srgbClr val="A5002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4"/>
          <p:cNvSpPr txBox="1"/>
          <p:nvPr>
            <p:ph idx="1" type="body"/>
          </p:nvPr>
        </p:nvSpPr>
        <p:spPr>
          <a:xfrm>
            <a:off x="457200" y="1554479"/>
            <a:ext cx="4038599" cy="46177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29" name="Google Shape;29;p4"/>
          <p:cNvSpPr txBox="1"/>
          <p:nvPr>
            <p:ph idx="12" type="sldNum"/>
          </p:nvPr>
        </p:nvSpPr>
        <p:spPr>
          <a:xfrm>
            <a:off x="6645275" y="6248400"/>
            <a:ext cx="2133599" cy="30797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Arial"/>
              <a:buNone/>
              <a:defRPr b="1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Arial"/>
              <a:buNone/>
              <a:defRPr b="1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Arial"/>
              <a:buNone/>
              <a:defRPr b="1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Arial"/>
              <a:buNone/>
              <a:defRPr b="1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Arial"/>
              <a:buNone/>
              <a:defRPr b="1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Arial"/>
              <a:buNone/>
              <a:defRPr b="1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Arial"/>
              <a:buNone/>
              <a:defRPr b="1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Arial"/>
              <a:buNone/>
              <a:defRPr b="1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Arial"/>
              <a:buNone/>
              <a:defRPr b="1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0" name="Google Shape;30;p4"/>
          <p:cNvSpPr txBox="1"/>
          <p:nvPr>
            <p:ph idx="2" type="body"/>
          </p:nvPr>
        </p:nvSpPr>
        <p:spPr>
          <a:xfrm>
            <a:off x="4648200" y="1554479"/>
            <a:ext cx="4038599" cy="46177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497A"/>
              </a:buClr>
              <a:buSzPts val="4000"/>
              <a:buFont typeface="Calibri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>
                <a:solidFill>
                  <a:srgbClr val="A5002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>
                <a:solidFill>
                  <a:srgbClr val="A5002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>
                <a:solidFill>
                  <a:srgbClr val="A5002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>
                <a:solidFill>
                  <a:srgbClr val="A5002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Calibri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Calibri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Google Shape;35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5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497A"/>
              </a:buClr>
              <a:buSzPts val="4000"/>
              <a:buFont typeface="Calibri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>
                <a:solidFill>
                  <a:srgbClr val="A5002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>
                <a:solidFill>
                  <a:srgbClr val="A5002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>
                <a:solidFill>
                  <a:srgbClr val="A5002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>
                <a:solidFill>
                  <a:srgbClr val="A5002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Google Shape;39;p6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alibri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alibri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libri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libri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libri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libri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libri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libri"/>
              <a:buNone/>
              <a:defRPr b="1" sz="1600"/>
            </a:lvl9pPr>
          </a:lstStyle>
          <a:p/>
        </p:txBody>
      </p:sp>
      <p:sp>
        <p:nvSpPr>
          <p:cNvPr id="40" name="Google Shape;40;p6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41" name="Google Shape;41;p6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alibri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alibri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libri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libri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libri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libri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libri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libri"/>
              <a:buNone/>
              <a:defRPr b="1" sz="1600"/>
            </a:lvl9pPr>
          </a:lstStyle>
          <a:p/>
        </p:txBody>
      </p:sp>
      <p:sp>
        <p:nvSpPr>
          <p:cNvPr id="42" name="Google Shape;42;p6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43" name="Google Shape;43;p6"/>
          <p:cNvSpPr txBox="1"/>
          <p:nvPr/>
        </p:nvSpPr>
        <p:spPr>
          <a:xfrm>
            <a:off x="365125" y="6248400"/>
            <a:ext cx="6950074" cy="3079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Calibri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Copyright © 2012 Pearson Education, Inc. publishing as Prentice Hall</a:t>
            </a:r>
            <a:endParaRPr/>
          </a:p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6645275" y="6248400"/>
            <a:ext cx="2133599" cy="30797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497A"/>
              </a:buClr>
              <a:buSzPts val="4000"/>
              <a:buFont typeface="Calibri"/>
              <a:buNone/>
              <a:defRPr b="1" sz="4000">
                <a:solidFill>
                  <a:srgbClr val="5F497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>
                <a:solidFill>
                  <a:srgbClr val="A5002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>
                <a:solidFill>
                  <a:srgbClr val="A5002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>
                <a:solidFill>
                  <a:srgbClr val="A5002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>
                <a:solidFill>
                  <a:srgbClr val="A5002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Google Shape;47;p7"/>
          <p:cNvSpPr txBox="1"/>
          <p:nvPr/>
        </p:nvSpPr>
        <p:spPr>
          <a:xfrm>
            <a:off x="365125" y="6248400"/>
            <a:ext cx="6950074" cy="3079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Calibri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Copyright © 2012 Pearson Education, Inc. publishing as Prentice Hall</a:t>
            </a:r>
            <a:endParaRPr/>
          </a:p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645275" y="6248400"/>
            <a:ext cx="2133599" cy="30797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/>
        </p:nvSpPr>
        <p:spPr>
          <a:xfrm>
            <a:off x="365125" y="6248400"/>
            <a:ext cx="6950074" cy="3079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Calibri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Copyright © 2012 Pearson Education, Inc. publishing as Prentice Hall</a:t>
            </a:r>
            <a:endParaRPr/>
          </a:p>
        </p:txBody>
      </p:sp>
      <p:sp>
        <p:nvSpPr>
          <p:cNvPr id="51" name="Google Shape;51;p8"/>
          <p:cNvSpPr txBox="1"/>
          <p:nvPr>
            <p:ph idx="12" type="sldNum"/>
          </p:nvPr>
        </p:nvSpPr>
        <p:spPr>
          <a:xfrm>
            <a:off x="6645275" y="6248400"/>
            <a:ext cx="2133599" cy="30797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b="1" sz="4000">
                <a:solidFill>
                  <a:srgbClr val="7030A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✓"/>
              <a:defRPr sz="2800"/>
            </a:lvl1pPr>
            <a:lvl2pPr indent="-4064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Arial"/>
              <a:buChar char="•"/>
              <a:defRPr/>
            </a:lvl2pPr>
            <a:lvl3pPr indent="-3810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  <a:defRPr/>
            </a:lvl3pPr>
            <a:lvl4pPr indent="-355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»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Google Shape;61;p10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Google Shape;62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Google Shape;63;p10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Google Shape;67;p11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" name="Google Shape;68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9" name="Google Shape;69;p11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3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slideLayout" Target="../slideLayouts/slideLayout9.xml"/><Relationship Id="rId3" Type="http://schemas.openxmlformats.org/officeDocument/2006/relationships/slideLayout" Target="../slideLayouts/slideLayout10.xml"/><Relationship Id="rId4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7.xml"/><Relationship Id="rId12" Type="http://schemas.openxmlformats.org/officeDocument/2006/relationships/theme" Target="../theme/theme4.xml"/><Relationship Id="rId9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4.xml"/><Relationship Id="rId8" Type="http://schemas.openxmlformats.org/officeDocument/2006/relationships/slideLayout" Target="../slideLayouts/slideLayout15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slideLayout" Target="../slideLayouts/slideLayout20.xml"/><Relationship Id="rId3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28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5.xml"/><Relationship Id="rId8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497A"/>
              </a:buClr>
              <a:buSzPts val="4000"/>
              <a:buFont typeface="Calibri"/>
              <a:buNone/>
              <a:defRPr b="1" i="0" sz="4000" u="none" cap="none" strike="noStrike">
                <a:solidFill>
                  <a:srgbClr val="5F497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A5002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A5002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A5002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A5002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4" name="Google Shape;54;p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p9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9" name="Google Shape;129;p2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0" name="Google Shape;130;p21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1" name="Google Shape;131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2" name="Google Shape;132;p21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6.jp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3"/>
          <p:cNvSpPr txBox="1"/>
          <p:nvPr>
            <p:ph type="ctrTitle"/>
          </p:nvPr>
        </p:nvSpPr>
        <p:spPr>
          <a:xfrm>
            <a:off x="700079" y="1143000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900"/>
              <a:buFont typeface="Calibri"/>
              <a:buNone/>
            </a:pPr>
            <a:r>
              <a:rPr b="1" i="0" lang="en-US" sz="36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Digital Planet:</a:t>
            </a:r>
            <a:br>
              <a:rPr b="1" i="0" lang="en-US" sz="36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36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Tomorrow’s Technology and You</a:t>
            </a:r>
            <a:br>
              <a:rPr b="1" i="0" lang="en-US" sz="32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i="0" sz="3200" u="none" cap="none" strike="noStrike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33"/>
          <p:cNvSpPr txBox="1"/>
          <p:nvPr>
            <p:ph idx="1" type="subTitle"/>
          </p:nvPr>
        </p:nvSpPr>
        <p:spPr>
          <a:xfrm>
            <a:off x="1371600" y="3429000"/>
            <a:ext cx="6400799" cy="22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8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Chapter 9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7030A0"/>
              </a:buClr>
              <a:buSzPts val="900"/>
              <a:buFont typeface="Arial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Evolving Internet</a:t>
            </a:r>
            <a:endParaRPr/>
          </a:p>
          <a:p>
            <a:pPr indent="0" lvl="0" marL="0" marR="0" rtl="1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>
                <a:solidFill>
                  <a:schemeClr val="dk1"/>
                </a:solidFill>
              </a:rPr>
              <a:t>الانترنت</a:t>
            </a:r>
            <a:endParaRPr/>
          </a:p>
        </p:txBody>
      </p:sp>
      <p:sp>
        <p:nvSpPr>
          <p:cNvPr id="209" name="Google Shape;209;p33"/>
          <p:cNvSpPr txBox="1"/>
          <p:nvPr/>
        </p:nvSpPr>
        <p:spPr>
          <a:xfrm>
            <a:off x="365125" y="6248400"/>
            <a:ext cx="6950074" cy="3079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Calibri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Copyright © 2012 Pearson Education, Inc. publishing as Prentice Hall</a:t>
            </a:r>
            <a:endParaRPr/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4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1000"/>
              <a:buFont typeface="Calibri"/>
              <a:buNone/>
            </a:pPr>
            <a:r>
              <a:rPr b="1" i="0" lang="en-US" sz="4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kelly@cs.allaire.edu</a:t>
            </a:r>
            <a:endParaRPr/>
          </a:p>
        </p:txBody>
      </p:sp>
      <p:sp>
        <p:nvSpPr>
          <p:cNvPr id="282" name="Google Shape;282;p42"/>
          <p:cNvSpPr txBox="1"/>
          <p:nvPr>
            <p:ph idx="12" type="sldNum"/>
          </p:nvPr>
        </p:nvSpPr>
        <p:spPr>
          <a:xfrm>
            <a:off x="6645275" y="6248400"/>
            <a:ext cx="2133599" cy="30797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</a:pPr>
            <a:fld id="{00000000-1234-1234-1234-123412341234}" type="slidenum">
              <a:rPr b="1" i="0" lang="en-US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1" i="0" sz="14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Fig09-07.jpg" id="283" name="Google Shape;283;p42"/>
          <p:cNvPicPr preferRelativeResize="0"/>
          <p:nvPr/>
        </p:nvPicPr>
        <p:blipFill rotWithShape="1">
          <a:blip r:embed="rId3">
            <a:alphaModFix/>
          </a:blip>
          <a:srcRect b="0" l="0" r="0" t="5430"/>
          <a:stretch/>
        </p:blipFill>
        <p:spPr>
          <a:xfrm>
            <a:off x="3429000" y="1371600"/>
            <a:ext cx="5410199" cy="4663172"/>
          </a:xfrm>
          <a:prstGeom prst="rect">
            <a:avLst/>
          </a:prstGeom>
          <a:noFill/>
          <a:ln>
            <a:noFill/>
          </a:ln>
        </p:spPr>
      </p:pic>
      <p:sp>
        <p:nvSpPr>
          <p:cNvPr id="284" name="Google Shape;284;p42"/>
          <p:cNvSpPr txBox="1"/>
          <p:nvPr>
            <p:ph idx="1" type="body"/>
          </p:nvPr>
        </p:nvSpPr>
        <p:spPr>
          <a:xfrm>
            <a:off x="381000" y="1402079"/>
            <a:ext cx="3048000" cy="4617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Arial"/>
              <a:buChar char="•"/>
            </a:pPr>
            <a:r>
              <a:rPr b="1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kelly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login name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Arial"/>
              <a:buChar char="•"/>
            </a:pPr>
            <a:r>
              <a:rPr b="1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cs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host network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Arial"/>
              <a:buChar char="•"/>
            </a:pPr>
            <a:r>
              <a:rPr b="1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allaire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domain name for Allaire State University’s LAN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150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Arial"/>
              <a:buChar char="•"/>
            </a:pPr>
            <a:r>
              <a:rPr b="1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edu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top-level domain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4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1000"/>
              <a:buFont typeface="Calibri"/>
              <a:buNone/>
            </a:pPr>
            <a:r>
              <a:rPr b="1" i="0" lang="en-US" sz="4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Internet Access Options</a:t>
            </a:r>
            <a:endParaRPr/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450"/>
              <a:buFont typeface="Calibri"/>
              <a:buNone/>
            </a:pPr>
            <a:r>
              <a:rPr lang="en-US" sz="1800"/>
              <a:t>طرق الاتصال بالانترنت</a:t>
            </a:r>
            <a:endParaRPr/>
          </a:p>
        </p:txBody>
      </p:sp>
      <p:sp>
        <p:nvSpPr>
          <p:cNvPr id="291" name="Google Shape;291;p43"/>
          <p:cNvSpPr txBox="1"/>
          <p:nvPr>
            <p:ph idx="1" type="body"/>
          </p:nvPr>
        </p:nvSpPr>
        <p:spPr>
          <a:xfrm>
            <a:off x="590025" y="1524174"/>
            <a:ext cx="7315200" cy="4090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Four types of broadband access: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DSL: standard phone lines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Cable modems: fast Internet connections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Satellite dishes: radio waves and satellite relays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High-speed wireless connections: radio waves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✓"/>
            </a:pPr>
            <a:r>
              <a:rPr b="1" i="1" lang="en-US" sz="2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Internet service providers (ISPs): 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provide connections to the Internet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✓"/>
            </a:pPr>
            <a:r>
              <a:rPr b="1" i="1" lang="en-US" sz="2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Online services: 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offer extra services such as news and chat rooms</a:t>
            </a:r>
            <a:endParaRPr/>
          </a:p>
          <a:p>
            <a:pPr indent="0" lvl="1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030A0"/>
              </a:buClr>
              <a:buSzPts val="6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2" name="Google Shape;292;p43"/>
          <p:cNvSpPr txBox="1"/>
          <p:nvPr>
            <p:ph idx="12" type="sldNum"/>
          </p:nvPr>
        </p:nvSpPr>
        <p:spPr>
          <a:xfrm>
            <a:off x="6645275" y="6248400"/>
            <a:ext cx="2133599" cy="30797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Arial"/>
              <a:buNone/>
            </a:pPr>
            <a:fld id="{00000000-1234-1234-1234-123412341234}" type="slidenum">
              <a:rPr b="1" i="0" lang="en-US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00" u="none" cap="none" strike="noStrik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4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1000"/>
              <a:buFont typeface="Calibri"/>
              <a:buNone/>
            </a:pPr>
            <a:r>
              <a:rPr b="1" i="0" lang="en-US" sz="4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Internet Servers </a:t>
            </a:r>
            <a:endParaRPr/>
          </a:p>
        </p:txBody>
      </p:sp>
      <p:sp>
        <p:nvSpPr>
          <p:cNvPr id="299" name="Google Shape;299;p44"/>
          <p:cNvSpPr txBox="1"/>
          <p:nvPr>
            <p:ph idx="1" type="body"/>
          </p:nvPr>
        </p:nvSpPr>
        <p:spPr>
          <a:xfrm>
            <a:off x="457200" y="1463040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✓"/>
            </a:pPr>
            <a:r>
              <a:rPr b="1" i="1" lang="en-US" sz="2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Email servers: 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 as a local post office for a particular Internet host—a business, an organization, or an ISP.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✓"/>
            </a:pPr>
            <a:r>
              <a:rPr b="1" i="1" lang="en-US" sz="2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File servers: 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distribute programs, media files, and other data across the Internet.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✓"/>
            </a:pPr>
            <a:r>
              <a:rPr b="1" i="1" lang="en-US" sz="2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Application servers: 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store applications and make them available on request.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✓"/>
            </a:pPr>
            <a:r>
              <a:rPr b="1" i="1" lang="en-US" sz="2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Web servers: 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store Web pages and send them to client programs when requested.</a:t>
            </a:r>
            <a:endParaRPr/>
          </a:p>
        </p:txBody>
      </p:sp>
      <p:sp>
        <p:nvSpPr>
          <p:cNvPr id="300" name="Google Shape;300;p44"/>
          <p:cNvSpPr txBox="1"/>
          <p:nvPr>
            <p:ph idx="12" type="sldNum"/>
          </p:nvPr>
        </p:nvSpPr>
        <p:spPr>
          <a:xfrm>
            <a:off x="6645275" y="6248400"/>
            <a:ext cx="2133599" cy="30797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</a:pPr>
            <a:fld id="{00000000-1234-1234-1234-123412341234}" type="slidenum">
              <a:rPr b="1" i="0" lang="en-US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1" i="0" sz="14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4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1000"/>
              <a:buFont typeface="Calibri"/>
              <a:buNone/>
            </a:pPr>
            <a:r>
              <a:rPr b="1" i="0" lang="en-US" sz="4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Web Protocols and Web Publishing</a:t>
            </a:r>
            <a:endParaRPr/>
          </a:p>
        </p:txBody>
      </p:sp>
      <p:sp>
        <p:nvSpPr>
          <p:cNvPr id="307" name="Google Shape;307;p45"/>
          <p:cNvSpPr txBox="1"/>
          <p:nvPr>
            <p:ph idx="1" type="body"/>
          </p:nvPr>
        </p:nvSpPr>
        <p:spPr>
          <a:xfrm>
            <a:off x="505500" y="1508925"/>
            <a:ext cx="8229600" cy="4648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i="1" lang="en-US" sz="2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URL:</a:t>
            </a:r>
            <a:r>
              <a:rPr b="0" i="0" lang="en-US" sz="2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uniform resource locator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2800"/>
              <a:buNone/>
            </a:pPr>
            <a:r>
              <a:rPr b="1" i="1" lang="en-US" sz="2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HTML: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HyperText Markup Language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7030A0"/>
              </a:buClr>
              <a:buSzPts val="6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8" name="Google Shape;308;p45"/>
          <p:cNvSpPr txBox="1"/>
          <p:nvPr>
            <p:ph idx="12" type="sldNum"/>
          </p:nvPr>
        </p:nvSpPr>
        <p:spPr>
          <a:xfrm>
            <a:off x="6645275" y="6248400"/>
            <a:ext cx="2133599" cy="30797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</a:pPr>
            <a:fld id="{00000000-1234-1234-1234-123412341234}" type="slidenum">
              <a:rPr b="1" i="0" lang="en-US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1" i="0" sz="14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Fig09-10.jpg" id="309" name="Google Shape;309;p4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28800" y="2876924"/>
            <a:ext cx="5638800" cy="3295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46"/>
          <p:cNvSpPr txBox="1"/>
          <p:nvPr>
            <p:ph type="title"/>
          </p:nvPr>
        </p:nvSpPr>
        <p:spPr>
          <a:xfrm>
            <a:off x="0" y="274637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900"/>
              <a:buFont typeface="Calibri"/>
              <a:buNone/>
            </a:pPr>
            <a:r>
              <a:rPr b="1" i="0" lang="en-US" sz="36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Web Protocols and Web Publishing (cont.)</a:t>
            </a:r>
            <a:endParaRPr/>
          </a:p>
        </p:txBody>
      </p:sp>
      <p:sp>
        <p:nvSpPr>
          <p:cNvPr id="316" name="Google Shape;316;p46"/>
          <p:cNvSpPr txBox="1"/>
          <p:nvPr>
            <p:ph idx="1" type="body"/>
          </p:nvPr>
        </p:nvSpPr>
        <p:spPr>
          <a:xfrm>
            <a:off x="228600" y="1554475"/>
            <a:ext cx="4466400" cy="4617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1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✓"/>
            </a:pPr>
            <a:r>
              <a:rPr b="1" i="1" lang="en-US" sz="2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HTML: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describes format, layout, and structure of a Web page.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✓"/>
            </a:pPr>
            <a:r>
              <a:rPr b="1" i="1" lang="en-US" sz="2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Source document: 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text files that includes codes that describe the format of a hypermedia document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✓"/>
            </a:pPr>
            <a:r>
              <a:rPr b="1" i="1" lang="en-US" sz="2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Domain name registry: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company that sells server domain names.</a:t>
            </a:r>
            <a:endParaRPr/>
          </a:p>
        </p:txBody>
      </p:sp>
      <p:sp>
        <p:nvSpPr>
          <p:cNvPr id="317" name="Google Shape;317;p46"/>
          <p:cNvSpPr txBox="1"/>
          <p:nvPr>
            <p:ph idx="12" type="sldNum"/>
          </p:nvPr>
        </p:nvSpPr>
        <p:spPr>
          <a:xfrm>
            <a:off x="6645275" y="6248400"/>
            <a:ext cx="2133599" cy="30797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Arial"/>
              <a:buNone/>
            </a:pPr>
            <a:fld id="{00000000-1234-1234-1234-123412341234}" type="slidenum">
              <a:rPr b="1" i="0" lang="en-US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00" u="none" cap="none" strike="noStrik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Fig09-11.jpg" id="318" name="Google Shape;318;p4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99842" y="1956085"/>
            <a:ext cx="4466400" cy="32255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4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1000"/>
              <a:buFont typeface="Calibri"/>
              <a:buNone/>
            </a:pPr>
            <a:br>
              <a:rPr b="1" i="0" lang="en-US" sz="4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4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From Hypertext to Multimedia</a:t>
            </a:r>
            <a:br>
              <a:rPr b="1" i="0" lang="en-US" sz="4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4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325" name="Google Shape;325;p47"/>
          <p:cNvSpPr txBox="1"/>
          <p:nvPr>
            <p:ph idx="1" type="body"/>
          </p:nvPr>
        </p:nvSpPr>
        <p:spPr>
          <a:xfrm>
            <a:off x="457200" y="1554479"/>
            <a:ext cx="7086600" cy="4617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Web site can contain many media types: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Tables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Frames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Forms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Animations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Search engines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Downloadable audio and video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b="1" i="1" lang="en-US" sz="24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Streaming audio and video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7030A0"/>
              </a:buClr>
              <a:buSzPts val="7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7030A0"/>
              </a:buClr>
              <a:buSzPts val="7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6" name="Google Shape;326;p47"/>
          <p:cNvSpPr txBox="1"/>
          <p:nvPr>
            <p:ph idx="12" type="sldNum"/>
          </p:nvPr>
        </p:nvSpPr>
        <p:spPr>
          <a:xfrm>
            <a:off x="6645275" y="6248400"/>
            <a:ext cx="2133599" cy="30797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Arial"/>
              <a:buNone/>
            </a:pPr>
            <a:fld id="{00000000-1234-1234-1234-123412341234}" type="slidenum">
              <a:rPr b="1" i="0" lang="en-US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00" u="none" cap="none" strike="noStrik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4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1000"/>
              <a:buFont typeface="Calibri"/>
              <a:buNone/>
            </a:pPr>
            <a:r>
              <a:rPr b="1" i="0" lang="en-US" sz="4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From Hypertext to Multimedia (cont.)</a:t>
            </a:r>
            <a:endParaRPr/>
          </a:p>
        </p:txBody>
      </p:sp>
      <p:sp>
        <p:nvSpPr>
          <p:cNvPr id="332" name="Google Shape;332;p48"/>
          <p:cNvSpPr txBox="1"/>
          <p:nvPr>
            <p:ph idx="1" type="body"/>
          </p:nvPr>
        </p:nvSpPr>
        <p:spPr>
          <a:xfrm>
            <a:off x="457200" y="1600200"/>
            <a:ext cx="8229600" cy="4648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Most popular free </a:t>
            </a:r>
            <a:r>
              <a:rPr b="1" i="1" lang="en-US" sz="2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plug-ins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include: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b="1" i="1" lang="en-US" sz="24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Portable Document Format (PDF): 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documents looks the same on screen as on paper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b="1" i="1" lang="en-US" sz="24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Shockwave/Flash: 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allows browsers to present compressed interactive multimedia documents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b="1" i="1" lang="en-US" sz="24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Windows Media Player: 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plays streaming audio and video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b="1" i="1" lang="en-US" sz="24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Quick Time: 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Apple’s multipurpose multimedia framework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3" name="Google Shape;333;p48"/>
          <p:cNvSpPr txBox="1"/>
          <p:nvPr>
            <p:ph idx="12" type="sldNum"/>
          </p:nvPr>
        </p:nvSpPr>
        <p:spPr>
          <a:xfrm>
            <a:off x="6645275" y="6248400"/>
            <a:ext cx="2133599" cy="30797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</a:pPr>
            <a:fld id="{00000000-1234-1234-1234-123412341234}" type="slidenum">
              <a:rPr b="1" i="0" lang="en-US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1" i="0" sz="14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4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1000"/>
              <a:buFont typeface="Calibri"/>
              <a:buNone/>
            </a:pPr>
            <a:r>
              <a:rPr b="1" i="0" lang="en-US" sz="4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Dynamic Web Sites</a:t>
            </a:r>
            <a:endParaRPr/>
          </a:p>
        </p:txBody>
      </p:sp>
      <p:sp>
        <p:nvSpPr>
          <p:cNvPr id="339" name="Google Shape;339;p49"/>
          <p:cNvSpPr txBox="1"/>
          <p:nvPr>
            <p:ph idx="1" type="body"/>
          </p:nvPr>
        </p:nvSpPr>
        <p:spPr>
          <a:xfrm>
            <a:off x="457200" y="1600200"/>
            <a:ext cx="8229600" cy="4648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✓"/>
            </a:pPr>
            <a:r>
              <a:rPr b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Changeable content can provide personalization.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✓"/>
            </a:pPr>
            <a:r>
              <a:rPr b="1" i="1" lang="en-US" sz="2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Cookies:</a:t>
            </a:r>
            <a:r>
              <a:rPr b="0" i="0" lang="en-US" sz="2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small files deposited on visitor’s hard disk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Most browsers don’t tell you when they leave a cookie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✓"/>
            </a:pPr>
            <a:r>
              <a:rPr b="1" i="1" lang="en-US" sz="2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Content-management systems (CMS): </a:t>
            </a:r>
            <a:r>
              <a:rPr b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allow sites to be updated without coding in HTML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0" name="Google Shape;340;p49"/>
          <p:cNvSpPr txBox="1"/>
          <p:nvPr>
            <p:ph idx="12" type="sldNum"/>
          </p:nvPr>
        </p:nvSpPr>
        <p:spPr>
          <a:xfrm>
            <a:off x="6645275" y="6248400"/>
            <a:ext cx="2133599" cy="30797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</a:pPr>
            <a:fld id="{00000000-1234-1234-1234-123412341234}" type="slidenum">
              <a:rPr b="1" i="0" lang="en-US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1" i="0" sz="14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5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1000"/>
              <a:buFont typeface="Calibri"/>
              <a:buNone/>
            </a:pPr>
            <a:br>
              <a:rPr b="1" i="0" lang="en-US" sz="4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4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Dynamic Web Programming Tools</a:t>
            </a:r>
            <a:br>
              <a:rPr b="1" i="0" lang="en-US" sz="4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4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347" name="Google Shape;347;p50"/>
          <p:cNvSpPr txBox="1"/>
          <p:nvPr>
            <p:ph idx="1" type="body"/>
          </p:nvPr>
        </p:nvSpPr>
        <p:spPr>
          <a:xfrm>
            <a:off x="381000" y="1447800"/>
            <a:ext cx="7848599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✓"/>
            </a:pPr>
            <a:r>
              <a:rPr b="1" i="1" lang="en-US" sz="2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Scripts:</a:t>
            </a:r>
            <a:r>
              <a:rPr b="0" i="0" lang="en-US" sz="2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short programs that can add dynamic features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Scripts are typically written in </a:t>
            </a:r>
            <a:r>
              <a:rPr b="1" i="1" lang="en-US" sz="24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JavaScript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✓"/>
            </a:pPr>
            <a:r>
              <a:rPr b="1" i="1" lang="en-US" sz="2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Java: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full-featured, cross-platform programming language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b="1" i="1" lang="en-US" sz="24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Applets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are small Java programs.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✓"/>
            </a:pPr>
            <a:r>
              <a:rPr b="1" i="1" lang="en-US" sz="2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eXtensible Markup Language (XML): 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used for defining data formats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b="1" i="1" lang="en-US" sz="24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AJAX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stands for Asynchronous JavaScript and XML.</a:t>
            </a:r>
            <a:endParaRPr/>
          </a:p>
        </p:txBody>
      </p:sp>
      <p:sp>
        <p:nvSpPr>
          <p:cNvPr id="348" name="Google Shape;348;p50"/>
          <p:cNvSpPr txBox="1"/>
          <p:nvPr>
            <p:ph idx="12" type="sldNum"/>
          </p:nvPr>
        </p:nvSpPr>
        <p:spPr>
          <a:xfrm>
            <a:off x="6645275" y="6248400"/>
            <a:ext cx="2133599" cy="30797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</a:pPr>
            <a:fld id="{00000000-1234-1234-1234-123412341234}" type="slidenum">
              <a:rPr b="1" i="0" lang="en-US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1" i="0" sz="14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51"/>
          <p:cNvSpPr txBox="1"/>
          <p:nvPr>
            <p:ph type="title"/>
          </p:nvPr>
        </p:nvSpPr>
        <p:spPr>
          <a:xfrm>
            <a:off x="0" y="274637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900"/>
              <a:buFont typeface="Calibri"/>
              <a:buNone/>
            </a:pPr>
            <a:br>
              <a:rPr b="1" i="0" lang="en-US" sz="36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3959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Dynamic Web Programming Tools (cont.)</a:t>
            </a:r>
            <a:br>
              <a:rPr b="1" i="0" lang="en-US" sz="36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36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354" name="Google Shape;354;p5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Search engines are designed to make it easier to find information on the Web.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✓"/>
            </a:pPr>
            <a:r>
              <a:rPr b="1" i="1" lang="en-US" sz="2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Web crawlers 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 </a:t>
            </a:r>
            <a:r>
              <a:rPr b="1" i="1" lang="en-US" sz="2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spiders: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software robots that systematically explore the Web, retrieve information and index it in a database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✓"/>
            </a:pPr>
            <a:r>
              <a:rPr b="1" i="1" lang="en-US" sz="2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Boolean logic: 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refines queries using keywords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Many sites have their own built-in search engines.</a:t>
            </a:r>
            <a:endParaRPr/>
          </a:p>
          <a:p>
            <a:pPr indent="0" lvl="1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7030A0"/>
              </a:buClr>
              <a:buSzPts val="7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7030A0"/>
              </a:buClr>
              <a:buSzPts val="7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5" name="Google Shape;355;p51"/>
          <p:cNvSpPr txBox="1"/>
          <p:nvPr/>
        </p:nvSpPr>
        <p:spPr>
          <a:xfrm>
            <a:off x="365125" y="6248400"/>
            <a:ext cx="6950074" cy="3079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Calibri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Copyright © 2012 Pearson Education, Inc. publishing as Prentice Hall</a:t>
            </a:r>
            <a:endParaRPr/>
          </a:p>
        </p:txBody>
      </p:sp>
      <p:sp>
        <p:nvSpPr>
          <p:cNvPr id="356" name="Google Shape;356;p51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3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1000"/>
              <a:buFont typeface="Calibri"/>
              <a:buNone/>
            </a:pPr>
            <a:r>
              <a:rPr b="1" i="0" lang="en-US" sz="4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Chapter 9 Objectives</a:t>
            </a:r>
            <a:endParaRPr/>
          </a:p>
        </p:txBody>
      </p:sp>
      <p:sp>
        <p:nvSpPr>
          <p:cNvPr id="216" name="Google Shape;216;p34"/>
          <p:cNvSpPr txBox="1"/>
          <p:nvPr>
            <p:ph idx="1" type="body"/>
          </p:nvPr>
        </p:nvSpPr>
        <p:spPr>
          <a:xfrm>
            <a:off x="457200" y="1600200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Explain how and why the Internet was created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Describe the technology that’s at the heart of the Internet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Describe the technology that makes the Web work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/>
              <a:t>كيف تطورت الانترنت واهم تقنياتها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7030A0"/>
              </a:buClr>
              <a:buSzPts val="700"/>
              <a:buFont typeface="Noto Sans Symbols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ctr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7030A0"/>
              </a:buClr>
              <a:buSzPts val="700"/>
              <a:buFont typeface="Noto Sans Symbols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34"/>
          <p:cNvSpPr txBox="1"/>
          <p:nvPr>
            <p:ph idx="12" type="sldNum"/>
          </p:nvPr>
        </p:nvSpPr>
        <p:spPr>
          <a:xfrm>
            <a:off x="6645275" y="6248400"/>
            <a:ext cx="2133599" cy="30797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</a:pPr>
            <a:fld id="{00000000-1234-1234-1234-123412341234}" type="slidenum">
              <a:rPr b="1" i="0" lang="en-US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1" i="0" sz="14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5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800"/>
              <a:buFont typeface="Noto Sans Symbols"/>
              <a:buChar char="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 a plan.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1160"/>
              </a:spcBef>
              <a:spcAft>
                <a:spcPts val="0"/>
              </a:spcAft>
              <a:buClr>
                <a:srgbClr val="0070C0"/>
              </a:buClr>
              <a:buSzPts val="2800"/>
              <a:buFont typeface="Noto Sans Symbols"/>
              <a:buChar char="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Collect and prepare the source documents.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1160"/>
              </a:spcBef>
              <a:spcAft>
                <a:spcPts val="0"/>
              </a:spcAft>
              <a:buClr>
                <a:srgbClr val="0070C0"/>
              </a:buClr>
              <a:buSzPts val="2800"/>
              <a:buFont typeface="Noto Sans Symbols"/>
              <a:buChar char="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Prepare a logo and banner graphic. 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1160"/>
              </a:spcBef>
              <a:spcAft>
                <a:spcPts val="0"/>
              </a:spcAft>
              <a:buClr>
                <a:srgbClr val="0070C0"/>
              </a:buClr>
              <a:buSzPts val="2800"/>
              <a:buFont typeface="Noto Sans Symbols"/>
              <a:buChar char="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software, such as Dreamweaver, to define CSS styles and add tags.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1160"/>
              </a:spcBef>
              <a:spcAft>
                <a:spcPts val="0"/>
              </a:spcAft>
              <a:buClr>
                <a:srgbClr val="0070C0"/>
              </a:buClr>
              <a:buSzPts val="2800"/>
              <a:buFont typeface="Noto Sans Symbols"/>
              <a:buChar char="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Preview the pages.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1160"/>
              </a:spcBef>
              <a:spcAft>
                <a:spcPts val="0"/>
              </a:spcAft>
              <a:buClr>
                <a:srgbClr val="0070C0"/>
              </a:buClr>
              <a:buSzPts val="2800"/>
              <a:buFont typeface="Noto Sans Symbols"/>
              <a:buChar char="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Duplicate the unifying elements throughout the site.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1160"/>
              </a:spcBef>
              <a:spcAft>
                <a:spcPts val="0"/>
              </a:spcAft>
              <a:buClr>
                <a:srgbClr val="0070C0"/>
              </a:buClr>
              <a:buSzPts val="2800"/>
              <a:buFont typeface="Noto Sans Symbols"/>
              <a:buChar char="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 the site with different Web browsers.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1160"/>
              </a:spcBef>
              <a:spcAft>
                <a:spcPts val="0"/>
              </a:spcAft>
              <a:buClr>
                <a:srgbClr val="0070C0"/>
              </a:buClr>
              <a:buSzPts val="2800"/>
              <a:buFont typeface="Noto Sans Symbols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116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3" name="Google Shape;363;p52"/>
          <p:cNvSpPr txBox="1"/>
          <p:nvPr>
            <p:ph idx="12" type="sldNum"/>
          </p:nvPr>
        </p:nvSpPr>
        <p:spPr>
          <a:xfrm>
            <a:off x="6553200" y="624840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4" name="Google Shape;364;p5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gradFill>
            <a:gsLst>
              <a:gs pos="0">
                <a:srgbClr val="8AABE9"/>
              </a:gs>
              <a:gs pos="50000">
                <a:srgbClr val="B8CAF0"/>
              </a:gs>
              <a:gs pos="100000">
                <a:srgbClr val="DDE5F6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b="1" i="0" lang="en-US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Building a Web Site</a:t>
            </a:r>
            <a:endParaRPr/>
          </a:p>
        </p:txBody>
      </p:sp>
      <p:sp>
        <p:nvSpPr>
          <p:cNvPr id="365" name="Google Shape;365;p52"/>
          <p:cNvSpPr txBox="1"/>
          <p:nvPr/>
        </p:nvSpPr>
        <p:spPr>
          <a:xfrm>
            <a:off x="365125" y="6248400"/>
            <a:ext cx="6950074" cy="3079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Calibri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Copyright © 2012 Pearson Education, Inc. publishing as Prentice Hall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0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5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1000"/>
              <a:buFont typeface="Calibri"/>
              <a:buNone/>
            </a:pPr>
            <a:br>
              <a:rPr b="1" i="0" lang="en-US" sz="4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4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Portals</a:t>
            </a:r>
            <a:br>
              <a:rPr b="1" i="0" lang="en-US" sz="4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4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372" name="Google Shape;372;p53"/>
          <p:cNvSpPr txBox="1"/>
          <p:nvPr>
            <p:ph idx="1" type="body"/>
          </p:nvPr>
        </p:nvSpPr>
        <p:spPr>
          <a:xfrm>
            <a:off x="457200" y="1554479"/>
            <a:ext cx="4038599" cy="4617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✓"/>
            </a:pPr>
            <a:r>
              <a:rPr b="1" i="1" lang="en-US" sz="2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Web portals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Web entry stations that offer access to a variety of links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✓"/>
            </a:pPr>
            <a:r>
              <a:rPr b="1" i="1" lang="en-US" sz="2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Corporate portals: 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 intranets serve the employees </a:t>
            </a:r>
            <a:endParaRPr/>
          </a:p>
        </p:txBody>
      </p:sp>
      <p:sp>
        <p:nvSpPr>
          <p:cNvPr id="373" name="Google Shape;373;p53"/>
          <p:cNvSpPr txBox="1"/>
          <p:nvPr>
            <p:ph idx="12" type="sldNum"/>
          </p:nvPr>
        </p:nvSpPr>
        <p:spPr>
          <a:xfrm>
            <a:off x="6645275" y="6248400"/>
            <a:ext cx="2133599" cy="30797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Arial"/>
              <a:buNone/>
            </a:pPr>
            <a:fld id="{00000000-1234-1234-1234-123412341234}" type="slidenum">
              <a:rPr b="1" i="0" lang="en-US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00" u="none" cap="none" strike="noStrik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Fig09-20.jpg" id="374" name="Google Shape;374;p5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0" y="1905000"/>
            <a:ext cx="4289042" cy="33113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5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1000"/>
              <a:buFont typeface="Calibri"/>
              <a:buNone/>
            </a:pPr>
            <a:r>
              <a:rPr b="1" i="0" lang="en-US" sz="4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Push Technology and RSS</a:t>
            </a:r>
            <a:endParaRPr/>
          </a:p>
        </p:txBody>
      </p:sp>
      <p:sp>
        <p:nvSpPr>
          <p:cNvPr id="380" name="Google Shape;380;p54"/>
          <p:cNvSpPr txBox="1"/>
          <p:nvPr>
            <p:ph idx="1" type="body"/>
          </p:nvPr>
        </p:nvSpPr>
        <p:spPr>
          <a:xfrm>
            <a:off x="457200" y="1600200"/>
            <a:ext cx="8229600" cy="4648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✓"/>
            </a:pPr>
            <a:r>
              <a:rPr b="1" i="1" lang="en-US" sz="2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Pull technology: 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browsers on client computers pull information form server machines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✓"/>
            </a:pPr>
            <a:r>
              <a:rPr b="1" i="1" lang="en-US" sz="2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Push technology: 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server automatically sends information to the client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✓"/>
            </a:pPr>
            <a:r>
              <a:rPr b="1" i="1" lang="en-US" sz="2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Really Simple Syndication (RSS): 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XML-based family of formats used to publish frequently updated documents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1" name="Google Shape;381;p54"/>
          <p:cNvSpPr txBox="1"/>
          <p:nvPr>
            <p:ph idx="12" type="sldNum"/>
          </p:nvPr>
        </p:nvSpPr>
        <p:spPr>
          <a:xfrm>
            <a:off x="6645275" y="6248400"/>
            <a:ext cx="2133599" cy="30797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</a:pPr>
            <a:fld id="{00000000-1234-1234-1234-123412341234}" type="slidenum">
              <a:rPr b="1" i="0" lang="en-US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1" i="0" sz="14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6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5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1000"/>
              <a:buFont typeface="Calibri"/>
              <a:buNone/>
            </a:pPr>
            <a:br>
              <a:rPr b="1" i="0" lang="en-US" sz="4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4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Web 2.0 and You</a:t>
            </a:r>
            <a:br>
              <a:rPr b="1" i="0" lang="en-US" sz="4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4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388" name="Google Shape;388;p55"/>
          <p:cNvSpPr txBox="1"/>
          <p:nvPr>
            <p:ph idx="1" type="body"/>
          </p:nvPr>
        </p:nvSpPr>
        <p:spPr>
          <a:xfrm>
            <a:off x="457200" y="1600200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Web 2.0 anyone can create an online publication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Blogs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Forums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YouTube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Flickr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✓"/>
            </a:pPr>
            <a:r>
              <a:rPr b="1" i="1" lang="en-US" sz="2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Mashup:</a:t>
            </a:r>
            <a:r>
              <a:rPr b="0" i="0" lang="en-US" sz="2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combination of Web content such as a Web page, song, video, or image</a:t>
            </a:r>
            <a:endParaRPr/>
          </a:p>
        </p:txBody>
      </p:sp>
      <p:sp>
        <p:nvSpPr>
          <p:cNvPr id="389" name="Google Shape;389;p55"/>
          <p:cNvSpPr txBox="1"/>
          <p:nvPr>
            <p:ph idx="12" type="sldNum"/>
          </p:nvPr>
        </p:nvSpPr>
        <p:spPr>
          <a:xfrm>
            <a:off x="6645275" y="6248400"/>
            <a:ext cx="2133599" cy="30797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</a:pPr>
            <a:fld id="{00000000-1234-1234-1234-123412341234}" type="slidenum">
              <a:rPr b="1" i="0" lang="en-US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1" i="0" sz="14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3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1000"/>
              <a:buFont typeface="Calibri"/>
              <a:buNone/>
            </a:pPr>
            <a:r>
              <a:rPr b="1" i="0" lang="en-US" sz="4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Objectives (cont.)</a:t>
            </a:r>
            <a:endParaRPr/>
          </a:p>
        </p:txBody>
      </p:sp>
      <p:sp>
        <p:nvSpPr>
          <p:cNvPr id="224" name="Google Shape;224;p35"/>
          <p:cNvSpPr txBox="1"/>
          <p:nvPr>
            <p:ph idx="1" type="body"/>
          </p:nvPr>
        </p:nvSpPr>
        <p:spPr>
          <a:xfrm>
            <a:off x="457200" y="1600200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Discuss the evolving tools people use to build Web sites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150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Discuss the trends that are changing the Internet and the way people use it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150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Discuss important social and political issues raised by the growth of the Internet</a:t>
            </a:r>
            <a:endParaRPr/>
          </a:p>
          <a:p>
            <a:pPr indent="0" lvl="0" marL="0" marR="0" rtl="1" algn="r">
              <a:lnSpc>
                <a:spcPct val="80000"/>
              </a:lnSpc>
              <a:spcBef>
                <a:spcPts val="1500"/>
              </a:spcBef>
              <a:spcAft>
                <a:spcPts val="0"/>
              </a:spcAft>
              <a:buSzPts val="2800"/>
              <a:buNone/>
            </a:pPr>
            <a:r>
              <a:rPr lang="en-US"/>
              <a:t>التغيرات الاجتماعية واساليب العمل الجديدة المرافقة لتطور الانترنت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Google Shape;225;p35"/>
          <p:cNvSpPr txBox="1"/>
          <p:nvPr>
            <p:ph idx="12" type="sldNum"/>
          </p:nvPr>
        </p:nvSpPr>
        <p:spPr>
          <a:xfrm>
            <a:off x="6645275" y="6248400"/>
            <a:ext cx="2133599" cy="30797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</a:pPr>
            <a:fld id="{00000000-1234-1234-1234-123412341234}" type="slidenum">
              <a:rPr b="1" i="0" lang="en-US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1" i="0" sz="14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1000"/>
              <a:buFont typeface="Calibri"/>
              <a:buNone/>
            </a:pPr>
            <a:r>
              <a:rPr b="1" i="0" lang="en-US" sz="4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ARPANET Pioneers Build a Reliable Network Out of Unreliable Parts</a:t>
            </a:r>
            <a:endParaRPr/>
          </a:p>
        </p:txBody>
      </p:sp>
      <p:sp>
        <p:nvSpPr>
          <p:cNvPr id="232" name="Google Shape;232;p36"/>
          <p:cNvSpPr txBox="1"/>
          <p:nvPr>
            <p:ph idx="1" type="body"/>
          </p:nvPr>
        </p:nvSpPr>
        <p:spPr>
          <a:xfrm>
            <a:off x="457200" y="1554479"/>
            <a:ext cx="8381999" cy="4617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ARPANET (Advanced Research Projects Agency NETwork) is the predecessor to the Internet.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Developed at the request of the Department of Defense in 1969.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Peer-to-peer networking philosophy and protocols were copied in other networks.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Disbanded in 1990.</a:t>
            </a:r>
            <a:endParaRPr/>
          </a:p>
          <a:p>
            <a:pPr indent="-1651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Arial"/>
              <a:buNone/>
            </a:pPr>
            <a:r>
              <a:t/>
            </a:r>
            <a:endParaRPr/>
          </a:p>
          <a:p>
            <a:pPr indent="-177800" lvl="0" marL="177800" marR="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Arial"/>
              <a:buNone/>
            </a:pPr>
            <a:r>
              <a:rPr lang="en-US" sz="1800"/>
              <a:t>تم تطوير آربانت عام 1969, اي قبل الانترنت، من قبل وزارة الدفاع الامريكية، وكانت الاجهزة فيها مشبوكة بطريقة ند لند (peer to peer)، ولكن تم توقيف آربانت عام 1990</a:t>
            </a:r>
            <a:endParaRPr/>
          </a:p>
          <a:p>
            <a:pPr indent="0" lvl="1" marL="4572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7030A0"/>
              </a:buClr>
              <a:buSzPts val="6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Google Shape;233;p36"/>
          <p:cNvSpPr txBox="1"/>
          <p:nvPr>
            <p:ph idx="12" type="sldNum"/>
          </p:nvPr>
        </p:nvSpPr>
        <p:spPr>
          <a:xfrm>
            <a:off x="6645275" y="6248400"/>
            <a:ext cx="2133599" cy="30797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Arial"/>
              <a:buNone/>
            </a:pPr>
            <a:fld id="{00000000-1234-1234-1234-123412341234}" type="slidenum">
              <a:rPr b="1" i="0" lang="en-US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00" u="none" cap="none" strike="noStrik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3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1000"/>
              <a:buFont typeface="Calibri"/>
              <a:buNone/>
            </a:pPr>
            <a:r>
              <a:rPr b="1" i="0" lang="en-US" sz="4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Inside the Internet </a:t>
            </a:r>
            <a:endParaRPr/>
          </a:p>
        </p:txBody>
      </p:sp>
      <p:sp>
        <p:nvSpPr>
          <p:cNvPr id="240" name="Google Shape;240;p37"/>
          <p:cNvSpPr txBox="1"/>
          <p:nvPr>
            <p:ph idx="1" type="body"/>
          </p:nvPr>
        </p:nvSpPr>
        <p:spPr>
          <a:xfrm>
            <a:off x="457200" y="1554479"/>
            <a:ext cx="4038599" cy="4617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Internet: network of networks </a:t>
            </a:r>
            <a:r>
              <a:rPr lang="en-US" sz="1800"/>
              <a:t>(شبكة الشبكات)</a:t>
            </a: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Links academic, research, government, and commercial institutions</a:t>
            </a:r>
            <a:endParaRPr/>
          </a:p>
          <a:p>
            <a:pPr indent="0" lvl="0" marL="457200" marR="0" rtl="1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00"/>
              <a:buNone/>
            </a:pPr>
            <a:r>
              <a:rPr lang="en-US" sz="1800"/>
              <a:t>ربط الجامعات والحكومة وبعض المؤسسات التجارية ببعضها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 one entity controls the Internet </a:t>
            </a:r>
            <a:endParaRPr/>
          </a:p>
          <a:p>
            <a:pPr indent="0" lvl="0" marL="457200" marR="0" rtl="1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00"/>
              <a:buNone/>
            </a:pPr>
            <a:r>
              <a:rPr lang="en-US" sz="1800"/>
              <a:t>لا يوجد احد يتحكم في شبكة الانترنت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p37"/>
          <p:cNvSpPr txBox="1"/>
          <p:nvPr>
            <p:ph idx="12" type="sldNum"/>
          </p:nvPr>
        </p:nvSpPr>
        <p:spPr>
          <a:xfrm>
            <a:off x="6645275" y="6248400"/>
            <a:ext cx="2133599" cy="30797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Arial"/>
              <a:buNone/>
            </a:pPr>
            <a:fld id="{00000000-1234-1234-1234-123412341234}" type="slidenum">
              <a:rPr b="1" i="0" lang="en-US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00" u="none" cap="none" strike="noStrik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Fig09-05.jpg" id="242" name="Google Shape;242;p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57748" y="2133600"/>
            <a:ext cx="4381452" cy="29221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3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1000"/>
              <a:buFont typeface="Calibri"/>
              <a:buNone/>
            </a:pPr>
            <a:br>
              <a:rPr b="1" i="0" lang="en-US" sz="4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4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Counting Connections</a:t>
            </a:r>
            <a:br>
              <a:rPr b="1" i="0" lang="en-US" sz="4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4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249" name="Google Shape;249;p38"/>
          <p:cNvSpPr txBox="1"/>
          <p:nvPr>
            <p:ph idx="1" type="body"/>
          </p:nvPr>
        </p:nvSpPr>
        <p:spPr>
          <a:xfrm>
            <a:off x="457200" y="1600200"/>
            <a:ext cx="8229600" cy="4648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It’s impossible to pin down the exact size of the Internet for several reasons: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Internet has billions (مليارات المت</a:t>
            </a:r>
            <a:r>
              <a:rPr lang="en-US"/>
              <a:t>سخدمين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of new users every year.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Internet is decentralized. (لا مركزية)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 doesn’t have hard boundaries. (لا حدود)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7030A0"/>
              </a:buClr>
              <a:buSzPts val="700"/>
              <a:buFont typeface="Noto Sans Symbols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" name="Google Shape;250;p38"/>
          <p:cNvSpPr txBox="1"/>
          <p:nvPr>
            <p:ph idx="12" type="sldNum"/>
          </p:nvPr>
        </p:nvSpPr>
        <p:spPr>
          <a:xfrm>
            <a:off x="6645275" y="6248400"/>
            <a:ext cx="2133599" cy="30797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</a:pPr>
            <a:fld id="{00000000-1234-1234-1234-123412341234}" type="slidenum">
              <a:rPr b="1" i="0" lang="en-US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1" i="0" sz="14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3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1000"/>
              <a:buFont typeface="Calibri"/>
              <a:buNone/>
            </a:pPr>
            <a:r>
              <a:rPr b="1" i="0" lang="en-US" sz="4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Internet Protocols </a:t>
            </a:r>
            <a:endParaRPr/>
          </a:p>
        </p:txBody>
      </p:sp>
      <p:sp>
        <p:nvSpPr>
          <p:cNvPr id="257" name="Google Shape;257;p39"/>
          <p:cNvSpPr txBox="1"/>
          <p:nvPr>
            <p:ph idx="1" type="body"/>
          </p:nvPr>
        </p:nvSpPr>
        <p:spPr>
          <a:xfrm>
            <a:off x="457200" y="1600200"/>
            <a:ext cx="8229600" cy="4648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✓"/>
            </a:pPr>
            <a:r>
              <a:rPr b="1" i="1" lang="en-US" sz="2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TCP/IP (Transmission Control Protocol/Internet Protocol، </a:t>
            </a:r>
            <a:r>
              <a:rPr b="1" lang="en-US" sz="1800">
                <a:solidFill>
                  <a:srgbClr val="7030A0"/>
                </a:solidFill>
              </a:rPr>
              <a:t>برتوكول الانترنت</a:t>
            </a:r>
            <a:r>
              <a:rPr b="1" i="1" lang="en-US">
                <a:solidFill>
                  <a:srgbClr val="7030A0"/>
                </a:solidFill>
              </a:rPr>
              <a:t> </a:t>
            </a:r>
            <a:r>
              <a:rPr b="1" i="1" lang="en-US" sz="2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): 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specifications are open standard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language of the Internet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Allows cross-network communication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b="1" i="1" lang="en-US" sz="24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Internetworking </a:t>
            </a:r>
            <a:r>
              <a:rPr b="1" lang="en-US" sz="1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(م</a:t>
            </a:r>
            <a:r>
              <a:rPr b="1" lang="en-US" sz="1800">
                <a:solidFill>
                  <a:srgbClr val="7030A0"/>
                </a:solidFill>
              </a:rPr>
              <a:t>صطلح يستعمل عند ربط شبكات من انواع مختلفة</a:t>
            </a:r>
            <a:r>
              <a:rPr b="1" lang="en-US" sz="1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):</a:t>
            </a:r>
            <a:r>
              <a:rPr b="0" lang="en-US" sz="24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connecting different types of networks and computer systems</a:t>
            </a:r>
            <a:endParaRPr/>
          </a:p>
          <a:p>
            <a:pPr indent="0" lvl="1" marL="457200" marR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7030A0"/>
              </a:buClr>
              <a:buSzPts val="6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" name="Google Shape;258;p39"/>
          <p:cNvSpPr txBox="1"/>
          <p:nvPr>
            <p:ph idx="12" type="sldNum"/>
          </p:nvPr>
        </p:nvSpPr>
        <p:spPr>
          <a:xfrm>
            <a:off x="6645275" y="6248400"/>
            <a:ext cx="2133599" cy="30797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</a:pPr>
            <a:fld id="{00000000-1234-1234-1234-123412341234}" type="slidenum">
              <a:rPr b="1" i="0" lang="en-US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1" i="0" sz="14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4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1000"/>
              <a:buFont typeface="Calibri"/>
              <a:buNone/>
            </a:pPr>
            <a:r>
              <a:rPr b="1" i="0" lang="en-US" sz="4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Internet Protocols (cont.)</a:t>
            </a:r>
            <a:endParaRPr/>
          </a:p>
        </p:txBody>
      </p:sp>
      <p:sp>
        <p:nvSpPr>
          <p:cNvPr id="265" name="Google Shape;265;p40"/>
          <p:cNvSpPr txBox="1"/>
          <p:nvPr>
            <p:ph idx="1" type="body"/>
          </p:nvPr>
        </p:nvSpPr>
        <p:spPr>
          <a:xfrm>
            <a:off x="457200" y="1600200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TCP breaks messages into packets (حزم بيانات).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</a:t>
            </a:r>
            <a:r>
              <a:rPr b="1" i="1" lang="en-US" sz="24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packet</a:t>
            </a:r>
            <a:r>
              <a:rPr b="0" i="0" lang="en-US" sz="24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has all the information needed to travel from network to network. (</a:t>
            </a:r>
            <a:r>
              <a:rPr lang="en-US"/>
              <a:t>كل حزمة تحوي العناوين المطلوبة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b="1" i="1" lang="en-US" sz="24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Packet switching: 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flexible and robust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IP </a:t>
            </a:r>
            <a:r>
              <a:rPr lang="en-US"/>
              <a:t>(رقم/عنوان انترنت) 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 the address for the packets.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Internet host computer has a </a:t>
            </a:r>
            <a:r>
              <a:rPr b="0" i="0" lang="en-US" sz="2400" u="none" cap="none" strike="noStrike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unique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IP address.</a:t>
            </a:r>
            <a:endParaRPr/>
          </a:p>
          <a:p>
            <a:pPr indent="0" lvl="0" marL="457200" marR="0" rtl="1" algn="r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1800"/>
              <a:buNone/>
            </a:pPr>
            <a:r>
              <a:rPr lang="en-US" sz="1800"/>
              <a:t>كل جهاز يعطى رقم فريد خاص به يعتبر هو عنوانه، ما دام موصولا بلانترنت.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address is </a:t>
            </a:r>
            <a:r>
              <a:rPr b="0" i="0" lang="en-US" sz="24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comprised of four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sets of numbers separated by periods, such as 123.23.168.22.</a:t>
            </a:r>
            <a:endParaRPr/>
          </a:p>
          <a:p>
            <a:pPr indent="0" lvl="1" marL="4572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7030A0"/>
              </a:buClr>
              <a:buSzPts val="6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Google Shape;266;p40"/>
          <p:cNvSpPr txBox="1"/>
          <p:nvPr>
            <p:ph idx="12" type="sldNum"/>
          </p:nvPr>
        </p:nvSpPr>
        <p:spPr>
          <a:xfrm>
            <a:off x="6645275" y="6248400"/>
            <a:ext cx="2133599" cy="30797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</a:pPr>
            <a:fld id="{00000000-1234-1234-1234-123412341234}" type="slidenum">
              <a:rPr b="1" i="0" lang="en-US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1" i="0" sz="14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4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1000"/>
              <a:buFont typeface="Calibri"/>
              <a:buNone/>
            </a:pPr>
            <a:r>
              <a:rPr b="1" i="0" lang="en-US" sz="4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Inside the Internet</a:t>
            </a:r>
            <a:endParaRPr/>
          </a:p>
        </p:txBody>
      </p:sp>
      <p:sp>
        <p:nvSpPr>
          <p:cNvPr id="273" name="Google Shape;273;p41"/>
          <p:cNvSpPr txBox="1"/>
          <p:nvPr>
            <p:ph idx="1" type="body"/>
          </p:nvPr>
        </p:nvSpPr>
        <p:spPr>
          <a:xfrm>
            <a:off x="457200" y="1600200"/>
            <a:ext cx="8229600" cy="39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✓"/>
            </a:pPr>
            <a:r>
              <a:rPr b="1" i="1" lang="en-US" sz="2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DNS (domain name syste</a:t>
            </a:r>
            <a:r>
              <a:rPr b="1" i="1" lang="en-US">
                <a:solidFill>
                  <a:srgbClr val="7030A0"/>
                </a:solidFill>
              </a:rPr>
              <a:t>m, </a:t>
            </a:r>
            <a:r>
              <a:rPr b="1" lang="en-US" sz="1800">
                <a:solidFill>
                  <a:srgbClr val="7030A0"/>
                </a:solidFill>
              </a:rPr>
              <a:t>نظام أسماء النطاقات</a:t>
            </a:r>
            <a:r>
              <a:rPr b="1" i="1" lang="en-US">
                <a:solidFill>
                  <a:srgbClr val="7030A0"/>
                </a:solidFill>
              </a:rPr>
              <a:t>)</a:t>
            </a:r>
            <a:r>
              <a:rPr b="1" i="1" lang="en-US" sz="2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translates IP addresses into a string of names</a:t>
            </a:r>
            <a:r>
              <a:rPr lang="en-US"/>
              <a:t>,</a:t>
            </a:r>
            <a:r>
              <a:rPr lang="en-US" sz="1800"/>
              <a:t> لتحويل رقم الانترنت الى اسماء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Top-level domains include: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.edu: educational sites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.com: commercial sites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.gov: government sites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.org: nonprofit organization sites</a:t>
            </a:r>
            <a:endParaRPr/>
          </a:p>
        </p:txBody>
      </p:sp>
      <p:sp>
        <p:nvSpPr>
          <p:cNvPr id="274" name="Google Shape;274;p41"/>
          <p:cNvSpPr txBox="1"/>
          <p:nvPr>
            <p:ph idx="12" type="sldNum"/>
          </p:nvPr>
        </p:nvSpPr>
        <p:spPr>
          <a:xfrm>
            <a:off x="6645275" y="6248400"/>
            <a:ext cx="2133599" cy="30797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</a:pPr>
            <a:fld id="{00000000-1234-1234-1234-123412341234}" type="slidenum">
              <a:rPr b="1" i="0" lang="en-US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1" i="0" sz="14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5" name="Google Shape;275;p4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141500" y="3640675"/>
            <a:ext cx="3749824" cy="17731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tty10____ppt[1]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