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77" r:id="rId3"/>
    <p:sldMasterId id="2147483678" r:id="rId4"/>
    <p:sldMasterId id="214748367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/>
          <p:nvPr/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5" name="Google Shape;205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8" name="Google Shape;278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Fig. 9.7</a:t>
            </a:r>
            <a:endParaRPr/>
          </a:p>
        </p:txBody>
      </p:sp>
      <p:sp>
        <p:nvSpPr>
          <p:cNvPr id="279" name="Google Shape;279;p10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87" name="Google Shape;287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1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5" name="Google Shape;295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2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03" name="Google Shape;303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Fig. 9.10</a:t>
            </a:r>
            <a:endParaRPr/>
          </a:p>
        </p:txBody>
      </p:sp>
      <p:sp>
        <p:nvSpPr>
          <p:cNvPr id="304" name="Google Shape;304;p13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2" name="Google Shape;312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4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1" name="Google Shape;321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5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29" name="Google Shape;32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36" name="Google Shape;33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3" name="Google Shape;343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18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51" name="Google Shape;35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2" name="Google Shape;212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9" name="Google Shape;359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20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68" name="Google Shape;368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Fig. 9.20</a:t>
            </a:r>
            <a:endParaRPr/>
          </a:p>
        </p:txBody>
      </p:sp>
      <p:sp>
        <p:nvSpPr>
          <p:cNvPr id="369" name="Google Shape;369;p21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77" name="Google Shape;377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4" name="Google Shape;384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23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0" name="Google Shape;220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8" name="Google Shape;228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4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6" name="Google Shape;236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5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5" name="Google Shape;245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6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3" name="Google Shape;253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7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1" name="Google Shape;261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9" name="Google Shape;269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9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000"/>
              <a:buFont typeface="Calibri"/>
              <a:buNone/>
              <a:defRPr b="1" i="0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3" name="Google Shape;73;p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79" name="Google Shape;79;p13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80" name="Google Shape;80;p1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87" name="Google Shape;87;p1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104" name="Google Shape;104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9pPr>
          </a:lstStyle>
          <a:p/>
        </p:txBody>
      </p:sp>
      <p:sp>
        <p:nvSpPr>
          <p:cNvPr id="105" name="Google Shape;105;p1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8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9pPr>
          </a:lstStyle>
          <a:p/>
        </p:txBody>
      </p:sp>
      <p:sp>
        <p:nvSpPr>
          <p:cNvPr id="112" name="Google Shape;112;p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Google Shape;11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b="1" sz="4000">
                <a:solidFill>
                  <a:srgbClr val="7030A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  <a:defRPr sz="2800"/>
            </a:lvl1pPr>
            <a:lvl2pPr indent="-4064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2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Google Shape;13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Google Shape;138;p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/>
        </p:nvSpPr>
        <p:spPr>
          <a:xfrm>
            <a:off x="365125" y="6248400"/>
            <a:ext cx="6950074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 © 2012 Pearson Education, Inc. publishing as Prentice Hall</a:t>
            </a:r>
            <a:endParaRPr/>
          </a:p>
        </p:txBody>
      </p:sp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000"/>
              <a:buFont typeface="Calibri"/>
              <a:buNone/>
              <a:defRPr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Google Shape;142;p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Google Shape;143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2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8" name="Google Shape;148;p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Google Shape;150;p2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154" name="Google Shape;154;p2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155" name="Google Shape;155;p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Google Shape;156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Google Shape;157;p2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9pPr>
          </a:lstStyle>
          <a:p/>
        </p:txBody>
      </p:sp>
      <p:sp>
        <p:nvSpPr>
          <p:cNvPr id="161" name="Google Shape;161;p26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162" name="Google Shape;162;p26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9pPr>
          </a:lstStyle>
          <a:p/>
        </p:txBody>
      </p:sp>
      <p:sp>
        <p:nvSpPr>
          <p:cNvPr id="163" name="Google Shape;163;p2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164" name="Google Shape;164;p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Google Shape;165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6" name="Google Shape;166;p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2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0" name="Google Shape;170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Google Shape;171;p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4" name="Google Shape;174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5" name="Google Shape;175;p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179" name="Google Shape;179;p2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9pPr>
          </a:lstStyle>
          <a:p/>
        </p:txBody>
      </p:sp>
      <p:sp>
        <p:nvSpPr>
          <p:cNvPr id="180" name="Google Shape;180;p2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1" name="Google Shape;181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Google Shape;182;p2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3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86" name="Google Shape;186;p3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9pPr>
          </a:lstStyle>
          <a:p/>
        </p:txBody>
      </p:sp>
      <p:sp>
        <p:nvSpPr>
          <p:cNvPr id="187" name="Google Shape;187;p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8" name="Google Shape;188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9" name="Google Shape;189;p3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31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3" name="Google Shape;193;p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4" name="Google Shape;194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5" name="Google Shape;195;p3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3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9" name="Google Shape;199;p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0" name="Google Shape;200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1" name="Google Shape;201;p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/>
        </p:nvSpPr>
        <p:spPr>
          <a:xfrm>
            <a:off x="365125" y="6248400"/>
            <a:ext cx="6950074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 © 2012 Pearson Education, Inc. publishing as Prentice Hall</a:t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000"/>
              <a:buFont typeface="Calibri"/>
              <a:buNone/>
              <a:defRPr>
                <a:solidFill>
                  <a:srgbClr val="7030A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57200" y="1554479"/>
            <a:ext cx="4038599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4"/>
          <p:cNvSpPr txBox="1"/>
          <p:nvPr>
            <p:ph idx="2" type="body"/>
          </p:nvPr>
        </p:nvSpPr>
        <p:spPr>
          <a:xfrm>
            <a:off x="4648200" y="1554479"/>
            <a:ext cx="4038599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ts val="4000"/>
              <a:buFont typeface="Calibri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ts val="4000"/>
              <a:buFont typeface="Calibri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3" name="Google Shape;43;p6"/>
          <p:cNvSpPr txBox="1"/>
          <p:nvPr/>
        </p:nvSpPr>
        <p:spPr>
          <a:xfrm>
            <a:off x="365125" y="6248400"/>
            <a:ext cx="6950074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 © 2012 Pearson Education, Inc. publishing as Prentice Hall</a:t>
            </a:r>
            <a:endParaRPr/>
          </a:p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ts val="4000"/>
              <a:buFont typeface="Calibri"/>
              <a:buNone/>
              <a:defRPr b="1" sz="40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/>
        </p:nvSpPr>
        <p:spPr>
          <a:xfrm>
            <a:off x="365125" y="6248400"/>
            <a:ext cx="6950074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 © 2012 Pearson Education, Inc. publishing as Prentice Hall</a:t>
            </a:r>
            <a:endParaRPr/>
          </a:p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/>
        </p:nvSpPr>
        <p:spPr>
          <a:xfrm>
            <a:off x="365125" y="6248400"/>
            <a:ext cx="6950074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 © 2012 Pearson Education, Inc. publishing as Prentice Hall</a:t>
            </a:r>
            <a:endParaRPr/>
          </a:p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b="1" sz="4000">
                <a:solidFill>
                  <a:srgbClr val="7030A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  <a:defRPr sz="2800"/>
            </a:lvl1pPr>
            <a:lvl2pPr indent="-4064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7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ts val="4000"/>
              <a:buFont typeface="Calibri"/>
              <a:buNone/>
              <a:defRPr b="1" i="0" sz="4000" u="none" cap="none" strike="noStrike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9" name="Google Shape;129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2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Google Shape;132;p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 txBox="1"/>
          <p:nvPr>
            <p:ph type="ctrTitle"/>
          </p:nvPr>
        </p:nvSpPr>
        <p:spPr>
          <a:xfrm>
            <a:off x="700079" y="11430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900"/>
              <a:buFont typeface="Calibri"/>
              <a:buNone/>
            </a:pPr>
            <a:r>
              <a:rPr b="1" i="0" lang="en-US" sz="3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Digital Planet:</a:t>
            </a:r>
            <a:br>
              <a:rPr b="1" i="0" lang="en-US" sz="3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Tomorrow’s Technology and You</a:t>
            </a:r>
            <a:br>
              <a:rPr b="1" i="0" lang="en-US" sz="32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32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3"/>
          <p:cNvSpPr txBox="1"/>
          <p:nvPr>
            <p:ph idx="1" type="subTitle"/>
          </p:nvPr>
        </p:nvSpPr>
        <p:spPr>
          <a:xfrm>
            <a:off x="1371600" y="3429000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8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Chapter 9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9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Evolving Internet</a:t>
            </a:r>
            <a:endParaRPr/>
          </a:p>
          <a:p>
            <a:pPr indent="0" lvl="0" marL="0" marR="0" rtl="1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>
                <a:solidFill>
                  <a:schemeClr val="dk1"/>
                </a:solidFill>
              </a:rPr>
              <a:t>الانترنت</a:t>
            </a:r>
            <a:endParaRPr/>
          </a:p>
        </p:txBody>
      </p:sp>
      <p:sp>
        <p:nvSpPr>
          <p:cNvPr id="209" name="Google Shape;209;p33"/>
          <p:cNvSpPr txBox="1"/>
          <p:nvPr/>
        </p:nvSpPr>
        <p:spPr>
          <a:xfrm>
            <a:off x="365125" y="6248400"/>
            <a:ext cx="6950074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 © 2012 Pearson Education, Inc. publishing as Prentice Hall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kelly@cs.allaire.edu</a:t>
            </a:r>
            <a:endParaRPr/>
          </a:p>
        </p:txBody>
      </p:sp>
      <p:sp>
        <p:nvSpPr>
          <p:cNvPr id="282" name="Google Shape;282;p42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ig09-07.jpg" id="283" name="Google Shape;283;p42"/>
          <p:cNvPicPr preferRelativeResize="0"/>
          <p:nvPr/>
        </p:nvPicPr>
        <p:blipFill rotWithShape="1">
          <a:blip r:embed="rId3">
            <a:alphaModFix/>
          </a:blip>
          <a:srcRect b="0" l="0" r="0" t="5430"/>
          <a:stretch/>
        </p:blipFill>
        <p:spPr>
          <a:xfrm>
            <a:off x="3429000" y="1371600"/>
            <a:ext cx="5410199" cy="4663172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42"/>
          <p:cNvSpPr txBox="1"/>
          <p:nvPr>
            <p:ph idx="1" type="body"/>
          </p:nvPr>
        </p:nvSpPr>
        <p:spPr>
          <a:xfrm>
            <a:off x="381000" y="1402079"/>
            <a:ext cx="304800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kelly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login name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host network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allaire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domain name for Allaire State University’s LAN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top-level domain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Internet Access Options</a:t>
            </a:r>
            <a:endParaRPr/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50"/>
              <a:buFont typeface="Calibri"/>
              <a:buNone/>
            </a:pPr>
            <a:r>
              <a:rPr lang="en-US" sz="1800"/>
              <a:t>طرق الاتصال بالانترنت</a:t>
            </a:r>
            <a:endParaRPr/>
          </a:p>
        </p:txBody>
      </p:sp>
      <p:sp>
        <p:nvSpPr>
          <p:cNvPr id="291" name="Google Shape;291;p43"/>
          <p:cNvSpPr txBox="1"/>
          <p:nvPr>
            <p:ph idx="1" type="body"/>
          </p:nvPr>
        </p:nvSpPr>
        <p:spPr>
          <a:xfrm>
            <a:off x="590025" y="1524174"/>
            <a:ext cx="7315200" cy="409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types of broadband access: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DSL: standard phone lines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Cable modems: fast Internet connections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Satellite dishes: radio waves and satellite relays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High-speed wireless connections: radio waves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Internet service providers (ISPs):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connections to the Internet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Online services: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extra services such as news and chat rooms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43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Internet Servers </a:t>
            </a:r>
            <a:endParaRPr/>
          </a:p>
        </p:txBody>
      </p:sp>
      <p:sp>
        <p:nvSpPr>
          <p:cNvPr id="299" name="Google Shape;299;p44"/>
          <p:cNvSpPr txBox="1"/>
          <p:nvPr>
            <p:ph idx="1" type="body"/>
          </p:nvPr>
        </p:nvSpPr>
        <p:spPr>
          <a:xfrm>
            <a:off x="457200" y="146304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Email servers: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 as a local post office for a particular Internet host—a business, an organization, or an ISP.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File servers: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distribute programs, media files, and other data across the Internet.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Application servers: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 applications and make them available on request.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Web servers: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 Web pages and send them to client programs when requested.</a:t>
            </a:r>
            <a:endParaRPr/>
          </a:p>
        </p:txBody>
      </p:sp>
      <p:sp>
        <p:nvSpPr>
          <p:cNvPr id="300" name="Google Shape;300;p44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Web Protocols and Web Publishing</a:t>
            </a:r>
            <a:endParaRPr/>
          </a:p>
        </p:txBody>
      </p:sp>
      <p:sp>
        <p:nvSpPr>
          <p:cNvPr id="307" name="Google Shape;307;p45"/>
          <p:cNvSpPr txBox="1"/>
          <p:nvPr>
            <p:ph idx="1" type="body"/>
          </p:nvPr>
        </p:nvSpPr>
        <p:spPr>
          <a:xfrm>
            <a:off x="505500" y="1508925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URL:</a:t>
            </a:r>
            <a:r>
              <a:rPr b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uniform resource locator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2800"/>
              <a:buNone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HTML: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HyperText Markup Language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45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ig09-10.jpg" id="309" name="Google Shape;309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2876924"/>
            <a:ext cx="5638800" cy="3295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6"/>
          <p:cNvSpPr txBox="1"/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900"/>
              <a:buFont typeface="Calibri"/>
              <a:buNone/>
            </a:pPr>
            <a:r>
              <a:rPr b="1" i="0" lang="en-US" sz="3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Web Protocols and Web Publishing (cont.)</a:t>
            </a:r>
            <a:endParaRPr/>
          </a:p>
        </p:txBody>
      </p:sp>
      <p:sp>
        <p:nvSpPr>
          <p:cNvPr id="316" name="Google Shape;316;p46"/>
          <p:cNvSpPr txBox="1"/>
          <p:nvPr>
            <p:ph idx="1" type="body"/>
          </p:nvPr>
        </p:nvSpPr>
        <p:spPr>
          <a:xfrm>
            <a:off x="228600" y="1554475"/>
            <a:ext cx="4466400" cy="4617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1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HTML: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describes format, layout, and structure of a Web page.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Source document: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files that includes codes that describe the format of a hypermedia document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Domain name registry: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company that sells server domain names.</a:t>
            </a:r>
            <a:endParaRPr/>
          </a:p>
        </p:txBody>
      </p:sp>
      <p:sp>
        <p:nvSpPr>
          <p:cNvPr id="317" name="Google Shape;317;p46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g09-11.jpg" id="318" name="Google Shape;318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99842" y="1956085"/>
            <a:ext cx="4466400" cy="322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From Hypertext to Multimedia</a:t>
            </a: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25" name="Google Shape;325;p47"/>
          <p:cNvSpPr txBox="1"/>
          <p:nvPr>
            <p:ph idx="1" type="body"/>
          </p:nvPr>
        </p:nvSpPr>
        <p:spPr>
          <a:xfrm>
            <a:off x="457200" y="1554479"/>
            <a:ext cx="708660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Web site can contain many media types: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Animations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Search engines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Downloadable audio and video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Streaming audio and video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7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7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47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From Hypertext to Multimedia (cont.)</a:t>
            </a:r>
            <a:endParaRPr/>
          </a:p>
        </p:txBody>
      </p:sp>
      <p:sp>
        <p:nvSpPr>
          <p:cNvPr id="332" name="Google Shape;332;p48"/>
          <p:cNvSpPr txBox="1"/>
          <p:nvPr>
            <p:ph idx="1" type="body"/>
          </p:nvPr>
        </p:nvSpPr>
        <p:spPr>
          <a:xfrm>
            <a:off x="457200" y="16002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popular free </a:t>
            </a: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plug-ins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include: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Portable Document Format (PDF):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documents looks the same on screen as on paper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Shockwave/Flash: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allows browsers to present compressed interactive multimedia documents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Windows Media Player: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plays streaming audio and video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Quick Time: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Apple’s multipurpose multimedia framework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48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Dynamic Web Sites</a:t>
            </a:r>
            <a:endParaRPr/>
          </a:p>
        </p:txBody>
      </p:sp>
      <p:sp>
        <p:nvSpPr>
          <p:cNvPr id="339" name="Google Shape;339;p49"/>
          <p:cNvSpPr txBox="1"/>
          <p:nvPr>
            <p:ph idx="1" type="body"/>
          </p:nvPr>
        </p:nvSpPr>
        <p:spPr>
          <a:xfrm>
            <a:off x="457200" y="16002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Changeable content can provide personalization.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Cookies:</a:t>
            </a:r>
            <a:r>
              <a:rPr b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small files deposited on visitor’s hard disk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 browsers don’t tell you when they leave a cookie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Content-management systems (CMS):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allow sites to be updated without coding in HTML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49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Dynamic Web Programming Tools</a:t>
            </a: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47" name="Google Shape;347;p50"/>
          <p:cNvSpPr txBox="1"/>
          <p:nvPr>
            <p:ph idx="1" type="body"/>
          </p:nvPr>
        </p:nvSpPr>
        <p:spPr>
          <a:xfrm>
            <a:off x="381000" y="1447800"/>
            <a:ext cx="78485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Scripts:</a:t>
            </a:r>
            <a:r>
              <a:rPr b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programs that can add dynamic features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Scripts are typically written in </a:t>
            </a: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JavaScript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Java: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full-featured, cross-platform programming language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Applets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small Java programs.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eXtensible Markup Language (XML):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for defining data formats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AJAX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stands for Asynchronous JavaScript and XML.</a:t>
            </a:r>
            <a:endParaRPr/>
          </a:p>
        </p:txBody>
      </p:sp>
      <p:sp>
        <p:nvSpPr>
          <p:cNvPr id="348" name="Google Shape;348;p50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1"/>
          <p:cNvSpPr txBox="1"/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900"/>
              <a:buFont typeface="Calibri"/>
              <a:buNone/>
            </a:pPr>
            <a:br>
              <a:rPr b="1" i="0" lang="en-US" sz="3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959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Dynamic Web Programming Tools (cont.)</a:t>
            </a:r>
            <a:br>
              <a:rPr b="1" i="0" lang="en-US" sz="3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54" name="Google Shape;354;p5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Search engines are designed to make it easier to find information on the Web.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Web crawlers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spiders: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software robots that systematically explore the Web, retrieve information and index it in a database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Boolean logic: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refines queries using keywords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sites have their own built-in search engines.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7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7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51"/>
          <p:cNvSpPr txBox="1"/>
          <p:nvPr/>
        </p:nvSpPr>
        <p:spPr>
          <a:xfrm>
            <a:off x="365125" y="6248400"/>
            <a:ext cx="6950074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 © 2012 Pearson Education, Inc. publishing as Prentice Hall</a:t>
            </a:r>
            <a:endParaRPr/>
          </a:p>
        </p:txBody>
      </p:sp>
      <p:sp>
        <p:nvSpPr>
          <p:cNvPr id="356" name="Google Shape;356;p5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Chapter 9 Objectives</a:t>
            </a:r>
            <a:endParaRPr/>
          </a:p>
        </p:txBody>
      </p:sp>
      <p:sp>
        <p:nvSpPr>
          <p:cNvPr id="216" name="Google Shape;216;p34"/>
          <p:cNvSpPr txBox="1"/>
          <p:nvPr>
            <p:ph idx="1" type="body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and why the Internet was created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technology that’s at the heart of the Internet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technology that makes the Web work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كيف تطورت الانترنت واهم تقنياتها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7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7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4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 plan.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 and prepare the source documents.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 a logo and banner graphic.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software, such as Dreamweaver, to define CSS styles and add tags.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Preview the pages.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Duplicate the unifying elements throughout the site.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the site with different Web browsers.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52"/>
          <p:cNvSpPr txBox="1"/>
          <p:nvPr>
            <p:ph idx="12" type="sldNum"/>
          </p:nvPr>
        </p:nvSpPr>
        <p:spPr>
          <a:xfrm>
            <a:off x="6553200" y="62484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gradFill>
            <a:gsLst>
              <a:gs pos="0">
                <a:srgbClr val="8AABE9"/>
              </a:gs>
              <a:gs pos="50000">
                <a:srgbClr val="B8CAF0"/>
              </a:gs>
              <a:gs pos="100000">
                <a:srgbClr val="DDE5F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a Web Site</a:t>
            </a:r>
            <a:endParaRPr/>
          </a:p>
        </p:txBody>
      </p:sp>
      <p:sp>
        <p:nvSpPr>
          <p:cNvPr id="365" name="Google Shape;365;p52"/>
          <p:cNvSpPr txBox="1"/>
          <p:nvPr/>
        </p:nvSpPr>
        <p:spPr>
          <a:xfrm>
            <a:off x="365125" y="6248400"/>
            <a:ext cx="6950074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 © 2012 Pearson Education, Inc. publishing as Prentice Hall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Portals</a:t>
            </a: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72" name="Google Shape;372;p53"/>
          <p:cNvSpPr txBox="1"/>
          <p:nvPr>
            <p:ph idx="1" type="body"/>
          </p:nvPr>
        </p:nvSpPr>
        <p:spPr>
          <a:xfrm>
            <a:off x="457200" y="1554479"/>
            <a:ext cx="4038599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Web portals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Web entry stations that offer access to a variety of links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Corporate portals: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intranets serve the employees </a:t>
            </a:r>
            <a:endParaRPr/>
          </a:p>
        </p:txBody>
      </p:sp>
      <p:sp>
        <p:nvSpPr>
          <p:cNvPr id="373" name="Google Shape;373;p53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g09-20.jpg" id="374" name="Google Shape;374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1905000"/>
            <a:ext cx="4289042" cy="3311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Push Technology and RSS</a:t>
            </a:r>
            <a:endParaRPr/>
          </a:p>
        </p:txBody>
      </p:sp>
      <p:sp>
        <p:nvSpPr>
          <p:cNvPr id="380" name="Google Shape;380;p54"/>
          <p:cNvSpPr txBox="1"/>
          <p:nvPr>
            <p:ph idx="1" type="body"/>
          </p:nvPr>
        </p:nvSpPr>
        <p:spPr>
          <a:xfrm>
            <a:off x="457200" y="16002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Pull technology: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browsers on client computers pull information form server machines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Push technology: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server automatically sends information to the client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Really Simple Syndication (RSS):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XML-based family of formats used to publish frequently updated documents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54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Web 2.0 and You</a:t>
            </a: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88" name="Google Shape;388;p55"/>
          <p:cNvSpPr txBox="1"/>
          <p:nvPr>
            <p:ph idx="1" type="body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Web 2.0 anyone can create an online publication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Blogs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Forums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YouTube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Flickr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Mashup:</a:t>
            </a:r>
            <a:r>
              <a:rPr b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combination of Web content such as a Web page, song, video, or image</a:t>
            </a:r>
            <a:endParaRPr/>
          </a:p>
        </p:txBody>
      </p:sp>
      <p:sp>
        <p:nvSpPr>
          <p:cNvPr id="389" name="Google Shape;389;p55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Objectives (cont.)</a:t>
            </a:r>
            <a:endParaRPr/>
          </a:p>
        </p:txBody>
      </p:sp>
      <p:sp>
        <p:nvSpPr>
          <p:cNvPr id="224" name="Google Shape;224;p35"/>
          <p:cNvSpPr txBox="1"/>
          <p:nvPr>
            <p:ph idx="1" type="body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the evolving tools people use to build Web sites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the trends that are changing the Internet and the way people use it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important social and political issues raised by the growth of the Internet</a:t>
            </a:r>
            <a:endParaRPr/>
          </a:p>
          <a:p>
            <a:pPr indent="0" lvl="0" marL="0" marR="0" rtl="1" algn="r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SzPts val="2800"/>
              <a:buNone/>
            </a:pPr>
            <a:r>
              <a:rPr lang="en-US"/>
              <a:t>التغيرات الاجتماعية واساليب العمل الجديدة المرافقة لتطور الانترنت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35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ARPANET Pioneers Build a Reliable Network Out of Unreliable Parts</a:t>
            </a:r>
            <a:endParaRPr/>
          </a:p>
        </p:txBody>
      </p:sp>
      <p:sp>
        <p:nvSpPr>
          <p:cNvPr id="232" name="Google Shape;232;p36"/>
          <p:cNvSpPr txBox="1"/>
          <p:nvPr>
            <p:ph idx="1" type="body"/>
          </p:nvPr>
        </p:nvSpPr>
        <p:spPr>
          <a:xfrm>
            <a:off x="457200" y="1554479"/>
            <a:ext cx="8381999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ARPANET (Advanced Research Projects Agency NETwork) is the predecessor to the Internet.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at the request of the Department of Defense in 1969.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Peer-to-peer networking philosophy and protocols were copied in other networks.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Disbanded in 1990.</a:t>
            </a:r>
            <a:endParaRPr/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177800" lvl="0" marL="177800" marR="0" rtl="1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lang="en-US" sz="1800"/>
              <a:t>تم تطوير آربانت عام 1969, اي قبل الانترنت، من قبل وزارة الدفاع الامريكية، وكانت الاجهزة فيها مشبوكة بطريقة ند لند (peer to peer)، ولكن تم توقيف آربانت عام 1990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6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Inside the Internet </a:t>
            </a:r>
            <a:endParaRPr/>
          </a:p>
        </p:txBody>
      </p:sp>
      <p:sp>
        <p:nvSpPr>
          <p:cNvPr id="240" name="Google Shape;240;p37"/>
          <p:cNvSpPr txBox="1"/>
          <p:nvPr>
            <p:ph idx="1" type="body"/>
          </p:nvPr>
        </p:nvSpPr>
        <p:spPr>
          <a:xfrm>
            <a:off x="457200" y="1554479"/>
            <a:ext cx="4038599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Internet: network of networks </a:t>
            </a:r>
            <a:r>
              <a:rPr lang="en-US" sz="1800"/>
              <a:t>(شبكة الشبكات)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Links academic, research, government, and commercial institutions</a:t>
            </a:r>
            <a:endParaRPr/>
          </a:p>
          <a:p>
            <a:pPr indent="0" lvl="0" marL="457200" marR="0" rtl="1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ربط الجامعات والحكومة وبعض المؤسسات التجارية ببعضها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one entity controls the Internet </a:t>
            </a:r>
            <a:endParaRPr/>
          </a:p>
          <a:p>
            <a:pPr indent="0" lvl="0" marL="457200" marR="0" rtl="1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لا يوجد احد يتحكم في شبكة الانترنت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7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g09-05.jpg" id="242" name="Google Shape;242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7748" y="2133600"/>
            <a:ext cx="4381452" cy="2922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Counting Connections</a:t>
            </a:r>
            <a:b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49" name="Google Shape;249;p38"/>
          <p:cNvSpPr txBox="1"/>
          <p:nvPr>
            <p:ph idx="1" type="body"/>
          </p:nvPr>
        </p:nvSpPr>
        <p:spPr>
          <a:xfrm>
            <a:off x="457200" y="16002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impossible to pin down the exact size of the Internet for several reasons: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Internet has billions (مليارات المت</a:t>
            </a:r>
            <a:r>
              <a:rPr lang="en-US"/>
              <a:t>سخدمين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of new users every year.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Internet is decentralized. (لا مركزية)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doesn’t have hard boundaries. (لا حدود)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7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8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Internet Protocols </a:t>
            </a:r>
            <a:endParaRPr/>
          </a:p>
        </p:txBody>
      </p:sp>
      <p:sp>
        <p:nvSpPr>
          <p:cNvPr id="257" name="Google Shape;257;p39"/>
          <p:cNvSpPr txBox="1"/>
          <p:nvPr>
            <p:ph idx="1" type="body"/>
          </p:nvPr>
        </p:nvSpPr>
        <p:spPr>
          <a:xfrm>
            <a:off x="457200" y="16002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TCP/IP (Transmission Control Protocol/Internet Protocol، </a:t>
            </a:r>
            <a:r>
              <a:rPr b="1" lang="en-US" sz="1800">
                <a:solidFill>
                  <a:srgbClr val="7030A0"/>
                </a:solidFill>
              </a:rPr>
              <a:t>برتوكول الانترنت</a:t>
            </a:r>
            <a:r>
              <a:rPr b="1" i="1" lang="en-US">
                <a:solidFill>
                  <a:srgbClr val="7030A0"/>
                </a:solidFill>
              </a:rPr>
              <a:t> </a:t>
            </a: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):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specifications are open standard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language of the Internet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Allows cross-network communication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Internetworking </a:t>
            </a:r>
            <a:r>
              <a:rPr b="1" lang="en-US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(م</a:t>
            </a:r>
            <a:r>
              <a:rPr b="1" lang="en-US" sz="1800">
                <a:solidFill>
                  <a:srgbClr val="7030A0"/>
                </a:solidFill>
              </a:rPr>
              <a:t>صطلح يستعمل عند ربط شبكات من انواع مختلفة</a:t>
            </a:r>
            <a:r>
              <a:rPr b="1" lang="en-US" sz="1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):</a:t>
            </a:r>
            <a:r>
              <a:rPr b="0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connecting different types of networks and computer systems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9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Internet Protocols (cont.)</a:t>
            </a:r>
            <a:endParaRPr/>
          </a:p>
        </p:txBody>
      </p:sp>
      <p:sp>
        <p:nvSpPr>
          <p:cNvPr id="265" name="Google Shape;265;p40"/>
          <p:cNvSpPr txBox="1"/>
          <p:nvPr>
            <p:ph idx="1" type="body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TCP breaks messages into packets (حزم بيانات).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</a:t>
            </a: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packet</a:t>
            </a:r>
            <a:r>
              <a:rPr b="0" i="0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all the information needed to travel from network to network. (</a:t>
            </a:r>
            <a:r>
              <a:rPr lang="en-US"/>
              <a:t>كل حزمة تحوي العناوين المطلوبة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Packet switching: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flexible and robust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 </a:t>
            </a:r>
            <a:r>
              <a:rPr lang="en-US"/>
              <a:t>(رقم/عنوان انترنت)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address for the packets.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Internet host computer has a </a:t>
            </a:r>
            <a:r>
              <a:rPr b="0" i="0" lang="en-US" sz="2400" u="none" cap="none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unique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IP address.</a:t>
            </a:r>
            <a:endParaRPr/>
          </a:p>
          <a:p>
            <a:pPr indent="0" lvl="0" marL="457200" marR="0" rtl="1" algn="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كل جهاز يعطى رقم فريد خاص به يعتبر هو عنوانه، ما دام موصولا بلانترنت.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address is </a:t>
            </a:r>
            <a:r>
              <a:rPr b="0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comprised of four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sets of numbers separated by periods, such as 123.23.168.22.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6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40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000"/>
              <a:buFont typeface="Calibri"/>
              <a:buNone/>
            </a:pPr>
            <a:r>
              <a:rPr b="1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Inside the Internet</a:t>
            </a:r>
            <a:endParaRPr/>
          </a:p>
        </p:txBody>
      </p:sp>
      <p:sp>
        <p:nvSpPr>
          <p:cNvPr id="273" name="Google Shape;273;p41"/>
          <p:cNvSpPr txBox="1"/>
          <p:nvPr>
            <p:ph idx="1" type="body"/>
          </p:nvPr>
        </p:nvSpPr>
        <p:spPr>
          <a:xfrm>
            <a:off x="457200" y="1600200"/>
            <a:ext cx="8229600" cy="39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DNS (domain name syste</a:t>
            </a:r>
            <a:r>
              <a:rPr b="1" i="1" lang="en-US">
                <a:solidFill>
                  <a:srgbClr val="7030A0"/>
                </a:solidFill>
              </a:rPr>
              <a:t>m, </a:t>
            </a:r>
            <a:r>
              <a:rPr b="1" lang="en-US" sz="1800">
                <a:solidFill>
                  <a:srgbClr val="7030A0"/>
                </a:solidFill>
              </a:rPr>
              <a:t>نظام أسماء النطاقات</a:t>
            </a:r>
            <a:r>
              <a:rPr b="1" i="1" lang="en-US">
                <a:solidFill>
                  <a:srgbClr val="7030A0"/>
                </a:solidFill>
              </a:rPr>
              <a:t>)</a:t>
            </a:r>
            <a:r>
              <a:rPr b="1" i="1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translates IP addresses into a string of names</a:t>
            </a:r>
            <a:r>
              <a:rPr lang="en-US"/>
              <a:t>,</a:t>
            </a:r>
            <a:r>
              <a:rPr lang="en-US" sz="1800"/>
              <a:t> لتحويل رقم الانترنت الى اسماء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Top-level domains include: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.edu: educational sites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.com: commercial sites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.gov: government sites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.org: nonprofit organization sites</a:t>
            </a:r>
            <a:endParaRPr/>
          </a:p>
        </p:txBody>
      </p:sp>
      <p:sp>
        <p:nvSpPr>
          <p:cNvPr id="274" name="Google Shape;274;p41"/>
          <p:cNvSpPr txBox="1"/>
          <p:nvPr>
            <p:ph idx="12" type="sldNum"/>
          </p:nvPr>
        </p:nvSpPr>
        <p:spPr>
          <a:xfrm>
            <a:off x="6645275" y="6248400"/>
            <a:ext cx="21335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41500" y="3640675"/>
            <a:ext cx="3749824" cy="177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ty10____ppt[1]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