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sldIdLst>
    <p:sldId id="314" r:id="rId2"/>
    <p:sldId id="429" r:id="rId3"/>
    <p:sldId id="430" r:id="rId4"/>
    <p:sldId id="431" r:id="rId5"/>
    <p:sldId id="432" r:id="rId6"/>
    <p:sldId id="361" r:id="rId7"/>
    <p:sldId id="435" r:id="rId8"/>
    <p:sldId id="362" r:id="rId9"/>
    <p:sldId id="415" r:id="rId10"/>
    <p:sldId id="416" r:id="rId11"/>
    <p:sldId id="417" r:id="rId12"/>
    <p:sldId id="418" r:id="rId13"/>
    <p:sldId id="317" r:id="rId14"/>
    <p:sldId id="335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18" r:id="rId26"/>
    <p:sldId id="378" r:id="rId27"/>
    <p:sldId id="343" r:id="rId28"/>
    <p:sldId id="411" r:id="rId29"/>
    <p:sldId id="427" r:id="rId30"/>
    <p:sldId id="319" r:id="rId31"/>
    <p:sldId id="337" r:id="rId32"/>
    <p:sldId id="412" r:id="rId33"/>
    <p:sldId id="434" r:id="rId34"/>
    <p:sldId id="320" r:id="rId35"/>
    <p:sldId id="334" r:id="rId36"/>
    <p:sldId id="347" r:id="rId37"/>
    <p:sldId id="342" r:id="rId38"/>
    <p:sldId id="350" r:id="rId39"/>
    <p:sldId id="360" r:id="rId40"/>
    <p:sldId id="353" r:id="rId41"/>
    <p:sldId id="351" r:id="rId42"/>
    <p:sldId id="352" r:id="rId43"/>
    <p:sldId id="322" r:id="rId44"/>
    <p:sldId id="346" r:id="rId45"/>
    <p:sldId id="345" r:id="rId46"/>
    <p:sldId id="381" r:id="rId47"/>
    <p:sldId id="382" r:id="rId48"/>
    <p:sldId id="383" r:id="rId49"/>
    <p:sldId id="384" r:id="rId50"/>
    <p:sldId id="385" r:id="rId51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6F7BC-3832-4F46-80D0-2D62F42D0A17}" v="2" dt="2022-11-20T16:28:38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024" y="176"/>
      </p:cViewPr>
      <p:guideLst>
        <p:guide orient="horz" pos="864"/>
        <p:guide pos="576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 arram" userId="f7360c5f506f9f87" providerId="LiveId" clId="{2CE6F7BC-3832-4F46-80D0-2D62F42D0A17}"/>
    <pc:docChg chg="delSld modSld">
      <pc:chgData name="anas arram" userId="f7360c5f506f9f87" providerId="LiveId" clId="{2CE6F7BC-3832-4F46-80D0-2D62F42D0A17}" dt="2022-11-22T21:46:26.562" v="15" actId="2696"/>
      <pc:docMkLst>
        <pc:docMk/>
      </pc:docMkLst>
      <pc:sldChg chg="modSp del mod">
        <pc:chgData name="anas arram" userId="f7360c5f506f9f87" providerId="LiveId" clId="{2CE6F7BC-3832-4F46-80D0-2D62F42D0A17}" dt="2022-11-22T21:46:23.663" v="6" actId="2696"/>
        <pc:sldMkLst>
          <pc:docMk/>
          <pc:sldMk cId="0" sldId="321"/>
        </pc:sldMkLst>
        <pc:spChg chg="mod">
          <ac:chgData name="anas arram" userId="f7360c5f506f9f87" providerId="LiveId" clId="{2CE6F7BC-3832-4F46-80D0-2D62F42D0A17}" dt="2022-11-20T16:29:11.563" v="2" actId="20577"/>
          <ac:spMkLst>
            <pc:docMk/>
            <pc:sldMk cId="0" sldId="321"/>
            <ac:spMk id="72717" creationId="{E3FC89C5-281B-4F16-831B-5DF923F708A0}"/>
          </ac:spMkLst>
        </pc:spChg>
      </pc:sldChg>
      <pc:sldChg chg="del">
        <pc:chgData name="anas arram" userId="f7360c5f506f9f87" providerId="LiveId" clId="{2CE6F7BC-3832-4F46-80D0-2D62F42D0A17}" dt="2022-11-22T21:46:26.562" v="15" actId="2696"/>
        <pc:sldMkLst>
          <pc:docMk/>
          <pc:sldMk cId="0" sldId="325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336"/>
        </pc:sldMkLst>
      </pc:sldChg>
      <pc:sldChg chg="modSp">
        <pc:chgData name="anas arram" userId="f7360c5f506f9f87" providerId="LiveId" clId="{2CE6F7BC-3832-4F46-80D0-2D62F42D0A17}" dt="2022-11-20T16:28:38.626" v="1" actId="1038"/>
        <pc:sldMkLst>
          <pc:docMk/>
          <pc:sldMk cId="0" sldId="385"/>
        </pc:sldMkLst>
        <pc:spChg chg="mod">
          <ac:chgData name="anas arram" userId="f7360c5f506f9f87" providerId="LiveId" clId="{2CE6F7BC-3832-4F46-80D0-2D62F42D0A17}" dt="2022-11-20T16:28:38.626" v="1" actId="1038"/>
          <ac:spMkLst>
            <pc:docMk/>
            <pc:sldMk cId="0" sldId="385"/>
            <ac:spMk id="125957" creationId="{794CC532-6EAE-47A8-2BEC-0309DE16512E}"/>
          </ac:spMkLst>
        </pc:spChg>
      </pc:sldChg>
      <pc:sldChg chg="del">
        <pc:chgData name="anas arram" userId="f7360c5f506f9f87" providerId="LiveId" clId="{2CE6F7BC-3832-4F46-80D0-2D62F42D0A17}" dt="2022-11-22T21:46:23.700" v="14" actId="2696"/>
        <pc:sldMkLst>
          <pc:docMk/>
          <pc:sldMk cId="0" sldId="386"/>
        </pc:sldMkLst>
      </pc:sldChg>
      <pc:sldChg chg="del">
        <pc:chgData name="anas arram" userId="f7360c5f506f9f87" providerId="LiveId" clId="{2CE6F7BC-3832-4F46-80D0-2D62F42D0A17}" dt="2022-11-22T21:46:23.689" v="12" actId="2696"/>
        <pc:sldMkLst>
          <pc:docMk/>
          <pc:sldMk cId="0" sldId="387"/>
        </pc:sldMkLst>
      </pc:sldChg>
      <pc:sldChg chg="del">
        <pc:chgData name="anas arram" userId="f7360c5f506f9f87" providerId="LiveId" clId="{2CE6F7BC-3832-4F46-80D0-2D62F42D0A17}" dt="2022-11-22T21:46:23.652" v="4" actId="2696"/>
        <pc:sldMkLst>
          <pc:docMk/>
          <pc:sldMk cId="0" sldId="388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399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0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1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2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3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4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5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6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8"/>
        </pc:sldMkLst>
      </pc:sldChg>
      <pc:sldChg chg="del">
        <pc:chgData name="anas arram" userId="f7360c5f506f9f87" providerId="LiveId" clId="{2CE6F7BC-3832-4F46-80D0-2D62F42D0A17}" dt="2022-11-21T09:19:43.221" v="3" actId="2696"/>
        <pc:sldMkLst>
          <pc:docMk/>
          <pc:sldMk cId="0" sldId="409"/>
        </pc:sldMkLst>
      </pc:sldChg>
      <pc:sldChg chg="del">
        <pc:chgData name="anas arram" userId="f7360c5f506f9f87" providerId="LiveId" clId="{2CE6F7BC-3832-4F46-80D0-2D62F42D0A17}" dt="2022-11-22T21:46:23.688" v="11" actId="2696"/>
        <pc:sldMkLst>
          <pc:docMk/>
          <pc:sldMk cId="0" sldId="422"/>
        </pc:sldMkLst>
      </pc:sldChg>
      <pc:sldChg chg="del">
        <pc:chgData name="anas arram" userId="f7360c5f506f9f87" providerId="LiveId" clId="{2CE6F7BC-3832-4F46-80D0-2D62F42D0A17}" dt="2022-11-22T21:46:23.683" v="10" actId="2696"/>
        <pc:sldMkLst>
          <pc:docMk/>
          <pc:sldMk cId="0" sldId="423"/>
        </pc:sldMkLst>
      </pc:sldChg>
      <pc:sldChg chg="del">
        <pc:chgData name="anas arram" userId="f7360c5f506f9f87" providerId="LiveId" clId="{2CE6F7BC-3832-4F46-80D0-2D62F42D0A17}" dt="2022-11-22T21:46:23.678" v="9" actId="2696"/>
        <pc:sldMkLst>
          <pc:docMk/>
          <pc:sldMk cId="0" sldId="424"/>
        </pc:sldMkLst>
      </pc:sldChg>
      <pc:sldChg chg="del">
        <pc:chgData name="anas arram" userId="f7360c5f506f9f87" providerId="LiveId" clId="{2CE6F7BC-3832-4F46-80D0-2D62F42D0A17}" dt="2022-11-22T21:46:23.673" v="8" actId="2696"/>
        <pc:sldMkLst>
          <pc:docMk/>
          <pc:sldMk cId="0" sldId="425"/>
        </pc:sldMkLst>
      </pc:sldChg>
      <pc:sldChg chg="del">
        <pc:chgData name="anas arram" userId="f7360c5f506f9f87" providerId="LiveId" clId="{2CE6F7BC-3832-4F46-80D0-2D62F42D0A17}" dt="2022-11-22T21:46:23.668" v="7" actId="2696"/>
        <pc:sldMkLst>
          <pc:docMk/>
          <pc:sldMk cId="0" sldId="426"/>
        </pc:sldMkLst>
      </pc:sldChg>
      <pc:sldChg chg="del">
        <pc:chgData name="anas arram" userId="f7360c5f506f9f87" providerId="LiveId" clId="{2CE6F7BC-3832-4F46-80D0-2D62F42D0A17}" dt="2022-11-22T21:46:23.658" v="5" actId="2696"/>
        <pc:sldMkLst>
          <pc:docMk/>
          <pc:sldMk cId="0" sldId="433"/>
        </pc:sldMkLst>
      </pc:sldChg>
      <pc:sldChg chg="del">
        <pc:chgData name="anas arram" userId="f7360c5f506f9f87" providerId="LiveId" clId="{2CE6F7BC-3832-4F46-80D0-2D62F42D0A17}" dt="2022-11-22T21:46:23.695" v="13" actId="2696"/>
        <pc:sldMkLst>
          <pc:docMk/>
          <pc:sldMk cId="0" sldId="4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698637C-780E-3076-A60C-0BCCF4985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B4EA73-7A3F-52A5-4A26-47AABC3AB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3890B8F-E327-49F2-6C34-645DDEF24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CBDEEB-DC2B-49CA-ECAC-F4A3CE038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5FDF4B6-6ACE-A8E3-2593-67B376E730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B96997-B5CF-BCCE-93E3-FE8437670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64651D1-2FCC-C431-3D1C-8C2809A67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D6C768-40A4-1198-5E1C-1D5CC2D6F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B9FE48D-5121-B602-0718-3429D7156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D92436F-153C-0B39-7FE6-60226881B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40C4401-4B1A-0FCE-ED09-0867C8060B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C1EF23A-F937-A7C5-1458-E30E6B21D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2637A33-ADB3-3A7B-6DE6-2259C41E9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9E60031-5595-4AEC-EA2A-2690EA2DA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C92DDC9-54C9-35A5-0E4F-EF3C512FE1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4A91C3D-BCB0-5605-389C-6D5DFEFDC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DEBD49F-BD3D-C162-7BF3-BC93225F98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F90CB32-DF2A-50BA-55F7-DFC472504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685BF2C-00FE-0426-97D1-CA89C3688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4DDEB5D-123E-FB6C-BFD9-1A393AB2D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F397865-E1B4-6E01-DE21-97937EEB0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476B456-BCF2-1164-82DC-41DF84DD1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579B24-6503-2614-6313-3DF8151D75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BCABFA-658F-EB27-78E6-6215F2D01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3AFC56F-1E5E-22E3-061C-F93B0FA3BA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D7E703B-B8CB-20E9-AC0F-8F08A8DB7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0591E07-24D1-3650-55EB-FEBA8C458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20E8AA2-EC44-ABD7-DA2A-1FDD217DD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1224C4B-FAC8-12D3-F406-62E3FCECB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9B26102-3EBC-0FCD-5998-D9E9407ED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7CC4BAE-258A-18CB-8469-F54FF5EE5E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CAF6DDE-E63C-4668-17C9-E8E81E3F9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087E794-FDF3-946C-C2C0-3051A649E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82F0D14-53EB-BA20-D549-8FC31827A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C76F804-C642-D2F2-320F-66EA44C566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3ACD2AF-2E27-210E-5468-11D30B448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C208C63-E89F-F1EA-8BBE-13307CB2DB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4DA1FD5-FF18-C83D-6217-F0B1016C0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AB94A811-F897-98F3-3679-322CD0001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E902F56-7A02-4282-11E0-29C9E6FD8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2D6B119-A406-AB7A-B73B-9E1B1DDBB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C2DBD86-5767-EDEA-7029-64188C26E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3F725F1-8FC5-D6CB-C350-97FA1EFF0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B214D58-0530-21E0-1EFD-C7F241F5F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20ED3A5-F470-7027-F2C9-B4CAEDA077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2769A4-06D7-348E-925E-072D6164C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3A1372FA-C4F4-BA9A-1482-DE22D170A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E386CD79-6F97-43D2-0510-14E47244C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23AAB171-0A49-3FB6-C142-3EBFBFC3FC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BF3519C1-40C0-E488-D44D-33C214912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09D5128-948F-11DB-E015-3E11E8C3A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4A6E6C7-2574-2B74-F2A4-E71CF7087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61A125B-D610-E1CD-0935-D34CD324E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08125CF-9A72-9E60-F4B0-AAB198E35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E845E7E-52AD-8B7A-FE64-361742F53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4D0D331E-172E-EA58-AC9D-D04A20376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7639A57-DBF5-7CC5-561B-BDD40A3C0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F195A72-2B1A-70B2-F6C3-4BA161B8C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5DD1610-871A-CC53-9474-C3B0A7F95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A40A078-C7A0-77CA-71D1-C0EE2F4D0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15442CB-C89E-F406-D669-1ED9593ED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E13F3EBA-1A0D-E7B3-5033-576A46346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EDEB62B-83FD-497E-8D6C-6C1F9879AC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57E486A-9151-B19C-24C7-EFDE5D313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57A1D79-A1E3-4155-5681-3313CFCA4B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3E2BAEF-7714-90B0-948D-8619771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5B3687C-6080-356D-E444-666692A54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DFF0A90-C9B4-5CE7-ECF5-CDBDEB9C9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3312B0BF-344D-0B30-65E4-56840CDBF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F98BEC97-AA79-B180-56C2-648712A15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7C305C2-B652-6781-C692-ABA7914ED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376E4DF0-D10D-A1A8-D565-A9A3F085D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7EA4019-0FE7-BCE9-4277-6590BD6B9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EF91DA8-09B8-2A9E-5B30-05F183E32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E5578E4-C166-D62C-2E64-64E3B5511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93E82D4-B97A-0363-166C-FEB7D942A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BCE23D0-D7C7-D0A8-B910-DC5EC8B9B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1ECD5F6-F625-85ED-3DB6-C1B1F6D74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7FB7A5A-91E3-4BC0-A09D-8F5662511F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29DFE413-8252-F02B-E848-49CB04FBF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0BD033BF-2ACE-69A2-6E46-DEE9EC9E9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0A646C27-BC26-38E7-41B9-FC9FC4D1E9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1D28402E-3520-3A27-7DAF-0DA78F0E1F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8402D80-23DA-CF49-6BA2-4E188DB9F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5F839E40-0312-0F94-759B-B16BA81EFF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510EE9A-BB57-019E-940E-D50B94EAC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F67CB4B7-93E8-EB5F-5A34-636AB2CD1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598130F4-0DA9-AFE5-DE6A-123A117BF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8786290-5B52-FD29-A97C-75EAC0068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3584BE8-A1BC-5AB9-9C15-199DC974D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86FB6C9E-494C-55F4-B3D3-4A10801E0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3E7839BD-6537-CEB8-2A6B-F3F48A8A8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AAB8BBF-75D5-E24D-FE5D-E0CBB9F42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4AD1CC3-C314-AAE7-8E80-82DF96507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735E74-10BA-7B46-B71F-970DE61C7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F4AD481-99E3-9DAF-82E5-A8CCA1B0D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9F2169-30A7-EC2F-3205-5835E1D180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82DC6D6-19B9-2B85-CA29-DEE1559C1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5F3C92F-82A3-30BA-168B-5F5590057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D473BA7-2C45-6D9D-8C1E-7CC1DD02C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id="{5A0424F0-1B7B-C94A-40E4-439983389863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CB23FC7-717A-6577-AFDF-0AE16242D8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4" name="Group 30">
              <a:extLst>
                <a:ext uri="{FF2B5EF4-FFF2-40B4-BE49-F238E27FC236}">
                  <a16:creationId xmlns:a16="http://schemas.microsoft.com/office/drawing/2014/main" id="{DB4C22F2-45CC-6D2C-4367-98AA64F211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F77FA75C-204C-56F9-5902-64B30F1DFB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55C845CE-36A9-13C8-C23A-8E580F4A3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7" name="Freeform 4">
                  <a:extLst>
                    <a:ext uri="{FF2B5EF4-FFF2-40B4-BE49-F238E27FC236}">
                      <a16:creationId xmlns:a16="http://schemas.microsoft.com/office/drawing/2014/main" id="{6A09B236-5A35-551F-C943-1B0632D11B7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8" name="Line 5">
                  <a:extLst>
                    <a:ext uri="{FF2B5EF4-FFF2-40B4-BE49-F238E27FC236}">
                      <a16:creationId xmlns:a16="http://schemas.microsoft.com/office/drawing/2014/main" id="{15117EA8-242D-D741-1A01-D6CD6CBCCA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29" name="Line 6">
                  <a:extLst>
                    <a:ext uri="{FF2B5EF4-FFF2-40B4-BE49-F238E27FC236}">
                      <a16:creationId xmlns:a16="http://schemas.microsoft.com/office/drawing/2014/main" id="{86D19DD8-88A9-9357-5E04-E7BF8E653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0" name="Line 7">
                  <a:extLst>
                    <a:ext uri="{FF2B5EF4-FFF2-40B4-BE49-F238E27FC236}">
                      <a16:creationId xmlns:a16="http://schemas.microsoft.com/office/drawing/2014/main" id="{2B52B3BC-6423-F70B-50C1-E894B4DFC4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1" name="Freeform 8">
                  <a:extLst>
                    <a:ext uri="{FF2B5EF4-FFF2-40B4-BE49-F238E27FC236}">
                      <a16:creationId xmlns:a16="http://schemas.microsoft.com/office/drawing/2014/main" id="{D5027B51-75C5-A568-D5C4-83A24EC2466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  <p:sp>
            <p:nvSpPr>
              <p:cNvPr id="7" name="Oval 10">
                <a:extLst>
                  <a:ext uri="{FF2B5EF4-FFF2-40B4-BE49-F238E27FC236}">
                    <a16:creationId xmlns:a16="http://schemas.microsoft.com/office/drawing/2014/main" id="{D00BAF9A-92B8-BACB-5C00-36A2A57EB8A9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8" name="Group 29">
                <a:extLst>
                  <a:ext uri="{FF2B5EF4-FFF2-40B4-BE49-F238E27FC236}">
                    <a16:creationId xmlns:a16="http://schemas.microsoft.com/office/drawing/2014/main" id="{0E635397-1DBD-8C1A-C745-46C56E3A3C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9" name="Freeform 11">
                  <a:extLst>
                    <a:ext uri="{FF2B5EF4-FFF2-40B4-BE49-F238E27FC236}">
                      <a16:creationId xmlns:a16="http://schemas.microsoft.com/office/drawing/2014/main" id="{A3DDD721-76DA-1C43-F2E3-BF7267F3BC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" name="Freeform 12">
                  <a:extLst>
                    <a:ext uri="{FF2B5EF4-FFF2-40B4-BE49-F238E27FC236}">
                      <a16:creationId xmlns:a16="http://schemas.microsoft.com/office/drawing/2014/main" id="{25355C64-2F10-FF13-E29F-56503F80748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1" name="Freeform 13">
                  <a:extLst>
                    <a:ext uri="{FF2B5EF4-FFF2-40B4-BE49-F238E27FC236}">
                      <a16:creationId xmlns:a16="http://schemas.microsoft.com/office/drawing/2014/main" id="{26A8D349-9986-BEF5-D5DE-4ED6934F96A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2" name="Freeform 14">
                  <a:extLst>
                    <a:ext uri="{FF2B5EF4-FFF2-40B4-BE49-F238E27FC236}">
                      <a16:creationId xmlns:a16="http://schemas.microsoft.com/office/drawing/2014/main" id="{0ED691E7-244B-7D45-3799-6D6636862B6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A88A23B5-EF2B-1828-6922-0E624EEFC99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95853D5F-72D3-92F3-D4B4-24D2F5A2C4C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05F19609-C368-FAAE-DDCB-41B528EA8DF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6" name="Freeform 18">
                  <a:extLst>
                    <a:ext uri="{FF2B5EF4-FFF2-40B4-BE49-F238E27FC236}">
                      <a16:creationId xmlns:a16="http://schemas.microsoft.com/office/drawing/2014/main" id="{6B4E856D-D868-ED5F-D32E-ADEA33A1827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7" name="Freeform 19">
                  <a:extLst>
                    <a:ext uri="{FF2B5EF4-FFF2-40B4-BE49-F238E27FC236}">
                      <a16:creationId xmlns:a16="http://schemas.microsoft.com/office/drawing/2014/main" id="{FBBFB447-FB43-CAE8-2FA2-16E371058F1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8" name="Freeform 20">
                  <a:extLst>
                    <a:ext uri="{FF2B5EF4-FFF2-40B4-BE49-F238E27FC236}">
                      <a16:creationId xmlns:a16="http://schemas.microsoft.com/office/drawing/2014/main" id="{48A10C39-9EBC-E84F-0107-6AC890A7E8C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9" name="Freeform 21">
                  <a:extLst>
                    <a:ext uri="{FF2B5EF4-FFF2-40B4-BE49-F238E27FC236}">
                      <a16:creationId xmlns:a16="http://schemas.microsoft.com/office/drawing/2014/main" id="{486C9AB5-74EC-1EFD-D403-A2FA0B2C561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0" name="Freeform 22">
                  <a:extLst>
                    <a:ext uri="{FF2B5EF4-FFF2-40B4-BE49-F238E27FC236}">
                      <a16:creationId xmlns:a16="http://schemas.microsoft.com/office/drawing/2014/main" id="{EB3AE262-4C91-2650-CA87-AFD2EC596EB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1" name="Freeform 23">
                  <a:extLst>
                    <a:ext uri="{FF2B5EF4-FFF2-40B4-BE49-F238E27FC236}">
                      <a16:creationId xmlns:a16="http://schemas.microsoft.com/office/drawing/2014/main" id="{F0B6832D-B47D-312A-321D-7CE82568CAA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2" name="Freeform 24">
                  <a:extLst>
                    <a:ext uri="{FF2B5EF4-FFF2-40B4-BE49-F238E27FC236}">
                      <a16:creationId xmlns:a16="http://schemas.microsoft.com/office/drawing/2014/main" id="{FDC761AE-61A8-CDD6-0F93-22A25895E17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3" name="Freeform 25">
                  <a:extLst>
                    <a:ext uri="{FF2B5EF4-FFF2-40B4-BE49-F238E27FC236}">
                      <a16:creationId xmlns:a16="http://schemas.microsoft.com/office/drawing/2014/main" id="{81A98378-43E7-329B-4BAD-6772AB9D23B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4" name="Freeform 26">
                  <a:extLst>
                    <a:ext uri="{FF2B5EF4-FFF2-40B4-BE49-F238E27FC236}">
                      <a16:creationId xmlns:a16="http://schemas.microsoft.com/office/drawing/2014/main" id="{82204C72-0827-29FC-C0BB-C6778C38C05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5" name="Freeform 27">
                  <a:extLst>
                    <a:ext uri="{FF2B5EF4-FFF2-40B4-BE49-F238E27FC236}">
                      <a16:creationId xmlns:a16="http://schemas.microsoft.com/office/drawing/2014/main" id="{FA604143-A75F-DEC2-955E-6C35DD5BCD0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6" name="Freeform 28">
                  <a:extLst>
                    <a:ext uri="{FF2B5EF4-FFF2-40B4-BE49-F238E27FC236}">
                      <a16:creationId xmlns:a16="http://schemas.microsoft.com/office/drawing/2014/main" id="{9A2366DA-DB60-3CA3-AFD5-900BEDC44F2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085A8782-A41D-0B3A-3BE9-81A30B9C50D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7097CAD7-9481-BE64-2CD7-7676CB606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Liang, Introduction to Java Programming and Data Structures, Twelfth Edition, (c) 2020 Pearson Education, Inc. All rights reserved. </a:t>
            </a: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7BE4DBC9-4D86-C1B6-D5B8-FF34729DD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674E87-8FBA-8C40-9889-249525801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3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F83AD53F-E352-2597-7C58-18E689446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E2C9BA57-7EA4-D15D-F390-5880F538B6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83402-8AAA-4749-A5CC-B69828B46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5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744D7111-1725-56B9-380A-D643C729A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02085458-3332-FBE1-0A13-24C4CFAB0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90083-7938-5A4C-98AE-5D23E3F11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5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9E8E1073-1529-CEC5-1B9B-BA02B751D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4366632-75B8-BC72-0E7E-702D07360C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918D5-848A-3742-9BC7-8FF61E59F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8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F9267FF5-6A06-6999-64BC-198C653F8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23A1BFC8-E7F6-BC1A-030A-886A58AB44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D913-8586-1A4C-9C49-78EF7B28C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31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EF8F816F-1969-B9E9-2D1A-5862C85CC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58EB15D8-FB5B-BA43-6009-AB699B2434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053B4-36D1-394A-8541-AD52D62A2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1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F8AF475-F3CF-CAB3-2591-BD7133707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99B484C2-96A4-DBFD-5254-9756EB1AC3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1F3E6-C735-3149-96BA-3CFF5E361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3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D41E69DD-7676-0810-95FA-5D82EDCCF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AD7743DF-71E7-426D-0C80-ADFA0D0720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A8C2C-786F-BA41-9FAA-DBDE5D107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20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AAEC05DB-BFC4-261B-3866-43A76A999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9AF4B900-6349-F349-AF9D-44567A3B29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2EE07-AEF2-1A4F-B126-09402E0FD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00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F529F4E2-A29D-9D8E-115A-B1D7CF00C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1EB0F704-48C2-4670-B6E8-7BE01A3EB1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1A244-1F7D-094E-8B9B-72D652174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8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09F5154A-877C-534E-5AEE-976021EDE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BDF637BF-FA3D-D793-85D8-D20517AF4E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B25DA-DB4A-394E-A25A-13D86AD42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6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>
            <a:extLst>
              <a:ext uri="{FF2B5EF4-FFF2-40B4-BE49-F238E27FC236}">
                <a16:creationId xmlns:a16="http://schemas.microsoft.com/office/drawing/2014/main" id="{A64E6DFA-4EDC-F943-D8AE-A3668AFD951D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41191572-2F55-43DC-A0DE-70F6BCCA63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033" name="Group 28">
              <a:extLst>
                <a:ext uri="{FF2B5EF4-FFF2-40B4-BE49-F238E27FC236}">
                  <a16:creationId xmlns:a16="http://schemas.microsoft.com/office/drawing/2014/main" id="{B6401A77-41EE-1624-713E-2911A84326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F339E4FD-8373-7FCE-83A0-B035DFB56A3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0D7BC8B7-A95A-16CA-52FA-1C14CA5EF2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7FC65427-96DD-9023-E0F7-6997107FF8C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684566D0-DBF5-54D8-BFB7-CB8AEE23349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E56EF2A2-B48B-8D98-BAFD-464A52B053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15C7AF86-A67E-4031-92BB-BA01834EE9FC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A26D85A-7BA9-78CB-7489-F668730C12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1BF9AE5F-0AB4-4EDA-CD7C-AA92BCD9F2E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E002BC2B-BE86-E557-B958-FD29D04093D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0389EEB4-77D1-A825-41F5-0F4C56375DA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97947047-47CE-7F29-A95D-10E390EC4E5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12F28602-3253-6D51-0C02-C1C0AC2757B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6A34E4E1-593A-129A-2798-A4B098C4D2B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4739D51A-3989-8407-8AFA-6E412893560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924E2E74-52E3-44E6-4A32-841AEE46B7B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4A9B101F-034C-BFB2-D1FF-8EEE5F8FF0C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B00FD320-BA81-A6FD-DCB0-9D12DD19298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6AD95AFD-3161-FC34-F8FA-C8D13F9F7ED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518B5E04-7F77-33EC-FBB4-F4757923BF4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2FA7D80A-5A50-F256-20F1-2F0638A4C04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FB061F9F-8129-F44F-3BB6-648D9B0334E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362E643E-8199-71F6-0C39-0ED740ED3E0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21316B9D-A198-97E0-825B-76AA684670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E35FF8BD-AC24-9AC5-215F-79FB0EEF8E8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819C5D0B-763C-D4C1-F692-4E205D4C435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1027" name="Rectangle 30">
            <a:extLst>
              <a:ext uri="{FF2B5EF4-FFF2-40B4-BE49-F238E27FC236}">
                <a16:creationId xmlns:a16="http://schemas.microsoft.com/office/drawing/2014/main" id="{3455B1C8-169B-FA34-685B-3E4A6092F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2026C16B-03D7-8A19-3FB5-3A19A6EDA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83FFDD51-D5B4-4CE4-B5C4-082B0D8D1B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1EE191F2-CA04-4BC7-B94B-EDBA0627C5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63ECDF-7BD4-5B46-9E61-AD4EDF4105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D13BBCDD-200C-4E7D-B770-6D88BCA16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 and Data Structures, Twelfth Edition, (c) 2020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Ma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VoidMethod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veexample.pearsoncmg.com/html/TestReturnGradeMethod.html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Increment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PassByValue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GreatestCommonDivisorMethod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veexample.pearsoncmg.com/html/PrimeNumberMethod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Hex2Dec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MethodOverloading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MethodDem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estRandomCharacter.html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veexample.pearsoncmg.com/html/RandomCharacter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D0332A89-FE0C-D344-63B5-17A792CBE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8F3A73-449F-AE41-9E8B-99A5595A0F6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87530D0-B8BF-C11A-DF87-393C2CED1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701675"/>
            <a:ext cx="7772400" cy="1143000"/>
          </a:xfrm>
        </p:spPr>
        <p:txBody>
          <a:bodyPr/>
          <a:lstStyle/>
          <a:p>
            <a:r>
              <a:rPr lang="en-US" altLang="en-US"/>
              <a:t>Chapter 6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213A9B9C-70A3-9089-E112-6BF6ACA2EE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E5D6D9-53EE-F047-9D8F-BAB1901692C0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BE3000-C60B-559C-B3C8-A6AC658CA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Formal Parameters</a:t>
            </a:r>
          </a:p>
        </p:txBody>
      </p:sp>
      <p:sp>
        <p:nvSpPr>
          <p:cNvPr id="21508" name="Text Box 3">
            <a:extLst>
              <a:ext uri="{FF2B5EF4-FFF2-40B4-BE49-F238E27FC236}">
                <a16:creationId xmlns:a16="http://schemas.microsoft.com/office/drawing/2014/main" id="{0B47DE4E-422B-4813-4224-5AAA4AEC4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The variables defined in the method header are known as </a:t>
            </a:r>
            <a:r>
              <a:rPr lang="en-US" altLang="en-US" sz="2800" i="1"/>
              <a:t>formal parameters</a:t>
            </a:r>
            <a:r>
              <a:rPr lang="en-US" altLang="en-US" sz="2800"/>
              <a:t>. 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898B0837-DA4A-C052-32DB-42C2EC17E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92CFAA68-DD90-E56C-83D6-D4E210707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1" name="Rectangle 6">
            <a:extLst>
              <a:ext uri="{FF2B5EF4-FFF2-40B4-BE49-F238E27FC236}">
                <a16:creationId xmlns:a16="http://schemas.microsoft.com/office/drawing/2014/main" id="{A7E1956F-7550-FA2A-D2F5-95E0979E4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2" name="Rectangle 7">
            <a:extLst>
              <a:ext uri="{FF2B5EF4-FFF2-40B4-BE49-F238E27FC236}">
                <a16:creationId xmlns:a16="http://schemas.microsoft.com/office/drawing/2014/main" id="{3914B189-59FE-A6BA-98DA-892127C26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3" name="Rectangle 8">
            <a:extLst>
              <a:ext uri="{FF2B5EF4-FFF2-40B4-BE49-F238E27FC236}">
                <a16:creationId xmlns:a16="http://schemas.microsoft.com/office/drawing/2014/main" id="{5E630B6A-3BD1-6029-5A52-A608CD5BD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4" name="Rectangle 9">
            <a:extLst>
              <a:ext uri="{FF2B5EF4-FFF2-40B4-BE49-F238E27FC236}">
                <a16:creationId xmlns:a16="http://schemas.microsoft.com/office/drawing/2014/main" id="{47AAACA2-1CE4-DEAF-E645-91B136F80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41D24611-A9BC-F7AF-8E78-F5B17F8EE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0A7D4BD4-F80F-8088-ADD6-C24AD79C4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1517" name="Object 12">
            <a:extLst>
              <a:ext uri="{FF2B5EF4-FFF2-40B4-BE49-F238E27FC236}">
                <a16:creationId xmlns:a16="http://schemas.microsoft.com/office/drawing/2014/main" id="{B63AF204-D681-24CD-A9C6-86C561E5C9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883100" imgH="11874500" progId="Word.Picture.8">
                  <p:embed/>
                </p:oleObj>
              </mc:Choice>
              <mc:Fallback>
                <p:oleObj name="Picture" r:id="rId3" imgW="29883100" imgH="11874500" progId="Word.Picture.8">
                  <p:embed/>
                  <p:pic>
                    <p:nvPicPr>
                      <p:cNvPr id="21517" name="Object 12">
                        <a:extLst>
                          <a:ext uri="{FF2B5EF4-FFF2-40B4-BE49-F238E27FC236}">
                            <a16:creationId xmlns:a16="http://schemas.microsoft.com/office/drawing/2014/main" id="{B63AF204-D681-24CD-A9C6-86C561E5C9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Rectangle 14">
            <a:extLst>
              <a:ext uri="{FF2B5EF4-FFF2-40B4-BE49-F238E27FC236}">
                <a16:creationId xmlns:a16="http://schemas.microsoft.com/office/drawing/2014/main" id="{2367B681-2E6B-004A-C5B2-526F4A10D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3544888"/>
            <a:ext cx="461962" cy="306387"/>
          </a:xfrm>
          <a:prstGeom prst="rect">
            <a:avLst/>
          </a:prstGeom>
          <a:solidFill>
            <a:schemeClr val="accent1">
              <a:alpha val="3999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7A6394A7-95C4-D278-550D-7CC458D04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8" y="3544888"/>
            <a:ext cx="461962" cy="306387"/>
          </a:xfrm>
          <a:prstGeom prst="rect">
            <a:avLst/>
          </a:prstGeom>
          <a:solidFill>
            <a:schemeClr val="accent1">
              <a:alpha val="3999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BE9C584A-C270-AF11-20FB-0CA701A2A7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280969-B035-864B-9DA2-5EF253C7A40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D969900-025D-BDFA-B853-8A1D2D92C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Actual Parameters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0D5B5A5B-A110-D877-1B87-0A918255D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When a method is invoked, you pass a value to the parameter. This value is referred to as </a:t>
            </a:r>
            <a:r>
              <a:rPr lang="en-US" altLang="en-US" sz="2400" i="1"/>
              <a:t>actual parameter or argument</a:t>
            </a:r>
            <a:r>
              <a:rPr lang="en-US" altLang="en-US" sz="2400"/>
              <a:t>.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6FA7A1FA-9A5F-8B1A-26F3-14254BE22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A0A1F9F9-4B42-ACD9-D1C9-9971B20FD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6A7B4EEF-3D1B-4738-3E35-C96A564FC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0C27C0EA-56E1-ED09-6D85-0C838C82E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D8ACC5FF-B46F-0F3A-5094-E5FD67A01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84C853BB-F096-BC06-381B-DF8134923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45AC2A4D-AA7B-EF94-E974-0E65419F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5FD4BE87-6354-4680-D195-8C137DABB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3565" name="Object 12">
            <a:extLst>
              <a:ext uri="{FF2B5EF4-FFF2-40B4-BE49-F238E27FC236}">
                <a16:creationId xmlns:a16="http://schemas.microsoft.com/office/drawing/2014/main" id="{5C3EE3D1-DEBC-1409-1A02-DBBD8E2083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883100" imgH="11874500" progId="Word.Picture.8">
                  <p:embed/>
                </p:oleObj>
              </mc:Choice>
              <mc:Fallback>
                <p:oleObj name="Picture" r:id="rId3" imgW="29883100" imgH="11874500" progId="Word.Picture.8">
                  <p:embed/>
                  <p:pic>
                    <p:nvPicPr>
                      <p:cNvPr id="23565" name="Object 12">
                        <a:extLst>
                          <a:ext uri="{FF2B5EF4-FFF2-40B4-BE49-F238E27FC236}">
                            <a16:creationId xmlns:a16="http://schemas.microsoft.com/office/drawing/2014/main" id="{5C3EE3D1-DEBC-1409-1A02-DBBD8E2083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15">
            <a:extLst>
              <a:ext uri="{FF2B5EF4-FFF2-40B4-BE49-F238E27FC236}">
                <a16:creationId xmlns:a16="http://schemas.microsoft.com/office/drawing/2014/main" id="{8F1BD4A5-B7A6-1DFC-883B-29C122353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700" y="3390900"/>
            <a:ext cx="461963" cy="2301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17F78EDA-3F50-11C5-D8A3-2F2235944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D45BC6-FBB7-9949-BB13-0DA77FE3169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519E524-5679-44B9-43DE-C52DC336F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Return Value Type</a:t>
            </a:r>
          </a:p>
        </p:txBody>
      </p:sp>
      <p:sp>
        <p:nvSpPr>
          <p:cNvPr id="25604" name="Text Box 3">
            <a:extLst>
              <a:ext uri="{FF2B5EF4-FFF2-40B4-BE49-F238E27FC236}">
                <a16:creationId xmlns:a16="http://schemas.microsoft.com/office/drawing/2014/main" id="{BDCB0661-3C66-682C-1452-D43BFF11F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893763"/>
            <a:ext cx="845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 method may return a value. The </a:t>
            </a:r>
            <a:r>
              <a:rPr lang="en-US" altLang="en-US" sz="2400" u="sng"/>
              <a:t>returnValueType</a:t>
            </a:r>
            <a:r>
              <a:rPr lang="en-US" altLang="en-US" sz="2400"/>
              <a:t> is the data type of the value the method returns. If the method does not return a value, the </a:t>
            </a:r>
            <a:r>
              <a:rPr lang="en-US" altLang="en-US" sz="2400" u="sng"/>
              <a:t>returnValueType</a:t>
            </a:r>
            <a:r>
              <a:rPr lang="en-US" altLang="en-US" sz="2400"/>
              <a:t> is the keyword </a:t>
            </a:r>
            <a:r>
              <a:rPr lang="en-US" altLang="en-US" sz="2400" u="sng"/>
              <a:t>void</a:t>
            </a:r>
            <a:r>
              <a:rPr lang="en-US" altLang="en-US" sz="2400"/>
              <a:t>. For example, the </a:t>
            </a:r>
            <a:r>
              <a:rPr lang="en-US" altLang="en-US" sz="2400" u="sng"/>
              <a:t>returnValueType</a:t>
            </a:r>
            <a:r>
              <a:rPr lang="en-US" altLang="en-US" sz="2400"/>
              <a:t> in the </a:t>
            </a:r>
            <a:r>
              <a:rPr lang="en-US" altLang="en-US" sz="2400" u="sng"/>
              <a:t>main</a:t>
            </a:r>
            <a:r>
              <a:rPr lang="en-US" altLang="en-US" sz="2400"/>
              <a:t> method is </a:t>
            </a:r>
            <a:r>
              <a:rPr lang="en-US" altLang="en-US" sz="2400" u="sng"/>
              <a:t>void</a:t>
            </a:r>
            <a:r>
              <a:rPr lang="en-US" altLang="en-US" sz="2400"/>
              <a:t>.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6EC70F57-CEA8-5BA2-A634-7F039DC8F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EF9AF1BA-0573-1887-B5E3-8FD13A87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FC70106-AEDB-826C-2221-4596A6442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43B97F81-A23F-9155-2B5E-515FD82C8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B1C439DD-A82F-4D15-9866-FE56AF6C9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95874037-14E5-F6F5-9807-CB199C0D3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AB2F9951-E821-3DFE-7817-CB0C50388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8C59293E-B99E-E15A-A707-4B1CCF0C0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5613" name="Object 12">
            <a:extLst>
              <a:ext uri="{FF2B5EF4-FFF2-40B4-BE49-F238E27FC236}">
                <a16:creationId xmlns:a16="http://schemas.microsoft.com/office/drawing/2014/main" id="{8BACFE23-F6B8-4F31-F94B-6AAE919BE1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844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883100" imgH="11874500" progId="Word.Picture.8">
                  <p:embed/>
                </p:oleObj>
              </mc:Choice>
              <mc:Fallback>
                <p:oleObj name="Picture" r:id="rId3" imgW="29883100" imgH="11874500" progId="Word.Picture.8">
                  <p:embed/>
                  <p:pic>
                    <p:nvPicPr>
                      <p:cNvPr id="25613" name="Object 12">
                        <a:extLst>
                          <a:ext uri="{FF2B5EF4-FFF2-40B4-BE49-F238E27FC236}">
                            <a16:creationId xmlns:a16="http://schemas.microsoft.com/office/drawing/2014/main" id="{8BACFE23-F6B8-4F31-F94B-6AAE919BE1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844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Rectangle 14">
            <a:extLst>
              <a:ext uri="{FF2B5EF4-FFF2-40B4-BE49-F238E27FC236}">
                <a16:creationId xmlns:a16="http://schemas.microsoft.com/office/drawing/2014/main" id="{30E197B8-ABDE-E079-F8A2-FD47D0168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3659188"/>
            <a:ext cx="385762" cy="230187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AA7755D9-7D08-63F1-01AB-FB5632832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5464175"/>
            <a:ext cx="1382712" cy="230188"/>
          </a:xfrm>
          <a:prstGeom prst="rect">
            <a:avLst/>
          </a:prstGeom>
          <a:solidFill>
            <a:schemeClr val="accent1">
              <a:alpha val="3803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D38D0141-9982-AD30-7A23-000ECA82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AF2490-FA4D-914B-B1A9-B4C69ACC7CA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961F825-430A-E833-96D0-75DC95262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Calling Methods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2" name="Text Box 7">
            <a:extLst>
              <a:ext uri="{FF2B5EF4-FFF2-40B4-BE49-F238E27FC236}">
                <a16:creationId xmlns:a16="http://schemas.microsoft.com/office/drawing/2014/main" id="{5026E65C-6C24-8AFB-2BE0-8FD47FF8D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3058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Testing the </a:t>
            </a:r>
            <a:r>
              <a:rPr lang="en-US" altLang="en-US">
                <a:latin typeface="Courier New" panose="02070309020205020404" pitchFamily="49" charset="0"/>
              </a:rPr>
              <a:t>max</a:t>
            </a:r>
            <a:r>
              <a:rPr lang="en-US" altLang="en-US"/>
              <a:t> method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This program demonstrates calling a method max to return the largest of the </a:t>
            </a:r>
            <a:r>
              <a:rPr lang="en-US" altLang="en-US">
                <a:latin typeface="Courier New" panose="02070309020205020404" pitchFamily="49" charset="0"/>
              </a:rPr>
              <a:t>int</a:t>
            </a:r>
            <a:r>
              <a:rPr lang="en-US" altLang="en-US"/>
              <a:t> values</a:t>
            </a:r>
          </a:p>
        </p:txBody>
      </p:sp>
      <p:sp>
        <p:nvSpPr>
          <p:cNvPr id="27653" name="Rectangle 8">
            <a:hlinkClick r:id="rId3"/>
            <a:extLst>
              <a:ext uri="{FF2B5EF4-FFF2-40B4-BE49-F238E27FC236}">
                <a16:creationId xmlns:a16="http://schemas.microsoft.com/office/drawing/2014/main" id="{58B6ED8B-F854-9927-E756-D9A6BFAB9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5195888"/>
            <a:ext cx="1439862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TestMax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302EA661-E48D-B3A9-ABAC-412409A33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B7BE66-7801-924B-8A7D-A467E2E0EA6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5B4E2C8-1754-75A9-1EE2-889D7E387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Calling Methods,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00" name="Rectangle 7">
            <a:extLst>
              <a:ext uri="{FF2B5EF4-FFF2-40B4-BE49-F238E27FC236}">
                <a16:creationId xmlns:a16="http://schemas.microsoft.com/office/drawing/2014/main" id="{A3F54C00-37B5-5DBC-CD08-3CF80A35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Rectangle 9">
            <a:extLst>
              <a:ext uri="{FF2B5EF4-FFF2-40B4-BE49-F238E27FC236}">
                <a16:creationId xmlns:a16="http://schemas.microsoft.com/office/drawing/2014/main" id="{D78B5DA6-6180-805E-23F4-5976C02F7C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9702" name="Object 8">
            <a:extLst>
              <a:ext uri="{FF2B5EF4-FFF2-40B4-BE49-F238E27FC236}">
                <a16:creationId xmlns:a16="http://schemas.microsoft.com/office/drawing/2014/main" id="{65290DB6-C71F-342F-9C3A-63B1443974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676400"/>
          <a:ext cx="8610600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9588500" progId="Word.Picture.8">
                  <p:embed/>
                </p:oleObj>
              </mc:Choice>
              <mc:Fallback>
                <p:oleObj name="Picture" r:id="rId3" imgW="25387300" imgH="9588500" progId="Word.Picture.8">
                  <p:embed/>
                  <p:pic>
                    <p:nvPicPr>
                      <p:cNvPr id="29702" name="Object 8">
                        <a:extLst>
                          <a:ext uri="{FF2B5EF4-FFF2-40B4-BE49-F238E27FC236}">
                            <a16:creationId xmlns:a16="http://schemas.microsoft.com/office/drawing/2014/main" id="{65290DB6-C71F-342F-9C3A-63B1443974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10600" cy="325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10">
            <a:extLst>
              <a:ext uri="{FF2B5EF4-FFF2-40B4-BE49-F238E27FC236}">
                <a16:creationId xmlns:a16="http://schemas.microsoft.com/office/drawing/2014/main" id="{43E59FBE-9AC1-EEF2-8FA1-598D02C9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A4EF0F6D-DBD4-E4D1-F514-E30C3C494D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CDC75E-5A17-E440-99B8-9C125BFF521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CF40DDC-BA24-75F8-A914-4D32F6BEA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060DE52-2B10-F6FB-AB98-9097B7E8F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48DE563B-BCA8-F4B5-34EE-A1E9FCF92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1750" name="Object 5">
            <a:extLst>
              <a:ext uri="{FF2B5EF4-FFF2-40B4-BE49-F238E27FC236}">
                <a16:creationId xmlns:a16="http://schemas.microsoft.com/office/drawing/2014/main" id="{29491941-0C7F-66EE-9584-13878F18A5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31750" name="Object 5">
                        <a:extLst>
                          <a:ext uri="{FF2B5EF4-FFF2-40B4-BE49-F238E27FC236}">
                            <a16:creationId xmlns:a16="http://schemas.microsoft.com/office/drawing/2014/main" id="{29491941-0C7F-66EE-9584-13878F18A5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6">
            <a:extLst>
              <a:ext uri="{FF2B5EF4-FFF2-40B4-BE49-F238E27FC236}">
                <a16:creationId xmlns:a16="http://schemas.microsoft.com/office/drawing/2014/main" id="{6B849954-7942-2FC5-C7E3-3BF40ABF2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2311400"/>
            <a:ext cx="34226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2" name="AutoShape 7">
            <a:extLst>
              <a:ext uri="{FF2B5EF4-FFF2-40B4-BE49-F238E27FC236}">
                <a16:creationId xmlns:a16="http://schemas.microsoft.com/office/drawing/2014/main" id="{9CD0E6E0-68B0-CB7A-1119-3BE6565EB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014"/>
              <a:gd name="adj2" fmla="val 26363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 is now 5</a:t>
            </a: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BF39B7C3-EC12-26FA-E921-6D01E986E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2E769430-46C1-1265-F17D-E21FEF991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ADFC26-BBB7-2745-BD43-3FD4188BECF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A3E5748-BFA6-54E7-4E8D-6CF3C93B1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8B5DB3A-1099-0A4F-72D2-210401613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46886445-6964-ABC4-FFD0-F07742AE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3798" name="Object 5">
            <a:extLst>
              <a:ext uri="{FF2B5EF4-FFF2-40B4-BE49-F238E27FC236}">
                <a16:creationId xmlns:a16="http://schemas.microsoft.com/office/drawing/2014/main" id="{73B8A636-D896-34DA-1455-BC0C4467B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33798" name="Object 5">
                        <a:extLst>
                          <a:ext uri="{FF2B5EF4-FFF2-40B4-BE49-F238E27FC236}">
                            <a16:creationId xmlns:a16="http://schemas.microsoft.com/office/drawing/2014/main" id="{73B8A636-D896-34DA-1455-BC0C4467B0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6">
            <a:extLst>
              <a:ext uri="{FF2B5EF4-FFF2-40B4-BE49-F238E27FC236}">
                <a16:creationId xmlns:a16="http://schemas.microsoft.com/office/drawing/2014/main" id="{07E7A69D-4F2B-EB38-3564-5A77B8E5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2468563"/>
            <a:ext cx="34226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800" name="AutoShape 7">
            <a:extLst>
              <a:ext uri="{FF2B5EF4-FFF2-40B4-BE49-F238E27FC236}">
                <a16:creationId xmlns:a16="http://schemas.microsoft.com/office/drawing/2014/main" id="{B14D6E56-8D7C-F3D7-E5C6-BE43FF912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236"/>
              <a:gd name="adj2" fmla="val 309093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j is now 2</a:t>
            </a: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FE6E7AE4-5BB0-D9EF-6FC5-7ECD0B6A0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D82E609E-2BB7-A7CE-F04D-8B9C30902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5187E2-8443-B04B-91C6-71C25F6DC99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FD21718-788B-253D-45D8-AEE6B37AA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16DD729-16C1-9B50-4AEC-C134318FD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6ECB6627-F662-50BC-E674-FD6607AF3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5846" name="Object 5">
            <a:extLst>
              <a:ext uri="{FF2B5EF4-FFF2-40B4-BE49-F238E27FC236}">
                <a16:creationId xmlns:a16="http://schemas.microsoft.com/office/drawing/2014/main" id="{57965E79-8436-CF5D-AC1C-B256E1C296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35846" name="Object 5">
                        <a:extLst>
                          <a:ext uri="{FF2B5EF4-FFF2-40B4-BE49-F238E27FC236}">
                            <a16:creationId xmlns:a16="http://schemas.microsoft.com/office/drawing/2014/main" id="{57965E79-8436-CF5D-AC1C-B256E1C296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6">
            <a:extLst>
              <a:ext uri="{FF2B5EF4-FFF2-40B4-BE49-F238E27FC236}">
                <a16:creationId xmlns:a16="http://schemas.microsoft.com/office/drawing/2014/main" id="{E373FED7-9FA1-0991-EBBD-280A46E52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313" y="262255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5848" name="AutoShape 7">
            <a:extLst>
              <a:ext uri="{FF2B5EF4-FFF2-40B4-BE49-F238E27FC236}">
                <a16:creationId xmlns:a16="http://schemas.microsoft.com/office/drawing/2014/main" id="{10B60E2D-5F39-BF2A-21F7-A102CE94F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-45236"/>
              <a:gd name="adj2" fmla="val 352065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invoke max(i, j)</a:t>
            </a:r>
          </a:p>
        </p:txBody>
      </p:sp>
      <p:sp>
        <p:nvSpPr>
          <p:cNvPr id="35849" name="Rectangle 8">
            <a:extLst>
              <a:ext uri="{FF2B5EF4-FFF2-40B4-BE49-F238E27FC236}">
                <a16:creationId xmlns:a16="http://schemas.microsoft.com/office/drawing/2014/main" id="{EE960C7D-5480-4553-0165-3B0299D7E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734B001D-DA9F-C255-4765-3484203D06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A57BC7-8A0A-F440-8DE7-9AD3D179B2C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1D0F5B-1D16-FA5D-6253-B689670B9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0C21A86-90D9-9EE3-D46A-8096E4D4C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7893" name="Rectangle 4">
            <a:extLst>
              <a:ext uri="{FF2B5EF4-FFF2-40B4-BE49-F238E27FC236}">
                <a16:creationId xmlns:a16="http://schemas.microsoft.com/office/drawing/2014/main" id="{AEF6748C-B75E-7C86-2683-BD145ED11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7894" name="Object 5">
            <a:extLst>
              <a:ext uri="{FF2B5EF4-FFF2-40B4-BE49-F238E27FC236}">
                <a16:creationId xmlns:a16="http://schemas.microsoft.com/office/drawing/2014/main" id="{118A8213-5C24-3344-B3FD-46FCDAB505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37894" name="Object 5">
                        <a:extLst>
                          <a:ext uri="{FF2B5EF4-FFF2-40B4-BE49-F238E27FC236}">
                            <a16:creationId xmlns:a16="http://schemas.microsoft.com/office/drawing/2014/main" id="{118A8213-5C24-3344-B3FD-46FCDAB505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Rectangle 6">
            <a:extLst>
              <a:ext uri="{FF2B5EF4-FFF2-40B4-BE49-F238E27FC236}">
                <a16:creationId xmlns:a16="http://schemas.microsoft.com/office/drawing/2014/main" id="{7693CF25-4EF2-021F-A99D-0DFFA9551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5" y="2162175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7896" name="AutoShape 7">
            <a:extLst>
              <a:ext uri="{FF2B5EF4-FFF2-40B4-BE49-F238E27FC236}">
                <a16:creationId xmlns:a16="http://schemas.microsoft.com/office/drawing/2014/main" id="{EBE07651-F9AB-21EE-7670-9C9586DF4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2187" cy="998537"/>
          </a:xfrm>
          <a:prstGeom prst="wedgeRoundRectCallout">
            <a:avLst>
              <a:gd name="adj1" fmla="val 41597"/>
              <a:gd name="adj2" fmla="val 75120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invoke max(i, j)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Pass the value of i to num1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Pass the value of j to num2</a:t>
            </a:r>
          </a:p>
        </p:txBody>
      </p:sp>
      <p:sp>
        <p:nvSpPr>
          <p:cNvPr id="37897" name="Line 8">
            <a:extLst>
              <a:ext uri="{FF2B5EF4-FFF2-40B4-BE49-F238E27FC236}">
                <a16:creationId xmlns:a16="http://schemas.microsoft.com/office/drawing/2014/main" id="{DA07CE13-49C8-E9FB-CC3F-2FF6FEDC1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37898" name="Rectangle 9">
            <a:extLst>
              <a:ext uri="{FF2B5EF4-FFF2-40B4-BE49-F238E27FC236}">
                <a16:creationId xmlns:a16="http://schemas.microsoft.com/office/drawing/2014/main" id="{0C492A63-9571-15D7-64CB-20E6E8262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07DFAE60-6400-F6FA-5ED4-B3ECFEF95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79FD16-6507-1E43-8812-471D5B3553D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553B15C-607D-32F9-0585-1296E88D6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6993FD0-6286-D67C-DCF1-774B0717A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FF72C30F-34A9-983B-A95C-122FE0D57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9942" name="Object 5">
            <a:extLst>
              <a:ext uri="{FF2B5EF4-FFF2-40B4-BE49-F238E27FC236}">
                <a16:creationId xmlns:a16="http://schemas.microsoft.com/office/drawing/2014/main" id="{AEDB83CF-229D-6900-15A8-BC886447A7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39942" name="Object 5">
                        <a:extLst>
                          <a:ext uri="{FF2B5EF4-FFF2-40B4-BE49-F238E27FC236}">
                            <a16:creationId xmlns:a16="http://schemas.microsoft.com/office/drawing/2014/main" id="{AEDB83CF-229D-6900-15A8-BC886447A7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6">
            <a:extLst>
              <a:ext uri="{FF2B5EF4-FFF2-40B4-BE49-F238E27FC236}">
                <a16:creationId xmlns:a16="http://schemas.microsoft.com/office/drawing/2014/main" id="{2E74FA57-0BAF-972B-7D93-875627C79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54263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9944" name="AutoShape 7">
            <a:extLst>
              <a:ext uri="{FF2B5EF4-FFF2-40B4-BE49-F238E27FC236}">
                <a16:creationId xmlns:a16="http://schemas.microsoft.com/office/drawing/2014/main" id="{BE007143-1E3F-F5A0-AC7A-7559788DB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44653"/>
              <a:gd name="adj2" fmla="val 263634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declare variable result</a:t>
            </a:r>
          </a:p>
        </p:txBody>
      </p:sp>
      <p:sp>
        <p:nvSpPr>
          <p:cNvPr id="39945" name="Line 8">
            <a:extLst>
              <a:ext uri="{FF2B5EF4-FFF2-40B4-BE49-F238E27FC236}">
                <a16:creationId xmlns:a16="http://schemas.microsoft.com/office/drawing/2014/main" id="{29ACF2D3-1D86-92CC-5BB8-B2B4BE76EE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39946" name="Rectangle 9">
            <a:extLst>
              <a:ext uri="{FF2B5EF4-FFF2-40B4-BE49-F238E27FC236}">
                <a16:creationId xmlns:a16="http://schemas.microsoft.com/office/drawing/2014/main" id="{487559B6-E522-CA27-D246-73DEDD6A5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>
            <a:extLst>
              <a:ext uri="{FF2B5EF4-FFF2-40B4-BE49-F238E27FC236}">
                <a16:creationId xmlns:a16="http://schemas.microsoft.com/office/drawing/2014/main" id="{EA052E70-7E4D-5683-2CD2-13A87350B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F28D6A-370D-D34E-B53B-7CF1E088C32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F485706-0C68-AEFE-0223-003B42E63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Opening Problem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AB3C6AE-2395-2EB1-C5A4-6E7D9FE3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4729E664-DA24-E3BF-70F0-F8A83448B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13F57139-810B-A12B-F96F-502BA0A41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Text Box 6">
            <a:extLst>
              <a:ext uri="{FF2B5EF4-FFF2-40B4-BE49-F238E27FC236}">
                <a16:creationId xmlns:a16="http://schemas.microsoft.com/office/drawing/2014/main" id="{DDFD0DF5-0096-C622-1B3B-D2EFDCFA6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3285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Find the sum of integers from 1 to 10, from 20 to 30, and from 35 to 45, respectively.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C9A38543-E980-D653-8D13-A227D3AD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76FD5-C1C6-D440-81A3-B39EEBBE96A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A1C9025-1F59-F2FE-700E-8EF7EF04B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C31B8D4-43EE-FF2C-6318-12C91772E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1989" name="Rectangle 4">
            <a:extLst>
              <a:ext uri="{FF2B5EF4-FFF2-40B4-BE49-F238E27FC236}">
                <a16:creationId xmlns:a16="http://schemas.microsoft.com/office/drawing/2014/main" id="{6ADB3875-49A4-9305-D8FC-6E31103F5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1990" name="Object 5">
            <a:extLst>
              <a:ext uri="{FF2B5EF4-FFF2-40B4-BE49-F238E27FC236}">
                <a16:creationId xmlns:a16="http://schemas.microsoft.com/office/drawing/2014/main" id="{8C9D2084-B9FC-B928-DD6D-E84E610E30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41990" name="Object 5">
                        <a:extLst>
                          <a:ext uri="{FF2B5EF4-FFF2-40B4-BE49-F238E27FC236}">
                            <a16:creationId xmlns:a16="http://schemas.microsoft.com/office/drawing/2014/main" id="{8C9D2084-B9FC-B928-DD6D-E84E610E30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6">
            <a:extLst>
              <a:ext uri="{FF2B5EF4-FFF2-40B4-BE49-F238E27FC236}">
                <a16:creationId xmlns:a16="http://schemas.microsoft.com/office/drawing/2014/main" id="{40A804D2-C2A7-63D3-F062-85634EFA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2255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1992" name="AutoShape 7">
            <a:extLst>
              <a:ext uri="{FF2B5EF4-FFF2-40B4-BE49-F238E27FC236}">
                <a16:creationId xmlns:a16="http://schemas.microsoft.com/office/drawing/2014/main" id="{F67DF222-4849-8FE3-D18E-DD111CEB6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71550"/>
            <a:ext cx="3533775" cy="614363"/>
          </a:xfrm>
          <a:prstGeom prst="wedgeRoundRectCallout">
            <a:avLst>
              <a:gd name="adj1" fmla="val 57593"/>
              <a:gd name="adj2" fmla="val 23888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(num1 &gt; num2) is true since num1 is 5 and num2 is 2</a:t>
            </a:r>
          </a:p>
        </p:txBody>
      </p:sp>
      <p:sp>
        <p:nvSpPr>
          <p:cNvPr id="41993" name="Line 8">
            <a:extLst>
              <a:ext uri="{FF2B5EF4-FFF2-40B4-BE49-F238E27FC236}">
                <a16:creationId xmlns:a16="http://schemas.microsoft.com/office/drawing/2014/main" id="{022CC2BF-8F48-E063-C44D-7DBD3642BD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41994" name="Rectangle 9">
            <a:extLst>
              <a:ext uri="{FF2B5EF4-FFF2-40B4-BE49-F238E27FC236}">
                <a16:creationId xmlns:a16="http://schemas.microsoft.com/office/drawing/2014/main" id="{7E1FB55D-5977-DD72-712C-9BD357AD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4599F88D-1991-7CFB-C9E9-853172D004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B629EB-8DA3-824C-BEF6-CB58FDC9C6D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D998D39-D545-8441-F362-A1532BAF4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35EF83D-29E4-BEF1-3F20-07387D638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DB0FE5A8-EC25-D80A-3B6A-E7933D25C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4038" name="Object 5">
            <a:extLst>
              <a:ext uri="{FF2B5EF4-FFF2-40B4-BE49-F238E27FC236}">
                <a16:creationId xmlns:a16="http://schemas.microsoft.com/office/drawing/2014/main" id="{092351F8-3007-93F7-4352-532177B58E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44038" name="Object 5">
                        <a:extLst>
                          <a:ext uri="{FF2B5EF4-FFF2-40B4-BE49-F238E27FC236}">
                            <a16:creationId xmlns:a16="http://schemas.microsoft.com/office/drawing/2014/main" id="{092351F8-3007-93F7-4352-532177B58E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6">
            <a:extLst>
              <a:ext uri="{FF2B5EF4-FFF2-40B4-BE49-F238E27FC236}">
                <a16:creationId xmlns:a16="http://schemas.microsoft.com/office/drawing/2014/main" id="{36C2F09E-D2CC-F708-47D5-CCD69851B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76538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4040" name="AutoShape 7">
            <a:extLst>
              <a:ext uri="{FF2B5EF4-FFF2-40B4-BE49-F238E27FC236}">
                <a16:creationId xmlns:a16="http://schemas.microsoft.com/office/drawing/2014/main" id="{22FACBF4-1908-7931-3DDA-E90E29A5E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71550"/>
            <a:ext cx="3533775" cy="614363"/>
          </a:xfrm>
          <a:prstGeom prst="wedgeRoundRectCallout">
            <a:avLst>
              <a:gd name="adj1" fmla="val 60153"/>
              <a:gd name="adj2" fmla="val 26601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result is now 5</a:t>
            </a:r>
          </a:p>
        </p:txBody>
      </p:sp>
      <p:sp>
        <p:nvSpPr>
          <p:cNvPr id="44041" name="Line 8">
            <a:extLst>
              <a:ext uri="{FF2B5EF4-FFF2-40B4-BE49-F238E27FC236}">
                <a16:creationId xmlns:a16="http://schemas.microsoft.com/office/drawing/2014/main" id="{009DBE9C-BEEF-17B4-64A9-84E3CA403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44042" name="Rectangle 9">
            <a:extLst>
              <a:ext uri="{FF2B5EF4-FFF2-40B4-BE49-F238E27FC236}">
                <a16:creationId xmlns:a16="http://schemas.microsoft.com/office/drawing/2014/main" id="{91465F0E-2D8C-FF52-CB61-85479F297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BC131B22-39E4-ECA2-E665-2F5DCE131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23E605-15A5-0448-89DC-CDF606D7108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CCAC49C-2249-73E5-3D7B-B162D0AB7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1D554CA-074A-9680-4FB7-E9C64E805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F54B6D5E-C99F-FAED-FF6B-05F4A5307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6086" name="Object 5">
            <a:extLst>
              <a:ext uri="{FF2B5EF4-FFF2-40B4-BE49-F238E27FC236}">
                <a16:creationId xmlns:a16="http://schemas.microsoft.com/office/drawing/2014/main" id="{42BA2CE1-8AC6-44E0-87C1-FC4DDDB621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46086" name="Object 5">
                        <a:extLst>
                          <a:ext uri="{FF2B5EF4-FFF2-40B4-BE49-F238E27FC236}">
                            <a16:creationId xmlns:a16="http://schemas.microsoft.com/office/drawing/2014/main" id="{42BA2CE1-8AC6-44E0-87C1-FC4DDDB621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6">
            <a:extLst>
              <a:ext uri="{FF2B5EF4-FFF2-40B4-BE49-F238E27FC236}">
                <a16:creationId xmlns:a16="http://schemas.microsoft.com/office/drawing/2014/main" id="{BE7C0EED-B0EA-2E75-6F04-7C0A448C0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390900"/>
            <a:ext cx="257810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6088" name="AutoShape 7">
            <a:extLst>
              <a:ext uri="{FF2B5EF4-FFF2-40B4-BE49-F238E27FC236}">
                <a16:creationId xmlns:a16="http://schemas.microsoft.com/office/drawing/2014/main" id="{DB7089A1-85BF-1D65-B2C3-AE8D122B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1201738"/>
            <a:ext cx="3533775" cy="384175"/>
          </a:xfrm>
          <a:prstGeom prst="wedgeRoundRectCallout">
            <a:avLst>
              <a:gd name="adj1" fmla="val 7954"/>
              <a:gd name="adj2" fmla="val 531819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return result, which is 5</a:t>
            </a:r>
          </a:p>
        </p:txBody>
      </p:sp>
      <p:sp>
        <p:nvSpPr>
          <p:cNvPr id="46089" name="Line 8">
            <a:extLst>
              <a:ext uri="{FF2B5EF4-FFF2-40B4-BE49-F238E27FC236}">
                <a16:creationId xmlns:a16="http://schemas.microsoft.com/office/drawing/2014/main" id="{FC55F5DA-FE54-4CC7-1597-8BBA563D06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4675" y="2314575"/>
            <a:ext cx="3994150" cy="3841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46090" name="Rectangle 9">
            <a:extLst>
              <a:ext uri="{FF2B5EF4-FFF2-40B4-BE49-F238E27FC236}">
                <a16:creationId xmlns:a16="http://schemas.microsoft.com/office/drawing/2014/main" id="{19A528D4-06A9-32AA-8ABA-FC8E32062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50AFFF57-560A-B312-77C5-CB8875ECFD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5A1E97-0AEC-0049-A538-5398D52B00E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E839BEC-0FB2-5053-DA5D-7B246A7E8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D248ED5-0C07-7261-0D83-112E48A8C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8133" name="Rectangle 4">
            <a:extLst>
              <a:ext uri="{FF2B5EF4-FFF2-40B4-BE49-F238E27FC236}">
                <a16:creationId xmlns:a16="http://schemas.microsoft.com/office/drawing/2014/main" id="{AAAFC978-D12D-D13F-3BF4-C9EA7E223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8134" name="Object 5">
            <a:extLst>
              <a:ext uri="{FF2B5EF4-FFF2-40B4-BE49-F238E27FC236}">
                <a16:creationId xmlns:a16="http://schemas.microsoft.com/office/drawing/2014/main" id="{B4CAC632-A3FC-FE59-90D1-986937B19D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48134" name="Object 5">
                        <a:extLst>
                          <a:ext uri="{FF2B5EF4-FFF2-40B4-BE49-F238E27FC236}">
                            <a16:creationId xmlns:a16="http://schemas.microsoft.com/office/drawing/2014/main" id="{B4CAC632-A3FC-FE59-90D1-986937B19D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Rectangle 6">
            <a:extLst>
              <a:ext uri="{FF2B5EF4-FFF2-40B4-BE49-F238E27FC236}">
                <a16:creationId xmlns:a16="http://schemas.microsoft.com/office/drawing/2014/main" id="{92DE35F0-52A6-A65A-2461-97196811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622550"/>
            <a:ext cx="3384550" cy="177800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8136" name="AutoShape 7">
            <a:extLst>
              <a:ext uri="{FF2B5EF4-FFF2-40B4-BE49-F238E27FC236}">
                <a16:creationId xmlns:a16="http://schemas.microsoft.com/office/drawing/2014/main" id="{EF20F6B0-1AD0-1653-E84A-0F7E4C41F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3775" cy="654050"/>
          </a:xfrm>
          <a:prstGeom prst="wedgeRoundRectCallout">
            <a:avLst>
              <a:gd name="adj1" fmla="val -45236"/>
              <a:gd name="adj2" fmla="val 227426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return max(i, j) and assign the return value to k</a:t>
            </a:r>
          </a:p>
        </p:txBody>
      </p:sp>
      <p:sp>
        <p:nvSpPr>
          <p:cNvPr id="48137" name="Line 8">
            <a:extLst>
              <a:ext uri="{FF2B5EF4-FFF2-40B4-BE49-F238E27FC236}">
                <a16:creationId xmlns:a16="http://schemas.microsoft.com/office/drawing/2014/main" id="{3D21148A-15A4-8B74-5479-D8F4D4B189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44675" y="2776538"/>
            <a:ext cx="2881313" cy="6905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S"/>
          </a:p>
        </p:txBody>
      </p:sp>
      <p:sp>
        <p:nvSpPr>
          <p:cNvPr id="48138" name="Rectangle 9">
            <a:extLst>
              <a:ext uri="{FF2B5EF4-FFF2-40B4-BE49-F238E27FC236}">
                <a16:creationId xmlns:a16="http://schemas.microsoft.com/office/drawing/2014/main" id="{8FEA6835-400A-1E90-EBE9-37792E8E6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A1348EDB-0B1E-EF58-1E9C-1C8CB1C4A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A15DB-F04D-4E4B-BF20-A37BF598058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DAE756E-4D9D-F659-836A-CE68AD4C9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6750"/>
          </a:xfrm>
        </p:spPr>
        <p:txBody>
          <a:bodyPr/>
          <a:lstStyle/>
          <a:p>
            <a:r>
              <a:rPr lang="en-US" altLang="en-US" sz="4000"/>
              <a:t>Trace Method Invocation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B465D92-E27F-32BC-2034-94B830E8C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0181" name="Rectangle 4">
            <a:extLst>
              <a:ext uri="{FF2B5EF4-FFF2-40B4-BE49-F238E27FC236}">
                <a16:creationId xmlns:a16="http://schemas.microsoft.com/office/drawing/2014/main" id="{431CA684-5D90-4235-75D4-45595252C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0182" name="Object 5">
            <a:extLst>
              <a:ext uri="{FF2B5EF4-FFF2-40B4-BE49-F238E27FC236}">
                <a16:creationId xmlns:a16="http://schemas.microsoft.com/office/drawing/2014/main" id="{C384912E-9EBF-A040-876B-88E2B94C85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1930400"/>
          <a:ext cx="8610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5387300" imgH="6515100" progId="Word.Picture.8">
                  <p:embed/>
                </p:oleObj>
              </mc:Choice>
              <mc:Fallback>
                <p:oleObj name="Picture" r:id="rId3" imgW="25387300" imgH="6515100" progId="Word.Picture.8">
                  <p:embed/>
                  <p:pic>
                    <p:nvPicPr>
                      <p:cNvPr id="50182" name="Object 5">
                        <a:extLst>
                          <a:ext uri="{FF2B5EF4-FFF2-40B4-BE49-F238E27FC236}">
                            <a16:creationId xmlns:a16="http://schemas.microsoft.com/office/drawing/2014/main" id="{C384912E-9EBF-A040-876B-88E2B94C85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930400"/>
                        <a:ext cx="8610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Rectangle 6">
            <a:extLst>
              <a:ext uri="{FF2B5EF4-FFF2-40B4-BE49-F238E27FC236}">
                <a16:creationId xmlns:a16="http://schemas.microsoft.com/office/drawing/2014/main" id="{8060AE68-620B-0E69-26A5-6D1DE4F5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2968625"/>
            <a:ext cx="3384550" cy="460375"/>
          </a:xfrm>
          <a:prstGeom prst="rect">
            <a:avLst/>
          </a:prstGeom>
          <a:solidFill>
            <a:schemeClr val="accent1">
              <a:alpha val="45097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0184" name="AutoShape 7">
            <a:extLst>
              <a:ext uri="{FF2B5EF4-FFF2-40B4-BE49-F238E27FC236}">
                <a16:creationId xmlns:a16="http://schemas.microsoft.com/office/drawing/2014/main" id="{5611C640-4F14-6E51-0958-2BC4D62B3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931863"/>
            <a:ext cx="3533775" cy="654050"/>
          </a:xfrm>
          <a:prstGeom prst="wedgeRoundRectCallout">
            <a:avLst>
              <a:gd name="adj1" fmla="val -43398"/>
              <a:gd name="adj2" fmla="val 279611"/>
              <a:gd name="adj3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Execute the print statement</a:t>
            </a:r>
          </a:p>
        </p:txBody>
      </p:sp>
      <p:sp>
        <p:nvSpPr>
          <p:cNvPr id="50185" name="Rectangle 8">
            <a:extLst>
              <a:ext uri="{FF2B5EF4-FFF2-40B4-BE49-F238E27FC236}">
                <a16:creationId xmlns:a16="http://schemas.microsoft.com/office/drawing/2014/main" id="{D67D2A5D-5D42-01D6-03B1-37B385A96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381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2"/>
                </a:solidFill>
                <a:latin typeface="Forte" panose="03060902040502070203" pitchFamily="66" charset="77"/>
              </a:rPr>
              <a:t>animation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>
            <a:extLst>
              <a:ext uri="{FF2B5EF4-FFF2-40B4-BE49-F238E27FC236}">
                <a16:creationId xmlns:a16="http://schemas.microsoft.com/office/drawing/2014/main" id="{54588346-CD6F-EF72-8E42-4129002B34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5BFC6B-0E59-174B-84CF-B3F6402D257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D5C28DB6-E690-5E1E-8262-6C16D85AB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/>
              <a:t>CAUTION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AB9142E-C4F8-F747-6796-C7007E9F2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931863"/>
            <a:ext cx="8458200" cy="17478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/>
              <a:t>A </a:t>
            </a:r>
            <a:r>
              <a:rPr lang="en-US" altLang="en-US" sz="2400" u="sng"/>
              <a:t>return</a:t>
            </a:r>
            <a:r>
              <a:rPr lang="en-US" altLang="en-US" sz="2400"/>
              <a:t> statement is required for a value-returning method. The method shown below in (a) is logically correct, but it has a compilation error because the Java compiler thinks it possible that this method does not return any value. 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C8D2C6E2-4B97-FA1B-0334-E6571A116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5041900"/>
            <a:ext cx="8458200" cy="136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400"/>
              <a:t>To fix this problem, delete </a:t>
            </a:r>
            <a:r>
              <a:rPr lang="en-US" altLang="en-US" sz="2400" i="1" u="sng"/>
              <a:t>if (n &lt; 0)</a:t>
            </a:r>
            <a:r>
              <a:rPr lang="en-US" altLang="en-US" sz="2400"/>
              <a:t> in (a), so that the compiler will see a </a:t>
            </a:r>
            <a:r>
              <a:rPr lang="en-US" altLang="en-US" sz="2400" u="sng"/>
              <a:t>return</a:t>
            </a:r>
            <a:r>
              <a:rPr lang="en-US" altLang="en-US" sz="2400"/>
              <a:t> statement to be reached regardless of how the </a:t>
            </a:r>
            <a:r>
              <a:rPr lang="en-US" altLang="en-US" sz="2400" u="sng"/>
              <a:t>if</a:t>
            </a:r>
            <a:r>
              <a:rPr lang="en-US" altLang="en-US" sz="2400"/>
              <a:t> statement is evaluated.</a:t>
            </a:r>
          </a:p>
        </p:txBody>
      </p:sp>
      <p:sp>
        <p:nvSpPr>
          <p:cNvPr id="52230" name="Rectangle 7">
            <a:extLst>
              <a:ext uri="{FF2B5EF4-FFF2-40B4-BE49-F238E27FC236}">
                <a16:creationId xmlns:a16="http://schemas.microsoft.com/office/drawing/2014/main" id="{D5158FA7-2B5A-8A99-4E8C-3D52D23B0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52231" name="Object 6">
            <a:extLst>
              <a:ext uri="{FF2B5EF4-FFF2-40B4-BE49-F238E27FC236}">
                <a16:creationId xmlns:a16="http://schemas.microsoft.com/office/drawing/2014/main" id="{3459246B-535F-9A42-1520-9ECC2444C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7038" y="2584450"/>
          <a:ext cx="8404225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3327400" imgH="863600" progId="Word.Picture.8">
                  <p:embed/>
                </p:oleObj>
              </mc:Choice>
              <mc:Fallback>
                <p:oleObj name="Picture" r:id="rId3" imgW="3327400" imgH="863600" progId="Word.Picture.8">
                  <p:embed/>
                  <p:pic>
                    <p:nvPicPr>
                      <p:cNvPr id="52231" name="Object 6">
                        <a:extLst>
                          <a:ext uri="{FF2B5EF4-FFF2-40B4-BE49-F238E27FC236}">
                            <a16:creationId xmlns:a16="http://schemas.microsoft.com/office/drawing/2014/main" id="{3459246B-535F-9A42-1520-9ECC2444C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584450"/>
                        <a:ext cx="8404225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>
            <a:extLst>
              <a:ext uri="{FF2B5EF4-FFF2-40B4-BE49-F238E27FC236}">
                <a16:creationId xmlns:a16="http://schemas.microsoft.com/office/drawing/2014/main" id="{59BF1ABE-232E-7487-3424-B0F463ABF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7BD25A-E839-B44B-AEBC-06675C98888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C476239-58F7-69F8-7574-2F8FEB1DA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altLang="en-US"/>
              <a:t>Reuse Methods from Other Classes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A13499B-C559-77CE-FFEB-49EFAFE2F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181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600">
                <a:cs typeface="Courier New" panose="02070309020205020404" pitchFamily="49" charset="0"/>
              </a:rPr>
              <a:t>NOTE: One of the benefits of methods is for reuse. The </a:t>
            </a:r>
            <a:r>
              <a:rPr lang="en-US" altLang="en-US" sz="2600" u="sng">
                <a:cs typeface="Courier New" panose="02070309020205020404" pitchFamily="49" charset="0"/>
              </a:rPr>
              <a:t>max</a:t>
            </a:r>
            <a:r>
              <a:rPr lang="en-US" altLang="en-US" sz="2600">
                <a:cs typeface="Courier New" panose="02070309020205020404" pitchFamily="49" charset="0"/>
              </a:rPr>
              <a:t> method can be invoked from any class besides </a:t>
            </a:r>
            <a:r>
              <a:rPr lang="en-US" altLang="en-US" sz="2600" u="sng">
                <a:cs typeface="Courier New" panose="02070309020205020404" pitchFamily="49" charset="0"/>
              </a:rPr>
              <a:t>TestMax</a:t>
            </a:r>
            <a:r>
              <a:rPr lang="en-US" altLang="en-US" sz="2600">
                <a:cs typeface="Courier New" panose="02070309020205020404" pitchFamily="49" charset="0"/>
              </a:rPr>
              <a:t>. If you create a new class </a:t>
            </a:r>
            <a:r>
              <a:rPr lang="en-US" altLang="en-US" sz="2600" u="sng">
                <a:cs typeface="Courier New" panose="02070309020205020404" pitchFamily="49" charset="0"/>
              </a:rPr>
              <a:t>Test</a:t>
            </a:r>
            <a:r>
              <a:rPr lang="en-US" altLang="en-US" sz="2600">
                <a:cs typeface="Courier New" panose="02070309020205020404" pitchFamily="49" charset="0"/>
              </a:rPr>
              <a:t>, you can invoke the </a:t>
            </a:r>
            <a:r>
              <a:rPr lang="en-US" altLang="en-US" sz="2600" u="sng">
                <a:cs typeface="Courier New" panose="02070309020205020404" pitchFamily="49" charset="0"/>
              </a:rPr>
              <a:t>max</a:t>
            </a:r>
            <a:r>
              <a:rPr lang="en-US" altLang="en-US" sz="2600">
                <a:cs typeface="Courier New" panose="02070309020205020404" pitchFamily="49" charset="0"/>
              </a:rPr>
              <a:t> method using </a:t>
            </a:r>
            <a:r>
              <a:rPr lang="en-US" altLang="en-US" sz="2600" u="sng">
                <a:cs typeface="Courier New" panose="02070309020205020404" pitchFamily="49" charset="0"/>
              </a:rPr>
              <a:t>ClassName.methodName</a:t>
            </a:r>
            <a:r>
              <a:rPr lang="en-US" altLang="en-US" sz="2600">
                <a:cs typeface="Courier New" panose="02070309020205020404" pitchFamily="49" charset="0"/>
              </a:rPr>
              <a:t> (e.g., </a:t>
            </a:r>
            <a:r>
              <a:rPr lang="en-US" altLang="en-US" sz="2600" u="sng">
                <a:cs typeface="Courier New" panose="02070309020205020404" pitchFamily="49" charset="0"/>
              </a:rPr>
              <a:t>TestMax.max</a:t>
            </a:r>
            <a:r>
              <a:rPr lang="en-US" altLang="en-US" sz="2600">
                <a:cs typeface="Courier New" panose="02070309020205020404" pitchFamily="49" charset="0"/>
              </a:rPr>
              <a:t>). 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>
            <a:extLst>
              <a:ext uri="{FF2B5EF4-FFF2-40B4-BE49-F238E27FC236}">
                <a16:creationId xmlns:a16="http://schemas.microsoft.com/office/drawing/2014/main" id="{80EB1051-F89E-3F35-F047-60DB7BAE1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5542A2-74A9-004D-9D8F-F78718A302A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AFA48BC0-F19D-2256-3DF8-436978CB5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void Method Example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BD2DA4ED-8023-EA94-8C45-486EE0C0E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1277938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800"/>
              <a:t>This type of method does not return a value. The method performs some actions.</a:t>
            </a:r>
          </a:p>
        </p:txBody>
      </p:sp>
      <p:sp>
        <p:nvSpPr>
          <p:cNvPr id="78853" name="Rectangle 10">
            <a:hlinkClick r:id="rId3"/>
            <a:extLst>
              <a:ext uri="{FF2B5EF4-FFF2-40B4-BE49-F238E27FC236}">
                <a16:creationId xmlns:a16="http://schemas.microsoft.com/office/drawing/2014/main" id="{8735E1F1-C226-58D5-6CD4-9F5C1D70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3621088"/>
            <a:ext cx="2106612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TestVoidMethod</a:t>
            </a:r>
          </a:p>
        </p:txBody>
      </p:sp>
      <p:sp>
        <p:nvSpPr>
          <p:cNvPr id="78854" name="Rectangle 12">
            <a:hlinkClick r:id="rId4"/>
            <a:extLst>
              <a:ext uri="{FF2B5EF4-FFF2-40B4-BE49-F238E27FC236}">
                <a16:creationId xmlns:a16="http://schemas.microsoft.com/office/drawing/2014/main" id="{63286EAC-21E5-06E1-ED33-BD25D5C68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6388" y="4235450"/>
            <a:ext cx="277177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TestReturnGradeMethod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>
            <a:extLst>
              <a:ext uri="{FF2B5EF4-FFF2-40B4-BE49-F238E27FC236}">
                <a16:creationId xmlns:a16="http://schemas.microsoft.com/office/drawing/2014/main" id="{4A3D3416-29A6-DCB5-D73A-FC60A9AE3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25BA10-4E28-824B-B89D-840ADFF2B1E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1D02AA1-7A8F-1752-EC27-F7180815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Passing Parameters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C225F83-2DB5-4B55-95D4-59F290295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9144000" cy="1600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public static void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nPrintln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(String message,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n) { 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= 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&lt; n;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(message);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0901" name="Rectangle 4">
            <a:extLst>
              <a:ext uri="{FF2B5EF4-FFF2-40B4-BE49-F238E27FC236}">
                <a16:creationId xmlns:a16="http://schemas.microsoft.com/office/drawing/2014/main" id="{AA66D372-24A3-1312-F434-41FB2316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8458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Suppose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nPrintln(“Welcome to Java”, 5);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What is the output?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Suppose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nPrintln(“Computer Science”, 15); 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What is the output?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2400"/>
              <a:t>Can you invoke the method using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400"/>
              <a:t>nPrintln(15, “Computer Science”);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4">
            <a:extLst>
              <a:ext uri="{FF2B5EF4-FFF2-40B4-BE49-F238E27FC236}">
                <a16:creationId xmlns:a16="http://schemas.microsoft.com/office/drawing/2014/main" id="{C43521B0-26F9-E5D8-1726-E6CB481EF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33A85F-6A1C-4F40-90F7-FF895A47E91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D199EF35-24F9-0B11-A173-83C326AC8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2948" name="Text Box 3">
            <a:extLst>
              <a:ext uri="{FF2B5EF4-FFF2-40B4-BE49-F238E27FC236}">
                <a16:creationId xmlns:a16="http://schemas.microsoft.com/office/drawing/2014/main" id="{97F6C9AF-2DA3-55C0-58FD-4FAA6F0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This program demonstrates passing values to the methods.</a:t>
            </a:r>
          </a:p>
        </p:txBody>
      </p:sp>
      <p:sp>
        <p:nvSpPr>
          <p:cNvPr id="82949" name="Rectangle 7">
            <a:hlinkClick r:id="rId3"/>
            <a:extLst>
              <a:ext uri="{FF2B5EF4-FFF2-40B4-BE49-F238E27FC236}">
                <a16:creationId xmlns:a16="http://schemas.microsoft.com/office/drawing/2014/main" id="{707267DC-8842-CD8D-BE4E-3E07C57F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503738"/>
            <a:ext cx="150336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Increment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F9B0C6D2-C0AF-089E-A062-0CD9DA863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3D92E9-BC56-474E-9622-F88511BA2C2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AD05CB9-DF2A-4518-AD59-B62F1EE70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0F23D24-85E4-5398-32D4-119B5078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74FB104B-F8C2-5219-C8BC-15B8184BE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A1791267-55DC-BC3B-1844-7F6B7B1CB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5" name="Text Box 6">
            <a:extLst>
              <a:ext uri="{FF2B5EF4-FFF2-40B4-BE49-F238E27FC236}">
                <a16:creationId xmlns:a16="http://schemas.microsoft.com/office/drawing/2014/main" id="{6BD8F565-1809-4FE9-87BB-F01E2EE2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1;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10;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1 to 10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20;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30;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20 to 30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35;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45;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35 to 45 is " + sum);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>
            <a:extLst>
              <a:ext uri="{FF2B5EF4-FFF2-40B4-BE49-F238E27FC236}">
                <a16:creationId xmlns:a16="http://schemas.microsoft.com/office/drawing/2014/main" id="{A3AD362C-9CAB-9F61-1103-C6840F37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A9A52-E10C-6448-B9F4-A4F779D08B2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54FDCFE-3EA3-EC3F-EE97-D52AA8408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4996" name="Text Box 7">
            <a:extLst>
              <a:ext uri="{FF2B5EF4-FFF2-40B4-BE49-F238E27FC236}">
                <a16:creationId xmlns:a16="http://schemas.microsoft.com/office/drawing/2014/main" id="{069A5050-34E3-960C-5797-238BC70C5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76400"/>
            <a:ext cx="7467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Testing Pass by value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This program demonstrates passing values to the methods.</a:t>
            </a:r>
          </a:p>
        </p:txBody>
      </p:sp>
      <p:sp>
        <p:nvSpPr>
          <p:cNvPr id="84997" name="Rectangle 7">
            <a:hlinkClick r:id="rId3"/>
            <a:extLst>
              <a:ext uri="{FF2B5EF4-FFF2-40B4-BE49-F238E27FC236}">
                <a16:creationId xmlns:a16="http://schemas.microsoft.com/office/drawing/2014/main" id="{E3F5020A-22F2-F87B-A343-89D429DD9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4389438"/>
            <a:ext cx="2230438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TestPassByValue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4">
            <a:extLst>
              <a:ext uri="{FF2B5EF4-FFF2-40B4-BE49-F238E27FC236}">
                <a16:creationId xmlns:a16="http://schemas.microsoft.com/office/drawing/2014/main" id="{B5D9C50B-9864-4395-2AEF-43D6431319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CF022-C0D6-7E46-B5FD-A782A5E7185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74298C48-1BF9-8A3F-8F01-1E2016DBA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Pass by Value,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7044" name="Rectangle 7">
            <a:extLst>
              <a:ext uri="{FF2B5EF4-FFF2-40B4-BE49-F238E27FC236}">
                <a16:creationId xmlns:a16="http://schemas.microsoft.com/office/drawing/2014/main" id="{FE4FB963-1772-42D1-95B0-A755AB7D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2988" y="2114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7045" name="Rectangle 9">
            <a:extLst>
              <a:ext uri="{FF2B5EF4-FFF2-40B4-BE49-F238E27FC236}">
                <a16:creationId xmlns:a16="http://schemas.microsoft.com/office/drawing/2014/main" id="{52A1627A-0FF2-819A-5A61-DF19B76EA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255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pic>
        <p:nvPicPr>
          <p:cNvPr id="87046" name="Picture 7">
            <a:extLst>
              <a:ext uri="{FF2B5EF4-FFF2-40B4-BE49-F238E27FC236}">
                <a16:creationId xmlns:a16="http://schemas.microsoft.com/office/drawing/2014/main" id="{83FE1494-9E3C-546F-9952-E2E6B0827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844675"/>
            <a:ext cx="8864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4">
            <a:extLst>
              <a:ext uri="{FF2B5EF4-FFF2-40B4-BE49-F238E27FC236}">
                <a16:creationId xmlns:a16="http://schemas.microsoft.com/office/drawing/2014/main" id="{4D9C9BD9-30FE-3013-330E-6B8E4CFCB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5DC2C9-9B02-834F-83AB-8298C4C8B29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BD21F863-B074-09D8-A67C-363631FC1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317500"/>
            <a:ext cx="7772400" cy="654050"/>
          </a:xfrm>
        </p:spPr>
        <p:txBody>
          <a:bodyPr/>
          <a:lstStyle/>
          <a:p>
            <a:r>
              <a:rPr lang="en-US" altLang="en-US" sz="4000"/>
              <a:t>Modularizing Code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5B4F6537-636B-365B-4302-B953CE03E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675" y="1239838"/>
            <a:ext cx="8682038" cy="186531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Methods can be used to reduce redundant coding and enable code reuse. Methods can also be used to modularize code and improve the quality of the program.</a:t>
            </a:r>
          </a:p>
        </p:txBody>
      </p:sp>
      <p:sp>
        <p:nvSpPr>
          <p:cNvPr id="89093" name="Rectangle 10">
            <a:hlinkClick r:id="rId3"/>
            <a:extLst>
              <a:ext uri="{FF2B5EF4-FFF2-40B4-BE49-F238E27FC236}">
                <a16:creationId xmlns:a16="http://schemas.microsoft.com/office/drawing/2014/main" id="{213DAD50-58B7-D793-AB84-A7530CEC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3927475"/>
            <a:ext cx="36131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GreatestCommonDivisorMethod</a:t>
            </a:r>
          </a:p>
        </p:txBody>
      </p:sp>
      <p:sp>
        <p:nvSpPr>
          <p:cNvPr id="89094" name="Rectangle 12">
            <a:hlinkClick r:id="rId4"/>
            <a:extLst>
              <a:ext uri="{FF2B5EF4-FFF2-40B4-BE49-F238E27FC236}">
                <a16:creationId xmlns:a16="http://schemas.microsoft.com/office/drawing/2014/main" id="{F92CCB4C-292D-86D0-562A-2CD9B5F3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13" y="4545013"/>
            <a:ext cx="36131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PrimeNumberMethod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4">
            <a:extLst>
              <a:ext uri="{FF2B5EF4-FFF2-40B4-BE49-F238E27FC236}">
                <a16:creationId xmlns:a16="http://schemas.microsoft.com/office/drawing/2014/main" id="{AC7BB05A-062E-F17D-71CD-8B7DEC2150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3C7BEE-B913-9A45-A344-F27182D9FC1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644B390-4D3B-101E-925B-61A5234E3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0"/>
            <a:ext cx="8718550" cy="1355725"/>
          </a:xfrm>
        </p:spPr>
        <p:txBody>
          <a:bodyPr/>
          <a:lstStyle/>
          <a:p>
            <a:r>
              <a:rPr lang="en-US" altLang="en-US" sz="4000"/>
              <a:t>Case Study: </a:t>
            </a:r>
            <a:r>
              <a:rPr lang="en-US" altLang="en-US"/>
              <a:t>Converting Hexadecimals to Decimals </a:t>
            </a:r>
          </a:p>
        </p:txBody>
      </p:sp>
      <p:sp>
        <p:nvSpPr>
          <p:cNvPr id="91140" name="Text Box 3">
            <a:extLst>
              <a:ext uri="{FF2B5EF4-FFF2-40B4-BE49-F238E27FC236}">
                <a16:creationId xmlns:a16="http://schemas.microsoft.com/office/drawing/2014/main" id="{2E707961-53F8-2F0D-CF7B-CA949A733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1676400"/>
            <a:ext cx="8258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Write a method that converts a hexadecimal number into a decimal number.</a:t>
            </a:r>
          </a:p>
        </p:txBody>
      </p:sp>
      <p:sp>
        <p:nvSpPr>
          <p:cNvPr id="91141" name="Text Box 7">
            <a:extLst>
              <a:ext uri="{FF2B5EF4-FFF2-40B4-BE49-F238E27FC236}">
                <a16:creationId xmlns:a16="http://schemas.microsoft.com/office/drawing/2014/main" id="{327547F2-2518-875B-2332-FC6A4789F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2752725"/>
            <a:ext cx="8258175" cy="280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ABCD =&gt;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  A*16^3 + B*16^2 + C*16^1+ D*16^0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= ((A*16 + B)*16 + C)*16+D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= ((10*16 + 11)*16 + 12)*16+13 = ?</a:t>
            </a:r>
          </a:p>
        </p:txBody>
      </p:sp>
      <p:sp>
        <p:nvSpPr>
          <p:cNvPr id="91142" name="Rectangle 8">
            <a:hlinkClick r:id="rId3"/>
            <a:extLst>
              <a:ext uri="{FF2B5EF4-FFF2-40B4-BE49-F238E27FC236}">
                <a16:creationId xmlns:a16="http://schemas.microsoft.com/office/drawing/2014/main" id="{98D185BB-AB16-DA29-9087-7A07FBC1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5772150"/>
            <a:ext cx="1539875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Hex2Dec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>
            <a:extLst>
              <a:ext uri="{FF2B5EF4-FFF2-40B4-BE49-F238E27FC236}">
                <a16:creationId xmlns:a16="http://schemas.microsoft.com/office/drawing/2014/main" id="{59E6CBEE-A2DB-A734-251B-7DBE661D7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9D86C4-D58B-AB4A-9C34-71B81A312F0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2BB60F0A-9076-14AA-931E-85EBBC8E7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Overloading Methods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84CF4CA1-34FD-4F37-A045-A2AEEEF01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dirty="0"/>
              <a:t>Overloading the </a:t>
            </a:r>
            <a:r>
              <a:rPr lang="en-US" dirty="0">
                <a:latin typeface="Courier New" pitchFamily="49" charset="0"/>
              </a:rPr>
              <a:t>max</a:t>
            </a:r>
            <a:r>
              <a:rPr lang="en-US" dirty="0"/>
              <a:t> Method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public static double max(double num1, double num2)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if (num1 &gt; num2)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  return num1;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  return num2;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3189" name="Rectangle 7">
            <a:hlinkClick r:id="rId3"/>
            <a:extLst>
              <a:ext uri="{FF2B5EF4-FFF2-40B4-BE49-F238E27FC236}">
                <a16:creationId xmlns:a16="http://schemas.microsoft.com/office/drawing/2014/main" id="{57D50437-5455-B1EB-2617-6F50D2E79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5426075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TestMethodOverloading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0FA273AB-1DDB-88BF-595E-260942E63F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334EE1-3D06-754E-8E8C-D7463BF82D4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8FC4D75-8A53-219F-84EB-4098F6FB1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A53EA546-DA47-8703-C159-663AD2C2B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718550" cy="3810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Sometimes there may be two or more possible matches for an invocation of a method, but the compiler cannot determine the most specific match. This is referred to as </a:t>
            </a:r>
            <a:r>
              <a:rPr lang="en-US" altLang="en-US" sz="3600" i="1">
                <a:cs typeface="Times New Roman" panose="02020603050405020304" pitchFamily="18" charset="0"/>
              </a:rPr>
              <a:t>ambiguous invocation</a:t>
            </a:r>
            <a:r>
              <a:rPr lang="en-US" altLang="en-US" sz="3600">
                <a:cs typeface="Times New Roman" panose="02020603050405020304" pitchFamily="18" charset="0"/>
              </a:rPr>
              <a:t>. Ambiguous invocation is a compile error.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4">
            <a:extLst>
              <a:ext uri="{FF2B5EF4-FFF2-40B4-BE49-F238E27FC236}">
                <a16:creationId xmlns:a16="http://schemas.microsoft.com/office/drawing/2014/main" id="{85E177C2-0F34-762F-B028-AD7EF7694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727524-9EAC-134D-B648-D8D92C44981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A483DE05-A9DE-03E1-CFC3-F8D940C5D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5E351A21-81E9-4727-8E58-CC34A93A8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79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class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AmbiguousOverloading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void main(String[]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args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(max(1, 2));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num1, double num2) {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max(double num1,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num2)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   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>
            <a:extLst>
              <a:ext uri="{FF2B5EF4-FFF2-40B4-BE49-F238E27FC236}">
                <a16:creationId xmlns:a16="http://schemas.microsoft.com/office/drawing/2014/main" id="{B7CE0EF4-F654-09DF-81F5-BE914C1C2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3A3CE1-A1AC-5947-9192-5D78074239E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5E49C67A-A815-C960-D185-4CF56D5A7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CA721C43-6CD1-04F4-D884-7E4FBC7FD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/>
              <a:t>A local variable: a variable defined inside a method.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/>
              <a:t>Scope: the part of the program where the variable can be referenced.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The scope of a local variable starts from its declaration and continues to the end of the block that contains the variable. A local variable must be declared before it can be used.</a:t>
            </a:r>
            <a:endParaRPr lang="en-US" altLang="en-US" sz="3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>
            <a:extLst>
              <a:ext uri="{FF2B5EF4-FFF2-40B4-BE49-F238E27FC236}">
                <a16:creationId xmlns:a16="http://schemas.microsoft.com/office/drawing/2014/main" id="{FFC5FB61-35B7-53B4-C0F3-58AA35C3D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259A31-40D3-5442-BBE1-28827EFA89E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A2EBDD81-BB39-5FC3-EBD1-3229873B9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DA57223F-5772-5E12-0A7E-203EF68BC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You can declare a local variable with the same name multiple times in different non-nesting blocks in a method, but you cannot declare a local variable twice in nested blocks.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4">
            <a:extLst>
              <a:ext uri="{FF2B5EF4-FFF2-40B4-BE49-F238E27FC236}">
                <a16:creationId xmlns:a16="http://schemas.microsoft.com/office/drawing/2014/main" id="{B50CA134-3A20-426E-6917-DAE1E3F016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153BD0-30CF-F142-A9FB-B0469A319BE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017B7D4F-2905-FE6A-6114-65FD81AFC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DCF79FE2-05BF-656B-DC26-9CCD7D4EE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32251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 variable declared in the initial action part of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header has its scope in the entire loop. But a variable declared inside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body has its scope limited in the loop body from its declaration and to the end of the block that contains the variable.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EC709E3-0FD8-A623-FEF9-1703C99CA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03430" name="Object 4">
            <a:extLst>
              <a:ext uri="{FF2B5EF4-FFF2-40B4-BE49-F238E27FC236}">
                <a16:creationId xmlns:a16="http://schemas.microsoft.com/office/drawing/2014/main" id="{F123E272-BC01-EFFD-7608-FBEF090A1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938" y="2776538"/>
          <a:ext cx="72390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259800" imgH="10287000" progId="Word.Picture.8">
                  <p:embed/>
                </p:oleObj>
              </mc:Choice>
              <mc:Fallback>
                <p:oleObj r:id="rId3" imgW="21259800" imgH="10287000" progId="Word.Picture.8">
                  <p:embed/>
                  <p:pic>
                    <p:nvPicPr>
                      <p:cNvPr id="103430" name="Object 4">
                        <a:extLst>
                          <a:ext uri="{FF2B5EF4-FFF2-40B4-BE49-F238E27FC236}">
                            <a16:creationId xmlns:a16="http://schemas.microsoft.com/office/drawing/2014/main" id="{F123E272-BC01-EFFD-7608-FBEF090A17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776538"/>
                        <a:ext cx="72390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4F5B8346-4B5B-B58C-DC1F-70F7AFDAD2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3DF751-AD23-614C-BA28-3F3DE126A56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070402E-D5E6-46E7-48BD-20B2C1FF4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125413"/>
            <a:ext cx="7880350" cy="500062"/>
          </a:xfrm>
        </p:spPr>
        <p:txBody>
          <a:bodyPr/>
          <a:lstStyle/>
          <a:p>
            <a:r>
              <a:rPr lang="en-US" altLang="en-US" sz="4000"/>
              <a:t>Problem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A9619EE-B423-D71C-45BD-3C419020D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8934A40E-66DE-9757-EAEF-006951D70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17B2A3AC-2021-41F6-AE12-C8C04FDA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0D36ECD6-DF4C-4614-BD4F-B7A5C305D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" y="971550"/>
            <a:ext cx="88709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1;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10;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1 to 10 is " + sum); 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20;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30;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20 to 30 is " + sum);</a:t>
            </a:r>
          </a:p>
          <a:p>
            <a:pPr>
              <a:defRPr/>
            </a:pPr>
            <a:endParaRPr lang="en-US" sz="2200" b="1" dirty="0">
              <a:solidFill>
                <a:schemeClr val="accent4"/>
              </a:solidFill>
              <a:latin typeface="Courier New" pitchFamily="49" charset="0"/>
              <a:cs typeface="+mn-cs"/>
            </a:endParaRP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sum = 0;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for (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= 35;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&lt;= 45;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++)</a:t>
            </a:r>
          </a:p>
          <a:p>
            <a:pPr>
              <a:defRPr/>
            </a:pP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  sum += </a:t>
            </a: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i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;</a:t>
            </a:r>
          </a:p>
          <a:p>
            <a:pPr>
              <a:defRPr/>
            </a:pPr>
            <a:r>
              <a:rPr lang="en-US" sz="2200" b="1" dirty="0" err="1">
                <a:solidFill>
                  <a:schemeClr val="accent4"/>
                </a:solidFill>
                <a:latin typeface="Courier New" pitchFamily="49" charset="0"/>
                <a:cs typeface="+mn-cs"/>
              </a:rPr>
              <a:t>System.out.println</a:t>
            </a:r>
            <a:r>
              <a:rPr lang="en-US" sz="2200" b="1" dirty="0">
                <a:solidFill>
                  <a:schemeClr val="accent4"/>
                </a:solidFill>
                <a:latin typeface="Courier New" pitchFamily="49" charset="0"/>
                <a:cs typeface="+mn-cs"/>
              </a:rPr>
              <a:t>("Sum from 35 to 45 is " + sum);</a:t>
            </a:r>
          </a:p>
        </p:txBody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059A4D62-57A0-C0E2-B941-58FBD8D46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009650"/>
            <a:ext cx="56848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Rectangle 8">
            <a:extLst>
              <a:ext uri="{FF2B5EF4-FFF2-40B4-BE49-F238E27FC236}">
                <a16:creationId xmlns:a16="http://schemas.microsoft.com/office/drawing/2014/main" id="{889EF806-BAA8-1011-F426-B908881EC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2698750"/>
            <a:ext cx="5646738" cy="1036638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F8C1BE14-54B0-B70B-5F10-373A5975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4389438"/>
            <a:ext cx="5607050" cy="10366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A6C63AC8-1BB7-685A-E46D-CFE5FF808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C3D67B-1C43-6144-88D9-BACFCE603E9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3B84D49-E8DA-03C8-C53D-897A0B7D5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6">
            <a:extLst>
              <a:ext uri="{FF2B5EF4-FFF2-40B4-BE49-F238E27FC236}">
                <a16:creationId xmlns:a16="http://schemas.microsoft.com/office/drawing/2014/main" id="{CC032720-9551-4897-B266-175FBADAA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5477" name="Rectangle 8">
            <a:extLst>
              <a:ext uri="{FF2B5EF4-FFF2-40B4-BE49-F238E27FC236}">
                <a16:creationId xmlns:a16="http://schemas.microsoft.com/office/drawing/2014/main" id="{98EEB57F-9F9A-178A-C3C1-0F00C951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05478" name="Object 7">
            <a:extLst>
              <a:ext uri="{FF2B5EF4-FFF2-40B4-BE49-F238E27FC236}">
                <a16:creationId xmlns:a16="http://schemas.microsoft.com/office/drawing/2014/main" id="{A4B56E4A-9507-67BE-00A2-CD862DEB55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8915400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8486100" imgH="11645900" progId="Word.Picture.8">
                  <p:embed/>
                </p:oleObj>
              </mc:Choice>
              <mc:Fallback>
                <p:oleObj name="Picture" r:id="rId3" imgW="28486100" imgH="11645900" progId="Word.Picture.8">
                  <p:embed/>
                  <p:pic>
                    <p:nvPicPr>
                      <p:cNvPr id="105478" name="Object 7">
                        <a:extLst>
                          <a:ext uri="{FF2B5EF4-FFF2-40B4-BE49-F238E27FC236}">
                            <a16:creationId xmlns:a16="http://schemas.microsoft.com/office/drawing/2014/main" id="{A4B56E4A-9507-67BE-00A2-CD862DEB55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915400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>
            <a:extLst>
              <a:ext uri="{FF2B5EF4-FFF2-40B4-BE49-F238E27FC236}">
                <a16:creationId xmlns:a16="http://schemas.microsoft.com/office/drawing/2014/main" id="{1A31C99E-FCEC-2918-FA97-6CA11668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EF96E-D257-724F-B46B-8663C1E2037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D27D97C4-E4F9-FEC5-232D-A9E1C002D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A946D5F5-4FD8-4ECE-BBB5-278425975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20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Fine with no errors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again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y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>
            <a:extLst>
              <a:ext uri="{FF2B5EF4-FFF2-40B4-BE49-F238E27FC236}">
                <a16:creationId xmlns:a16="http://schemas.microsoft.com/office/drawing/2014/main" id="{EB703134-79F2-5359-085B-D494A4135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548460-5146-5E4B-A8BA-0A4F8DF99BD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82B5900A-879F-BF09-EBC3-43E452E6B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5DB7D922-D3E3-46DA-A09C-CFAACF125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With errors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4">
            <a:extLst>
              <a:ext uri="{FF2B5EF4-FFF2-40B4-BE49-F238E27FC236}">
                <a16:creationId xmlns:a16="http://schemas.microsoft.com/office/drawing/2014/main" id="{88CBE5BD-B360-9C9E-979E-E88342246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917CF9-DDDC-DC4C-85C3-FA1AFA38EAA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45169F4-4332-038E-56E5-20C2926F2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/>
              <a:t>Method Abstraction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8B7BD450-45CE-27D9-F1FC-AC5D935E1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1600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You can think of the method body as a black box that contains the detailed implementation for the method.</a:t>
            </a:r>
          </a:p>
        </p:txBody>
      </p:sp>
      <p:sp>
        <p:nvSpPr>
          <p:cNvPr id="111621" name="Rectangle 8">
            <a:extLst>
              <a:ext uri="{FF2B5EF4-FFF2-40B4-BE49-F238E27FC236}">
                <a16:creationId xmlns:a16="http://schemas.microsoft.com/office/drawing/2014/main" id="{DDC6729D-4F15-F89E-D206-ADE56421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11622" name="Object 7">
            <a:extLst>
              <a:ext uri="{FF2B5EF4-FFF2-40B4-BE49-F238E27FC236}">
                <a16:creationId xmlns:a16="http://schemas.microsoft.com/office/drawing/2014/main" id="{6CB7E19B-7CC2-930E-CAF4-C788DE01BF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968625"/>
          <a:ext cx="81534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0955000" imgH="8572500" progId="Word.Picture.8">
                  <p:embed/>
                </p:oleObj>
              </mc:Choice>
              <mc:Fallback>
                <p:oleObj name="Picture" r:id="rId3" imgW="20955000" imgH="8572500" progId="Word.Picture.8">
                  <p:embed/>
                  <p:pic>
                    <p:nvPicPr>
                      <p:cNvPr id="111622" name="Object 7">
                        <a:extLst>
                          <a:ext uri="{FF2B5EF4-FFF2-40B4-BE49-F238E27FC236}">
                            <a16:creationId xmlns:a16="http://schemas.microsoft.com/office/drawing/2014/main" id="{6CB7E19B-7CC2-930E-CAF4-C788DE01B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8625"/>
                        <a:ext cx="81534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4">
            <a:extLst>
              <a:ext uri="{FF2B5EF4-FFF2-40B4-BE49-F238E27FC236}">
                <a16:creationId xmlns:a16="http://schemas.microsoft.com/office/drawing/2014/main" id="{30C215DE-51C9-8ECF-B74D-61BAD0D3F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6FA51-EA5E-D942-B9EE-8B7ED578B7F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DD016EA5-F845-5816-FF63-030BBA3B4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Benefits of Methods</a:t>
            </a: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ABCB8066-3839-BFBB-9CE8-89525F49E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34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Write a method once and reuse it anywhere.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Information hiding. Hide the implementation from the user.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Reduce complexity.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4">
            <a:extLst>
              <a:ext uri="{FF2B5EF4-FFF2-40B4-BE49-F238E27FC236}">
                <a16:creationId xmlns:a16="http://schemas.microsoft.com/office/drawing/2014/main" id="{458C9CEB-1C23-CAC7-C55D-8CBB41406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96CEB1-34DD-8B42-AA33-F0680B04E9B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052E6028-F6E3-35C0-7A81-29649EA6A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 </a:t>
            </a:r>
          </a:p>
        </p:txBody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2D847DF9-0E94-E72B-E3C1-765B88C4A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Computer programs process numerical data and characters. You have seen many examples that involve numerical data. It is also important to understand characters and how to process them.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As introduced in Section 4.3, each character has a unique Unicode between 0 and FFFF in hexadecimal (65535 in decimal). To generate a random character is to generate a random integer between 0 and 65535 using the following expression: (note that since 0 &lt;= Math.random() &lt; 1.0, you have to add 1 to 65535.)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>
                <a:cs typeface="Courier New" panose="02070309020205020404" pitchFamily="49" charset="0"/>
              </a:rPr>
              <a:t>(int)(Math.random() * (65535 + 1))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>
            <a:extLst>
              <a:ext uri="{FF2B5EF4-FFF2-40B4-BE49-F238E27FC236}">
                <a16:creationId xmlns:a16="http://schemas.microsoft.com/office/drawing/2014/main" id="{54752CE3-2BD9-E5BB-0BBA-420E0F2A8E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3F3D1D-8EC5-FE47-BB0E-E78E1FD22F0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4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2FC2B7D7-F066-EB81-7411-3FCA5EA24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0286ACCD-01F5-B8D5-D9F0-FE00C7D19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Now let us consider how to generate a random lowercase letter. The Unicode for lowercase letters are consecutive integers starting from the Unicode for 'a', then for 'b', 'c', ..., and 'z'. The Unicode for 'a'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(int)'a'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So, a random integer between (int)'a' and (int)'z'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(int)((int)'a' + Math.random() * ((int)'z' - (int)'a' + 1)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4">
            <a:extLst>
              <a:ext uri="{FF2B5EF4-FFF2-40B4-BE49-F238E27FC236}">
                <a16:creationId xmlns:a16="http://schemas.microsoft.com/office/drawing/2014/main" id="{2C19543A-782E-02D8-5473-453D7BE01F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AFA6F-B353-2840-BCB3-8D4EFFA8F22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4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CE899067-E42E-236A-BCF4-12FD883D7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563A33E9-686F-4560-68B5-292FFAA24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Now let us consider how to generate a random lowercase letter. The Unicode for lowercase letters are consecutive integers starting from the Unicode for 'a', then for 'b', 'c', ..., and 'z'. The Unicode for 'a'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(int)'a'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So, a random integer between (int)'a' and (int)'z' is</a:t>
            </a: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(int)((int)'a' + Math.random() * ((int)'z' - (int)'a' + 1)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4">
            <a:extLst>
              <a:ext uri="{FF2B5EF4-FFF2-40B4-BE49-F238E27FC236}">
                <a16:creationId xmlns:a16="http://schemas.microsoft.com/office/drawing/2014/main" id="{F197E7AF-50FE-4DC9-0413-6C7F15E09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AE25FE-5B5A-3B46-85D5-19ACA78965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400"/>
          </a:p>
        </p:txBody>
      </p:sp>
      <p:sp>
        <p:nvSpPr>
          <p:cNvPr id="121859" name="Rectangle 2">
            <a:extLst>
              <a:ext uri="{FF2B5EF4-FFF2-40B4-BE49-F238E27FC236}">
                <a16:creationId xmlns:a16="http://schemas.microsoft.com/office/drawing/2014/main" id="{A338623C-224C-ACD1-5191-ABD3B58D0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121860" name="Rectangle 3">
            <a:extLst>
              <a:ext uri="{FF2B5EF4-FFF2-40B4-BE49-F238E27FC236}">
                <a16:creationId xmlns:a16="http://schemas.microsoft.com/office/drawing/2014/main" id="{0A5ACBB9-20AE-4522-98DF-7C7E656BC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As discussed in Chapter 2, all numeric operators can be applied to the char operands. The char operand is cast into a number if the other operand is a number or a character. So, the preceding expression can be simplified as follows: </a:t>
            </a: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'a' + Math.random() * ('z' - 'a' + 1)</a:t>
            </a:r>
            <a:endParaRPr lang="en-US" altLang="en-US">
              <a:cs typeface="Times New Roman" panose="02020603050405020304" pitchFamily="18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 </a:t>
            </a:r>
            <a:endParaRPr lang="en-US" altLang="en-US">
              <a:cs typeface="Times New Roman" panose="02020603050405020304" pitchFamily="18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cs typeface="Courier New" panose="02070309020205020404" pitchFamily="49" charset="0"/>
              </a:rPr>
              <a:t>So a random lowercase letter is</a:t>
            </a:r>
            <a:endParaRPr lang="en-US" altLang="en-US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>
                <a:cs typeface="Courier New" panose="02070309020205020404" pitchFamily="49" charset="0"/>
              </a:rPr>
              <a:t>(char)('a' + Math.random() * ('z' - 'a' + 1))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4">
            <a:extLst>
              <a:ext uri="{FF2B5EF4-FFF2-40B4-BE49-F238E27FC236}">
                <a16:creationId xmlns:a16="http://schemas.microsoft.com/office/drawing/2014/main" id="{F5BABE37-7B4E-7292-D209-CB938103B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008099-4513-E542-92A7-AE042877331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400"/>
          </a:p>
        </p:txBody>
      </p:sp>
      <p:sp>
        <p:nvSpPr>
          <p:cNvPr id="123907" name="Rectangle 2">
            <a:extLst>
              <a:ext uri="{FF2B5EF4-FFF2-40B4-BE49-F238E27FC236}">
                <a16:creationId xmlns:a16="http://schemas.microsoft.com/office/drawing/2014/main" id="{937C6282-4DFD-C1A8-8B58-D8F00EC22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Case Study: Generating Random Characters</a:t>
            </a:r>
            <a:r>
              <a:rPr lang="en-US" altLang="en-US"/>
              <a:t>, cont.</a:t>
            </a:r>
          </a:p>
        </p:txBody>
      </p:sp>
      <p:sp>
        <p:nvSpPr>
          <p:cNvPr id="123908" name="Rectangle 3">
            <a:extLst>
              <a:ext uri="{FF2B5EF4-FFF2-40B4-BE49-F238E27FC236}">
                <a16:creationId xmlns:a16="http://schemas.microsoft.com/office/drawing/2014/main" id="{5AD060A3-8445-FE12-5BF6-806375EDE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To generalize the foregoing discussion, a random character between any two characters ch1 and ch2 with ch1 &lt; ch2 can be generated as follows: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80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2400">
                <a:cs typeface="Courier New" panose="02070309020205020404" pitchFamily="49" charset="0"/>
              </a:rPr>
              <a:t>(char)(ch1 + Math.random() * (ch2 – ch1 + 1))</a:t>
            </a:r>
            <a:endParaRPr lang="en-US" altLang="en-US" sz="2400">
              <a:cs typeface="Times New Roman" panose="02020603050405020304" pitchFamily="18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Courier New" panose="02070309020205020404" pitchFamily="49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2C24E9D6-59DA-BE4F-64FF-731D61C66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F3859B-27BB-9E4A-8D9D-CB46E0EA07C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4668875-3392-4D56-5C54-3006C88F7B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872412" cy="701675"/>
          </a:xfrm>
        </p:spPr>
        <p:txBody>
          <a:bodyPr/>
          <a:lstStyle/>
          <a:p>
            <a:r>
              <a:rPr lang="en-US" altLang="en-US" sz="4000"/>
              <a:t>Solution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A9F98F6-7397-BCDA-7922-EFDCC0E06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C3A7E7B0-81CD-B892-14F0-2E988D54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365A1145-2DD3-FEBB-C67A-69312C61A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id="{E9CFE6F6-1A04-455A-B546-3007D3F0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855663"/>
            <a:ext cx="88328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public static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sum(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i1,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i2) {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b="1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 = 0;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for (</a:t>
            </a:r>
            <a:r>
              <a:rPr lang="en-US" sz="2800" b="1" dirty="0" err="1">
                <a:solidFill>
                  <a:schemeClr val="accent4"/>
                </a:solidFill>
                <a:cs typeface="+mn-cs"/>
              </a:rPr>
              <a:t>int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= i1;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 &lt;= i2;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++)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  sum +=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;</a:t>
            </a: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  return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sum;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}</a:t>
            </a:r>
          </a:p>
          <a:p>
            <a:pPr>
              <a:defRPr/>
            </a:pPr>
            <a:endParaRPr lang="en-US" sz="2800" b="1" dirty="0">
              <a:solidFill>
                <a:schemeClr val="accent4"/>
              </a:solidFill>
              <a:cs typeface="+mn-cs"/>
            </a:endParaRPr>
          </a:p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cs typeface="+mn-cs"/>
              </a:rPr>
              <a:t>public static void 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main(String[]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args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) {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1 to 10 is " + sum(1, 10));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20 to 30 is " + sum(20, 30));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  </a:t>
            </a:r>
            <a:r>
              <a:rPr lang="en-US" sz="2800" dirty="0" err="1">
                <a:solidFill>
                  <a:schemeClr val="accent4"/>
                </a:solidFill>
                <a:cs typeface="+mn-cs"/>
              </a:rPr>
              <a:t>System.out.println</a:t>
            </a:r>
            <a:r>
              <a:rPr lang="en-US" sz="2800" dirty="0">
                <a:solidFill>
                  <a:schemeClr val="accent4"/>
                </a:solidFill>
                <a:cs typeface="+mn-cs"/>
              </a:rPr>
              <a:t>("Sum from 35 to 45 is " + sum(35, 45));</a:t>
            </a:r>
          </a:p>
          <a:p>
            <a:pPr>
              <a:defRPr/>
            </a:pPr>
            <a:r>
              <a:rPr lang="en-US" sz="2800" dirty="0">
                <a:solidFill>
                  <a:schemeClr val="accent4"/>
                </a:solidFill>
                <a:cs typeface="+mn-cs"/>
              </a:rPr>
              <a:t>}</a:t>
            </a:r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DBA1FEF1-42A0-DA65-7CED-03071E468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893763"/>
            <a:ext cx="5492750" cy="2573337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3" name="Rectangle 8">
            <a:extLst>
              <a:ext uri="{FF2B5EF4-FFF2-40B4-BE49-F238E27FC236}">
                <a16:creationId xmlns:a16="http://schemas.microsoft.com/office/drawing/2014/main" id="{3F55F01A-AE58-7776-2B7B-7E750956F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3063" y="4351338"/>
            <a:ext cx="15748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4" name="Rectangle 11">
            <a:extLst>
              <a:ext uri="{FF2B5EF4-FFF2-40B4-BE49-F238E27FC236}">
                <a16:creationId xmlns:a16="http://schemas.microsoft.com/office/drawing/2014/main" id="{281BC4FB-5680-3049-EF8D-51B0B838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4811713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5" name="Rectangle 12">
            <a:extLst>
              <a:ext uri="{FF2B5EF4-FFF2-40B4-BE49-F238E27FC236}">
                <a16:creationId xmlns:a16="http://schemas.microsoft.com/office/drawing/2014/main" id="{88CBD774-1473-E5AA-8851-E30761A2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272088"/>
            <a:ext cx="1727200" cy="384175"/>
          </a:xfrm>
          <a:prstGeom prst="rect">
            <a:avLst/>
          </a:prstGeom>
          <a:solidFill>
            <a:srgbClr val="FF6600">
              <a:alpha val="36078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Rectangle 8">
            <a:hlinkClick r:id="rId3"/>
            <a:extLst>
              <a:ext uri="{FF2B5EF4-FFF2-40B4-BE49-F238E27FC236}">
                <a16:creationId xmlns:a16="http://schemas.microsoft.com/office/drawing/2014/main" id="{1FB3E34D-559C-243F-215F-91177C42A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728913"/>
            <a:ext cx="16764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MethodDemo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4">
            <a:extLst>
              <a:ext uri="{FF2B5EF4-FFF2-40B4-BE49-F238E27FC236}">
                <a16:creationId xmlns:a16="http://schemas.microsoft.com/office/drawing/2014/main" id="{DC78DAB0-9CA4-F3EA-2C48-00DEF2E0E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5CE322-94A7-5442-A03C-CE6462187E2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400"/>
          </a:p>
        </p:txBody>
      </p:sp>
      <p:sp>
        <p:nvSpPr>
          <p:cNvPr id="125955" name="Rectangle 2">
            <a:extLst>
              <a:ext uri="{FF2B5EF4-FFF2-40B4-BE49-F238E27FC236}">
                <a16:creationId xmlns:a16="http://schemas.microsoft.com/office/drawing/2014/main" id="{D63028EF-ABE4-B387-7099-21CD7C96A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609600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RandomCharacter Class</a:t>
            </a:r>
            <a:endParaRPr lang="en-US" altLang="en-US"/>
          </a:p>
        </p:txBody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1FC5DD1E-704D-4778-9C41-3F969D5E6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8420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// RandomCharacter.java: Generate random characters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character between ch1 and ch2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(char ch1, char ch2)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(char)(ch1 +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* (ch2 - ch1 + 1));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lowercase letter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getRandomLowerCaseLetter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('a', 'z');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uppercase letter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getRandomUpperCaseLetter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('A', 'Z');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digit character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getRandomDigitCharacter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('0', '9');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cs typeface="Courier New" pitchFamily="49" charset="0"/>
              </a:rPr>
              <a:t> 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/** Generate a random character */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public static char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() {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getRandomCharacter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('\u0000', '\</a:t>
            </a:r>
            <a:r>
              <a:rPr lang="en-US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uFFFF</a:t>
            </a: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solidFill>
                <a:schemeClr val="accent4"/>
              </a:solidFill>
              <a:latin typeface="Courier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2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accent4"/>
              </a:solidFill>
              <a:cs typeface="Courier New" pitchFamily="49" charset="0"/>
            </a:endParaRPr>
          </a:p>
        </p:txBody>
      </p:sp>
      <p:sp>
        <p:nvSpPr>
          <p:cNvPr id="125957" name="Rectangle 10">
            <a:hlinkClick r:id="rId3"/>
            <a:extLst>
              <a:ext uri="{FF2B5EF4-FFF2-40B4-BE49-F238E27FC236}">
                <a16:creationId xmlns:a16="http://schemas.microsoft.com/office/drawing/2014/main" id="{794CC532-6EAE-47A8-2BEC-0309DE16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625" y="4926013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TestRandomCharacter</a:t>
            </a:r>
          </a:p>
        </p:txBody>
      </p:sp>
      <p:sp>
        <p:nvSpPr>
          <p:cNvPr id="125958" name="Rectangle 12">
            <a:hlinkClick r:id="rId4"/>
            <a:extLst>
              <a:ext uri="{FF2B5EF4-FFF2-40B4-BE49-F238E27FC236}">
                <a16:creationId xmlns:a16="http://schemas.microsoft.com/office/drawing/2014/main" id="{09309F91-69BE-BE02-5078-A8ED779B8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427538"/>
            <a:ext cx="27559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RandomCharacter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4204E9A8-CEF4-FEE5-8A15-6EBCB33842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823316-D95F-F643-9B98-A21F034AE72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523AB44-6BA6-29EF-D864-3362A3BD9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02BC84C-2EBD-66C3-6F6E-921BCC360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963" y="1009650"/>
            <a:ext cx="8450262" cy="53387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100"/>
              <a:t>To define methods with formal parameters (§6.2).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invoke methods with actual parameters (i.e., arguments) (§6.2).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define methods with a return value (§6.3).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define methods without a return value (§6.4).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pass arguments by value (§6.5).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develop reusable code that is modular, easy to read, easy to debug, and easy to maintain (§6.6).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write a method that converts hexadecimals to decimals (§6.7).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use method overloading and understand ambiguous overloading (§6.8).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determine the scope of variables (§6.9).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apply the concept of method abstraction in software development (§6.10).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100"/>
              <a:t>To design and implement methods using stepwise refinement (§6.10).</a:t>
            </a:r>
          </a:p>
          <a:p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FD8214F2-A55A-0855-7595-5827ADCC9D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24EE1C-2BDC-104C-890E-9A485BF5406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DFA1218-2A04-0036-E2D9-A1617CF2B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478CB0E9-E112-9A3B-9109-92FE908E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 method is a collection of statements that are grouped together to perform an operation.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20D9A40E-CECF-1C7B-2312-B61003DBA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7154AD5E-33C2-46DA-9B1A-390F89170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D955E017-8CF4-75AF-0DBE-165274B4D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A162E35D-F817-C0D6-F5B0-22906CF28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9" name="Rectangle 10">
            <a:extLst>
              <a:ext uri="{FF2B5EF4-FFF2-40B4-BE49-F238E27FC236}">
                <a16:creationId xmlns:a16="http://schemas.microsoft.com/office/drawing/2014/main" id="{C1EE89A7-546E-8D23-F7F2-E6CD195E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1C09E2AA-B407-88D5-1987-4DFF54671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1" name="Rectangle 14">
            <a:extLst>
              <a:ext uri="{FF2B5EF4-FFF2-40B4-BE49-F238E27FC236}">
                <a16:creationId xmlns:a16="http://schemas.microsoft.com/office/drawing/2014/main" id="{D052A7F3-FC13-D2D1-9EC0-F5CF9D68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72" name="Rectangle 16">
            <a:extLst>
              <a:ext uri="{FF2B5EF4-FFF2-40B4-BE49-F238E27FC236}">
                <a16:creationId xmlns:a16="http://schemas.microsoft.com/office/drawing/2014/main" id="{2BB21263-E8E3-9AC6-AFC5-DFFCB91A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5373" name="Object 15">
            <a:extLst>
              <a:ext uri="{FF2B5EF4-FFF2-40B4-BE49-F238E27FC236}">
                <a16:creationId xmlns:a16="http://schemas.microsoft.com/office/drawing/2014/main" id="{AB0351C9-60AC-2238-52B8-F415FA28B2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3175"/>
          <a:ext cx="8642350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794200" imgH="11874500" progId="Word.Picture.8">
                  <p:embed/>
                </p:oleObj>
              </mc:Choice>
              <mc:Fallback>
                <p:oleObj name="Picture" r:id="rId3" imgW="29794200" imgH="11874500" progId="Word.Picture.8">
                  <p:embed/>
                  <p:pic>
                    <p:nvPicPr>
                      <p:cNvPr id="15373" name="Object 15">
                        <a:extLst>
                          <a:ext uri="{FF2B5EF4-FFF2-40B4-BE49-F238E27FC236}">
                            <a16:creationId xmlns:a16="http://schemas.microsoft.com/office/drawing/2014/main" id="{AB0351C9-60AC-2238-52B8-F415FA28B2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3175"/>
                        <a:ext cx="8642350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7BC1A8FC-95AE-297B-EDDF-242FFE591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A8EF0C-220E-014E-BE82-22ACB235178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7ADDE3D-D63B-96E1-E5AD-CB05D1D66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Defining Methods</a:t>
            </a:r>
          </a:p>
        </p:txBody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035EB695-BB7A-E606-FBE3-31DCA8042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 method is a collection of statements that are grouped together to perform an operation.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F000F6AA-CCB0-6E90-E29E-3C7561091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C86C9ADC-F06A-31DE-68A5-E373FA33A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5" name="Rectangle 6">
            <a:extLst>
              <a:ext uri="{FF2B5EF4-FFF2-40B4-BE49-F238E27FC236}">
                <a16:creationId xmlns:a16="http://schemas.microsoft.com/office/drawing/2014/main" id="{1D582FD3-BA50-D721-E59D-65F4FC89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5DAB544B-B340-C2F8-508F-D4E89D1C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7" name="Rectangle 10">
            <a:extLst>
              <a:ext uri="{FF2B5EF4-FFF2-40B4-BE49-F238E27FC236}">
                <a16:creationId xmlns:a16="http://schemas.microsoft.com/office/drawing/2014/main" id="{4949BC51-0D56-CF99-AE61-F0F65B68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8" name="Rectangle 12">
            <a:extLst>
              <a:ext uri="{FF2B5EF4-FFF2-40B4-BE49-F238E27FC236}">
                <a16:creationId xmlns:a16="http://schemas.microsoft.com/office/drawing/2014/main" id="{2BEC959B-5ED0-B077-6738-FADB8CC75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19" name="Rectangle 14">
            <a:extLst>
              <a:ext uri="{FF2B5EF4-FFF2-40B4-BE49-F238E27FC236}">
                <a16:creationId xmlns:a16="http://schemas.microsoft.com/office/drawing/2014/main" id="{FD9A1F23-2CDB-456F-6EA0-ACBF87F59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0" name="Rectangle 16">
            <a:extLst>
              <a:ext uri="{FF2B5EF4-FFF2-40B4-BE49-F238E27FC236}">
                <a16:creationId xmlns:a16="http://schemas.microsoft.com/office/drawing/2014/main" id="{D2AEC589-3FDA-03D5-AAED-3B695F8E5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7421" name="Object 15">
            <a:extLst>
              <a:ext uri="{FF2B5EF4-FFF2-40B4-BE49-F238E27FC236}">
                <a16:creationId xmlns:a16="http://schemas.microsoft.com/office/drawing/2014/main" id="{078BD889-9355-B99D-7789-43948277B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883100" imgH="11874500" progId="Word.Picture.8">
                  <p:embed/>
                </p:oleObj>
              </mc:Choice>
              <mc:Fallback>
                <p:oleObj name="Picture" r:id="rId3" imgW="29883100" imgH="11874500" progId="Word.Picture.8">
                  <p:embed/>
                  <p:pic>
                    <p:nvPicPr>
                      <p:cNvPr id="17421" name="Object 15">
                        <a:extLst>
                          <a:ext uri="{FF2B5EF4-FFF2-40B4-BE49-F238E27FC236}">
                            <a16:creationId xmlns:a16="http://schemas.microsoft.com/office/drawing/2014/main" id="{078BD889-9355-B99D-7789-43948277B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88078A04-A1DF-9C5D-7B6B-0FDE554428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41A92C-4571-004F-82E0-6CCEB844CB6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B777A49-E6FC-A6C5-EBC2-368D480FA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/>
              <a:t>Method Signature</a:t>
            </a:r>
          </a:p>
        </p:txBody>
      </p:sp>
      <p:sp>
        <p:nvSpPr>
          <p:cNvPr id="19460" name="Text Box 3">
            <a:extLst>
              <a:ext uri="{FF2B5EF4-FFF2-40B4-BE49-F238E27FC236}">
                <a16:creationId xmlns:a16="http://schemas.microsoft.com/office/drawing/2014/main" id="{AB7F7C83-B52C-1DE1-6A54-9546A6888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/>
              <a:t>Method signature</a:t>
            </a:r>
            <a:r>
              <a:rPr lang="en-US" altLang="en-US" sz="2400"/>
              <a:t> is the combination of the method name and the parameter list.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01AD5389-FE6D-99AF-F2CD-BCA03559E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9FA7DEFA-1B39-995F-5C47-DFA1C43CE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66F5ABCE-BD4D-4B44-8FB1-8DF78D117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C84CE07E-CF29-53D1-3B1A-EB9D8C2A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E871AD25-25CC-4C71-4888-F18A370C9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8FBCD7CC-7302-C570-A4D2-726DB77FF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7" name="Rectangle 10">
            <a:extLst>
              <a:ext uri="{FF2B5EF4-FFF2-40B4-BE49-F238E27FC236}">
                <a16:creationId xmlns:a16="http://schemas.microsoft.com/office/drawing/2014/main" id="{067263A0-4AAE-8647-05DD-310C17D0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9468" name="Rectangle 11">
            <a:extLst>
              <a:ext uri="{FF2B5EF4-FFF2-40B4-BE49-F238E27FC236}">
                <a16:creationId xmlns:a16="http://schemas.microsoft.com/office/drawing/2014/main" id="{121151AA-ACF6-E47D-B795-960F7A260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9469" name="Object 12">
            <a:extLst>
              <a:ext uri="{FF2B5EF4-FFF2-40B4-BE49-F238E27FC236}">
                <a16:creationId xmlns:a16="http://schemas.microsoft.com/office/drawing/2014/main" id="{919951B0-9CFB-4886-5B28-A793F368CB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2546350"/>
          <a:ext cx="8642350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9883100" imgH="11874500" progId="Word.Picture.8">
                  <p:embed/>
                </p:oleObj>
              </mc:Choice>
              <mc:Fallback>
                <p:oleObj name="Picture" r:id="rId3" imgW="29883100" imgH="11874500" progId="Word.Picture.8">
                  <p:embed/>
                  <p:pic>
                    <p:nvPicPr>
                      <p:cNvPr id="19469" name="Object 12">
                        <a:extLst>
                          <a:ext uri="{FF2B5EF4-FFF2-40B4-BE49-F238E27FC236}">
                            <a16:creationId xmlns:a16="http://schemas.microsoft.com/office/drawing/2014/main" id="{919951B0-9CFB-4886-5B28-A793F368CB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546350"/>
                        <a:ext cx="8642350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3">
            <a:extLst>
              <a:ext uri="{FF2B5EF4-FFF2-40B4-BE49-F238E27FC236}">
                <a16:creationId xmlns:a16="http://schemas.microsoft.com/office/drawing/2014/main" id="{1915AFFB-26FF-176B-D7F8-2BE8E659E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3505200"/>
            <a:ext cx="2535237" cy="423863"/>
          </a:xfrm>
          <a:prstGeom prst="rect">
            <a:avLst/>
          </a:prstGeom>
          <a:solidFill>
            <a:schemeClr val="accent1">
              <a:alpha val="29019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15145</TotalTime>
  <Words>2417</Words>
  <Application>Microsoft Macintosh PowerPoint</Application>
  <PresentationFormat>On-screen Show (4:3)</PresentationFormat>
  <Paragraphs>328</Paragraphs>
  <Slides>50</Slides>
  <Notes>50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  <vt:variant>
        <vt:lpstr>Custom Shows</vt:lpstr>
      </vt:variant>
      <vt:variant>
        <vt:i4>1</vt:i4>
      </vt:variant>
    </vt:vector>
  </HeadingPairs>
  <TitlesOfParts>
    <vt:vector size="62" baseType="lpstr">
      <vt:lpstr>Arial</vt:lpstr>
      <vt:lpstr>Book Antiqua</vt:lpstr>
      <vt:lpstr>Courier</vt:lpstr>
      <vt:lpstr>Courier New</vt:lpstr>
      <vt:lpstr>Forte</vt:lpstr>
      <vt:lpstr>Monotype Sorts</vt:lpstr>
      <vt:lpstr>Times New Roman</vt:lpstr>
      <vt:lpstr>Wingdings</vt:lpstr>
      <vt:lpstr>International</vt:lpstr>
      <vt:lpstr>Picture</vt:lpstr>
      <vt:lpstr>Word.Picture.8</vt:lpstr>
      <vt:lpstr>Chapter 6 Methods</vt:lpstr>
      <vt:lpstr>Opening Problem</vt:lpstr>
      <vt:lpstr>Problem</vt:lpstr>
      <vt:lpstr>Problem</vt:lpstr>
      <vt:lpstr>Solution</vt:lpstr>
      <vt:lpstr>Objectives</vt:lpstr>
      <vt:lpstr>Defining Methods</vt:lpstr>
      <vt:lpstr>Defining Methods</vt:lpstr>
      <vt:lpstr>Method Signature</vt:lpstr>
      <vt:lpstr>Formal Parameters</vt:lpstr>
      <vt:lpstr>Actual Parameters</vt:lpstr>
      <vt:lpstr>Return Value Type</vt:lpstr>
      <vt:lpstr>Calling Methods</vt:lpstr>
      <vt:lpstr>Calling Methods, cont.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Trace Method Invocation</vt:lpstr>
      <vt:lpstr>CAUTION</vt:lpstr>
      <vt:lpstr>Reuse Methods from Other Classes</vt:lpstr>
      <vt:lpstr>void Method Example</vt:lpstr>
      <vt:lpstr>Passing Parameters</vt:lpstr>
      <vt:lpstr>Pass by Value</vt:lpstr>
      <vt:lpstr>Pass by Value</vt:lpstr>
      <vt:lpstr>Pass by Value, cont.</vt:lpstr>
      <vt:lpstr>Modularizing Code</vt:lpstr>
      <vt:lpstr>Case Study: Converting Hexadecimals to Decimals </vt:lpstr>
      <vt:lpstr>Overloading Methods</vt:lpstr>
      <vt:lpstr>Ambiguous Invocation</vt:lpstr>
      <vt:lpstr>Ambiguous Invocation</vt:lpstr>
      <vt:lpstr>Scope of Local Variables</vt:lpstr>
      <vt:lpstr>Scope of Local Variables, cont.</vt:lpstr>
      <vt:lpstr>Scope of Local Variables, cont.</vt:lpstr>
      <vt:lpstr>Scope of Local Variables, cont.</vt:lpstr>
      <vt:lpstr>Scope of Local Variables, cont.</vt:lpstr>
      <vt:lpstr>Scope of Local Variables, cont.</vt:lpstr>
      <vt:lpstr>Method Abstraction</vt:lpstr>
      <vt:lpstr>Benefits of Methods</vt:lpstr>
      <vt:lpstr>Case Study: Generating Random Characters </vt:lpstr>
      <vt:lpstr>Case Study: Generating Random Characters, cont.</vt:lpstr>
      <vt:lpstr>Case Study: Generating Random Characters, cont.</vt:lpstr>
      <vt:lpstr>Case Study: Generating Random Characters, cont.</vt:lpstr>
      <vt:lpstr>Case Study: Generating Random Characters, cont.</vt:lpstr>
      <vt:lpstr>The RandomCharacter Class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Methods</dc:title>
  <dc:creator>Y. Daniel Liang</dc:creator>
  <cp:lastModifiedBy>anas arram</cp:lastModifiedBy>
  <cp:revision>215</cp:revision>
  <dcterms:created xsi:type="dcterms:W3CDTF">1995-06-10T17:31:50Z</dcterms:created>
  <dcterms:modified xsi:type="dcterms:W3CDTF">2022-11-22T21:46:33Z</dcterms:modified>
</cp:coreProperties>
</file>