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8" r:id="rId7"/>
    <p:sldId id="276" r:id="rId8"/>
    <p:sldId id="272" r:id="rId9"/>
    <p:sldId id="274" r:id="rId10"/>
    <p:sldId id="273" r:id="rId11"/>
    <p:sldId id="261" r:id="rId12"/>
    <p:sldId id="262" r:id="rId13"/>
    <p:sldId id="269" r:id="rId14"/>
    <p:sldId id="270" r:id="rId15"/>
    <p:sldId id="271" r:id="rId16"/>
    <p:sldId id="27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8" d="100"/>
          <a:sy n="78" d="100"/>
        </p:scale>
        <p:origin x="45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2344998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D7AC2-FB50-4CBC-9B24-EB7F212FB1CF}" type="datetimeFigureOut">
              <a:rPr lang="en-US" smtClean="0"/>
              <a:t>5/18/2019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1480476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178862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3747709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2323644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93D7AC2-FB50-4CBC-9B24-EB7F212FB1CF}" type="datetimeFigureOut">
              <a:rPr lang="en-US" smtClean="0"/>
              <a:t>5/18/2019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3379380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93D7AC2-FB50-4CBC-9B24-EB7F212FB1CF}" type="datetimeFigureOut">
              <a:rPr lang="en-US" smtClean="0"/>
              <a:t>5/18/2019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3865219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2250156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37879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151170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D7AC2-FB50-4CBC-9B24-EB7F212FB1CF}" type="datetimeFigureOut">
              <a:rPr lang="en-US" smtClean="0"/>
              <a:t>5/18/2019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3426845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93D7AC2-FB50-4CBC-9B24-EB7F212FB1CF}" type="datetimeFigureOut">
              <a:rPr lang="en-US" smtClean="0"/>
              <a:t>5/18/2019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1708997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3D7AC2-FB50-4CBC-9B24-EB7F212FB1CF}" type="datetimeFigureOut">
              <a:rPr lang="en-US" smtClean="0"/>
              <a:t>5/18/2019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46404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3D7AC2-FB50-4CBC-9B24-EB7F212FB1CF}" type="datetimeFigureOut">
              <a:rPr lang="en-US" smtClean="0"/>
              <a:t>5/18/2019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2634132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D7AC2-FB50-4CBC-9B24-EB7F212FB1CF}" type="datetimeFigureOut">
              <a:rPr lang="en-US" smtClean="0"/>
              <a:t>5/18/2019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2194886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D7AC2-FB50-4CBC-9B24-EB7F212FB1CF}" type="datetimeFigureOut">
              <a:rPr lang="en-US" smtClean="0"/>
              <a:t>5/18/2019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2547220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D7AC2-FB50-4CBC-9B24-EB7F212FB1CF}" type="datetimeFigureOut">
              <a:rPr lang="en-US" smtClean="0"/>
              <a:t>5/18/2019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A5F0B106-267E-473E-95CB-EF1E8E7B1C89}" type="slidenum">
              <a:rPr lang="en-US" smtClean="0"/>
              <a:t>‹#›</a:t>
            </a:fld>
            <a:endParaRPr lang="en-US"/>
          </a:p>
        </p:txBody>
      </p:sp>
    </p:spTree>
    <p:extLst>
      <p:ext uri="{BB962C8B-B14F-4D97-AF65-F5344CB8AC3E}">
        <p14:creationId xmlns:p14="http://schemas.microsoft.com/office/powerpoint/2010/main" val="173336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893D7AC2-FB50-4CBC-9B24-EB7F212FB1CF}" type="datetimeFigureOut">
              <a:rPr lang="en-US" smtClean="0"/>
              <a:t>5/18/2019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A5F0B106-267E-473E-95CB-EF1E8E7B1C89}" type="slidenum">
              <a:rPr lang="en-US" smtClean="0"/>
              <a:t>‹#›</a:t>
            </a:fld>
            <a:endParaRPr lang="en-US"/>
          </a:p>
        </p:txBody>
      </p:sp>
    </p:spTree>
    <p:extLst>
      <p:ext uri="{BB962C8B-B14F-4D97-AF65-F5344CB8AC3E}">
        <p14:creationId xmlns:p14="http://schemas.microsoft.com/office/powerpoint/2010/main" val="668276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Colon cancer </a:t>
            </a:r>
            <a:endParaRPr lang="en-US" dirty="0"/>
          </a:p>
        </p:txBody>
      </p:sp>
      <p:sp>
        <p:nvSpPr>
          <p:cNvPr id="3" name="Subtitle 2"/>
          <p:cNvSpPr>
            <a:spLocks noGrp="1"/>
          </p:cNvSpPr>
          <p:nvPr>
            <p:ph type="subTitle" idx="1"/>
          </p:nvPr>
        </p:nvSpPr>
        <p:spPr/>
        <p:txBody>
          <a:bodyPr/>
          <a:lstStyle/>
          <a:p>
            <a:endParaRPr lang="en-US"/>
          </a:p>
        </p:txBody>
      </p:sp>
    </p:spTree>
    <p:custDataLst>
      <p:tags r:id="rId1"/>
    </p:custDataLst>
    <p:extLst>
      <p:ext uri="{BB962C8B-B14F-4D97-AF65-F5344CB8AC3E}">
        <p14:creationId xmlns:p14="http://schemas.microsoft.com/office/powerpoint/2010/main" val="2640739902"/>
      </p:ext>
    </p:extLst>
  </p:cSld>
  <p:clrMapOvr>
    <a:masterClrMapping/>
  </p:clrMapOvr>
  <p:transition spd="slow" advTm="3244">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Solution:</a:t>
            </a:r>
            <a:endParaRPr lang="en-US" dirty="0"/>
          </a:p>
        </p:txBody>
      </p:sp>
      <p:sp>
        <p:nvSpPr>
          <p:cNvPr id="3" name="Content Placeholder 2"/>
          <p:cNvSpPr>
            <a:spLocks noGrp="1"/>
          </p:cNvSpPr>
          <p:nvPr>
            <p:ph idx="1"/>
          </p:nvPr>
        </p:nvSpPr>
        <p:spPr/>
        <p:txBody>
          <a:bodyPr>
            <a:normAutofit/>
          </a:bodyPr>
          <a:lstStyle/>
          <a:p>
            <a:r>
              <a:rPr lang="en-US" sz="3200" dirty="0" smtClean="0"/>
              <a:t>An app that patient can add their lab test results to and it decides if the result are healthy or not and the risk percentage and it could help raise peoples awareness.</a:t>
            </a:r>
            <a:endParaRPr lang="en-US" sz="3200" dirty="0"/>
          </a:p>
        </p:txBody>
      </p:sp>
    </p:spTree>
    <p:custDataLst>
      <p:tags r:id="rId1"/>
    </p:custDataLst>
    <p:extLst>
      <p:ext uri="{BB962C8B-B14F-4D97-AF65-F5344CB8AC3E}">
        <p14:creationId xmlns:p14="http://schemas.microsoft.com/office/powerpoint/2010/main" val="3205465556"/>
      </p:ext>
    </p:extLst>
  </p:cSld>
  <p:clrMapOvr>
    <a:masterClrMapping/>
  </p:clrMapOvr>
  <mc:AlternateContent xmlns:mc="http://schemas.openxmlformats.org/markup-compatibility/2006" xmlns:p14="http://schemas.microsoft.com/office/powerpoint/2010/main">
    <mc:Choice Requires="p14">
      <p:transition spd="slow" p14:dur="2000" advTm="15991"/>
    </mc:Choice>
    <mc:Fallback xmlns="">
      <p:transition spd="slow" advTm="159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Lifestyle changes to reduce your risk of colon cancer</a:t>
            </a:r>
          </a:p>
        </p:txBody>
      </p:sp>
      <p:sp>
        <p:nvSpPr>
          <p:cNvPr id="3" name="Content Placeholder 2"/>
          <p:cNvSpPr>
            <a:spLocks noGrp="1"/>
          </p:cNvSpPr>
          <p:nvPr>
            <p:ph idx="1"/>
          </p:nvPr>
        </p:nvSpPr>
        <p:spPr/>
        <p:txBody>
          <a:bodyPr>
            <a:normAutofit/>
          </a:bodyPr>
          <a:lstStyle/>
          <a:p>
            <a:r>
              <a:rPr lang="en-US" dirty="0"/>
              <a:t>You can take steps to reduce your risk of colon cancer by making changes in your everyday life. Take steps to</a:t>
            </a:r>
            <a:r>
              <a:rPr lang="en-US" dirty="0" smtClean="0"/>
              <a:t>:</a:t>
            </a:r>
          </a:p>
          <a:p>
            <a:pPr marL="0" indent="0">
              <a:buNone/>
            </a:pPr>
            <a:r>
              <a:rPr lang="en-US" dirty="0" smtClean="0"/>
              <a:t>1- </a:t>
            </a:r>
            <a:r>
              <a:rPr lang="en-US" dirty="0"/>
              <a:t>Eat a variety of fruits, vegetables and whole grains</a:t>
            </a:r>
            <a:r>
              <a:rPr lang="en-US" dirty="0" smtClean="0"/>
              <a:t>: contain vitamins</a:t>
            </a:r>
            <a:r>
              <a:rPr lang="en-US" dirty="0"/>
              <a:t>, minerals, fiber </a:t>
            </a:r>
            <a:r>
              <a:rPr lang="en-US" dirty="0" smtClean="0"/>
              <a:t>and antioxidants, </a:t>
            </a:r>
            <a:r>
              <a:rPr lang="en-US" dirty="0"/>
              <a:t>which may play a role in cancer prevention. </a:t>
            </a:r>
            <a:endParaRPr lang="ar-JO" dirty="0" smtClean="0"/>
          </a:p>
          <a:p>
            <a:pPr marL="0" indent="0">
              <a:buNone/>
            </a:pPr>
            <a:r>
              <a:rPr lang="ar-JO" dirty="0"/>
              <a:t> </a:t>
            </a:r>
            <a:r>
              <a:rPr lang="en-US" dirty="0" smtClean="0"/>
              <a:t>  So Choose </a:t>
            </a:r>
            <a:r>
              <a:rPr lang="en-US" dirty="0"/>
              <a:t>a variety of </a:t>
            </a:r>
            <a:r>
              <a:rPr lang="en-US" dirty="0" smtClean="0"/>
              <a:t>fruits </a:t>
            </a:r>
            <a:r>
              <a:rPr lang="en-US" dirty="0"/>
              <a:t>and vegetables so that you get an array of vitamins and nutrients.</a:t>
            </a:r>
          </a:p>
          <a:p>
            <a:pPr marL="0" indent="0">
              <a:buNone/>
            </a:pPr>
            <a:r>
              <a:rPr lang="en-US" dirty="0"/>
              <a:t>2- Stop smoking: Talk to your doctor about ways to quit that may work for you</a:t>
            </a:r>
            <a:r>
              <a:rPr lang="en-US" dirty="0" smtClean="0"/>
              <a:t>.</a:t>
            </a:r>
            <a:endParaRPr lang="en-US" dirty="0"/>
          </a:p>
        </p:txBody>
      </p:sp>
    </p:spTree>
    <p:custDataLst>
      <p:tags r:id="rId1"/>
    </p:custDataLst>
    <p:extLst>
      <p:ext uri="{BB962C8B-B14F-4D97-AF65-F5344CB8AC3E}">
        <p14:creationId xmlns:p14="http://schemas.microsoft.com/office/powerpoint/2010/main" val="3803511036"/>
      </p:ext>
    </p:extLst>
  </p:cSld>
  <p:clrMapOvr>
    <a:masterClrMapping/>
  </p:clrMapOvr>
  <mc:AlternateContent xmlns:mc="http://schemas.openxmlformats.org/markup-compatibility/2006" xmlns:p14="http://schemas.microsoft.com/office/powerpoint/2010/main">
    <mc:Choice Requires="p14">
      <p:transition spd="slow" p14:dur="2000" advTm="47408"/>
    </mc:Choice>
    <mc:Fallback xmlns="">
      <p:transition spd="slow" advTm="4740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3- Exercise </a:t>
            </a:r>
            <a:r>
              <a:rPr lang="en-US" dirty="0"/>
              <a:t>most days of the week: Try to get at least 30 minutes of exercise on most days. If you've been inactive, start slowly and build up gradually to 30 minutes. Also, talk to your doctor before starting any exercise program. </a:t>
            </a:r>
            <a:endParaRPr lang="en-US" dirty="0" smtClean="0"/>
          </a:p>
          <a:p>
            <a:pPr marL="0" indent="0">
              <a:buNone/>
            </a:pPr>
            <a:endParaRPr lang="en-US" dirty="0"/>
          </a:p>
          <a:p>
            <a:pPr marL="0" indent="0">
              <a:buNone/>
            </a:pPr>
            <a:r>
              <a:rPr lang="en-US" dirty="0" smtClean="0"/>
              <a:t>4-  </a:t>
            </a:r>
            <a:r>
              <a:rPr lang="en-US" dirty="0"/>
              <a:t>Maintain a healthy weight: If you are at a healthy weight, work to maintain your weight by combining a healthy diet with daily exercise. If you need to lose weight, ask your doctor about healthy ways to achieve your goal. Aim to lose weight slowly by increasing the amount of exercise you get and reducing the number of calories you eat.</a:t>
            </a:r>
          </a:p>
          <a:p>
            <a:endParaRPr lang="en-US" dirty="0"/>
          </a:p>
          <a:p>
            <a:endParaRPr lang="en-US" dirty="0"/>
          </a:p>
        </p:txBody>
      </p:sp>
    </p:spTree>
    <p:custDataLst>
      <p:tags r:id="rId1"/>
    </p:custDataLst>
    <p:extLst>
      <p:ext uri="{BB962C8B-B14F-4D97-AF65-F5344CB8AC3E}">
        <p14:creationId xmlns:p14="http://schemas.microsoft.com/office/powerpoint/2010/main" val="3547866635"/>
      </p:ext>
    </p:extLst>
  </p:cSld>
  <p:clrMapOvr>
    <a:masterClrMapping/>
  </p:clrMapOvr>
  <mc:AlternateContent xmlns:mc="http://schemas.openxmlformats.org/markup-compatibility/2006" xmlns:p14="http://schemas.microsoft.com/office/powerpoint/2010/main">
    <mc:Choice Requires="p14">
      <p:transition spd="slow" p14:dur="2000" advTm="52959"/>
    </mc:Choice>
    <mc:Fallback xmlns="">
      <p:transition spd="slow" advTm="529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A 30  years old female </a:t>
            </a:r>
            <a:r>
              <a:rPr lang="en-US" dirty="0" err="1"/>
              <a:t>sara</a:t>
            </a:r>
            <a:r>
              <a:rPr lang="en-US" dirty="0"/>
              <a:t> Khaled ,ID number 43527187 , </a:t>
            </a:r>
            <a:r>
              <a:rPr lang="en-US" dirty="0" err="1"/>
              <a:t>sara</a:t>
            </a:r>
            <a:r>
              <a:rPr lang="en-US" dirty="0"/>
              <a:t> lives in Ramallah since she born on December 3.1989 . her phone number is 0598187935 . Sara had </a:t>
            </a:r>
            <a:r>
              <a:rPr lang="en-US" dirty="0" smtClean="0"/>
              <a:t>been admitted to </a:t>
            </a:r>
            <a:r>
              <a:rPr lang="en-US" dirty="0"/>
              <a:t>Ramallah Hospital because she lost </a:t>
            </a:r>
            <a:r>
              <a:rPr lang="en-US" dirty="0" smtClean="0"/>
              <a:t>consciousness.</a:t>
            </a:r>
          </a:p>
          <a:p>
            <a:pPr marL="0" indent="0">
              <a:buNone/>
            </a:pPr>
            <a:r>
              <a:rPr lang="en-US" dirty="0"/>
              <a:t>Sara was seen by the nurse . lama Nasser ,her ID 453928761 , her phone number is 0597864261 ,</a:t>
            </a:r>
            <a:r>
              <a:rPr lang="en-US" dirty="0" smtClean="0"/>
              <a:t>Who took </a:t>
            </a:r>
            <a:r>
              <a:rPr lang="en-US" dirty="0"/>
              <a:t>all needed vital signs of her (</a:t>
            </a:r>
            <a:r>
              <a:rPr lang="en-US" dirty="0" err="1"/>
              <a:t>tempreture</a:t>
            </a:r>
            <a:r>
              <a:rPr lang="en-US" dirty="0"/>
              <a:t> 40 c , O2 </a:t>
            </a:r>
            <a:r>
              <a:rPr lang="en-US" dirty="0" err="1"/>
              <a:t>Satureted</a:t>
            </a:r>
            <a:r>
              <a:rPr lang="en-US" dirty="0"/>
              <a:t> 100% , </a:t>
            </a:r>
            <a:r>
              <a:rPr lang="en-US" dirty="0" err="1"/>
              <a:t>Bp</a:t>
            </a:r>
            <a:r>
              <a:rPr lang="en-US" dirty="0"/>
              <a:t> 139\88) </a:t>
            </a:r>
            <a:r>
              <a:rPr lang="en-US" dirty="0" smtClean="0"/>
              <a:t>.the patient explained that she has had </a:t>
            </a:r>
            <a:r>
              <a:rPr lang="en-US" dirty="0"/>
              <a:t>stomach aches and Diarrhea </a:t>
            </a:r>
            <a:r>
              <a:rPr lang="en-US" dirty="0" smtClean="0"/>
              <a:t>accompanied by blood for 6 months </a:t>
            </a:r>
            <a:r>
              <a:rPr lang="en-US" dirty="0"/>
              <a:t>, </a:t>
            </a:r>
            <a:r>
              <a:rPr lang="en-US" dirty="0" err="1"/>
              <a:t>sarah</a:t>
            </a:r>
            <a:r>
              <a:rPr lang="en-US" dirty="0"/>
              <a:t> </a:t>
            </a:r>
            <a:r>
              <a:rPr lang="en-US" dirty="0" smtClean="0"/>
              <a:t>later told </a:t>
            </a:r>
            <a:r>
              <a:rPr lang="en-US" dirty="0"/>
              <a:t>the nurse that in 1/1/2018 she felt a bulge in the abdomen .</a:t>
            </a:r>
            <a:r>
              <a:rPr lang="en-US" dirty="0" smtClean="0"/>
              <a:t>she </a:t>
            </a:r>
            <a:r>
              <a:rPr lang="en-US" dirty="0"/>
              <a:t>visited Ramallah Pharmacy </a:t>
            </a:r>
            <a:r>
              <a:rPr lang="en-US" dirty="0" smtClean="0"/>
              <a:t>in the past 6 month and the pharmacist provided her with </a:t>
            </a:r>
            <a:r>
              <a:rPr lang="en-US" dirty="0"/>
              <a:t>medicine for </a:t>
            </a:r>
            <a:r>
              <a:rPr lang="en-US" dirty="0" smtClean="0"/>
              <a:t>swelling and diarrhea. And advised her to drink a lot of water and </a:t>
            </a:r>
            <a:r>
              <a:rPr lang="en-US" dirty="0"/>
              <a:t>eat food rich with fibers </a:t>
            </a:r>
            <a:r>
              <a:rPr lang="en-US" dirty="0" smtClean="0"/>
              <a:t>and that it would be best to </a:t>
            </a:r>
            <a:r>
              <a:rPr lang="en-US" dirty="0"/>
              <a:t>visit </a:t>
            </a:r>
            <a:r>
              <a:rPr lang="en-US" dirty="0" smtClean="0"/>
              <a:t>specialist.</a:t>
            </a:r>
          </a:p>
          <a:p>
            <a:endParaRPr lang="en-US" dirty="0"/>
          </a:p>
        </p:txBody>
      </p:sp>
    </p:spTree>
    <p:extLst>
      <p:ext uri="{BB962C8B-B14F-4D97-AF65-F5344CB8AC3E}">
        <p14:creationId xmlns:p14="http://schemas.microsoft.com/office/powerpoint/2010/main" val="4183595295"/>
      </p:ext>
    </p:extLst>
  </p:cSld>
  <p:clrMapOvr>
    <a:masterClrMapping/>
  </p:clrMapOvr>
  <mc:AlternateContent xmlns:mc="http://schemas.openxmlformats.org/markup-compatibility/2006" xmlns:p14="http://schemas.microsoft.com/office/powerpoint/2010/main">
    <mc:Choice Requires="p14">
      <p:transition spd="slow" p14:dur="2000" advTm="84241"/>
    </mc:Choice>
    <mc:Fallback xmlns="">
      <p:transition spd="slow" advTm="84241"/>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t> Unfortunately in the next 3 months, she had lost 10 kilograms because of lack </a:t>
            </a:r>
            <a:r>
              <a:rPr lang="en-US" dirty="0"/>
              <a:t>of </a:t>
            </a:r>
            <a:r>
              <a:rPr lang="en-US" dirty="0" smtClean="0"/>
              <a:t>appetite.</a:t>
            </a:r>
          </a:p>
          <a:p>
            <a:pPr marL="0" indent="0">
              <a:buNone/>
            </a:pPr>
            <a:r>
              <a:rPr lang="en-US" dirty="0" smtClean="0"/>
              <a:t>After </a:t>
            </a:r>
            <a:r>
              <a:rPr lang="en-US" dirty="0"/>
              <a:t>the nurses look her vitals, she sent her to doctor rami </a:t>
            </a:r>
            <a:r>
              <a:rPr lang="en-US" dirty="0" err="1" smtClean="0"/>
              <a:t>salamah</a:t>
            </a:r>
            <a:r>
              <a:rPr lang="en-US" dirty="0" smtClean="0"/>
              <a:t> ,the doctor  </a:t>
            </a:r>
            <a:r>
              <a:rPr lang="en-US" dirty="0"/>
              <a:t>ordered the following tests : CBC , </a:t>
            </a:r>
            <a:r>
              <a:rPr lang="en-US" dirty="0" err="1"/>
              <a:t>colonscopy</a:t>
            </a:r>
            <a:r>
              <a:rPr lang="en-US" dirty="0"/>
              <a:t> , tumor markers , white blood cells </a:t>
            </a:r>
            <a:r>
              <a:rPr lang="en-US" dirty="0" smtClean="0"/>
              <a:t>, Hematocrit</a:t>
            </a:r>
            <a:endParaRPr lang="en-US" dirty="0"/>
          </a:p>
          <a:p>
            <a:pPr marL="0" indent="0">
              <a:buNone/>
            </a:pPr>
            <a:r>
              <a:rPr lang="en-US" dirty="0" smtClean="0"/>
              <a:t>The doctor was shocked with the results because </a:t>
            </a:r>
            <a:r>
              <a:rPr lang="en-US" dirty="0" err="1" smtClean="0"/>
              <a:t>sara</a:t>
            </a:r>
            <a:r>
              <a:rPr lang="en-US" dirty="0" smtClean="0"/>
              <a:t> ignored her symptoms at the last three months which lead her </a:t>
            </a:r>
            <a:r>
              <a:rPr lang="en-US" dirty="0"/>
              <a:t>t</a:t>
            </a:r>
            <a:r>
              <a:rPr lang="en-US" dirty="0" smtClean="0"/>
              <a:t>o later stages of the disease.  </a:t>
            </a:r>
            <a:endParaRPr lang="en-US" dirty="0"/>
          </a:p>
          <a:p>
            <a:pPr marL="0" indent="0">
              <a:buNone/>
            </a:pPr>
            <a:r>
              <a:rPr lang="en-US" dirty="0"/>
              <a:t> </a:t>
            </a:r>
          </a:p>
        </p:txBody>
      </p:sp>
    </p:spTree>
    <p:extLst>
      <p:ext uri="{BB962C8B-B14F-4D97-AF65-F5344CB8AC3E}">
        <p14:creationId xmlns:p14="http://schemas.microsoft.com/office/powerpoint/2010/main" val="125463756"/>
      </p:ext>
    </p:extLst>
  </p:cSld>
  <p:clrMapOvr>
    <a:masterClrMapping/>
  </p:clrMapOvr>
  <mc:AlternateContent xmlns:mc="http://schemas.openxmlformats.org/markup-compatibility/2006" xmlns:p14="http://schemas.microsoft.com/office/powerpoint/2010/main">
    <mc:Choice Requires="p14">
      <p:transition spd="slow" p14:dur="2000" advTm="39339"/>
    </mc:Choice>
    <mc:Fallback xmlns="">
      <p:transition spd="slow" advTm="39339"/>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Diagnosis : the Doctor prescribed the following medications:     </a:t>
            </a:r>
            <a:endParaRPr lang="en-US" dirty="0" smtClean="0"/>
          </a:p>
          <a:p>
            <a:pPr marL="0" indent="0">
              <a:buNone/>
            </a:pPr>
            <a:r>
              <a:rPr lang="en-US" dirty="0" err="1" smtClean="0"/>
              <a:t>Camptosar</a:t>
            </a:r>
            <a:r>
              <a:rPr lang="en-US" dirty="0" smtClean="0"/>
              <a:t> </a:t>
            </a:r>
            <a:r>
              <a:rPr lang="en-US" dirty="0"/>
              <a:t>100 MG ( twice a day after meals )</a:t>
            </a:r>
          </a:p>
          <a:p>
            <a:pPr marL="0" indent="0">
              <a:buNone/>
            </a:pPr>
            <a:r>
              <a:rPr lang="en-US" dirty="0" smtClean="0"/>
              <a:t>OXALIPLATIN </a:t>
            </a:r>
            <a:r>
              <a:rPr lang="en-US" dirty="0"/>
              <a:t>MEDAC 150MG ( once a day before lunch )</a:t>
            </a:r>
          </a:p>
          <a:p>
            <a:pPr marL="0" indent="0">
              <a:buNone/>
            </a:pPr>
            <a:r>
              <a:rPr lang="en-US" dirty="0"/>
              <a:t>FLUOROURACIL 250MG-10ML Vital ( once a day any time   )   </a:t>
            </a:r>
          </a:p>
          <a:p>
            <a:pPr marL="0" indent="0">
              <a:buNone/>
            </a:pPr>
            <a:r>
              <a:rPr lang="en-US" dirty="0"/>
              <a:t>FLUOROURACIL 500MG-10ML </a:t>
            </a:r>
            <a:r>
              <a:rPr lang="en-US" dirty="0" err="1"/>
              <a:t>VIAl</a:t>
            </a:r>
            <a:r>
              <a:rPr lang="en-US" dirty="0"/>
              <a:t> (once a day </a:t>
            </a:r>
            <a:r>
              <a:rPr lang="en-US" dirty="0" smtClean="0"/>
              <a:t>)</a:t>
            </a:r>
          </a:p>
          <a:p>
            <a:pPr marL="0" indent="0">
              <a:buNone/>
            </a:pPr>
            <a:r>
              <a:rPr lang="en-US" dirty="0" smtClean="0"/>
              <a:t>Care </a:t>
            </a:r>
            <a:r>
              <a:rPr lang="en-US" dirty="0"/>
              <a:t>plan :</a:t>
            </a:r>
          </a:p>
          <a:p>
            <a:pPr marL="0" indent="0">
              <a:buNone/>
            </a:pPr>
            <a:r>
              <a:rPr lang="en-US" dirty="0" smtClean="0"/>
              <a:t> </a:t>
            </a:r>
            <a:r>
              <a:rPr lang="en-US" dirty="0"/>
              <a:t>Encourage the patient to follow a certain diet suitable for cancer patient </a:t>
            </a:r>
            <a:r>
              <a:rPr lang="en-US" dirty="0" smtClean="0"/>
              <a:t>.      </a:t>
            </a:r>
            <a:r>
              <a:rPr lang="en-US" dirty="0"/>
              <a:t>A session or two chemotherapy sessions or as needed per month</a:t>
            </a:r>
            <a:r>
              <a:rPr lang="ar-SA" dirty="0"/>
              <a:t> </a:t>
            </a:r>
            <a:r>
              <a:rPr lang="en-US" dirty="0" smtClean="0"/>
              <a:t>Take </a:t>
            </a:r>
            <a:r>
              <a:rPr lang="en-US" dirty="0"/>
              <a:t>medication on time </a:t>
            </a:r>
            <a:r>
              <a:rPr lang="en-US" dirty="0" smtClean="0"/>
              <a:t>.</a:t>
            </a:r>
          </a:p>
          <a:p>
            <a:pPr marL="0" indent="0">
              <a:buNone/>
            </a:pPr>
            <a:r>
              <a:rPr lang="en-US" dirty="0" smtClean="0"/>
              <a:t>Do </a:t>
            </a:r>
            <a:r>
              <a:rPr lang="en-US" dirty="0"/>
              <a:t>not neglect to take </a:t>
            </a:r>
            <a:r>
              <a:rPr lang="en-US" dirty="0" err="1" smtClean="0"/>
              <a:t>medicins</a:t>
            </a:r>
            <a:r>
              <a:rPr lang="en-US" dirty="0"/>
              <a:t> </a:t>
            </a:r>
            <a:r>
              <a:rPr lang="en-US" dirty="0" smtClean="0"/>
              <a:t>If </a:t>
            </a:r>
            <a:r>
              <a:rPr lang="en-US" dirty="0"/>
              <a:t>there is no result then we will have surgery (</a:t>
            </a:r>
            <a:r>
              <a:rPr lang="en-US" dirty="0" err="1"/>
              <a:t>colorectomy</a:t>
            </a:r>
            <a:r>
              <a:rPr lang="en-US" dirty="0"/>
              <a:t>).</a:t>
            </a:r>
          </a:p>
          <a:p>
            <a:endParaRPr lang="en-US" dirty="0"/>
          </a:p>
        </p:txBody>
      </p:sp>
    </p:spTree>
    <p:extLst>
      <p:ext uri="{BB962C8B-B14F-4D97-AF65-F5344CB8AC3E}">
        <p14:creationId xmlns:p14="http://schemas.microsoft.com/office/powerpoint/2010/main" val="203842054"/>
      </p:ext>
    </p:extLst>
  </p:cSld>
  <p:clrMapOvr>
    <a:masterClrMapping/>
  </p:clrMapOvr>
  <mc:AlternateContent xmlns:mc="http://schemas.openxmlformats.org/markup-compatibility/2006" xmlns:p14="http://schemas.microsoft.com/office/powerpoint/2010/main">
    <mc:Choice Requires="p14">
      <p:transition spd="slow" p14:dur="2000" advTm="41911"/>
    </mc:Choice>
    <mc:Fallback xmlns="">
      <p:transition spd="slow" advTm="41911"/>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Evaluation:</a:t>
            </a:r>
            <a:endParaRPr lang="en-US" dirty="0"/>
          </a:p>
        </p:txBody>
      </p:sp>
      <p:sp>
        <p:nvSpPr>
          <p:cNvPr id="3" name="Content Placeholder 2"/>
          <p:cNvSpPr>
            <a:spLocks noGrp="1"/>
          </p:cNvSpPr>
          <p:nvPr>
            <p:ph idx="1"/>
          </p:nvPr>
        </p:nvSpPr>
        <p:spPr/>
        <p:txBody>
          <a:bodyPr/>
          <a:lstStyle/>
          <a:p>
            <a:r>
              <a:rPr lang="en-US" dirty="0" smtClean="0"/>
              <a:t>This solution could help diagnose the disease early and avoid the development of the disease, but the  weakness is the necessity of the app for internet which is not found in every where . </a:t>
            </a:r>
            <a:endParaRPr lang="en-US" dirty="0"/>
          </a:p>
        </p:txBody>
      </p:sp>
    </p:spTree>
    <p:custDataLst>
      <p:tags r:id="rId1"/>
    </p:custDataLst>
    <p:extLst>
      <p:ext uri="{BB962C8B-B14F-4D97-AF65-F5344CB8AC3E}">
        <p14:creationId xmlns:p14="http://schemas.microsoft.com/office/powerpoint/2010/main" val="3450586883"/>
      </p:ext>
    </p:extLst>
  </p:cSld>
  <p:clrMapOvr>
    <a:masterClrMapping/>
  </p:clrMapOvr>
  <mc:AlternateContent xmlns:mc="http://schemas.openxmlformats.org/markup-compatibility/2006" xmlns:p14="http://schemas.microsoft.com/office/powerpoint/2010/main">
    <mc:Choice Requires="p14">
      <p:transition spd="slow" p14:dur="2000" advTm="25284"/>
    </mc:Choice>
    <mc:Fallback xmlns="">
      <p:transition spd="slow" advTm="252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Colon cancer is a type of cancer that begins in the large intestine (colon). The colon is the final part of the digestive tract</a:t>
            </a:r>
            <a:r>
              <a:rPr lang="en-US" dirty="0" smtClean="0"/>
              <a:t>.</a:t>
            </a:r>
            <a:r>
              <a:rPr lang="en-US" dirty="0"/>
              <a:t> </a:t>
            </a:r>
          </a:p>
          <a:p>
            <a:endParaRPr lang="en-US" dirty="0" smtClean="0"/>
          </a:p>
          <a:p>
            <a:r>
              <a:rPr lang="en-US" dirty="0" smtClean="0"/>
              <a:t>Colon </a:t>
            </a:r>
            <a:r>
              <a:rPr lang="en-US" dirty="0"/>
              <a:t>cancer typically affects older adults, though it can happen at any age. It usually begins as small, noncancerous (benign) clumps of cells called polyps that form on the inside of the colon. Over time some of these polyps can become colon cancers.</a:t>
            </a:r>
          </a:p>
          <a:p>
            <a:pPr marL="0" indent="0">
              <a:buNone/>
            </a:pPr>
            <a:r>
              <a:rPr lang="en-US" dirty="0"/>
              <a:t> </a:t>
            </a:r>
          </a:p>
          <a:p>
            <a:r>
              <a:rPr lang="en-US" dirty="0"/>
              <a:t>Polyps may be small and produce few, if any, symptoms. For this reason, doctors recommend regular screening tests to help prevent colon cancer by identifying and removing polyps before they turn into cancer.</a:t>
            </a:r>
          </a:p>
          <a:p>
            <a:pPr marL="0" indent="0">
              <a:buNone/>
            </a:pPr>
            <a:endParaRPr lang="en-US" dirty="0"/>
          </a:p>
        </p:txBody>
      </p:sp>
    </p:spTree>
    <p:custDataLst>
      <p:tags r:id="rId1"/>
    </p:custDataLst>
    <p:extLst>
      <p:ext uri="{BB962C8B-B14F-4D97-AF65-F5344CB8AC3E}">
        <p14:creationId xmlns:p14="http://schemas.microsoft.com/office/powerpoint/2010/main" val="28558475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9750">
        <p15:prstTrans prst="peelOff"/>
      </p:transition>
    </mc:Choice>
    <mc:Fallback xmlns="">
      <p:transition spd="slow" advTm="97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arn(inVertic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If colon cancer develops, many treatments are available to help control it, including surgery, radiation therapy and drug treatments, such as chemotherapy, targeted therapy and immunotherapy</a:t>
            </a:r>
            <a:r>
              <a:rPr lang="en-US" dirty="0" smtClean="0"/>
              <a:t>.</a:t>
            </a:r>
          </a:p>
          <a:p>
            <a:pPr marL="0" indent="0">
              <a:buNone/>
            </a:pPr>
            <a:endParaRPr lang="en-US" dirty="0"/>
          </a:p>
          <a:p>
            <a:r>
              <a:rPr lang="en-US" dirty="0"/>
              <a:t>Colon cancer is sometimes called colorectal cancer, which is a term that combines colon cancer and rectal cancer, which begins in the rectum.</a:t>
            </a:r>
          </a:p>
          <a:p>
            <a:endParaRPr lang="en-US" dirty="0"/>
          </a:p>
        </p:txBody>
      </p:sp>
    </p:spTree>
    <p:custDataLst>
      <p:tags r:id="rId1"/>
    </p:custDataLst>
    <p:extLst>
      <p:ext uri="{BB962C8B-B14F-4D97-AF65-F5344CB8AC3E}">
        <p14:creationId xmlns:p14="http://schemas.microsoft.com/office/powerpoint/2010/main" val="2138499491"/>
      </p:ext>
    </p:extLst>
  </p:cSld>
  <p:clrMapOvr>
    <a:masterClrMapping/>
  </p:clrMapOvr>
  <mc:AlternateContent xmlns:mc="http://schemas.openxmlformats.org/markup-compatibility/2006" xmlns:p14="http://schemas.microsoft.com/office/powerpoint/2010/main">
    <mc:Choice Requires="p14">
      <p:transition spd="slow" p14:dur="2000" advTm="1748"/>
    </mc:Choice>
    <mc:Fallback xmlns="">
      <p:transition spd="slow" advTm="17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Symptoms of colon cancer:</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pPr lvl="0"/>
            <a:r>
              <a:rPr lang="en-US" dirty="0"/>
              <a:t>A persistent change in your bowel habits, including diarrhea or constipation or a change in the consistency of your stool</a:t>
            </a:r>
          </a:p>
          <a:p>
            <a:pPr lvl="0"/>
            <a:r>
              <a:rPr lang="en-US" dirty="0"/>
              <a:t>Rectal bleeding or blood in your stool</a:t>
            </a:r>
          </a:p>
          <a:p>
            <a:pPr lvl="0"/>
            <a:r>
              <a:rPr lang="en-US" dirty="0"/>
              <a:t>Persistent abdominal discomfort, such as cramps, gas or pain</a:t>
            </a:r>
          </a:p>
          <a:p>
            <a:pPr lvl="0"/>
            <a:r>
              <a:rPr lang="en-US" dirty="0"/>
              <a:t>A feeling that your bowel doesn't empty </a:t>
            </a:r>
            <a:r>
              <a:rPr lang="en-US" dirty="0" smtClean="0"/>
              <a:t>completely ( </a:t>
            </a:r>
            <a:r>
              <a:rPr lang="en-US" dirty="0" err="1" smtClean="0"/>
              <a:t>sweliing</a:t>
            </a:r>
            <a:r>
              <a:rPr lang="en-US" dirty="0" smtClean="0"/>
              <a:t> or a bulge in the </a:t>
            </a:r>
            <a:r>
              <a:rPr lang="en-US" dirty="0" err="1" smtClean="0"/>
              <a:t>stomache</a:t>
            </a:r>
            <a:r>
              <a:rPr lang="en-US" dirty="0" smtClean="0"/>
              <a:t> especially in stage 4 of colon cancer)</a:t>
            </a:r>
            <a:endParaRPr lang="en-US" dirty="0"/>
          </a:p>
          <a:p>
            <a:pPr lvl="0"/>
            <a:r>
              <a:rPr lang="en-US" dirty="0"/>
              <a:t>Weakness or fatigue</a:t>
            </a:r>
          </a:p>
          <a:p>
            <a:pPr lvl="0"/>
            <a:r>
              <a:rPr lang="en-US" dirty="0"/>
              <a:t>Unexplained weight loss</a:t>
            </a:r>
          </a:p>
        </p:txBody>
      </p:sp>
    </p:spTree>
    <p:custDataLst>
      <p:tags r:id="rId1"/>
    </p:custDataLst>
    <p:extLst>
      <p:ext uri="{BB962C8B-B14F-4D97-AF65-F5344CB8AC3E}">
        <p14:creationId xmlns:p14="http://schemas.microsoft.com/office/powerpoint/2010/main" val="889906911"/>
      </p:ext>
    </p:extLst>
  </p:cSld>
  <p:clrMapOvr>
    <a:masterClrMapping/>
  </p:clrMapOvr>
  <mc:AlternateContent xmlns:mc="http://schemas.openxmlformats.org/markup-compatibility/2006" xmlns:p14="http://schemas.microsoft.com/office/powerpoint/2010/main">
    <mc:Choice Requires="p14">
      <p:transition spd="slow" p14:dur="2000" advTm="35762"/>
    </mc:Choice>
    <mc:Fallback xmlns="">
      <p:transition spd="slow" advTm="357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Colon cancer stages and their treatments</a:t>
            </a:r>
            <a:endParaRPr lang="en-US" dirty="0"/>
          </a:p>
        </p:txBody>
      </p:sp>
      <p:sp>
        <p:nvSpPr>
          <p:cNvPr id="3" name="Content Placeholder 2"/>
          <p:cNvSpPr>
            <a:spLocks noGrp="1"/>
          </p:cNvSpPr>
          <p:nvPr>
            <p:ph idx="1"/>
          </p:nvPr>
        </p:nvSpPr>
        <p:spPr/>
        <p:txBody>
          <a:bodyPr>
            <a:normAutofit fontScale="85000" lnSpcReduction="10000"/>
          </a:bodyPr>
          <a:lstStyle/>
          <a:p>
            <a:r>
              <a:rPr lang="en-GB" dirty="0"/>
              <a:t>1-stage 0 colon cancers are a type of cancer that has not grown beyond the inner lining of the colon, so surgery to take out the cancer is often the only treatment needed.</a:t>
            </a:r>
            <a:endParaRPr lang="en-US" dirty="0"/>
          </a:p>
          <a:p>
            <a:r>
              <a:rPr lang="en-GB" dirty="0"/>
              <a:t>2- Stage I colon cancers have grown deeper into the layers of the colon wall, but they have not spread outside the colon wall itself or into the nearby lymph nodes.</a:t>
            </a:r>
            <a:endParaRPr lang="en-US" dirty="0"/>
          </a:p>
          <a:p>
            <a:pPr marL="0" indent="0">
              <a:buNone/>
            </a:pPr>
            <a:r>
              <a:rPr lang="en-GB" dirty="0" smtClean="0"/>
              <a:t>      Stage </a:t>
            </a:r>
            <a:r>
              <a:rPr lang="en-GB" dirty="0"/>
              <a:t>I includes cancers that were part of a polyp. If the polyp is removed completely during colonoscopy, with no cancer cells at the edges (margins) of the removed piece, no other treatment may be needed. If it is in the polyp more surgery would be needed. </a:t>
            </a:r>
            <a:endParaRPr lang="en-US" dirty="0"/>
          </a:p>
          <a:p>
            <a:r>
              <a:rPr lang="en-GB" dirty="0"/>
              <a:t>3-Many stage II colon cancers have grown through the wall of the colon, and maybe into nearby tissue, but they have not spread to the lymph nodes.</a:t>
            </a:r>
            <a:endParaRPr lang="en-US" dirty="0"/>
          </a:p>
          <a:p>
            <a:pPr marL="0" indent="0">
              <a:buNone/>
            </a:pPr>
            <a:r>
              <a:rPr lang="en-GB" dirty="0" smtClean="0"/>
              <a:t>       Surgery </a:t>
            </a:r>
            <a:r>
              <a:rPr lang="en-GB" dirty="0"/>
              <a:t>to remove the section of the colon containing the cancer (partial colectomy) along with nearby lymph nodes may be the only treatment needed. Chemotherapy maybe required after surgery.</a:t>
            </a:r>
            <a:endParaRPr lang="en-US" dirty="0"/>
          </a:p>
          <a:p>
            <a:endParaRPr lang="en-US" dirty="0"/>
          </a:p>
        </p:txBody>
      </p:sp>
    </p:spTree>
    <p:custDataLst>
      <p:tags r:id="rId1"/>
    </p:custDataLst>
    <p:extLst>
      <p:ext uri="{BB962C8B-B14F-4D97-AF65-F5344CB8AC3E}">
        <p14:creationId xmlns:p14="http://schemas.microsoft.com/office/powerpoint/2010/main" val="76456668"/>
      </p:ext>
    </p:extLst>
  </p:cSld>
  <p:clrMapOvr>
    <a:masterClrMapping/>
  </p:clrMapOvr>
  <mc:AlternateContent xmlns:mc="http://schemas.openxmlformats.org/markup-compatibility/2006" xmlns:p14="http://schemas.microsoft.com/office/powerpoint/2010/main">
    <mc:Choice Requires="p14">
      <p:transition spd="slow" p14:dur="2000" advTm="96418"/>
    </mc:Choice>
    <mc:Fallback xmlns="">
      <p:transition spd="slow" advTm="9641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GB" dirty="0"/>
              <a:t>4-Stage III colon cancers have spread to nearby lymph nodes, but they have not yet spread to other parts of the body.</a:t>
            </a:r>
            <a:endParaRPr lang="en-US" dirty="0"/>
          </a:p>
          <a:p>
            <a:pPr marL="0" indent="0">
              <a:buNone/>
            </a:pPr>
            <a:r>
              <a:rPr lang="en-GB" dirty="0" smtClean="0"/>
              <a:t>      Surgery </a:t>
            </a:r>
            <a:r>
              <a:rPr lang="en-GB" dirty="0"/>
              <a:t>to remove the section of the colon with the cancer (partial colectomy) along with nearby lymph nodes, followed by adjuvant chemo is the standard treatment for this stage.</a:t>
            </a:r>
            <a:endParaRPr lang="en-US" dirty="0"/>
          </a:p>
          <a:p>
            <a:r>
              <a:rPr lang="en-GB" dirty="0"/>
              <a:t>5-Stage IV colon cancers have spread from the colon to distant organs and tissues. Colon cancer most often spreads to the liver, but it can also spread to other places like the lungs, brain, peritoneum (the lining of the abdominal cavity), or to distant lymph nodes.</a:t>
            </a:r>
            <a:endParaRPr lang="en-US" dirty="0"/>
          </a:p>
          <a:p>
            <a:r>
              <a:rPr lang="en-GB" dirty="0">
                <a:solidFill>
                  <a:srgbClr val="FF0000"/>
                </a:solidFill>
              </a:rPr>
              <a:t>In most cases surgery is unlikely to cure these cancers. But if there are only a few small areas of cancer spread (metastases) in the liver or lungs and they can be removed along with the colon cancer, surgery could be enough. If the metastases cannot be removed because they're too big or there are too many of them, chemo may be given before any surgery. Then, if the </a:t>
            </a:r>
            <a:r>
              <a:rPr lang="en-GB" dirty="0" err="1">
                <a:solidFill>
                  <a:srgbClr val="FF0000"/>
                </a:solidFill>
              </a:rPr>
              <a:t>tumors</a:t>
            </a:r>
            <a:r>
              <a:rPr lang="en-GB" dirty="0">
                <a:solidFill>
                  <a:srgbClr val="FF0000"/>
                </a:solidFill>
              </a:rPr>
              <a:t> shrink, surgery to remove them may be tried.</a:t>
            </a:r>
            <a:endParaRPr lang="en-US" dirty="0">
              <a:solidFill>
                <a:srgbClr val="FF0000"/>
              </a:solidFill>
            </a:endParaRPr>
          </a:p>
          <a:p>
            <a:endParaRPr lang="en-US" dirty="0"/>
          </a:p>
        </p:txBody>
      </p:sp>
    </p:spTree>
    <p:custDataLst>
      <p:tags r:id="rId1"/>
    </p:custDataLst>
    <p:extLst>
      <p:ext uri="{BB962C8B-B14F-4D97-AF65-F5344CB8AC3E}">
        <p14:creationId xmlns:p14="http://schemas.microsoft.com/office/powerpoint/2010/main" val="1083891332"/>
      </p:ext>
    </p:extLst>
  </p:cSld>
  <p:clrMapOvr>
    <a:masterClrMapping/>
  </p:clrMapOvr>
  <mc:AlternateContent xmlns:mc="http://schemas.openxmlformats.org/markup-compatibility/2006" xmlns:p14="http://schemas.microsoft.com/office/powerpoint/2010/main">
    <mc:Choice Requires="p14">
      <p:transition spd="slow" p14:dur="2000" advTm="89967"/>
    </mc:Choice>
    <mc:Fallback xmlns="">
      <p:transition spd="slow" advTm="899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Issue:</a:t>
            </a:r>
            <a:endParaRPr lang="en-US" dirty="0"/>
          </a:p>
        </p:txBody>
      </p:sp>
      <p:sp>
        <p:nvSpPr>
          <p:cNvPr id="3" name="Content Placeholder 2"/>
          <p:cNvSpPr>
            <a:spLocks noGrp="1"/>
          </p:cNvSpPr>
          <p:nvPr>
            <p:ph idx="1"/>
          </p:nvPr>
        </p:nvSpPr>
        <p:spPr/>
        <p:txBody>
          <a:bodyPr>
            <a:normAutofit/>
          </a:bodyPr>
          <a:lstStyle/>
          <a:p>
            <a:r>
              <a:rPr lang="en-US" sz="4800" smtClean="0"/>
              <a:t>Late diagnosis </a:t>
            </a:r>
            <a:r>
              <a:rPr lang="en-US" sz="4800" dirty="0" smtClean="0"/>
              <a:t>of cancer </a:t>
            </a:r>
            <a:endParaRPr lang="en-US" sz="4800" dirty="0"/>
          </a:p>
        </p:txBody>
      </p:sp>
    </p:spTree>
    <p:extLst>
      <p:ext uri="{BB962C8B-B14F-4D97-AF65-F5344CB8AC3E}">
        <p14:creationId xmlns:p14="http://schemas.microsoft.com/office/powerpoint/2010/main" val="348530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Problems:</a:t>
            </a:r>
            <a:endParaRPr lang="en-US" dirty="0"/>
          </a:p>
        </p:txBody>
      </p:sp>
      <p:sp>
        <p:nvSpPr>
          <p:cNvPr id="3" name="Content Placeholder 2"/>
          <p:cNvSpPr>
            <a:spLocks noGrp="1"/>
          </p:cNvSpPr>
          <p:nvPr>
            <p:ph idx="1"/>
          </p:nvPr>
        </p:nvSpPr>
        <p:spPr/>
        <p:txBody>
          <a:bodyPr>
            <a:normAutofit/>
          </a:bodyPr>
          <a:lstStyle/>
          <a:p>
            <a:r>
              <a:rPr lang="en-US" sz="3600" dirty="0" smtClean="0"/>
              <a:t>The development of the disease to more dangerous stage</a:t>
            </a:r>
            <a:endParaRPr lang="en-US" sz="3600" dirty="0"/>
          </a:p>
        </p:txBody>
      </p:sp>
    </p:spTree>
    <p:custDataLst>
      <p:tags r:id="rId1"/>
    </p:custDataLst>
    <p:extLst>
      <p:ext uri="{BB962C8B-B14F-4D97-AF65-F5344CB8AC3E}">
        <p14:creationId xmlns:p14="http://schemas.microsoft.com/office/powerpoint/2010/main" val="1991512908"/>
      </p:ext>
    </p:extLst>
  </p:cSld>
  <p:clrMapOvr>
    <a:masterClrMapping/>
  </p:clrMapOvr>
  <mc:AlternateContent xmlns:mc="http://schemas.openxmlformats.org/markup-compatibility/2006" xmlns:p14="http://schemas.microsoft.com/office/powerpoint/2010/main">
    <mc:Choice Requires="p14">
      <p:transition spd="slow" p14:dur="2000" advTm="5470"/>
    </mc:Choice>
    <mc:Fallback xmlns="">
      <p:transition spd="slow" advTm="54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Challenges:</a:t>
            </a:r>
            <a:endParaRPr lang="en-US" dirty="0"/>
          </a:p>
        </p:txBody>
      </p:sp>
      <p:sp>
        <p:nvSpPr>
          <p:cNvPr id="3" name="Content Placeholder 2"/>
          <p:cNvSpPr>
            <a:spLocks noGrp="1"/>
          </p:cNvSpPr>
          <p:nvPr>
            <p:ph idx="1"/>
          </p:nvPr>
        </p:nvSpPr>
        <p:spPr/>
        <p:txBody>
          <a:bodyPr/>
          <a:lstStyle/>
          <a:p>
            <a:r>
              <a:rPr lang="en-US" dirty="0" smtClean="0"/>
              <a:t>Lack of knowledge</a:t>
            </a:r>
          </a:p>
          <a:p>
            <a:pPr marL="0" indent="0">
              <a:buNone/>
            </a:pPr>
            <a:endParaRPr lang="en-US" dirty="0" smtClean="0"/>
          </a:p>
          <a:p>
            <a:r>
              <a:rPr lang="en-US" dirty="0" smtClean="0"/>
              <a:t>people underestimate the condition</a:t>
            </a:r>
          </a:p>
          <a:p>
            <a:endParaRPr lang="en-US" dirty="0"/>
          </a:p>
          <a:p>
            <a:r>
              <a:rPr lang="en-US" dirty="0" smtClean="0"/>
              <a:t>Financial obstacle</a:t>
            </a:r>
          </a:p>
          <a:p>
            <a:pPr marL="0" indent="0">
              <a:buNone/>
            </a:pPr>
            <a:endParaRPr lang="en-US" dirty="0"/>
          </a:p>
        </p:txBody>
      </p:sp>
    </p:spTree>
    <p:custDataLst>
      <p:tags r:id="rId1"/>
    </p:custDataLst>
    <p:extLst>
      <p:ext uri="{BB962C8B-B14F-4D97-AF65-F5344CB8AC3E}">
        <p14:creationId xmlns:p14="http://schemas.microsoft.com/office/powerpoint/2010/main" val="3624046086"/>
      </p:ext>
    </p:extLst>
  </p:cSld>
  <p:clrMapOvr>
    <a:masterClrMapping/>
  </p:clrMapOvr>
  <mc:AlternateContent xmlns:mc="http://schemas.openxmlformats.org/markup-compatibility/2006" xmlns:p14="http://schemas.microsoft.com/office/powerpoint/2010/main">
    <mc:Choice Requires="p14">
      <p:transition spd="slow" p14:dur="2000" advTm="7823"/>
    </mc:Choice>
    <mc:Fallback xmlns="">
      <p:transition spd="slow" advTm="78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
</p:tagLst>
</file>

<file path=ppt/tags/tag10.xml><?xml version="1.0" encoding="utf-8"?>
<p:tagLst xmlns:a="http://schemas.openxmlformats.org/drawingml/2006/main" xmlns:r="http://schemas.openxmlformats.org/officeDocument/2006/relationships" xmlns:p="http://schemas.openxmlformats.org/presentationml/2006/main">
  <p:tag name="TIMING" val="|0.5|1.7|7.9|18.2|11.4"/>
</p:tagLst>
</file>

<file path=ppt/tags/tag11.xml><?xml version="1.0" encoding="utf-8"?>
<p:tagLst xmlns:a="http://schemas.openxmlformats.org/drawingml/2006/main" xmlns:r="http://schemas.openxmlformats.org/officeDocument/2006/relationships" xmlns:p="http://schemas.openxmlformats.org/presentationml/2006/main">
  <p:tag name="TIMING" val="|0.5|21.9"/>
</p:tagLst>
</file>

<file path=ppt/tags/tag12.xml><?xml version="1.0" encoding="utf-8"?>
<p:tagLst xmlns:a="http://schemas.openxmlformats.org/drawingml/2006/main" xmlns:r="http://schemas.openxmlformats.org/officeDocument/2006/relationships" xmlns:p="http://schemas.openxmlformats.org/presentationml/2006/main">
  <p:tag name="TIMING" val="|0.8"/>
</p:tagLst>
</file>

<file path=ppt/tags/tag2.xml><?xml version="1.0" encoding="utf-8"?>
<p:tagLst xmlns:a="http://schemas.openxmlformats.org/drawingml/2006/main" xmlns:r="http://schemas.openxmlformats.org/officeDocument/2006/relationships" xmlns:p="http://schemas.openxmlformats.org/presentationml/2006/main">
  <p:tag name="TIMING" val="|0.3|0.7|7"/>
</p:tagLst>
</file>

<file path=ppt/tags/tag3.xml><?xml version="1.0" encoding="utf-8"?>
<p:tagLst xmlns:a="http://schemas.openxmlformats.org/drawingml/2006/main" xmlns:r="http://schemas.openxmlformats.org/officeDocument/2006/relationships" xmlns:p="http://schemas.openxmlformats.org/presentationml/2006/main">
  <p:tag name="TIMING" val="|0.5|0.6"/>
</p:tagLst>
</file>

<file path=ppt/tags/tag4.xml><?xml version="1.0" encoding="utf-8"?>
<p:tagLst xmlns:a="http://schemas.openxmlformats.org/drawingml/2006/main" xmlns:r="http://schemas.openxmlformats.org/officeDocument/2006/relationships" xmlns:p="http://schemas.openxmlformats.org/presentationml/2006/main">
  <p:tag name="TIMING" val="|0.5|0.9|2.1|11|5.8|10|2.1"/>
</p:tagLst>
</file>

<file path=ppt/tags/tag5.xml><?xml version="1.0" encoding="utf-8"?>
<p:tagLst xmlns:a="http://schemas.openxmlformats.org/drawingml/2006/main" xmlns:r="http://schemas.openxmlformats.org/officeDocument/2006/relationships" xmlns:p="http://schemas.openxmlformats.org/presentationml/2006/main">
  <p:tag name="TIMING" val="|0.5|3.7|8.6|4.1|49.4|4.3"/>
</p:tagLst>
</file>

<file path=ppt/tags/tag6.xml><?xml version="1.0" encoding="utf-8"?>
<p:tagLst xmlns:a="http://schemas.openxmlformats.org/drawingml/2006/main" xmlns:r="http://schemas.openxmlformats.org/officeDocument/2006/relationships" xmlns:p="http://schemas.openxmlformats.org/presentationml/2006/main">
  <p:tag name="TIMING" val="|0.5|1.2|25.7|20.6"/>
</p:tagLst>
</file>

<file path=ppt/tags/tag7.xml><?xml version="1.0" encoding="utf-8"?>
<p:tagLst xmlns:a="http://schemas.openxmlformats.org/drawingml/2006/main" xmlns:r="http://schemas.openxmlformats.org/officeDocument/2006/relationships" xmlns:p="http://schemas.openxmlformats.org/presentationml/2006/main">
  <p:tag name="TIMING" val="|0.5|0.8"/>
</p:tagLst>
</file>

<file path=ppt/tags/tag8.xml><?xml version="1.0" encoding="utf-8"?>
<p:tagLst xmlns:a="http://schemas.openxmlformats.org/drawingml/2006/main" xmlns:r="http://schemas.openxmlformats.org/officeDocument/2006/relationships" xmlns:p="http://schemas.openxmlformats.org/presentationml/2006/main">
  <p:tag name="TIMING" val="|0.5|1.1|1|3.1"/>
</p:tagLst>
</file>

<file path=ppt/tags/tag9.xml><?xml version="1.0" encoding="utf-8"?>
<p:tagLst xmlns:a="http://schemas.openxmlformats.org/drawingml/2006/main" xmlns:r="http://schemas.openxmlformats.org/officeDocument/2006/relationships" xmlns:p="http://schemas.openxmlformats.org/presentationml/2006/main">
  <p:tag name="TIMING" val="|0.6|1.9"/>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609</TotalTime>
  <Words>1213</Words>
  <Application>Microsoft Office PowerPoint</Application>
  <PresentationFormat>Widescreen</PresentationFormat>
  <Paragraphs>64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 Boardroom</vt:lpstr>
      <vt:lpstr>Colon cancer </vt:lpstr>
      <vt:lpstr>PowerPoint Presentation</vt:lpstr>
      <vt:lpstr>PowerPoint Presentation</vt:lpstr>
      <vt:lpstr>Symptoms of colon cancer: </vt:lpstr>
      <vt:lpstr>Colon cancer stages and their treatments</vt:lpstr>
      <vt:lpstr>PowerPoint Presentation</vt:lpstr>
      <vt:lpstr>Issue:</vt:lpstr>
      <vt:lpstr>Problems:</vt:lpstr>
      <vt:lpstr>Challenges:</vt:lpstr>
      <vt:lpstr>Solution:</vt:lpstr>
      <vt:lpstr>Lifestyle changes to reduce your risk of colon cancer</vt:lpstr>
      <vt:lpstr>PowerPoint Presentation</vt:lpstr>
      <vt:lpstr>scenario </vt:lpstr>
      <vt:lpstr>PowerPoint Presentation</vt:lpstr>
      <vt:lpstr>PowerPoint Presentation</vt:lpstr>
      <vt:lpstr>Evaluation: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 cancer</dc:title>
  <dc:creator>Aya Taha</dc:creator>
  <cp:lastModifiedBy>Aya Taha</cp:lastModifiedBy>
  <cp:revision>27</cp:revision>
  <dcterms:created xsi:type="dcterms:W3CDTF">2019-05-12T20:14:43Z</dcterms:created>
  <dcterms:modified xsi:type="dcterms:W3CDTF">2019-05-18T10:23:32Z</dcterms:modified>
</cp:coreProperties>
</file>