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7" r:id="rId3"/>
    <p:sldId id="271" r:id="rId4"/>
    <p:sldId id="277" r:id="rId5"/>
    <p:sldId id="278" r:id="rId6"/>
    <p:sldId id="279" r:id="rId7"/>
    <p:sldId id="285" r:id="rId8"/>
    <p:sldId id="281" r:id="rId9"/>
    <p:sldId id="282" r:id="rId10"/>
    <p:sldId id="283" r:id="rId11"/>
    <p:sldId id="284" r:id="rId12"/>
    <p:sldId id="286" r:id="rId13"/>
    <p:sldId id="273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74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3" r:id="rId40"/>
    <p:sldId id="312" r:id="rId41"/>
    <p:sldId id="314" r:id="rId42"/>
    <p:sldId id="315" r:id="rId43"/>
    <p:sldId id="343" r:id="rId44"/>
    <p:sldId id="316" r:id="rId45"/>
    <p:sldId id="344" r:id="rId46"/>
    <p:sldId id="319" r:id="rId47"/>
    <p:sldId id="317" r:id="rId48"/>
    <p:sldId id="318" r:id="rId49"/>
    <p:sldId id="320" r:id="rId50"/>
    <p:sldId id="321" r:id="rId51"/>
    <p:sldId id="275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276" r:id="rId62"/>
    <p:sldId id="331" r:id="rId63"/>
    <p:sldId id="332" r:id="rId64"/>
    <p:sldId id="333" r:id="rId65"/>
    <p:sldId id="335" r:id="rId66"/>
    <p:sldId id="334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272" r:id="rId7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17FC52B-6EAC-44C3-A3B1-AF3F566CF018}">
          <p14:sldIdLst>
            <p14:sldId id="256"/>
            <p14:sldId id="267"/>
          </p14:sldIdLst>
        </p14:section>
        <p14:section name="What is server-side development" id="{0BF77841-CD77-4697-A70A-8661CEBE6D49}">
          <p14:sldIdLst>
            <p14:sldId id="271"/>
            <p14:sldId id="277"/>
            <p14:sldId id="278"/>
            <p14:sldId id="279"/>
            <p14:sldId id="285"/>
            <p14:sldId id="281"/>
            <p14:sldId id="282"/>
            <p14:sldId id="283"/>
            <p14:sldId id="284"/>
            <p14:sldId id="286"/>
          </p14:sldIdLst>
        </p14:section>
        <p14:section name="Web Server's responsabilities" id="{5EEEBAE3-1D8E-4EC8-A6FD-00EF02065710}">
          <p14:sldIdLst>
            <p14:sldId id="273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Quick tour of PHP" id="{67B82F5D-8ADA-485C-AF4C-EED801A83231}">
          <p14:sldIdLst>
            <p14:sldId id="274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  <p14:sldId id="312"/>
            <p14:sldId id="314"/>
            <p14:sldId id="315"/>
            <p14:sldId id="343"/>
            <p14:sldId id="316"/>
            <p14:sldId id="344"/>
            <p14:sldId id="319"/>
            <p14:sldId id="317"/>
            <p14:sldId id="318"/>
            <p14:sldId id="320"/>
            <p14:sldId id="321"/>
          </p14:sldIdLst>
        </p14:section>
        <p14:section name="Program Control" id="{034656AB-0DEE-4863-AD53-7AB81AE303F0}">
          <p14:sldIdLst>
            <p14:sldId id="275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  <p14:section name="Functions" id="{5A168D3C-DCDF-4A80-993E-D932BC7A7009}">
          <p14:sldIdLst>
            <p14:sldId id="276"/>
            <p14:sldId id="331"/>
            <p14:sldId id="332"/>
            <p14:sldId id="333"/>
            <p14:sldId id="335"/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</p14:sldIdLst>
        </p14:section>
        <p14:section name="What You’ve Learned" id="{50502D96-BEC3-402C-A419-730AE2B6F4FD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9598" autoAdjust="0"/>
  </p:normalViewPr>
  <p:slideViewPr>
    <p:cSldViewPr showGuides="1">
      <p:cViewPr varScale="1">
        <p:scale>
          <a:sx n="65" d="100"/>
          <a:sy n="65" d="100"/>
        </p:scale>
        <p:origin x="880" y="200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5486400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2516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Textbook</a:t>
            </a:r>
            <a:r>
              <a:rPr lang="en-US" sz="1200" baseline="0" dirty="0" smtClean="0">
                <a:solidFill>
                  <a:schemeClr val="bg1"/>
                </a:solidFill>
                <a:latin typeface="+mj-lt"/>
              </a:rPr>
              <a:t> to be published by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Pearson Ed in early 2014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http://www.funwebdev.com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486400" y="645300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Pearson</a:t>
            </a:r>
          </a:p>
          <a:p>
            <a:pPr algn="r"/>
            <a:r>
              <a: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6581001"/>
            <a:ext cx="268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latin typeface="Rockwell" pitchFamily="18" charset="0"/>
              </a:rPr>
              <a:t> of Web Development</a:t>
            </a:r>
            <a:endParaRPr lang="en-US" sz="1200" dirty="0"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867400" y="6581001"/>
            <a:ext cx="268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latin typeface="Rockwell" pitchFamily="18" charset="0"/>
              </a:rPr>
              <a:t> of Web Development</a:t>
            </a:r>
            <a:endParaRPr lang="en-US" sz="1200" dirty="0">
              <a:latin typeface="Rockwell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chemeClr val="accent1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0" r:id="rId13"/>
    <p:sldLayoutId id="214748366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pachefriends.org/en/xampp-windows.html" TargetMode="External"/><Relationship Id="rId3" Type="http://schemas.openxmlformats.org/officeDocument/2006/relationships/hyperlink" Target="http://www.mamp.info/en/index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microsoft.com/office/2007/relationships/hdphoto" Target="../media/hdphoto2.wdp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315200" cy="2819400"/>
          </a:xfrm>
        </p:spPr>
        <p:txBody>
          <a:bodyPr/>
          <a:lstStyle/>
          <a:p>
            <a:r>
              <a:rPr lang="en-US" dirty="0"/>
              <a:t>Introduction to Server-</a:t>
            </a:r>
            <a:r>
              <a:rPr lang="en-US" dirty="0" smtClean="0"/>
              <a:t>Side Development </a:t>
            </a:r>
            <a:r>
              <a:rPr lang="en-US" dirty="0"/>
              <a:t>with PHP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79696"/>
            <a:ext cx="54864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8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Server-Side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Perl</a:t>
            </a:r>
            <a:r>
              <a:rPr lang="en-US" dirty="0"/>
              <a:t>. Until the development and popularization of ASP, PHP, and JSP, </a:t>
            </a:r>
            <a:r>
              <a:rPr lang="en-US" dirty="0" smtClean="0"/>
              <a:t>Perl was </a:t>
            </a:r>
            <a:r>
              <a:rPr lang="en-US" dirty="0"/>
              <a:t>the language typically used for early server-side web development. As </a:t>
            </a:r>
            <a:r>
              <a:rPr lang="en-US" dirty="0" smtClean="0"/>
              <a:t>a language</a:t>
            </a:r>
            <a:r>
              <a:rPr lang="en-US" dirty="0"/>
              <a:t>, it excels in the manipulation of text. It was commonly used </a:t>
            </a:r>
            <a:r>
              <a:rPr lang="en-US" dirty="0" smtClean="0"/>
              <a:t>in conjunction </a:t>
            </a:r>
            <a:r>
              <a:rPr lang="en-US" dirty="0"/>
              <a:t>with the </a:t>
            </a:r>
            <a:r>
              <a:rPr lang="en-US" b="1" dirty="0"/>
              <a:t>Common Gateway Interface (CGI)</a:t>
            </a:r>
            <a:r>
              <a:rPr lang="en-US" dirty="0"/>
              <a:t>, an early </a:t>
            </a:r>
            <a:r>
              <a:rPr lang="en-US" dirty="0" smtClean="0"/>
              <a:t>standard API </a:t>
            </a:r>
            <a:r>
              <a:rPr lang="en-US" dirty="0"/>
              <a:t>for communication between applications and web server </a:t>
            </a:r>
            <a:r>
              <a:rPr lang="en-US" dirty="0" smtClean="0"/>
              <a:t>software.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PHP</a:t>
            </a:r>
            <a:r>
              <a:rPr lang="en-US" dirty="0"/>
              <a:t>. Like ASP, PHP is a dynamically typed language that can be </a:t>
            </a:r>
            <a:r>
              <a:rPr lang="en-US" dirty="0" smtClean="0"/>
              <a:t>embedded directly </a:t>
            </a:r>
            <a:r>
              <a:rPr lang="en-US" dirty="0"/>
              <a:t>within the HTML, though it now supports most common </a:t>
            </a:r>
            <a:r>
              <a:rPr lang="en-US" dirty="0" smtClean="0"/>
              <a:t>object-oriented features</a:t>
            </a:r>
            <a:r>
              <a:rPr lang="en-US" dirty="0"/>
              <a:t>, such as classes and inheritance. By default, PHP pages </a:t>
            </a:r>
            <a:r>
              <a:rPr lang="en-US" dirty="0" smtClean="0"/>
              <a:t>are compiled </a:t>
            </a:r>
            <a:r>
              <a:rPr lang="en-US" dirty="0"/>
              <a:t>into an intermediary representation called </a:t>
            </a:r>
            <a:r>
              <a:rPr lang="en-US" b="1" dirty="0" err="1"/>
              <a:t>opcodes</a:t>
            </a:r>
            <a:r>
              <a:rPr lang="en-US" b="1" dirty="0"/>
              <a:t> </a:t>
            </a:r>
            <a:r>
              <a:rPr lang="en-US" dirty="0"/>
              <a:t>that are </a:t>
            </a:r>
            <a:r>
              <a:rPr lang="en-US" dirty="0" smtClean="0"/>
              <a:t>analogous to </a:t>
            </a:r>
            <a:r>
              <a:rPr lang="en-US" dirty="0"/>
              <a:t>Java’s byte-code or the .NET Framework’s MSIL. Originally, PHP </a:t>
            </a:r>
            <a:r>
              <a:rPr lang="en-US" dirty="0" smtClean="0"/>
              <a:t>stood for </a:t>
            </a:r>
            <a:r>
              <a:rPr lang="en-US" i="1" dirty="0"/>
              <a:t>personal home pages</a:t>
            </a:r>
            <a:r>
              <a:rPr lang="en-US" dirty="0"/>
              <a:t>, although it now is a recursive acronym that </a:t>
            </a:r>
            <a:r>
              <a:rPr lang="en-US" dirty="0" smtClean="0"/>
              <a:t>means </a:t>
            </a:r>
            <a:r>
              <a:rPr lang="en-US" i="1" dirty="0" smtClean="0"/>
              <a:t>PHP</a:t>
            </a:r>
            <a:r>
              <a:rPr lang="en-US" i="1" dirty="0"/>
              <a:t>: Hypertext Processor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Server-Side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67600" cy="45259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Python</a:t>
            </a:r>
            <a:r>
              <a:rPr lang="en-US" dirty="0"/>
              <a:t>. This terse, object-oriented programming language has many uses</a:t>
            </a:r>
            <a:r>
              <a:rPr lang="en-US" dirty="0" smtClean="0"/>
              <a:t>, including </a:t>
            </a:r>
            <a:r>
              <a:rPr lang="en-US" dirty="0"/>
              <a:t>being used to create web applications. It is also used in a </a:t>
            </a:r>
            <a:r>
              <a:rPr lang="en-US" dirty="0" smtClean="0"/>
              <a:t>variety of </a:t>
            </a:r>
            <a:r>
              <a:rPr lang="en-US" dirty="0"/>
              <a:t>web development frameworks such as </a:t>
            </a:r>
            <a:r>
              <a:rPr lang="en-US" dirty="0" err="1"/>
              <a:t>Django</a:t>
            </a:r>
            <a:r>
              <a:rPr lang="en-US" dirty="0"/>
              <a:t> and Pyramid.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Ruby </a:t>
            </a:r>
            <a:r>
              <a:rPr lang="en-US" b="1" dirty="0"/>
              <a:t>on Rails</a:t>
            </a:r>
            <a:r>
              <a:rPr lang="en-US" dirty="0"/>
              <a:t>. This is a web development framework that uses the </a:t>
            </a:r>
            <a:r>
              <a:rPr lang="en-US" dirty="0" smtClean="0"/>
              <a:t>Ruby programming </a:t>
            </a:r>
            <a:r>
              <a:rPr lang="en-US" dirty="0"/>
              <a:t>language. Like ASP.NET and JSP, Ruby on Rails </a:t>
            </a:r>
            <a:r>
              <a:rPr lang="en-US" dirty="0" smtClean="0"/>
              <a:t>emphasizes the </a:t>
            </a:r>
            <a:r>
              <a:rPr lang="en-US" dirty="0"/>
              <a:t>use of common software development approaches, in particular the </a:t>
            </a:r>
            <a:r>
              <a:rPr lang="en-US" dirty="0" smtClean="0"/>
              <a:t>MVC design </a:t>
            </a:r>
            <a:r>
              <a:rPr lang="en-US" dirty="0"/>
              <a:t>pattern. It integrates features such as templates and engines that aim </a:t>
            </a:r>
            <a:r>
              <a:rPr lang="en-US" dirty="0" smtClean="0"/>
              <a:t>to reduce </a:t>
            </a:r>
            <a:r>
              <a:rPr lang="en-US" dirty="0"/>
              <a:t>the amount of development work required in the creation of a new site.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</a:t>
            </a:r>
            <a:endParaRPr lang="en-US" dirty="0"/>
          </a:p>
        </p:txBody>
      </p:sp>
      <p:pic>
        <p:nvPicPr>
          <p:cNvPr id="5" name="Content Placeholder 4" descr="4071508004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53" b="-23753"/>
          <a:stretch>
            <a:fillRect/>
          </a:stretch>
        </p:blipFill>
        <p:spPr>
          <a:xfrm>
            <a:off x="152400" y="1107432"/>
            <a:ext cx="8153399" cy="576521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 web development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Server’s </a:t>
            </a:r>
            <a:r>
              <a:rPr lang="en-US" dirty="0" err="1" smtClean="0">
                <a:solidFill>
                  <a:schemeClr val="tx2"/>
                </a:solidFill>
              </a:rPr>
              <a:t>Responsabilities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 smtClean="0"/>
              <a:t> of 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Web Server’s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web server has many </a:t>
            </a:r>
            <a:r>
              <a:rPr lang="en-US" dirty="0" smtClean="0"/>
              <a:t>responsibilities: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handling </a:t>
            </a:r>
            <a:r>
              <a:rPr lang="en-US" dirty="0"/>
              <a:t>HTTP </a:t>
            </a:r>
            <a:r>
              <a:rPr lang="en-US" dirty="0" smtClean="0"/>
              <a:t>connections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responding to </a:t>
            </a:r>
            <a:r>
              <a:rPr lang="en-US" dirty="0" smtClean="0"/>
              <a:t>requests for </a:t>
            </a:r>
            <a:r>
              <a:rPr lang="en-US" dirty="0"/>
              <a:t>static and dynamic </a:t>
            </a:r>
            <a:r>
              <a:rPr lang="en-US" dirty="0" smtClean="0"/>
              <a:t>resources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managing permissions and access for </a:t>
            </a:r>
            <a:r>
              <a:rPr lang="en-US" dirty="0" smtClean="0"/>
              <a:t>certain resources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encrypting </a:t>
            </a:r>
            <a:r>
              <a:rPr lang="en-US" dirty="0"/>
              <a:t>and compressing </a:t>
            </a:r>
            <a:r>
              <a:rPr lang="en-US" dirty="0" smtClean="0"/>
              <a:t>data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managing multiple </a:t>
            </a:r>
            <a:r>
              <a:rPr lang="en-US" dirty="0" smtClean="0"/>
              <a:t>domains and URLs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managing database </a:t>
            </a:r>
            <a:r>
              <a:rPr lang="en-US" dirty="0" smtClean="0"/>
              <a:t>connections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anaging cookies and state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uploading and managing </a:t>
            </a:r>
            <a:r>
              <a:rPr lang="en-US" dirty="0"/>
              <a:t>files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will be using the </a:t>
            </a:r>
            <a:r>
              <a:rPr lang="en-US" dirty="0" smtClean="0"/>
              <a:t>LAMP software stack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L</a:t>
            </a:r>
            <a:r>
              <a:rPr lang="en-US" dirty="0"/>
              <a:t>inux operating </a:t>
            </a:r>
            <a:r>
              <a:rPr lang="en-US" dirty="0" smtClean="0"/>
              <a:t>system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9FDA"/>
                </a:solidFill>
              </a:rPr>
              <a:t>A</a:t>
            </a:r>
            <a:r>
              <a:rPr lang="en-US" dirty="0" smtClean="0"/>
              <a:t>pache </a:t>
            </a:r>
            <a:r>
              <a:rPr lang="en-US" dirty="0"/>
              <a:t>web </a:t>
            </a:r>
            <a:r>
              <a:rPr lang="en-US" dirty="0" smtClean="0"/>
              <a:t>server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009FDA"/>
                </a:solidFill>
              </a:rPr>
              <a:t>M</a:t>
            </a:r>
            <a:r>
              <a:rPr lang="en-US" dirty="0"/>
              <a:t>ySQL </a:t>
            </a:r>
            <a:r>
              <a:rPr lang="en-US" dirty="0" smtClean="0"/>
              <a:t>DBMS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009FDA"/>
                </a:solidFill>
              </a:rPr>
              <a:t>P</a:t>
            </a:r>
            <a:r>
              <a:rPr lang="en-US" dirty="0"/>
              <a:t>HP scripting 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WAMP, MAMP,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and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the </a:t>
            </a:r>
            <a:r>
              <a:rPr lang="en-US" b="1" dirty="0"/>
              <a:t>Apache</a:t>
            </a:r>
            <a:r>
              <a:rPr lang="en-US" dirty="0"/>
              <a:t> web server as the intermediary that interprets </a:t>
            </a:r>
            <a:r>
              <a:rPr lang="en-US" dirty="0" smtClean="0"/>
              <a:t>HTTP requests </a:t>
            </a:r>
            <a:r>
              <a:rPr lang="en-US" dirty="0"/>
              <a:t>that arrive through a network port and decides how to handle the request</a:t>
            </a:r>
            <a:r>
              <a:rPr lang="en-US" dirty="0" smtClean="0"/>
              <a:t>, which </a:t>
            </a:r>
            <a:r>
              <a:rPr lang="en-US" dirty="0"/>
              <a:t>often requires working in conjunction with </a:t>
            </a:r>
            <a:r>
              <a:rPr lang="en-US" dirty="0" smtClean="0"/>
              <a:t>PHP.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</a:t>
            </a:r>
            <a:endParaRPr lang="en-US" dirty="0"/>
          </a:p>
        </p:txBody>
      </p:sp>
      <p:pic>
        <p:nvPicPr>
          <p:cNvPr id="6" name="Picture 5" descr="4071508005.ep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349361" cy="32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Apache runs as a daemon on the server. A </a:t>
            </a:r>
            <a:r>
              <a:rPr lang="en-US" b="1" dirty="0"/>
              <a:t>daemon </a:t>
            </a:r>
            <a:r>
              <a:rPr lang="en-US" dirty="0"/>
              <a:t>is an executing instance </a:t>
            </a:r>
            <a:r>
              <a:rPr lang="en-US" dirty="0" smtClean="0"/>
              <a:t>of a </a:t>
            </a:r>
            <a:r>
              <a:rPr lang="en-US" dirty="0"/>
              <a:t>program (also called a </a:t>
            </a:r>
            <a:r>
              <a:rPr lang="en-US" b="1" dirty="0"/>
              <a:t>process</a:t>
            </a:r>
            <a:r>
              <a:rPr lang="en-US" dirty="0"/>
              <a:t>) that runs in the background, waiting for a </a:t>
            </a:r>
            <a:r>
              <a:rPr lang="en-US" dirty="0" smtClean="0"/>
              <a:t>specific event </a:t>
            </a:r>
            <a:r>
              <a:rPr lang="en-US" dirty="0"/>
              <a:t>that will activate it</a:t>
            </a:r>
            <a:r>
              <a:rPr lang="en-US" dirty="0" smtClean="0"/>
              <a:t>.</a:t>
            </a:r>
          </a:p>
          <a:p>
            <a:r>
              <a:rPr lang="en-US" dirty="0"/>
              <a:t>When a </a:t>
            </a:r>
            <a:r>
              <a:rPr lang="en-US" dirty="0" smtClean="0"/>
              <a:t>request arrives</a:t>
            </a:r>
            <a:r>
              <a:rPr lang="en-US" dirty="0"/>
              <a:t>, Apache then uses modules to determine how to respond to the request</a:t>
            </a:r>
            <a:r>
              <a:rPr lang="en-US" dirty="0" smtClean="0"/>
              <a:t>.</a:t>
            </a:r>
          </a:p>
          <a:p>
            <a:r>
              <a:rPr lang="en-US" dirty="0"/>
              <a:t>In Apache, a </a:t>
            </a:r>
            <a:r>
              <a:rPr lang="en-US" b="1" dirty="0"/>
              <a:t>module </a:t>
            </a:r>
            <a:r>
              <a:rPr lang="en-US" dirty="0"/>
              <a:t>is a compiled extension (usually written in the C </a:t>
            </a:r>
            <a:r>
              <a:rPr lang="en-US" dirty="0" smtClean="0"/>
              <a:t>programming language</a:t>
            </a:r>
            <a:r>
              <a:rPr lang="en-US" dirty="0"/>
              <a:t>) to Apache that helps it </a:t>
            </a:r>
            <a:r>
              <a:rPr lang="en-US" i="1" dirty="0"/>
              <a:t>handle </a:t>
            </a:r>
            <a:r>
              <a:rPr lang="en-US" dirty="0"/>
              <a:t>requests. For this reason, these </a:t>
            </a:r>
            <a:r>
              <a:rPr lang="en-US" dirty="0" smtClean="0"/>
              <a:t>modules are </a:t>
            </a:r>
            <a:r>
              <a:rPr lang="en-US" dirty="0"/>
              <a:t>also sometimes referred to as </a:t>
            </a:r>
            <a:r>
              <a:rPr lang="en-US" b="1" dirty="0"/>
              <a:t>handlers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and PHP</a:t>
            </a:r>
            <a:endParaRPr lang="en-US" dirty="0"/>
          </a:p>
        </p:txBody>
      </p:sp>
      <p:pic>
        <p:nvPicPr>
          <p:cNvPr id="5" name="Content Placeholder 4" descr="4071508006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40" r="-32140"/>
          <a:stretch>
            <a:fillRect/>
          </a:stretch>
        </p:blipFill>
        <p:spPr>
          <a:xfrm>
            <a:off x="304800" y="1215193"/>
            <a:ext cx="7315200" cy="517252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PHP Module in Apache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Threads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Multi-thread and multi-process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runs in two possible modes: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multi</a:t>
            </a:r>
            <a:r>
              <a:rPr lang="en-US" b="1" dirty="0"/>
              <a:t>-process </a:t>
            </a:r>
            <a:r>
              <a:rPr lang="en-US" dirty="0"/>
              <a:t>(also called </a:t>
            </a:r>
            <a:r>
              <a:rPr lang="en-US" b="1" dirty="0" err="1"/>
              <a:t>preforked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b="1" dirty="0"/>
              <a:t>multi-threaded </a:t>
            </a:r>
            <a:r>
              <a:rPr lang="en-US" dirty="0"/>
              <a:t>(also called </a:t>
            </a:r>
            <a:r>
              <a:rPr lang="en-US" b="1" dirty="0" smtClean="0"/>
              <a:t>worker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/>
              <a:t>The default installation of Apache runs using the multi-process mode.</a:t>
            </a:r>
          </a:p>
        </p:txBody>
      </p:sp>
    </p:spTree>
    <p:extLst>
      <p:ext uri="{BB962C8B-B14F-4D97-AF65-F5344CB8AC3E}">
        <p14:creationId xmlns:p14="http://schemas.microsoft.com/office/powerpoint/2010/main" val="39002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07698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Rockwell Condensed" pitchFamily="18" charset="0"/>
              </a:rPr>
              <a:t>Server-Side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107698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Web Server’s </a:t>
            </a:r>
            <a:r>
              <a:rPr lang="en-US" sz="2800" dirty="0" err="1" smtClean="0">
                <a:solidFill>
                  <a:srgbClr val="FFFFFF"/>
                </a:solidFill>
                <a:latin typeface="Rockwell Condensed" pitchFamily="18" charset="0"/>
              </a:rPr>
              <a:t>Responsabilities</a:t>
            </a:r>
            <a:endParaRPr lang="en-US" sz="2800" dirty="0">
              <a:solidFill>
                <a:srgbClr val="FFFFFF"/>
              </a:solidFill>
              <a:latin typeface="Rockwell Condense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362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1" y="252478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Rockwell Condensed" pitchFamily="18" charset="0"/>
              </a:rPr>
              <a:t>Quick Tour of </a:t>
            </a:r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PHP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2362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1" y="252478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Rockwell Condensed" pitchFamily="18" charset="0"/>
              </a:rPr>
              <a:t>Program </a:t>
            </a:r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Control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38100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3972580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Rockwell Condensed" pitchFamily="18" charset="0"/>
              </a:rPr>
              <a:t>F</a:t>
            </a:r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unctions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257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Threads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Multi-thread and multi-process</a:t>
            </a:r>
            <a:endParaRPr lang="en-US" dirty="0"/>
          </a:p>
        </p:txBody>
      </p:sp>
      <p:pic>
        <p:nvPicPr>
          <p:cNvPr id="6" name="Content Placeholder 5" descr="4071508007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11" r="-21411"/>
          <a:stretch>
            <a:fillRect/>
          </a:stretch>
        </p:blipFill>
        <p:spPr>
          <a:xfrm>
            <a:off x="609600" y="1430715"/>
            <a:ext cx="7162800" cy="5064768"/>
          </a:xfrm>
        </p:spPr>
      </p:pic>
    </p:spTree>
    <p:extLst>
      <p:ext uri="{BB962C8B-B14F-4D97-AF65-F5344CB8AC3E}">
        <p14:creationId xmlns:p14="http://schemas.microsoft.com/office/powerpoint/2010/main" val="3983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3 main modules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PHP core</a:t>
            </a:r>
            <a:r>
              <a:rPr lang="en-US" dirty="0"/>
              <a:t>. The Core module defines the main features of the PHP environment</a:t>
            </a:r>
            <a:r>
              <a:rPr lang="en-US" dirty="0" smtClean="0"/>
              <a:t>, including </a:t>
            </a:r>
            <a:r>
              <a:rPr lang="en-US" dirty="0"/>
              <a:t>essential functions for variable handling, arrays, strings, classes, math</a:t>
            </a:r>
            <a:r>
              <a:rPr lang="en-US" dirty="0" smtClean="0"/>
              <a:t>, and </a:t>
            </a:r>
            <a:r>
              <a:rPr lang="en-US" dirty="0"/>
              <a:t>other core features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Extension </a:t>
            </a:r>
            <a:r>
              <a:rPr lang="en-US" b="1" dirty="0"/>
              <a:t>layer</a:t>
            </a:r>
            <a:r>
              <a:rPr lang="en-US" dirty="0"/>
              <a:t>. This module defines functions for interacting with </a:t>
            </a:r>
            <a:r>
              <a:rPr lang="en-US" dirty="0" smtClean="0"/>
              <a:t>services outside </a:t>
            </a:r>
            <a:r>
              <a:rPr lang="en-US" dirty="0"/>
              <a:t>of PHP. This includes libraries for </a:t>
            </a:r>
            <a:r>
              <a:rPr lang="en-US" dirty="0" smtClean="0"/>
              <a:t>MySQL, FTP</a:t>
            </a:r>
            <a:r>
              <a:rPr lang="en-US" dirty="0"/>
              <a:t>, SOAP web services, and XML processing, among others</a:t>
            </a:r>
            <a:r>
              <a:rPr lang="en-US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Zend</a:t>
            </a:r>
            <a:r>
              <a:rPr lang="en-US" b="1" dirty="0" smtClean="0"/>
              <a:t> </a:t>
            </a:r>
            <a:r>
              <a:rPr lang="en-US" b="1" dirty="0"/>
              <a:t>Engine</a:t>
            </a:r>
            <a:r>
              <a:rPr lang="en-US" dirty="0"/>
              <a:t>. This module handles the reading in of a requested PHP file, </a:t>
            </a:r>
            <a:r>
              <a:rPr lang="en-US" dirty="0" smtClean="0"/>
              <a:t>compiling it</a:t>
            </a:r>
            <a:r>
              <a:rPr lang="en-US" dirty="0"/>
              <a:t>, and executing </a:t>
            </a:r>
            <a:r>
              <a:rPr lang="en-US" dirty="0" smtClean="0"/>
              <a:t>it.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PHP itself is written in 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Zend</a:t>
            </a:r>
            <a:r>
              <a:rPr lang="en-US" dirty="0" smtClean="0"/>
              <a:t> Engine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No, your code is not garbage.</a:t>
            </a:r>
            <a:endParaRPr lang="en-US" dirty="0"/>
          </a:p>
        </p:txBody>
      </p:sp>
      <p:pic>
        <p:nvPicPr>
          <p:cNvPr id="6" name="Content Placeholder 5" descr="4071508008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69" r="-33569"/>
          <a:stretch>
            <a:fillRect/>
          </a:stretch>
        </p:blipFill>
        <p:spPr>
          <a:xfrm>
            <a:off x="228600" y="1161312"/>
            <a:ext cx="7543800" cy="5334171"/>
          </a:xfrm>
        </p:spPr>
      </p:pic>
    </p:spTree>
    <p:extLst>
      <p:ext uri="{BB962C8B-B14F-4D97-AF65-F5344CB8AC3E}">
        <p14:creationId xmlns:p14="http://schemas.microsoft.com/office/powerpoint/2010/main" val="26597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LAMP locally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Turn this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easiest and quickest way to do so is to use the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EasyPHP</a:t>
            </a:r>
            <a:r>
              <a:rPr lang="en-US" b="1" dirty="0" smtClean="0"/>
              <a:t> </a:t>
            </a:r>
            <a:r>
              <a:rPr lang="en-US" dirty="0" smtClean="0"/>
              <a:t>for Windows only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XAMPP </a:t>
            </a:r>
            <a:r>
              <a:rPr lang="en-US" dirty="0" smtClean="0"/>
              <a:t>For </a:t>
            </a:r>
            <a:r>
              <a:rPr lang="en-US" dirty="0">
                <a:hlinkClick r:id="rId2"/>
              </a:rPr>
              <a:t>Windows installation package 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MAMP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>
                <a:hlinkClick r:id="rId3"/>
              </a:rPr>
              <a:t>Mac installation </a:t>
            </a:r>
            <a:r>
              <a:rPr lang="en-US" dirty="0" smtClean="0">
                <a:hlinkClick r:id="rId3"/>
              </a:rPr>
              <a:t>package</a:t>
            </a:r>
            <a:endParaRPr lang="en-US" dirty="0" smtClean="0"/>
          </a:p>
          <a:p>
            <a:r>
              <a:rPr lang="en-US" dirty="0"/>
              <a:t>Both of these installation packages </a:t>
            </a:r>
            <a:r>
              <a:rPr lang="en-US" dirty="0" smtClean="0"/>
              <a:t>install and </a:t>
            </a:r>
            <a:r>
              <a:rPr lang="en-US" dirty="0"/>
              <a:t>configure Apache, PHP, and MySQL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Later we can come back and configure these systems in more detail.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 Control Panel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Turn this key</a:t>
            </a:r>
            <a:endParaRPr lang="en-US" dirty="0"/>
          </a:p>
        </p:txBody>
      </p:sp>
      <p:pic>
        <p:nvPicPr>
          <p:cNvPr id="6" name="Content Placeholder 5" descr="4071508009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89" b="-5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98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 Settings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Defaults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PHP </a:t>
            </a:r>
            <a:r>
              <a:rPr lang="en-US" dirty="0"/>
              <a:t>requests in your browser </a:t>
            </a:r>
            <a:r>
              <a:rPr lang="en-US" dirty="0" smtClean="0"/>
              <a:t>will need </a:t>
            </a:r>
            <a:r>
              <a:rPr lang="en-US" dirty="0"/>
              <a:t>to use the </a:t>
            </a:r>
            <a:r>
              <a:rPr lang="en-US" b="1" dirty="0" err="1"/>
              <a:t>localhost</a:t>
            </a:r>
            <a:r>
              <a:rPr lang="en-US" b="1" dirty="0"/>
              <a:t> </a:t>
            </a:r>
            <a:r>
              <a:rPr lang="en-US" dirty="0" smtClean="0"/>
              <a:t>domain (127.0.0.1)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PHP files will have to be saved </a:t>
            </a:r>
            <a:r>
              <a:rPr lang="en-US" dirty="0" smtClean="0"/>
              <a:t>somewhere within </a:t>
            </a:r>
            <a:r>
              <a:rPr lang="en-US" dirty="0"/>
              <a:t>the </a:t>
            </a:r>
            <a:r>
              <a:rPr lang="en-US" b="1" dirty="0"/>
              <a:t>C:\</a:t>
            </a:r>
            <a:r>
              <a:rPr lang="en-US" b="1" dirty="0" err="1"/>
              <a:t>xampp</a:t>
            </a:r>
            <a:r>
              <a:rPr lang="en-US" b="1" dirty="0"/>
              <a:t>\</a:t>
            </a:r>
            <a:r>
              <a:rPr lang="en-US" b="1" dirty="0" err="1"/>
              <a:t>htdocs</a:t>
            </a:r>
            <a:r>
              <a:rPr lang="en-US" b="1" dirty="0"/>
              <a:t> </a:t>
            </a:r>
            <a:r>
              <a:rPr lang="en-US" dirty="0" smtClean="0"/>
              <a:t>folder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4071508010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65038"/>
            <a:ext cx="3657600" cy="29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91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Tour Of </a:t>
            </a:r>
            <a:r>
              <a:rPr lang="en-US" dirty="0" smtClean="0">
                <a:solidFill>
                  <a:schemeClr val="tx2"/>
                </a:solidFill>
              </a:rPr>
              <a:t>PHP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 smtClean="0"/>
              <a:t> of 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PHP, like JavaScript, is a dynamically typed language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it </a:t>
            </a:r>
            <a:r>
              <a:rPr lang="en-US" dirty="0" smtClean="0"/>
              <a:t>uses classes </a:t>
            </a:r>
            <a:r>
              <a:rPr lang="en-US" dirty="0"/>
              <a:t>and functions in a way consistent with other object-oriented languages </a:t>
            </a:r>
            <a:r>
              <a:rPr lang="en-US" dirty="0" smtClean="0"/>
              <a:t>such as </a:t>
            </a:r>
            <a:r>
              <a:rPr lang="en-US" dirty="0"/>
              <a:t>C++, C#, and </a:t>
            </a:r>
            <a:r>
              <a:rPr lang="en-US" dirty="0" smtClean="0"/>
              <a:t>Java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syntax for loops</a:t>
            </a:r>
            <a:r>
              <a:rPr lang="en-US" dirty="0" smtClean="0"/>
              <a:t>, conditionals</a:t>
            </a:r>
            <a:r>
              <a:rPr lang="en-US" dirty="0"/>
              <a:t>, and assignment is identical to </a:t>
            </a:r>
            <a:r>
              <a:rPr lang="en-US" dirty="0" smtClean="0"/>
              <a:t>JavaScript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Differs when </a:t>
            </a:r>
            <a:r>
              <a:rPr lang="en-US" dirty="0"/>
              <a:t>you </a:t>
            </a:r>
            <a:r>
              <a:rPr lang="en-US" dirty="0" smtClean="0"/>
              <a:t>get to </a:t>
            </a:r>
            <a:r>
              <a:rPr lang="en-US" dirty="0"/>
              <a:t>functions, classes, and in how you define variables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important fact about PHP is that the programming code can be </a:t>
            </a:r>
            <a:r>
              <a:rPr lang="en-US" dirty="0" smtClean="0"/>
              <a:t>embedded directly </a:t>
            </a:r>
            <a:r>
              <a:rPr lang="en-US" dirty="0"/>
              <a:t>within an HTML file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PHP </a:t>
            </a:r>
            <a:r>
              <a:rPr lang="en-US" dirty="0"/>
              <a:t>file will usually have the extension </a:t>
            </a:r>
            <a:r>
              <a:rPr lang="en-US" b="1" dirty="0"/>
              <a:t>.</a:t>
            </a:r>
            <a:r>
              <a:rPr lang="en-US" b="1" dirty="0" smtClean="0"/>
              <a:t>php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programming code must be contained within an opening </a:t>
            </a:r>
            <a:r>
              <a:rPr lang="en-US" b="1" dirty="0"/>
              <a:t>&lt;?php </a:t>
            </a:r>
            <a:r>
              <a:rPr lang="en-US" dirty="0"/>
              <a:t>tag and a </a:t>
            </a:r>
            <a:r>
              <a:rPr lang="en-US" dirty="0" smtClean="0"/>
              <a:t>matching closing </a:t>
            </a:r>
            <a:r>
              <a:rPr lang="en-US" b="1" dirty="0"/>
              <a:t>?&gt;</a:t>
            </a:r>
            <a:r>
              <a:rPr lang="en-US" dirty="0"/>
              <a:t> </a:t>
            </a:r>
            <a:r>
              <a:rPr lang="en-US" dirty="0" smtClean="0"/>
              <a:t>tag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any code </a:t>
            </a:r>
            <a:r>
              <a:rPr lang="en-US" dirty="0" smtClean="0"/>
              <a:t>outside the tags is echoed directly out to the client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Tags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Content Placeholder 5" descr="Screen Shot 2014-02-05 at 2.16.04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03" b="-9203"/>
          <a:stretch>
            <a:fillRect/>
          </a:stretch>
        </p:blipFill>
        <p:spPr/>
      </p:pic>
      <p:pic>
        <p:nvPicPr>
          <p:cNvPr id="8" name="Picture 7" descr="Screen Shot 2014-02-05 at 2.16.5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1674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tx2"/>
                </a:solidFill>
              </a:rPr>
              <a:t>Server-Side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of 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and PHP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pic>
        <p:nvPicPr>
          <p:cNvPr id="5" name="Content Placeholder 4" descr="4071508011.eps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9" r="-853" b="55181"/>
          <a:stretch/>
        </p:blipFill>
        <p:spPr>
          <a:xfrm>
            <a:off x="990600" y="1371600"/>
            <a:ext cx="7086600" cy="4221816"/>
          </a:xfrm>
        </p:spPr>
      </p:pic>
    </p:spTree>
    <p:extLst>
      <p:ext uri="{BB962C8B-B14F-4D97-AF65-F5344CB8AC3E}">
        <p14:creationId xmlns:p14="http://schemas.microsoft.com/office/powerpoint/2010/main" val="35284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and PHP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pic>
        <p:nvPicPr>
          <p:cNvPr id="6" name="Content Placeholder 5" descr="4071508011.eps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7" t="44222" r="-3714"/>
          <a:stretch/>
        </p:blipFill>
        <p:spPr>
          <a:xfrm>
            <a:off x="838200" y="1295399"/>
            <a:ext cx="7162800" cy="5127561"/>
          </a:xfrm>
        </p:spPr>
      </p:pic>
    </p:spTree>
    <p:extLst>
      <p:ext uri="{BB962C8B-B14F-4D97-AF65-F5344CB8AC3E}">
        <p14:creationId xmlns:p14="http://schemas.microsoft.com/office/powerpoint/2010/main" val="12935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types of comment styles in PHP are: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Single</a:t>
            </a:r>
            <a:r>
              <a:rPr lang="en-US" b="1" dirty="0"/>
              <a:t>-line comments</a:t>
            </a:r>
            <a:r>
              <a:rPr lang="en-US" dirty="0"/>
              <a:t>. Lines that begin with a # are comment lines and </a:t>
            </a:r>
            <a:r>
              <a:rPr lang="en-US" dirty="0" smtClean="0"/>
              <a:t>will not </a:t>
            </a:r>
            <a:r>
              <a:rPr lang="en-US" dirty="0"/>
              <a:t>be executed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Multiline (block) </a:t>
            </a:r>
            <a:r>
              <a:rPr lang="en-US" b="1" dirty="0" smtClean="0"/>
              <a:t>comments</a:t>
            </a:r>
            <a:r>
              <a:rPr lang="en-US" dirty="0" smtClean="0"/>
              <a:t>. These </a:t>
            </a:r>
            <a:r>
              <a:rPr lang="en-US" dirty="0"/>
              <a:t>comments begin </a:t>
            </a:r>
            <a:r>
              <a:rPr lang="en-US" dirty="0" smtClean="0"/>
              <a:t>with a </a:t>
            </a:r>
            <a:r>
              <a:rPr lang="en-US" dirty="0"/>
              <a:t>/* and encompass everything that is encountered until a closing */ tag </a:t>
            </a:r>
            <a:r>
              <a:rPr lang="en-US" dirty="0" smtClean="0"/>
              <a:t>is found.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End-of-line comments</a:t>
            </a:r>
            <a:r>
              <a:rPr lang="en-US" dirty="0"/>
              <a:t>. </a:t>
            </a:r>
            <a:r>
              <a:rPr lang="en-US" dirty="0" smtClean="0"/>
              <a:t>Whenever </a:t>
            </a:r>
            <a:r>
              <a:rPr lang="en-US" dirty="0"/>
              <a:t>// is encountered in code</a:t>
            </a:r>
            <a:r>
              <a:rPr lang="en-US" dirty="0" smtClean="0"/>
              <a:t>, everything </a:t>
            </a:r>
            <a:r>
              <a:rPr lang="en-US" dirty="0"/>
              <a:t>up to the end of the line is considered a comment.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kinds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&lt;?php</a:t>
            </a:r>
          </a:p>
          <a:p>
            <a:r>
              <a:rPr lang="en-US" i="1" dirty="0">
                <a:solidFill>
                  <a:srgbClr val="009FDA"/>
                </a:solidFill>
              </a:rPr>
              <a:t># single-line comment</a:t>
            </a:r>
          </a:p>
          <a:p>
            <a:r>
              <a:rPr lang="en-US" i="1" dirty="0">
                <a:solidFill>
                  <a:srgbClr val="009FDA"/>
                </a:solidFill>
              </a:rPr>
              <a:t>/*</a:t>
            </a:r>
          </a:p>
          <a:p>
            <a:r>
              <a:rPr lang="en-US" i="1" dirty="0">
                <a:solidFill>
                  <a:srgbClr val="009FDA"/>
                </a:solidFill>
              </a:rPr>
              <a:t>This is a multiline comment.</a:t>
            </a:r>
          </a:p>
          <a:p>
            <a:r>
              <a:rPr lang="en-US" i="1" dirty="0">
                <a:solidFill>
                  <a:srgbClr val="009FDA"/>
                </a:solidFill>
              </a:rPr>
              <a:t>They are a good way to document functions or complicated blocks of code</a:t>
            </a:r>
          </a:p>
          <a:p>
            <a:r>
              <a:rPr lang="en-US" i="1" dirty="0">
                <a:solidFill>
                  <a:srgbClr val="009FDA"/>
                </a:solidFill>
              </a:rPr>
              <a:t>*/</a:t>
            </a:r>
          </a:p>
          <a:p>
            <a:r>
              <a:rPr lang="en-US" dirty="0"/>
              <a:t>$artist = </a:t>
            </a:r>
            <a:r>
              <a:rPr lang="en-US" dirty="0" err="1"/>
              <a:t>readDatabase</a:t>
            </a:r>
            <a:r>
              <a:rPr lang="en-US" dirty="0"/>
              <a:t>(); </a:t>
            </a:r>
            <a:r>
              <a:rPr lang="en-US" i="1" dirty="0">
                <a:solidFill>
                  <a:srgbClr val="009FDA"/>
                </a:solidFill>
              </a:rPr>
              <a:t>// end-of-line comment</a:t>
            </a:r>
          </a:p>
          <a:p>
            <a:r>
              <a:rPr lang="en-US" dirty="0"/>
              <a:t>?&gt;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kinds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in PHP are </a:t>
            </a:r>
            <a:r>
              <a:rPr lang="en-US" b="1" dirty="0"/>
              <a:t>dynamically </a:t>
            </a:r>
            <a:r>
              <a:rPr lang="en-US" b="1" dirty="0" smtClean="0"/>
              <a:t>typed.</a:t>
            </a:r>
          </a:p>
          <a:p>
            <a:r>
              <a:rPr lang="en-US" dirty="0"/>
              <a:t>Variables are </a:t>
            </a:r>
            <a:r>
              <a:rPr lang="en-US" dirty="0" smtClean="0"/>
              <a:t>also </a:t>
            </a:r>
            <a:r>
              <a:rPr lang="en-US" b="1" dirty="0" smtClean="0"/>
              <a:t>loosely </a:t>
            </a:r>
            <a:r>
              <a:rPr lang="en-US" b="1" dirty="0"/>
              <a:t>typed </a:t>
            </a:r>
            <a:r>
              <a:rPr lang="en-US" dirty="0"/>
              <a:t>in that a variable can be assigned different data types over time</a:t>
            </a:r>
            <a:endParaRPr lang="en-US" b="1" dirty="0" smtClean="0"/>
          </a:p>
          <a:p>
            <a:r>
              <a:rPr lang="en-US" dirty="0"/>
              <a:t>To declare a variable you must preface the variable name with the dollar ($</a:t>
            </a:r>
            <a:r>
              <a:rPr lang="en-US" dirty="0" smtClean="0"/>
              <a:t>) symbol.</a:t>
            </a:r>
          </a:p>
          <a:p>
            <a:endParaRPr lang="en-US" dirty="0"/>
          </a:p>
          <a:p>
            <a:r>
              <a:rPr lang="en-US" b="1" dirty="0"/>
              <a:t>$count = 42;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1828800"/>
          <a:ext cx="6324600" cy="2895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62491"/>
                <a:gridCol w="4662109"/>
              </a:tblGrid>
              <a:tr h="4136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 dirty="0"/>
                        <a:t>Data Type</a:t>
                      </a:r>
                      <a:endParaRPr lang="en-C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/>
                        <a:t>Description</a:t>
                      </a:r>
                      <a:endParaRPr lang="en-C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 dirty="0"/>
                        <a:t>Boolean</a:t>
                      </a:r>
                      <a:endParaRPr lang="en-C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 dirty="0"/>
                        <a:t>A logical true or false value</a:t>
                      </a:r>
                      <a:endParaRPr lang="en-C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/>
                        <a:t>Integer</a:t>
                      </a:r>
                      <a:endParaRPr lang="en-C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 dirty="0"/>
                        <a:t>Whole numbers </a:t>
                      </a:r>
                      <a:endParaRPr lang="en-C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/>
                        <a:t>Float</a:t>
                      </a:r>
                      <a:endParaRPr lang="en-C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 dirty="0"/>
                        <a:t>Decimal numbers</a:t>
                      </a:r>
                      <a:endParaRPr lang="en-C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/>
                        <a:t>String</a:t>
                      </a:r>
                      <a:endParaRPr lang="en-C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 dirty="0"/>
                        <a:t>Letters</a:t>
                      </a:r>
                      <a:endParaRPr lang="en-C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/>
                        <a:t>Array</a:t>
                      </a:r>
                      <a:endParaRPr lang="en-C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 dirty="0"/>
                        <a:t>A collection of data of any type (covered in the next chapter)</a:t>
                      </a:r>
                      <a:endParaRPr lang="en-C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/>
                        <a:t>Object</a:t>
                      </a:r>
                      <a:endParaRPr lang="en-C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400" dirty="0"/>
                        <a:t>Instances of classes</a:t>
                      </a:r>
                      <a:endParaRPr lang="en-C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4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constant </a:t>
            </a:r>
            <a:r>
              <a:rPr lang="en-US" dirty="0"/>
              <a:t>is somewhat similar to a variable, except a constant’s value </a:t>
            </a:r>
            <a:r>
              <a:rPr lang="en-US" dirty="0" smtClean="0"/>
              <a:t>never changes </a:t>
            </a:r>
            <a:r>
              <a:rPr lang="en-US" dirty="0"/>
              <a:t>. . . in other words it stays constant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ypically </a:t>
            </a:r>
            <a:r>
              <a:rPr lang="en-US" dirty="0"/>
              <a:t>defined near the top of a PHP file via the </a:t>
            </a:r>
            <a:r>
              <a:rPr lang="en-US" b="1" dirty="0"/>
              <a:t>define() </a:t>
            </a:r>
            <a:r>
              <a:rPr lang="en-US" dirty="0" smtClean="0"/>
              <a:t>function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once it is defined, it can be </a:t>
            </a:r>
            <a:r>
              <a:rPr lang="en-US" dirty="0" smtClean="0"/>
              <a:t>referenced without </a:t>
            </a:r>
            <a:r>
              <a:rPr lang="en-US" dirty="0"/>
              <a:t>using the $ symbol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Content Placeholder 5" descr="Screen Shot 2014-02-05 at 2.24.4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28" b="-22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92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to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output </a:t>
            </a:r>
            <a:r>
              <a:rPr lang="en-US" dirty="0" smtClean="0"/>
              <a:t>something that </a:t>
            </a:r>
            <a:r>
              <a:rPr lang="en-US" dirty="0"/>
              <a:t>will be seen by the browser, you can use the echo() function</a:t>
            </a:r>
            <a:r>
              <a:rPr lang="en-US" dirty="0" smtClean="0"/>
              <a:t>.</a:t>
            </a:r>
          </a:p>
          <a:p>
            <a:r>
              <a:rPr lang="en-US" b="1" dirty="0"/>
              <a:t>echo ("hello")</a:t>
            </a:r>
            <a:r>
              <a:rPr lang="en-US" b="1" dirty="0" smtClean="0"/>
              <a:t>; </a:t>
            </a:r>
            <a:r>
              <a:rPr lang="en-US" dirty="0" smtClean="0"/>
              <a:t>//long form</a:t>
            </a:r>
          </a:p>
          <a:p>
            <a:r>
              <a:rPr lang="en-US" b="1" dirty="0"/>
              <a:t>echo "hello"</a:t>
            </a:r>
            <a:r>
              <a:rPr lang="en-US" b="1" dirty="0" smtClean="0"/>
              <a:t>;  </a:t>
            </a:r>
            <a:r>
              <a:rPr lang="en-US" dirty="0" smtClean="0"/>
              <a:t>//shortcut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Hello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can easily be appended together using the concatenate operator, </a:t>
            </a:r>
            <a:r>
              <a:rPr lang="en-US" dirty="0" smtClean="0"/>
              <a:t>which is </a:t>
            </a:r>
            <a:r>
              <a:rPr lang="en-US" dirty="0"/>
              <a:t>the period (.) symbol</a:t>
            </a:r>
            <a:r>
              <a:rPr lang="en-US" dirty="0" smtClean="0"/>
              <a:t>.</a:t>
            </a:r>
          </a:p>
          <a:p>
            <a:r>
              <a:rPr lang="en-US" dirty="0"/>
              <a:t>$username = "World</a:t>
            </a:r>
            <a:r>
              <a:rPr lang="en-US" dirty="0" smtClean="0"/>
              <a:t>"</a:t>
            </a:r>
            <a:r>
              <a:rPr lang="en-US" dirty="0"/>
              <a:t>;</a:t>
            </a:r>
          </a:p>
          <a:p>
            <a:r>
              <a:rPr lang="en-US" b="1" dirty="0"/>
              <a:t>echo "Hello". $username</a:t>
            </a:r>
            <a:r>
              <a:rPr lang="en-US" b="1" dirty="0" smtClean="0"/>
              <a:t>;</a:t>
            </a:r>
          </a:p>
          <a:p>
            <a:endParaRPr lang="en-US" dirty="0"/>
          </a:p>
          <a:p>
            <a:r>
              <a:rPr lang="en-US" dirty="0" smtClean="0"/>
              <a:t>Will Output </a:t>
            </a:r>
            <a:r>
              <a:rPr lang="en-US" b="1" dirty="0" smtClean="0"/>
              <a:t>Hello World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Server-Side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</a:t>
            </a:r>
            <a:r>
              <a:rPr lang="en-US" dirty="0" smtClean="0"/>
              <a:t>hosting of </a:t>
            </a:r>
            <a:r>
              <a:rPr lang="en-US" dirty="0"/>
              <a:t>your files is achieved through a web </a:t>
            </a:r>
            <a:r>
              <a:rPr lang="en-US" dirty="0" smtClean="0"/>
              <a:t>server.</a:t>
            </a:r>
          </a:p>
          <a:p>
            <a:r>
              <a:rPr lang="en-US" dirty="0"/>
              <a:t>Server-side development is much more than web hosting: it involves the </a:t>
            </a:r>
            <a:r>
              <a:rPr lang="en-US" dirty="0" smtClean="0"/>
              <a:t>use of </a:t>
            </a:r>
            <a:r>
              <a:rPr lang="en-US" dirty="0"/>
              <a:t>a programming technology like PHP or ASP.NET to create scripts that </a:t>
            </a:r>
            <a:r>
              <a:rPr lang="en-US" dirty="0" smtClean="0"/>
              <a:t>dynamically generate content</a:t>
            </a:r>
          </a:p>
          <a:p>
            <a:r>
              <a:rPr lang="en-US" dirty="0" smtClean="0"/>
              <a:t>Consider distinction between client side and server side…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$</a:t>
            </a:r>
            <a:r>
              <a:rPr lang="en-US" dirty="0" err="1"/>
              <a:t>firstName</a:t>
            </a:r>
            <a:r>
              <a:rPr lang="en-US" dirty="0"/>
              <a:t> = "Pablo";</a:t>
            </a:r>
          </a:p>
          <a:p>
            <a:r>
              <a:rPr lang="en-US" dirty="0"/>
              <a:t>$</a:t>
            </a:r>
            <a:r>
              <a:rPr lang="en-US" dirty="0" err="1"/>
              <a:t>lastName</a:t>
            </a:r>
            <a:r>
              <a:rPr lang="en-US" dirty="0"/>
              <a:t> = "Picasso";</a:t>
            </a:r>
          </a:p>
          <a:p>
            <a:r>
              <a:rPr lang="en-US" i="1" dirty="0"/>
              <a:t>/*</a:t>
            </a:r>
          </a:p>
          <a:p>
            <a:r>
              <a:rPr lang="en-US" i="1" dirty="0"/>
              <a:t>Example one:</a:t>
            </a:r>
          </a:p>
          <a:p>
            <a:r>
              <a:rPr lang="en-US" i="1" dirty="0" smtClean="0"/>
              <a:t>The first four lines </a:t>
            </a:r>
            <a:r>
              <a:rPr lang="en-US" i="1" dirty="0"/>
              <a:t>are equivalent. Notice that you can reference </a:t>
            </a:r>
            <a:r>
              <a:rPr lang="en-US" i="1" dirty="0" smtClean="0"/>
              <a:t>PHP variables </a:t>
            </a:r>
            <a:r>
              <a:rPr lang="en-US" i="1" dirty="0"/>
              <a:t>within a string literal defined with double </a:t>
            </a:r>
            <a:r>
              <a:rPr lang="en-US" i="1" dirty="0" smtClean="0"/>
              <a:t>quotes. 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resulting output for </a:t>
            </a:r>
            <a:r>
              <a:rPr lang="en-US" i="1" dirty="0" smtClean="0"/>
              <a:t>the first four lines </a:t>
            </a:r>
            <a:r>
              <a:rPr lang="en-US" i="1" dirty="0"/>
              <a:t>is</a:t>
            </a:r>
            <a:r>
              <a:rPr lang="en-US" i="1" dirty="0" smtClean="0"/>
              <a:t>: &lt;</a:t>
            </a:r>
            <a:r>
              <a:rPr lang="en-US" i="1" dirty="0" err="1"/>
              <a:t>em</a:t>
            </a:r>
            <a:r>
              <a:rPr lang="en-US" i="1" dirty="0"/>
              <a:t>&gt;Pablo Picasso&lt;/</a:t>
            </a:r>
            <a:r>
              <a:rPr lang="en-US" i="1" dirty="0" err="1"/>
              <a:t>em</a:t>
            </a:r>
            <a:r>
              <a:rPr lang="en-US" i="1" dirty="0" smtClean="0"/>
              <a:t>&gt; </a:t>
            </a:r>
            <a:br>
              <a:rPr lang="en-US" i="1" dirty="0" smtClean="0"/>
            </a:br>
            <a:r>
              <a:rPr lang="en-US" i="1" dirty="0" smtClean="0"/>
              <a:t>The last one displays</a:t>
            </a:r>
            <a:r>
              <a:rPr lang="en-US" i="1" dirty="0"/>
              <a:t>: &lt;</a:t>
            </a:r>
            <a:r>
              <a:rPr lang="en-US" i="1" dirty="0" err="1"/>
              <a:t>em</a:t>
            </a:r>
            <a:r>
              <a:rPr lang="en-US" i="1" dirty="0"/>
              <a:t>&gt; $</a:t>
            </a:r>
            <a:r>
              <a:rPr lang="en-US" i="1" dirty="0" err="1"/>
              <a:t>firstName</a:t>
            </a:r>
            <a:r>
              <a:rPr lang="en-US" i="1" dirty="0"/>
              <a:t> $</a:t>
            </a:r>
            <a:r>
              <a:rPr lang="en-US" i="1" dirty="0" err="1"/>
              <a:t>lastName</a:t>
            </a:r>
            <a:r>
              <a:rPr lang="en-US" i="1" dirty="0"/>
              <a:t> &lt;/</a:t>
            </a:r>
            <a:r>
              <a:rPr lang="en-US" i="1" dirty="0" err="1"/>
              <a:t>em</a:t>
            </a:r>
            <a:r>
              <a:rPr lang="en-US" i="1" dirty="0"/>
              <a:t>&gt;</a:t>
            </a:r>
          </a:p>
          <a:p>
            <a:r>
              <a:rPr lang="en-US" i="1" dirty="0"/>
              <a:t>*/</a:t>
            </a:r>
          </a:p>
          <a:p>
            <a:r>
              <a:rPr lang="en-US" b="1" dirty="0"/>
              <a:t>echo "&lt;</a:t>
            </a:r>
            <a:r>
              <a:rPr lang="en-US" b="1" dirty="0" err="1"/>
              <a:t>em</a:t>
            </a:r>
            <a:r>
              <a:rPr lang="en-US" b="1" dirty="0"/>
              <a:t>&gt;" . $</a:t>
            </a:r>
            <a:r>
              <a:rPr lang="en-US" b="1" dirty="0" err="1"/>
              <a:t>firstName</a:t>
            </a:r>
            <a:r>
              <a:rPr lang="en-US" b="1" dirty="0"/>
              <a:t> . " ". $</a:t>
            </a:r>
            <a:r>
              <a:rPr lang="en-US" b="1" dirty="0" err="1" smtClean="0"/>
              <a:t>lastName</a:t>
            </a:r>
            <a:r>
              <a:rPr lang="en-US" b="1" dirty="0" smtClean="0"/>
              <a:t> . </a:t>
            </a:r>
            <a:r>
              <a:rPr lang="en-US" b="1" dirty="0"/>
              <a:t>"&lt;/</a:t>
            </a:r>
            <a:r>
              <a:rPr lang="en-US" b="1" dirty="0" err="1"/>
              <a:t>em</a:t>
            </a:r>
            <a:r>
              <a:rPr lang="en-US" b="1" dirty="0" smtClean="0"/>
              <a:t>&gt;";</a:t>
            </a:r>
          </a:p>
          <a:p>
            <a:r>
              <a:rPr lang="en-US" b="1" dirty="0" smtClean="0"/>
              <a:t>echo </a:t>
            </a:r>
            <a:r>
              <a:rPr lang="en-US" b="1" dirty="0"/>
              <a:t>'</a:t>
            </a:r>
            <a:r>
              <a:rPr lang="en-US" b="1" dirty="0" smtClean="0"/>
              <a:t>&lt;</a:t>
            </a:r>
            <a:r>
              <a:rPr lang="en-US" b="1" dirty="0" err="1" smtClean="0"/>
              <a:t>em</a:t>
            </a:r>
            <a:r>
              <a:rPr lang="en-US" b="1" dirty="0" smtClean="0"/>
              <a:t>&gt;</a:t>
            </a:r>
            <a:r>
              <a:rPr lang="en-US" b="1" dirty="0"/>
              <a:t>'</a:t>
            </a:r>
            <a:r>
              <a:rPr lang="en-US" b="1" dirty="0" smtClean="0"/>
              <a:t> . $</a:t>
            </a:r>
            <a:r>
              <a:rPr lang="en-US" b="1" dirty="0" err="1" smtClean="0"/>
              <a:t>firstName</a:t>
            </a:r>
            <a:r>
              <a:rPr lang="en-US" b="1" dirty="0" smtClean="0"/>
              <a:t> . </a:t>
            </a:r>
            <a:r>
              <a:rPr lang="en-US" b="1" dirty="0"/>
              <a:t>'</a:t>
            </a:r>
            <a:r>
              <a:rPr lang="en-US" b="1" dirty="0" smtClean="0"/>
              <a:t> </a:t>
            </a:r>
            <a:r>
              <a:rPr lang="en-US" b="1" dirty="0"/>
              <a:t>'</a:t>
            </a:r>
            <a:r>
              <a:rPr lang="en-US" b="1" dirty="0" smtClean="0"/>
              <a:t>. $</a:t>
            </a:r>
            <a:r>
              <a:rPr lang="en-US" b="1" dirty="0" err="1" smtClean="0"/>
              <a:t>lastName</a:t>
            </a:r>
            <a:r>
              <a:rPr lang="en-US" b="1" dirty="0" smtClean="0"/>
              <a:t>. </a:t>
            </a:r>
            <a:r>
              <a:rPr lang="en-US" b="1" dirty="0"/>
              <a:t>'</a:t>
            </a:r>
            <a:r>
              <a:rPr lang="en-US" b="1" dirty="0" smtClean="0"/>
              <a:t>&lt;/</a:t>
            </a:r>
            <a:r>
              <a:rPr lang="en-US" b="1" dirty="0" err="1" smtClean="0"/>
              <a:t>em</a:t>
            </a:r>
            <a:r>
              <a:rPr lang="en-US" b="1" dirty="0" smtClean="0"/>
              <a:t>&gt;';</a:t>
            </a:r>
          </a:p>
          <a:p>
            <a:r>
              <a:rPr lang="en-US" b="1" dirty="0"/>
              <a:t>echo '&lt;</a:t>
            </a:r>
            <a:r>
              <a:rPr lang="en-US" b="1" dirty="0" err="1"/>
              <a:t>em</a:t>
            </a:r>
            <a:r>
              <a:rPr lang="en-US" b="1" dirty="0"/>
              <a:t>&gt;' . $</a:t>
            </a:r>
            <a:r>
              <a:rPr lang="en-US" b="1" dirty="0" err="1"/>
              <a:t>firstName</a:t>
            </a:r>
            <a:r>
              <a:rPr lang="en-US" b="1" dirty="0"/>
              <a:t> . ' '. $</a:t>
            </a:r>
            <a:r>
              <a:rPr lang="en-US" b="1" dirty="0" err="1"/>
              <a:t>lastName</a:t>
            </a:r>
            <a:r>
              <a:rPr lang="en-US" b="1" dirty="0"/>
              <a:t>. "</a:t>
            </a:r>
            <a:r>
              <a:rPr lang="en-US" b="1" dirty="0" smtClean="0"/>
              <a:t>&lt;/</a:t>
            </a:r>
            <a:r>
              <a:rPr lang="en-US" b="1" dirty="0" err="1"/>
              <a:t>em</a:t>
            </a:r>
            <a:r>
              <a:rPr lang="en-US" b="1" dirty="0" smtClean="0"/>
              <a:t>&gt;</a:t>
            </a:r>
            <a:r>
              <a:rPr lang="en-US" b="1" dirty="0"/>
              <a:t>"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echo </a:t>
            </a:r>
            <a:r>
              <a:rPr lang="en-US" b="1" dirty="0"/>
              <a:t>"&lt;</a:t>
            </a:r>
            <a:r>
              <a:rPr lang="en-US" b="1" dirty="0" err="1"/>
              <a:t>em</a:t>
            </a:r>
            <a:r>
              <a:rPr lang="en-US" b="1" dirty="0"/>
              <a:t>&gt; $</a:t>
            </a:r>
            <a:r>
              <a:rPr lang="en-US" b="1" dirty="0" err="1"/>
              <a:t>firstName</a:t>
            </a:r>
            <a:r>
              <a:rPr lang="en-US" b="1" dirty="0"/>
              <a:t> $</a:t>
            </a:r>
            <a:r>
              <a:rPr lang="en-US" b="1" dirty="0" err="1"/>
              <a:t>lastName</a:t>
            </a:r>
            <a:r>
              <a:rPr lang="en-US" b="1" dirty="0"/>
              <a:t> &lt;/</a:t>
            </a:r>
            <a:r>
              <a:rPr lang="en-US" b="1" dirty="0" err="1"/>
              <a:t>em</a:t>
            </a:r>
            <a:r>
              <a:rPr lang="en-US" b="1" dirty="0" smtClean="0"/>
              <a:t>&gt;";</a:t>
            </a:r>
          </a:p>
          <a:p>
            <a:r>
              <a:rPr lang="en-US" b="1" dirty="0"/>
              <a:t>echo </a:t>
            </a:r>
            <a:r>
              <a:rPr lang="en-US" b="1" dirty="0" smtClean="0"/>
              <a:t>'&lt;</a:t>
            </a:r>
            <a:r>
              <a:rPr lang="en-US" b="1" dirty="0" err="1"/>
              <a:t>em</a:t>
            </a:r>
            <a:r>
              <a:rPr lang="en-US" b="1" dirty="0"/>
              <a:t>&gt; $</a:t>
            </a:r>
            <a:r>
              <a:rPr lang="en-US" b="1" dirty="0" err="1"/>
              <a:t>firstName</a:t>
            </a:r>
            <a:r>
              <a:rPr lang="en-US" b="1" dirty="0"/>
              <a:t> $</a:t>
            </a:r>
            <a:r>
              <a:rPr lang="en-US" b="1" dirty="0" err="1"/>
              <a:t>lastName</a:t>
            </a:r>
            <a:r>
              <a:rPr lang="en-US" b="1" dirty="0"/>
              <a:t> &lt;/</a:t>
            </a:r>
            <a:r>
              <a:rPr lang="en-US" b="1" dirty="0" err="1"/>
              <a:t>em</a:t>
            </a:r>
            <a:r>
              <a:rPr lang="en-US" b="1" dirty="0" smtClean="0"/>
              <a:t>&gt;';  </a:t>
            </a:r>
            <a:r>
              <a:rPr lang="en-US" b="1" dirty="0" smtClean="0">
                <a:solidFill>
                  <a:srgbClr val="FF0000"/>
                </a:solidFill>
              </a:rPr>
              <a:t>Won’t Work!!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/*</a:t>
            </a:r>
          </a:p>
          <a:p>
            <a:r>
              <a:rPr lang="en-US" i="1" dirty="0"/>
              <a:t>Example two:</a:t>
            </a:r>
          </a:p>
          <a:p>
            <a:r>
              <a:rPr lang="en-US" i="1" dirty="0"/>
              <a:t>These two lines are also equivalent. Notice that you can </a:t>
            </a:r>
            <a:r>
              <a:rPr lang="en-US" i="1" dirty="0" smtClean="0"/>
              <a:t>use either </a:t>
            </a:r>
            <a:r>
              <a:rPr lang="en-US" i="1" dirty="0"/>
              <a:t>the single quote symbol or double quote symbol for </a:t>
            </a:r>
            <a:r>
              <a:rPr lang="en-US" i="1" dirty="0" smtClean="0"/>
              <a:t>string literals</a:t>
            </a:r>
            <a:r>
              <a:rPr lang="en-US" i="1" dirty="0"/>
              <a:t>.</a:t>
            </a:r>
          </a:p>
          <a:p>
            <a:r>
              <a:rPr lang="en-US" i="1" dirty="0"/>
              <a:t>*/</a:t>
            </a:r>
          </a:p>
          <a:p>
            <a:r>
              <a:rPr lang="es-ES_tradnl" dirty="0"/>
              <a:t>echo "&lt;h1&gt;";</a:t>
            </a:r>
          </a:p>
          <a:p>
            <a:r>
              <a:rPr lang="es-ES_tradnl" dirty="0"/>
              <a:t>echo '&lt;h1&gt;';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03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/*</a:t>
            </a:r>
          </a:p>
          <a:p>
            <a:r>
              <a:rPr lang="en-US" i="1" dirty="0"/>
              <a:t>Example three:</a:t>
            </a:r>
          </a:p>
          <a:p>
            <a:r>
              <a:rPr lang="en-US" i="1" dirty="0"/>
              <a:t>These two lines are also equivalent. In the second example, </a:t>
            </a:r>
            <a:r>
              <a:rPr lang="en-US" i="1" dirty="0" smtClean="0"/>
              <a:t>the escape </a:t>
            </a:r>
            <a:r>
              <a:rPr lang="en-US" i="1" dirty="0"/>
              <a:t>character (the backslash) is used to embed a double </a:t>
            </a:r>
            <a:r>
              <a:rPr lang="en-US" i="1" dirty="0" smtClean="0"/>
              <a:t>quote within </a:t>
            </a:r>
            <a:r>
              <a:rPr lang="en-US" i="1" dirty="0"/>
              <a:t>a string literal defined within double quotes.</a:t>
            </a:r>
          </a:p>
          <a:p>
            <a:r>
              <a:rPr lang="en-US" i="1" dirty="0"/>
              <a:t>*/</a:t>
            </a:r>
          </a:p>
          <a:p>
            <a:r>
              <a:rPr lang="es-ES_tradnl" dirty="0"/>
              <a:t>echo '&lt;</a:t>
            </a:r>
            <a:r>
              <a:rPr lang="es-ES_tradnl" dirty="0" err="1"/>
              <a:t>img</a:t>
            </a:r>
            <a:r>
              <a:rPr lang="es-ES_tradnl" dirty="0"/>
              <a:t> </a:t>
            </a:r>
            <a:r>
              <a:rPr lang="es-ES_tradnl" dirty="0" err="1"/>
              <a:t>src</a:t>
            </a:r>
            <a:r>
              <a:rPr lang="es-ES_tradnl" dirty="0"/>
              <a:t>="23.jpg" &gt;';</a:t>
            </a:r>
          </a:p>
          <a:p>
            <a:r>
              <a:rPr lang="es-ES_tradnl" dirty="0"/>
              <a:t>echo "&lt;</a:t>
            </a:r>
            <a:r>
              <a:rPr lang="es-ES_tradnl" dirty="0" err="1"/>
              <a:t>img</a:t>
            </a:r>
            <a:r>
              <a:rPr lang="es-ES_tradnl" dirty="0"/>
              <a:t> </a:t>
            </a:r>
            <a:r>
              <a:rPr lang="es-ES_tradnl" dirty="0" err="1"/>
              <a:t>src</a:t>
            </a:r>
            <a:r>
              <a:rPr lang="es-ES_tradnl" dirty="0"/>
              <a:t>=\"23.jpg\" &gt;";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60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2667000"/>
          <a:ext cx="6858000" cy="22860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02701"/>
                <a:gridCol w="5055299"/>
              </a:tblGrid>
              <a:tr h="3810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600"/>
                        <a:t>Sequence</a:t>
                      </a:r>
                      <a:endParaRPr lang="en-CA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600"/>
                        <a:t>Description</a:t>
                      </a:r>
                      <a:endParaRPr lang="en-CA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  <a:tab pos="1028700" algn="l"/>
                          <a:tab pos="1371600" algn="l"/>
                          <a:tab pos="1714500" algn="l"/>
                        </a:tabLst>
                      </a:pPr>
                      <a:r>
                        <a:rPr lang="en-CA" sz="1200"/>
                        <a:t>\n</a:t>
                      </a:r>
                      <a:endParaRPr lang="en-CA" sz="12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600"/>
                        <a:t>Line feed</a:t>
                      </a:r>
                      <a:endParaRPr lang="en-C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  <a:tab pos="1028700" algn="l"/>
                          <a:tab pos="1371600" algn="l"/>
                          <a:tab pos="1714500" algn="l"/>
                        </a:tabLst>
                      </a:pPr>
                      <a:r>
                        <a:rPr lang="en-CA" sz="1200"/>
                        <a:t>\t</a:t>
                      </a:r>
                      <a:endParaRPr lang="en-CA" sz="12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600"/>
                        <a:t>Horizontal tab</a:t>
                      </a:r>
                      <a:endParaRPr lang="en-C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  <a:tab pos="1028700" algn="l"/>
                          <a:tab pos="1371600" algn="l"/>
                          <a:tab pos="1714500" algn="l"/>
                        </a:tabLst>
                      </a:pPr>
                      <a:r>
                        <a:rPr lang="en-CA" sz="1200"/>
                        <a:t>\\</a:t>
                      </a:r>
                      <a:endParaRPr lang="en-CA" sz="12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600" dirty="0"/>
                        <a:t>Backslash</a:t>
                      </a:r>
                      <a:endParaRPr lang="en-CA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  <a:tab pos="1028700" algn="l"/>
                          <a:tab pos="1371600" algn="l"/>
                          <a:tab pos="1714500" algn="l"/>
                        </a:tabLst>
                      </a:pPr>
                      <a:r>
                        <a:rPr lang="en-CA" sz="1200"/>
                        <a:t>\$</a:t>
                      </a:r>
                      <a:endParaRPr lang="en-CA" sz="12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600"/>
                        <a:t>Dollar sign</a:t>
                      </a:r>
                      <a:endParaRPr lang="en-C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  <a:tab pos="1028700" algn="l"/>
                          <a:tab pos="1371600" algn="l"/>
                          <a:tab pos="1714500" algn="l"/>
                        </a:tabLst>
                      </a:pPr>
                      <a:r>
                        <a:rPr lang="en-CA" sz="1200"/>
                        <a:t>\"</a:t>
                      </a:r>
                      <a:endParaRPr lang="en-CA" sz="12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CA" sz="1600" dirty="0"/>
                        <a:t>Double quote</a:t>
                      </a:r>
                      <a:endParaRPr lang="en-CA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String escape Sequences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echo </a:t>
            </a:r>
            <a:r>
              <a:rPr lang="en-US" dirty="0"/>
              <a:t>"&lt;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='23.jpg' alt='". $</a:t>
            </a:r>
            <a:r>
              <a:rPr lang="en-US" dirty="0" err="1"/>
              <a:t>firstName</a:t>
            </a:r>
            <a:r>
              <a:rPr lang="en-US" dirty="0"/>
              <a:t> . " ". $</a:t>
            </a:r>
            <a:r>
              <a:rPr lang="en-US" dirty="0" err="1"/>
              <a:t>lastName</a:t>
            </a:r>
            <a:r>
              <a:rPr lang="en-US" dirty="0"/>
              <a:t> . "' &gt;";</a:t>
            </a:r>
          </a:p>
          <a:p>
            <a:r>
              <a:rPr lang="en-US" dirty="0"/>
              <a:t>echo "&lt;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='$</a:t>
            </a:r>
            <a:r>
              <a:rPr lang="en-US" dirty="0" err="1"/>
              <a:t>id.jpg</a:t>
            </a:r>
            <a:r>
              <a:rPr lang="en-US" dirty="0"/>
              <a:t>' alt='$</a:t>
            </a:r>
            <a:r>
              <a:rPr lang="en-US" dirty="0" err="1"/>
              <a:t>firstName</a:t>
            </a:r>
            <a:r>
              <a:rPr lang="en-US" dirty="0"/>
              <a:t> $</a:t>
            </a:r>
            <a:r>
              <a:rPr lang="en-US" dirty="0" err="1"/>
              <a:t>lastName</a:t>
            </a:r>
            <a:r>
              <a:rPr lang="en-US" dirty="0"/>
              <a:t>' &gt;";</a:t>
            </a:r>
          </a:p>
          <a:p>
            <a:r>
              <a:rPr lang="en-US" dirty="0"/>
              <a:t>echo "&lt;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=\"$</a:t>
            </a:r>
            <a:r>
              <a:rPr lang="en-US" dirty="0" err="1"/>
              <a:t>id.jpg</a:t>
            </a:r>
            <a:r>
              <a:rPr lang="en-US" dirty="0"/>
              <a:t>\" alt=\"$</a:t>
            </a:r>
            <a:r>
              <a:rPr lang="en-US" dirty="0" err="1"/>
              <a:t>firstName</a:t>
            </a:r>
            <a:r>
              <a:rPr lang="en-US" dirty="0"/>
              <a:t> $</a:t>
            </a:r>
            <a:r>
              <a:rPr lang="en-US" dirty="0" err="1"/>
              <a:t>lastName</a:t>
            </a:r>
            <a:r>
              <a:rPr lang="en-US" dirty="0"/>
              <a:t>\" &gt;";</a:t>
            </a:r>
          </a:p>
          <a:p>
            <a:r>
              <a:rPr lang="en-US" dirty="0"/>
              <a:t>echo '&lt;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="' . $id. '.jpg" alt="' . $</a:t>
            </a:r>
            <a:r>
              <a:rPr lang="en-US" dirty="0" err="1"/>
              <a:t>firstName</a:t>
            </a:r>
            <a:r>
              <a:rPr lang="en-US" dirty="0"/>
              <a:t> . ' ' </a:t>
            </a:r>
            <a:r>
              <a:rPr lang="en-US" dirty="0" smtClean="0"/>
              <a:t>. </a:t>
            </a:r>
            <a:r>
              <a:rPr lang="de-DE" dirty="0" smtClean="0"/>
              <a:t>$</a:t>
            </a:r>
            <a:r>
              <a:rPr lang="de-DE" dirty="0" err="1"/>
              <a:t>lastName</a:t>
            </a:r>
            <a:r>
              <a:rPr lang="de-DE" dirty="0"/>
              <a:t> . '" &gt;';</a:t>
            </a:r>
          </a:p>
          <a:p>
            <a:r>
              <a:rPr lang="de-DE" dirty="0"/>
              <a:t>echo '&lt;a </a:t>
            </a:r>
            <a:r>
              <a:rPr lang="de-DE" dirty="0" err="1"/>
              <a:t>href</a:t>
            </a:r>
            <a:r>
              <a:rPr lang="de-DE" dirty="0"/>
              <a:t>="</a:t>
            </a:r>
            <a:r>
              <a:rPr lang="de-DE" dirty="0" err="1"/>
              <a:t>artist.php?id</a:t>
            </a:r>
            <a:r>
              <a:rPr lang="de-DE" dirty="0"/>
              <a:t>=' .$</a:t>
            </a:r>
            <a:r>
              <a:rPr lang="de-DE" dirty="0" err="1"/>
              <a:t>id</a:t>
            </a:r>
            <a:r>
              <a:rPr lang="de-DE" dirty="0"/>
              <a:t> .'"&gt;' .$</a:t>
            </a:r>
            <a:r>
              <a:rPr lang="de-DE" dirty="0" err="1"/>
              <a:t>firstName</a:t>
            </a:r>
            <a:r>
              <a:rPr lang="de-DE" dirty="0"/>
              <a:t> .' ' </a:t>
            </a:r>
            <a:r>
              <a:rPr lang="de-DE" dirty="0" smtClean="0"/>
              <a:t>. $</a:t>
            </a:r>
            <a:r>
              <a:rPr lang="de-DE" dirty="0" err="1"/>
              <a:t>lastName</a:t>
            </a:r>
            <a:r>
              <a:rPr lang="de-DE" dirty="0"/>
              <a:t> .'&lt;/a&gt;';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echo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='23.jpg' alt='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. $</a:t>
            </a:r>
            <a:r>
              <a:rPr lang="en-US" dirty="0" err="1"/>
              <a:t>firstName</a:t>
            </a:r>
            <a:r>
              <a:rPr lang="en-US" dirty="0"/>
              <a:t> . </a:t>
            </a:r>
            <a:r>
              <a:rPr lang="en-US" dirty="0">
                <a:solidFill>
                  <a:srgbClr val="FF0000"/>
                </a:solidFill>
              </a:rPr>
              <a:t>" "</a:t>
            </a:r>
            <a:r>
              <a:rPr lang="en-US" dirty="0"/>
              <a:t>. $</a:t>
            </a:r>
            <a:r>
              <a:rPr lang="en-US" dirty="0" err="1"/>
              <a:t>lastName</a:t>
            </a:r>
            <a:r>
              <a:rPr lang="en-US" dirty="0"/>
              <a:t> .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' &gt;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;</a:t>
            </a:r>
          </a:p>
          <a:p>
            <a:r>
              <a:rPr lang="en-US" dirty="0"/>
              <a:t>echo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='$</a:t>
            </a:r>
            <a:r>
              <a:rPr lang="en-US" dirty="0" err="1"/>
              <a:t>id.jpg</a:t>
            </a:r>
            <a:r>
              <a:rPr lang="en-US" dirty="0"/>
              <a:t>' alt='$</a:t>
            </a:r>
            <a:r>
              <a:rPr lang="en-US" dirty="0" err="1"/>
              <a:t>firstName</a:t>
            </a:r>
            <a:r>
              <a:rPr lang="en-US" dirty="0"/>
              <a:t> $</a:t>
            </a:r>
            <a:r>
              <a:rPr lang="en-US" dirty="0" err="1"/>
              <a:t>lastName</a:t>
            </a:r>
            <a:r>
              <a:rPr lang="en-US" dirty="0"/>
              <a:t>' &gt;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;</a:t>
            </a:r>
          </a:p>
          <a:p>
            <a:r>
              <a:rPr lang="en-US" dirty="0"/>
              <a:t>echo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=\"$</a:t>
            </a:r>
            <a:r>
              <a:rPr lang="en-US" dirty="0" err="1"/>
              <a:t>id.jpg</a:t>
            </a:r>
            <a:r>
              <a:rPr lang="en-US" dirty="0"/>
              <a:t>\" alt=\"$</a:t>
            </a:r>
            <a:r>
              <a:rPr lang="en-US" dirty="0" err="1"/>
              <a:t>firstName</a:t>
            </a:r>
            <a:r>
              <a:rPr lang="en-US" dirty="0"/>
              <a:t> $</a:t>
            </a:r>
            <a:r>
              <a:rPr lang="en-US" dirty="0" err="1"/>
              <a:t>lastName</a:t>
            </a:r>
            <a:r>
              <a:rPr lang="en-US" dirty="0"/>
              <a:t>\" &gt;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;</a:t>
            </a:r>
          </a:p>
          <a:p>
            <a:r>
              <a:rPr lang="en-US" dirty="0"/>
              <a:t>echo 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/>
              <a:t> . $id. 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/>
              <a:t>.jpg" alt="</a:t>
            </a:r>
            <a:r>
              <a:rPr lang="en-US" dirty="0">
                <a:solidFill>
                  <a:srgbClr val="FF0000"/>
                </a:solidFill>
              </a:rPr>
              <a:t>' </a:t>
            </a:r>
            <a:r>
              <a:rPr lang="en-US" dirty="0"/>
              <a:t>. $</a:t>
            </a:r>
            <a:r>
              <a:rPr lang="en-US" dirty="0" err="1"/>
              <a:t>firstName</a:t>
            </a:r>
            <a:r>
              <a:rPr lang="en-US" dirty="0"/>
              <a:t> . </a:t>
            </a:r>
            <a:r>
              <a:rPr lang="en-US" dirty="0">
                <a:solidFill>
                  <a:srgbClr val="FF0000"/>
                </a:solidFill>
              </a:rPr>
              <a:t>' ' </a:t>
            </a:r>
            <a:r>
              <a:rPr lang="en-US" dirty="0" smtClean="0"/>
              <a:t>. </a:t>
            </a:r>
            <a:r>
              <a:rPr lang="de-DE" dirty="0" smtClean="0"/>
              <a:t>$</a:t>
            </a:r>
            <a:r>
              <a:rPr lang="de-DE" dirty="0" err="1"/>
              <a:t>lastName</a:t>
            </a:r>
            <a:r>
              <a:rPr lang="de-DE" dirty="0"/>
              <a:t> . </a:t>
            </a:r>
            <a:r>
              <a:rPr lang="de-DE" dirty="0">
                <a:solidFill>
                  <a:srgbClr val="FF0000"/>
                </a:solidFill>
              </a:rPr>
              <a:t>'</a:t>
            </a:r>
            <a:r>
              <a:rPr lang="de-DE" dirty="0"/>
              <a:t>" &gt;</a:t>
            </a:r>
            <a:r>
              <a:rPr lang="de-DE" dirty="0">
                <a:solidFill>
                  <a:srgbClr val="FF0000"/>
                </a:solidFill>
              </a:rPr>
              <a:t>'</a:t>
            </a:r>
            <a:r>
              <a:rPr lang="de-DE" dirty="0"/>
              <a:t>;</a:t>
            </a:r>
          </a:p>
          <a:p>
            <a:r>
              <a:rPr lang="de-DE" dirty="0"/>
              <a:t>echo </a:t>
            </a:r>
            <a:r>
              <a:rPr lang="de-DE" dirty="0">
                <a:solidFill>
                  <a:srgbClr val="FF0000"/>
                </a:solidFill>
              </a:rPr>
              <a:t>'</a:t>
            </a:r>
            <a:r>
              <a:rPr lang="de-DE" dirty="0"/>
              <a:t>&lt;a </a:t>
            </a:r>
            <a:r>
              <a:rPr lang="de-DE" dirty="0" err="1"/>
              <a:t>href</a:t>
            </a:r>
            <a:r>
              <a:rPr lang="de-DE" dirty="0"/>
              <a:t>="</a:t>
            </a:r>
            <a:r>
              <a:rPr lang="de-DE" dirty="0" err="1"/>
              <a:t>artist.php?id</a:t>
            </a:r>
            <a:r>
              <a:rPr lang="de-DE" dirty="0"/>
              <a:t>=</a:t>
            </a:r>
            <a:r>
              <a:rPr lang="de-DE" dirty="0">
                <a:solidFill>
                  <a:srgbClr val="FF0000"/>
                </a:solidFill>
              </a:rPr>
              <a:t>' </a:t>
            </a:r>
            <a:r>
              <a:rPr lang="de-DE" dirty="0"/>
              <a:t>.$</a:t>
            </a:r>
            <a:r>
              <a:rPr lang="de-DE" dirty="0" err="1"/>
              <a:t>id</a:t>
            </a:r>
            <a:r>
              <a:rPr lang="de-DE" dirty="0"/>
              <a:t> .</a:t>
            </a:r>
            <a:r>
              <a:rPr lang="de-DE" dirty="0">
                <a:solidFill>
                  <a:srgbClr val="FF0000"/>
                </a:solidFill>
              </a:rPr>
              <a:t>'</a:t>
            </a:r>
            <a:r>
              <a:rPr lang="de-DE" dirty="0"/>
              <a:t>"&gt;</a:t>
            </a:r>
            <a:r>
              <a:rPr lang="de-DE" dirty="0">
                <a:solidFill>
                  <a:srgbClr val="FF0000"/>
                </a:solidFill>
              </a:rPr>
              <a:t>'</a:t>
            </a:r>
            <a:r>
              <a:rPr lang="de-DE" dirty="0"/>
              <a:t> .$</a:t>
            </a:r>
            <a:r>
              <a:rPr lang="de-DE" dirty="0" err="1"/>
              <a:t>firstName</a:t>
            </a:r>
            <a:r>
              <a:rPr lang="de-DE" dirty="0"/>
              <a:t> .</a:t>
            </a:r>
            <a:r>
              <a:rPr lang="de-DE" dirty="0">
                <a:solidFill>
                  <a:srgbClr val="FF0000"/>
                </a:solidFill>
              </a:rPr>
              <a:t>' '</a:t>
            </a:r>
            <a:r>
              <a:rPr lang="de-DE" dirty="0"/>
              <a:t> </a:t>
            </a:r>
            <a:r>
              <a:rPr lang="de-DE" dirty="0" smtClean="0"/>
              <a:t>. $</a:t>
            </a:r>
            <a:r>
              <a:rPr lang="de-DE" dirty="0" err="1"/>
              <a:t>lastName</a:t>
            </a:r>
            <a:r>
              <a:rPr lang="de-DE" dirty="0"/>
              <a:t> .</a:t>
            </a:r>
            <a:r>
              <a:rPr lang="de-DE" dirty="0">
                <a:solidFill>
                  <a:srgbClr val="FF0000"/>
                </a:solidFill>
              </a:rPr>
              <a:t>'</a:t>
            </a:r>
            <a:r>
              <a:rPr lang="de-DE" dirty="0"/>
              <a:t>&lt;/a&gt;</a:t>
            </a:r>
            <a:r>
              <a:rPr lang="de-DE" dirty="0">
                <a:solidFill>
                  <a:srgbClr val="FF0000"/>
                </a:solidFill>
              </a:rPr>
              <a:t>'</a:t>
            </a:r>
            <a:r>
              <a:rPr lang="de-DE" dirty="0"/>
              <a:t>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Illustrated Example</a:t>
            </a:r>
            <a:endParaRPr lang="en-US" dirty="0"/>
          </a:p>
        </p:txBody>
      </p:sp>
      <p:pic>
        <p:nvPicPr>
          <p:cNvPr id="5" name="Content Placeholder 4" descr="4071508012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2" r="-13472"/>
          <a:stretch>
            <a:fillRect/>
          </a:stretch>
        </p:blipFill>
        <p:spPr>
          <a:xfrm>
            <a:off x="228600" y="1219029"/>
            <a:ext cx="7543800" cy="533417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PrintF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</a:t>
            </a:r>
            <a:r>
              <a:rPr lang="en-US" dirty="0" err="1" smtClean="0"/>
              <a:t>ol</a:t>
            </a:r>
            <a:r>
              <a:rPr lang="en-US" dirty="0" smtClean="0"/>
              <a:t>’ </a:t>
            </a:r>
            <a:r>
              <a:rPr lang="en-US" dirty="0" err="1" smtClean="0"/>
              <a:t>printf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 an alternative, you can use the </a:t>
            </a:r>
            <a:r>
              <a:rPr lang="en-US" b="1" dirty="0" err="1"/>
              <a:t>printf</a:t>
            </a:r>
            <a:r>
              <a:rPr lang="en-US" b="1" dirty="0"/>
              <a:t>()</a:t>
            </a:r>
            <a:r>
              <a:rPr lang="en-US" dirty="0"/>
              <a:t> function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derived from the same-named function in the C programming </a:t>
            </a:r>
            <a:r>
              <a:rPr lang="en-US" dirty="0" smtClean="0"/>
              <a:t>language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includes variations to print to string and files (</a:t>
            </a:r>
            <a:r>
              <a:rPr lang="en-US" dirty="0" err="1"/>
              <a:t>sprintf</a:t>
            </a:r>
            <a:r>
              <a:rPr lang="en-US" dirty="0"/>
              <a:t>, </a:t>
            </a:r>
            <a:r>
              <a:rPr lang="en-US" dirty="0" err="1"/>
              <a:t>fprintf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takes at least one parameter, which is a string, and that string optionally </a:t>
            </a:r>
            <a:r>
              <a:rPr lang="en-US" dirty="0" smtClean="0"/>
              <a:t>references parameters</a:t>
            </a:r>
            <a:r>
              <a:rPr lang="en-US" dirty="0"/>
              <a:t>, which are then integrated into the first string by placeholder </a:t>
            </a:r>
            <a:r>
              <a:rPr lang="en-US" dirty="0" smtClean="0"/>
              <a:t>substitution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also apply </a:t>
            </a:r>
            <a:r>
              <a:rPr lang="en-US" dirty="0"/>
              <a:t>special formatting</a:t>
            </a:r>
            <a:r>
              <a:rPr lang="en-US" dirty="0" smtClean="0"/>
              <a:t>, for </a:t>
            </a:r>
            <a:r>
              <a:rPr lang="en-US" dirty="0"/>
              <a:t>instance, specific date/time formats or number of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22705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PrintF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Illustrated example</a:t>
            </a:r>
            <a:endParaRPr lang="en-US" dirty="0"/>
          </a:p>
        </p:txBody>
      </p:sp>
      <p:pic>
        <p:nvPicPr>
          <p:cNvPr id="6" name="Content Placeholder 5" descr="4071508013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35" b="-48835"/>
          <a:stretch>
            <a:fillRect/>
          </a:stretch>
        </p:blipFill>
        <p:spPr>
          <a:xfrm>
            <a:off x="914400" y="1371600"/>
            <a:ext cx="6400800" cy="4525963"/>
          </a:xfrm>
        </p:spPr>
      </p:pic>
    </p:spTree>
    <p:extLst>
      <p:ext uri="{BB962C8B-B14F-4D97-AF65-F5344CB8AC3E}">
        <p14:creationId xmlns:p14="http://schemas.microsoft.com/office/powerpoint/2010/main" val="6978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PrintF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 </a:t>
            </a:r>
            <a:r>
              <a:rPr lang="en-US" dirty="0" err="1" smtClean="0"/>
              <a:t>specifiers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placeholder requires the percent (%) symbol in the first parameter </a:t>
            </a:r>
            <a:r>
              <a:rPr lang="en-US" dirty="0" smtClean="0"/>
              <a:t>string followed </a:t>
            </a:r>
            <a:r>
              <a:rPr lang="en-US" dirty="0"/>
              <a:t>by a type </a:t>
            </a:r>
            <a:r>
              <a:rPr lang="en-US" dirty="0" err="1"/>
              <a:t>specifier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 </a:t>
            </a:r>
            <a:r>
              <a:rPr lang="en-US" dirty="0"/>
              <a:t>for </a:t>
            </a:r>
            <a:r>
              <a:rPr lang="en-US" dirty="0" smtClean="0"/>
              <a:t>binary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 </a:t>
            </a:r>
            <a:r>
              <a:rPr lang="en-US" dirty="0"/>
              <a:t>for </a:t>
            </a:r>
            <a:r>
              <a:rPr lang="en-US" dirty="0" smtClean="0"/>
              <a:t>signed integer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 for float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 for octal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x</a:t>
            </a:r>
            <a:r>
              <a:rPr lang="en-US" dirty="0" smtClean="0"/>
              <a:t> for hexadecimal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Client and Server Scripts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" name="Content Placeholder 6" descr="4071508001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803" r="-13803"/>
          <a:stretch>
            <a:fillRect/>
          </a:stretch>
        </p:blipFill>
        <p:spPr>
          <a:xfrm>
            <a:off x="457200" y="1447800"/>
            <a:ext cx="7086600" cy="5010888"/>
          </a:xfrm>
        </p:spPr>
      </p:pic>
    </p:spTree>
    <p:extLst>
      <p:ext uri="{BB962C8B-B14F-4D97-AF65-F5344CB8AC3E}">
        <p14:creationId xmlns:p14="http://schemas.microsoft.com/office/powerpoint/2010/main" val="11467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PrintF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 allows for control over how many decimal places are shown. Important for displaying calculated numbers to the user in a “pretty” way.</a:t>
            </a:r>
          </a:p>
          <a:p>
            <a:r>
              <a:rPr lang="en-US" dirty="0"/>
              <a:t>Precision is achieved in </a:t>
            </a:r>
            <a:r>
              <a:rPr lang="en-US" dirty="0" smtClean="0"/>
              <a:t>the string </a:t>
            </a:r>
            <a:r>
              <a:rPr lang="en-US" dirty="0"/>
              <a:t>with a period (.) followed by a number specifying how many digits should </a:t>
            </a:r>
            <a:r>
              <a:rPr lang="en-US" dirty="0" smtClean="0"/>
              <a:t>be displayed </a:t>
            </a:r>
            <a:r>
              <a:rPr lang="en-US" dirty="0"/>
              <a:t>for floating-point numbers.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</a:t>
            </a:r>
            <a:r>
              <a:rPr lang="en-US" dirty="0" smtClean="0">
                <a:solidFill>
                  <a:srgbClr val="467082"/>
                </a:solidFill>
              </a:rPr>
              <a:t>CONTROL</a:t>
            </a:r>
            <a:endParaRPr lang="en-US" dirty="0">
              <a:solidFill>
                <a:srgbClr val="46708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4 </a:t>
            </a:r>
            <a:r>
              <a:rPr lang="en-US" dirty="0" smtClean="0"/>
              <a:t>of 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If…else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syntax for conditionals in PHP is almost identical to that of </a:t>
            </a:r>
            <a:r>
              <a:rPr lang="en-US" dirty="0" smtClean="0"/>
              <a:t>JavaScript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 descr="Screen Shot 2014-02-05 at 2.36.5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808585" cy="31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If…else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Alternate syntax</a:t>
            </a:r>
            <a:endParaRPr lang="en-US" dirty="0"/>
          </a:p>
        </p:txBody>
      </p:sp>
      <p:pic>
        <p:nvPicPr>
          <p:cNvPr id="7" name="Content Placeholder 6" descr="Screen Shot 2014-02-05 at 2.37.47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62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Switch…case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Nearly identical</a:t>
            </a:r>
            <a:endParaRPr lang="en-US" dirty="0"/>
          </a:p>
        </p:txBody>
      </p:sp>
      <p:pic>
        <p:nvPicPr>
          <p:cNvPr id="7" name="Content Placeholder 6" descr="Screen Shot 2014-02-05 at 2.38.2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35" b="-5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74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and </a:t>
            </a:r>
            <a:r>
              <a:rPr lang="en-US" dirty="0" err="1" smtClean="0"/>
              <a:t>Do..while</a:t>
            </a:r>
            <a:endParaRPr lang="en-US" dirty="0"/>
          </a:p>
        </p:txBody>
      </p:sp>
      <p:pic>
        <p:nvPicPr>
          <p:cNvPr id="5" name="Content Placeholder 4" descr="Screen Shot 2014-02-05 at 2.39.57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75" b="-2207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Identical to other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Identical to other languages</a:t>
            </a:r>
            <a:endParaRPr lang="en-US" dirty="0"/>
          </a:p>
        </p:txBody>
      </p:sp>
      <p:pic>
        <p:nvPicPr>
          <p:cNvPr id="6" name="Content Placeholder 5" descr="Screen Shot 2014-02-05 at 2.40.31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110" b="-112110"/>
          <a:stretch>
            <a:fillRect/>
          </a:stretch>
        </p:blipFill>
        <p:spPr>
          <a:xfrm>
            <a:off x="609600" y="914400"/>
            <a:ext cx="7772400" cy="5495813"/>
          </a:xfrm>
        </p:spPr>
      </p:pic>
    </p:spTree>
    <p:extLst>
      <p:ext uri="{BB962C8B-B14F-4D97-AF65-F5344CB8AC3E}">
        <p14:creationId xmlns:p14="http://schemas.microsoft.com/office/powerpoint/2010/main" val="11238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Alternate syntax for 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has an alternative syntax for most of its control </a:t>
            </a:r>
            <a:r>
              <a:rPr lang="en-US" dirty="0" smtClean="0"/>
              <a:t>structures. </a:t>
            </a:r>
            <a:r>
              <a:rPr lang="en-US" dirty="0"/>
              <a:t>In this alternate </a:t>
            </a:r>
            <a:r>
              <a:rPr lang="en-US" dirty="0" smtClean="0"/>
              <a:t>syntax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colon (:) replaces the opening curly bracket,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while </a:t>
            </a:r>
            <a:r>
              <a:rPr lang="en-US" dirty="0"/>
              <a:t>the </a:t>
            </a:r>
            <a:r>
              <a:rPr lang="en-US" dirty="0" smtClean="0"/>
              <a:t>closing brace </a:t>
            </a:r>
            <a:r>
              <a:rPr lang="en-US" dirty="0"/>
              <a:t>is replaced with </a:t>
            </a:r>
            <a:r>
              <a:rPr lang="en-US" dirty="0" err="1"/>
              <a:t>endif</a:t>
            </a:r>
            <a:r>
              <a:rPr lang="en-US" dirty="0"/>
              <a:t>;, </a:t>
            </a:r>
            <a:r>
              <a:rPr lang="en-US" dirty="0" err="1"/>
              <a:t>endwhile</a:t>
            </a:r>
            <a:r>
              <a:rPr lang="en-US" dirty="0"/>
              <a:t>;, </a:t>
            </a:r>
            <a:r>
              <a:rPr lang="en-US" dirty="0" err="1"/>
              <a:t>endfor</a:t>
            </a:r>
            <a:r>
              <a:rPr lang="en-US" dirty="0"/>
              <a:t>;, </a:t>
            </a:r>
            <a:r>
              <a:rPr lang="en-US" dirty="0" err="1"/>
              <a:t>endforeach</a:t>
            </a:r>
            <a:r>
              <a:rPr lang="en-US" dirty="0"/>
              <a:t>;, or </a:t>
            </a:r>
            <a:r>
              <a:rPr lang="en-US" dirty="0" err="1"/>
              <a:t>endswitch</a:t>
            </a:r>
            <a:r>
              <a:rPr lang="en-US" dirty="0"/>
              <a:t>;</a:t>
            </a:r>
          </a:p>
        </p:txBody>
      </p:sp>
      <p:pic>
        <p:nvPicPr>
          <p:cNvPr id="8" name="Picture 7" descr="Screen Shot 2014-02-05 at 2.42.1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8600"/>
            <a:ext cx="6934200" cy="22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Organize your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does have one important facility that is generally unlike other </a:t>
            </a:r>
            <a:r>
              <a:rPr lang="en-US" dirty="0" err="1"/>
              <a:t>nonweb</a:t>
            </a:r>
            <a:r>
              <a:rPr lang="en-US" dirty="0"/>
              <a:t> </a:t>
            </a:r>
            <a:r>
              <a:rPr lang="en-US" dirty="0" smtClean="0"/>
              <a:t>programming languages</a:t>
            </a:r>
            <a:r>
              <a:rPr lang="en-US" dirty="0"/>
              <a:t>, namely the ability to include or insert content from one </a:t>
            </a:r>
            <a:r>
              <a:rPr lang="en-US" dirty="0" smtClean="0"/>
              <a:t>file into </a:t>
            </a:r>
            <a:r>
              <a:rPr lang="en-US" dirty="0"/>
              <a:t>another.</a:t>
            </a:r>
          </a:p>
        </p:txBody>
      </p:sp>
      <p:pic>
        <p:nvPicPr>
          <p:cNvPr id="4" name="Picture 3" descr="4071508014.ep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6934200" cy="33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Organize your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provides four different statements for including files, as shown below</a:t>
            </a:r>
            <a:r>
              <a:rPr lang="en-US" dirty="0" smtClean="0"/>
              <a:t>.</a:t>
            </a:r>
          </a:p>
          <a:p>
            <a:r>
              <a:rPr lang="en-US" b="1" dirty="0"/>
              <a:t>include</a:t>
            </a:r>
            <a:r>
              <a:rPr lang="en-US" dirty="0"/>
              <a:t> "</a:t>
            </a:r>
            <a:r>
              <a:rPr lang="en-US" dirty="0" err="1"/>
              <a:t>somefile.php</a:t>
            </a:r>
            <a:r>
              <a:rPr lang="en-US" dirty="0"/>
              <a:t>";</a:t>
            </a:r>
          </a:p>
          <a:p>
            <a:r>
              <a:rPr lang="en-US" b="1" dirty="0" err="1"/>
              <a:t>include_once</a:t>
            </a:r>
            <a:r>
              <a:rPr lang="en-US" dirty="0"/>
              <a:t> "</a:t>
            </a:r>
            <a:r>
              <a:rPr lang="en-US" dirty="0" err="1"/>
              <a:t>somefile.php</a:t>
            </a:r>
            <a:r>
              <a:rPr lang="en-US" dirty="0"/>
              <a:t>";</a:t>
            </a:r>
          </a:p>
          <a:p>
            <a:r>
              <a:rPr lang="en-US" b="1" dirty="0"/>
              <a:t>require</a:t>
            </a:r>
            <a:r>
              <a:rPr lang="en-US" dirty="0"/>
              <a:t> "</a:t>
            </a:r>
            <a:r>
              <a:rPr lang="en-US" dirty="0" err="1"/>
              <a:t>somefile.php</a:t>
            </a:r>
            <a:r>
              <a:rPr lang="en-US" dirty="0"/>
              <a:t>";</a:t>
            </a:r>
          </a:p>
          <a:p>
            <a:r>
              <a:rPr lang="en-US" b="1" dirty="0" err="1"/>
              <a:t>require_once</a:t>
            </a:r>
            <a:r>
              <a:rPr lang="en-US" dirty="0"/>
              <a:t> "</a:t>
            </a:r>
            <a:r>
              <a:rPr lang="en-US" dirty="0" err="1"/>
              <a:t>somefile.php</a:t>
            </a:r>
            <a:r>
              <a:rPr lang="en-US" dirty="0"/>
              <a:t>"</a:t>
            </a:r>
            <a:r>
              <a:rPr lang="en-US" dirty="0" smtClean="0"/>
              <a:t>;</a:t>
            </a:r>
          </a:p>
          <a:p>
            <a:r>
              <a:rPr lang="en-US" dirty="0"/>
              <a:t>With include, a warning is displayed and </a:t>
            </a:r>
            <a:r>
              <a:rPr lang="en-US" dirty="0" smtClean="0"/>
              <a:t>then execution </a:t>
            </a:r>
            <a:r>
              <a:rPr lang="en-US" dirty="0"/>
              <a:t>continues. With require, an error is displayed and execution stops.</a:t>
            </a:r>
          </a:p>
        </p:txBody>
      </p:sp>
    </p:spTree>
    <p:extLst>
      <p:ext uri="{BB962C8B-B14F-4D97-AF65-F5344CB8AC3E}">
        <p14:creationId xmlns:p14="http://schemas.microsoft.com/office/powerpoint/2010/main" val="18907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Script Resources</a:t>
            </a:r>
            <a:endParaRPr lang="en-US" dirty="0"/>
          </a:p>
        </p:txBody>
      </p:sp>
      <p:pic>
        <p:nvPicPr>
          <p:cNvPr id="5" name="Content Placeholder 4" descr="4071508002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1" b="-422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many tools in your 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</a:t>
            </a:r>
            <a:r>
              <a:rPr lang="en-US" dirty="0" smtClean="0"/>
              <a:t>files are </a:t>
            </a:r>
            <a:r>
              <a:rPr lang="en-US" dirty="0"/>
              <a:t>the equivalent of copying and </a:t>
            </a:r>
            <a:r>
              <a:rPr lang="en-US" dirty="0" smtClean="0"/>
              <a:t>pasting.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Variables defined within an include file will have the scope </a:t>
            </a:r>
            <a:r>
              <a:rPr lang="en-US" dirty="0" smtClean="0"/>
              <a:t>of the </a:t>
            </a:r>
            <a:r>
              <a:rPr lang="en-US" dirty="0"/>
              <a:t>line on which the include </a:t>
            </a:r>
            <a:r>
              <a:rPr lang="en-US" dirty="0" smtClean="0"/>
              <a:t>occurs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Any variables available at that line in </a:t>
            </a:r>
            <a:r>
              <a:rPr lang="en-US" dirty="0" smtClean="0"/>
              <a:t>the calling </a:t>
            </a:r>
            <a:r>
              <a:rPr lang="en-US" dirty="0"/>
              <a:t>file will be available within the called </a:t>
            </a:r>
            <a:r>
              <a:rPr lang="en-US" dirty="0" smtClean="0"/>
              <a:t>file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If the include occurs inside </a:t>
            </a:r>
            <a:r>
              <a:rPr lang="en-US" dirty="0" smtClean="0"/>
              <a:t>a function</a:t>
            </a:r>
            <a:r>
              <a:rPr lang="en-US" dirty="0"/>
              <a:t>, then all of the code contained in the called file will behave as though it </a:t>
            </a:r>
            <a:r>
              <a:rPr lang="en-US" dirty="0" smtClean="0"/>
              <a:t>had been </a:t>
            </a:r>
            <a:r>
              <a:rPr lang="en-US" dirty="0"/>
              <a:t>defined inside that function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functions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rgbClr val="50D0FF"/>
                </a:solidFill>
              </a:rPr>
              <a:t> </a:t>
            </a:r>
            <a:r>
              <a:rPr lang="en-US" dirty="0" smtClean="0"/>
              <a:t>of 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as with any language, writing code in the main function (which in PHP is </a:t>
            </a:r>
            <a:r>
              <a:rPr lang="en-US" dirty="0" smtClean="0"/>
              <a:t>equivalent to </a:t>
            </a:r>
            <a:r>
              <a:rPr lang="en-US" dirty="0"/>
              <a:t>coding in the markup between &lt;?php and ?&gt; tags) is not a good habit to get into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A</a:t>
            </a:r>
            <a:r>
              <a:rPr lang="en-US" b="1" dirty="0" smtClean="0"/>
              <a:t> function </a:t>
            </a:r>
            <a:r>
              <a:rPr lang="en-US" dirty="0"/>
              <a:t>in PHP contains a small bit of code that accomplishes one </a:t>
            </a:r>
            <a:r>
              <a:rPr lang="en-US" dirty="0" smtClean="0"/>
              <a:t>thing. In </a:t>
            </a:r>
            <a:r>
              <a:rPr lang="en-US" dirty="0"/>
              <a:t>PHP there are two types of function: user-defined functions and built-in functions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user-defined function </a:t>
            </a:r>
            <a:r>
              <a:rPr lang="en-US" dirty="0"/>
              <a:t>is one that you the programmer define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built-</a:t>
            </a:r>
            <a:r>
              <a:rPr lang="en-US" b="1" dirty="0" smtClean="0"/>
              <a:t>in function </a:t>
            </a:r>
            <a:r>
              <a:rPr lang="en-US" dirty="0"/>
              <a:t>is one of the functions that come with the PHP environment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mean we don’t write everything in main?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pic>
        <p:nvPicPr>
          <p:cNvPr id="6" name="Content Placeholder 5" descr="Screen Shot 2014-02-05 at 2.54.21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492" b="-68492"/>
          <a:stretch>
            <a:fillRect/>
          </a:stretch>
        </p:blipFill>
        <p:spPr>
          <a:xfrm>
            <a:off x="990600" y="685800"/>
            <a:ext cx="64008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990600" y="4495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the example function in Listing 8.13 returns a value, there is no </a:t>
            </a:r>
            <a:r>
              <a:rPr lang="en-US" dirty="0" smtClean="0"/>
              <a:t>requirement for </a:t>
            </a:r>
            <a:r>
              <a:rPr lang="en-US" dirty="0"/>
              <a:t>this to be the case.</a:t>
            </a:r>
          </a:p>
        </p:txBody>
      </p:sp>
    </p:spTree>
    <p:extLst>
      <p:ext uri="{BB962C8B-B14F-4D97-AF65-F5344CB8AC3E}">
        <p14:creationId xmlns:p14="http://schemas.microsoft.com/office/powerpoint/2010/main" val="7850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return – no big deal.</a:t>
            </a:r>
            <a:endParaRPr lang="en-US" dirty="0"/>
          </a:p>
        </p:txBody>
      </p:sp>
      <p:pic>
        <p:nvPicPr>
          <p:cNvPr id="8" name="Content Placeholder 7" descr="Screen Shot 2014-02-05 at 2.55.26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410" b="-49410"/>
          <a:stretch>
            <a:fillRect/>
          </a:stretch>
        </p:blipFill>
        <p:spPr>
          <a:xfrm>
            <a:off x="990600" y="1219200"/>
            <a:ext cx="6400800" cy="4525963"/>
          </a:xfrm>
        </p:spPr>
      </p:pic>
    </p:spTree>
    <p:extLst>
      <p:ext uri="{BB962C8B-B14F-4D97-AF65-F5344CB8AC3E}">
        <p14:creationId xmlns:p14="http://schemas.microsoft.com/office/powerpoint/2010/main" val="25161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Now that you have defined a function, you are able to use it whenever you want </a:t>
            </a:r>
            <a:r>
              <a:rPr lang="en-US" dirty="0" smtClean="0"/>
              <a:t>to. To </a:t>
            </a:r>
            <a:r>
              <a:rPr lang="en-US" dirty="0"/>
              <a:t>call a function you must use its name with the () brackets</a:t>
            </a:r>
            <a:r>
              <a:rPr lang="en-US" dirty="0" smtClean="0"/>
              <a:t>.</a:t>
            </a:r>
          </a:p>
          <a:p>
            <a:r>
              <a:rPr lang="en-US" dirty="0"/>
              <a:t>Since </a:t>
            </a:r>
            <a:r>
              <a:rPr lang="en-US" dirty="0" err="1"/>
              <a:t>getNiceTime</a:t>
            </a:r>
            <a:r>
              <a:rPr lang="en-US" dirty="0"/>
              <a:t>(</a:t>
            </a:r>
            <a:r>
              <a:rPr lang="en-US" dirty="0" smtClean="0"/>
              <a:t>) returns </a:t>
            </a:r>
            <a:r>
              <a:rPr lang="en-US" dirty="0"/>
              <a:t>a string, you can assign that return value to a variable, or echo that </a:t>
            </a:r>
            <a:r>
              <a:rPr lang="en-US" dirty="0" smtClean="0"/>
              <a:t>return value </a:t>
            </a:r>
            <a:r>
              <a:rPr lang="en-US" dirty="0"/>
              <a:t>directly, as shown below.</a:t>
            </a:r>
          </a:p>
          <a:p>
            <a:r>
              <a:rPr lang="en-US" b="1" dirty="0"/>
              <a:t>$output = </a:t>
            </a:r>
            <a:r>
              <a:rPr lang="en-US" b="1" dirty="0" err="1"/>
              <a:t>getNiceTime</a:t>
            </a:r>
            <a:r>
              <a:rPr lang="en-US" b="1" dirty="0"/>
              <a:t>();</a:t>
            </a:r>
          </a:p>
          <a:p>
            <a:r>
              <a:rPr lang="en-US" b="1" dirty="0"/>
              <a:t>echo </a:t>
            </a:r>
            <a:r>
              <a:rPr lang="en-US" b="1" dirty="0" err="1"/>
              <a:t>getNiceTime</a:t>
            </a:r>
            <a:r>
              <a:rPr lang="en-US" b="1" dirty="0"/>
              <a:t>();</a:t>
            </a:r>
          </a:p>
          <a:p>
            <a:r>
              <a:rPr lang="en-US" dirty="0"/>
              <a:t>If the function doesn’t return a value, you can just call the function:</a:t>
            </a:r>
          </a:p>
          <a:p>
            <a:r>
              <a:rPr lang="en-US" b="1" dirty="0" err="1"/>
              <a:t>outputFooterMenu</a:t>
            </a:r>
            <a:r>
              <a:rPr lang="en-US" b="1" dirty="0"/>
              <a:t>();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Parameters </a:t>
            </a:r>
            <a:r>
              <a:rPr lang="en-US" dirty="0" smtClean="0"/>
              <a:t>are </a:t>
            </a:r>
            <a:r>
              <a:rPr lang="en-US" dirty="0"/>
              <a:t>the mechanism by which values are passed into </a:t>
            </a:r>
            <a:r>
              <a:rPr lang="en-US" dirty="0" smtClean="0"/>
              <a:t>functions.</a:t>
            </a:r>
          </a:p>
          <a:p>
            <a:r>
              <a:rPr lang="en-US" dirty="0"/>
              <a:t>To define a function with parameters, you must decide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/>
              <a:t>many </a:t>
            </a:r>
            <a:r>
              <a:rPr lang="en-US" dirty="0" smtClean="0"/>
              <a:t>parameters you </a:t>
            </a:r>
            <a:r>
              <a:rPr lang="en-US" dirty="0"/>
              <a:t>want to pass in,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and </a:t>
            </a:r>
            <a:r>
              <a:rPr lang="en-US" dirty="0"/>
              <a:t>in what order they will be </a:t>
            </a:r>
            <a:r>
              <a:rPr lang="en-US" dirty="0" smtClean="0"/>
              <a:t>passed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Each parameter must </a:t>
            </a:r>
            <a:r>
              <a:rPr lang="en-US" dirty="0" smtClean="0"/>
              <a:t>be named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Content Placeholder 5" descr="Screen Shot 2014-02-05 at 3.02.5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46" b="-31146"/>
          <a:stretch>
            <a:fillRect/>
          </a:stretch>
        </p:blipFill>
        <p:spPr>
          <a:xfrm>
            <a:off x="990600" y="762000"/>
            <a:ext cx="64008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990600" y="4724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 to call our function, you can now do it in two ways:</a:t>
            </a:r>
          </a:p>
          <a:p>
            <a:endParaRPr lang="en-US" dirty="0" smtClean="0"/>
          </a:p>
          <a:p>
            <a:r>
              <a:rPr lang="en-US" dirty="0" smtClean="0"/>
              <a:t>echo </a:t>
            </a:r>
            <a:r>
              <a:rPr lang="en-US" dirty="0" err="1" smtClean="0"/>
              <a:t>getNiceTime</a:t>
            </a:r>
            <a:r>
              <a:rPr lang="en-US" dirty="0" smtClean="0"/>
              <a:t>(1);  </a:t>
            </a:r>
            <a:r>
              <a:rPr lang="en-US" i="1" dirty="0" smtClean="0"/>
              <a:t>// this will print seconds</a:t>
            </a:r>
          </a:p>
          <a:p>
            <a:r>
              <a:rPr lang="en-US" dirty="0" smtClean="0"/>
              <a:t>echo </a:t>
            </a:r>
            <a:r>
              <a:rPr lang="en-US" dirty="0" err="1" smtClean="0"/>
              <a:t>getNiceTime</a:t>
            </a:r>
            <a:r>
              <a:rPr lang="en-US" dirty="0" smtClean="0"/>
              <a:t>(0);  </a:t>
            </a:r>
            <a:r>
              <a:rPr lang="en-US" i="1" dirty="0" smtClean="0"/>
              <a:t>// will not print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Default Values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4724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if you were to call the function with no values, the </a:t>
            </a:r>
            <a:r>
              <a:rPr lang="en-US" dirty="0" smtClean="0"/>
              <a:t>$</a:t>
            </a:r>
            <a:r>
              <a:rPr lang="en-US" dirty="0" err="1" smtClean="0"/>
              <a:t>showSeconds</a:t>
            </a:r>
            <a:r>
              <a:rPr lang="en-US" dirty="0" smtClean="0"/>
              <a:t> parameter would </a:t>
            </a:r>
            <a:r>
              <a:rPr lang="en-US" dirty="0"/>
              <a:t>take on the default value, which we have set to 1, and return the </a:t>
            </a:r>
            <a:r>
              <a:rPr lang="en-US" dirty="0" smtClean="0"/>
              <a:t>string with </a:t>
            </a:r>
            <a:r>
              <a:rPr lang="en-US" dirty="0"/>
              <a:t>seconds.</a:t>
            </a:r>
          </a:p>
        </p:txBody>
      </p:sp>
      <p:pic>
        <p:nvPicPr>
          <p:cNvPr id="8" name="Content Placeholder 7" descr="Screen Shot 2014-02-05 at 3.04.41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32" b="-36732"/>
          <a:stretch>
            <a:fillRect/>
          </a:stretch>
        </p:blipFill>
        <p:spPr>
          <a:xfrm>
            <a:off x="838200" y="457200"/>
            <a:ext cx="6400800" cy="4525963"/>
          </a:xfrm>
        </p:spPr>
      </p:pic>
    </p:spTree>
    <p:extLst>
      <p:ext uri="{BB962C8B-B14F-4D97-AF65-F5344CB8AC3E}">
        <p14:creationId xmlns:p14="http://schemas.microsoft.com/office/powerpoint/2010/main" val="18671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 Parameters by 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arguments passed to functions are </a:t>
            </a:r>
            <a:r>
              <a:rPr lang="en-US" b="1" dirty="0"/>
              <a:t>passed by value </a:t>
            </a:r>
            <a:r>
              <a:rPr lang="en-US" dirty="0"/>
              <a:t>in PHP</a:t>
            </a:r>
            <a:r>
              <a:rPr lang="en-US" dirty="0" smtClean="0"/>
              <a:t>. </a:t>
            </a:r>
            <a:r>
              <a:rPr lang="en-US" dirty="0"/>
              <a:t>This </a:t>
            </a:r>
            <a:r>
              <a:rPr lang="en-US" dirty="0" smtClean="0"/>
              <a:t>means that </a:t>
            </a:r>
            <a:r>
              <a:rPr lang="en-US" dirty="0"/>
              <a:t>PHP passes a copy of the variable so if the parameter is modified within </a:t>
            </a:r>
            <a:r>
              <a:rPr lang="en-US" dirty="0" smtClean="0"/>
              <a:t>the function</a:t>
            </a:r>
            <a:r>
              <a:rPr lang="en-US" dirty="0"/>
              <a:t>, it does not change the original.</a:t>
            </a:r>
          </a:p>
        </p:txBody>
      </p:sp>
      <p:pic>
        <p:nvPicPr>
          <p:cNvPr id="6" name="Picture 5" descr="Screen Shot 2014-02-05 at 3.07.1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7086600" cy="24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Development Technologies</a:t>
            </a:r>
            <a:endParaRPr lang="en-US" dirty="0"/>
          </a:p>
        </p:txBody>
      </p:sp>
      <p:pic>
        <p:nvPicPr>
          <p:cNvPr id="5" name="Content Placeholder 4" descr="4071508003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82" b="-13582"/>
          <a:stretch>
            <a:fillRect/>
          </a:stretch>
        </p:blipFill>
        <p:spPr>
          <a:xfrm>
            <a:off x="533400" y="1376834"/>
            <a:ext cx="7543800" cy="533417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 Parameters by Reference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PHP </a:t>
            </a:r>
            <a:r>
              <a:rPr lang="en-US" dirty="0"/>
              <a:t>also allows arguments to </a:t>
            </a:r>
            <a:r>
              <a:rPr lang="en-US" dirty="0" smtClean="0"/>
              <a:t>functions to </a:t>
            </a:r>
            <a:r>
              <a:rPr lang="en-US" dirty="0"/>
              <a:t>be </a:t>
            </a:r>
            <a:r>
              <a:rPr lang="en-US" b="1" dirty="0"/>
              <a:t>passed by reference</a:t>
            </a:r>
            <a:r>
              <a:rPr lang="en-US" dirty="0"/>
              <a:t>, which will allow a function to change the </a:t>
            </a:r>
            <a:r>
              <a:rPr lang="en-US" dirty="0" smtClean="0"/>
              <a:t>contents of </a:t>
            </a:r>
            <a:r>
              <a:rPr lang="en-US" dirty="0"/>
              <a:t>a passed </a:t>
            </a:r>
            <a:r>
              <a:rPr lang="en-US" dirty="0" smtClean="0"/>
              <a:t>variable. </a:t>
            </a:r>
          </a:p>
          <a:p>
            <a:r>
              <a:rPr lang="en-US" dirty="0" smtClean="0"/>
              <a:t>The </a:t>
            </a:r>
            <a:r>
              <a:rPr lang="en-US" dirty="0"/>
              <a:t>mechanism in PHP to specify that a parameter is passed </a:t>
            </a:r>
            <a:r>
              <a:rPr lang="en-US" dirty="0" smtClean="0"/>
              <a:t>by reference </a:t>
            </a:r>
            <a:r>
              <a:rPr lang="en-US" dirty="0"/>
              <a:t>is to add an ampersand (&amp;) symbol next to the parameter name in </a:t>
            </a:r>
            <a:r>
              <a:rPr lang="en-US" dirty="0" smtClean="0"/>
              <a:t>the function </a:t>
            </a:r>
            <a:r>
              <a:rPr lang="en-US" dirty="0"/>
              <a:t>declaration</a:t>
            </a:r>
          </a:p>
        </p:txBody>
      </p:sp>
      <p:pic>
        <p:nvPicPr>
          <p:cNvPr id="5" name="Picture 4" descr="Screen Shot 2014-02-05 at 3.08.2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7200"/>
            <a:ext cx="5638800" cy="20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</a:t>
            </a:r>
            <a:r>
              <a:rPr lang="en-US" dirty="0" err="1" smtClean="0"/>
              <a:t>vs</a:t>
            </a:r>
            <a:r>
              <a:rPr lang="en-US" dirty="0" smtClean="0"/>
              <a:t> Reference</a:t>
            </a:r>
            <a:endParaRPr lang="en-US" dirty="0"/>
          </a:p>
        </p:txBody>
      </p:sp>
      <p:pic>
        <p:nvPicPr>
          <p:cNvPr id="5" name="Content Placeholder 4" descr="4071508015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868" b="-986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Scope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variables defined within a function (such </a:t>
            </a:r>
            <a:r>
              <a:rPr lang="en-US" dirty="0" smtClean="0"/>
              <a:t>as parameter </a:t>
            </a:r>
            <a:r>
              <a:rPr lang="en-US" dirty="0"/>
              <a:t>variables) have </a:t>
            </a:r>
            <a:r>
              <a:rPr lang="en-US" b="1" dirty="0"/>
              <a:t>function scope</a:t>
            </a:r>
            <a:r>
              <a:rPr lang="en-US" dirty="0"/>
              <a:t>, meaning that they are only </a:t>
            </a:r>
            <a:r>
              <a:rPr lang="en-US" dirty="0" smtClean="0"/>
              <a:t>accessible within </a:t>
            </a:r>
            <a:r>
              <a:rPr lang="en-US" dirty="0"/>
              <a:t>the function</a:t>
            </a:r>
            <a:r>
              <a:rPr lang="en-US" dirty="0" smtClean="0"/>
              <a:t>.</a:t>
            </a:r>
          </a:p>
          <a:p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variables </a:t>
            </a:r>
            <a:r>
              <a:rPr lang="en-US" dirty="0" smtClean="0"/>
              <a:t>created outside </a:t>
            </a:r>
            <a:r>
              <a:rPr lang="en-US" dirty="0"/>
              <a:t>of the function in the main script are unavailable within a </a:t>
            </a:r>
            <a:r>
              <a:rPr lang="en-US" dirty="0" smtClean="0"/>
              <a:t>function.</a:t>
            </a:r>
          </a:p>
          <a:p>
            <a:r>
              <a:rPr lang="en-US" b="1" dirty="0"/>
              <a:t>$count= 56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function </a:t>
            </a:r>
            <a:r>
              <a:rPr lang="en-US" b="1" dirty="0" err="1"/>
              <a:t>testScope</a:t>
            </a:r>
            <a:r>
              <a:rPr lang="en-US" b="1" dirty="0"/>
              <a:t>() </a:t>
            </a:r>
            <a:r>
              <a:rPr lang="en-US" b="1" dirty="0" smtClean="0"/>
              <a:t>{</a:t>
            </a:r>
            <a:br>
              <a:rPr lang="en-US" b="1" dirty="0" smtClean="0"/>
            </a:br>
            <a:r>
              <a:rPr lang="en-US" b="1" dirty="0" smtClean="0"/>
              <a:t>	echo </a:t>
            </a:r>
            <a:r>
              <a:rPr lang="en-US" b="1" dirty="0"/>
              <a:t>$count; </a:t>
            </a:r>
            <a:r>
              <a:rPr lang="en-US" b="1" dirty="0" smtClean="0"/>
              <a:t>	</a:t>
            </a:r>
            <a:r>
              <a:rPr lang="en-US" i="1" dirty="0" smtClean="0"/>
              <a:t>/</a:t>
            </a:r>
            <a:r>
              <a:rPr lang="en-US" i="1" dirty="0"/>
              <a:t>/ outputs 0 or generates run-time 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			</a:t>
            </a:r>
            <a:r>
              <a:rPr lang="en-US" i="1" dirty="0" smtClean="0"/>
              <a:t>//warning</a:t>
            </a:r>
            <a:r>
              <a:rPr lang="en-US" i="1" dirty="0"/>
              <a:t>/error</a:t>
            </a:r>
          </a:p>
          <a:p>
            <a:r>
              <a:rPr lang="en-US" b="1" dirty="0"/>
              <a:t>}</a:t>
            </a:r>
          </a:p>
          <a:p>
            <a:r>
              <a:rPr lang="en-US" b="1" dirty="0" err="1"/>
              <a:t>testScope</a:t>
            </a:r>
            <a:r>
              <a:rPr lang="en-US" b="1" dirty="0"/>
              <a:t>()</a:t>
            </a:r>
            <a:r>
              <a:rPr lang="en-US" b="1" dirty="0" smtClean="0"/>
              <a:t>;</a:t>
            </a:r>
            <a:br>
              <a:rPr lang="en-US" b="1" dirty="0" smtClean="0"/>
            </a:br>
            <a:r>
              <a:rPr lang="en-US" b="1" dirty="0" smtClean="0"/>
              <a:t>echo </a:t>
            </a:r>
            <a:r>
              <a:rPr lang="en-US" b="1" dirty="0"/>
              <a:t>$count; </a:t>
            </a:r>
            <a:r>
              <a:rPr lang="en-US" i="1" dirty="0"/>
              <a:t>// outputs 56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dirty="0" smtClean="0"/>
              <a:t>ariables </a:t>
            </a:r>
            <a:r>
              <a:rPr lang="en-US" dirty="0"/>
              <a:t>defined in the main script are said to have </a:t>
            </a:r>
            <a:r>
              <a:rPr lang="en-US" b="1" dirty="0"/>
              <a:t>global </a:t>
            </a:r>
            <a:r>
              <a:rPr lang="en-US" b="1" dirty="0" smtClean="0"/>
              <a:t>scope. </a:t>
            </a:r>
          </a:p>
          <a:p>
            <a:r>
              <a:rPr lang="en-US" dirty="0" smtClean="0"/>
              <a:t>Unlike in </a:t>
            </a:r>
            <a:r>
              <a:rPr lang="en-US" dirty="0"/>
              <a:t>other programming languages, a global variable is not, by default, </a:t>
            </a:r>
            <a:r>
              <a:rPr lang="en-US" dirty="0" smtClean="0"/>
              <a:t>available within functions.</a:t>
            </a:r>
          </a:p>
          <a:p>
            <a:r>
              <a:rPr lang="en-US" dirty="0"/>
              <a:t>PHP does allow variables with global scope to </a:t>
            </a:r>
            <a:r>
              <a:rPr lang="en-US" dirty="0" smtClean="0"/>
              <a:t>be accessed </a:t>
            </a:r>
            <a:r>
              <a:rPr lang="en-US" dirty="0"/>
              <a:t>within a function using the </a:t>
            </a:r>
            <a:r>
              <a:rPr lang="en-US" b="1" dirty="0"/>
              <a:t>global</a:t>
            </a:r>
            <a:r>
              <a:rPr lang="en-US" dirty="0"/>
              <a:t> </a:t>
            </a:r>
            <a:r>
              <a:rPr lang="en-US" dirty="0" smtClean="0"/>
              <a:t>keyword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unavoidable</a:t>
            </a:r>
            <a:endParaRPr lang="en-US" dirty="0"/>
          </a:p>
        </p:txBody>
      </p:sp>
      <p:pic>
        <p:nvPicPr>
          <p:cNvPr id="5" name="Picture 4" descr="Screen Shot 2014-02-05 at 3.11.5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7200"/>
            <a:ext cx="5943600" cy="21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You’ve Learned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07698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Rockwell Condensed" pitchFamily="18" charset="0"/>
              </a:rPr>
              <a:t>Server-Side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107698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Web Server’s </a:t>
            </a:r>
            <a:r>
              <a:rPr lang="en-US" sz="2800" dirty="0" err="1" smtClean="0">
                <a:solidFill>
                  <a:srgbClr val="FFFFFF"/>
                </a:solidFill>
                <a:latin typeface="Rockwell Condensed" pitchFamily="18" charset="0"/>
              </a:rPr>
              <a:t>Responsabilities</a:t>
            </a:r>
            <a:endParaRPr lang="en-US" sz="2800" dirty="0">
              <a:solidFill>
                <a:srgbClr val="FFFFFF"/>
              </a:solidFill>
              <a:latin typeface="Rockwell Condense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362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1" y="252478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Rockwell Condensed" pitchFamily="18" charset="0"/>
              </a:rPr>
              <a:t>Quick Tour of </a:t>
            </a:r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PHP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2362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1" y="252478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Rockwell Condensed" pitchFamily="18" charset="0"/>
              </a:rPr>
              <a:t>Program </a:t>
            </a:r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Control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38100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3972580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Rockwell Condensed" pitchFamily="18" charset="0"/>
              </a:rPr>
              <a:t>F</a:t>
            </a:r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unctions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257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Server-Side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ASP (Active Server Pages)</a:t>
            </a:r>
            <a:r>
              <a:rPr lang="en-US" dirty="0" smtClean="0"/>
              <a:t>. Like </a:t>
            </a:r>
            <a:r>
              <a:rPr lang="en-US" dirty="0"/>
              <a:t>PHP, ASP code (using the VBScript </a:t>
            </a:r>
            <a:r>
              <a:rPr lang="en-US" dirty="0" smtClean="0"/>
              <a:t>programming language</a:t>
            </a:r>
            <a:r>
              <a:rPr lang="en-US" dirty="0"/>
              <a:t>) can be embedded within the </a:t>
            </a:r>
            <a:r>
              <a:rPr lang="en-US" dirty="0" smtClean="0"/>
              <a:t>HTML. ASP </a:t>
            </a:r>
            <a:r>
              <a:rPr lang="en-US" dirty="0"/>
              <a:t>programming code is interpreted at run time, hence it can </a:t>
            </a:r>
            <a:r>
              <a:rPr lang="en-US" dirty="0" smtClean="0"/>
              <a:t>be slow </a:t>
            </a:r>
            <a:r>
              <a:rPr lang="en-US" dirty="0"/>
              <a:t>in comparison to other technologies.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ASP.NET</a:t>
            </a:r>
            <a:r>
              <a:rPr lang="en-US" dirty="0"/>
              <a:t>. </a:t>
            </a:r>
            <a:r>
              <a:rPr lang="en-US" dirty="0" smtClean="0"/>
              <a:t>ASP.NET is part </a:t>
            </a:r>
            <a:r>
              <a:rPr lang="en-US" dirty="0"/>
              <a:t>of Microsoft’s .NET Framework and can use any .NET </a:t>
            </a:r>
            <a:r>
              <a:rPr lang="en-US" dirty="0" smtClean="0"/>
              <a:t>programming language </a:t>
            </a:r>
            <a:r>
              <a:rPr lang="en-US" dirty="0"/>
              <a:t>(though C# is the most commonly used). ASP.NET </a:t>
            </a:r>
            <a:r>
              <a:rPr lang="en-US" dirty="0" smtClean="0"/>
              <a:t>uses an explicitly object</a:t>
            </a:r>
            <a:r>
              <a:rPr lang="en-US" dirty="0"/>
              <a:t>-oriented </a:t>
            </a:r>
            <a:r>
              <a:rPr lang="en-US" dirty="0" smtClean="0"/>
              <a:t>approach. </a:t>
            </a:r>
            <a:r>
              <a:rPr lang="en-US" dirty="0"/>
              <a:t>It also uses </a:t>
            </a:r>
            <a:r>
              <a:rPr lang="en-US" dirty="0" smtClean="0"/>
              <a:t>special markup </a:t>
            </a:r>
            <a:r>
              <a:rPr lang="en-US" dirty="0"/>
              <a:t>called web server controls that encapsulate common web </a:t>
            </a:r>
            <a:r>
              <a:rPr lang="en-US" dirty="0" smtClean="0"/>
              <a:t>functionality such </a:t>
            </a:r>
            <a:r>
              <a:rPr lang="en-US" dirty="0"/>
              <a:t>as database-driven lists, form validation, and user registration </a:t>
            </a:r>
            <a:r>
              <a:rPr lang="en-US" dirty="0" smtClean="0"/>
              <a:t>wizards. ASP.NET </a:t>
            </a:r>
            <a:r>
              <a:rPr lang="en-US" dirty="0"/>
              <a:t>pages are compiled into an intermediary file format called MSIL that </a:t>
            </a:r>
            <a:r>
              <a:rPr lang="en-US" dirty="0" smtClean="0"/>
              <a:t>is analogous </a:t>
            </a:r>
            <a:r>
              <a:rPr lang="en-US" dirty="0"/>
              <a:t>to Java’s byte-code. ASP.NET then uses a </a:t>
            </a:r>
            <a:r>
              <a:rPr lang="en-US" dirty="0" smtClean="0"/>
              <a:t>Just</a:t>
            </a:r>
            <a:r>
              <a:rPr lang="en-US" dirty="0"/>
              <a:t>-In-</a:t>
            </a:r>
            <a:r>
              <a:rPr lang="en-US" dirty="0" smtClean="0"/>
              <a:t>Time compiler to </a:t>
            </a:r>
            <a:r>
              <a:rPr lang="en-US" dirty="0"/>
              <a:t>compile the MSIL into machine executable code so its performance can </a:t>
            </a:r>
            <a:r>
              <a:rPr lang="en-US" dirty="0" smtClean="0"/>
              <a:t>be excellent</a:t>
            </a:r>
            <a:r>
              <a:rPr lang="en-US" dirty="0"/>
              <a:t>. However, ASP.NET is essentially limited to Windows servers.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Server-Side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JSP (Java Server Pages)</a:t>
            </a:r>
            <a:r>
              <a:rPr lang="en-US" dirty="0"/>
              <a:t>. JSP uses Java as its programming language </a:t>
            </a:r>
            <a:r>
              <a:rPr lang="en-US" dirty="0" smtClean="0"/>
              <a:t>and like </a:t>
            </a:r>
            <a:r>
              <a:rPr lang="en-US" dirty="0"/>
              <a:t>ASP.NET it uses an explicit object-oriented approach and is used </a:t>
            </a:r>
            <a:r>
              <a:rPr lang="en-US" dirty="0" smtClean="0"/>
              <a:t>in large </a:t>
            </a:r>
            <a:r>
              <a:rPr lang="en-US" dirty="0"/>
              <a:t>enterprise web systems and is integrated into the J2EE </a:t>
            </a:r>
            <a:r>
              <a:rPr lang="en-US" dirty="0" smtClean="0"/>
              <a:t>environment. Since </a:t>
            </a:r>
            <a:r>
              <a:rPr lang="en-US" dirty="0"/>
              <a:t>JSP uses the Java Runtime Engine, it also uses a JIT compiler for </a:t>
            </a:r>
            <a:r>
              <a:rPr lang="en-US" dirty="0" smtClean="0"/>
              <a:t>fast execution </a:t>
            </a:r>
            <a:r>
              <a:rPr lang="en-US" dirty="0"/>
              <a:t>time and is cross-platform. While JSP’s usage in the web as </a:t>
            </a:r>
            <a:r>
              <a:rPr lang="en-US" dirty="0" smtClean="0"/>
              <a:t>a whole </a:t>
            </a:r>
            <a:r>
              <a:rPr lang="en-US" dirty="0"/>
              <a:t>is small, it has a substantial market share in the intranet environment</a:t>
            </a:r>
            <a:r>
              <a:rPr lang="en-US" dirty="0" smtClean="0"/>
              <a:t>, as </a:t>
            </a:r>
            <a:r>
              <a:rPr lang="en-US" dirty="0"/>
              <a:t>well as with very large and busy </a:t>
            </a:r>
            <a:r>
              <a:rPr lang="en-US" dirty="0" smtClean="0"/>
              <a:t>sites.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Node.js</a:t>
            </a:r>
            <a:r>
              <a:rPr lang="en-US" dirty="0"/>
              <a:t>. This is a more recent server environment that uses JavaScript on </a:t>
            </a:r>
            <a:r>
              <a:rPr lang="en-US" dirty="0" smtClean="0"/>
              <a:t>the server </a:t>
            </a:r>
            <a:r>
              <a:rPr lang="en-US" dirty="0"/>
              <a:t>side, thus allowing developers already familiar with JavaScript to use just </a:t>
            </a:r>
            <a:r>
              <a:rPr lang="en-US" dirty="0" smtClean="0"/>
              <a:t>a single </a:t>
            </a:r>
            <a:r>
              <a:rPr lang="en-US" dirty="0"/>
              <a:t>language for both client-side and server-side development. Unlike the </a:t>
            </a:r>
            <a:r>
              <a:rPr lang="en-US" dirty="0" smtClean="0"/>
              <a:t>other development </a:t>
            </a:r>
            <a:r>
              <a:rPr lang="en-US" dirty="0"/>
              <a:t>technologies listed here, </a:t>
            </a:r>
            <a:r>
              <a:rPr lang="en-US" dirty="0" err="1"/>
              <a:t>node.js</a:t>
            </a:r>
            <a:r>
              <a:rPr lang="en-US" dirty="0"/>
              <a:t> also is its own web server software</a:t>
            </a:r>
            <a:r>
              <a:rPr lang="en-US" dirty="0" smtClean="0"/>
              <a:t>, thus </a:t>
            </a:r>
            <a:r>
              <a:rPr lang="en-US" dirty="0"/>
              <a:t>eliminating the need for Apache, IIS, or some other web server software.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Book Palette">
      <a:dk1>
        <a:srgbClr val="404040"/>
      </a:dk1>
      <a:lt1>
        <a:srgbClr val="F3F3E7"/>
      </a:lt1>
      <a:dk2>
        <a:srgbClr val="467082"/>
      </a:dk2>
      <a:lt2>
        <a:srgbClr val="FFFFFF"/>
      </a:lt2>
      <a:accent1>
        <a:srgbClr val="009FDA"/>
      </a:accent1>
      <a:accent2>
        <a:srgbClr val="CE2933"/>
      </a:accent2>
      <a:accent3>
        <a:srgbClr val="E6B120"/>
      </a:accent3>
      <a:accent4>
        <a:srgbClr val="467082"/>
      </a:accent4>
      <a:accent5>
        <a:srgbClr val="F3703A"/>
      </a:accent5>
      <a:accent6>
        <a:srgbClr val="00A651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Chapter01-PresentationDistilled</Template>
  <TotalTime>2521</TotalTime>
  <Words>3046</Words>
  <Application>Microsoft Macintosh PowerPoint</Application>
  <PresentationFormat>On-screen Show (4:3)</PresentationFormat>
  <Paragraphs>342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Consolas</vt:lpstr>
      <vt:lpstr>Rockwell</vt:lpstr>
      <vt:lpstr>Rockwell Condensed</vt:lpstr>
      <vt:lpstr>Rockwell Extra Bold</vt:lpstr>
      <vt:lpstr>Times New Roman</vt:lpstr>
      <vt:lpstr>Wingdings</vt:lpstr>
      <vt:lpstr>Presentation</vt:lpstr>
      <vt:lpstr>Introduction to Server-Side Development with PHP</vt:lpstr>
      <vt:lpstr>Objectives</vt:lpstr>
      <vt:lpstr>What IS Server-Side Development</vt:lpstr>
      <vt:lpstr>What is Server-Side Development</vt:lpstr>
      <vt:lpstr>Comparing Client and Server Scripts </vt:lpstr>
      <vt:lpstr>Server-Side Script Resources</vt:lpstr>
      <vt:lpstr>Web Development Technologies</vt:lpstr>
      <vt:lpstr>Comparing Server-Side Technologies</vt:lpstr>
      <vt:lpstr>Comparing Server-Side Technologies</vt:lpstr>
      <vt:lpstr>Comparing Server-Side Technologies</vt:lpstr>
      <vt:lpstr>Comparing Server-Side Technologies</vt:lpstr>
      <vt:lpstr>Market Share</vt:lpstr>
      <vt:lpstr>Web Server’s Responsabilities</vt:lpstr>
      <vt:lpstr>A Web Server’s Responsibilities</vt:lpstr>
      <vt:lpstr>LAMP stack</vt:lpstr>
      <vt:lpstr>Apache and Linux</vt:lpstr>
      <vt:lpstr>Apache</vt:lpstr>
      <vt:lpstr>Apache and PHP</vt:lpstr>
      <vt:lpstr>Apache Threads</vt:lpstr>
      <vt:lpstr>Apache Threads</vt:lpstr>
      <vt:lpstr>PHP Internals</vt:lpstr>
      <vt:lpstr>Zend Engine</vt:lpstr>
      <vt:lpstr>Installing LAMP locally</vt:lpstr>
      <vt:lpstr>XAMPP Control Panel</vt:lpstr>
      <vt:lpstr>XAMPP Settings</vt:lpstr>
      <vt:lpstr>Quick Tour Of PHP</vt:lpstr>
      <vt:lpstr>Quick Tour</vt:lpstr>
      <vt:lpstr>PHP Tags</vt:lpstr>
      <vt:lpstr>PHP Tags</vt:lpstr>
      <vt:lpstr>HTML and PHP</vt:lpstr>
      <vt:lpstr>HTML and PHP</vt:lpstr>
      <vt:lpstr>PHP Comments</vt:lpstr>
      <vt:lpstr>PHP Comments</vt:lpstr>
      <vt:lpstr>Variables</vt:lpstr>
      <vt:lpstr>Data Types</vt:lpstr>
      <vt:lpstr>Constants</vt:lpstr>
      <vt:lpstr>Constants</vt:lpstr>
      <vt:lpstr>Writing to Output</vt:lpstr>
      <vt:lpstr>String Concatenation</vt:lpstr>
      <vt:lpstr>String Concatenation</vt:lpstr>
      <vt:lpstr>String Concatenation</vt:lpstr>
      <vt:lpstr>String Concatenation</vt:lpstr>
      <vt:lpstr>PowerPoint Presentation</vt:lpstr>
      <vt:lpstr>Complicated Concatenation</vt:lpstr>
      <vt:lpstr>Complicated Concatenation</vt:lpstr>
      <vt:lpstr>Illustrated Example</vt:lpstr>
      <vt:lpstr>PrintF </vt:lpstr>
      <vt:lpstr>PrintF </vt:lpstr>
      <vt:lpstr>PrintF </vt:lpstr>
      <vt:lpstr>PrintF </vt:lpstr>
      <vt:lpstr>Program CONTROL</vt:lpstr>
      <vt:lpstr>If…else </vt:lpstr>
      <vt:lpstr>If…else </vt:lpstr>
      <vt:lpstr>Switch…case </vt:lpstr>
      <vt:lpstr>While and Do..while</vt:lpstr>
      <vt:lpstr>For</vt:lpstr>
      <vt:lpstr>Alternate syntax for Control Structures</vt:lpstr>
      <vt:lpstr>Include Files</vt:lpstr>
      <vt:lpstr>Include Files</vt:lpstr>
      <vt:lpstr>Include Files</vt:lpstr>
      <vt:lpstr>functions</vt:lpstr>
      <vt:lpstr>Functions </vt:lpstr>
      <vt:lpstr>Functions </vt:lpstr>
      <vt:lpstr>Functions </vt:lpstr>
      <vt:lpstr>Call a function</vt:lpstr>
      <vt:lpstr>Parameters</vt:lpstr>
      <vt:lpstr>Parameters</vt:lpstr>
      <vt:lpstr>Parameter Default Values</vt:lpstr>
      <vt:lpstr>Pass Parameters by Value</vt:lpstr>
      <vt:lpstr>Pass Parameters by Reference</vt:lpstr>
      <vt:lpstr>Value vs Reference</vt:lpstr>
      <vt:lpstr>Variable Scope in functions</vt:lpstr>
      <vt:lpstr>Global variables</vt:lpstr>
      <vt:lpstr>What You’ve Learned</vt:lpstr>
    </vt:vector>
  </TitlesOfParts>
  <Company>Mount Royal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 Connolly</dc:creator>
  <cp:lastModifiedBy>Yousef Hassouneh</cp:lastModifiedBy>
  <cp:revision>606</cp:revision>
  <dcterms:created xsi:type="dcterms:W3CDTF">2012-11-14T17:20:48Z</dcterms:created>
  <dcterms:modified xsi:type="dcterms:W3CDTF">2017-11-22T06:47:10Z</dcterms:modified>
</cp:coreProperties>
</file>