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47" autoAdjust="0"/>
    <p:restoredTop sz="94624" autoAdjust="0"/>
  </p:normalViewPr>
  <p:slideViewPr>
    <p:cSldViewPr>
      <p:cViewPr>
        <p:scale>
          <a:sx n="75" d="100"/>
          <a:sy n="75" d="100"/>
        </p:scale>
        <p:origin x="-1200"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8AEE127-7601-4018-ABAB-B8868B655EA7}" type="datetimeFigureOut">
              <a:rPr lang="ar-JO" smtClean="0"/>
              <a:pPr/>
              <a:t>15/1/1438</a:t>
            </a:fld>
            <a:endParaRPr lang="ar-JO"/>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JO"/>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531F9AB-9B63-455D-B751-C756CEF990C3}"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8AEE127-7601-4018-ABAB-B8868B655EA7}" type="datetimeFigureOut">
              <a:rPr lang="ar-JO" smtClean="0"/>
              <a:pPr/>
              <a:t>15/1/1438</a:t>
            </a:fld>
            <a:endParaRPr lang="ar-JO"/>
          </a:p>
        </p:txBody>
      </p:sp>
      <p:sp>
        <p:nvSpPr>
          <p:cNvPr id="5" name="Footer Placeholder 4"/>
          <p:cNvSpPr>
            <a:spLocks noGrp="1"/>
          </p:cNvSpPr>
          <p:nvPr>
            <p:ph type="ftr" sz="quarter" idx="11"/>
          </p:nvPr>
        </p:nvSpPr>
        <p:spPr/>
        <p:txBody>
          <a:bodyPr/>
          <a:lstStyle>
            <a:extLst/>
          </a:lstStyle>
          <a:p>
            <a:endParaRPr lang="ar-JO"/>
          </a:p>
        </p:txBody>
      </p:sp>
      <p:sp>
        <p:nvSpPr>
          <p:cNvPr id="6" name="Slide Number Placeholder 5"/>
          <p:cNvSpPr>
            <a:spLocks noGrp="1"/>
          </p:cNvSpPr>
          <p:nvPr>
            <p:ph type="sldNum" sz="quarter" idx="12"/>
          </p:nvPr>
        </p:nvSpPr>
        <p:spPr/>
        <p:txBody>
          <a:bodyPr/>
          <a:lstStyle>
            <a:extLst/>
          </a:lstStyle>
          <a:p>
            <a:fld id="{E531F9AB-9B63-455D-B751-C756CEF990C3}"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8AEE127-7601-4018-ABAB-B8868B655EA7}" type="datetimeFigureOut">
              <a:rPr lang="ar-JO" smtClean="0"/>
              <a:pPr/>
              <a:t>15/1/1438</a:t>
            </a:fld>
            <a:endParaRPr lang="ar-JO"/>
          </a:p>
        </p:txBody>
      </p:sp>
      <p:sp>
        <p:nvSpPr>
          <p:cNvPr id="5" name="Footer Placeholder 4"/>
          <p:cNvSpPr>
            <a:spLocks noGrp="1"/>
          </p:cNvSpPr>
          <p:nvPr>
            <p:ph type="ftr" sz="quarter" idx="11"/>
          </p:nvPr>
        </p:nvSpPr>
        <p:spPr/>
        <p:txBody>
          <a:bodyPr/>
          <a:lstStyle>
            <a:extLst/>
          </a:lstStyle>
          <a:p>
            <a:endParaRPr lang="ar-JO"/>
          </a:p>
        </p:txBody>
      </p:sp>
      <p:sp>
        <p:nvSpPr>
          <p:cNvPr id="6" name="Slide Number Placeholder 5"/>
          <p:cNvSpPr>
            <a:spLocks noGrp="1"/>
          </p:cNvSpPr>
          <p:nvPr>
            <p:ph type="sldNum" sz="quarter" idx="12"/>
          </p:nvPr>
        </p:nvSpPr>
        <p:spPr/>
        <p:txBody>
          <a:bodyPr/>
          <a:lstStyle>
            <a:extLst/>
          </a:lstStyle>
          <a:p>
            <a:fld id="{E531F9AB-9B63-455D-B751-C756CEF990C3}"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8AEE127-7601-4018-ABAB-B8868B655EA7}" type="datetimeFigureOut">
              <a:rPr lang="ar-JO" smtClean="0"/>
              <a:pPr/>
              <a:t>15/1/1438</a:t>
            </a:fld>
            <a:endParaRPr lang="ar-JO"/>
          </a:p>
        </p:txBody>
      </p:sp>
      <p:sp>
        <p:nvSpPr>
          <p:cNvPr id="5" name="Footer Placeholder 4"/>
          <p:cNvSpPr>
            <a:spLocks noGrp="1"/>
          </p:cNvSpPr>
          <p:nvPr>
            <p:ph type="ftr" sz="quarter" idx="11"/>
          </p:nvPr>
        </p:nvSpPr>
        <p:spPr/>
        <p:txBody>
          <a:bodyPr/>
          <a:lstStyle>
            <a:extLst/>
          </a:lstStyle>
          <a:p>
            <a:endParaRPr lang="ar-JO"/>
          </a:p>
        </p:txBody>
      </p:sp>
      <p:sp>
        <p:nvSpPr>
          <p:cNvPr id="6" name="Slide Number Placeholder 5"/>
          <p:cNvSpPr>
            <a:spLocks noGrp="1"/>
          </p:cNvSpPr>
          <p:nvPr>
            <p:ph type="sldNum" sz="quarter" idx="12"/>
          </p:nvPr>
        </p:nvSpPr>
        <p:spPr/>
        <p:txBody>
          <a:bodyPr/>
          <a:lstStyle>
            <a:extLst/>
          </a:lstStyle>
          <a:p>
            <a:fld id="{E531F9AB-9B63-455D-B751-C756CEF990C3}" type="slidenum">
              <a:rPr lang="ar-JO" smtClean="0"/>
              <a:pPr/>
              <a:t>‹#›</a:t>
            </a:fld>
            <a:endParaRPr lang="ar-JO"/>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8AEE127-7601-4018-ABAB-B8868B655EA7}" type="datetimeFigureOut">
              <a:rPr lang="ar-JO" smtClean="0"/>
              <a:pPr/>
              <a:t>15/1/1438</a:t>
            </a:fld>
            <a:endParaRPr lang="ar-JO"/>
          </a:p>
        </p:txBody>
      </p:sp>
      <p:sp>
        <p:nvSpPr>
          <p:cNvPr id="5" name="Footer Placeholder 4"/>
          <p:cNvSpPr>
            <a:spLocks noGrp="1"/>
          </p:cNvSpPr>
          <p:nvPr>
            <p:ph type="ftr" sz="quarter" idx="11"/>
          </p:nvPr>
        </p:nvSpPr>
        <p:spPr/>
        <p:txBody>
          <a:bodyPr/>
          <a:lstStyle>
            <a:extLst/>
          </a:lstStyle>
          <a:p>
            <a:endParaRPr lang="ar-JO"/>
          </a:p>
        </p:txBody>
      </p:sp>
      <p:sp>
        <p:nvSpPr>
          <p:cNvPr id="6" name="Slide Number Placeholder 5"/>
          <p:cNvSpPr>
            <a:spLocks noGrp="1"/>
          </p:cNvSpPr>
          <p:nvPr>
            <p:ph type="sldNum" sz="quarter" idx="12"/>
          </p:nvPr>
        </p:nvSpPr>
        <p:spPr/>
        <p:txBody>
          <a:bodyPr/>
          <a:lstStyle>
            <a:extLst/>
          </a:lstStyle>
          <a:p>
            <a:fld id="{E531F9AB-9B63-455D-B751-C756CEF990C3}" type="slidenum">
              <a:rPr lang="ar-JO" smtClean="0"/>
              <a:pPr/>
              <a:t>‹#›</a:t>
            </a:fld>
            <a:endParaRPr lang="ar-JO"/>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8AEE127-7601-4018-ABAB-B8868B655EA7}" type="datetimeFigureOut">
              <a:rPr lang="ar-JO" smtClean="0"/>
              <a:pPr/>
              <a:t>15/1/1438</a:t>
            </a:fld>
            <a:endParaRPr lang="ar-JO"/>
          </a:p>
        </p:txBody>
      </p:sp>
      <p:sp>
        <p:nvSpPr>
          <p:cNvPr id="6" name="Footer Placeholder 5"/>
          <p:cNvSpPr>
            <a:spLocks noGrp="1"/>
          </p:cNvSpPr>
          <p:nvPr>
            <p:ph type="ftr" sz="quarter" idx="11"/>
          </p:nvPr>
        </p:nvSpPr>
        <p:spPr/>
        <p:txBody>
          <a:bodyPr/>
          <a:lstStyle>
            <a:extLst/>
          </a:lstStyle>
          <a:p>
            <a:endParaRPr lang="ar-JO"/>
          </a:p>
        </p:txBody>
      </p:sp>
      <p:sp>
        <p:nvSpPr>
          <p:cNvPr id="7" name="Slide Number Placeholder 6"/>
          <p:cNvSpPr>
            <a:spLocks noGrp="1"/>
          </p:cNvSpPr>
          <p:nvPr>
            <p:ph type="sldNum" sz="quarter" idx="12"/>
          </p:nvPr>
        </p:nvSpPr>
        <p:spPr/>
        <p:txBody>
          <a:bodyPr/>
          <a:lstStyle>
            <a:extLst/>
          </a:lstStyle>
          <a:p>
            <a:fld id="{E531F9AB-9B63-455D-B751-C756CEF990C3}" type="slidenum">
              <a:rPr lang="ar-JO" smtClean="0"/>
              <a:pPr/>
              <a:t>‹#›</a:t>
            </a:fld>
            <a:endParaRPr lang="ar-JO"/>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8AEE127-7601-4018-ABAB-B8868B655EA7}" type="datetimeFigureOut">
              <a:rPr lang="ar-JO" smtClean="0"/>
              <a:pPr/>
              <a:t>15/1/1438</a:t>
            </a:fld>
            <a:endParaRPr lang="ar-JO"/>
          </a:p>
        </p:txBody>
      </p:sp>
      <p:sp>
        <p:nvSpPr>
          <p:cNvPr id="8" name="Footer Placeholder 7"/>
          <p:cNvSpPr>
            <a:spLocks noGrp="1"/>
          </p:cNvSpPr>
          <p:nvPr>
            <p:ph type="ftr" sz="quarter" idx="11"/>
          </p:nvPr>
        </p:nvSpPr>
        <p:spPr/>
        <p:txBody>
          <a:bodyPr/>
          <a:lstStyle>
            <a:extLst/>
          </a:lstStyle>
          <a:p>
            <a:endParaRPr lang="ar-JO"/>
          </a:p>
        </p:txBody>
      </p:sp>
      <p:sp>
        <p:nvSpPr>
          <p:cNvPr id="9" name="Slide Number Placeholder 8"/>
          <p:cNvSpPr>
            <a:spLocks noGrp="1"/>
          </p:cNvSpPr>
          <p:nvPr>
            <p:ph type="sldNum" sz="quarter" idx="12"/>
          </p:nvPr>
        </p:nvSpPr>
        <p:spPr/>
        <p:txBody>
          <a:bodyPr/>
          <a:lstStyle>
            <a:extLst/>
          </a:lstStyle>
          <a:p>
            <a:fld id="{E531F9AB-9B63-455D-B751-C756CEF990C3}" type="slidenum">
              <a:rPr lang="ar-JO" smtClean="0"/>
              <a:pPr/>
              <a:t>‹#›</a:t>
            </a:fld>
            <a:endParaRPr lang="ar-JO"/>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8AEE127-7601-4018-ABAB-B8868B655EA7}" type="datetimeFigureOut">
              <a:rPr lang="ar-JO" smtClean="0"/>
              <a:pPr/>
              <a:t>15/1/1438</a:t>
            </a:fld>
            <a:endParaRPr lang="ar-JO"/>
          </a:p>
        </p:txBody>
      </p:sp>
      <p:sp>
        <p:nvSpPr>
          <p:cNvPr id="4" name="Footer Placeholder 3"/>
          <p:cNvSpPr>
            <a:spLocks noGrp="1"/>
          </p:cNvSpPr>
          <p:nvPr>
            <p:ph type="ftr" sz="quarter" idx="11"/>
          </p:nvPr>
        </p:nvSpPr>
        <p:spPr/>
        <p:txBody>
          <a:bodyPr/>
          <a:lstStyle>
            <a:extLst/>
          </a:lstStyle>
          <a:p>
            <a:endParaRPr lang="ar-JO"/>
          </a:p>
        </p:txBody>
      </p:sp>
      <p:sp>
        <p:nvSpPr>
          <p:cNvPr id="5" name="Slide Number Placeholder 4"/>
          <p:cNvSpPr>
            <a:spLocks noGrp="1"/>
          </p:cNvSpPr>
          <p:nvPr>
            <p:ph type="sldNum" sz="quarter" idx="12"/>
          </p:nvPr>
        </p:nvSpPr>
        <p:spPr/>
        <p:txBody>
          <a:bodyPr/>
          <a:lstStyle>
            <a:extLst/>
          </a:lstStyle>
          <a:p>
            <a:fld id="{E531F9AB-9B63-455D-B751-C756CEF990C3}" type="slidenum">
              <a:rPr lang="ar-JO" smtClean="0"/>
              <a:pPr/>
              <a:t>‹#›</a:t>
            </a:fld>
            <a:endParaRPr lang="ar-JO"/>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8AEE127-7601-4018-ABAB-B8868B655EA7}" type="datetimeFigureOut">
              <a:rPr lang="ar-JO" smtClean="0"/>
              <a:pPr/>
              <a:t>15/1/1438</a:t>
            </a:fld>
            <a:endParaRPr lang="ar-JO"/>
          </a:p>
        </p:txBody>
      </p:sp>
      <p:sp>
        <p:nvSpPr>
          <p:cNvPr id="3" name="Footer Placeholder 2"/>
          <p:cNvSpPr>
            <a:spLocks noGrp="1"/>
          </p:cNvSpPr>
          <p:nvPr>
            <p:ph type="ftr" sz="quarter" idx="11"/>
          </p:nvPr>
        </p:nvSpPr>
        <p:spPr/>
        <p:txBody>
          <a:bodyPr/>
          <a:lstStyle>
            <a:extLst/>
          </a:lstStyle>
          <a:p>
            <a:endParaRPr lang="ar-JO"/>
          </a:p>
        </p:txBody>
      </p:sp>
      <p:sp>
        <p:nvSpPr>
          <p:cNvPr id="4" name="Slide Number Placeholder 3"/>
          <p:cNvSpPr>
            <a:spLocks noGrp="1"/>
          </p:cNvSpPr>
          <p:nvPr>
            <p:ph type="sldNum" sz="quarter" idx="12"/>
          </p:nvPr>
        </p:nvSpPr>
        <p:spPr/>
        <p:txBody>
          <a:bodyPr/>
          <a:lstStyle>
            <a:extLst/>
          </a:lstStyle>
          <a:p>
            <a:fld id="{E531F9AB-9B63-455D-B751-C756CEF990C3}"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8AEE127-7601-4018-ABAB-B8868B655EA7}" type="datetimeFigureOut">
              <a:rPr lang="ar-JO" smtClean="0"/>
              <a:pPr/>
              <a:t>15/1/1438</a:t>
            </a:fld>
            <a:endParaRPr lang="ar-JO"/>
          </a:p>
        </p:txBody>
      </p:sp>
      <p:sp>
        <p:nvSpPr>
          <p:cNvPr id="6" name="Footer Placeholder 5"/>
          <p:cNvSpPr>
            <a:spLocks noGrp="1"/>
          </p:cNvSpPr>
          <p:nvPr>
            <p:ph type="ftr" sz="quarter" idx="11"/>
          </p:nvPr>
        </p:nvSpPr>
        <p:spPr/>
        <p:txBody>
          <a:bodyPr/>
          <a:lstStyle>
            <a:extLst/>
          </a:lstStyle>
          <a:p>
            <a:endParaRPr lang="ar-JO"/>
          </a:p>
        </p:txBody>
      </p:sp>
      <p:sp>
        <p:nvSpPr>
          <p:cNvPr id="7" name="Slide Number Placeholder 6"/>
          <p:cNvSpPr>
            <a:spLocks noGrp="1"/>
          </p:cNvSpPr>
          <p:nvPr>
            <p:ph type="sldNum" sz="quarter" idx="12"/>
          </p:nvPr>
        </p:nvSpPr>
        <p:spPr/>
        <p:txBody>
          <a:bodyPr/>
          <a:lstStyle>
            <a:extLst/>
          </a:lstStyle>
          <a:p>
            <a:fld id="{E531F9AB-9B63-455D-B751-C756CEF990C3}" type="slidenum">
              <a:rPr lang="ar-JO" smtClean="0"/>
              <a:pPr/>
              <a:t>‹#›</a:t>
            </a:fld>
            <a:endParaRPr lang="ar-J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8AEE127-7601-4018-ABAB-B8868B655EA7}" type="datetimeFigureOut">
              <a:rPr lang="ar-JO" smtClean="0"/>
              <a:pPr/>
              <a:t>15/1/1438</a:t>
            </a:fld>
            <a:endParaRPr lang="ar-JO"/>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JO"/>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531F9AB-9B63-455D-B751-C756CEF990C3}" type="slidenum">
              <a:rPr lang="ar-JO" smtClean="0"/>
              <a:pPr/>
              <a:t>‹#›</a:t>
            </a:fld>
            <a:endParaRPr lang="ar-JO"/>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8AEE127-7601-4018-ABAB-B8868B655EA7}" type="datetimeFigureOut">
              <a:rPr lang="ar-JO" smtClean="0"/>
              <a:pPr/>
              <a:t>15/1/1438</a:t>
            </a:fld>
            <a:endParaRPr lang="ar-JO"/>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JO"/>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531F9AB-9B63-455D-B751-C756CEF990C3}"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26196"/>
          </a:xfrm>
        </p:spPr>
        <p:txBody>
          <a:bodyPr>
            <a:noAutofit/>
          </a:bodyPr>
          <a:lstStyle/>
          <a:p>
            <a:pPr rtl="0"/>
            <a:r>
              <a:rPr lang="ar-JO" sz="96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القيادة</a:t>
            </a:r>
            <a:endParaRPr lang="ar-JO" sz="96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ar-JO" dirty="0" smtClean="0"/>
              <a:t>تعتمد هذه النظرية على أن القائد يواجه صعوبات عديدة عند تحديد الأسلوب المناسب لاتخاذ القرارات من حيث مشتركة القائد </a:t>
            </a:r>
            <a:r>
              <a:rPr lang="ar-JO" dirty="0" err="1" smtClean="0"/>
              <a:t>و</a:t>
            </a:r>
            <a:r>
              <a:rPr lang="ar-JO" dirty="0" smtClean="0"/>
              <a:t> المرءوسين .فتراوح أنماط القيادة من نمط القيادة المركزة حول القائد فينفرد باتخاذ القرارات </a:t>
            </a:r>
            <a:r>
              <a:rPr lang="ar-JO" dirty="0" err="1" smtClean="0"/>
              <a:t>و</a:t>
            </a:r>
            <a:r>
              <a:rPr lang="ar-JO" dirty="0" smtClean="0"/>
              <a:t> تحديد السلطة </a:t>
            </a:r>
            <a:r>
              <a:rPr lang="ar-JO" dirty="0" err="1" smtClean="0"/>
              <a:t>و</a:t>
            </a:r>
            <a:r>
              <a:rPr lang="ar-JO" dirty="0" smtClean="0"/>
              <a:t> الرقابة الشديدة على المرءوسين </a:t>
            </a:r>
            <a:r>
              <a:rPr lang="ar-JO" dirty="0" err="1" smtClean="0"/>
              <a:t>و</a:t>
            </a:r>
            <a:r>
              <a:rPr lang="ar-JO" dirty="0" smtClean="0"/>
              <a:t> يكون بأقصى اليسار كما يوضحه الشكل التالي:</a:t>
            </a:r>
          </a:p>
          <a:p>
            <a:pPr>
              <a:buNone/>
            </a:pPr>
            <a:r>
              <a:rPr lang="ar-JO" dirty="0" smtClean="0"/>
              <a:t>القائد الديمقراطي             القائد الأوتوقراطي </a:t>
            </a:r>
          </a:p>
          <a:p>
            <a:pPr>
              <a:buNone/>
            </a:pPr>
            <a:endParaRPr lang="ar-JO" dirty="0" smtClean="0"/>
          </a:p>
          <a:p>
            <a:pPr>
              <a:buNone/>
            </a:pPr>
            <a:endParaRPr lang="ar-JO" dirty="0" smtClean="0"/>
          </a:p>
          <a:p>
            <a:pPr>
              <a:buNone/>
            </a:pPr>
            <a:endParaRPr lang="ar-JO" dirty="0" smtClean="0"/>
          </a:p>
          <a:p>
            <a:pPr>
              <a:buNone/>
            </a:pPr>
            <a:r>
              <a:rPr lang="ar-JO" dirty="0" smtClean="0"/>
              <a:t> </a:t>
            </a:r>
          </a:p>
          <a:p>
            <a:pPr>
              <a:buNone/>
            </a:pPr>
            <a:endParaRPr lang="ar-JO" dirty="0" smtClean="0"/>
          </a:p>
          <a:p>
            <a:pPr>
              <a:buNone/>
            </a:pPr>
            <a:endParaRPr lang="ar-JO" dirty="0" smtClean="0"/>
          </a:p>
          <a:p>
            <a:pPr>
              <a:buNone/>
            </a:pPr>
            <a:endParaRPr lang="ar-JO" dirty="0" smtClean="0"/>
          </a:p>
          <a:p>
            <a:pPr>
              <a:buNone/>
            </a:pPr>
            <a:endParaRPr lang="ar-JO" dirty="0" smtClean="0"/>
          </a:p>
          <a:p>
            <a:pPr>
              <a:buNone/>
            </a:pPr>
            <a:endParaRPr lang="ar-JO" dirty="0" smtClean="0"/>
          </a:p>
        </p:txBody>
      </p:sp>
      <p:sp>
        <p:nvSpPr>
          <p:cNvPr id="2" name="Title 1"/>
          <p:cNvSpPr>
            <a:spLocks noGrp="1"/>
          </p:cNvSpPr>
          <p:nvPr>
            <p:ph type="title"/>
          </p:nvPr>
        </p:nvSpPr>
        <p:spPr/>
        <p:txBody>
          <a:bodyPr>
            <a:normAutofit/>
          </a:bodyPr>
          <a:lstStyle/>
          <a:p>
            <a:pPr algn="r"/>
            <a:r>
              <a:rPr lang="ar-JO" dirty="0" smtClean="0"/>
              <a:t>نظرية استمرارية القيادة(</a:t>
            </a:r>
            <a:r>
              <a:rPr lang="ar-JO" dirty="0" err="1" smtClean="0"/>
              <a:t>تاشيوم</a:t>
            </a:r>
            <a:r>
              <a:rPr lang="ar-JO" dirty="0" smtClean="0"/>
              <a:t> </a:t>
            </a:r>
            <a:r>
              <a:rPr lang="ar-JO" dirty="0" err="1" smtClean="0"/>
              <a:t>وشميت</a:t>
            </a:r>
            <a:r>
              <a:rPr lang="ar-JO" dirty="0" smtClean="0"/>
              <a:t>):</a:t>
            </a:r>
            <a:endParaRPr lang="ar-JO" dirty="0"/>
          </a:p>
        </p:txBody>
      </p:sp>
      <p:sp>
        <p:nvSpPr>
          <p:cNvPr id="12" name="Flowchart: Process 11"/>
          <p:cNvSpPr/>
          <p:nvPr/>
        </p:nvSpPr>
        <p:spPr>
          <a:xfrm>
            <a:off x="2214546" y="4357694"/>
            <a:ext cx="6357982" cy="121444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JO" dirty="0" smtClean="0"/>
              <a:t>مجال الحرية للمرءوسين                                    استعمال السلطة من القائد</a:t>
            </a:r>
            <a:endParaRPr lang="ar-JO"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a:bodyPr>
          <a:lstStyle/>
          <a:p>
            <a:pPr>
              <a:buNone/>
            </a:pPr>
            <a:r>
              <a:rPr lang="ar-JO" dirty="0" smtClean="0"/>
              <a:t>ففي الطرف الأيمن يترك القائد مجال الحرية للمرءوسين في المشاركة </a:t>
            </a:r>
            <a:r>
              <a:rPr lang="ar-JO" dirty="0" err="1" smtClean="0"/>
              <a:t>و</a:t>
            </a:r>
            <a:r>
              <a:rPr lang="ar-JO" dirty="0" smtClean="0"/>
              <a:t> اتخاذ القرار وبين هذه الطرفين يوجد عدد من الأساليب الأخرى أهمها أسلوب الوسط حيث يشارك فيه كل من القائد </a:t>
            </a:r>
            <a:r>
              <a:rPr lang="ar-JO" dirty="0" err="1" smtClean="0"/>
              <a:t>و</a:t>
            </a:r>
            <a:r>
              <a:rPr lang="ar-JO" dirty="0" smtClean="0"/>
              <a:t> المرءوسين في عملية اتخاذ القرار.</a:t>
            </a:r>
          </a:p>
          <a:p>
            <a:pPr>
              <a:buNone/>
            </a:pPr>
            <a:r>
              <a:rPr lang="ar-JO" sz="4400" dirty="0" smtClean="0"/>
              <a:t>نظرية </a:t>
            </a:r>
            <a:r>
              <a:rPr lang="ar-JO" sz="4400" dirty="0" err="1" smtClean="0"/>
              <a:t>ليكرت</a:t>
            </a:r>
            <a:r>
              <a:rPr lang="ar-JO" sz="4400" dirty="0" smtClean="0"/>
              <a:t>:</a:t>
            </a:r>
          </a:p>
          <a:p>
            <a:pPr>
              <a:buNone/>
            </a:pPr>
            <a:r>
              <a:rPr lang="ar-JO" dirty="0" smtClean="0"/>
              <a:t>استطاع </a:t>
            </a:r>
            <a:r>
              <a:rPr lang="ar-JO" dirty="0" err="1" smtClean="0"/>
              <a:t>ليكرت</a:t>
            </a:r>
            <a:r>
              <a:rPr lang="ar-JO" dirty="0" smtClean="0"/>
              <a:t> و زملاءه نتيجة الدراسة التي تمت في معهد البحوث الاجتماعية بجامعة </a:t>
            </a:r>
            <a:r>
              <a:rPr lang="ar-JO" dirty="0" err="1" smtClean="0"/>
              <a:t>متشجان</a:t>
            </a:r>
            <a:r>
              <a:rPr lang="ar-JO" dirty="0" smtClean="0"/>
              <a:t> أن يميز بين أربعة أنظمة للقيادة هي:</a:t>
            </a:r>
          </a:p>
          <a:p>
            <a:pPr>
              <a:buNone/>
            </a:pPr>
            <a:endParaRPr lang="ar-JO" dirty="0" smtClean="0"/>
          </a:p>
          <a:p>
            <a:pPr marL="514350" indent="-514350">
              <a:buAutoNum type="arabicPeriod"/>
            </a:pPr>
            <a:r>
              <a:rPr lang="ar-JO" dirty="0" smtClean="0"/>
              <a:t>النظام التسلطي الاستغلالي:يتصف القائد هنا بدرجة عالية من المركزية لا يثقون بالأفراد </a:t>
            </a:r>
            <a:r>
              <a:rPr lang="ar-JO" dirty="0" err="1" smtClean="0"/>
              <a:t>و</a:t>
            </a:r>
            <a:r>
              <a:rPr lang="ar-JO" dirty="0" smtClean="0"/>
              <a:t> يحفزون العاملين بالخوف </a:t>
            </a:r>
            <a:r>
              <a:rPr lang="ar-JO" dirty="0" err="1" smtClean="0"/>
              <a:t>و</a:t>
            </a:r>
            <a:r>
              <a:rPr lang="ar-JO" dirty="0" smtClean="0"/>
              <a:t> </a:t>
            </a:r>
            <a:r>
              <a:rPr lang="ar-JO" dirty="0" err="1" smtClean="0"/>
              <a:t>الاكراه</a:t>
            </a:r>
            <a:r>
              <a:rPr lang="ar-JO" dirty="0" smtClean="0"/>
              <a:t> و العقاب </a:t>
            </a:r>
            <a:r>
              <a:rPr lang="ar-JO" dirty="0" err="1" smtClean="0"/>
              <a:t>و</a:t>
            </a:r>
            <a:r>
              <a:rPr lang="ar-JO" dirty="0" smtClean="0"/>
              <a:t> يتخذ القائد كل القرارات دون الرجوع إلى رأي المرءوسين.</a:t>
            </a:r>
          </a:p>
          <a:p>
            <a:pPr>
              <a:buNone/>
            </a:pPr>
            <a:endParaRPr lang="ar-JO"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a:bodyPr>
          <a:lstStyle/>
          <a:p>
            <a:pPr>
              <a:buNone/>
            </a:pPr>
            <a:r>
              <a:rPr lang="ar-JO" dirty="0" smtClean="0"/>
              <a:t>2. النظام التسلطي العادل: </a:t>
            </a:r>
            <a:r>
              <a:rPr lang="ar-JO" dirty="0" err="1" smtClean="0"/>
              <a:t>و</a:t>
            </a:r>
            <a:r>
              <a:rPr lang="ar-JO" dirty="0" smtClean="0"/>
              <a:t> يشبه هذا النموذج  السابق إلا أنه أقل مركزية </a:t>
            </a:r>
            <a:r>
              <a:rPr lang="ar-JO" dirty="0" err="1" smtClean="0"/>
              <a:t>و</a:t>
            </a:r>
            <a:r>
              <a:rPr lang="ar-JO" dirty="0" smtClean="0"/>
              <a:t> يسمع أحيانا بالمشاركة في اتخاذ القرار تحت رقابته </a:t>
            </a:r>
            <a:r>
              <a:rPr lang="ar-JO" dirty="0" err="1" smtClean="0"/>
              <a:t>و</a:t>
            </a:r>
            <a:r>
              <a:rPr lang="ar-JO" dirty="0" smtClean="0"/>
              <a:t> يستخدم الحوافز الإيجابية </a:t>
            </a:r>
            <a:r>
              <a:rPr lang="ar-JO" dirty="0" err="1" smtClean="0"/>
              <a:t>و</a:t>
            </a:r>
            <a:r>
              <a:rPr lang="ar-JO" dirty="0" smtClean="0"/>
              <a:t> بعض التخويف </a:t>
            </a:r>
            <a:r>
              <a:rPr lang="ar-JO" dirty="0" err="1" smtClean="0"/>
              <a:t>و</a:t>
            </a:r>
            <a:r>
              <a:rPr lang="ar-JO" dirty="0" smtClean="0"/>
              <a:t> التهديد لدفع الأفراد للعمل.</a:t>
            </a:r>
          </a:p>
          <a:p>
            <a:pPr>
              <a:buNone/>
            </a:pPr>
            <a:r>
              <a:rPr lang="ar-JO" dirty="0" smtClean="0"/>
              <a:t>3.النظام الديمقراطي الاستشاري: يثق القائد هنا في المرءوسين </a:t>
            </a:r>
            <a:r>
              <a:rPr lang="ar-JO" dirty="0" err="1" smtClean="0"/>
              <a:t>و</a:t>
            </a:r>
            <a:r>
              <a:rPr lang="ar-JO" dirty="0" smtClean="0"/>
              <a:t> يستفيد ممن آرائهم في عملية اتخاذ القرارات </a:t>
            </a:r>
            <a:r>
              <a:rPr lang="ar-JO" dirty="0" err="1" smtClean="0"/>
              <a:t>و</a:t>
            </a:r>
            <a:r>
              <a:rPr lang="ar-JO" dirty="0" smtClean="0"/>
              <a:t> يحتفظ لنفسه بحق اتخاذ القرارات الهامة </a:t>
            </a:r>
            <a:r>
              <a:rPr lang="ar-JO" dirty="0" err="1" smtClean="0"/>
              <a:t>و</a:t>
            </a:r>
            <a:r>
              <a:rPr lang="ar-JO" dirty="0" smtClean="0"/>
              <a:t> يفوض قدراً كبيراً من سلطته.</a:t>
            </a:r>
          </a:p>
          <a:p>
            <a:pPr>
              <a:buNone/>
            </a:pPr>
            <a:r>
              <a:rPr lang="ar-JO" dirty="0" smtClean="0"/>
              <a:t>4.النظام الديمقراطي بالمشاركة: يثق القائد بمرءوسيه </a:t>
            </a:r>
            <a:r>
              <a:rPr lang="ar-JO" dirty="0" err="1" smtClean="0"/>
              <a:t>و</a:t>
            </a:r>
            <a:r>
              <a:rPr lang="ar-JO" dirty="0" smtClean="0"/>
              <a:t> يسمح لهم بالمشاركة الكاملة في صناعة القرار داخل المنظمة </a:t>
            </a:r>
            <a:r>
              <a:rPr lang="ar-JO" dirty="0" err="1" smtClean="0"/>
              <a:t>و</a:t>
            </a:r>
            <a:r>
              <a:rPr lang="ar-JO" dirty="0" smtClean="0"/>
              <a:t> يتخذ في الغالب القرارات بالإجماع أو بالأغلبية </a:t>
            </a:r>
            <a:r>
              <a:rPr lang="ar-JO" dirty="0" err="1" smtClean="0"/>
              <a:t>و</a:t>
            </a:r>
            <a:r>
              <a:rPr lang="ar-JO" dirty="0" smtClean="0"/>
              <a:t> قد وجد أن القادة الذين يستخدمون النظام الثالث </a:t>
            </a:r>
            <a:r>
              <a:rPr lang="ar-JO" dirty="0" err="1" smtClean="0"/>
              <a:t>و</a:t>
            </a:r>
            <a:r>
              <a:rPr lang="ar-JO" dirty="0" smtClean="0"/>
              <a:t> الرابع تكون إنتاجية العاملين مرتفعة </a:t>
            </a:r>
            <a:r>
              <a:rPr lang="ar-JO" dirty="0" err="1" smtClean="0"/>
              <a:t>و</a:t>
            </a:r>
            <a:r>
              <a:rPr lang="ar-JO" dirty="0" smtClean="0"/>
              <a:t> كفاءتهم عالية مما يزيد من فعالية أداء المنظمة.</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92500" lnSpcReduction="20000"/>
          </a:bodyPr>
          <a:lstStyle/>
          <a:p>
            <a:pPr>
              <a:buNone/>
            </a:pPr>
            <a:r>
              <a:rPr lang="ar-JO" dirty="0" smtClean="0"/>
              <a:t>نظرية الشبكة الإدارية:</a:t>
            </a:r>
          </a:p>
          <a:p>
            <a:pPr>
              <a:buNone/>
            </a:pPr>
            <a:r>
              <a:rPr lang="ar-JO" dirty="0" smtClean="0"/>
              <a:t>قدم كل من (بليك </a:t>
            </a:r>
            <a:r>
              <a:rPr lang="ar-JO" dirty="0" err="1" smtClean="0"/>
              <a:t>و</a:t>
            </a:r>
            <a:r>
              <a:rPr lang="ar-JO" dirty="0" smtClean="0"/>
              <a:t> </a:t>
            </a:r>
            <a:r>
              <a:rPr lang="ar-JO" dirty="0" err="1" smtClean="0"/>
              <a:t>موتون</a:t>
            </a:r>
            <a:r>
              <a:rPr lang="ar-JO" dirty="0" smtClean="0"/>
              <a:t>)</a:t>
            </a:r>
          </a:p>
          <a:p>
            <a:pPr>
              <a:buNone/>
            </a:pPr>
            <a:r>
              <a:rPr lang="ar-JO" dirty="0" smtClean="0"/>
              <a:t>نظرية للقيادة تعتمد على جانبين لسلوك القائد هما</a:t>
            </a:r>
          </a:p>
          <a:p>
            <a:pPr>
              <a:buNone/>
            </a:pPr>
            <a:r>
              <a:rPr lang="ar-JO" dirty="0" smtClean="0"/>
              <a:t>أ. الاهتمام بالأفراد</a:t>
            </a:r>
          </a:p>
          <a:p>
            <a:pPr>
              <a:buNone/>
            </a:pPr>
            <a:r>
              <a:rPr lang="ar-JO" dirty="0" smtClean="0"/>
              <a:t>ب. الاهتمام بالعمل </a:t>
            </a:r>
            <a:r>
              <a:rPr lang="ar-JO" dirty="0" err="1" smtClean="0"/>
              <a:t>و</a:t>
            </a:r>
            <a:r>
              <a:rPr lang="ar-JO" dirty="0" smtClean="0"/>
              <a:t> الإنتاجية</a:t>
            </a:r>
          </a:p>
          <a:p>
            <a:pPr>
              <a:buNone/>
            </a:pPr>
            <a:r>
              <a:rPr lang="ar-JO" dirty="0" smtClean="0"/>
              <a:t>و قد أوضح الباحثين هذا الأسلوبين على صورة شبكة ذات محورين المحور الرأسي هو الاهتمام بالأفراد أما المحور الأفقي فيهتم بالعمل </a:t>
            </a:r>
            <a:r>
              <a:rPr lang="ar-JO" dirty="0" err="1" smtClean="0"/>
              <a:t>و</a:t>
            </a:r>
            <a:r>
              <a:rPr lang="ar-JO" dirty="0" smtClean="0"/>
              <a:t> الإنتاج </a:t>
            </a:r>
            <a:r>
              <a:rPr lang="ar-JO" dirty="0" err="1" smtClean="0"/>
              <a:t>و</a:t>
            </a:r>
            <a:r>
              <a:rPr lang="ar-JO" dirty="0" smtClean="0"/>
              <a:t> الشبكة قسمة إلى تسعة مربعات رأسية حيث يعتبر رقم 9على أعلى درجة من السلوك </a:t>
            </a:r>
            <a:r>
              <a:rPr lang="ar-JO" dirty="0" err="1" smtClean="0"/>
              <a:t>و</a:t>
            </a:r>
            <a:r>
              <a:rPr lang="ar-JO" dirty="0" smtClean="0"/>
              <a:t> قد حدد بليك </a:t>
            </a:r>
            <a:r>
              <a:rPr lang="ar-JO" dirty="0" err="1" smtClean="0"/>
              <a:t>و</a:t>
            </a:r>
            <a:r>
              <a:rPr lang="ar-JO" dirty="0" smtClean="0"/>
              <a:t> </a:t>
            </a:r>
            <a:r>
              <a:rPr lang="ar-JO" dirty="0" err="1" smtClean="0"/>
              <a:t>موتون</a:t>
            </a:r>
            <a:r>
              <a:rPr lang="ar-JO" dirty="0" smtClean="0"/>
              <a:t> خمسة أنماط رئيسية للقيادة بحسب موقعها على الشبكة بواسطة قراءة إحداثيات ذلك الموقع كما يلي:</a:t>
            </a:r>
          </a:p>
          <a:p>
            <a:pPr>
              <a:buNone/>
            </a:pPr>
            <a:r>
              <a:rPr lang="ar-JO" dirty="0" smtClean="0"/>
              <a:t>النمط الأول(1-1)يتميز نمط القيادة فيه بالاهتمام الضعيف بكل من الأفراد </a:t>
            </a:r>
            <a:r>
              <a:rPr lang="ar-JO" dirty="0" err="1" smtClean="0"/>
              <a:t>و</a:t>
            </a:r>
            <a:r>
              <a:rPr lang="ar-JO" dirty="0" smtClean="0"/>
              <a:t> العمل </a:t>
            </a:r>
            <a:r>
              <a:rPr lang="ar-JO" dirty="0" err="1" smtClean="0"/>
              <a:t>و</a:t>
            </a:r>
            <a:r>
              <a:rPr lang="ar-JO" dirty="0" smtClean="0"/>
              <a:t> القادة هنا لا يساهمون في تحقيق أهداف المنظمة فالقائد يبذل الحد الأدنى من العمل من أجل المحافظة على وظيفة في المنظمة.</a:t>
            </a:r>
          </a:p>
          <a:p>
            <a:pPr>
              <a:buNone/>
            </a:pPr>
            <a:r>
              <a:rPr lang="ar-JO" dirty="0" smtClean="0"/>
              <a:t>النمط (1-9) يركز القائد على الإنتاج </a:t>
            </a:r>
            <a:r>
              <a:rPr lang="ar-JO" dirty="0" err="1" smtClean="0"/>
              <a:t>و</a:t>
            </a:r>
            <a:r>
              <a:rPr lang="ar-JO" dirty="0" smtClean="0"/>
              <a:t> العمل دون مراعاة للعاملين في المنظمة.</a:t>
            </a:r>
          </a:p>
          <a:p>
            <a:pPr>
              <a:buNone/>
            </a:pPr>
            <a:r>
              <a:rPr lang="ar-JO" dirty="0" smtClean="0"/>
              <a:t>النمط (5-5) يهتم القائد بكل من الأفراد </a:t>
            </a:r>
            <a:r>
              <a:rPr lang="ar-JO" dirty="0" err="1" smtClean="0"/>
              <a:t>و</a:t>
            </a:r>
            <a:r>
              <a:rPr lang="ar-JO" dirty="0" smtClean="0"/>
              <a:t> العمل بشكل متواز </a:t>
            </a:r>
            <a:r>
              <a:rPr lang="ar-JO" dirty="0" err="1" smtClean="0"/>
              <a:t>و</a:t>
            </a:r>
            <a:r>
              <a:rPr lang="ar-JO" dirty="0" smtClean="0"/>
              <a:t> هو مدير الحل الوسط </a:t>
            </a:r>
            <a:r>
              <a:rPr lang="ar-JO" dirty="0" err="1" smtClean="0"/>
              <a:t>و</a:t>
            </a:r>
            <a:r>
              <a:rPr lang="ar-JO" dirty="0" smtClean="0"/>
              <a:t> لكن ليس بالاهتمام الذي يصل إلى الحد الأعلى</a:t>
            </a:r>
            <a:r>
              <a:rPr lang="ar-JO" dirty="0" smtClean="0"/>
              <a:t>.</a:t>
            </a:r>
          </a:p>
          <a:p>
            <a:pPr>
              <a:buNone/>
            </a:pPr>
            <a:endParaRPr lang="ar-JO" dirty="0" smtClean="0"/>
          </a:p>
          <a:p>
            <a:pPr>
              <a:buNone/>
            </a:pPr>
            <a:endParaRPr lang="ar-JO"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fontScale="92500" lnSpcReduction="10000"/>
          </a:bodyPr>
          <a:lstStyle/>
          <a:p>
            <a:pPr>
              <a:buNone/>
            </a:pPr>
            <a:r>
              <a:rPr lang="ar-JO" dirty="0" smtClean="0"/>
              <a:t>ط (٩-٩) يعتبر أفضل نمط للقيادة لأن القائد يوجه أقصى اهتمامه إلى كل من الأفراد </a:t>
            </a:r>
            <a:r>
              <a:rPr lang="ar-JO" dirty="0" err="1" smtClean="0"/>
              <a:t>و</a:t>
            </a:r>
            <a:r>
              <a:rPr lang="ar-JO" dirty="0" smtClean="0"/>
              <a:t> العمل عن طريق خلق روح الفريق في العمل </a:t>
            </a:r>
            <a:r>
              <a:rPr lang="ar-JO" dirty="0" err="1" smtClean="0"/>
              <a:t>و</a:t>
            </a:r>
            <a:r>
              <a:rPr lang="ar-JO" dirty="0" smtClean="0"/>
              <a:t> الحصول على نتائج جيدة عن طريق بقاء </a:t>
            </a:r>
            <a:r>
              <a:rPr lang="ar-JO" dirty="0" smtClean="0"/>
              <a:t>العلاقات </a:t>
            </a:r>
            <a:r>
              <a:rPr lang="ar-JO" dirty="0" smtClean="0"/>
              <a:t>جيدة بين الأفراد في المنظمة</a:t>
            </a:r>
            <a:r>
              <a:rPr lang="ar-JO" dirty="0" smtClean="0"/>
              <a:t>.</a:t>
            </a:r>
          </a:p>
          <a:p>
            <a:pPr>
              <a:buNone/>
            </a:pPr>
            <a:endParaRPr lang="ar-JO" dirty="0" smtClean="0"/>
          </a:p>
          <a:p>
            <a:pPr>
              <a:buNone/>
            </a:pPr>
            <a:r>
              <a:rPr lang="ar-JO" dirty="0" smtClean="0"/>
              <a:t>الاهتمام بالإنتاج </a:t>
            </a:r>
            <a:endParaRPr lang="ar-JO" dirty="0" smtClean="0"/>
          </a:p>
          <a:p>
            <a:pPr>
              <a:buNone/>
            </a:pPr>
            <a:r>
              <a:rPr lang="ar-JO" dirty="0" smtClean="0"/>
              <a:t>ثالثاً</a:t>
            </a:r>
            <a:r>
              <a:rPr lang="ar-JO" dirty="0" smtClean="0"/>
              <a:t>: النظرية الظرفية (الموقفية</a:t>
            </a:r>
            <a:r>
              <a:rPr lang="ar-JO" dirty="0" smtClean="0"/>
              <a:t>)</a:t>
            </a:r>
          </a:p>
          <a:p>
            <a:pPr>
              <a:buNone/>
            </a:pPr>
            <a:r>
              <a:rPr lang="ar-JO" dirty="0" smtClean="0"/>
              <a:t> </a:t>
            </a:r>
            <a:r>
              <a:rPr lang="ar-JO" dirty="0" smtClean="0"/>
              <a:t>يعتمد مفهوم هذه النظرية على أن فاعلية القيادة تتأثر بشخصية القائد </a:t>
            </a:r>
            <a:r>
              <a:rPr lang="ar-JO" dirty="0" err="1" smtClean="0"/>
              <a:t>و</a:t>
            </a:r>
            <a:r>
              <a:rPr lang="ar-JO" dirty="0" smtClean="0"/>
              <a:t> أسلوبه </a:t>
            </a:r>
            <a:r>
              <a:rPr lang="ar-JO" dirty="0" err="1" smtClean="0"/>
              <a:t>و</a:t>
            </a:r>
            <a:r>
              <a:rPr lang="ar-JO" dirty="0" smtClean="0"/>
              <a:t> بشخصية الجماعة </a:t>
            </a:r>
            <a:r>
              <a:rPr lang="ar-JO" dirty="0" err="1" smtClean="0"/>
              <a:t>و</a:t>
            </a:r>
            <a:r>
              <a:rPr lang="ar-JO" dirty="0" smtClean="0"/>
              <a:t> الموقف أو الحالة لذا يتوقف نجاح القائد على مدى التوافق بين نمط القيادة المستخدم </a:t>
            </a:r>
            <a:r>
              <a:rPr lang="ar-JO" dirty="0" err="1" smtClean="0"/>
              <a:t>و</a:t>
            </a:r>
            <a:r>
              <a:rPr lang="ar-JO" dirty="0" smtClean="0"/>
              <a:t> طبيعة الموقف </a:t>
            </a:r>
            <a:r>
              <a:rPr lang="ar-JO" dirty="0" err="1" smtClean="0"/>
              <a:t>و</a:t>
            </a:r>
            <a:r>
              <a:rPr lang="ar-JO" dirty="0" smtClean="0"/>
              <a:t> التابعين ويعبر عن ذلك بالمعادلة التالية: </a:t>
            </a:r>
            <a:r>
              <a:rPr lang="ar-JO" dirty="0" err="1" smtClean="0"/>
              <a:t>ق</a:t>
            </a:r>
            <a:r>
              <a:rPr lang="ar-JO" dirty="0" smtClean="0"/>
              <a:t> ن = </a:t>
            </a:r>
            <a:r>
              <a:rPr lang="ar-JO" dirty="0" err="1" smtClean="0"/>
              <a:t>و</a:t>
            </a:r>
            <a:r>
              <a:rPr lang="ar-JO" dirty="0" smtClean="0"/>
              <a:t> (ق، </a:t>
            </a:r>
            <a:r>
              <a:rPr lang="ar-JO" dirty="0" err="1" smtClean="0"/>
              <a:t>ت</a:t>
            </a:r>
            <a:r>
              <a:rPr lang="ar-JO" dirty="0" smtClean="0"/>
              <a:t>، </a:t>
            </a:r>
            <a:r>
              <a:rPr lang="ar-JO" dirty="0" err="1" smtClean="0"/>
              <a:t>م</a:t>
            </a:r>
            <a:r>
              <a:rPr lang="ar-JO" dirty="0" smtClean="0"/>
              <a:t>) </a:t>
            </a:r>
            <a:endParaRPr lang="ar-JO" dirty="0" smtClean="0"/>
          </a:p>
          <a:p>
            <a:pPr>
              <a:buNone/>
            </a:pPr>
            <a:r>
              <a:rPr lang="ar-JO" dirty="0" smtClean="0"/>
              <a:t>حيث </a:t>
            </a:r>
            <a:r>
              <a:rPr lang="ar-JO" dirty="0" smtClean="0"/>
              <a:t>إن </a:t>
            </a:r>
            <a:r>
              <a:rPr lang="ar-JO" dirty="0" err="1" smtClean="0"/>
              <a:t>ق</a:t>
            </a:r>
            <a:r>
              <a:rPr lang="ar-JO" dirty="0" smtClean="0"/>
              <a:t> ن تعني القيادة الناجحة ،(و) تعني الوظيفة،(ق) تعني القائد ،(ت) التابع ،(م) الموقف،كل من القائد التابع </a:t>
            </a:r>
            <a:r>
              <a:rPr lang="ar-JO" dirty="0" err="1" smtClean="0"/>
              <a:t>و</a:t>
            </a:r>
            <a:r>
              <a:rPr lang="ar-JO" dirty="0" smtClean="0"/>
              <a:t> الموقف ملائماً الواحد للآخر كي تكون القيادة ناجحة فالموقف مهم في عملية التأثير على القيادة لأنه </a:t>
            </a:r>
            <a:r>
              <a:rPr lang="ar-JO" dirty="0" smtClean="0"/>
              <a:t>يؤثر على مدى قدرة القائد  في إنجاز ما كلف </a:t>
            </a:r>
            <a:r>
              <a:rPr lang="ar-JO" dirty="0" err="1" smtClean="0"/>
              <a:t>به</a:t>
            </a:r>
            <a:r>
              <a:rPr lang="ar-JO" dirty="0" smtClean="0"/>
              <a:t>.</a:t>
            </a:r>
            <a:endParaRPr lang="ar-JO"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92500" lnSpcReduction="10000"/>
          </a:bodyPr>
          <a:lstStyle/>
          <a:p>
            <a:r>
              <a:rPr lang="ar-JO" dirty="0" smtClean="0"/>
              <a:t>ومن العوامل المؤثرة على القيادة الموقفية كما ذكرها عدد كبير من الباحثين </a:t>
            </a:r>
            <a:endParaRPr lang="ar-JO" dirty="0" smtClean="0"/>
          </a:p>
          <a:p>
            <a:r>
              <a:rPr lang="ar-JO" dirty="0" smtClean="0"/>
              <a:t>١. تاريخ المنظمة .</a:t>
            </a:r>
          </a:p>
          <a:p>
            <a:r>
              <a:rPr lang="ar-JO" dirty="0" smtClean="0"/>
              <a:t> ٢. عمر القائد </a:t>
            </a:r>
            <a:r>
              <a:rPr lang="ar-JO" dirty="0" err="1" smtClean="0"/>
              <a:t>و</a:t>
            </a:r>
            <a:r>
              <a:rPr lang="ar-JO" dirty="0" smtClean="0"/>
              <a:t> خبرته.</a:t>
            </a:r>
          </a:p>
          <a:p>
            <a:r>
              <a:rPr lang="ar-JO" dirty="0" smtClean="0"/>
              <a:t>٣. </a:t>
            </a:r>
            <a:r>
              <a:rPr lang="ar-JO" dirty="0" smtClean="0"/>
              <a:t>المجتمع الذي تعمل فيه المنظمة </a:t>
            </a:r>
            <a:r>
              <a:rPr lang="ar-JO" dirty="0" smtClean="0"/>
              <a:t>.</a:t>
            </a:r>
          </a:p>
          <a:p>
            <a:r>
              <a:rPr lang="ar-JO" dirty="0" smtClean="0"/>
              <a:t> </a:t>
            </a:r>
            <a:r>
              <a:rPr lang="ar-JO" dirty="0" smtClean="0"/>
              <a:t>٤. المناخ النفسي السائد داخل المنظمة . </a:t>
            </a:r>
            <a:endParaRPr lang="ar-JO" dirty="0" smtClean="0"/>
          </a:p>
          <a:p>
            <a:r>
              <a:rPr lang="ar-JO" dirty="0" smtClean="0"/>
              <a:t>٥ نوع الوظيفة الذي يتولاها القائد . </a:t>
            </a:r>
          </a:p>
          <a:p>
            <a:r>
              <a:rPr lang="ar-JO" dirty="0" smtClean="0"/>
              <a:t>٦</a:t>
            </a:r>
            <a:r>
              <a:rPr lang="ar-JO" dirty="0" smtClean="0"/>
              <a:t>. حجم الجماعة </a:t>
            </a:r>
            <a:r>
              <a:rPr lang="ar-JO" dirty="0" err="1" smtClean="0"/>
              <a:t>المقادة</a:t>
            </a:r>
            <a:endParaRPr lang="ar-JO" dirty="0" smtClean="0"/>
          </a:p>
          <a:p>
            <a:r>
              <a:rPr lang="ar-JO" dirty="0" smtClean="0"/>
              <a:t>٧. </a:t>
            </a:r>
            <a:r>
              <a:rPr lang="ar-JO" dirty="0" smtClean="0"/>
              <a:t>ثقافة المرءوسين. </a:t>
            </a:r>
            <a:endParaRPr lang="ar-JO" dirty="0" smtClean="0"/>
          </a:p>
          <a:p>
            <a:r>
              <a:rPr lang="ar-JO" dirty="0" smtClean="0"/>
              <a:t>٨</a:t>
            </a:r>
            <a:r>
              <a:rPr lang="ar-JO" dirty="0" smtClean="0"/>
              <a:t>. الوقت المطلوب لاتخاذ </a:t>
            </a:r>
            <a:r>
              <a:rPr lang="ar-JO" dirty="0" smtClean="0"/>
              <a:t>القرار.</a:t>
            </a:r>
          </a:p>
          <a:p>
            <a:pPr>
              <a:buNone/>
            </a:pPr>
            <a:r>
              <a:rPr lang="ar-JO" dirty="0" smtClean="0"/>
              <a:t>يرى </a:t>
            </a:r>
            <a:r>
              <a:rPr lang="ar-JO" dirty="0" err="1" smtClean="0"/>
              <a:t>فيدلر</a:t>
            </a:r>
            <a:r>
              <a:rPr lang="ar-JO" dirty="0" smtClean="0"/>
              <a:t> من خلال دراساته </a:t>
            </a:r>
            <a:r>
              <a:rPr lang="ar-JO" dirty="0" err="1" smtClean="0"/>
              <a:t>و</a:t>
            </a:r>
            <a:r>
              <a:rPr lang="ar-JO" dirty="0" smtClean="0"/>
              <a:t> أبحاثه أنه لا يوجد نمط واحد في القيادة يصلح لكل زمان </a:t>
            </a:r>
            <a:r>
              <a:rPr lang="ar-JO" dirty="0" err="1" smtClean="0"/>
              <a:t>و</a:t>
            </a:r>
            <a:r>
              <a:rPr lang="ar-JO" dirty="0" smtClean="0"/>
              <a:t> مكان كما أنه ليس هناك صفات معينة يجب توافرها في كل قائد </a:t>
            </a:r>
            <a:r>
              <a:rPr lang="ar-JO" dirty="0" err="1" smtClean="0"/>
              <a:t>و</a:t>
            </a:r>
            <a:r>
              <a:rPr lang="ar-JO" dirty="0" smtClean="0"/>
              <a:t> ليس هناك قائد يمكن وصفه بأنه ناجح أو فاشل في كل الأوقات أكد </a:t>
            </a:r>
            <a:r>
              <a:rPr lang="ar-JO" dirty="0" err="1" smtClean="0"/>
              <a:t>فيدلر</a:t>
            </a:r>
            <a:r>
              <a:rPr lang="ar-JO" dirty="0" smtClean="0"/>
              <a:t> على أن فاعلية القيادة تعتمد على التوافق بين شخصية القائد </a:t>
            </a:r>
            <a:r>
              <a:rPr lang="ar-JO" dirty="0" err="1" smtClean="0"/>
              <a:t>و</a:t>
            </a:r>
            <a:r>
              <a:rPr lang="ar-JO" dirty="0" smtClean="0"/>
              <a:t> ثقافته. </a:t>
            </a:r>
            <a:endParaRPr lang="ar-JO" dirty="0" smtClean="0"/>
          </a:p>
          <a:p>
            <a:pPr>
              <a:buNone/>
            </a:pPr>
            <a:r>
              <a:rPr lang="ar-JO" dirty="0" smtClean="0"/>
              <a:t/>
            </a:r>
            <a:br>
              <a:rPr lang="ar-JO" dirty="0" smtClean="0"/>
            </a:br>
            <a:endParaRPr lang="ar-JO"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92500" lnSpcReduction="10000"/>
          </a:bodyPr>
          <a:lstStyle/>
          <a:p>
            <a:pPr>
              <a:buNone/>
            </a:pPr>
            <a:r>
              <a:rPr lang="ar-JO" dirty="0" smtClean="0"/>
              <a:t>متغيرات في الموقف هي:</a:t>
            </a:r>
          </a:p>
          <a:p>
            <a:pPr>
              <a:buNone/>
            </a:pPr>
            <a:r>
              <a:rPr lang="ar-JO" dirty="0" smtClean="0"/>
              <a:t>علاقة القائد بالمرءوسين </a:t>
            </a:r>
            <a:r>
              <a:rPr lang="ar-JO" dirty="0" err="1" smtClean="0"/>
              <a:t>و</a:t>
            </a:r>
            <a:r>
              <a:rPr lang="ar-JO" dirty="0" smtClean="0"/>
              <a:t> هذه تعبر عن مدى العلاقة بين القائد </a:t>
            </a:r>
            <a:r>
              <a:rPr lang="ar-JO" dirty="0" err="1" smtClean="0"/>
              <a:t>و</a:t>
            </a:r>
            <a:r>
              <a:rPr lang="ar-JO" dirty="0" smtClean="0"/>
              <a:t> المرءوسين فكلما كانت العلاقة قوية بين الطرفين كلما كان هناك قبول من المرءوسين للقائد.</a:t>
            </a:r>
          </a:p>
          <a:p>
            <a:pPr>
              <a:buNone/>
            </a:pPr>
            <a:r>
              <a:rPr lang="ar-JO" dirty="0" smtClean="0"/>
              <a:t>تنظيم العمل أي وضوح مهام العمل المطلوب إنجازه من العاملين و مسئولية كل فرد في المنظمة </a:t>
            </a:r>
          </a:p>
          <a:p>
            <a:pPr>
              <a:buNone/>
            </a:pPr>
            <a:r>
              <a:rPr lang="ar-JO" dirty="0" smtClean="0"/>
              <a:t>قوة منصب القائد يشير هذا المتغير إلى السلطات </a:t>
            </a:r>
            <a:r>
              <a:rPr lang="ar-JO" dirty="0" err="1" smtClean="0"/>
              <a:t>و</a:t>
            </a:r>
            <a:r>
              <a:rPr lang="ar-JO" dirty="0" smtClean="0"/>
              <a:t> الصلاحية الممنوحة للقائد  </a:t>
            </a:r>
            <a:r>
              <a:rPr lang="ar-JO" dirty="0" err="1" smtClean="0"/>
              <a:t>و</a:t>
            </a:r>
            <a:r>
              <a:rPr lang="ar-JO" dirty="0" smtClean="0"/>
              <a:t> التي يستطيع من خلالها أن  يفرض على مرءوسيه تنفيذ الأوامر </a:t>
            </a:r>
            <a:r>
              <a:rPr lang="ar-JO" dirty="0" err="1" smtClean="0"/>
              <a:t>و</a:t>
            </a:r>
            <a:r>
              <a:rPr lang="ar-JO" dirty="0" smtClean="0"/>
              <a:t> التعليمات عن طريق الثواب </a:t>
            </a:r>
            <a:r>
              <a:rPr lang="ar-JO" dirty="0" err="1" smtClean="0"/>
              <a:t>و</a:t>
            </a:r>
            <a:r>
              <a:rPr lang="ar-JO" dirty="0" smtClean="0"/>
              <a:t> العقاب .</a:t>
            </a:r>
          </a:p>
          <a:p>
            <a:pPr>
              <a:buNone/>
            </a:pPr>
            <a:r>
              <a:rPr lang="ar-JO" dirty="0" smtClean="0"/>
              <a:t>تقيم نظرية الموقف:</a:t>
            </a:r>
          </a:p>
          <a:p>
            <a:pPr>
              <a:buNone/>
            </a:pPr>
            <a:r>
              <a:rPr lang="ar-JO" dirty="0" smtClean="0"/>
              <a:t>لقد أسهمت هذه النظرية في تحديد خصائص القيادة من خلال تركيزها على المرءوسين </a:t>
            </a:r>
            <a:r>
              <a:rPr lang="ar-JO" dirty="0" err="1" smtClean="0"/>
              <a:t>و</a:t>
            </a:r>
            <a:r>
              <a:rPr lang="ar-JO" dirty="0" smtClean="0"/>
              <a:t> إبرازه كعامل مهم يؤثر في تحديد هذه الخصائص  إلا أن ابرز  الانتقادات التي وجهت لها أنها تجاهلت أهم الصفات الواجب توافرها في القائد لمواجهة موقف معين كما أنه لا يوجد اتفاق حول عناصر الموقف التي يمكن على ضوئها تحديد ما إذا كان الموقف ملائما </a:t>
            </a:r>
            <a:r>
              <a:rPr lang="ar-JO" dirty="0" smtClean="0"/>
              <a:t>أ</a:t>
            </a:r>
            <a:r>
              <a:rPr lang="ar-JO" dirty="0" smtClean="0"/>
              <a:t>و غير ملائم.</a:t>
            </a:r>
          </a:p>
          <a:p>
            <a:pPr>
              <a:buNone/>
            </a:pPr>
            <a:endParaRPr lang="ar-JO"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ar-JO" dirty="0" smtClean="0"/>
              <a:t>تستلزم القيادة عدداً من الصفات </a:t>
            </a:r>
            <a:r>
              <a:rPr lang="ar-JO" dirty="0" err="1" smtClean="0"/>
              <a:t>و</a:t>
            </a:r>
            <a:r>
              <a:rPr lang="ar-JO" dirty="0" smtClean="0"/>
              <a:t> الخصائص </a:t>
            </a:r>
            <a:r>
              <a:rPr lang="ar-JO" dirty="0" err="1" smtClean="0"/>
              <a:t>و</a:t>
            </a:r>
            <a:r>
              <a:rPr lang="ar-JO" dirty="0" smtClean="0"/>
              <a:t> تواجد هذه  الصفات </a:t>
            </a:r>
            <a:r>
              <a:rPr lang="ar-JO" dirty="0" err="1" smtClean="0"/>
              <a:t>و</a:t>
            </a:r>
            <a:r>
              <a:rPr lang="ar-JO" dirty="0" smtClean="0"/>
              <a:t> الخصائص </a:t>
            </a:r>
            <a:r>
              <a:rPr lang="ar-JO" dirty="0" err="1" smtClean="0"/>
              <a:t>و</a:t>
            </a:r>
            <a:r>
              <a:rPr lang="ar-JO" dirty="0" smtClean="0"/>
              <a:t> تواجد هذه الصفات في شخص ما لا تعنى أنه قائداً ناجحا كما </a:t>
            </a:r>
            <a:r>
              <a:rPr lang="ar-JO" dirty="0" smtClean="0"/>
              <a:t>أ</a:t>
            </a:r>
            <a:r>
              <a:rPr lang="ar-JO" dirty="0" smtClean="0"/>
              <a:t>وضحنا سابقا </a:t>
            </a:r>
            <a:r>
              <a:rPr lang="ar-JO" dirty="0" err="1" smtClean="0"/>
              <a:t>و</a:t>
            </a:r>
            <a:r>
              <a:rPr lang="ar-JO" dirty="0" smtClean="0"/>
              <a:t> لكن أيضا نحتاج إلى وجود جماعة ملائمة من التابعين أيضا الموقف أي المكان </a:t>
            </a:r>
            <a:r>
              <a:rPr lang="ar-JO" dirty="0" err="1" smtClean="0"/>
              <a:t>و</a:t>
            </a:r>
            <a:r>
              <a:rPr lang="ar-JO" dirty="0" smtClean="0"/>
              <a:t> الوقت المناسب </a:t>
            </a:r>
            <a:r>
              <a:rPr lang="ar-JO" dirty="0" err="1" smtClean="0"/>
              <a:t>و</a:t>
            </a:r>
            <a:r>
              <a:rPr lang="ar-JO" dirty="0" smtClean="0"/>
              <a:t> يمكن باختصار ذكر بعض مواصفات القيادة على النحو التالي:</a:t>
            </a:r>
          </a:p>
          <a:p>
            <a:pPr>
              <a:buNone/>
            </a:pPr>
            <a:r>
              <a:rPr lang="ar-JO" dirty="0" smtClean="0"/>
              <a:t>1.الطاقة الجسمية </a:t>
            </a:r>
            <a:r>
              <a:rPr lang="ar-JO" dirty="0" err="1" smtClean="0"/>
              <a:t>و</a:t>
            </a:r>
            <a:r>
              <a:rPr lang="ar-JO" dirty="0" smtClean="0"/>
              <a:t> العقلية كي يتمكن القائد من مزاولة عمله.</a:t>
            </a:r>
          </a:p>
          <a:p>
            <a:pPr>
              <a:buNone/>
            </a:pPr>
            <a:r>
              <a:rPr lang="ar-JO" dirty="0" smtClean="0"/>
              <a:t>2. الاستقرار يكون بعيدا عن الانفعالات النفسية </a:t>
            </a:r>
            <a:r>
              <a:rPr lang="ar-JO" dirty="0" err="1" smtClean="0"/>
              <a:t>و</a:t>
            </a:r>
            <a:r>
              <a:rPr lang="ar-JO" dirty="0" smtClean="0"/>
              <a:t> بعيداً عن الغضب </a:t>
            </a:r>
            <a:r>
              <a:rPr lang="ar-JO" dirty="0" err="1" smtClean="0"/>
              <a:t>و</a:t>
            </a:r>
            <a:r>
              <a:rPr lang="ar-JO" dirty="0" smtClean="0"/>
              <a:t> الانفعال وواثقا بنفسه.</a:t>
            </a:r>
          </a:p>
          <a:p>
            <a:pPr>
              <a:buNone/>
            </a:pPr>
            <a:r>
              <a:rPr lang="ar-JO" dirty="0" smtClean="0"/>
              <a:t>3</a:t>
            </a:r>
            <a:r>
              <a:rPr lang="ar-JO" dirty="0" smtClean="0"/>
              <a:t>. القدرة على التخطيط </a:t>
            </a:r>
            <a:r>
              <a:rPr lang="ar-JO" dirty="0" err="1" smtClean="0"/>
              <a:t>و</a:t>
            </a:r>
            <a:r>
              <a:rPr lang="ar-JO" dirty="0" smtClean="0"/>
              <a:t> التطوير.</a:t>
            </a:r>
          </a:p>
          <a:p>
            <a:pPr>
              <a:buNone/>
            </a:pPr>
            <a:r>
              <a:rPr lang="ar-JO" dirty="0" smtClean="0"/>
              <a:t>4</a:t>
            </a:r>
            <a:r>
              <a:rPr lang="ar-JO" dirty="0" smtClean="0"/>
              <a:t>. القدرة على تقويم سلوك الموظف </a:t>
            </a:r>
            <a:r>
              <a:rPr lang="ar-JO" dirty="0" err="1" smtClean="0"/>
              <a:t>و</a:t>
            </a:r>
            <a:r>
              <a:rPr lang="ar-JO" dirty="0" smtClean="0"/>
              <a:t> أدائه الوظيفي.</a:t>
            </a:r>
          </a:p>
          <a:p>
            <a:pPr>
              <a:buNone/>
            </a:pPr>
            <a:r>
              <a:rPr lang="ar-JO" dirty="0" smtClean="0"/>
              <a:t>5</a:t>
            </a:r>
            <a:r>
              <a:rPr lang="ar-JO" dirty="0" smtClean="0"/>
              <a:t>.القدرة على زرع الثقة بينه </a:t>
            </a:r>
            <a:r>
              <a:rPr lang="ar-JO" dirty="0" err="1" smtClean="0"/>
              <a:t>و</a:t>
            </a:r>
            <a:r>
              <a:rPr lang="ar-JO" dirty="0" smtClean="0"/>
              <a:t> بين مرءوسيه.</a:t>
            </a:r>
            <a:endParaRPr lang="ar-JO" dirty="0"/>
          </a:p>
        </p:txBody>
      </p:sp>
      <p:sp>
        <p:nvSpPr>
          <p:cNvPr id="2" name="Title 1"/>
          <p:cNvSpPr>
            <a:spLocks noGrp="1"/>
          </p:cNvSpPr>
          <p:nvPr>
            <p:ph type="title"/>
          </p:nvPr>
        </p:nvSpPr>
        <p:spPr/>
        <p:txBody>
          <a:bodyPr/>
          <a:lstStyle/>
          <a:p>
            <a:pPr algn="r"/>
            <a:r>
              <a:rPr lang="ar-JO" dirty="0" smtClean="0"/>
              <a:t>صفات القائد الفعال:</a:t>
            </a:r>
            <a:endParaRPr lang="ar-JO"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txBody>
          <a:bodyPr>
            <a:normAutofit fontScale="92500"/>
          </a:bodyPr>
          <a:lstStyle/>
          <a:p>
            <a:pPr>
              <a:buNone/>
            </a:pPr>
            <a:r>
              <a:rPr lang="ar-JO" dirty="0" smtClean="0"/>
              <a:t>6.العلاقات الإنسانية الجديدة المعرفة بالسلوك الإنساني كي تستطيع التعامل مع الأفراد بطريقة جيدة.</a:t>
            </a:r>
          </a:p>
          <a:p>
            <a:pPr>
              <a:buNone/>
            </a:pPr>
            <a:r>
              <a:rPr lang="ar-JO" dirty="0" smtClean="0"/>
              <a:t>7. الموضوعية : يتميز القائد الناجح بالموضوعية في مقدماته مع المرءوسين </a:t>
            </a:r>
            <a:r>
              <a:rPr lang="ar-JO" dirty="0" err="1" smtClean="0"/>
              <a:t>و</a:t>
            </a:r>
            <a:r>
              <a:rPr lang="ar-JO" dirty="0" smtClean="0"/>
              <a:t> عند  اتخاذ القرارات فهو يحاول الوصول </a:t>
            </a:r>
            <a:r>
              <a:rPr lang="ar-JO" dirty="0" smtClean="0"/>
              <a:t>إ</a:t>
            </a:r>
            <a:r>
              <a:rPr lang="ar-JO" dirty="0" smtClean="0"/>
              <a:t>لى الحقائق </a:t>
            </a:r>
            <a:r>
              <a:rPr lang="ar-JO" dirty="0" err="1" smtClean="0"/>
              <a:t>و</a:t>
            </a:r>
            <a:r>
              <a:rPr lang="ar-JO" dirty="0" smtClean="0"/>
              <a:t> معرفة الأسباب .</a:t>
            </a:r>
          </a:p>
          <a:p>
            <a:pPr>
              <a:buNone/>
            </a:pPr>
            <a:r>
              <a:rPr lang="ar-JO" dirty="0" smtClean="0"/>
              <a:t>8.المهارة في الاتصال: الاتصال مهم في عملية حث الأفراد </a:t>
            </a:r>
            <a:r>
              <a:rPr lang="ar-JO" dirty="0" err="1" smtClean="0"/>
              <a:t>و</a:t>
            </a:r>
            <a:r>
              <a:rPr lang="ar-JO" dirty="0" smtClean="0"/>
              <a:t> تشجيعهم </a:t>
            </a:r>
            <a:r>
              <a:rPr lang="ar-JO" dirty="0" err="1" smtClean="0"/>
              <a:t>و</a:t>
            </a:r>
            <a:r>
              <a:rPr lang="ar-JO" dirty="0" smtClean="0"/>
              <a:t> تحفيزهم للعمل فيحتاج القائد أن يتكلم بوضوح </a:t>
            </a:r>
            <a:r>
              <a:rPr lang="ar-JO" dirty="0" err="1" smtClean="0"/>
              <a:t>و</a:t>
            </a:r>
            <a:r>
              <a:rPr lang="ar-JO" dirty="0" smtClean="0"/>
              <a:t> لديه القدرة على تلخيص أراء الآخرين بدقة </a:t>
            </a:r>
            <a:r>
              <a:rPr lang="ar-JO" dirty="0" err="1" smtClean="0"/>
              <a:t>و</a:t>
            </a:r>
            <a:r>
              <a:rPr lang="ar-JO" dirty="0" smtClean="0"/>
              <a:t> تحديد </a:t>
            </a:r>
            <a:r>
              <a:rPr lang="ar-JO" dirty="0" smtClean="0"/>
              <a:t>أ</a:t>
            </a:r>
            <a:r>
              <a:rPr lang="ar-JO" dirty="0" smtClean="0"/>
              <a:t>هم النقاط.</a:t>
            </a:r>
          </a:p>
          <a:p>
            <a:pPr>
              <a:buNone/>
            </a:pPr>
            <a:r>
              <a:rPr lang="ar-JO" dirty="0" smtClean="0"/>
              <a:t>9. الدافع الشخصي: الرغبة النابعة من شخص القائد في المثابرة على العمل </a:t>
            </a:r>
            <a:r>
              <a:rPr lang="ar-JO" dirty="0" err="1" smtClean="0"/>
              <a:t>و</a:t>
            </a:r>
            <a:r>
              <a:rPr lang="ar-JO" dirty="0" smtClean="0"/>
              <a:t> الاستعداد للعمل لساعات طويلة.</a:t>
            </a:r>
          </a:p>
          <a:p>
            <a:pPr>
              <a:buNone/>
            </a:pPr>
            <a:r>
              <a:rPr lang="ar-JO" dirty="0" smtClean="0"/>
              <a:t>10.المهارة الاجتماعية :قدرة القائد على العمل مع المرءوسين </a:t>
            </a:r>
            <a:r>
              <a:rPr lang="ar-JO" dirty="0" err="1" smtClean="0"/>
              <a:t>و</a:t>
            </a:r>
            <a:r>
              <a:rPr lang="ar-JO" dirty="0" smtClean="0"/>
              <a:t> المستفيدين من المنظمة بالطريقة التي تمكنه من كسب ثقتهم وولائهم.</a:t>
            </a:r>
          </a:p>
          <a:p>
            <a:pPr>
              <a:buNone/>
            </a:pPr>
            <a:r>
              <a:rPr lang="ar-JO" dirty="0" smtClean="0"/>
              <a:t>11.القدرة الفنية :مقدرة القائد على التخطيط </a:t>
            </a:r>
            <a:r>
              <a:rPr lang="ar-JO" dirty="0" err="1" smtClean="0"/>
              <a:t>و</a:t>
            </a:r>
            <a:r>
              <a:rPr lang="ar-JO" dirty="0" smtClean="0"/>
              <a:t> التنظيم </a:t>
            </a:r>
            <a:r>
              <a:rPr lang="ar-JO" dirty="0" err="1" smtClean="0"/>
              <a:t>و</a:t>
            </a:r>
            <a:r>
              <a:rPr lang="ar-JO" dirty="0" smtClean="0"/>
              <a:t> التفويض </a:t>
            </a:r>
            <a:r>
              <a:rPr lang="ar-JO" dirty="0" err="1" smtClean="0"/>
              <a:t>و</a:t>
            </a:r>
            <a:r>
              <a:rPr lang="ar-JO" dirty="0" smtClean="0"/>
              <a:t> اتخاذ القرارات </a:t>
            </a:r>
            <a:r>
              <a:rPr lang="ar-JO" dirty="0" err="1" smtClean="0"/>
              <a:t>و</a:t>
            </a:r>
            <a:r>
              <a:rPr lang="ar-JO" dirty="0" smtClean="0"/>
              <a:t> الرقابة </a:t>
            </a:r>
            <a:r>
              <a:rPr lang="ar-JO" dirty="0" err="1" smtClean="0"/>
              <a:t>و</a:t>
            </a:r>
            <a:r>
              <a:rPr lang="ar-JO" dirty="0" smtClean="0"/>
              <a:t> المعرفة بكل العمليات المباشرة التي تكون تحت إشرافه.</a:t>
            </a:r>
            <a:endParaRPr lang="ar-J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ar-JO" dirty="0" smtClean="0"/>
              <a:t>تعتبر القيادة من أهم أدوات التوجيه فاعلية فهي الوسيلة الأساسية التي عن طريقها يستطيع المدير بث روح التالف </a:t>
            </a:r>
            <a:r>
              <a:rPr lang="ar-JO" dirty="0" err="1" smtClean="0"/>
              <a:t>و</a:t>
            </a:r>
            <a:r>
              <a:rPr lang="ar-JO" dirty="0" smtClean="0"/>
              <a:t> التعرف </a:t>
            </a:r>
            <a:r>
              <a:rPr lang="ar-JO" dirty="0" err="1" smtClean="0"/>
              <a:t>و</a:t>
            </a:r>
            <a:r>
              <a:rPr lang="ar-JO" dirty="0" smtClean="0"/>
              <a:t> النشاط بين العاملين في المنظمة من أجل تحقيق أهدافهم </a:t>
            </a:r>
            <a:r>
              <a:rPr lang="ar-JO" dirty="0" err="1" smtClean="0"/>
              <a:t>و</a:t>
            </a:r>
            <a:r>
              <a:rPr lang="ar-JO" dirty="0" smtClean="0"/>
              <a:t> أهداف المنظمة </a:t>
            </a:r>
            <a:r>
              <a:rPr lang="ar-JO" dirty="0" err="1" smtClean="0"/>
              <a:t>و</a:t>
            </a:r>
            <a:r>
              <a:rPr lang="ar-JO" dirty="0" smtClean="0"/>
              <a:t> القيادة تعبر عن علاقة شخص بشخص آخر أي العلاقة هنا القائمة بين الرئيس بمرءوسيه </a:t>
            </a:r>
            <a:r>
              <a:rPr lang="ar-JO" dirty="0" err="1" smtClean="0"/>
              <a:t>و</a:t>
            </a:r>
            <a:r>
              <a:rPr lang="ar-JO" dirty="0" smtClean="0"/>
              <a:t> رؤسائه </a:t>
            </a:r>
            <a:r>
              <a:rPr lang="ar-JO" dirty="0" err="1" smtClean="0"/>
              <a:t>و</a:t>
            </a:r>
            <a:r>
              <a:rPr lang="ar-JO" dirty="0" smtClean="0"/>
              <a:t> لذا فهي عملية يمكن للرئيس أن يؤثر بواسطتها تأثيراً مباشراً على سلوك العاملين </a:t>
            </a:r>
            <a:r>
              <a:rPr lang="ar-JO" dirty="0" err="1" smtClean="0"/>
              <a:t>و</a:t>
            </a:r>
            <a:r>
              <a:rPr lang="ar-JO" dirty="0" smtClean="0"/>
              <a:t> دفعهم للعمل باتجاه معين لذا فإننا سوف نتناول في هذا الفصل :</a:t>
            </a:r>
            <a:endParaRPr lang="ar-JO" dirty="0"/>
          </a:p>
        </p:txBody>
      </p:sp>
      <p:sp>
        <p:nvSpPr>
          <p:cNvPr id="2" name="Title 1"/>
          <p:cNvSpPr>
            <a:spLocks noGrp="1"/>
          </p:cNvSpPr>
          <p:nvPr>
            <p:ph type="title"/>
          </p:nvPr>
        </p:nvSpPr>
        <p:spPr/>
        <p:txBody>
          <a:bodyPr/>
          <a:lstStyle/>
          <a:p>
            <a:pPr algn="r"/>
            <a:r>
              <a:rPr lang="ar-JO" dirty="0" smtClean="0">
                <a:solidFill>
                  <a:srgbClr val="00B0F0"/>
                </a:solidFill>
              </a:rPr>
              <a:t>مقدمة:</a:t>
            </a:r>
            <a:endParaRPr lang="ar-JO" dirty="0">
              <a:solidFill>
                <a:srgbClr val="00B0F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JO" dirty="0" smtClean="0"/>
              <a:t>يعرف </a:t>
            </a:r>
            <a:r>
              <a:rPr lang="ar-JO" dirty="0" err="1" smtClean="0"/>
              <a:t>كونتر</a:t>
            </a:r>
            <a:r>
              <a:rPr lang="ar-JO" dirty="0" smtClean="0"/>
              <a:t> </a:t>
            </a:r>
            <a:r>
              <a:rPr lang="ar-JO" dirty="0" err="1" smtClean="0"/>
              <a:t>ودنيل</a:t>
            </a:r>
            <a:r>
              <a:rPr lang="ar-JO" dirty="0" smtClean="0"/>
              <a:t> القيادة بأنها قدرة المدير على التأثير في المرؤوسين للعمل بحماس </a:t>
            </a:r>
            <a:r>
              <a:rPr lang="ar-JO" dirty="0" err="1" smtClean="0"/>
              <a:t>و</a:t>
            </a:r>
            <a:r>
              <a:rPr lang="ar-JO" dirty="0" smtClean="0"/>
              <a:t> ثقة لإنجاز الأعمال المكلفين </a:t>
            </a:r>
            <a:r>
              <a:rPr lang="ar-JO" dirty="0" err="1" smtClean="0"/>
              <a:t>بها</a:t>
            </a:r>
            <a:r>
              <a:rPr lang="ar-JO" dirty="0" smtClean="0"/>
              <a:t>.</a:t>
            </a:r>
          </a:p>
          <a:p>
            <a:r>
              <a:rPr lang="ar-JO" dirty="0" smtClean="0"/>
              <a:t>أما </a:t>
            </a:r>
            <a:r>
              <a:rPr lang="ar-JO" dirty="0" err="1" smtClean="0"/>
              <a:t>هايمان</a:t>
            </a:r>
            <a:r>
              <a:rPr lang="ar-JO" dirty="0" smtClean="0"/>
              <a:t> و </a:t>
            </a:r>
            <a:r>
              <a:rPr lang="ar-JO" dirty="0" err="1" smtClean="0"/>
              <a:t>هليبون</a:t>
            </a:r>
            <a:r>
              <a:rPr lang="ar-JO" dirty="0" smtClean="0"/>
              <a:t> فيعرفان بأنها القدرة التي يمتلكها شخص على التأثير على أفكار الآخرين </a:t>
            </a:r>
            <a:r>
              <a:rPr lang="ar-JO" dirty="0" err="1" smtClean="0"/>
              <a:t>و</a:t>
            </a:r>
            <a:r>
              <a:rPr lang="ar-JO" dirty="0" smtClean="0"/>
              <a:t> اتجاهاتهم </a:t>
            </a:r>
            <a:r>
              <a:rPr lang="ar-JO" dirty="0" err="1" smtClean="0"/>
              <a:t>و</a:t>
            </a:r>
            <a:r>
              <a:rPr lang="ar-JO" dirty="0" smtClean="0"/>
              <a:t> ميولهم.</a:t>
            </a:r>
          </a:p>
          <a:p>
            <a:pPr>
              <a:buNone/>
            </a:pPr>
            <a:r>
              <a:rPr lang="ar-JO" dirty="0" smtClean="0"/>
              <a:t>و مهما تعددت التعريفات للقيادة فأن هناك اتفاقا بين الباحثين لموضوع القيادة على أنها تشمل على العناصر التالية:</a:t>
            </a:r>
            <a:endParaRPr lang="ar-JO" dirty="0"/>
          </a:p>
        </p:txBody>
      </p:sp>
      <p:sp>
        <p:nvSpPr>
          <p:cNvPr id="2" name="Title 1"/>
          <p:cNvSpPr>
            <a:spLocks noGrp="1"/>
          </p:cNvSpPr>
          <p:nvPr>
            <p:ph type="title"/>
          </p:nvPr>
        </p:nvSpPr>
        <p:spPr/>
        <p:txBody>
          <a:bodyPr/>
          <a:lstStyle/>
          <a:p>
            <a:pPr algn="r"/>
            <a:r>
              <a:rPr lang="ar-JO" dirty="0" smtClean="0">
                <a:solidFill>
                  <a:srgbClr val="00B0F0"/>
                </a:solidFill>
              </a:rPr>
              <a:t>تعريف القيادة:</a:t>
            </a:r>
            <a:endParaRPr lang="ar-JO" dirty="0">
              <a:solidFill>
                <a:srgbClr val="00B0F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472518" cy="5840435"/>
          </a:xfrm>
        </p:spPr>
        <p:txBody>
          <a:bodyPr/>
          <a:lstStyle/>
          <a:p>
            <a:r>
              <a:rPr lang="ar-JO" dirty="0" smtClean="0"/>
              <a:t>قائد يمتلك قدرات </a:t>
            </a:r>
            <a:r>
              <a:rPr lang="ar-JO" dirty="0" err="1" smtClean="0"/>
              <a:t>و</a:t>
            </a:r>
            <a:r>
              <a:rPr lang="ar-JO" dirty="0" smtClean="0"/>
              <a:t> مهارات عالية .</a:t>
            </a:r>
          </a:p>
          <a:p>
            <a:r>
              <a:rPr lang="ar-JO" dirty="0" smtClean="0"/>
              <a:t>أن كل قائد يجب أن يكون له تابعون لتحقيق هدف معين.</a:t>
            </a:r>
          </a:p>
          <a:p>
            <a:r>
              <a:rPr lang="ar-JO" dirty="0" smtClean="0"/>
              <a:t>أن القائد لديه قوة للتأثير في الأداء التابعين له.</a:t>
            </a:r>
          </a:p>
          <a:p>
            <a:r>
              <a:rPr lang="ar-JO" dirty="0" smtClean="0"/>
              <a:t>هدف يسعى إليه القائد لتحقيقه.</a:t>
            </a:r>
          </a:p>
          <a:p>
            <a:r>
              <a:rPr lang="ar-JO" dirty="0" smtClean="0"/>
              <a:t>الموقف الذي تمارس المجموعة فيه أعمالها. </a:t>
            </a:r>
            <a:endParaRPr lang="ar-JO"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ar-JO" sz="2400" dirty="0" smtClean="0"/>
              <a:t>تعتمد القيادة على وجود شخصية إدارية في موقع قيادي </a:t>
            </a:r>
            <a:r>
              <a:rPr lang="ar-JO" sz="2400" dirty="0" err="1" smtClean="0"/>
              <a:t>و</a:t>
            </a:r>
            <a:r>
              <a:rPr lang="ar-JO" sz="2400" dirty="0" smtClean="0"/>
              <a:t> يمتلك القدرة على التأثير في الآخرين للعمل على تحقيق أهداف معينة.</a:t>
            </a:r>
          </a:p>
          <a:p>
            <a:r>
              <a:rPr lang="ar-JO" sz="2400" dirty="0" smtClean="0"/>
              <a:t>قوة التأثير على الأفراد تأتي من مصادر متعددة على النحو التالي:</a:t>
            </a:r>
          </a:p>
          <a:p>
            <a:r>
              <a:rPr lang="ar-JO" sz="2400" dirty="0" smtClean="0"/>
              <a:t>القوة الشرعية أو القانونية :و تستمد هذه القوة نتيجة مركز القائد في الهيكل التنظيمي في المنظمة. </a:t>
            </a:r>
          </a:p>
          <a:p>
            <a:r>
              <a:rPr lang="ar-JO" sz="2400" dirty="0" smtClean="0"/>
              <a:t>قوة الإكراه </a:t>
            </a:r>
            <a:r>
              <a:rPr lang="ar-JO" sz="2400" dirty="0" err="1" smtClean="0"/>
              <a:t>و</a:t>
            </a:r>
            <a:r>
              <a:rPr lang="ar-JO" sz="2400" dirty="0" smtClean="0"/>
              <a:t> الإجبار:و تستمد هذه القوة نتيجة إدراك المرؤوس أن المؤثر يمتلك القدرة على التأنيب </a:t>
            </a:r>
            <a:r>
              <a:rPr lang="ar-JO" sz="2400" dirty="0" err="1" smtClean="0"/>
              <a:t>و</a:t>
            </a:r>
            <a:r>
              <a:rPr lang="ar-JO" sz="2400" dirty="0" smtClean="0"/>
              <a:t> العقاب المادي أو المعنوي إذا ما قصر الموظف في علمه.</a:t>
            </a:r>
          </a:p>
          <a:p>
            <a:r>
              <a:rPr lang="ar-JO" sz="2400" dirty="0" smtClean="0"/>
              <a:t>قوة المكافأة:تعتمد هذه القوة حفز الآخرين مادياً مثل الرواتب </a:t>
            </a:r>
            <a:r>
              <a:rPr lang="ar-JO" sz="2400" dirty="0" err="1" smtClean="0"/>
              <a:t>و</a:t>
            </a:r>
            <a:r>
              <a:rPr lang="ar-JO" sz="2400" dirty="0" smtClean="0"/>
              <a:t> المكافأة </a:t>
            </a:r>
            <a:r>
              <a:rPr lang="ar-JO" sz="2400" dirty="0" err="1" smtClean="0"/>
              <a:t>و</a:t>
            </a:r>
            <a:r>
              <a:rPr lang="ar-JO" sz="2400" dirty="0" smtClean="0"/>
              <a:t> العلاوات </a:t>
            </a:r>
            <a:r>
              <a:rPr lang="ar-JO" sz="2400" dirty="0" err="1" smtClean="0"/>
              <a:t>و</a:t>
            </a:r>
            <a:r>
              <a:rPr lang="ar-JO" sz="2400" dirty="0" smtClean="0"/>
              <a:t> الجوائز إذا قام بعمله على الوجه المطلوب.</a:t>
            </a:r>
          </a:p>
          <a:p>
            <a:r>
              <a:rPr lang="ar-JO" sz="2400" dirty="0" smtClean="0"/>
              <a:t>قوة الخبرة: مصدر هذه  القوة الخبرة التي يمتلكها القائد يستطيع من خلالها التأثير على الآخرين.</a:t>
            </a:r>
          </a:p>
          <a:p>
            <a:r>
              <a:rPr lang="ar-JO" sz="2400" dirty="0" smtClean="0"/>
              <a:t>قوة الإعجاب : ويحصل عليها القائد نتيجة إعجاب تابعيه ببعض صفاته الشخصية.</a:t>
            </a:r>
            <a:endParaRPr lang="ar-JO" sz="2400" dirty="0"/>
          </a:p>
        </p:txBody>
      </p:sp>
      <p:sp>
        <p:nvSpPr>
          <p:cNvPr id="2" name="Title 1"/>
          <p:cNvSpPr>
            <a:spLocks noGrp="1"/>
          </p:cNvSpPr>
          <p:nvPr>
            <p:ph type="title"/>
          </p:nvPr>
        </p:nvSpPr>
        <p:spPr/>
        <p:txBody>
          <a:bodyPr/>
          <a:lstStyle/>
          <a:p>
            <a:pPr algn="r"/>
            <a:r>
              <a:rPr lang="ar-JO" dirty="0" smtClean="0">
                <a:solidFill>
                  <a:srgbClr val="00B0F0"/>
                </a:solidFill>
              </a:rPr>
              <a:t>مصادر قوة القيادة:</a:t>
            </a:r>
            <a:endParaRPr lang="ar-JO" dirty="0">
              <a:solidFill>
                <a:srgbClr val="00B0F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buNone/>
            </a:pPr>
            <a:r>
              <a:rPr lang="ar-JO" dirty="0" smtClean="0"/>
              <a:t>تتعدد أساليب القيادة التي ينتهجها القائد لقيادة مرءوسيه وتحفزيهم للقيام بالعمل بحسب اتجاهاته الفكرية </a:t>
            </a:r>
            <a:r>
              <a:rPr lang="ar-JO" dirty="0" err="1" smtClean="0"/>
              <a:t>و</a:t>
            </a:r>
            <a:r>
              <a:rPr lang="ar-JO" dirty="0" smtClean="0"/>
              <a:t> الثقافية </a:t>
            </a:r>
            <a:r>
              <a:rPr lang="ar-JO" dirty="0" err="1" smtClean="0"/>
              <a:t>و</a:t>
            </a:r>
            <a:r>
              <a:rPr lang="ar-JO" dirty="0" smtClean="0"/>
              <a:t> تفاعله الاجتماعي </a:t>
            </a:r>
            <a:r>
              <a:rPr lang="ar-JO" dirty="0" err="1" smtClean="0"/>
              <a:t>و</a:t>
            </a:r>
            <a:r>
              <a:rPr lang="ar-JO" dirty="0" smtClean="0"/>
              <a:t> الخبرة العملية </a:t>
            </a:r>
            <a:r>
              <a:rPr lang="ar-JO" dirty="0" err="1" smtClean="0"/>
              <a:t>و</a:t>
            </a:r>
            <a:r>
              <a:rPr lang="ar-JO" dirty="0" smtClean="0"/>
              <a:t> الظروف البيئية داخل </a:t>
            </a:r>
            <a:r>
              <a:rPr lang="ar-JO" dirty="0" err="1" smtClean="0"/>
              <a:t>و</a:t>
            </a:r>
            <a:r>
              <a:rPr lang="ar-JO" dirty="0" smtClean="0"/>
              <a:t> خارج المنظمة.</a:t>
            </a:r>
          </a:p>
          <a:p>
            <a:pPr>
              <a:buNone/>
            </a:pPr>
            <a:r>
              <a:rPr lang="ar-JO" dirty="0" smtClean="0"/>
              <a:t>ويمكن أن نصنف أنواع القيادة لأغراض المناقشة إلى ستة أنواع: </a:t>
            </a:r>
          </a:p>
          <a:p>
            <a:pPr marL="514350" indent="-514350">
              <a:buAutoNum type="arabicPeriod"/>
            </a:pPr>
            <a:r>
              <a:rPr lang="ar-JO" dirty="0" smtClean="0">
                <a:solidFill>
                  <a:srgbClr val="00B0F0"/>
                </a:solidFill>
              </a:rPr>
              <a:t>القيادة الديكتاتورية:</a:t>
            </a:r>
          </a:p>
          <a:p>
            <a:pPr marL="514350" indent="-514350">
              <a:buNone/>
            </a:pPr>
            <a:r>
              <a:rPr lang="ar-JO" dirty="0" smtClean="0"/>
              <a:t>يتمتع القائد الديكتاتوري بالسلطة المطلقة </a:t>
            </a:r>
            <a:r>
              <a:rPr lang="ar-JO" dirty="0" err="1" smtClean="0"/>
              <a:t>و</a:t>
            </a:r>
            <a:r>
              <a:rPr lang="ar-JO" dirty="0" smtClean="0"/>
              <a:t> يقوم بإنجاز الأعمال من خلال التهديد </a:t>
            </a:r>
            <a:r>
              <a:rPr lang="ar-JO" dirty="0" err="1" smtClean="0"/>
              <a:t>و</a:t>
            </a:r>
            <a:r>
              <a:rPr lang="ar-JO" dirty="0" smtClean="0"/>
              <a:t> الإجبار للأفراد الواقعين تحت السلطة.</a:t>
            </a:r>
          </a:p>
          <a:p>
            <a:pPr marL="514350" indent="-514350">
              <a:buNone/>
            </a:pPr>
            <a:r>
              <a:rPr lang="ar-JO" dirty="0" smtClean="0">
                <a:solidFill>
                  <a:srgbClr val="00B0F0"/>
                </a:solidFill>
              </a:rPr>
              <a:t>2.القائد الأوتوقراطي (المتسلط):</a:t>
            </a:r>
          </a:p>
          <a:p>
            <a:pPr marL="514350" indent="-514350">
              <a:buNone/>
            </a:pPr>
            <a:r>
              <a:rPr lang="ar-JO" dirty="0" smtClean="0"/>
              <a:t>يعتمد القائد هنا على السلطة الرسمية المخولة له بموجب قوانين </a:t>
            </a:r>
            <a:r>
              <a:rPr lang="ar-JO" dirty="0" err="1" smtClean="0"/>
              <a:t>و</a:t>
            </a:r>
            <a:r>
              <a:rPr lang="ar-JO" dirty="0" smtClean="0"/>
              <a:t> أنظمة المنظمة </a:t>
            </a:r>
            <a:r>
              <a:rPr lang="ar-JO" dirty="0" err="1" smtClean="0"/>
              <a:t>و</a:t>
            </a:r>
            <a:r>
              <a:rPr lang="ar-JO" dirty="0" smtClean="0"/>
              <a:t> يميل هذا النوع من القيادة بالتفرد بعملية صنع القرار ووضع السياسات </a:t>
            </a:r>
            <a:r>
              <a:rPr lang="ar-JO" dirty="0" err="1" smtClean="0"/>
              <a:t>و</a:t>
            </a:r>
            <a:r>
              <a:rPr lang="ar-JO" dirty="0" smtClean="0"/>
              <a:t> الخطط دون مشاركة المرؤوسين </a:t>
            </a:r>
            <a:r>
              <a:rPr lang="ar-JO" dirty="0" err="1" smtClean="0"/>
              <a:t>و</a:t>
            </a:r>
            <a:r>
              <a:rPr lang="ar-JO" dirty="0" smtClean="0"/>
              <a:t> يتميز القائد بالحزم الشديد </a:t>
            </a:r>
            <a:r>
              <a:rPr lang="ar-JO" dirty="0" err="1" smtClean="0"/>
              <a:t>و</a:t>
            </a:r>
            <a:r>
              <a:rPr lang="ar-JO" dirty="0" smtClean="0"/>
              <a:t> تحديده الدقيق للواجبات </a:t>
            </a:r>
            <a:r>
              <a:rPr lang="ar-JO" dirty="0" err="1" smtClean="0"/>
              <a:t>و</a:t>
            </a:r>
            <a:r>
              <a:rPr lang="ar-JO" dirty="0" smtClean="0"/>
              <a:t> السلطات الممنوحة لكل فرد في المنظمة </a:t>
            </a:r>
            <a:r>
              <a:rPr lang="ar-JO" dirty="0" err="1" smtClean="0"/>
              <a:t>و</a:t>
            </a:r>
            <a:r>
              <a:rPr lang="ar-JO" dirty="0" smtClean="0"/>
              <a:t> يختلف عن القائد الديكتاتوري بأنه نشيط </a:t>
            </a:r>
            <a:r>
              <a:rPr lang="ar-JO" dirty="0" err="1" smtClean="0"/>
              <a:t>و</a:t>
            </a:r>
            <a:r>
              <a:rPr lang="ar-JO" dirty="0" smtClean="0"/>
              <a:t> فعال </a:t>
            </a:r>
            <a:r>
              <a:rPr lang="ar-JO" dirty="0" err="1" smtClean="0"/>
              <a:t>و</a:t>
            </a:r>
            <a:r>
              <a:rPr lang="ar-JO" dirty="0" smtClean="0"/>
              <a:t> ليس متسلطاً على مرءوسيه كالقائد الديكتاتوري وهو فعال في إقناع مرءوسيه بما يريده.</a:t>
            </a:r>
            <a:endParaRPr lang="ar-JO" dirty="0"/>
          </a:p>
        </p:txBody>
      </p:sp>
      <p:sp>
        <p:nvSpPr>
          <p:cNvPr id="2" name="Title 1"/>
          <p:cNvSpPr>
            <a:spLocks noGrp="1"/>
          </p:cNvSpPr>
          <p:nvPr>
            <p:ph type="title"/>
          </p:nvPr>
        </p:nvSpPr>
        <p:spPr/>
        <p:txBody>
          <a:bodyPr/>
          <a:lstStyle/>
          <a:p>
            <a:pPr algn="r"/>
            <a:r>
              <a:rPr lang="ar-JO" dirty="0" smtClean="0">
                <a:solidFill>
                  <a:srgbClr val="00B0F0"/>
                </a:solidFill>
              </a:rPr>
              <a:t>أنواع القيادة</a:t>
            </a:r>
            <a:r>
              <a:rPr lang="ar-JO" dirty="0" smtClean="0"/>
              <a:t>:</a:t>
            </a:r>
            <a:endParaRPr lang="ar-JO"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85000" lnSpcReduction="20000"/>
          </a:bodyPr>
          <a:lstStyle/>
          <a:p>
            <a:pPr>
              <a:buNone/>
            </a:pPr>
            <a:r>
              <a:rPr lang="ar-JO" dirty="0" smtClean="0"/>
              <a:t>3. </a:t>
            </a:r>
            <a:r>
              <a:rPr lang="ar-JO" dirty="0" smtClean="0">
                <a:solidFill>
                  <a:srgbClr val="00B0F0"/>
                </a:solidFill>
              </a:rPr>
              <a:t>القائد الديمقراطي </a:t>
            </a:r>
            <a:r>
              <a:rPr lang="ar-JO" dirty="0" smtClean="0"/>
              <a:t>:</a:t>
            </a:r>
          </a:p>
          <a:p>
            <a:pPr>
              <a:buNone/>
            </a:pPr>
            <a:r>
              <a:rPr lang="ar-JO" dirty="0" smtClean="0"/>
              <a:t>تتميز القيادة الديمقراطية بأسلوب مشاركة العاملين في عملية صنع القرار </a:t>
            </a:r>
            <a:r>
              <a:rPr lang="ar-JO" dirty="0" err="1" smtClean="0"/>
              <a:t>و</a:t>
            </a:r>
            <a:r>
              <a:rPr lang="ar-JO" dirty="0" smtClean="0"/>
              <a:t> التخطيط ووضع السياسات فالقائد هنا يقترح الأعمال مع توصياته </a:t>
            </a:r>
            <a:r>
              <a:rPr lang="ar-JO" dirty="0" err="1" smtClean="0"/>
              <a:t>و</a:t>
            </a:r>
            <a:r>
              <a:rPr lang="ar-JO" dirty="0" smtClean="0"/>
              <a:t> لكنه سيهتم بموافقة الجماعة قبل أن يضع هذه الأعمال موضع التنفيذ </a:t>
            </a:r>
            <a:r>
              <a:rPr lang="ar-JO" dirty="0" err="1" smtClean="0"/>
              <a:t>و</a:t>
            </a:r>
            <a:r>
              <a:rPr lang="ar-JO" dirty="0" smtClean="0"/>
              <a:t> يؤمن القائد بقدرات </a:t>
            </a:r>
            <a:r>
              <a:rPr lang="ar-JO" dirty="0" err="1" smtClean="0"/>
              <a:t>و</a:t>
            </a:r>
            <a:r>
              <a:rPr lang="ar-JO" dirty="0" smtClean="0"/>
              <a:t> إمكانيات مرءوسيه </a:t>
            </a:r>
            <a:r>
              <a:rPr lang="ar-JO" dirty="0" err="1" smtClean="0"/>
              <a:t>و</a:t>
            </a:r>
            <a:r>
              <a:rPr lang="ar-JO" dirty="0" smtClean="0"/>
              <a:t> يستطيع توظيفها لصالح العمل.</a:t>
            </a:r>
          </a:p>
          <a:p>
            <a:pPr>
              <a:buNone/>
            </a:pPr>
            <a:r>
              <a:rPr lang="ar-JO" dirty="0" smtClean="0">
                <a:solidFill>
                  <a:srgbClr val="00B0F0"/>
                </a:solidFill>
              </a:rPr>
              <a:t>4. القيادة الشخصية:</a:t>
            </a:r>
          </a:p>
          <a:p>
            <a:pPr>
              <a:buNone/>
            </a:pPr>
            <a:r>
              <a:rPr lang="ar-JO" dirty="0" smtClean="0"/>
              <a:t>تزاول القيادة هنا عن طريق الاتصال المباشر بين القائد </a:t>
            </a:r>
            <a:r>
              <a:rPr lang="ar-JO" dirty="0" err="1" smtClean="0"/>
              <a:t>و</a:t>
            </a:r>
            <a:r>
              <a:rPr lang="ar-JO" dirty="0" smtClean="0"/>
              <a:t> الأفراد </a:t>
            </a:r>
            <a:r>
              <a:rPr lang="ar-JO" dirty="0" err="1" smtClean="0"/>
              <a:t>و</a:t>
            </a:r>
            <a:r>
              <a:rPr lang="ar-JO" dirty="0" smtClean="0"/>
              <a:t> يصل التوجيه </a:t>
            </a:r>
            <a:r>
              <a:rPr lang="ar-JO" dirty="0" err="1" smtClean="0"/>
              <a:t>و</a:t>
            </a:r>
            <a:r>
              <a:rPr lang="ar-JO" dirty="0" smtClean="0"/>
              <a:t> التحفيز شخصياً من القائد </a:t>
            </a:r>
            <a:r>
              <a:rPr lang="ar-JO" dirty="0" err="1" smtClean="0"/>
              <a:t>و</a:t>
            </a:r>
            <a:r>
              <a:rPr lang="ar-JO" dirty="0" smtClean="0"/>
              <a:t> هذا النوع شائع </a:t>
            </a:r>
            <a:r>
              <a:rPr lang="ar-JO" dirty="0" err="1" smtClean="0"/>
              <a:t>و</a:t>
            </a:r>
            <a:r>
              <a:rPr lang="ar-JO" dirty="0" smtClean="0"/>
              <a:t> يمتاز بالبساطة </a:t>
            </a:r>
            <a:r>
              <a:rPr lang="ar-JO" dirty="0" err="1" smtClean="0"/>
              <a:t>و</a:t>
            </a:r>
            <a:r>
              <a:rPr lang="ar-JO" dirty="0" smtClean="0"/>
              <a:t> الفاعلية.</a:t>
            </a:r>
          </a:p>
          <a:p>
            <a:pPr>
              <a:buNone/>
            </a:pPr>
            <a:r>
              <a:rPr lang="ar-JO" dirty="0" smtClean="0"/>
              <a:t>5. </a:t>
            </a:r>
            <a:r>
              <a:rPr lang="ar-JO" dirty="0" smtClean="0">
                <a:solidFill>
                  <a:srgbClr val="00B0F0"/>
                </a:solidFill>
              </a:rPr>
              <a:t>القيادة الأبوية:</a:t>
            </a:r>
          </a:p>
          <a:p>
            <a:pPr>
              <a:buNone/>
            </a:pPr>
            <a:r>
              <a:rPr lang="ar-JO" dirty="0" smtClean="0"/>
              <a:t>يتميز هذا النوع من القيادة بالعلاقة المباشرة بين القائد </a:t>
            </a:r>
            <a:r>
              <a:rPr lang="ar-JO" dirty="0" err="1" smtClean="0"/>
              <a:t>و</a:t>
            </a:r>
            <a:r>
              <a:rPr lang="ar-JO" dirty="0" smtClean="0"/>
              <a:t> الأفراد </a:t>
            </a:r>
            <a:r>
              <a:rPr lang="ar-JO" dirty="0" err="1" smtClean="0"/>
              <a:t>و</a:t>
            </a:r>
            <a:r>
              <a:rPr lang="ar-JO" dirty="0" smtClean="0"/>
              <a:t> يتضح هنا مدى اهتمام القائد براحة </a:t>
            </a:r>
            <a:r>
              <a:rPr lang="ar-JO" dirty="0" err="1" smtClean="0"/>
              <a:t>و</a:t>
            </a:r>
            <a:r>
              <a:rPr lang="ar-JO" dirty="0" smtClean="0"/>
              <a:t> رفاهية الأفراد التابعين له </a:t>
            </a:r>
            <a:r>
              <a:rPr lang="ar-JO" dirty="0" err="1" smtClean="0"/>
              <a:t>و</a:t>
            </a:r>
            <a:r>
              <a:rPr lang="ar-JO" dirty="0" smtClean="0"/>
              <a:t> يؤخذ على هذا النوع من القيادة صعوبة تنمية </a:t>
            </a:r>
            <a:r>
              <a:rPr lang="ar-JO" dirty="0" err="1" smtClean="0"/>
              <a:t>و</a:t>
            </a:r>
            <a:r>
              <a:rPr lang="ar-JO" dirty="0" smtClean="0"/>
              <a:t> استقلال الجماعة </a:t>
            </a:r>
            <a:r>
              <a:rPr lang="ar-JO" dirty="0" err="1" smtClean="0"/>
              <a:t>و</a:t>
            </a:r>
            <a:r>
              <a:rPr lang="ar-JO" dirty="0" smtClean="0"/>
              <a:t> اعتمادهم على أنفسهم يعتمد نجاح القائد على استمرارية الخدمات الأبوية التي يقدمها لهم.</a:t>
            </a:r>
          </a:p>
          <a:p>
            <a:pPr>
              <a:buNone/>
            </a:pPr>
            <a:r>
              <a:rPr lang="ar-JO" dirty="0" smtClean="0"/>
              <a:t>6.</a:t>
            </a:r>
            <a:r>
              <a:rPr lang="ar-JO" dirty="0" smtClean="0">
                <a:solidFill>
                  <a:srgbClr val="00B0F0"/>
                </a:solidFill>
              </a:rPr>
              <a:t>القيادة غير الرسمية:</a:t>
            </a:r>
          </a:p>
          <a:p>
            <a:pPr>
              <a:buNone/>
            </a:pPr>
            <a:r>
              <a:rPr lang="ar-JO" dirty="0" smtClean="0"/>
              <a:t>و هي القيادة التي تتكون داخل مجموعات التنظيم الاجتماعي غير الرسمي دون أن ترتبط بوظيفة رسمية في الهيكل التنظيمي وهذه القيادة تنشأ نتيجة لصفات معينة يتصف </a:t>
            </a:r>
            <a:r>
              <a:rPr lang="ar-JO" dirty="0" err="1" smtClean="0"/>
              <a:t>بها</a:t>
            </a:r>
            <a:r>
              <a:rPr lang="ar-JO" dirty="0" smtClean="0"/>
              <a:t> القائد عن غيره من الأفراد .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buNone/>
            </a:pPr>
            <a:r>
              <a:rPr lang="ar-JO" dirty="0" smtClean="0"/>
              <a:t>هناك العديد من نظريات القيادة نستعرض أهمها علة المحو التالي: </a:t>
            </a:r>
          </a:p>
          <a:p>
            <a:pPr>
              <a:buNone/>
            </a:pPr>
            <a:r>
              <a:rPr lang="ar-JO" dirty="0" smtClean="0"/>
              <a:t>أولا :نظريات السمات(الصفات):</a:t>
            </a:r>
          </a:p>
          <a:p>
            <a:pPr>
              <a:buNone/>
            </a:pPr>
            <a:r>
              <a:rPr lang="ar-JO" dirty="0" smtClean="0"/>
              <a:t>ترتبط هذه النظرية ارتباطا قويا بنظرية (الرجل العظيم)القائم على أساس أن بعض القادة يولدون وهو يحمل صفات موروثة وهو وليست مقتبسة وفقاً لهذه النظرية القائد يولد ولا يصنع أي أن الفرد الذي يمتلك مجموعة من الشخصية مثل الذكاء </a:t>
            </a:r>
            <a:r>
              <a:rPr lang="ar-JO" dirty="0" err="1" smtClean="0"/>
              <a:t>و</a:t>
            </a:r>
            <a:r>
              <a:rPr lang="ar-JO" dirty="0" smtClean="0"/>
              <a:t> الدهاء </a:t>
            </a:r>
            <a:r>
              <a:rPr lang="ar-JO" dirty="0" err="1" smtClean="0"/>
              <a:t>و</a:t>
            </a:r>
            <a:r>
              <a:rPr lang="ar-JO" dirty="0" smtClean="0"/>
              <a:t> الحزم </a:t>
            </a:r>
            <a:r>
              <a:rPr lang="ar-JO" dirty="0" err="1" smtClean="0"/>
              <a:t>و</a:t>
            </a:r>
            <a:r>
              <a:rPr lang="ar-JO" dirty="0" smtClean="0"/>
              <a:t> القدرة على التعاون </a:t>
            </a:r>
            <a:r>
              <a:rPr lang="ar-JO" dirty="0" err="1" smtClean="0"/>
              <a:t>و</a:t>
            </a:r>
            <a:r>
              <a:rPr lang="ar-JO" dirty="0" smtClean="0"/>
              <a:t> الحماس </a:t>
            </a:r>
            <a:r>
              <a:rPr lang="ar-JO" dirty="0" err="1" smtClean="0"/>
              <a:t>و</a:t>
            </a:r>
            <a:r>
              <a:rPr lang="ar-JO" dirty="0" smtClean="0"/>
              <a:t> الثقة بالنفس </a:t>
            </a:r>
            <a:r>
              <a:rPr lang="ar-JO" dirty="0" err="1" smtClean="0"/>
              <a:t>و</a:t>
            </a:r>
            <a:r>
              <a:rPr lang="ar-JO" dirty="0" smtClean="0"/>
              <a:t> الطموح </a:t>
            </a:r>
            <a:r>
              <a:rPr lang="ar-JO" dirty="0" err="1" smtClean="0"/>
              <a:t>و</a:t>
            </a:r>
            <a:r>
              <a:rPr lang="ar-JO" dirty="0" smtClean="0"/>
              <a:t> الصبر </a:t>
            </a:r>
            <a:r>
              <a:rPr lang="ar-JO" dirty="0" err="1" smtClean="0"/>
              <a:t>و</a:t>
            </a:r>
            <a:r>
              <a:rPr lang="ar-JO" dirty="0" smtClean="0"/>
              <a:t> المبادأة </a:t>
            </a:r>
            <a:r>
              <a:rPr lang="ar-JO" dirty="0" err="1" smtClean="0"/>
              <a:t>و</a:t>
            </a:r>
            <a:r>
              <a:rPr lang="ar-JO" dirty="0" smtClean="0"/>
              <a:t> القدرة الحسنة </a:t>
            </a:r>
            <a:r>
              <a:rPr lang="ar-JO" dirty="0" err="1" smtClean="0"/>
              <a:t>و</a:t>
            </a:r>
            <a:r>
              <a:rPr lang="ar-JO" dirty="0" smtClean="0"/>
              <a:t> المهارة اللغوية </a:t>
            </a:r>
            <a:r>
              <a:rPr lang="ar-JO" dirty="0" err="1" smtClean="0"/>
              <a:t>و</a:t>
            </a:r>
            <a:r>
              <a:rPr lang="ar-JO" dirty="0" smtClean="0"/>
              <a:t> تقدير المسئولية يعتبر قائداً حيث إن هذه الصفات ذات جذور متأصلة بالنفس ولا يمكن اكتسابها عن طريق التعليم </a:t>
            </a:r>
            <a:r>
              <a:rPr lang="ar-JO" dirty="0" err="1" smtClean="0"/>
              <a:t>و</a:t>
            </a:r>
            <a:r>
              <a:rPr lang="ar-JO" dirty="0" smtClean="0"/>
              <a:t> التدريب.</a:t>
            </a:r>
          </a:p>
          <a:p>
            <a:pPr>
              <a:buNone/>
            </a:pPr>
            <a:r>
              <a:rPr lang="ar-JO" dirty="0" smtClean="0"/>
              <a:t>ركزت هذه النظرية على معايير </a:t>
            </a:r>
            <a:r>
              <a:rPr lang="ar-JO" dirty="0" err="1" smtClean="0"/>
              <a:t>و</a:t>
            </a:r>
            <a:r>
              <a:rPr lang="ar-JO" dirty="0" smtClean="0"/>
              <a:t> الخصائص الشخصية للقائد وقيمه التي يتميز </a:t>
            </a:r>
            <a:r>
              <a:rPr lang="ar-JO" dirty="0" err="1" smtClean="0"/>
              <a:t>بها</a:t>
            </a:r>
            <a:r>
              <a:rPr lang="ar-JO" dirty="0" smtClean="0"/>
              <a:t> و التي يعتقد أنها تضع قائدا ناجحا سادت هذه النظرية بين الباحثين حتى نهاية الحرب العالمية الثانية .</a:t>
            </a:r>
          </a:p>
          <a:p>
            <a:pPr>
              <a:buNone/>
            </a:pPr>
            <a:r>
              <a:rPr lang="ar-JO" dirty="0" smtClean="0"/>
              <a:t>أجريت العديد من الدراسات </a:t>
            </a:r>
            <a:r>
              <a:rPr lang="ar-JO" dirty="0" err="1" smtClean="0"/>
              <a:t>و</a:t>
            </a:r>
            <a:r>
              <a:rPr lang="ar-JO" dirty="0" smtClean="0"/>
              <a:t> الأبحاث لإثبات صحة هذه النظرية لكنها لم تستطيع تحديد صفات القائد الناجح والتي يمكن استخدامها بشكل مستمر في التميز بين القادة </a:t>
            </a:r>
            <a:r>
              <a:rPr lang="ar-JO" dirty="0" err="1" smtClean="0"/>
              <a:t>و</a:t>
            </a:r>
            <a:r>
              <a:rPr lang="ar-JO" dirty="0" smtClean="0"/>
              <a:t> السبب في ذلك إلى تجاهل هذه النظرية الأخذ بعين الاعتبار بثقة القيادة </a:t>
            </a:r>
            <a:r>
              <a:rPr lang="ar-JO" dirty="0" err="1" smtClean="0"/>
              <a:t>و</a:t>
            </a:r>
            <a:r>
              <a:rPr lang="ar-JO" dirty="0" smtClean="0"/>
              <a:t> بالرغم من ذلك فقد وجد أن القائد يتميز عادة بدرجة أقوى في الصفات الشخصية </a:t>
            </a:r>
            <a:r>
              <a:rPr lang="ar-JO" dirty="0" err="1" smtClean="0"/>
              <a:t>و</a:t>
            </a:r>
            <a:r>
              <a:rPr lang="ar-JO" dirty="0" smtClean="0"/>
              <a:t> يتفوق </a:t>
            </a:r>
            <a:r>
              <a:rPr lang="ar-JO" dirty="0" err="1" smtClean="0"/>
              <a:t>بها</a:t>
            </a:r>
            <a:r>
              <a:rPr lang="ar-JO" dirty="0" smtClean="0"/>
              <a:t> عدة على مرءوسيه.</a:t>
            </a:r>
          </a:p>
          <a:p>
            <a:pPr>
              <a:buNone/>
            </a:pPr>
            <a:r>
              <a:rPr lang="ar-JO" dirty="0" smtClean="0"/>
              <a:t>الانتقادات الموجهة لهذه النظرية</a:t>
            </a:r>
          </a:p>
          <a:p>
            <a:pPr>
              <a:buNone/>
            </a:pPr>
            <a:r>
              <a:rPr lang="ar-JO" dirty="0" smtClean="0"/>
              <a:t>إن الصفات الشخصية لا تضمن في الغالب النجاح في القيادة.</a:t>
            </a:r>
          </a:p>
          <a:p>
            <a:pPr>
              <a:buNone/>
            </a:pPr>
            <a:endParaRPr lang="ar-JO" dirty="0" smtClean="0"/>
          </a:p>
        </p:txBody>
      </p:sp>
      <p:sp>
        <p:nvSpPr>
          <p:cNvPr id="2" name="Title 1"/>
          <p:cNvSpPr>
            <a:spLocks noGrp="1"/>
          </p:cNvSpPr>
          <p:nvPr>
            <p:ph type="title"/>
          </p:nvPr>
        </p:nvSpPr>
        <p:spPr/>
        <p:txBody>
          <a:bodyPr/>
          <a:lstStyle/>
          <a:p>
            <a:pPr algn="r"/>
            <a:r>
              <a:rPr lang="ar-JO" dirty="0" smtClean="0">
                <a:solidFill>
                  <a:srgbClr val="00B0F0"/>
                </a:solidFill>
              </a:rPr>
              <a:t>نظريات القائد:</a:t>
            </a:r>
            <a:endParaRPr lang="ar-JO" dirty="0">
              <a:solidFill>
                <a:srgbClr val="00B0F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lnSpcReduction="10000"/>
          </a:bodyPr>
          <a:lstStyle/>
          <a:p>
            <a:pPr>
              <a:buNone/>
            </a:pPr>
            <a:r>
              <a:rPr lang="ar-JO" dirty="0" smtClean="0"/>
              <a:t>أهملت دور المرءوسين في إنجاح عملية القيادة فالدراسات الحديثة أثبتت أن للمرءوسين دوراً كبيراً في نجاح عمل القائد </a:t>
            </a:r>
            <a:r>
              <a:rPr lang="ar-JO" dirty="0" err="1" smtClean="0"/>
              <a:t>و</a:t>
            </a:r>
            <a:r>
              <a:rPr lang="ar-JO" dirty="0" smtClean="0"/>
              <a:t> كذلك التنظيم </a:t>
            </a:r>
            <a:r>
              <a:rPr lang="ar-JO" dirty="0" err="1" smtClean="0"/>
              <a:t>و</a:t>
            </a:r>
            <a:r>
              <a:rPr lang="ar-JO" dirty="0" smtClean="0"/>
              <a:t> العمل.</a:t>
            </a:r>
          </a:p>
          <a:p>
            <a:pPr>
              <a:buNone/>
            </a:pPr>
            <a:r>
              <a:rPr lang="ar-JO" dirty="0" smtClean="0"/>
              <a:t>إهمال العوامل الاجتماعية </a:t>
            </a:r>
            <a:r>
              <a:rPr lang="ar-JO" dirty="0" err="1" smtClean="0"/>
              <a:t>و</a:t>
            </a:r>
            <a:r>
              <a:rPr lang="ar-JO" dirty="0" smtClean="0"/>
              <a:t> السياسية </a:t>
            </a:r>
            <a:r>
              <a:rPr lang="ar-JO" dirty="0" err="1" smtClean="0"/>
              <a:t>و</a:t>
            </a:r>
            <a:r>
              <a:rPr lang="ar-JO" dirty="0" smtClean="0"/>
              <a:t> التكنولوجية التي تساعد القائد على النجاح و الفشل .</a:t>
            </a:r>
          </a:p>
          <a:p>
            <a:pPr>
              <a:buNone/>
            </a:pPr>
            <a:r>
              <a:rPr lang="ar-JO" dirty="0" smtClean="0"/>
              <a:t>لا يوجد سمة واحدة مشتركة بين القادة.</a:t>
            </a:r>
          </a:p>
          <a:p>
            <a:pPr>
              <a:buNone/>
            </a:pPr>
            <a:r>
              <a:rPr lang="ar-JO" dirty="0" smtClean="0"/>
              <a:t>مميزات هذه النظرية:</a:t>
            </a:r>
          </a:p>
          <a:p>
            <a:pPr>
              <a:buNone/>
            </a:pPr>
            <a:r>
              <a:rPr lang="ar-JO" dirty="0" smtClean="0"/>
              <a:t>قدمت هذه النظرية بعض الإسهامات في توضيح طبيعة القيادة وعلى السمات اللازمة لنجاحهم.</a:t>
            </a:r>
          </a:p>
          <a:p>
            <a:pPr>
              <a:buNone/>
            </a:pPr>
            <a:r>
              <a:rPr lang="ar-JO" dirty="0" smtClean="0"/>
              <a:t>ثانياً:نظريات السلوك:</a:t>
            </a:r>
          </a:p>
          <a:p>
            <a:pPr>
              <a:buNone/>
            </a:pPr>
            <a:r>
              <a:rPr lang="ar-JO" dirty="0" smtClean="0"/>
              <a:t>تهتم هذه النظرية بسلوك القائد </a:t>
            </a:r>
            <a:r>
              <a:rPr lang="ar-JO" dirty="0" err="1" smtClean="0"/>
              <a:t>و</a:t>
            </a:r>
            <a:r>
              <a:rPr lang="ar-JO" dirty="0" smtClean="0"/>
              <a:t> يفترض هذه النظرية أنه من الممكن تنمية </a:t>
            </a:r>
            <a:r>
              <a:rPr lang="ar-JO" dirty="0" err="1" smtClean="0"/>
              <a:t>و</a:t>
            </a:r>
            <a:r>
              <a:rPr lang="ar-JO" dirty="0" smtClean="0"/>
              <a:t> تطوير سلوكيات القائد اعتمدت هذه الدراسات من نهاية الأربعينيات إلى </a:t>
            </a:r>
            <a:r>
              <a:rPr lang="ar-JO" dirty="0" err="1" smtClean="0"/>
              <a:t>آوائل</a:t>
            </a:r>
            <a:r>
              <a:rPr lang="ar-JO" dirty="0" smtClean="0"/>
              <a:t> الستينات وقد ركزت هذه النظريات عل تحليل سلوك القائد في العمل .</a:t>
            </a:r>
            <a:r>
              <a:rPr lang="ar-JO" b="1" dirty="0" smtClean="0"/>
              <a:t>ومن أهم هذه النظريات:</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565</TotalTime>
  <Words>2091</Words>
  <Application>Microsoft Office PowerPoint</Application>
  <PresentationFormat>On-screen Show (4:3)</PresentationFormat>
  <Paragraphs>114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القيادة</vt:lpstr>
      <vt:lpstr>مقدمة:</vt:lpstr>
      <vt:lpstr>تعريف القيادة:</vt:lpstr>
      <vt:lpstr>Slide 4</vt:lpstr>
      <vt:lpstr>مصادر قوة القيادة:</vt:lpstr>
      <vt:lpstr>أنواع القيادة:</vt:lpstr>
      <vt:lpstr>Slide 7</vt:lpstr>
      <vt:lpstr>نظريات القائد:</vt:lpstr>
      <vt:lpstr>Slide 9</vt:lpstr>
      <vt:lpstr>نظرية استمرارية القيادة(تاشيوم وشميت):</vt:lpstr>
      <vt:lpstr>Slide 11</vt:lpstr>
      <vt:lpstr>Slide 12</vt:lpstr>
      <vt:lpstr>Slide 13</vt:lpstr>
      <vt:lpstr>Slide 14</vt:lpstr>
      <vt:lpstr>Slide 15</vt:lpstr>
      <vt:lpstr>Slide 16</vt:lpstr>
      <vt:lpstr>صفات القائد الفعال:</vt:lpstr>
      <vt:lpstr>Slide 18</vt:lpstr>
    </vt:vector>
  </TitlesOfParts>
  <Company>SMOKE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القيادة</dc:title>
  <dc:creator>c</dc:creator>
  <cp:lastModifiedBy>c</cp:lastModifiedBy>
  <cp:revision>23</cp:revision>
  <dcterms:created xsi:type="dcterms:W3CDTF">2016-10-05T16:43:12Z</dcterms:created>
  <dcterms:modified xsi:type="dcterms:W3CDTF">2016-10-16T20:06:15Z</dcterms:modified>
</cp:coreProperties>
</file>