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9" roundtripDataSignature="AMtx7miwLOLSSZBkjg/ZBt3/YulGfPwb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5"/>
          <p:cNvSpPr/>
          <p:nvPr/>
        </p:nvSpPr>
        <p:spPr>
          <a:xfrm flipH="1" rot="10800000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" name="Google Shape;26;p25"/>
          <p:cNvSpPr/>
          <p:nvPr/>
        </p:nvSpPr>
        <p:spPr>
          <a:xfrm flipH="1" rot="10800000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7" name="Google Shape;27;p25"/>
          <p:cNvSpPr/>
          <p:nvPr/>
        </p:nvSpPr>
        <p:spPr>
          <a:xfrm flipH="1" rot="10800000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8" name="Google Shape;28;p25"/>
          <p:cNvSpPr/>
          <p:nvPr/>
        </p:nvSpPr>
        <p:spPr>
          <a:xfrm flipH="1" rot="10800000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9" name="Google Shape;29;p25"/>
          <p:cNvSpPr/>
          <p:nvPr/>
        </p:nvSpPr>
        <p:spPr>
          <a:xfrm flipH="1" rot="10800000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0" name="Google Shape;30;p25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" name="Google Shape;31;p25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2" name="Google Shape;32;p25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3" name="Google Shape;33;p25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4" name="Google Shape;34;p25"/>
          <p:cNvSpPr/>
          <p:nvPr/>
        </p:nvSpPr>
        <p:spPr>
          <a:xfrm flipH="1" rot="10800000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5" name="Google Shape;35;p25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6" name="Google Shape;36;p25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5"/>
          <p:cNvSpPr txBox="1"/>
          <p:nvPr>
            <p:ph idx="1" type="subTitle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0" type="dt"/>
          </p:nvPr>
        </p:nvSpPr>
        <p:spPr>
          <a:xfrm>
            <a:off x="6705600" y="4206240"/>
            <a:ext cx="96012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5"/>
          <p:cNvSpPr txBox="1"/>
          <p:nvPr>
            <p:ph idx="11" type="ftr"/>
          </p:nvPr>
        </p:nvSpPr>
        <p:spPr>
          <a:xfrm>
            <a:off x="5410200" y="4205288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12" type="sldNum"/>
          </p:nvPr>
        </p:nvSpPr>
        <p:spPr>
          <a:xfrm>
            <a:off x="8320088" y="1136"/>
            <a:ext cx="747712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algn="r">
              <a:spcBef>
                <a:spcPts val="0"/>
              </a:spcBef>
              <a:buNone/>
              <a:defRPr b="0" i="0" sz="1800" u="none" cap="none" strike="noStrike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34"/>
          <p:cNvSpPr txBox="1"/>
          <p:nvPr>
            <p:ph idx="1" type="body"/>
          </p:nvPr>
        </p:nvSpPr>
        <p:spPr>
          <a:xfrm rot="5400000">
            <a:off x="2409444" y="297180"/>
            <a:ext cx="432511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5" name="Google Shape;95;p34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34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34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5"/>
          <p:cNvSpPr txBox="1"/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5"/>
          <p:cNvSpPr txBox="1"/>
          <p:nvPr>
            <p:ph idx="1" type="body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01" name="Google Shape;101;p35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35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35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6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4" name="Google Shape;44;p26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6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7"/>
          <p:cNvSpPr txBox="1"/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Trebuchet MS"/>
              <a:buNone/>
              <a:defRPr b="1" sz="4300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7"/>
          <p:cNvSpPr txBox="1"/>
          <p:nvPr>
            <p:ph idx="1" type="body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2100"/>
              <a:buNone/>
              <a:defRPr b="0" sz="21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0" name="Google Shape;50;p27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7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8"/>
          <p:cNvSpPr txBox="1"/>
          <p:nvPr>
            <p:ph idx="1" type="body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2" type="body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49250" lvl="1" marL="91440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42900" lvl="3" marL="18288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7" name="Google Shape;57;p28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8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/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9"/>
          <p:cNvSpPr txBox="1"/>
          <p:nvPr>
            <p:ph idx="1" type="body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2" type="body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328D96">
              <a:alpha val="24705"/>
            </a:srgbClr>
          </a:solidFill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900"/>
              <a:buNone/>
              <a:defRPr b="1" sz="1900">
                <a:solidFill>
                  <a:srgbClr val="414141"/>
                </a:solidFill>
              </a:defRPr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3" type="body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5" name="Google Shape;65;p29"/>
          <p:cNvSpPr txBox="1"/>
          <p:nvPr>
            <p:ph idx="4" type="body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indent="-355600" lvl="1" marL="9144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42900" lvl="2" marL="13716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indent="-330200" lvl="3" marL="18288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66" name="Google Shape;66;p29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8" name="Google Shape;68;p29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0"/>
          <p:cNvSpPr txBox="1"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0" type="dt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0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2"/>
          <p:cNvSpPr txBox="1"/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rebuchet MS"/>
              <a:buNone/>
              <a:defRPr b="1"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2"/>
          <p:cNvSpPr txBox="1"/>
          <p:nvPr>
            <p:ph idx="1" type="body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1" name="Google Shape;81;p32"/>
          <p:cNvSpPr txBox="1"/>
          <p:nvPr>
            <p:ph idx="2" type="body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indent="-406400" lvl="1" marL="914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381000" lvl="2" marL="13716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indent="-355600" lvl="3" marL="18288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2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32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3"/>
          <p:cNvSpPr txBox="1"/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Trebuchet MS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33"/>
          <p:cNvSpPr/>
          <p:nvPr>
            <p:ph idx="2" type="pic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cap="flat" cmpd="sng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57150" rotWithShape="0" algn="tl" dir="4800000" dist="31750">
              <a:srgbClr val="000000">
                <a:alpha val="24705"/>
              </a:srgbClr>
            </a:outerShdw>
          </a:effectLst>
        </p:spPr>
      </p:sp>
      <p:sp>
        <p:nvSpPr>
          <p:cNvPr id="88" name="Google Shape;88;p33"/>
          <p:cNvSpPr txBox="1"/>
          <p:nvPr>
            <p:ph idx="1" type="body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45700" wrap="square" tIns="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Georgia"/>
              <a:buNone/>
              <a:defRPr sz="1300"/>
            </a:lvl1pPr>
            <a:lvl2pPr indent="-228600" lvl="1" marL="914400" algn="l">
              <a:spcBef>
                <a:spcPts val="300"/>
              </a:spcBef>
              <a:spcAft>
                <a:spcPts val="0"/>
              </a:spcAft>
              <a:buSzPts val="1200"/>
              <a:buFont typeface="Georgia"/>
              <a:buNone/>
              <a:defRPr sz="1200"/>
            </a:lvl2pPr>
            <a:lvl3pPr indent="-228600" lvl="2" marL="1371600" algn="l">
              <a:spcBef>
                <a:spcPts val="300"/>
              </a:spcBef>
              <a:spcAft>
                <a:spcPts val="0"/>
              </a:spcAft>
              <a:buSzPts val="1000"/>
              <a:buFont typeface="Georgia"/>
              <a:buNone/>
              <a:defRPr sz="1000"/>
            </a:lvl3pPr>
            <a:lvl4pPr indent="-228600" lvl="3" marL="18288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4pPr>
            <a:lvl5pPr indent="-228600" lvl="4" marL="2286000" algn="l">
              <a:spcBef>
                <a:spcPts val="300"/>
              </a:spcBef>
              <a:spcAft>
                <a:spcPts val="0"/>
              </a:spcAft>
              <a:buSzPts val="900"/>
              <a:buFont typeface="Georgia"/>
              <a:buNone/>
              <a:defRPr sz="900"/>
            </a:lvl5pPr>
            <a:lvl6pPr indent="-342900" lvl="5" marL="27432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indent="-342900" lvl="6" marL="32004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indent="-342900" lvl="7" marL="36576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9" name="Google Shape;89;p33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33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33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" name="Google Shape;7;p24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8;p24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9;p24"/>
          <p:cNvSpPr/>
          <p:nvPr/>
        </p:nvSpPr>
        <p:spPr>
          <a:xfrm flipH="1" rot="10800000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0;p24"/>
          <p:cNvSpPr/>
          <p:nvPr/>
        </p:nvSpPr>
        <p:spPr>
          <a:xfrm flipH="1" rot="10800000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" name="Google Shape;11;p24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2" name="Google Shape;12;p24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3" name="Google Shape;13;p2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4" name="Google Shape;14;p24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5" name="Google Shape;15;p24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6" name="Google Shape;16;p24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7" name="Google Shape;17;p24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8" name="Google Shape;18;p2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" name="Google Shape;19;p2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  <a:defRPr b="0" i="0" sz="4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0" name="Google Shape;20;p24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b="0" i="0" sz="2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393700" lvl="1" marL="914400" marR="0" rtl="0" algn="l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b="0" i="0" sz="26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381000" lvl="2" marL="13716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b="0" i="0" sz="24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368300" lvl="3" marL="1828800" marR="0" rtl="0" algn="l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b="0" i="0" sz="2200" u="none" cap="none" strike="noStrike">
                <a:solidFill>
                  <a:schemeClr val="accen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355600" lvl="4" marL="22860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b="0" i="0" sz="20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342900" lvl="5" marL="27432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b="0" i="0" sz="18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330200" lvl="6" marL="32004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b="0" i="0" sz="16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323850" lvl="7" marL="36576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b="0" i="0" sz="15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317500" lvl="8" marL="4114800" marR="0" rtl="0" algn="l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b="0" i="0" sz="1400" u="none" cap="none" strike="noStrike">
                <a:solidFill>
                  <a:schemeClr val="accent3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1" name="Google Shape;21;p24"/>
          <p:cNvSpPr txBox="1"/>
          <p:nvPr>
            <p:ph idx="10" type="dt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2" name="Google Shape;22;p24"/>
          <p:cNvSpPr txBox="1"/>
          <p:nvPr>
            <p:ph idx="11" type="ftr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chemeClr val="accen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23" name="Google Shape;23;p24"/>
          <p:cNvSpPr txBox="1"/>
          <p:nvPr>
            <p:ph idx="12" type="sldNum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Relationship Id="rId4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/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rebuchet MS"/>
              <a:buNone/>
            </a:pPr>
            <a:r>
              <a:rPr lang="en-US"/>
              <a:t>Architecture Design</a:t>
            </a:r>
            <a:endParaRPr/>
          </a:p>
        </p:txBody>
      </p:sp>
      <p:sp>
        <p:nvSpPr>
          <p:cNvPr id="109" name="Google Shape;109;p1"/>
          <p:cNvSpPr txBox="1"/>
          <p:nvPr>
            <p:ph idx="1" type="subTitle"/>
          </p:nvPr>
        </p:nvSpPr>
        <p:spPr>
          <a:xfrm>
            <a:off x="7162800" y="4114800"/>
            <a:ext cx="1981200" cy="443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64008" rtl="0" algn="l"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rPr i="1" lang="en-US" sz="1600"/>
              <a:t>Samer Zein, PhD</a:t>
            </a:r>
            <a:endParaRPr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/>
          <p:nvPr>
            <p:ph idx="1" type="body"/>
          </p:nvPr>
        </p:nvSpPr>
        <p:spPr>
          <a:xfrm>
            <a:off x="228600" y="1676400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Performance</a:t>
            </a:r>
            <a:r>
              <a:rPr lang="en-US"/>
              <a:t>: localize critical components such as data storage.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Security</a:t>
            </a:r>
            <a:r>
              <a:rPr lang="en-US"/>
              <a:t>: a layered architecture should be used with critical aspects protected at inner most components.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Safety</a:t>
            </a:r>
            <a:r>
              <a:rPr lang="en-US"/>
              <a:t>: have safety-related operation located at single component.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Availability</a:t>
            </a:r>
            <a:r>
              <a:rPr lang="en-US"/>
              <a:t>: redundant components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b="1" lang="en-US">
                <a:solidFill>
                  <a:srgbClr val="7030A0"/>
                </a:solidFill>
              </a:rPr>
              <a:t>Maintainability</a:t>
            </a:r>
            <a:r>
              <a:rPr lang="en-US"/>
              <a:t>: loosely-coupled components</a:t>
            </a:r>
            <a:endParaRPr/>
          </a:p>
        </p:txBody>
      </p:sp>
      <p:sp>
        <p:nvSpPr>
          <p:cNvPr id="164" name="Google Shape;164;p10"/>
          <p:cNvSpPr txBox="1"/>
          <p:nvPr>
            <p:ph type="title"/>
          </p:nvPr>
        </p:nvSpPr>
        <p:spPr>
          <a:xfrm>
            <a:off x="0" y="6096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Georgia"/>
              <a:buNone/>
            </a:pPr>
            <a:r>
              <a:rPr b="1" lang="en-US" sz="3600">
                <a:solidFill>
                  <a:srgbClr val="7030A0"/>
                </a:solidFill>
                <a:latin typeface="Georgia"/>
                <a:ea typeface="Georgia"/>
                <a:cs typeface="Georgia"/>
                <a:sym typeface="Georgia"/>
              </a:rPr>
              <a:t>Architectural Design Decisions..2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1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Architectural Views</a:t>
            </a:r>
            <a:endParaRPr/>
          </a:p>
        </p:txBody>
      </p:sp>
      <p:sp>
        <p:nvSpPr>
          <p:cNvPr id="170" name="Google Shape;170;p11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It is impossible to represent all relevant information about a system’s architecture in a single architectural model.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4+1 View Model of Software Architecture:</a:t>
            </a:r>
            <a:endParaRPr/>
          </a:p>
          <a:p>
            <a:pPr indent="-514350" lvl="1" marL="925830" rtl="0" algn="l">
              <a:spcBef>
                <a:spcPts val="300"/>
              </a:spcBef>
              <a:spcAft>
                <a:spcPts val="0"/>
              </a:spcAft>
              <a:buSzPts val="2600"/>
              <a:buFont typeface="Trebuchet MS"/>
              <a:buAutoNum type="arabicPeriod"/>
            </a:pPr>
            <a:r>
              <a:rPr lang="en-US">
                <a:solidFill>
                  <a:srgbClr val="7030A0"/>
                </a:solidFill>
              </a:rPr>
              <a:t>Logical view: class diagram</a:t>
            </a:r>
            <a:endParaRPr/>
          </a:p>
          <a:p>
            <a:pPr indent="-514350" lvl="1" marL="925830" rtl="0" algn="l">
              <a:spcBef>
                <a:spcPts val="300"/>
              </a:spcBef>
              <a:spcAft>
                <a:spcPts val="0"/>
              </a:spcAft>
              <a:buSzPts val="2600"/>
              <a:buFont typeface="Trebuchet MS"/>
              <a:buAutoNum type="arabicPeriod"/>
            </a:pPr>
            <a:r>
              <a:rPr lang="en-US">
                <a:solidFill>
                  <a:srgbClr val="7030A0"/>
                </a:solidFill>
              </a:rPr>
              <a:t>Process view: runtime interaction of components</a:t>
            </a:r>
            <a:endParaRPr/>
          </a:p>
          <a:p>
            <a:pPr indent="-514350" lvl="1" marL="925830" rtl="0" algn="l">
              <a:spcBef>
                <a:spcPts val="300"/>
              </a:spcBef>
              <a:spcAft>
                <a:spcPts val="0"/>
              </a:spcAft>
              <a:buSzPts val="2600"/>
              <a:buFont typeface="Trebuchet MS"/>
              <a:buAutoNum type="arabicPeriod"/>
            </a:pPr>
            <a:r>
              <a:rPr lang="en-US">
                <a:solidFill>
                  <a:srgbClr val="7030A0"/>
                </a:solidFill>
              </a:rPr>
              <a:t>Development view: distribution of components on development teams</a:t>
            </a:r>
            <a:endParaRPr/>
          </a:p>
          <a:p>
            <a:pPr indent="-514350" lvl="1" marL="925830" rtl="0" algn="l">
              <a:spcBef>
                <a:spcPts val="300"/>
              </a:spcBef>
              <a:spcAft>
                <a:spcPts val="0"/>
              </a:spcAft>
              <a:buSzPts val="2600"/>
              <a:buFont typeface="Trebuchet MS"/>
              <a:buAutoNum type="arabicPeriod"/>
            </a:pPr>
            <a:r>
              <a:rPr lang="en-US">
                <a:solidFill>
                  <a:srgbClr val="7030A0"/>
                </a:solidFill>
              </a:rPr>
              <a:t>Physical view: how components are distributed on physical hardware machines</a:t>
            </a:r>
            <a:endParaRPr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Detailed Design of Software Architecture Using UML</a:t>
            </a:r>
            <a:endParaRPr/>
          </a:p>
        </p:txBody>
      </p:sp>
      <p:sp>
        <p:nvSpPr>
          <p:cNvPr id="176" name="Google Shape;176;p12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There are differing views about whether or not software architects should use the UML for architectural description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ct val="100000"/>
              <a:buChar char="▫"/>
            </a:pPr>
            <a:r>
              <a:rPr b="1" lang="en-US">
                <a:solidFill>
                  <a:srgbClr val="7030A0"/>
                </a:solidFill>
              </a:rPr>
              <a:t>Some prefer UML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ct val="100000"/>
              <a:buChar char="▫"/>
            </a:pPr>
            <a:r>
              <a:rPr b="1" lang="en-US">
                <a:solidFill>
                  <a:srgbClr val="7030A0"/>
                </a:solidFill>
              </a:rPr>
              <a:t>Lots DON’T, </a:t>
            </a:r>
            <a:endParaRPr/>
          </a:p>
          <a:p>
            <a:pPr indent="-91566" lvl="0" marL="365760" rtl="0" algn="l">
              <a:spcBef>
                <a:spcPts val="3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>
              <a:solidFill>
                <a:srgbClr val="7030A0"/>
              </a:solidFill>
            </a:endParaRPr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b="1" i="1" lang="en-US">
                <a:solidFill>
                  <a:srgbClr val="7030A0"/>
                </a:solidFill>
              </a:rPr>
              <a:t>“</a:t>
            </a:r>
            <a:r>
              <a:rPr i="1" lang="en-US">
                <a:solidFill>
                  <a:srgbClr val="7030A0"/>
                </a:solidFill>
              </a:rPr>
              <a:t>I don’t find the UML to be useful during the design process itself and prefer informal notations that are quicker to write and which can be easily drawn on a whiteboard. The UML is of most value when you are documenting an architecture in detail or using model-driven development</a:t>
            </a:r>
            <a:r>
              <a:rPr b="1" i="1" lang="en-US">
                <a:solidFill>
                  <a:srgbClr val="7030A0"/>
                </a:solidFill>
              </a:rPr>
              <a:t>”. Somerville</a:t>
            </a:r>
            <a:endParaRPr b="1" i="1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 txBox="1"/>
          <p:nvPr>
            <p:ph type="title"/>
          </p:nvPr>
        </p:nvSpPr>
        <p:spPr>
          <a:xfrm>
            <a:off x="1524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Subsystems and Components</a:t>
            </a:r>
            <a:endParaRPr/>
          </a:p>
        </p:txBody>
      </p:sp>
      <p:sp>
        <p:nvSpPr>
          <p:cNvPr id="182" name="Google Shape;182;p13"/>
          <p:cNvSpPr txBox="1"/>
          <p:nvPr>
            <p:ph idx="1" type="body"/>
          </p:nvPr>
        </p:nvSpPr>
        <p:spPr>
          <a:xfrm>
            <a:off x="457200" y="1371600"/>
            <a:ext cx="8229600" cy="52029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b="1" lang="en-US">
                <a:solidFill>
                  <a:srgbClr val="0070C0"/>
                </a:solidFill>
              </a:rPr>
              <a:t>Components</a:t>
            </a:r>
            <a:r>
              <a:rPr lang="en-US"/>
              <a:t> are depicted as rectangles with the component icon in the upper right corner.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Dependencies among components can be depicted with dashed stick arrows.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In UML, components can represent both logical and physical components.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 </a:t>
            </a:r>
            <a:r>
              <a:rPr b="1" lang="en-US">
                <a:solidFill>
                  <a:srgbClr val="0070C0"/>
                </a:solidFill>
              </a:rPr>
              <a:t>logical component </a:t>
            </a:r>
            <a:r>
              <a:rPr lang="en-US"/>
              <a:t>corresponds to a subsystem that has no explicit run-time equivalent, for example, individual business components that are composed together into a single run-time application logic layer.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 </a:t>
            </a:r>
            <a:r>
              <a:rPr b="1" lang="en-US">
                <a:solidFill>
                  <a:srgbClr val="0070C0"/>
                </a:solidFill>
              </a:rPr>
              <a:t>physical component </a:t>
            </a:r>
            <a:r>
              <a:rPr lang="en-US"/>
              <a:t>corresponds to a subsystem that as an explicit run-time equivalent, for example, a database server.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1143000"/>
            <a:ext cx="8388047" cy="49768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Services and Subsystem Interfaces</a:t>
            </a:r>
            <a:endParaRPr/>
          </a:p>
        </p:txBody>
      </p:sp>
      <p:sp>
        <p:nvSpPr>
          <p:cNvPr id="193" name="Google Shape;193;p15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 subsystem is characterized by the </a:t>
            </a:r>
            <a:r>
              <a:rPr b="1" lang="en-US">
                <a:solidFill>
                  <a:srgbClr val="0070C0"/>
                </a:solidFill>
              </a:rPr>
              <a:t>services</a:t>
            </a:r>
            <a:r>
              <a:rPr lang="en-US"/>
              <a:t> it provides to other subsystems.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 service is a set of </a:t>
            </a:r>
            <a:r>
              <a:rPr b="1" lang="en-US">
                <a:solidFill>
                  <a:srgbClr val="0070C0"/>
                </a:solidFill>
              </a:rPr>
              <a:t>related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operations</a:t>
            </a:r>
            <a:r>
              <a:rPr lang="en-US"/>
              <a:t> that share a common purpose.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The set of operations of a subsystem that are available to other subsystems form the </a:t>
            </a:r>
            <a:r>
              <a:rPr b="1" lang="en-US">
                <a:solidFill>
                  <a:srgbClr val="0070C0"/>
                </a:solidFill>
              </a:rPr>
              <a:t>subsystem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interface</a:t>
            </a:r>
            <a:r>
              <a:rPr lang="en-US"/>
              <a:t>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The subsystem interface includes the name of the operations, their parameters, their types, and their return values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"/>
          <p:cNvSpPr txBox="1"/>
          <p:nvPr>
            <p:ph type="title"/>
          </p:nvPr>
        </p:nvSpPr>
        <p:spPr>
          <a:xfrm>
            <a:off x="76200" y="6096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Georgia"/>
              <a:buNone/>
            </a:pPr>
            <a:r>
              <a:rPr b="1" lang="en-US" sz="2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Coupling and Cohesion</a:t>
            </a:r>
            <a:endParaRPr b="1" sz="28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99" name="Google Shape;199;p16"/>
          <p:cNvSpPr txBox="1"/>
          <p:nvPr>
            <p:ph idx="1" type="body"/>
          </p:nvPr>
        </p:nvSpPr>
        <p:spPr>
          <a:xfrm>
            <a:off x="304800" y="1676400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When writing a subsystem interface, one should strive to </a:t>
            </a:r>
            <a:r>
              <a:rPr b="1" lang="en-US">
                <a:solidFill>
                  <a:srgbClr val="0070C0"/>
                </a:solidFill>
              </a:rPr>
              <a:t>minimize</a:t>
            </a:r>
            <a:r>
              <a:rPr lang="en-US"/>
              <a:t> the amount of information provided about the implementation.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For example, a subsystem interface should not refer to </a:t>
            </a:r>
            <a:r>
              <a:rPr b="1" lang="en-US">
                <a:solidFill>
                  <a:srgbClr val="0070C0"/>
                </a:solidFill>
              </a:rPr>
              <a:t>internal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data structures</a:t>
            </a:r>
            <a:r>
              <a:rPr lang="en-US"/>
              <a:t>, such as linked lists, arrays, or hash tables.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This allows us to minimize the </a:t>
            </a:r>
            <a:r>
              <a:rPr b="1" lang="en-US">
                <a:solidFill>
                  <a:srgbClr val="0070C0"/>
                </a:solidFill>
              </a:rPr>
              <a:t>impact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of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change</a:t>
            </a:r>
            <a:r>
              <a:rPr lang="en-US"/>
              <a:t> when we revise the implementation of a subsystem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2800"/>
              <a:buFont typeface="Georgia"/>
              <a:buNone/>
            </a:pPr>
            <a:r>
              <a:rPr b="1" lang="en-US" sz="28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Coupling</a:t>
            </a:r>
            <a:endParaRPr b="1" sz="28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05" name="Google Shape;205;p17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Coupling is the number of </a:t>
            </a:r>
            <a:r>
              <a:rPr b="1" lang="en-US">
                <a:solidFill>
                  <a:srgbClr val="0070C0"/>
                </a:solidFill>
              </a:rPr>
              <a:t>dependencies</a:t>
            </a:r>
            <a:r>
              <a:rPr lang="en-US"/>
              <a:t> between two subsystems. </a:t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If two subsystems are </a:t>
            </a:r>
            <a:r>
              <a:rPr b="1" lang="en-US">
                <a:solidFill>
                  <a:srgbClr val="0070C0"/>
                </a:solidFill>
              </a:rPr>
              <a:t>loosely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coupled</a:t>
            </a:r>
            <a:r>
              <a:rPr lang="en-US"/>
              <a:t>, they are relatively independent, so modifications to one of the subsystems will have </a:t>
            </a:r>
            <a:r>
              <a:rPr b="1" lang="en-US">
                <a:solidFill>
                  <a:srgbClr val="0070C0"/>
                </a:solidFill>
              </a:rPr>
              <a:t>little</a:t>
            </a:r>
            <a:r>
              <a:rPr lang="en-US"/>
              <a:t> </a:t>
            </a:r>
            <a:r>
              <a:rPr b="1" lang="en-US">
                <a:solidFill>
                  <a:srgbClr val="0070C0"/>
                </a:solidFill>
              </a:rPr>
              <a:t>impact</a:t>
            </a:r>
            <a:r>
              <a:rPr lang="en-US"/>
              <a:t> on the other.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Google Shape;21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533400"/>
            <a:ext cx="5753186" cy="2409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86186" y="3048000"/>
            <a:ext cx="5791200" cy="3714001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8"/>
          <p:cNvSpPr/>
          <p:nvPr/>
        </p:nvSpPr>
        <p:spPr>
          <a:xfrm rot="5400000">
            <a:off x="1066800" y="3657600"/>
            <a:ext cx="2057400" cy="9906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chemeClr val="accent1"/>
          </a:solidFill>
          <a:ln cap="flat" cmpd="sng" w="19050">
            <a:solidFill>
              <a:srgbClr val="3C3D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9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Cohesion</a:t>
            </a:r>
            <a:endParaRPr/>
          </a:p>
        </p:txBody>
      </p:sp>
      <p:sp>
        <p:nvSpPr>
          <p:cNvPr id="218" name="Google Shape;218;p19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Cohesion is the number of dependencies within a subsystem.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If a subsystem contains many objects that are related to each other and perform similar tasks, its cohesion is high.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/>
          <p:nvPr>
            <p:ph type="title"/>
          </p:nvPr>
        </p:nvSpPr>
        <p:spPr>
          <a:xfrm>
            <a:off x="0" y="5334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RECAP: Architecture design is first stage in software design process</a:t>
            </a:r>
            <a:endParaRPr/>
          </a:p>
        </p:txBody>
      </p:sp>
      <p:pic>
        <p:nvPicPr>
          <p:cNvPr id="115" name="Google Shape;1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1752600"/>
            <a:ext cx="6858000" cy="492505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"/>
          <p:cNvSpPr/>
          <p:nvPr/>
        </p:nvSpPr>
        <p:spPr>
          <a:xfrm>
            <a:off x="1752600" y="3733800"/>
            <a:ext cx="685800" cy="3810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9050">
            <a:solidFill>
              <a:srgbClr val="3C3D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Google Shape;223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2123"/>
            <a:ext cx="5624513" cy="2904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4200" y="2926283"/>
            <a:ext cx="5620578" cy="39624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p20"/>
          <p:cNvSpPr/>
          <p:nvPr/>
        </p:nvSpPr>
        <p:spPr>
          <a:xfrm rot="5400000">
            <a:off x="1676400" y="3657600"/>
            <a:ext cx="2057400" cy="990600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chemeClr val="accent1"/>
          </a:solidFill>
          <a:ln cap="flat" cmpd="sng" w="19050">
            <a:solidFill>
              <a:srgbClr val="3C3D6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1"/>
          <p:cNvSpPr txBox="1"/>
          <p:nvPr>
            <p:ph type="title"/>
          </p:nvPr>
        </p:nvSpPr>
        <p:spPr>
          <a:xfrm>
            <a:off x="0" y="4572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Architectural Patterns: MCV</a:t>
            </a:r>
            <a:endParaRPr/>
          </a:p>
        </p:txBody>
      </p:sp>
      <p:pic>
        <p:nvPicPr>
          <p:cNvPr id="231" name="Google Shape;23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1200" y="1524000"/>
            <a:ext cx="5543550" cy="4867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2"/>
          <p:cNvSpPr txBox="1"/>
          <p:nvPr>
            <p:ph type="title"/>
          </p:nvPr>
        </p:nvSpPr>
        <p:spPr>
          <a:xfrm>
            <a:off x="0" y="4572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The Model-View-Controller Pattern</a:t>
            </a:r>
            <a:endParaRPr/>
          </a:p>
        </p:txBody>
      </p:sp>
      <p:pic>
        <p:nvPicPr>
          <p:cNvPr id="237" name="Google Shape;237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600200"/>
            <a:ext cx="8796394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3"/>
          <p:cNvSpPr txBox="1"/>
          <p:nvPr>
            <p:ph type="title"/>
          </p:nvPr>
        </p:nvSpPr>
        <p:spPr>
          <a:xfrm>
            <a:off x="0" y="5334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Architectural Patterns: Layered Architecture</a:t>
            </a:r>
            <a:endParaRPr/>
          </a:p>
        </p:txBody>
      </p:sp>
      <p:pic>
        <p:nvPicPr>
          <p:cNvPr id="243" name="Google Shape;24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799" y="1676400"/>
            <a:ext cx="8814895" cy="480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122" name="Google Shape;122;p3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It is the </a:t>
            </a:r>
            <a:r>
              <a:rPr b="1" lang="en-US">
                <a:solidFill>
                  <a:srgbClr val="7030A0"/>
                </a:solidFill>
              </a:rPr>
              <a:t>critical link </a:t>
            </a:r>
            <a:r>
              <a:rPr lang="en-US"/>
              <a:t>between design and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rPr lang="en-US"/>
              <a:t>requirements engineering,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identifies the </a:t>
            </a:r>
            <a:r>
              <a:rPr b="1" lang="en-US">
                <a:solidFill>
                  <a:srgbClr val="7030A0"/>
                </a:solidFill>
              </a:rPr>
              <a:t>main structural components </a:t>
            </a:r>
            <a:r>
              <a:rPr lang="en-US"/>
              <a:t>in a system.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and the </a:t>
            </a:r>
            <a:r>
              <a:rPr b="1" lang="en-US">
                <a:solidFill>
                  <a:srgbClr val="7030A0"/>
                </a:solidFill>
              </a:rPr>
              <a:t>relationships between them</a:t>
            </a:r>
            <a:r>
              <a:rPr lang="en-US"/>
              <a:t>. 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The output of the architectural design process is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rPr lang="en-US"/>
              <a:t>an architectural model that describes how the system is </a:t>
            </a:r>
            <a:r>
              <a:rPr b="1" lang="en-US">
                <a:solidFill>
                  <a:srgbClr val="7030A0"/>
                </a:solidFill>
              </a:rPr>
              <a:t>organized</a:t>
            </a:r>
            <a:r>
              <a:rPr lang="en-US"/>
              <a:t> as a set of communicating components.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Introduction..1</a:t>
            </a:r>
            <a:endParaRPr/>
          </a:p>
        </p:txBody>
      </p:sp>
      <p:sp>
        <p:nvSpPr>
          <p:cNvPr id="128" name="Google Shape;128;p4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Architecture design is a </a:t>
            </a:r>
            <a:r>
              <a:rPr b="1" lang="en-US" sz="3600">
                <a:solidFill>
                  <a:srgbClr val="7030A0"/>
                </a:solidFill>
              </a:rPr>
              <a:t>creative</a:t>
            </a:r>
            <a:r>
              <a:rPr lang="en-US" sz="3600"/>
              <a:t> </a:t>
            </a:r>
            <a:r>
              <a:rPr lang="en-US"/>
              <a:t>process and depends on: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Type of system being developed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Technology being used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Experience and background of system architect/team lead</a:t>
            </a:r>
            <a:endParaRPr/>
          </a:p>
          <a:p>
            <a:pPr indent="-81787" lvl="1" marL="658368" rtl="0" algn="l">
              <a:spcBef>
                <a:spcPts val="3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95400" y="1142999"/>
            <a:ext cx="6400800" cy="5818909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5"/>
          <p:cNvSpPr txBox="1"/>
          <p:nvPr/>
        </p:nvSpPr>
        <p:spPr>
          <a:xfrm>
            <a:off x="1600200" y="609600"/>
            <a:ext cx="61734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Architecture of Packing Robot System</a:t>
            </a:r>
            <a:endParaRPr b="1" sz="24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Trebuchet MS"/>
              <a:buNone/>
            </a:pPr>
            <a:r>
              <a:rPr lang="en-US"/>
              <a:t>Introduction..2</a:t>
            </a:r>
            <a:endParaRPr/>
          </a:p>
        </p:txBody>
      </p:sp>
      <p:sp>
        <p:nvSpPr>
          <p:cNvPr id="140" name="Google Shape;140;p6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Software Architecture affects: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3600"/>
              <a:buChar char="▫"/>
            </a:pPr>
            <a:r>
              <a:rPr b="1" lang="en-US" sz="3600">
                <a:solidFill>
                  <a:srgbClr val="7030A0"/>
                </a:solidFill>
              </a:rPr>
              <a:t>Performance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3600"/>
              <a:buChar char="▫"/>
            </a:pPr>
            <a:r>
              <a:rPr b="1" lang="en-US" sz="3600">
                <a:solidFill>
                  <a:srgbClr val="7030A0"/>
                </a:solidFill>
              </a:rPr>
              <a:t>Robustness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3600"/>
              <a:buChar char="▫"/>
            </a:pPr>
            <a:r>
              <a:rPr b="1" lang="en-US" sz="3600">
                <a:solidFill>
                  <a:srgbClr val="7030A0"/>
                </a:solidFill>
              </a:rPr>
              <a:t>Disreputability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3600"/>
              <a:buChar char="▫"/>
            </a:pPr>
            <a:r>
              <a:rPr b="1" lang="en-US" sz="3600">
                <a:solidFill>
                  <a:srgbClr val="7030A0"/>
                </a:solidFill>
              </a:rPr>
              <a:t>And Maintainability</a:t>
            </a:r>
            <a:endParaRPr b="1" sz="360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7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Advantages of Documenting Software Architecture</a:t>
            </a:r>
            <a:endParaRPr/>
          </a:p>
        </p:txBody>
      </p:sp>
      <p:sp>
        <p:nvSpPr>
          <p:cNvPr id="146" name="Google Shape;146;p7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Stakeholder communications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Focus of discussion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System Analysis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Early stage of development.</a:t>
            </a:r>
            <a:endParaRPr/>
          </a:p>
          <a:p>
            <a:pPr indent="-78232" lvl="0" marL="365760" rtl="0" algn="l">
              <a:spcBef>
                <a:spcPts val="3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Large-scale reuse:</a:t>
            </a:r>
            <a:endParaRPr/>
          </a:p>
          <a:p>
            <a:pPr indent="-246887" lvl="1" marL="658368" rtl="0" algn="l">
              <a:spcBef>
                <a:spcPts val="300"/>
              </a:spcBef>
              <a:spcAft>
                <a:spcPts val="0"/>
              </a:spcAft>
              <a:buSzPts val="2600"/>
              <a:buChar char="▫"/>
            </a:pPr>
            <a:r>
              <a:rPr lang="en-US"/>
              <a:t>Usually software products with similar requirements can be designed using similar software architecture.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Trebuchet MS"/>
              <a:buNone/>
            </a:pPr>
            <a:r>
              <a:rPr lang="en-US"/>
              <a:t>Software Architecture Using Block-Diagrams</a:t>
            </a:r>
            <a:endParaRPr/>
          </a:p>
        </p:txBody>
      </p:sp>
      <p:sp>
        <p:nvSpPr>
          <p:cNvPr id="152" name="Google Shape;152;p8"/>
          <p:cNvSpPr txBox="1"/>
          <p:nvPr>
            <p:ph idx="1" type="body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56032" lvl="0" marL="365760" rtl="0" algn="l"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System architectures are often modeled using simple </a:t>
            </a:r>
            <a:r>
              <a:rPr b="1" lang="en-US">
                <a:solidFill>
                  <a:srgbClr val="7030A0"/>
                </a:solidFill>
              </a:rPr>
              <a:t>block diagrams.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Each box in the diagram represents a component.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 </a:t>
            </a:r>
            <a:r>
              <a:rPr b="1" lang="en-US">
                <a:solidFill>
                  <a:srgbClr val="7030A0"/>
                </a:solidFill>
              </a:rPr>
              <a:t>Boxes</a:t>
            </a:r>
            <a:r>
              <a:rPr lang="en-US"/>
              <a:t> within boxes indicate that the </a:t>
            </a:r>
            <a:r>
              <a:rPr b="1" lang="en-US">
                <a:solidFill>
                  <a:srgbClr val="7030A0"/>
                </a:solidFill>
              </a:rPr>
              <a:t>component</a:t>
            </a:r>
            <a:r>
              <a:rPr lang="en-US"/>
              <a:t> has been decomposed to sub-components.</a:t>
            </a:r>
            <a:endParaRPr/>
          </a:p>
          <a:p>
            <a:pPr indent="-256032" lvl="0" marL="365760" rtl="0" algn="l">
              <a:spcBef>
                <a:spcPts val="3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 </a:t>
            </a:r>
            <a:r>
              <a:rPr b="1" lang="en-US">
                <a:solidFill>
                  <a:srgbClr val="7030A0"/>
                </a:solidFill>
              </a:rPr>
              <a:t>Arrows</a:t>
            </a:r>
            <a:r>
              <a:rPr lang="en-US"/>
              <a:t> mean that data and or control signals are passed from component to component in the direction of the arrows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9"/>
          <p:cNvSpPr txBox="1"/>
          <p:nvPr>
            <p:ph type="title"/>
          </p:nvPr>
        </p:nvSpPr>
        <p:spPr>
          <a:xfrm>
            <a:off x="0" y="4572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Georgia"/>
              <a:buNone/>
            </a:pPr>
            <a:r>
              <a:rPr b="1" lang="en-US" sz="3600">
                <a:solidFill>
                  <a:srgbClr val="7030A0"/>
                </a:solidFill>
                <a:latin typeface="Georgia"/>
                <a:ea typeface="Georgia"/>
                <a:cs typeface="Georgia"/>
                <a:sym typeface="Georgia"/>
              </a:rPr>
              <a:t>Architectural Design Decisions</a:t>
            </a:r>
            <a:endParaRPr/>
          </a:p>
        </p:txBody>
      </p:sp>
      <p:pic>
        <p:nvPicPr>
          <p:cNvPr id="158" name="Google Shape;15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1447800"/>
            <a:ext cx="8458200" cy="495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Urban">
  <a:themeElements>
    <a:clrScheme name="Urban">
      <a:dk1>
        <a:srgbClr val="000000"/>
      </a:dk1>
      <a:lt1>
        <a:srgbClr val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Samer</dc:creator>
</cp:coreProperties>
</file>