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88" r:id="rId4"/>
    <p:sldId id="258" r:id="rId5"/>
    <p:sldId id="259" r:id="rId6"/>
    <p:sldId id="260" r:id="rId7"/>
    <p:sldId id="261" r:id="rId8"/>
    <p:sldId id="262" r:id="rId9"/>
    <p:sldId id="289" r:id="rId10"/>
    <p:sldId id="290" r:id="rId11"/>
    <p:sldId id="278" r:id="rId12"/>
    <p:sldId id="263" r:id="rId13"/>
    <p:sldId id="264" r:id="rId14"/>
    <p:sldId id="266" r:id="rId15"/>
    <p:sldId id="267" r:id="rId16"/>
    <p:sldId id="265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9" r:id="rId26"/>
    <p:sldId id="292" r:id="rId27"/>
    <p:sldId id="280" r:id="rId28"/>
    <p:sldId id="291" r:id="rId29"/>
    <p:sldId id="293" r:id="rId30"/>
    <p:sldId id="294" r:id="rId31"/>
    <p:sldId id="295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lam Jihad" userId="7dab8b71-00bd-46bc-a2f7-7626e3f63bbd" providerId="ADAL" clId="{B31D3554-7C82-4190-9188-7E009AD55779}"/>
    <pc:docChg chg="modSld">
      <pc:chgData name="Islam Jihad" userId="7dab8b71-00bd-46bc-a2f7-7626e3f63bbd" providerId="ADAL" clId="{B31D3554-7C82-4190-9188-7E009AD55779}" dt="2023-01-03T14:46:23.030" v="0" actId="1076"/>
      <pc:docMkLst>
        <pc:docMk/>
      </pc:docMkLst>
      <pc:sldChg chg="modSp mod">
        <pc:chgData name="Islam Jihad" userId="7dab8b71-00bd-46bc-a2f7-7626e3f63bbd" providerId="ADAL" clId="{B31D3554-7C82-4190-9188-7E009AD55779}" dt="2023-01-03T14:46:23.030" v="0" actId="1076"/>
        <pc:sldMkLst>
          <pc:docMk/>
          <pc:sldMk cId="0" sldId="273"/>
        </pc:sldMkLst>
        <pc:picChg chg="mod">
          <ac:chgData name="Islam Jihad" userId="7dab8b71-00bd-46bc-a2f7-7626e3f63bbd" providerId="ADAL" clId="{B31D3554-7C82-4190-9188-7E009AD55779}" dt="2023-01-03T14:46:23.030" v="0" actId="1076"/>
          <ac:picMkLst>
            <pc:docMk/>
            <pc:sldMk cId="0" sldId="273"/>
            <ac:picMk id="26626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012EA-9BF2-477E-B497-CFBB5B6ED94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DA4272B-5326-4F61-891E-C099D7775AC4}">
      <dgm:prSet phldrT="[Text]"/>
      <dgm:spPr/>
      <dgm:t>
        <a:bodyPr/>
        <a:lstStyle/>
        <a:p>
          <a:r>
            <a:rPr lang="en-US" dirty="0"/>
            <a:t>Software Specification</a:t>
          </a:r>
        </a:p>
      </dgm:t>
    </dgm:pt>
    <dgm:pt modelId="{FF95E24C-1A57-4F14-873A-F864681DDDF8}" type="parTrans" cxnId="{908CB1D1-D2A9-48D1-9266-BFDE30BBD5B0}">
      <dgm:prSet/>
      <dgm:spPr/>
      <dgm:t>
        <a:bodyPr/>
        <a:lstStyle/>
        <a:p>
          <a:endParaRPr lang="en-US"/>
        </a:p>
      </dgm:t>
    </dgm:pt>
    <dgm:pt modelId="{6F1393D7-CA4D-4684-86F7-4D370FC2031D}" type="sibTrans" cxnId="{908CB1D1-D2A9-48D1-9266-BFDE30BBD5B0}">
      <dgm:prSet/>
      <dgm:spPr/>
      <dgm:t>
        <a:bodyPr/>
        <a:lstStyle/>
        <a:p>
          <a:endParaRPr lang="en-US"/>
        </a:p>
      </dgm:t>
    </dgm:pt>
    <dgm:pt modelId="{F0053B4E-F512-49C0-BE1A-FEC03D7AB469}">
      <dgm:prSet phldrT="[Text]"/>
      <dgm:spPr/>
      <dgm:t>
        <a:bodyPr/>
        <a:lstStyle/>
        <a:p>
          <a:r>
            <a:rPr lang="en-US" dirty="0"/>
            <a:t>Design&amp; Implementation</a:t>
          </a:r>
        </a:p>
      </dgm:t>
    </dgm:pt>
    <dgm:pt modelId="{3DEC31D0-AB06-415B-A26C-A794F4A8510B}" type="parTrans" cxnId="{A1CEAE7E-9814-45B1-BFCA-D80B65C78725}">
      <dgm:prSet/>
      <dgm:spPr/>
      <dgm:t>
        <a:bodyPr/>
        <a:lstStyle/>
        <a:p>
          <a:endParaRPr lang="en-US"/>
        </a:p>
      </dgm:t>
    </dgm:pt>
    <dgm:pt modelId="{F4CC6C0C-9328-4145-931D-0CC6BF880C83}" type="sibTrans" cxnId="{A1CEAE7E-9814-45B1-BFCA-D80B65C78725}">
      <dgm:prSet/>
      <dgm:spPr/>
      <dgm:t>
        <a:bodyPr/>
        <a:lstStyle/>
        <a:p>
          <a:endParaRPr lang="en-US"/>
        </a:p>
      </dgm:t>
    </dgm:pt>
    <dgm:pt modelId="{34CEF9D9-4063-4EDC-B3BE-F85A164EFFED}">
      <dgm:prSet phldrT="[Text]"/>
      <dgm:spPr/>
      <dgm:t>
        <a:bodyPr/>
        <a:lstStyle/>
        <a:p>
          <a:r>
            <a:rPr lang="en-US" dirty="0"/>
            <a:t>Evolution</a:t>
          </a:r>
        </a:p>
      </dgm:t>
    </dgm:pt>
    <dgm:pt modelId="{16079E96-4B5B-475B-8CED-B1C83C364AAE}" type="parTrans" cxnId="{7F428073-B872-4338-AC4E-364790DEF001}">
      <dgm:prSet/>
      <dgm:spPr/>
      <dgm:t>
        <a:bodyPr/>
        <a:lstStyle/>
        <a:p>
          <a:endParaRPr lang="en-US"/>
        </a:p>
      </dgm:t>
    </dgm:pt>
    <dgm:pt modelId="{D9E548D1-2AFE-47F3-A31A-BF36C5DD62A1}" type="sibTrans" cxnId="{7F428073-B872-4338-AC4E-364790DEF001}">
      <dgm:prSet/>
      <dgm:spPr/>
      <dgm:t>
        <a:bodyPr/>
        <a:lstStyle/>
        <a:p>
          <a:endParaRPr lang="en-US"/>
        </a:p>
      </dgm:t>
    </dgm:pt>
    <dgm:pt modelId="{8764FA95-0B61-4DC9-9434-4245849446B3}">
      <dgm:prSet phldrT="[Text]"/>
      <dgm:spPr/>
      <dgm:t>
        <a:bodyPr/>
        <a:lstStyle/>
        <a:p>
          <a:r>
            <a:rPr lang="en-US" dirty="0"/>
            <a:t>Validation</a:t>
          </a:r>
        </a:p>
      </dgm:t>
    </dgm:pt>
    <dgm:pt modelId="{4CCEF8B2-9144-4F4E-A11D-FC3B43B0FB39}" type="parTrans" cxnId="{9F65C83F-8EB9-44FC-B0CC-F349693FCCE6}">
      <dgm:prSet/>
      <dgm:spPr/>
      <dgm:t>
        <a:bodyPr/>
        <a:lstStyle/>
        <a:p>
          <a:endParaRPr lang="en-US"/>
        </a:p>
      </dgm:t>
    </dgm:pt>
    <dgm:pt modelId="{2BA22A6B-2A75-4B1D-BBBC-7C91E33D6302}" type="sibTrans" cxnId="{9F65C83F-8EB9-44FC-B0CC-F349693FCCE6}">
      <dgm:prSet/>
      <dgm:spPr/>
      <dgm:t>
        <a:bodyPr/>
        <a:lstStyle/>
        <a:p>
          <a:endParaRPr lang="en-US"/>
        </a:p>
      </dgm:t>
    </dgm:pt>
    <dgm:pt modelId="{B6CF0EA6-A4AF-458C-90E7-EE5F75B8F7BF}" type="pres">
      <dgm:prSet presAssocID="{DB9012EA-9BF2-477E-B497-CFBB5B6ED940}" presName="diagram" presStyleCnt="0">
        <dgm:presLayoutVars>
          <dgm:dir/>
          <dgm:resizeHandles val="exact"/>
        </dgm:presLayoutVars>
      </dgm:prSet>
      <dgm:spPr/>
    </dgm:pt>
    <dgm:pt modelId="{FF652189-77DE-4753-AD39-C20A2E03FC9B}" type="pres">
      <dgm:prSet presAssocID="{8DA4272B-5326-4F61-891E-C099D7775AC4}" presName="node" presStyleLbl="node1" presStyleIdx="0" presStyleCnt="4" custLinFactNeighborX="26923" custLinFactNeighborY="-32">
        <dgm:presLayoutVars>
          <dgm:bulletEnabled val="1"/>
        </dgm:presLayoutVars>
      </dgm:prSet>
      <dgm:spPr/>
    </dgm:pt>
    <dgm:pt modelId="{CA221B11-0954-4E0E-9C8D-ABB842115E9E}" type="pres">
      <dgm:prSet presAssocID="{6F1393D7-CA4D-4684-86F7-4D370FC2031D}" presName="sibTrans" presStyleCnt="0"/>
      <dgm:spPr/>
    </dgm:pt>
    <dgm:pt modelId="{DED5F95E-8643-4667-95E8-DED48B03EBED}" type="pres">
      <dgm:prSet presAssocID="{F0053B4E-F512-49C0-BE1A-FEC03D7AB469}" presName="node" presStyleLbl="node1" presStyleIdx="1" presStyleCnt="4" custLinFactNeighborX="95574" custLinFactNeighborY="-32">
        <dgm:presLayoutVars>
          <dgm:bulletEnabled val="1"/>
        </dgm:presLayoutVars>
      </dgm:prSet>
      <dgm:spPr/>
    </dgm:pt>
    <dgm:pt modelId="{D7F8F693-7D0D-4298-AAE9-2A8BD6764493}" type="pres">
      <dgm:prSet presAssocID="{F4CC6C0C-9328-4145-931D-0CC6BF880C83}" presName="sibTrans" presStyleCnt="0"/>
      <dgm:spPr/>
    </dgm:pt>
    <dgm:pt modelId="{B808E6F1-6B36-4442-9B13-E49E2A3329DA}" type="pres">
      <dgm:prSet presAssocID="{34CEF9D9-4063-4EDC-B3BE-F85A164EFFED}" presName="node" presStyleLbl="node1" presStyleIdx="2" presStyleCnt="4" custLinFactY="15423" custLinFactNeighborX="-47239" custLinFactNeighborY="100000">
        <dgm:presLayoutVars>
          <dgm:bulletEnabled val="1"/>
        </dgm:presLayoutVars>
      </dgm:prSet>
      <dgm:spPr/>
    </dgm:pt>
    <dgm:pt modelId="{C3208E7D-37FC-466A-89FC-E6AA7E9BEB48}" type="pres">
      <dgm:prSet presAssocID="{D9E548D1-2AFE-47F3-A31A-BF36C5DD62A1}" presName="sibTrans" presStyleCnt="0"/>
      <dgm:spPr/>
    </dgm:pt>
    <dgm:pt modelId="{EA224C33-8EDB-48D6-B1CE-BA43FBFE2263}" type="pres">
      <dgm:prSet presAssocID="{8764FA95-0B61-4DC9-9434-4245849446B3}" presName="node" presStyleLbl="node1" presStyleIdx="3" presStyleCnt="4" custLinFactNeighborX="-53909" custLinFactNeighborY="-1244">
        <dgm:presLayoutVars>
          <dgm:bulletEnabled val="1"/>
        </dgm:presLayoutVars>
      </dgm:prSet>
      <dgm:spPr/>
    </dgm:pt>
  </dgm:ptLst>
  <dgm:cxnLst>
    <dgm:cxn modelId="{DFF5C001-6B66-43FE-B66E-2FECB78BED27}" type="presOf" srcId="{DB9012EA-9BF2-477E-B497-CFBB5B6ED940}" destId="{B6CF0EA6-A4AF-458C-90E7-EE5F75B8F7BF}" srcOrd="0" destOrd="0" presId="urn:microsoft.com/office/officeart/2005/8/layout/default"/>
    <dgm:cxn modelId="{5E902B3E-0682-4897-99DE-448083FD778C}" type="presOf" srcId="{34CEF9D9-4063-4EDC-B3BE-F85A164EFFED}" destId="{B808E6F1-6B36-4442-9B13-E49E2A3329DA}" srcOrd="0" destOrd="0" presId="urn:microsoft.com/office/officeart/2005/8/layout/default"/>
    <dgm:cxn modelId="{9F65C83F-8EB9-44FC-B0CC-F349693FCCE6}" srcId="{DB9012EA-9BF2-477E-B497-CFBB5B6ED940}" destId="{8764FA95-0B61-4DC9-9434-4245849446B3}" srcOrd="3" destOrd="0" parTransId="{4CCEF8B2-9144-4F4E-A11D-FC3B43B0FB39}" sibTransId="{2BA22A6B-2A75-4B1D-BBBC-7C91E33D6302}"/>
    <dgm:cxn modelId="{F673C272-C9B0-43BF-8561-855345FE5AB3}" type="presOf" srcId="{8DA4272B-5326-4F61-891E-C099D7775AC4}" destId="{FF652189-77DE-4753-AD39-C20A2E03FC9B}" srcOrd="0" destOrd="0" presId="urn:microsoft.com/office/officeart/2005/8/layout/default"/>
    <dgm:cxn modelId="{7F428073-B872-4338-AC4E-364790DEF001}" srcId="{DB9012EA-9BF2-477E-B497-CFBB5B6ED940}" destId="{34CEF9D9-4063-4EDC-B3BE-F85A164EFFED}" srcOrd="2" destOrd="0" parTransId="{16079E96-4B5B-475B-8CED-B1C83C364AAE}" sibTransId="{D9E548D1-2AFE-47F3-A31A-BF36C5DD62A1}"/>
    <dgm:cxn modelId="{A1CEAE7E-9814-45B1-BFCA-D80B65C78725}" srcId="{DB9012EA-9BF2-477E-B497-CFBB5B6ED940}" destId="{F0053B4E-F512-49C0-BE1A-FEC03D7AB469}" srcOrd="1" destOrd="0" parTransId="{3DEC31D0-AB06-415B-A26C-A794F4A8510B}" sibTransId="{F4CC6C0C-9328-4145-931D-0CC6BF880C83}"/>
    <dgm:cxn modelId="{6551A583-E391-4610-887B-F3A90D91CBCD}" type="presOf" srcId="{F0053B4E-F512-49C0-BE1A-FEC03D7AB469}" destId="{DED5F95E-8643-4667-95E8-DED48B03EBED}" srcOrd="0" destOrd="0" presId="urn:microsoft.com/office/officeart/2005/8/layout/default"/>
    <dgm:cxn modelId="{580EE5BF-1F1B-4646-9391-B7B38F14021F}" type="presOf" srcId="{8764FA95-0B61-4DC9-9434-4245849446B3}" destId="{EA224C33-8EDB-48D6-B1CE-BA43FBFE2263}" srcOrd="0" destOrd="0" presId="urn:microsoft.com/office/officeart/2005/8/layout/default"/>
    <dgm:cxn modelId="{908CB1D1-D2A9-48D1-9266-BFDE30BBD5B0}" srcId="{DB9012EA-9BF2-477E-B497-CFBB5B6ED940}" destId="{8DA4272B-5326-4F61-891E-C099D7775AC4}" srcOrd="0" destOrd="0" parTransId="{FF95E24C-1A57-4F14-873A-F864681DDDF8}" sibTransId="{6F1393D7-CA4D-4684-86F7-4D370FC2031D}"/>
    <dgm:cxn modelId="{A00E479F-9BE8-4311-B1EB-E610DE8C68F3}" type="presParOf" srcId="{B6CF0EA6-A4AF-458C-90E7-EE5F75B8F7BF}" destId="{FF652189-77DE-4753-AD39-C20A2E03FC9B}" srcOrd="0" destOrd="0" presId="urn:microsoft.com/office/officeart/2005/8/layout/default"/>
    <dgm:cxn modelId="{670904BB-EB91-45D6-96DB-72708A173D0A}" type="presParOf" srcId="{B6CF0EA6-A4AF-458C-90E7-EE5F75B8F7BF}" destId="{CA221B11-0954-4E0E-9C8D-ABB842115E9E}" srcOrd="1" destOrd="0" presId="urn:microsoft.com/office/officeart/2005/8/layout/default"/>
    <dgm:cxn modelId="{6EDFA943-F91F-4D22-A991-77CA7B64C4F8}" type="presParOf" srcId="{B6CF0EA6-A4AF-458C-90E7-EE5F75B8F7BF}" destId="{DED5F95E-8643-4667-95E8-DED48B03EBED}" srcOrd="2" destOrd="0" presId="urn:microsoft.com/office/officeart/2005/8/layout/default"/>
    <dgm:cxn modelId="{89E60F30-DE3B-4A88-9A5B-3DA069E73531}" type="presParOf" srcId="{B6CF0EA6-A4AF-458C-90E7-EE5F75B8F7BF}" destId="{D7F8F693-7D0D-4298-AAE9-2A8BD6764493}" srcOrd="3" destOrd="0" presId="urn:microsoft.com/office/officeart/2005/8/layout/default"/>
    <dgm:cxn modelId="{ECD677D2-893C-4440-A852-AA58F0D4222E}" type="presParOf" srcId="{B6CF0EA6-A4AF-458C-90E7-EE5F75B8F7BF}" destId="{B808E6F1-6B36-4442-9B13-E49E2A3329DA}" srcOrd="4" destOrd="0" presId="urn:microsoft.com/office/officeart/2005/8/layout/default"/>
    <dgm:cxn modelId="{4B7F5473-EBB2-4A9A-8347-12762F2FC6E9}" type="presParOf" srcId="{B6CF0EA6-A4AF-458C-90E7-EE5F75B8F7BF}" destId="{C3208E7D-37FC-466A-89FC-E6AA7E9BEB48}" srcOrd="5" destOrd="0" presId="urn:microsoft.com/office/officeart/2005/8/layout/default"/>
    <dgm:cxn modelId="{74CCC863-4C17-4EFC-8A34-59336A758A60}" type="presParOf" srcId="{B6CF0EA6-A4AF-458C-90E7-EE5F75B8F7BF}" destId="{EA224C33-8EDB-48D6-B1CE-BA43FBFE226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FAC2B3-B721-4AC9-ABFF-A46CCC15473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6BA6FD-5B4D-4BC6-8DEA-350ED4571761}">
      <dgm:prSet phldrT="[Text]" custT="1"/>
      <dgm:spPr/>
      <dgm:t>
        <a:bodyPr/>
        <a:lstStyle/>
        <a:p>
          <a:r>
            <a:rPr lang="en-US" sz="4400" dirty="0"/>
            <a:t>Software Processes</a:t>
          </a:r>
        </a:p>
      </dgm:t>
    </dgm:pt>
    <dgm:pt modelId="{4C36A643-CA40-410A-A379-8A2B5149E835}" type="parTrans" cxnId="{1777C865-89DF-4C0D-8D43-6F95EF2F60AA}">
      <dgm:prSet/>
      <dgm:spPr/>
      <dgm:t>
        <a:bodyPr/>
        <a:lstStyle/>
        <a:p>
          <a:endParaRPr lang="en-US" sz="1200"/>
        </a:p>
      </dgm:t>
    </dgm:pt>
    <dgm:pt modelId="{26164C65-BBA8-4513-B2DF-8B0DFBA42748}" type="sibTrans" cxnId="{1777C865-89DF-4C0D-8D43-6F95EF2F60AA}">
      <dgm:prSet/>
      <dgm:spPr/>
      <dgm:t>
        <a:bodyPr/>
        <a:lstStyle/>
        <a:p>
          <a:endParaRPr lang="en-US" sz="1200"/>
        </a:p>
      </dgm:t>
    </dgm:pt>
    <dgm:pt modelId="{A94CFAE3-44A5-45E8-8978-9EE2E6A08E19}">
      <dgm:prSet phldrT="[Text]" custT="1"/>
      <dgm:spPr/>
      <dgm:t>
        <a:bodyPr/>
        <a:lstStyle/>
        <a:p>
          <a:r>
            <a:rPr lang="en-US" sz="4400" dirty="0"/>
            <a:t>Plan-Driven</a:t>
          </a:r>
        </a:p>
      </dgm:t>
    </dgm:pt>
    <dgm:pt modelId="{49671895-2C37-4229-AE87-50B67C740EE0}" type="parTrans" cxnId="{ECE467CF-7901-4CE1-9B0D-B63CB1D6B274}">
      <dgm:prSet custT="1"/>
      <dgm:spPr>
        <a:ln>
          <a:headEnd type="none" w="med" len="med"/>
          <a:tailEnd type="arrow" w="med" len="med"/>
        </a:ln>
      </dgm:spPr>
      <dgm:t>
        <a:bodyPr/>
        <a:lstStyle/>
        <a:p>
          <a:endParaRPr lang="en-US" sz="300"/>
        </a:p>
      </dgm:t>
    </dgm:pt>
    <dgm:pt modelId="{72FD7221-AFE5-4E1C-AC24-F8BE644E7E52}" type="sibTrans" cxnId="{ECE467CF-7901-4CE1-9B0D-B63CB1D6B274}">
      <dgm:prSet/>
      <dgm:spPr/>
      <dgm:t>
        <a:bodyPr/>
        <a:lstStyle/>
        <a:p>
          <a:endParaRPr lang="en-US" sz="1200"/>
        </a:p>
      </dgm:t>
    </dgm:pt>
    <dgm:pt modelId="{53C5192E-E79B-437E-BB8A-DF873B79898C}">
      <dgm:prSet phldrT="[Text]" custT="1"/>
      <dgm:spPr/>
      <dgm:t>
        <a:bodyPr/>
        <a:lstStyle/>
        <a:p>
          <a:r>
            <a:rPr lang="en-US" sz="4400" dirty="0"/>
            <a:t>Agile</a:t>
          </a:r>
        </a:p>
      </dgm:t>
    </dgm:pt>
    <dgm:pt modelId="{2B32E397-6905-4D83-A4DE-11C5D7A5FA26}" type="parTrans" cxnId="{D8D2D1A8-D9C2-4E69-A128-5CE3ED236321}">
      <dgm:prSet custT="1"/>
      <dgm:spPr>
        <a:ln>
          <a:headEnd type="none" w="med" len="med"/>
          <a:tailEnd type="arrow" w="med" len="med"/>
        </a:ln>
      </dgm:spPr>
      <dgm:t>
        <a:bodyPr/>
        <a:lstStyle/>
        <a:p>
          <a:endParaRPr lang="en-US" sz="300"/>
        </a:p>
      </dgm:t>
    </dgm:pt>
    <dgm:pt modelId="{CD439F31-8156-4CF6-AE4D-8059B4035BFE}" type="sibTrans" cxnId="{D8D2D1A8-D9C2-4E69-A128-5CE3ED236321}">
      <dgm:prSet/>
      <dgm:spPr/>
      <dgm:t>
        <a:bodyPr/>
        <a:lstStyle/>
        <a:p>
          <a:endParaRPr lang="en-US" sz="1200"/>
        </a:p>
      </dgm:t>
    </dgm:pt>
    <dgm:pt modelId="{7B5F5955-FA0F-4693-97F9-1C033FE8FB87}" type="pres">
      <dgm:prSet presAssocID="{B7FAC2B3-B721-4AC9-ABFF-A46CCC1547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F300748-4832-4904-9AF6-A607712EC531}" type="pres">
      <dgm:prSet presAssocID="{2F6BA6FD-5B4D-4BC6-8DEA-350ED4571761}" presName="root1" presStyleCnt="0"/>
      <dgm:spPr/>
    </dgm:pt>
    <dgm:pt modelId="{6E531A84-BE14-4DD7-84C0-A9069525C832}" type="pres">
      <dgm:prSet presAssocID="{2F6BA6FD-5B4D-4BC6-8DEA-350ED4571761}" presName="LevelOneTextNode" presStyleLbl="node0" presStyleIdx="0" presStyleCnt="1" custScaleX="81960" custScaleY="62239">
        <dgm:presLayoutVars>
          <dgm:chPref val="3"/>
        </dgm:presLayoutVars>
      </dgm:prSet>
      <dgm:spPr/>
    </dgm:pt>
    <dgm:pt modelId="{679C7D5A-AFE8-434F-A585-8801EF8EB1E1}" type="pres">
      <dgm:prSet presAssocID="{2F6BA6FD-5B4D-4BC6-8DEA-350ED4571761}" presName="level2hierChild" presStyleCnt="0"/>
      <dgm:spPr/>
    </dgm:pt>
    <dgm:pt modelId="{E5E49CC8-79F4-4608-AFA8-C185CD641F0D}" type="pres">
      <dgm:prSet presAssocID="{49671895-2C37-4229-AE87-50B67C740EE0}" presName="conn2-1" presStyleLbl="parChTrans1D2" presStyleIdx="0" presStyleCnt="2"/>
      <dgm:spPr/>
    </dgm:pt>
    <dgm:pt modelId="{159E834F-4460-4837-8BD5-C3ED568001A4}" type="pres">
      <dgm:prSet presAssocID="{49671895-2C37-4229-AE87-50B67C740EE0}" presName="connTx" presStyleLbl="parChTrans1D2" presStyleIdx="0" presStyleCnt="2"/>
      <dgm:spPr/>
    </dgm:pt>
    <dgm:pt modelId="{B023AE62-C753-4B2A-989C-4DE5B8E87399}" type="pres">
      <dgm:prSet presAssocID="{A94CFAE3-44A5-45E8-8978-9EE2E6A08E19}" presName="root2" presStyleCnt="0"/>
      <dgm:spPr/>
    </dgm:pt>
    <dgm:pt modelId="{37A1E664-5BB5-453B-9C81-2FCC57FF4BC1}" type="pres">
      <dgm:prSet presAssocID="{A94CFAE3-44A5-45E8-8978-9EE2E6A08E19}" presName="LevelTwoTextNode" presStyleLbl="node2" presStyleIdx="0" presStyleCnt="2" custScaleX="81960" custScaleY="62239" custLinFactNeighborX="-15857" custLinFactNeighborY="-47166">
        <dgm:presLayoutVars>
          <dgm:chPref val="3"/>
        </dgm:presLayoutVars>
      </dgm:prSet>
      <dgm:spPr/>
    </dgm:pt>
    <dgm:pt modelId="{D5A3C23B-DEE5-48C9-9537-BE8AE2450D71}" type="pres">
      <dgm:prSet presAssocID="{A94CFAE3-44A5-45E8-8978-9EE2E6A08E19}" presName="level3hierChild" presStyleCnt="0"/>
      <dgm:spPr/>
    </dgm:pt>
    <dgm:pt modelId="{AE84BBB3-CC9F-46BA-B83C-591AEF95FAC7}" type="pres">
      <dgm:prSet presAssocID="{2B32E397-6905-4D83-A4DE-11C5D7A5FA26}" presName="conn2-1" presStyleLbl="parChTrans1D2" presStyleIdx="1" presStyleCnt="2"/>
      <dgm:spPr/>
    </dgm:pt>
    <dgm:pt modelId="{9483D204-3BA2-4523-843F-76233FE1D0FA}" type="pres">
      <dgm:prSet presAssocID="{2B32E397-6905-4D83-A4DE-11C5D7A5FA26}" presName="connTx" presStyleLbl="parChTrans1D2" presStyleIdx="1" presStyleCnt="2"/>
      <dgm:spPr/>
    </dgm:pt>
    <dgm:pt modelId="{C0743486-A8D6-4DDC-B0A2-D6AD066002CE}" type="pres">
      <dgm:prSet presAssocID="{53C5192E-E79B-437E-BB8A-DF873B79898C}" presName="root2" presStyleCnt="0"/>
      <dgm:spPr/>
    </dgm:pt>
    <dgm:pt modelId="{5A32DD32-BBDF-41CC-BA5B-5BF214CE460A}" type="pres">
      <dgm:prSet presAssocID="{53C5192E-E79B-437E-BB8A-DF873B79898C}" presName="LevelTwoTextNode" presStyleLbl="node2" presStyleIdx="1" presStyleCnt="2" custScaleX="81960" custScaleY="62239" custLinFactNeighborX="-18619" custLinFactNeighborY="64309">
        <dgm:presLayoutVars>
          <dgm:chPref val="3"/>
        </dgm:presLayoutVars>
      </dgm:prSet>
      <dgm:spPr/>
    </dgm:pt>
    <dgm:pt modelId="{698C3AE9-2000-461E-90F7-F29D9984BFB2}" type="pres">
      <dgm:prSet presAssocID="{53C5192E-E79B-437E-BB8A-DF873B79898C}" presName="level3hierChild" presStyleCnt="0"/>
      <dgm:spPr/>
    </dgm:pt>
  </dgm:ptLst>
  <dgm:cxnLst>
    <dgm:cxn modelId="{02DBA21A-1B06-41C5-ADC3-046483046D32}" type="presOf" srcId="{49671895-2C37-4229-AE87-50B67C740EE0}" destId="{E5E49CC8-79F4-4608-AFA8-C185CD641F0D}" srcOrd="0" destOrd="0" presId="urn:microsoft.com/office/officeart/2005/8/layout/hierarchy2"/>
    <dgm:cxn modelId="{1777C865-89DF-4C0D-8D43-6F95EF2F60AA}" srcId="{B7FAC2B3-B721-4AC9-ABFF-A46CCC15473E}" destId="{2F6BA6FD-5B4D-4BC6-8DEA-350ED4571761}" srcOrd="0" destOrd="0" parTransId="{4C36A643-CA40-410A-A379-8A2B5149E835}" sibTransId="{26164C65-BBA8-4513-B2DF-8B0DFBA42748}"/>
    <dgm:cxn modelId="{B0E5736C-5AAA-462D-946F-5B549F88BD6F}" type="presOf" srcId="{A94CFAE3-44A5-45E8-8978-9EE2E6A08E19}" destId="{37A1E664-5BB5-453B-9C81-2FCC57FF4BC1}" srcOrd="0" destOrd="0" presId="urn:microsoft.com/office/officeart/2005/8/layout/hierarchy2"/>
    <dgm:cxn modelId="{EB0BC655-70F1-4C05-ACFD-70A75ABBAA0A}" type="presOf" srcId="{2F6BA6FD-5B4D-4BC6-8DEA-350ED4571761}" destId="{6E531A84-BE14-4DD7-84C0-A9069525C832}" srcOrd="0" destOrd="0" presId="urn:microsoft.com/office/officeart/2005/8/layout/hierarchy2"/>
    <dgm:cxn modelId="{D8D2D1A8-D9C2-4E69-A128-5CE3ED236321}" srcId="{2F6BA6FD-5B4D-4BC6-8DEA-350ED4571761}" destId="{53C5192E-E79B-437E-BB8A-DF873B79898C}" srcOrd="1" destOrd="0" parTransId="{2B32E397-6905-4D83-A4DE-11C5D7A5FA26}" sibTransId="{CD439F31-8156-4CF6-AE4D-8059B4035BFE}"/>
    <dgm:cxn modelId="{F0444BB0-554B-4010-B8DF-A762AA6639A7}" type="presOf" srcId="{49671895-2C37-4229-AE87-50B67C740EE0}" destId="{159E834F-4460-4837-8BD5-C3ED568001A4}" srcOrd="1" destOrd="0" presId="urn:microsoft.com/office/officeart/2005/8/layout/hierarchy2"/>
    <dgm:cxn modelId="{8828B9B2-C1F9-4BBF-A79C-6C880ADDC4BC}" type="presOf" srcId="{B7FAC2B3-B721-4AC9-ABFF-A46CCC15473E}" destId="{7B5F5955-FA0F-4693-97F9-1C033FE8FB87}" srcOrd="0" destOrd="0" presId="urn:microsoft.com/office/officeart/2005/8/layout/hierarchy2"/>
    <dgm:cxn modelId="{54564ECC-9A28-4EAB-B8BE-2D3D6D88B1FD}" type="presOf" srcId="{53C5192E-E79B-437E-BB8A-DF873B79898C}" destId="{5A32DD32-BBDF-41CC-BA5B-5BF214CE460A}" srcOrd="0" destOrd="0" presId="urn:microsoft.com/office/officeart/2005/8/layout/hierarchy2"/>
    <dgm:cxn modelId="{ECE467CF-7901-4CE1-9B0D-B63CB1D6B274}" srcId="{2F6BA6FD-5B4D-4BC6-8DEA-350ED4571761}" destId="{A94CFAE3-44A5-45E8-8978-9EE2E6A08E19}" srcOrd="0" destOrd="0" parTransId="{49671895-2C37-4229-AE87-50B67C740EE0}" sibTransId="{72FD7221-AFE5-4E1C-AC24-F8BE644E7E52}"/>
    <dgm:cxn modelId="{EAA17FCF-9177-465D-BEC2-31A90AD2ECD0}" type="presOf" srcId="{2B32E397-6905-4D83-A4DE-11C5D7A5FA26}" destId="{9483D204-3BA2-4523-843F-76233FE1D0FA}" srcOrd="1" destOrd="0" presId="urn:microsoft.com/office/officeart/2005/8/layout/hierarchy2"/>
    <dgm:cxn modelId="{FB8C28EC-598B-4C90-A611-89697ED00DBC}" type="presOf" srcId="{2B32E397-6905-4D83-A4DE-11C5D7A5FA26}" destId="{AE84BBB3-CC9F-46BA-B83C-591AEF95FAC7}" srcOrd="0" destOrd="0" presId="urn:microsoft.com/office/officeart/2005/8/layout/hierarchy2"/>
    <dgm:cxn modelId="{FB65BF8D-B88B-4636-90F4-A53473DDFBC7}" type="presParOf" srcId="{7B5F5955-FA0F-4693-97F9-1C033FE8FB87}" destId="{9F300748-4832-4904-9AF6-A607712EC531}" srcOrd="0" destOrd="0" presId="urn:microsoft.com/office/officeart/2005/8/layout/hierarchy2"/>
    <dgm:cxn modelId="{799422F8-2BCF-4365-BC24-8D11FE165CF8}" type="presParOf" srcId="{9F300748-4832-4904-9AF6-A607712EC531}" destId="{6E531A84-BE14-4DD7-84C0-A9069525C832}" srcOrd="0" destOrd="0" presId="urn:microsoft.com/office/officeart/2005/8/layout/hierarchy2"/>
    <dgm:cxn modelId="{353D3619-19EB-4B0D-93CA-9FB29EDF6E70}" type="presParOf" srcId="{9F300748-4832-4904-9AF6-A607712EC531}" destId="{679C7D5A-AFE8-434F-A585-8801EF8EB1E1}" srcOrd="1" destOrd="0" presId="urn:microsoft.com/office/officeart/2005/8/layout/hierarchy2"/>
    <dgm:cxn modelId="{9242B0C5-1190-4139-93AD-8FEAA9D47B6E}" type="presParOf" srcId="{679C7D5A-AFE8-434F-A585-8801EF8EB1E1}" destId="{E5E49CC8-79F4-4608-AFA8-C185CD641F0D}" srcOrd="0" destOrd="0" presId="urn:microsoft.com/office/officeart/2005/8/layout/hierarchy2"/>
    <dgm:cxn modelId="{9F523325-E1C1-4B1C-BC1C-CA2EBFE6024C}" type="presParOf" srcId="{E5E49CC8-79F4-4608-AFA8-C185CD641F0D}" destId="{159E834F-4460-4837-8BD5-C3ED568001A4}" srcOrd="0" destOrd="0" presId="urn:microsoft.com/office/officeart/2005/8/layout/hierarchy2"/>
    <dgm:cxn modelId="{54D339C6-FFDF-467F-9E7D-0EBBCFF39FC4}" type="presParOf" srcId="{679C7D5A-AFE8-434F-A585-8801EF8EB1E1}" destId="{B023AE62-C753-4B2A-989C-4DE5B8E87399}" srcOrd="1" destOrd="0" presId="urn:microsoft.com/office/officeart/2005/8/layout/hierarchy2"/>
    <dgm:cxn modelId="{731938A4-91F2-4684-B068-0E2BB8ECC401}" type="presParOf" srcId="{B023AE62-C753-4B2A-989C-4DE5B8E87399}" destId="{37A1E664-5BB5-453B-9C81-2FCC57FF4BC1}" srcOrd="0" destOrd="0" presId="urn:microsoft.com/office/officeart/2005/8/layout/hierarchy2"/>
    <dgm:cxn modelId="{A2270304-32CC-491C-AC5B-FC241966DDFC}" type="presParOf" srcId="{B023AE62-C753-4B2A-989C-4DE5B8E87399}" destId="{D5A3C23B-DEE5-48C9-9537-BE8AE2450D71}" srcOrd="1" destOrd="0" presId="urn:microsoft.com/office/officeart/2005/8/layout/hierarchy2"/>
    <dgm:cxn modelId="{5F14942C-9553-47BC-940E-B8057A863612}" type="presParOf" srcId="{679C7D5A-AFE8-434F-A585-8801EF8EB1E1}" destId="{AE84BBB3-CC9F-46BA-B83C-591AEF95FAC7}" srcOrd="2" destOrd="0" presId="urn:microsoft.com/office/officeart/2005/8/layout/hierarchy2"/>
    <dgm:cxn modelId="{AB065A5C-7C8F-4D9E-BD0F-3ED1EA4A7596}" type="presParOf" srcId="{AE84BBB3-CC9F-46BA-B83C-591AEF95FAC7}" destId="{9483D204-3BA2-4523-843F-76233FE1D0FA}" srcOrd="0" destOrd="0" presId="urn:microsoft.com/office/officeart/2005/8/layout/hierarchy2"/>
    <dgm:cxn modelId="{1FFC138F-4EDB-41C5-9EF4-8FF0EF8DCAB8}" type="presParOf" srcId="{679C7D5A-AFE8-434F-A585-8801EF8EB1E1}" destId="{C0743486-A8D6-4DDC-B0A2-D6AD066002CE}" srcOrd="3" destOrd="0" presId="urn:microsoft.com/office/officeart/2005/8/layout/hierarchy2"/>
    <dgm:cxn modelId="{5C808964-A8D0-4056-8522-546130852CC2}" type="presParOf" srcId="{C0743486-A8D6-4DDC-B0A2-D6AD066002CE}" destId="{5A32DD32-BBDF-41CC-BA5B-5BF214CE460A}" srcOrd="0" destOrd="0" presId="urn:microsoft.com/office/officeart/2005/8/layout/hierarchy2"/>
    <dgm:cxn modelId="{00B19E4F-E1D0-4423-A876-836183E8F413}" type="presParOf" srcId="{C0743486-A8D6-4DDC-B0A2-D6AD066002CE}" destId="{698C3AE9-2000-461E-90F7-F29D9984BF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52189-77DE-4753-AD39-C20A2E03FC9B}">
      <dsp:nvSpPr>
        <dsp:cNvPr id="0" name=""/>
        <dsp:cNvSpPr/>
      </dsp:nvSpPr>
      <dsp:spPr>
        <a:xfrm>
          <a:off x="761999" y="3"/>
          <a:ext cx="2089993" cy="12539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Software Specification</a:t>
          </a:r>
        </a:p>
      </dsp:txBody>
      <dsp:txXfrm>
        <a:off x="761999" y="3"/>
        <a:ext cx="2089993" cy="1253996"/>
      </dsp:txXfrm>
    </dsp:sp>
    <dsp:sp modelId="{DED5F95E-8643-4667-95E8-DED48B03EBED}">
      <dsp:nvSpPr>
        <dsp:cNvPr id="0" name=""/>
        <dsp:cNvSpPr/>
      </dsp:nvSpPr>
      <dsp:spPr>
        <a:xfrm>
          <a:off x="4495793" y="3"/>
          <a:ext cx="2089993" cy="1253996"/>
        </a:xfrm>
        <a:prstGeom prst="rect">
          <a:avLst/>
        </a:prstGeom>
        <a:solidFill>
          <a:schemeClr val="accent3">
            <a:hueOff val="-5513091"/>
            <a:satOff val="8941"/>
            <a:lumOff val="6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Design&amp; Implementation</a:t>
          </a:r>
        </a:p>
      </dsp:txBody>
      <dsp:txXfrm>
        <a:off x="4495793" y="3"/>
        <a:ext cx="2089993" cy="1253996"/>
      </dsp:txXfrm>
    </dsp:sp>
    <dsp:sp modelId="{B808E6F1-6B36-4442-9B13-E49E2A3329DA}">
      <dsp:nvSpPr>
        <dsp:cNvPr id="0" name=""/>
        <dsp:cNvSpPr/>
      </dsp:nvSpPr>
      <dsp:spPr>
        <a:xfrm>
          <a:off x="3810004" y="1447804"/>
          <a:ext cx="2089993" cy="1253996"/>
        </a:xfrm>
        <a:prstGeom prst="rect">
          <a:avLst/>
        </a:prstGeom>
        <a:solidFill>
          <a:schemeClr val="accent3">
            <a:hueOff val="-11026182"/>
            <a:satOff val="17881"/>
            <a:lumOff val="1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Evolution</a:t>
          </a:r>
        </a:p>
      </dsp:txBody>
      <dsp:txXfrm>
        <a:off x="3810004" y="1447804"/>
        <a:ext cx="2089993" cy="1253996"/>
      </dsp:txXfrm>
    </dsp:sp>
    <dsp:sp modelId="{EA224C33-8EDB-48D6-B1CE-BA43FBFE2263}">
      <dsp:nvSpPr>
        <dsp:cNvPr id="0" name=""/>
        <dsp:cNvSpPr/>
      </dsp:nvSpPr>
      <dsp:spPr>
        <a:xfrm>
          <a:off x="1371608" y="1447799"/>
          <a:ext cx="2089993" cy="1253996"/>
        </a:xfrm>
        <a:prstGeom prst="rect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Validation</a:t>
          </a:r>
        </a:p>
      </dsp:txBody>
      <dsp:txXfrm>
        <a:off x="1371608" y="1447799"/>
        <a:ext cx="2089993" cy="1253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31A84-BE14-4DD7-84C0-A9069525C832}">
      <dsp:nvSpPr>
        <dsp:cNvPr id="0" name=""/>
        <dsp:cNvSpPr/>
      </dsp:nvSpPr>
      <dsp:spPr>
        <a:xfrm>
          <a:off x="5919" y="1752601"/>
          <a:ext cx="3211021" cy="12191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Software Processes</a:t>
          </a:r>
        </a:p>
      </dsp:txBody>
      <dsp:txXfrm>
        <a:off x="41628" y="1788310"/>
        <a:ext cx="3139603" cy="1147779"/>
      </dsp:txXfrm>
    </dsp:sp>
    <dsp:sp modelId="{E5E49CC8-79F4-4608-AFA8-C185CD641F0D}">
      <dsp:nvSpPr>
        <dsp:cNvPr id="0" name=""/>
        <dsp:cNvSpPr/>
      </dsp:nvSpPr>
      <dsp:spPr>
        <a:xfrm rot="17962429">
          <a:off x="2725696" y="1484658"/>
          <a:ext cx="1928362" cy="74634"/>
        </a:xfrm>
        <a:custGeom>
          <a:avLst/>
          <a:gdLst/>
          <a:ahLst/>
          <a:cxnLst/>
          <a:rect l="0" t="0" r="0" b="0"/>
          <a:pathLst>
            <a:path>
              <a:moveTo>
                <a:pt x="0" y="37317"/>
              </a:moveTo>
              <a:lnTo>
                <a:pt x="1928362" y="37317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/>
        </a:p>
      </dsp:txBody>
      <dsp:txXfrm>
        <a:off x="3641668" y="1473766"/>
        <a:ext cx="96418" cy="96418"/>
      </dsp:txXfrm>
    </dsp:sp>
    <dsp:sp modelId="{37A1E664-5BB5-453B-9C81-2FCC57FF4BC1}">
      <dsp:nvSpPr>
        <dsp:cNvPr id="0" name=""/>
        <dsp:cNvSpPr/>
      </dsp:nvSpPr>
      <dsp:spPr>
        <a:xfrm>
          <a:off x="4162814" y="72152"/>
          <a:ext cx="3211021" cy="12191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Plan-Driven</a:t>
          </a:r>
        </a:p>
      </dsp:txBody>
      <dsp:txXfrm>
        <a:off x="4198523" y="107861"/>
        <a:ext cx="3139603" cy="1147779"/>
      </dsp:txXfrm>
    </dsp:sp>
    <dsp:sp modelId="{AE84BBB3-CC9F-46BA-B83C-591AEF95FAC7}">
      <dsp:nvSpPr>
        <dsp:cNvPr id="0" name=""/>
        <dsp:cNvSpPr/>
      </dsp:nvSpPr>
      <dsp:spPr>
        <a:xfrm rot="3867261">
          <a:off x="2664525" y="3201183"/>
          <a:ext cx="1942496" cy="74634"/>
        </a:xfrm>
        <a:custGeom>
          <a:avLst/>
          <a:gdLst/>
          <a:ahLst/>
          <a:cxnLst/>
          <a:rect l="0" t="0" r="0" b="0"/>
          <a:pathLst>
            <a:path>
              <a:moveTo>
                <a:pt x="0" y="37317"/>
              </a:moveTo>
              <a:lnTo>
                <a:pt x="1942496" y="37317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/>
        </a:p>
      </dsp:txBody>
      <dsp:txXfrm>
        <a:off x="3587210" y="3189938"/>
        <a:ext cx="97124" cy="97124"/>
      </dsp:txXfrm>
    </dsp:sp>
    <dsp:sp modelId="{5A32DD32-BBDF-41CC-BA5B-5BF214CE460A}">
      <dsp:nvSpPr>
        <dsp:cNvPr id="0" name=""/>
        <dsp:cNvSpPr/>
      </dsp:nvSpPr>
      <dsp:spPr>
        <a:xfrm>
          <a:off x="4054604" y="3505202"/>
          <a:ext cx="3211021" cy="12191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Agile</a:t>
          </a:r>
        </a:p>
      </dsp:txBody>
      <dsp:txXfrm>
        <a:off x="4090313" y="3540911"/>
        <a:ext cx="3139603" cy="1147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51985-AB8B-4BDB-89F0-A3F5B657976F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E086-0A09-4FBE-9500-3D64C25326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4C1D25-6F15-487A-ACD2-304F6F4C27E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636358-EC3C-4CA2-8E52-25C3B6C1557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F72FC5-1A7B-44DD-9699-68827658310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CC6063-E8FF-40D4-9A98-388D36CC534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F6CC0E-1F43-457D-BD0B-8997B62FD4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7A5280-D476-4409-A5C7-170590CBB27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3DE224-1615-4574-A492-F6B7011AE62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455BF1-BA8C-461A-844C-5DB6BC6BEB1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24CBC3A-08C2-4885-B6A0-DE4A3105C05D}" type="datetime1">
              <a:rPr lang="en-US" smtClean="0"/>
              <a:t>1/3/2023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de-DE"/>
              <a:t>Birzeit University, CS Dept, Samer Zein (Ph.D)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C0BE-DF90-4C75-86BD-616EA9ACC6C9}" type="datetime1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Birzeit University, CS Dept, Samer Zein (Ph.D)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1F01-36F4-4EB7-A71E-95BF33C77DF5}" type="datetime1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Birzeit University, CS Dept, Samer Zein (Ph.D)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00D43-38B2-4933-A59F-1390812581BB}" type="datetime1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Birzeit University, CS Dept, Samer Zein (Ph.D)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ABF1B-924E-43B4-8652-0A76BDDA7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8DA3-4457-46D1-8ACA-F7A054AEC189}" type="datetime1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Birzeit University, CS Dept, Samer Zein (Ph.D)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FD92-30FD-4EC3-B8FF-DCD0B4A09284}" type="datetime1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Birzeit University, CS Dept, Samer Zein (Ph.D)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C0F8-5363-444D-9BBD-6805AD041417}" type="datetime1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Birzeit University, CS Dept, Samer Zein (Ph.D)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8038B2-1F77-4C4D-842F-15235998EEA5}" type="datetime1">
              <a:rPr lang="en-US" smtClean="0"/>
              <a:t>1/3/2023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de-DE"/>
              <a:t>Birzeit University, CS Dept, Samer Zein (Ph.D)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9E60B39-8328-43AD-9DCE-DB9B792F6B40}" type="datetime1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de-DE"/>
              <a:t>Birzeit University, CS Dept, Samer Zein (Ph.D)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2F99-5D0F-467B-A807-0DF213376E0B}" type="datetime1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Birzeit University, CS Dept, Samer Zein (Ph.D)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8F8E-B166-483B-BEF7-81E7848369F0}" type="datetime1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Birzeit University, CS Dept, Samer Zein (Ph.D)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258B-98D3-4CEF-AA35-4617AEA60974}" type="datetime1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Birzeit University, CS Dept, Samer Zein (Ph.D)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3F93B84-708C-455F-AEAD-C15C2F37B100}" type="datetime1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de-DE"/>
              <a:t>Birzeit University, CS Dept, Samer Zein (Ph.D)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4724400"/>
            <a:ext cx="2362200" cy="595862"/>
          </a:xfrm>
        </p:spPr>
        <p:txBody>
          <a:bodyPr/>
          <a:lstStyle/>
          <a:p>
            <a:r>
              <a:rPr lang="en-US" sz="1800" i="1" dirty="0"/>
              <a:t>By Samer Zein, PhD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518" y="0"/>
            <a:ext cx="501978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Birzeit University, CS Dept, Samer Zein (Ph.D)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Waterfall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One area which almost always falls short is the effectiveness of </a:t>
            </a:r>
            <a:r>
              <a:rPr lang="en-US" b="1" dirty="0">
                <a:solidFill>
                  <a:srgbClr val="7030A0"/>
                </a:solidFill>
              </a:rPr>
              <a:t>requirements</a:t>
            </a:r>
            <a:r>
              <a:rPr lang="en-US" dirty="0"/>
              <a:t>. </a:t>
            </a:r>
          </a:p>
          <a:p>
            <a:r>
              <a:rPr lang="en-US" dirty="0"/>
              <a:t>Gathering and documenting requirements in a way that is meaningful to a customer is often </a:t>
            </a:r>
            <a:r>
              <a:rPr lang="en-US" b="1" dirty="0">
                <a:solidFill>
                  <a:srgbClr val="7030A0"/>
                </a:solidFill>
              </a:rPr>
              <a:t>the most difficult part </a:t>
            </a:r>
            <a:r>
              <a:rPr lang="en-US" dirty="0"/>
              <a:t>of software development.</a:t>
            </a:r>
          </a:p>
          <a:p>
            <a:r>
              <a:rPr lang="en-US" dirty="0"/>
              <a:t>Another potential drawback of pure Waterfall development is the possibility that the customer will be </a:t>
            </a:r>
            <a:r>
              <a:rPr lang="en-US" b="1" dirty="0">
                <a:solidFill>
                  <a:srgbClr val="7030A0"/>
                </a:solidFill>
              </a:rPr>
              <a:t>dissatisfied</a:t>
            </a:r>
            <a:r>
              <a:rPr lang="en-US" dirty="0"/>
              <a:t> with their delivered software product</a:t>
            </a:r>
          </a:p>
          <a:p>
            <a:r>
              <a:rPr lang="en-US" dirty="0"/>
              <a:t>And </a:t>
            </a:r>
            <a:r>
              <a:rPr lang="en-US" b="1" dirty="0">
                <a:solidFill>
                  <a:srgbClr val="7030A0"/>
                </a:solidFill>
              </a:rPr>
              <a:t>Testing</a:t>
            </a:r>
            <a:r>
              <a:rPr lang="en-US" dirty="0"/>
              <a:t> of whole system that only happens at end of project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56960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066800"/>
          </a:xfrm>
        </p:spPr>
        <p:txBody>
          <a:bodyPr/>
          <a:lstStyle/>
          <a:p>
            <a:r>
              <a:rPr lang="en-US" dirty="0"/>
              <a:t>Formal System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 important variant of the waterfall model is formal system development, where a </a:t>
            </a:r>
            <a:r>
              <a:rPr lang="en-US" b="1" dirty="0">
                <a:solidFill>
                  <a:srgbClr val="7030A0"/>
                </a:solidFill>
              </a:rPr>
              <a:t>mathematical model </a:t>
            </a:r>
            <a:r>
              <a:rPr lang="en-US" dirty="0"/>
              <a:t>of a system specification is created.</a:t>
            </a:r>
          </a:p>
          <a:p>
            <a:r>
              <a:rPr lang="en-US" dirty="0"/>
              <a:t> This model is then refined, using mathematical transformations that preserve its consistency, into executable code</a:t>
            </a:r>
          </a:p>
          <a:p>
            <a:r>
              <a:rPr lang="en-US" dirty="0"/>
              <a:t>Is particularly suited to the development of systems that have stringent </a:t>
            </a:r>
            <a:r>
              <a:rPr lang="en-US" b="1" dirty="0">
                <a:solidFill>
                  <a:srgbClr val="0070C0"/>
                </a:solidFill>
              </a:rPr>
              <a:t>safety, reliability, or security </a:t>
            </a:r>
            <a:r>
              <a:rPr lang="en-US" dirty="0"/>
              <a:t>requirements. </a:t>
            </a:r>
          </a:p>
          <a:p>
            <a:r>
              <a:rPr lang="en-US" dirty="0"/>
              <a:t>The formal approach simplifies the production of a safety or security case.</a:t>
            </a:r>
          </a:p>
        </p:txBody>
      </p:sp>
      <p:pic>
        <p:nvPicPr>
          <p:cNvPr id="4" name="Picture 4" descr="Formal-development.eps                                         00002CD2Docs                           B1931E2B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791200"/>
            <a:ext cx="917575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0856" y="5219700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Incremental development is based on the idea of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A) developing an initial implementation,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B) exposing this to user comment and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C) evolving it through several versions until an adequate system has been developed</a:t>
            </a:r>
          </a:p>
          <a:p>
            <a:r>
              <a:rPr lang="en-US" dirty="0"/>
              <a:t>fundamental part of </a:t>
            </a:r>
            <a:r>
              <a:rPr lang="en-US" b="1" dirty="0">
                <a:solidFill>
                  <a:srgbClr val="7030A0"/>
                </a:solidFill>
              </a:rPr>
              <a:t>agile</a:t>
            </a:r>
            <a:r>
              <a:rPr lang="en-US" dirty="0"/>
              <a:t> approaches</a:t>
            </a:r>
          </a:p>
          <a:p>
            <a:r>
              <a:rPr lang="en-US" dirty="0"/>
              <a:t>Better than waterfall approach for most e-business, e-commerce, and personal systems.</a:t>
            </a:r>
          </a:p>
          <a:p>
            <a:r>
              <a:rPr lang="en-US" b="1" dirty="0">
                <a:solidFill>
                  <a:srgbClr val="0070C0"/>
                </a:solidFill>
              </a:rPr>
              <a:t>Can be plan-driven, agile, or a mix of both!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11796" y="6345936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Development Model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8153400" cy="470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04085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/>
              <a:t>Core Practices - Iterations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" y="6110748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845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511796" y="6096000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49" y="609600"/>
            <a:ext cx="8229600" cy="1066800"/>
          </a:xfrm>
        </p:spPr>
        <p:txBody>
          <a:bodyPr/>
          <a:lstStyle/>
          <a:p>
            <a:r>
              <a:rPr lang="en-US" dirty="0"/>
              <a:t>Incremental Development..3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49" y="1676400"/>
            <a:ext cx="8402451" cy="48981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Benefits of incremental development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rgbClr val="7030A0"/>
                </a:solidFill>
              </a:rPr>
              <a:t>cost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accommodating </a:t>
            </a:r>
            <a:r>
              <a:rPr lang="en-US" b="1" dirty="0">
                <a:solidFill>
                  <a:srgbClr val="7030A0"/>
                </a:solidFill>
              </a:rPr>
              <a:t>changing customer requirements</a:t>
            </a:r>
            <a:r>
              <a:rPr lang="en-US" dirty="0">
                <a:solidFill>
                  <a:schemeClr val="tx1"/>
                </a:solidFill>
              </a:rPr>
              <a:t> is reduced.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It is easier to get customer </a:t>
            </a:r>
            <a:r>
              <a:rPr lang="en-US" b="1" dirty="0">
                <a:solidFill>
                  <a:srgbClr val="7030A0"/>
                </a:solidFill>
              </a:rPr>
              <a:t>feedback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on the development work that has been done.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More </a:t>
            </a:r>
            <a:r>
              <a:rPr lang="en-US" b="1" dirty="0">
                <a:solidFill>
                  <a:srgbClr val="7030A0"/>
                </a:solidFill>
              </a:rPr>
              <a:t>rapid delivery </a:t>
            </a:r>
            <a:r>
              <a:rPr lang="en-US" dirty="0">
                <a:solidFill>
                  <a:schemeClr val="tx1"/>
                </a:solidFill>
              </a:rPr>
              <a:t>and deployment of useful software to the customer is possible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Better fit for short time-to-market</a:t>
            </a:r>
          </a:p>
          <a:p>
            <a:r>
              <a:rPr lang="en-US" dirty="0"/>
              <a:t>Problems with incremental development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process is </a:t>
            </a:r>
            <a:r>
              <a:rPr lang="en-US" b="1" dirty="0">
                <a:solidFill>
                  <a:srgbClr val="7030A0"/>
                </a:solidFill>
              </a:rPr>
              <a:t>not visible</a:t>
            </a:r>
            <a:r>
              <a:rPr lang="en-US" dirty="0">
                <a:solidFill>
                  <a:schemeClr val="tx1"/>
                </a:solidFill>
              </a:rPr>
              <a:t>. Managers need regular deliverables to measure progress.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System </a:t>
            </a:r>
            <a:r>
              <a:rPr lang="en-US" b="1" dirty="0">
                <a:solidFill>
                  <a:srgbClr val="7030A0"/>
                </a:solidFill>
              </a:rPr>
              <a:t>structure</a:t>
            </a:r>
            <a:r>
              <a:rPr lang="en-US" dirty="0">
                <a:solidFill>
                  <a:schemeClr val="tx1"/>
                </a:solidFill>
              </a:rPr>
              <a:t> tends to degrade as new increments are added</a:t>
            </a:r>
            <a:r>
              <a:rPr lang="en-US" dirty="0"/>
              <a:t>.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Additional unplanned </a:t>
            </a:r>
            <a:r>
              <a:rPr lang="en-US" dirty="0">
                <a:solidFill>
                  <a:schemeClr val="tx1"/>
                </a:solidFill>
              </a:rPr>
              <a:t>iterations may be needed.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Customer may </a:t>
            </a:r>
            <a:r>
              <a:rPr lang="en-US" b="1" dirty="0">
                <a:solidFill>
                  <a:srgbClr val="7030A0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have the required </a:t>
            </a:r>
            <a:r>
              <a:rPr lang="en-US" b="1" dirty="0">
                <a:solidFill>
                  <a:srgbClr val="7030A0"/>
                </a:solidFill>
              </a:rPr>
              <a:t>free time</a:t>
            </a:r>
            <a:r>
              <a:rPr lang="en-US" dirty="0">
                <a:solidFill>
                  <a:schemeClr val="tx1"/>
                </a:solidFill>
              </a:rPr>
              <a:t> to be involved.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Team may </a:t>
            </a:r>
            <a:r>
              <a:rPr lang="en-US" b="1" dirty="0">
                <a:solidFill>
                  <a:srgbClr val="7030A0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be located in </a:t>
            </a:r>
            <a:r>
              <a:rPr lang="en-US" b="1" dirty="0">
                <a:solidFill>
                  <a:srgbClr val="7030A0"/>
                </a:solidFill>
              </a:rPr>
              <a:t>same place </a:t>
            </a:r>
            <a:r>
              <a:rPr lang="en-US" dirty="0">
                <a:solidFill>
                  <a:schemeClr val="tx1"/>
                </a:solidFill>
              </a:rPr>
              <a:t>(distributed teams)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29856" y="6112420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How to do Iterative and Evolutionary Analysis and Design?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Suppose that iteration period  = 4 weeks</a:t>
            </a:r>
          </a:p>
        </p:txBody>
      </p:sp>
      <p:graphicFrame>
        <p:nvGraphicFramePr>
          <p:cNvPr id="25642" name="Group 42"/>
          <p:cNvGraphicFramePr>
            <a:graphicFrameLocks noGrp="1"/>
          </p:cNvGraphicFramePr>
          <p:nvPr>
            <p:ph sz="half" idx="2"/>
          </p:nvPr>
        </p:nvGraphicFramePr>
        <p:xfrm>
          <a:off x="457200" y="3429000"/>
          <a:ext cx="8229600" cy="213360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Week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Week 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Week 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Week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Birzeit University, CS Dept,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ABF1B-924E-43B4-8652-0A76BDDA79D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82296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338427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to plan an iteration?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u="sng">
                <a:solidFill>
                  <a:schemeClr val="hlink"/>
                </a:solidFill>
              </a:rPr>
              <a:t>Step #1</a:t>
            </a:r>
            <a:r>
              <a:rPr lang="en-US" sz="2800"/>
              <a:t> is to decide the length of the iteration; 2 - 6 weeks is the common range</a:t>
            </a:r>
            <a:br>
              <a:rPr lang="en-US" sz="2800"/>
            </a:br>
            <a:endParaRPr lang="en-US" sz="2800"/>
          </a:p>
          <a:p>
            <a:pPr eaLnBrk="1" hangingPunct="1"/>
            <a:r>
              <a:rPr lang="en-US" sz="2800" b="1" u="sng">
                <a:solidFill>
                  <a:schemeClr val="hlink"/>
                </a:solidFill>
              </a:rPr>
              <a:t>Step #2</a:t>
            </a:r>
            <a:r>
              <a:rPr lang="en-US" sz="2800"/>
              <a:t> is to convene an iteration planning meeting 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 b="1" u="sng">
                <a:solidFill>
                  <a:schemeClr val="hlink"/>
                </a:solidFill>
              </a:rPr>
              <a:t>Step # 3</a:t>
            </a:r>
            <a:r>
              <a:rPr lang="en-US" sz="2800"/>
              <a:t> A list of potential goals (new features or use cases, defects, …) for the iteration is presented, ranked by some priority scheme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45269" y="6248400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066800"/>
          </a:xfrm>
        </p:spPr>
        <p:txBody>
          <a:bodyPr/>
          <a:lstStyle/>
          <a:p>
            <a:r>
              <a:rPr lang="en-US" dirty="0"/>
              <a:t>Software Processes: 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2743200"/>
          </a:xfrm>
        </p:spPr>
        <p:txBody>
          <a:bodyPr/>
          <a:lstStyle/>
          <a:p>
            <a:r>
              <a:rPr lang="en-US" dirty="0"/>
              <a:t>A software process is a set of related activities that leads to the production of a software product.</a:t>
            </a:r>
          </a:p>
          <a:p>
            <a:r>
              <a:rPr lang="en-US" dirty="0"/>
              <a:t>There are many different software processes but all must include four activities that are fundamental to software engineering are: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838200" y="3962400"/>
          <a:ext cx="70866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10856" y="6215626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pPr eaLnBrk="1" hangingPunct="1"/>
            <a:r>
              <a:rPr lang="en-US" sz="2800" b="1" u="sng" dirty="0">
                <a:solidFill>
                  <a:schemeClr val="hlink"/>
                </a:solidFill>
              </a:rPr>
              <a:t>Step # 4</a:t>
            </a:r>
            <a:r>
              <a:rPr lang="en-US" sz="2800" dirty="0"/>
              <a:t> Each member of the team is asked for their individual resource budget 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b="1" u="sng" dirty="0">
                <a:solidFill>
                  <a:schemeClr val="hlink"/>
                </a:solidFill>
              </a:rPr>
              <a:t>Step # 5</a:t>
            </a:r>
            <a:r>
              <a:rPr lang="en-US" sz="2800" dirty="0"/>
              <a:t> For one goal (such as a use case), it is described in some detail. For example, UI tasks, database tasks, domain layer OO development tasks, external systems integration tasks, and so forth.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pPr eaLnBrk="1" hangingPunct="1"/>
            <a:r>
              <a:rPr lang="en-US" sz="2800" dirty="0"/>
              <a:t>All the task estimates are summed into a running total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256895" y="6110748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/>
          <a:lstStyle/>
          <a:p>
            <a:pPr eaLnBrk="1" hangingPunct="1"/>
            <a:r>
              <a:rPr lang="en-US" b="1" u="sng">
                <a:solidFill>
                  <a:schemeClr val="hlink"/>
                </a:solidFill>
              </a:rPr>
              <a:t>Step #6</a:t>
            </a:r>
            <a:r>
              <a:rPr lang="en-US"/>
              <a:t> repeats until enough work has been chosen: The iteration task total is divided by the resource budget total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360920" y="6248400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424303"/>
            <a:ext cx="793432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Birzeit University, CS Dept,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Reuse-Oriented Software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027176"/>
          </a:xfrm>
        </p:spPr>
        <p:txBody>
          <a:bodyPr/>
          <a:lstStyle/>
          <a:p>
            <a:r>
              <a:rPr lang="en-US" dirty="0"/>
              <a:t>In the majority of software projects, there is some software reuse.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62400"/>
            <a:ext cx="83439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Birzeit University, CS Dept, Samer Zein (Ph.D)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/>
              <a:t>Types of </a:t>
            </a:r>
            <a:r>
              <a:rPr lang="en-US" dirty="0"/>
              <a:t>Reuse-Oriented Software Engineering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85996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91400" y="6172200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prototype is an initial version of a software system that is used to demonstrate: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concepts, try out design options, and find out more about the problem and its possible solutions</a:t>
            </a:r>
          </a:p>
          <a:p>
            <a:r>
              <a:rPr lang="en-US" dirty="0"/>
              <a:t>A software prototype can be used in a software development process to help anticipate changes that may be required: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Requirements engineering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System design, UI design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0920" y="6122252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3284"/>
            <a:ext cx="8229600" cy="561116"/>
          </a:xfrm>
        </p:spPr>
        <p:txBody>
          <a:bodyPr>
            <a:normAutofit fontScale="90000"/>
          </a:bodyPr>
          <a:lstStyle/>
          <a:p>
            <a:r>
              <a:rPr lang="en-US" dirty="0"/>
              <a:t>Prototyping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31" y="914400"/>
            <a:ext cx="8749923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System prototypes allow users to see how well the system supports their work.</a:t>
            </a:r>
          </a:p>
          <a:p>
            <a:r>
              <a:rPr lang="en-US" dirty="0"/>
              <a:t>They may get new ideas for requirements, find </a:t>
            </a:r>
            <a:r>
              <a:rPr lang="en-US" b="1" dirty="0">
                <a:solidFill>
                  <a:srgbClr val="0070C0"/>
                </a:solidFill>
              </a:rPr>
              <a:t>strength</a:t>
            </a:r>
            <a:r>
              <a:rPr lang="en-US" dirty="0"/>
              <a:t> and </a:t>
            </a:r>
            <a:r>
              <a:rPr lang="en-US" b="1" dirty="0">
                <a:solidFill>
                  <a:srgbClr val="0070C0"/>
                </a:solidFill>
              </a:rPr>
              <a:t>weakness</a:t>
            </a:r>
            <a:r>
              <a:rPr lang="en-US" dirty="0"/>
              <a:t> in the software.</a:t>
            </a:r>
          </a:p>
          <a:p>
            <a:r>
              <a:rPr lang="en-US" dirty="0"/>
              <a:t> They may then propose new system requirements. </a:t>
            </a:r>
          </a:p>
          <a:p>
            <a:r>
              <a:rPr lang="en-US" dirty="0"/>
              <a:t>It may also reveal </a:t>
            </a:r>
            <a:r>
              <a:rPr lang="en-US" b="1" dirty="0">
                <a:solidFill>
                  <a:srgbClr val="0070C0"/>
                </a:solidFill>
              </a:rPr>
              <a:t>errors</a:t>
            </a:r>
            <a:r>
              <a:rPr lang="en-US" dirty="0"/>
              <a:t> and </a:t>
            </a:r>
            <a:r>
              <a:rPr lang="en-US" b="1" dirty="0">
                <a:solidFill>
                  <a:srgbClr val="0070C0"/>
                </a:solidFill>
              </a:rPr>
              <a:t>omissions</a:t>
            </a:r>
            <a:r>
              <a:rPr lang="en-US" dirty="0"/>
              <a:t> in the requirements. </a:t>
            </a:r>
          </a:p>
          <a:p>
            <a:r>
              <a:rPr lang="en-US" dirty="0"/>
              <a:t>A function described in a specification may seem useful and well defined. </a:t>
            </a:r>
          </a:p>
          <a:p>
            <a:r>
              <a:rPr lang="en-US" dirty="0"/>
              <a:t>But, when that function is combined with other functions, </a:t>
            </a:r>
            <a:r>
              <a:rPr lang="en-US" b="1" dirty="0">
                <a:solidFill>
                  <a:srgbClr val="0070C0"/>
                </a:solidFill>
              </a:rPr>
              <a:t>users often find that their initial view was incorrect or incomplete</a:t>
            </a:r>
            <a:r>
              <a:rPr lang="en-US" dirty="0"/>
              <a:t>. </a:t>
            </a:r>
          </a:p>
          <a:p>
            <a:r>
              <a:rPr lang="en-US" dirty="0"/>
              <a:t>The system specification may then be modified to reflect their changed understanding of the requirements.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86275" y="595742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17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/>
              <a:t>Prototyping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993136"/>
          </a:xfrm>
        </p:spPr>
        <p:txBody>
          <a:bodyPr/>
          <a:lstStyle/>
          <a:p>
            <a:r>
              <a:rPr lang="en-US" dirty="0"/>
              <a:t>A general problem with prototyping is that the prototype may not necessarily be used in the same way as the final system.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68865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0920" y="6112420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/>
              <a:t>Prototyping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/>
          <a:lstStyle/>
          <a:p>
            <a:r>
              <a:rPr lang="en-US" dirty="0"/>
              <a:t>A system prototype may be used while the system </a:t>
            </a:r>
            <a:r>
              <a:rPr lang="en-US" b="1" dirty="0">
                <a:solidFill>
                  <a:srgbClr val="0070C0"/>
                </a:solidFill>
              </a:rPr>
              <a:t>is being designed </a:t>
            </a:r>
            <a:r>
              <a:rPr lang="en-US" dirty="0"/>
              <a:t>to carry out design </a:t>
            </a:r>
            <a:r>
              <a:rPr lang="en-US" b="1" dirty="0">
                <a:solidFill>
                  <a:srgbClr val="0070C0"/>
                </a:solidFill>
              </a:rPr>
              <a:t>experiments</a:t>
            </a:r>
            <a:r>
              <a:rPr lang="en-US" dirty="0"/>
              <a:t> to check the </a:t>
            </a:r>
            <a:r>
              <a:rPr lang="en-US" b="1" dirty="0">
                <a:solidFill>
                  <a:srgbClr val="0070C0"/>
                </a:solidFill>
              </a:rPr>
              <a:t>feasibility</a:t>
            </a:r>
            <a:r>
              <a:rPr lang="en-US" dirty="0"/>
              <a:t> of a proposed design. </a:t>
            </a:r>
          </a:p>
          <a:p>
            <a:endParaRPr lang="en-US" dirty="0"/>
          </a:p>
          <a:p>
            <a:r>
              <a:rPr lang="en-US" dirty="0"/>
              <a:t>For example, a </a:t>
            </a:r>
            <a:r>
              <a:rPr lang="en-US" b="1" dirty="0">
                <a:solidFill>
                  <a:srgbClr val="0070C0"/>
                </a:solidFill>
              </a:rPr>
              <a:t>database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design</a:t>
            </a:r>
            <a:r>
              <a:rPr lang="en-US" dirty="0"/>
              <a:t> may be prototyped and tested to check that it supports </a:t>
            </a:r>
            <a:r>
              <a:rPr lang="en-US" b="1" dirty="0">
                <a:solidFill>
                  <a:srgbClr val="0070C0"/>
                </a:solidFill>
              </a:rPr>
              <a:t>efficient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data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access</a:t>
            </a:r>
            <a:r>
              <a:rPr lang="en-US" dirty="0"/>
              <a:t> for the most common user queries.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0920" y="6112420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8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36" y="307848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Incremental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 an approach to software development where </a:t>
            </a:r>
            <a:r>
              <a:rPr lang="en-US" b="1" dirty="0">
                <a:solidFill>
                  <a:srgbClr val="0070C0"/>
                </a:solidFill>
              </a:rPr>
              <a:t>some of the developed increments </a:t>
            </a:r>
            <a:r>
              <a:rPr lang="en-US" dirty="0"/>
              <a:t>are delivered to the customer and deployed for use in an operational environment.</a:t>
            </a:r>
          </a:p>
          <a:p>
            <a:r>
              <a:rPr lang="en-US" dirty="0"/>
              <a:t>In an incremental delivery process, customers identify, in outline, the services to be provided by the system. </a:t>
            </a:r>
          </a:p>
          <a:p>
            <a:r>
              <a:rPr lang="en-US" dirty="0"/>
              <a:t>They identify which of the </a:t>
            </a:r>
            <a:r>
              <a:rPr lang="en-US" b="1" dirty="0">
                <a:solidFill>
                  <a:srgbClr val="0070C0"/>
                </a:solidFill>
              </a:rPr>
              <a:t>services</a:t>
            </a:r>
            <a:r>
              <a:rPr lang="en-US" dirty="0"/>
              <a:t> are </a:t>
            </a:r>
            <a:r>
              <a:rPr lang="en-US" b="1" dirty="0">
                <a:solidFill>
                  <a:srgbClr val="0070C0"/>
                </a:solidFill>
              </a:rPr>
              <a:t>most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important</a:t>
            </a:r>
            <a:r>
              <a:rPr lang="en-US" dirty="0"/>
              <a:t> and which are least important to them. </a:t>
            </a:r>
          </a:p>
          <a:p>
            <a:r>
              <a:rPr lang="en-US" dirty="0"/>
              <a:t>A number of delivery increments are then defined, with each increment providing a sub-set of the system functionality. </a:t>
            </a:r>
          </a:p>
          <a:p>
            <a:r>
              <a:rPr lang="en-US" dirty="0"/>
              <a:t>With the </a:t>
            </a:r>
            <a:r>
              <a:rPr lang="en-US" b="1" dirty="0">
                <a:solidFill>
                  <a:srgbClr val="0070C0"/>
                </a:solidFill>
              </a:rPr>
              <a:t>highest-priority</a:t>
            </a:r>
            <a:r>
              <a:rPr lang="en-US" dirty="0"/>
              <a:t> services implemented and delivered first.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Birzeit University, CS Dept, Samer Zein (Ph.D)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066800"/>
          </a:xfrm>
        </p:spPr>
        <p:txBody>
          <a:bodyPr/>
          <a:lstStyle/>
          <a:p>
            <a:r>
              <a:rPr lang="en-US" dirty="0"/>
              <a:t>Software Processes: intro..2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07736"/>
          </a:xfrm>
        </p:spPr>
        <p:txBody>
          <a:bodyPr>
            <a:normAutofit/>
          </a:bodyPr>
          <a:lstStyle/>
          <a:p>
            <a:r>
              <a:rPr lang="en-US" dirty="0"/>
              <a:t>When we talk about processes, it is not only about the activities and their order.</a:t>
            </a:r>
          </a:p>
          <a:p>
            <a:r>
              <a:rPr lang="en-US" dirty="0"/>
              <a:t>It is also about: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Products: outcomes of each activity, example Software Architecture Document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Roles: programmer, designer, analyst, tester, team leader, etc.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Pre and Post Conditions: example</a:t>
            </a:r>
          </a:p>
          <a:p>
            <a:pPr lvl="2">
              <a:buFont typeface="Wingdings" pitchFamily="2" charset="2"/>
              <a:buChar char="Ø"/>
            </a:pPr>
            <a:r>
              <a:rPr lang="en-US" b="1" dirty="0">
                <a:solidFill>
                  <a:srgbClr val="7030A0"/>
                </a:solidFill>
              </a:rPr>
              <a:t>Software requirements must be ready before building software architecture.</a:t>
            </a:r>
          </a:p>
          <a:p>
            <a:pPr lvl="2">
              <a:buFont typeface="Wingdings" pitchFamily="2" charset="2"/>
              <a:buChar char="Ø"/>
            </a:pPr>
            <a:r>
              <a:rPr lang="en-US" b="1" dirty="0">
                <a:solidFill>
                  <a:srgbClr val="7030A0"/>
                </a:solidFill>
              </a:rPr>
              <a:t>UML models must be designed  and reviewed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11796" y="6248400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53" y="790219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Advantages of Incremental Delivery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Birzeit University, CS Dept, Samer Zein (Ph.D)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" y="2057400"/>
            <a:ext cx="8524875" cy="402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10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Birzeit University, CS Dept, Samer Zein (Ph.D)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" y="1096887"/>
            <a:ext cx="8504903" cy="56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53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Spiral Model of </a:t>
            </a:r>
            <a:r>
              <a:rPr lang="en-US" dirty="0" err="1"/>
              <a:t>Bohem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70C0"/>
                </a:solidFill>
              </a:rPr>
              <a:t>risk-driven</a:t>
            </a:r>
            <a:r>
              <a:rPr lang="en-US" dirty="0"/>
              <a:t> software process framework</a:t>
            </a:r>
          </a:p>
          <a:p>
            <a:r>
              <a:rPr lang="en-US" dirty="0"/>
              <a:t>Each loop in the spiral represents a phase of the software process. </a:t>
            </a:r>
          </a:p>
          <a:p>
            <a:r>
              <a:rPr lang="en-US" dirty="0"/>
              <a:t>Thus, the innermost loop might be concerned with system </a:t>
            </a:r>
            <a:r>
              <a:rPr lang="en-US" b="1" dirty="0">
                <a:solidFill>
                  <a:srgbClr val="0070C0"/>
                </a:solidFill>
              </a:rPr>
              <a:t>feasibility</a:t>
            </a:r>
            <a:r>
              <a:rPr lang="en-US" dirty="0"/>
              <a:t>, the next loop with </a:t>
            </a:r>
            <a:r>
              <a:rPr lang="en-US" b="1" dirty="0">
                <a:solidFill>
                  <a:srgbClr val="0070C0"/>
                </a:solidFill>
              </a:rPr>
              <a:t>requirements</a:t>
            </a:r>
            <a:r>
              <a:rPr lang="en-US" dirty="0"/>
              <a:t> definition, the next loop with system </a:t>
            </a:r>
            <a:r>
              <a:rPr lang="en-US" b="1" dirty="0">
                <a:solidFill>
                  <a:srgbClr val="0070C0"/>
                </a:solidFill>
              </a:rPr>
              <a:t>design</a:t>
            </a:r>
            <a:r>
              <a:rPr lang="en-US" dirty="0"/>
              <a:t>, and so on.</a:t>
            </a:r>
          </a:p>
          <a:p>
            <a:r>
              <a:rPr lang="en-US" dirty="0"/>
              <a:t>includes explicit </a:t>
            </a:r>
            <a:r>
              <a:rPr lang="en-US" b="1" dirty="0">
                <a:solidFill>
                  <a:srgbClr val="0070C0"/>
                </a:solidFill>
              </a:rPr>
              <a:t>risk management </a:t>
            </a:r>
            <a:r>
              <a:rPr lang="en-US" dirty="0"/>
              <a:t>activities</a:t>
            </a:r>
          </a:p>
          <a:p>
            <a:r>
              <a:rPr lang="en-US" dirty="0"/>
              <a:t>to reduce these risks.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78126" y="6248400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1019"/>
            <a:ext cx="8839200" cy="569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1066800"/>
          </a:xfrm>
        </p:spPr>
        <p:txBody>
          <a:bodyPr/>
          <a:lstStyle/>
          <a:p>
            <a:r>
              <a:rPr lang="en-US" dirty="0"/>
              <a:t>Spiral Model of </a:t>
            </a:r>
            <a:r>
              <a:rPr lang="en-US" dirty="0" err="1"/>
              <a:t>Bohem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24581" y="6400800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Activities: Software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Software specification or requirements engineering is the process of understanding and defining:</a:t>
            </a:r>
          </a:p>
          <a:p>
            <a:pPr lvl="1"/>
            <a:r>
              <a:rPr lang="en-US" dirty="0"/>
              <a:t> what services are required from the system</a:t>
            </a:r>
          </a:p>
          <a:p>
            <a:pPr lvl="1"/>
            <a:r>
              <a:rPr lang="en-US" dirty="0"/>
              <a:t> and identifying the constraints on the system’s operation and development</a:t>
            </a:r>
          </a:p>
          <a:p>
            <a:r>
              <a:rPr lang="en-US" dirty="0"/>
              <a:t>Requirements are usually presented at two levels of detail. </a:t>
            </a:r>
          </a:p>
          <a:p>
            <a:pPr lvl="1"/>
            <a:r>
              <a:rPr lang="en-US" dirty="0"/>
              <a:t>End-users and customers need a high-level statement of the requirements; </a:t>
            </a:r>
          </a:p>
          <a:p>
            <a:pPr lvl="1"/>
            <a:r>
              <a:rPr lang="en-US" dirty="0"/>
              <a:t>system developers need a more detailed system specification.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Birzeit University, CS Dept, Samer Zein (Ph.D)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875766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Activities: Software Specifications, 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5303" y="6172200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software design is a description of:</a:t>
            </a:r>
          </a:p>
          <a:p>
            <a:pPr lvl="1"/>
            <a:r>
              <a:rPr lang="en-US" dirty="0"/>
              <a:t> the structure of the software to be implemented,</a:t>
            </a:r>
          </a:p>
          <a:p>
            <a:pPr lvl="1"/>
            <a:r>
              <a:rPr lang="en-US" dirty="0"/>
              <a:t>the data models and structures used by the system, </a:t>
            </a:r>
          </a:p>
          <a:p>
            <a:pPr lvl="1"/>
            <a:r>
              <a:rPr lang="en-US" dirty="0"/>
              <a:t>the interfaces between system components</a:t>
            </a:r>
          </a:p>
          <a:p>
            <a:pPr lvl="1"/>
            <a:r>
              <a:rPr lang="en-US" dirty="0"/>
              <a:t>and, sometimes, the algorithms used.</a:t>
            </a:r>
          </a:p>
          <a:p>
            <a:r>
              <a:rPr lang="en-US" dirty="0"/>
              <a:t>Creating detailed designs for critical systems.</a:t>
            </a:r>
          </a:p>
          <a:p>
            <a:r>
              <a:rPr lang="en-US" dirty="0"/>
              <a:t>Generating code from designs and diagrams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Activities: Software Design &amp; Implementation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14443" y="6248400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7620000" cy="572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32979" y="6400800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/>
              <a:t>Process Activities: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intended to show that a system both conforms to its </a:t>
            </a:r>
            <a:r>
              <a:rPr lang="en-US" b="1" dirty="0">
                <a:solidFill>
                  <a:srgbClr val="0070C0"/>
                </a:solidFill>
              </a:rPr>
              <a:t>specification</a:t>
            </a:r>
            <a:r>
              <a:rPr lang="en-US" dirty="0"/>
              <a:t> and that it meets the </a:t>
            </a:r>
            <a:r>
              <a:rPr lang="en-US" b="1" dirty="0">
                <a:solidFill>
                  <a:srgbClr val="0070C0"/>
                </a:solidFill>
              </a:rPr>
              <a:t>expectations</a:t>
            </a:r>
            <a:r>
              <a:rPr lang="en-US" dirty="0"/>
              <a:t> of the system customer. </a:t>
            </a:r>
          </a:p>
          <a:p>
            <a:r>
              <a:rPr lang="en-US" dirty="0"/>
              <a:t>Program testing, where the system is executed using simulated test data, is the principal validation technique.</a:t>
            </a:r>
          </a:p>
          <a:p>
            <a:r>
              <a:rPr lang="en-US" b="1" dirty="0">
                <a:solidFill>
                  <a:srgbClr val="0070C0"/>
                </a:solidFill>
              </a:rPr>
              <a:t>Alpha</a:t>
            </a:r>
            <a:r>
              <a:rPr lang="en-US" dirty="0"/>
              <a:t> Testing VS </a:t>
            </a:r>
            <a:r>
              <a:rPr lang="en-US" b="1" dirty="0">
                <a:solidFill>
                  <a:srgbClr val="0070C0"/>
                </a:solidFill>
              </a:rPr>
              <a:t>Beta</a:t>
            </a:r>
            <a:r>
              <a:rPr lang="en-US" dirty="0"/>
              <a:t> Testing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343400"/>
            <a:ext cx="6553200" cy="212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11796" y="6363929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1066800"/>
          </a:xfrm>
        </p:spPr>
        <p:txBody>
          <a:bodyPr/>
          <a:lstStyle/>
          <a:p>
            <a:r>
              <a:rPr lang="en-US" dirty="0"/>
              <a:t>Software Process: Intro..2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83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Software processes </a:t>
            </a:r>
            <a:r>
              <a:rPr lang="en-US" b="1" dirty="0">
                <a:solidFill>
                  <a:srgbClr val="7030A0"/>
                </a:solidFill>
              </a:rPr>
              <a:t>are complex </a:t>
            </a:r>
            <a:r>
              <a:rPr lang="en-US" dirty="0"/>
              <a:t>and, like all intellectual and creative processes, </a:t>
            </a:r>
            <a:r>
              <a:rPr lang="en-US" b="1" dirty="0">
                <a:solidFill>
                  <a:srgbClr val="7030A0"/>
                </a:solidFill>
              </a:rPr>
              <a:t>rely on people making decisions and judgments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There is </a:t>
            </a:r>
            <a:r>
              <a:rPr lang="en-US" b="1" dirty="0">
                <a:solidFill>
                  <a:srgbClr val="7030A0"/>
                </a:solidFill>
              </a:rPr>
              <a:t>no ideal process </a:t>
            </a:r>
            <a:r>
              <a:rPr lang="en-US" dirty="0"/>
              <a:t>and most organizations have developed their </a:t>
            </a:r>
            <a:r>
              <a:rPr lang="en-US" b="1" dirty="0">
                <a:solidFill>
                  <a:srgbClr val="7030A0"/>
                </a:solidFill>
              </a:rPr>
              <a:t>own</a:t>
            </a:r>
            <a:r>
              <a:rPr lang="en-US" dirty="0"/>
              <a:t>. </a:t>
            </a:r>
          </a:p>
          <a:p>
            <a:r>
              <a:rPr lang="en-US" dirty="0"/>
              <a:t>Processes have evolved to take advantage of the specific characteristics of the systems that are being developed.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solidFill>
                  <a:srgbClr val="7030A0"/>
                </a:solidFill>
              </a:rPr>
              <a:t>Critical Systems: a very structured development process is required</a:t>
            </a:r>
          </a:p>
          <a:p>
            <a:pPr lvl="1"/>
            <a:endParaRPr lang="en-US" b="1" dirty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solidFill>
                  <a:srgbClr val="7030A0"/>
                </a:solidFill>
              </a:rPr>
              <a:t>A Business System with rapidly changing requirements, a less formal, flexible process is likely to be more effective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73210" y="6248400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Two Categories of Software Processes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76400"/>
          <a:ext cx="800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Callout 1 4"/>
          <p:cNvSpPr/>
          <p:nvPr/>
        </p:nvSpPr>
        <p:spPr>
          <a:xfrm>
            <a:off x="990600" y="1600200"/>
            <a:ext cx="2743200" cy="1219200"/>
          </a:xfrm>
          <a:prstGeom prst="borderCallout1">
            <a:avLst>
              <a:gd name="adj1" fmla="val 25673"/>
              <a:gd name="adj2" fmla="val 100128"/>
              <a:gd name="adj3" fmla="val 44424"/>
              <a:gd name="adj4" fmla="val 1281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process activities are planned in advance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Progress is measured against this plan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609600" y="5257800"/>
            <a:ext cx="2667000" cy="990600"/>
          </a:xfrm>
          <a:prstGeom prst="borderCallout1">
            <a:avLst>
              <a:gd name="adj1" fmla="val 28691"/>
              <a:gd name="adj2" fmla="val 104167"/>
              <a:gd name="adj3" fmla="val 95458"/>
              <a:gd name="adj4" fmla="val 1427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Planning is incremental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Flexible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Cope with change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719060" y="6248400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/>
              <a:t>Software Process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43400"/>
            <a:ext cx="8229600" cy="22463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software process model is a simplified representation of a software process.</a:t>
            </a:r>
          </a:p>
          <a:p>
            <a:r>
              <a:rPr lang="en-US" b="1" dirty="0">
                <a:solidFill>
                  <a:srgbClr val="0070C0"/>
                </a:solidFill>
              </a:rPr>
              <a:t>These models are not mutually exclusive and are often used together, especially for large systems development.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95800" y="1371600"/>
            <a:ext cx="3429000" cy="762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Waterfall Model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95800" y="2362200"/>
            <a:ext cx="3429000" cy="76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Incremental Development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2286000"/>
            <a:ext cx="32766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SW Processes</a:t>
            </a:r>
          </a:p>
          <a:p>
            <a:pPr algn="ctr"/>
            <a:r>
              <a:rPr lang="en-US" sz="2400" b="1" dirty="0"/>
              <a:t>Models</a:t>
            </a: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3429000" y="1905000"/>
            <a:ext cx="1066800" cy="8382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3429000" y="27432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495800" y="3352800"/>
            <a:ext cx="3429000" cy="76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Reuse-Oriented</a:t>
            </a:r>
          </a:p>
        </p:txBody>
      </p:sp>
      <p:cxnSp>
        <p:nvCxnSpPr>
          <p:cNvPr id="13" name="Straight Arrow Connector 12"/>
          <p:cNvCxnSpPr>
            <a:stCxn id="6" idx="3"/>
            <a:endCxn id="12" idx="1"/>
          </p:cNvCxnSpPr>
          <p:nvPr/>
        </p:nvCxnSpPr>
        <p:spPr>
          <a:xfrm>
            <a:off x="3429000" y="2743200"/>
            <a:ext cx="1066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511796" y="6329221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Waterfall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04335"/>
            <a:ext cx="8229600" cy="432511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Derived from more general system engineering processes</a:t>
            </a:r>
          </a:p>
          <a:p>
            <a:r>
              <a:rPr lang="en-US" dirty="0"/>
              <a:t>Plan- driven process</a:t>
            </a:r>
          </a:p>
          <a:p>
            <a:r>
              <a:rPr lang="en-US" dirty="0"/>
              <a:t>you must plan and schedule all of the process activities</a:t>
            </a:r>
          </a:p>
          <a:p>
            <a:r>
              <a:rPr lang="en-US" dirty="0"/>
              <a:t>In principle, the result of each phase is one or more documents that are approved before starting work on them</a:t>
            </a:r>
          </a:p>
          <a:p>
            <a:r>
              <a:rPr lang="en-US" dirty="0"/>
              <a:t>It is best used for critical systems, where requirements are well understood and will not change (</a:t>
            </a:r>
            <a:r>
              <a:rPr lang="en-US" dirty="0" err="1"/>
              <a:t>eg</a:t>
            </a:r>
            <a:r>
              <a:rPr lang="en-US" dirty="0"/>
              <a:t>. Aviation and medical systems)</a:t>
            </a:r>
          </a:p>
          <a:p>
            <a:r>
              <a:rPr lang="en-US" dirty="0"/>
              <a:t>It can also be used with small systems (mobile apps) with the help of prototypes.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3378" y="6019800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8534400" cy="490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066800"/>
          </a:xfrm>
        </p:spPr>
        <p:txBody>
          <a:bodyPr/>
          <a:lstStyle/>
          <a:p>
            <a:r>
              <a:rPr lang="en-US" dirty="0"/>
              <a:t>Waterfall Model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0" y="6274085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066800"/>
          </a:xfrm>
        </p:spPr>
        <p:txBody>
          <a:bodyPr/>
          <a:lstStyle/>
          <a:p>
            <a:r>
              <a:rPr lang="en-US" dirty="0"/>
              <a:t>Advantages of Waterfall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8006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Developers and customers agree on what will be delivered early in the development lifecycle. This makes </a:t>
            </a:r>
            <a:r>
              <a:rPr lang="en-US" b="1" dirty="0">
                <a:solidFill>
                  <a:srgbClr val="7030A0"/>
                </a:solidFill>
              </a:rPr>
              <a:t>planning and designing more straightforward</a:t>
            </a:r>
            <a:r>
              <a:rPr lang="en-US" dirty="0"/>
              <a:t>.</a:t>
            </a:r>
          </a:p>
          <a:p>
            <a:r>
              <a:rPr lang="en-US" dirty="0"/>
              <a:t>Progress is more </a:t>
            </a:r>
            <a:r>
              <a:rPr lang="en-US" b="1" dirty="0">
                <a:solidFill>
                  <a:srgbClr val="7030A0"/>
                </a:solidFill>
              </a:rPr>
              <a:t>easily measured</a:t>
            </a:r>
            <a:r>
              <a:rPr lang="en-US" dirty="0"/>
              <a:t>, as the full scope of the work is known in advance.</a:t>
            </a:r>
          </a:p>
          <a:p>
            <a:r>
              <a:rPr lang="en-US" dirty="0"/>
              <a:t>Throughout the development effort, it’s possible for various members of the team to be involved or to continue </a:t>
            </a:r>
            <a:r>
              <a:rPr lang="en-US" b="1" dirty="0">
                <a:solidFill>
                  <a:srgbClr val="7030A0"/>
                </a:solidFill>
              </a:rPr>
              <a:t>with other work, </a:t>
            </a:r>
            <a:r>
              <a:rPr lang="en-US" dirty="0"/>
              <a:t>depending on the active phase of the project</a:t>
            </a:r>
          </a:p>
          <a:p>
            <a:r>
              <a:rPr lang="en-US" dirty="0"/>
              <a:t>customer presence is </a:t>
            </a:r>
            <a:r>
              <a:rPr lang="en-US" b="1" dirty="0">
                <a:solidFill>
                  <a:srgbClr val="7030A0"/>
                </a:solidFill>
              </a:rPr>
              <a:t>not strictly required </a:t>
            </a:r>
            <a:r>
              <a:rPr lang="en-US" dirty="0"/>
              <a:t>after the requirements phase.</a:t>
            </a:r>
          </a:p>
          <a:p>
            <a:r>
              <a:rPr lang="en-US" dirty="0"/>
              <a:t>The software can be designed </a:t>
            </a:r>
            <a:r>
              <a:rPr lang="en-US" b="1" dirty="0">
                <a:solidFill>
                  <a:srgbClr val="7030A0"/>
                </a:solidFill>
              </a:rPr>
              <a:t>completely and more carefully</a:t>
            </a:r>
            <a:r>
              <a:rPr lang="en-US" dirty="0"/>
              <a:t>, based upon a more complete understanding of </a:t>
            </a:r>
            <a:r>
              <a:rPr lang="en-US" b="1" dirty="0"/>
              <a:t>all</a:t>
            </a:r>
            <a:r>
              <a:rPr lang="en-US" dirty="0"/>
              <a:t> software deliverables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6324600"/>
            <a:ext cx="609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2">
                    <a:lumMod val="75000"/>
                  </a:schemeClr>
                </a:solidFill>
              </a:rPr>
              <a:t>References: http://www.seguetech.com/waterfall-vs-agile-methodology/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1325880" cy="457200"/>
          </a:xfrm>
        </p:spPr>
        <p:txBody>
          <a:bodyPr/>
          <a:lstStyle/>
          <a:p>
            <a:r>
              <a:rPr lang="de-DE" dirty="0"/>
              <a:t>Birzeit University, CS Dept, Samer Zein (Ph.D)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2409</TotalTime>
  <Words>2180</Words>
  <Application>Microsoft Office PowerPoint</Application>
  <PresentationFormat>On-screen Show (4:3)</PresentationFormat>
  <Paragraphs>246</Paragraphs>
  <Slides>38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Georgia</vt:lpstr>
      <vt:lpstr>Tahoma</vt:lpstr>
      <vt:lpstr>Trebuchet MS</vt:lpstr>
      <vt:lpstr>Wingdings</vt:lpstr>
      <vt:lpstr>Wingdings 2</vt:lpstr>
      <vt:lpstr>Urban</vt:lpstr>
      <vt:lpstr>Software Processes</vt:lpstr>
      <vt:lpstr>Software Processes: Intro</vt:lpstr>
      <vt:lpstr>Software Processes: intro..2</vt:lpstr>
      <vt:lpstr>Software Process: Intro..2</vt:lpstr>
      <vt:lpstr>Two Categories of Software Processes</vt:lpstr>
      <vt:lpstr>Software Process Models</vt:lpstr>
      <vt:lpstr>Waterfall Model</vt:lpstr>
      <vt:lpstr>Waterfall Model</vt:lpstr>
      <vt:lpstr>Advantages of Waterfall Model</vt:lpstr>
      <vt:lpstr>Disadvantages of Waterfall Model</vt:lpstr>
      <vt:lpstr>Formal System Development</vt:lpstr>
      <vt:lpstr>Incremental Development</vt:lpstr>
      <vt:lpstr>Incremental Development Model</vt:lpstr>
      <vt:lpstr>Core Practices - Iterations</vt:lpstr>
      <vt:lpstr>PowerPoint Presentation</vt:lpstr>
      <vt:lpstr>Incremental Development..3</vt:lpstr>
      <vt:lpstr>How to do Iterative and Evolutionary Analysis and Design? </vt:lpstr>
      <vt:lpstr>PowerPoint Presentation</vt:lpstr>
      <vt:lpstr>How to plan an iteration?</vt:lpstr>
      <vt:lpstr>PowerPoint Presentation</vt:lpstr>
      <vt:lpstr>PowerPoint Presentation</vt:lpstr>
      <vt:lpstr>PowerPoint Presentation</vt:lpstr>
      <vt:lpstr>Reuse-Oriented Software Engineering</vt:lpstr>
      <vt:lpstr>Types of Reuse-Oriented Software Engineering</vt:lpstr>
      <vt:lpstr>Prototyping</vt:lpstr>
      <vt:lpstr>Prototyping 2</vt:lpstr>
      <vt:lpstr>Prototyping 3</vt:lpstr>
      <vt:lpstr>Prototyping 3</vt:lpstr>
      <vt:lpstr>Incremental Delivery</vt:lpstr>
      <vt:lpstr>Advantages of Incremental Delivery</vt:lpstr>
      <vt:lpstr>PowerPoint Presentation</vt:lpstr>
      <vt:lpstr>Spiral Model of Bohem</vt:lpstr>
      <vt:lpstr>Spiral Model of Bohem</vt:lpstr>
      <vt:lpstr>Process Activities: Software Specifications</vt:lpstr>
      <vt:lpstr>Process Activities: Software Specifications, 2</vt:lpstr>
      <vt:lpstr>Process Activities: Software Design &amp; Implementation</vt:lpstr>
      <vt:lpstr>PowerPoint Presentation</vt:lpstr>
      <vt:lpstr>Process Activities: Validation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Processes</dc:title>
  <dc:creator>Samer</dc:creator>
  <cp:lastModifiedBy>Islam Jihad</cp:lastModifiedBy>
  <cp:revision>71</cp:revision>
  <dcterms:created xsi:type="dcterms:W3CDTF">2006-08-16T00:00:00Z</dcterms:created>
  <dcterms:modified xsi:type="dcterms:W3CDTF">2023-01-03T14:46:33Z</dcterms:modified>
</cp:coreProperties>
</file>