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70" r:id="rId8"/>
    <p:sldId id="261" r:id="rId9"/>
    <p:sldId id="266" r:id="rId10"/>
    <p:sldId id="265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6C6CA0-08FD-440C-98C3-F589918F9CB4}" type="doc">
      <dgm:prSet loTypeId="urn:microsoft.com/office/officeart/2005/8/layout/defaul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FF3AF8FB-44F8-449F-804A-4431F05C3B70}">
      <dgm:prSet phldrT="[Text]"/>
      <dgm:spPr/>
      <dgm:t>
        <a:bodyPr/>
        <a:lstStyle/>
        <a:p>
          <a:r>
            <a:rPr lang="en-US" dirty="0" smtClean="0"/>
            <a:t>Use Case Diagrams</a:t>
          </a:r>
          <a:endParaRPr lang="en-US" dirty="0"/>
        </a:p>
      </dgm:t>
    </dgm:pt>
    <dgm:pt modelId="{57D0AD58-50B5-4C4F-8D56-3D61C18E887B}" type="parTrans" cxnId="{BCFE4A6E-2861-4CD8-9162-482A7D45FA7F}">
      <dgm:prSet/>
      <dgm:spPr/>
      <dgm:t>
        <a:bodyPr/>
        <a:lstStyle/>
        <a:p>
          <a:endParaRPr lang="en-US"/>
        </a:p>
      </dgm:t>
    </dgm:pt>
    <dgm:pt modelId="{F00B4B5D-1A97-4D2B-A236-117B8F1E0C5A}" type="sibTrans" cxnId="{BCFE4A6E-2861-4CD8-9162-482A7D45FA7F}">
      <dgm:prSet/>
      <dgm:spPr/>
      <dgm:t>
        <a:bodyPr/>
        <a:lstStyle/>
        <a:p>
          <a:endParaRPr lang="en-US"/>
        </a:p>
      </dgm:t>
    </dgm:pt>
    <dgm:pt modelId="{92D0F0D5-D394-4EF0-B957-4BDD91E24C1D}">
      <dgm:prSet phldrT="[Text]"/>
      <dgm:spPr/>
      <dgm:t>
        <a:bodyPr/>
        <a:lstStyle/>
        <a:p>
          <a:r>
            <a:rPr lang="en-US" dirty="0" smtClean="0"/>
            <a:t>Activity Diagrams</a:t>
          </a:r>
          <a:endParaRPr lang="en-US" dirty="0"/>
        </a:p>
      </dgm:t>
    </dgm:pt>
    <dgm:pt modelId="{F7C9B396-E94E-46A3-BBB3-CAB2825B73F8}" type="parTrans" cxnId="{6B241DAD-303C-4B79-83A2-6FD44D9B9D8D}">
      <dgm:prSet/>
      <dgm:spPr/>
      <dgm:t>
        <a:bodyPr/>
        <a:lstStyle/>
        <a:p>
          <a:endParaRPr lang="en-US"/>
        </a:p>
      </dgm:t>
    </dgm:pt>
    <dgm:pt modelId="{7549A30F-44B0-47FE-A4AC-BB92730EFAE9}" type="sibTrans" cxnId="{6B241DAD-303C-4B79-83A2-6FD44D9B9D8D}">
      <dgm:prSet/>
      <dgm:spPr/>
      <dgm:t>
        <a:bodyPr/>
        <a:lstStyle/>
        <a:p>
          <a:endParaRPr lang="en-US"/>
        </a:p>
      </dgm:t>
    </dgm:pt>
    <dgm:pt modelId="{A6FC4D50-EA9B-4082-97E3-FF27576405E0}">
      <dgm:prSet phldrT="[Text]"/>
      <dgm:spPr/>
      <dgm:t>
        <a:bodyPr/>
        <a:lstStyle/>
        <a:p>
          <a:r>
            <a:rPr lang="en-US" dirty="0" smtClean="0"/>
            <a:t>Class Diagrams</a:t>
          </a:r>
          <a:endParaRPr lang="en-US" dirty="0"/>
        </a:p>
      </dgm:t>
    </dgm:pt>
    <dgm:pt modelId="{C7B2707C-EB20-4432-8315-15909CF4D502}" type="parTrans" cxnId="{D67A3CBD-D6F3-4CC5-85B8-30C76BD53F1C}">
      <dgm:prSet/>
      <dgm:spPr/>
      <dgm:t>
        <a:bodyPr/>
        <a:lstStyle/>
        <a:p>
          <a:endParaRPr lang="en-US"/>
        </a:p>
      </dgm:t>
    </dgm:pt>
    <dgm:pt modelId="{B8226064-34F4-44DF-99BF-DE56E1E6E2B4}" type="sibTrans" cxnId="{D67A3CBD-D6F3-4CC5-85B8-30C76BD53F1C}">
      <dgm:prSet/>
      <dgm:spPr/>
      <dgm:t>
        <a:bodyPr/>
        <a:lstStyle/>
        <a:p>
          <a:endParaRPr lang="en-US"/>
        </a:p>
      </dgm:t>
    </dgm:pt>
    <dgm:pt modelId="{ED9E2809-B119-4BDF-807C-CA0B8C1BB1C2}">
      <dgm:prSet phldrT="[Text]"/>
      <dgm:spPr/>
      <dgm:t>
        <a:bodyPr/>
        <a:lstStyle/>
        <a:p>
          <a:r>
            <a:rPr lang="en-US" dirty="0" smtClean="0"/>
            <a:t>Sequence Diagrams</a:t>
          </a:r>
          <a:endParaRPr lang="en-US" dirty="0"/>
        </a:p>
      </dgm:t>
    </dgm:pt>
    <dgm:pt modelId="{526AD424-4A9E-4E43-8D08-63997A6ECB5C}" type="parTrans" cxnId="{8D38EFA6-18A3-466D-B4A9-86FD63643390}">
      <dgm:prSet/>
      <dgm:spPr/>
      <dgm:t>
        <a:bodyPr/>
        <a:lstStyle/>
        <a:p>
          <a:endParaRPr lang="en-US"/>
        </a:p>
      </dgm:t>
    </dgm:pt>
    <dgm:pt modelId="{95C005C8-50EB-4F1E-8DDD-1EEE4BF6AA2C}" type="sibTrans" cxnId="{8D38EFA6-18A3-466D-B4A9-86FD63643390}">
      <dgm:prSet/>
      <dgm:spPr/>
      <dgm:t>
        <a:bodyPr/>
        <a:lstStyle/>
        <a:p>
          <a:endParaRPr lang="en-US"/>
        </a:p>
      </dgm:t>
    </dgm:pt>
    <dgm:pt modelId="{5120138C-E69A-4E65-A966-854066683FC3}">
      <dgm:prSet phldrT="[Text]"/>
      <dgm:spPr/>
      <dgm:t>
        <a:bodyPr/>
        <a:lstStyle/>
        <a:p>
          <a:r>
            <a:rPr lang="en-US" dirty="0" smtClean="0"/>
            <a:t>State Diagrams</a:t>
          </a:r>
          <a:endParaRPr lang="en-US" dirty="0"/>
        </a:p>
      </dgm:t>
    </dgm:pt>
    <dgm:pt modelId="{67934AD8-9B72-482E-8F87-3E990FBDF010}" type="parTrans" cxnId="{8C1AE340-0005-4AEB-BFBC-66ACDC9AC1E4}">
      <dgm:prSet/>
      <dgm:spPr/>
      <dgm:t>
        <a:bodyPr/>
        <a:lstStyle/>
        <a:p>
          <a:endParaRPr lang="en-US"/>
        </a:p>
      </dgm:t>
    </dgm:pt>
    <dgm:pt modelId="{C6BD2D93-7CB0-4AC8-A077-E0D9B55C8175}" type="sibTrans" cxnId="{8C1AE340-0005-4AEB-BFBC-66ACDC9AC1E4}">
      <dgm:prSet/>
      <dgm:spPr/>
      <dgm:t>
        <a:bodyPr/>
        <a:lstStyle/>
        <a:p>
          <a:endParaRPr lang="en-US"/>
        </a:p>
      </dgm:t>
    </dgm:pt>
    <dgm:pt modelId="{B3601AE6-01C3-4B05-8F6E-C321D6ED799E}" type="pres">
      <dgm:prSet presAssocID="{276C6CA0-08FD-440C-98C3-F589918F9CB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BBB494-42D5-4FC8-B004-65814F864F1C}" type="pres">
      <dgm:prSet presAssocID="{FF3AF8FB-44F8-449F-804A-4431F05C3B7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11AE5-232B-4714-BAFC-0FBE600BB684}" type="pres">
      <dgm:prSet presAssocID="{F00B4B5D-1A97-4D2B-A236-117B8F1E0C5A}" presName="sibTrans" presStyleCnt="0"/>
      <dgm:spPr/>
    </dgm:pt>
    <dgm:pt modelId="{CE87FDD6-54B0-4FCF-8B4F-051AC178FCEE}" type="pres">
      <dgm:prSet presAssocID="{92D0F0D5-D394-4EF0-B957-4BDD91E24C1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9B5A02-F65B-454F-A46B-504B98CF9A04}" type="pres">
      <dgm:prSet presAssocID="{7549A30F-44B0-47FE-A4AC-BB92730EFAE9}" presName="sibTrans" presStyleCnt="0"/>
      <dgm:spPr/>
    </dgm:pt>
    <dgm:pt modelId="{E3EDA40A-2B7B-4DCD-9D4E-4D61E17BF2DF}" type="pres">
      <dgm:prSet presAssocID="{A6FC4D50-EA9B-4082-97E3-FF27576405E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B86428-7FA2-407C-B025-BFF2AF030221}" type="pres">
      <dgm:prSet presAssocID="{B8226064-34F4-44DF-99BF-DE56E1E6E2B4}" presName="sibTrans" presStyleCnt="0"/>
      <dgm:spPr/>
    </dgm:pt>
    <dgm:pt modelId="{9BB00F29-E2EC-4753-93DB-B09507B7FCC6}" type="pres">
      <dgm:prSet presAssocID="{ED9E2809-B119-4BDF-807C-CA0B8C1BB1C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495194-BC5F-4241-BA60-BD8B243A00B0}" type="pres">
      <dgm:prSet presAssocID="{95C005C8-50EB-4F1E-8DDD-1EEE4BF6AA2C}" presName="sibTrans" presStyleCnt="0"/>
      <dgm:spPr/>
    </dgm:pt>
    <dgm:pt modelId="{DBCCDF0B-32B2-4C60-B149-152C48BF1F1F}" type="pres">
      <dgm:prSet presAssocID="{5120138C-E69A-4E65-A966-854066683FC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241DAD-303C-4B79-83A2-6FD44D9B9D8D}" srcId="{276C6CA0-08FD-440C-98C3-F589918F9CB4}" destId="{92D0F0D5-D394-4EF0-B957-4BDD91E24C1D}" srcOrd="1" destOrd="0" parTransId="{F7C9B396-E94E-46A3-BBB3-CAB2825B73F8}" sibTransId="{7549A30F-44B0-47FE-A4AC-BB92730EFAE9}"/>
    <dgm:cxn modelId="{D67A3CBD-D6F3-4CC5-85B8-30C76BD53F1C}" srcId="{276C6CA0-08FD-440C-98C3-F589918F9CB4}" destId="{A6FC4D50-EA9B-4082-97E3-FF27576405E0}" srcOrd="2" destOrd="0" parTransId="{C7B2707C-EB20-4432-8315-15909CF4D502}" sibTransId="{B8226064-34F4-44DF-99BF-DE56E1E6E2B4}"/>
    <dgm:cxn modelId="{3088D187-7571-4FCD-A4BD-6EAF20AD91B4}" type="presOf" srcId="{ED9E2809-B119-4BDF-807C-CA0B8C1BB1C2}" destId="{9BB00F29-E2EC-4753-93DB-B09507B7FCC6}" srcOrd="0" destOrd="0" presId="urn:microsoft.com/office/officeart/2005/8/layout/default"/>
    <dgm:cxn modelId="{8C1AE340-0005-4AEB-BFBC-66ACDC9AC1E4}" srcId="{276C6CA0-08FD-440C-98C3-F589918F9CB4}" destId="{5120138C-E69A-4E65-A966-854066683FC3}" srcOrd="4" destOrd="0" parTransId="{67934AD8-9B72-482E-8F87-3E990FBDF010}" sibTransId="{C6BD2D93-7CB0-4AC8-A077-E0D9B55C8175}"/>
    <dgm:cxn modelId="{EA6AEA26-A7E1-4406-92EB-C2645B1F3114}" type="presOf" srcId="{92D0F0D5-D394-4EF0-B957-4BDD91E24C1D}" destId="{CE87FDD6-54B0-4FCF-8B4F-051AC178FCEE}" srcOrd="0" destOrd="0" presId="urn:microsoft.com/office/officeart/2005/8/layout/default"/>
    <dgm:cxn modelId="{A7BA7673-FCAF-4C19-90B8-964ACEFE04B1}" type="presOf" srcId="{A6FC4D50-EA9B-4082-97E3-FF27576405E0}" destId="{E3EDA40A-2B7B-4DCD-9D4E-4D61E17BF2DF}" srcOrd="0" destOrd="0" presId="urn:microsoft.com/office/officeart/2005/8/layout/default"/>
    <dgm:cxn modelId="{B9CB5B63-BA8C-4863-8C08-3DF6FC0A04A3}" type="presOf" srcId="{276C6CA0-08FD-440C-98C3-F589918F9CB4}" destId="{B3601AE6-01C3-4B05-8F6E-C321D6ED799E}" srcOrd="0" destOrd="0" presId="urn:microsoft.com/office/officeart/2005/8/layout/default"/>
    <dgm:cxn modelId="{9DD333ED-B621-4401-9C9D-4A0699C71100}" type="presOf" srcId="{5120138C-E69A-4E65-A966-854066683FC3}" destId="{DBCCDF0B-32B2-4C60-B149-152C48BF1F1F}" srcOrd="0" destOrd="0" presId="urn:microsoft.com/office/officeart/2005/8/layout/default"/>
    <dgm:cxn modelId="{8D38EFA6-18A3-466D-B4A9-86FD63643390}" srcId="{276C6CA0-08FD-440C-98C3-F589918F9CB4}" destId="{ED9E2809-B119-4BDF-807C-CA0B8C1BB1C2}" srcOrd="3" destOrd="0" parTransId="{526AD424-4A9E-4E43-8D08-63997A6ECB5C}" sibTransId="{95C005C8-50EB-4F1E-8DDD-1EEE4BF6AA2C}"/>
    <dgm:cxn modelId="{BCFE4A6E-2861-4CD8-9162-482A7D45FA7F}" srcId="{276C6CA0-08FD-440C-98C3-F589918F9CB4}" destId="{FF3AF8FB-44F8-449F-804A-4431F05C3B70}" srcOrd="0" destOrd="0" parTransId="{57D0AD58-50B5-4C4F-8D56-3D61C18E887B}" sibTransId="{F00B4B5D-1A97-4D2B-A236-117B8F1E0C5A}"/>
    <dgm:cxn modelId="{694A1E28-8AB2-4ABB-BE78-413C7EC811E3}" type="presOf" srcId="{FF3AF8FB-44F8-449F-804A-4431F05C3B70}" destId="{94BBB494-42D5-4FC8-B004-65814F864F1C}" srcOrd="0" destOrd="0" presId="urn:microsoft.com/office/officeart/2005/8/layout/default"/>
    <dgm:cxn modelId="{B9DB017B-9F6C-4278-A648-BE764D649AA2}" type="presParOf" srcId="{B3601AE6-01C3-4B05-8F6E-C321D6ED799E}" destId="{94BBB494-42D5-4FC8-B004-65814F864F1C}" srcOrd="0" destOrd="0" presId="urn:microsoft.com/office/officeart/2005/8/layout/default"/>
    <dgm:cxn modelId="{838F1E8B-A105-4B6D-8821-CC051F22E9BF}" type="presParOf" srcId="{B3601AE6-01C3-4B05-8F6E-C321D6ED799E}" destId="{70711AE5-232B-4714-BAFC-0FBE600BB684}" srcOrd="1" destOrd="0" presId="urn:microsoft.com/office/officeart/2005/8/layout/default"/>
    <dgm:cxn modelId="{745CFA1A-2690-4AA3-821B-C48682A8AA16}" type="presParOf" srcId="{B3601AE6-01C3-4B05-8F6E-C321D6ED799E}" destId="{CE87FDD6-54B0-4FCF-8B4F-051AC178FCEE}" srcOrd="2" destOrd="0" presId="urn:microsoft.com/office/officeart/2005/8/layout/default"/>
    <dgm:cxn modelId="{FDD55337-0D26-4721-B955-B4C3406C1A08}" type="presParOf" srcId="{B3601AE6-01C3-4B05-8F6E-C321D6ED799E}" destId="{FF9B5A02-F65B-454F-A46B-504B98CF9A04}" srcOrd="3" destOrd="0" presId="urn:microsoft.com/office/officeart/2005/8/layout/default"/>
    <dgm:cxn modelId="{A7E9415D-074B-447E-815F-878995EB539D}" type="presParOf" srcId="{B3601AE6-01C3-4B05-8F6E-C321D6ED799E}" destId="{E3EDA40A-2B7B-4DCD-9D4E-4D61E17BF2DF}" srcOrd="4" destOrd="0" presId="urn:microsoft.com/office/officeart/2005/8/layout/default"/>
    <dgm:cxn modelId="{34C65FF5-64A6-4A6C-9031-4BE60C14BC2A}" type="presParOf" srcId="{B3601AE6-01C3-4B05-8F6E-C321D6ED799E}" destId="{25B86428-7FA2-407C-B025-BFF2AF030221}" srcOrd="5" destOrd="0" presId="urn:microsoft.com/office/officeart/2005/8/layout/default"/>
    <dgm:cxn modelId="{2046B11E-06C5-4ECE-9E4E-DDB4B536CF53}" type="presParOf" srcId="{B3601AE6-01C3-4B05-8F6E-C321D6ED799E}" destId="{9BB00F29-E2EC-4753-93DB-B09507B7FCC6}" srcOrd="6" destOrd="0" presId="urn:microsoft.com/office/officeart/2005/8/layout/default"/>
    <dgm:cxn modelId="{F5A9E3D7-5471-4373-9C12-62204C1149BF}" type="presParOf" srcId="{B3601AE6-01C3-4B05-8F6E-C321D6ED799E}" destId="{05495194-BC5F-4241-BA60-BD8B243A00B0}" srcOrd="7" destOrd="0" presId="urn:microsoft.com/office/officeart/2005/8/layout/default"/>
    <dgm:cxn modelId="{9D5BA55F-590A-47AE-85ED-9CD5A7923482}" type="presParOf" srcId="{B3601AE6-01C3-4B05-8F6E-C321D6ED799E}" destId="{DBCCDF0B-32B2-4C60-B149-152C48BF1F1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BB494-42D5-4FC8-B004-65814F864F1C}">
      <dsp:nvSpPr>
        <dsp:cNvPr id="0" name=""/>
        <dsp:cNvSpPr/>
      </dsp:nvSpPr>
      <dsp:spPr>
        <a:xfrm>
          <a:off x="0" y="490537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Use Case Diagrams</a:t>
          </a:r>
          <a:endParaRPr lang="en-US" sz="4100" kern="1200" dirty="0"/>
        </a:p>
      </dsp:txBody>
      <dsp:txXfrm>
        <a:off x="0" y="490537"/>
        <a:ext cx="2571749" cy="1543050"/>
      </dsp:txXfrm>
    </dsp:sp>
    <dsp:sp modelId="{CE87FDD6-54B0-4FCF-8B4F-051AC178FCEE}">
      <dsp:nvSpPr>
        <dsp:cNvPr id="0" name=""/>
        <dsp:cNvSpPr/>
      </dsp:nvSpPr>
      <dsp:spPr>
        <a:xfrm>
          <a:off x="2828925" y="490537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Activity Diagrams</a:t>
          </a:r>
          <a:endParaRPr lang="en-US" sz="4100" kern="1200" dirty="0"/>
        </a:p>
      </dsp:txBody>
      <dsp:txXfrm>
        <a:off x="2828925" y="490537"/>
        <a:ext cx="2571749" cy="1543050"/>
      </dsp:txXfrm>
    </dsp:sp>
    <dsp:sp modelId="{E3EDA40A-2B7B-4DCD-9D4E-4D61E17BF2DF}">
      <dsp:nvSpPr>
        <dsp:cNvPr id="0" name=""/>
        <dsp:cNvSpPr/>
      </dsp:nvSpPr>
      <dsp:spPr>
        <a:xfrm>
          <a:off x="5657849" y="490537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Class Diagrams</a:t>
          </a:r>
          <a:endParaRPr lang="en-US" sz="4100" kern="1200" dirty="0"/>
        </a:p>
      </dsp:txBody>
      <dsp:txXfrm>
        <a:off x="5657849" y="490537"/>
        <a:ext cx="2571749" cy="1543050"/>
      </dsp:txXfrm>
    </dsp:sp>
    <dsp:sp modelId="{9BB00F29-E2EC-4753-93DB-B09507B7FCC6}">
      <dsp:nvSpPr>
        <dsp:cNvPr id="0" name=""/>
        <dsp:cNvSpPr/>
      </dsp:nvSpPr>
      <dsp:spPr>
        <a:xfrm>
          <a:off x="1414462" y="2290762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Sequence Diagrams</a:t>
          </a:r>
          <a:endParaRPr lang="en-US" sz="4100" kern="1200" dirty="0"/>
        </a:p>
      </dsp:txBody>
      <dsp:txXfrm>
        <a:off x="1414462" y="2290762"/>
        <a:ext cx="2571749" cy="1543050"/>
      </dsp:txXfrm>
    </dsp:sp>
    <dsp:sp modelId="{DBCCDF0B-32B2-4C60-B149-152C48BF1F1F}">
      <dsp:nvSpPr>
        <dsp:cNvPr id="0" name=""/>
        <dsp:cNvSpPr/>
      </dsp:nvSpPr>
      <dsp:spPr>
        <a:xfrm>
          <a:off x="4243387" y="2290762"/>
          <a:ext cx="2571749" cy="15430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State Diagrams</a:t>
          </a:r>
          <a:endParaRPr lang="en-US" sz="4100" kern="1200" dirty="0"/>
        </a:p>
      </dsp:txBody>
      <dsp:txXfrm>
        <a:off x="4243387" y="2290762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06-Dec-21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06-Dec-21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06-Dec-21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06-Dec-21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06-Dec-21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458200" cy="936625"/>
          </a:xfrm>
        </p:spPr>
        <p:txBody>
          <a:bodyPr/>
          <a:lstStyle/>
          <a:p>
            <a:r>
              <a:rPr lang="en-US" dirty="0" smtClean="0"/>
              <a:t>System Modeling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5600" y="6172200"/>
            <a:ext cx="2133600" cy="367262"/>
          </a:xfrm>
        </p:spPr>
        <p:txBody>
          <a:bodyPr>
            <a:normAutofit/>
          </a:bodyPr>
          <a:lstStyle/>
          <a:p>
            <a:r>
              <a:rPr lang="en-US" sz="1600" i="1" dirty="0" smtClean="0"/>
              <a:t>By </a:t>
            </a:r>
            <a:r>
              <a:rPr lang="en-US" sz="1600" i="1" smtClean="0"/>
              <a:t>Samer Zein</a:t>
            </a:r>
            <a:r>
              <a:rPr lang="en-US" sz="1600" i="1" dirty="0" smtClean="0"/>
              <a:t>, PhD</a:t>
            </a:r>
            <a:endParaRPr lang="en-US" sz="1600" i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447800"/>
            <a:ext cx="5329237" cy="412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368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Can Also Use Tabular Presentation to show more details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97" y="1905000"/>
            <a:ext cx="9019762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87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229600" cy="1066800"/>
          </a:xfrm>
        </p:spPr>
        <p:txBody>
          <a:bodyPr/>
          <a:lstStyle/>
          <a:p>
            <a:r>
              <a:rPr lang="en-US" dirty="0" smtClean="0"/>
              <a:t>Higher level Sequence Diagram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600200"/>
            <a:ext cx="6334125" cy="469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838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990600"/>
            <a:ext cx="8864817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48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modeling is the process of developing </a:t>
            </a:r>
            <a:r>
              <a:rPr lang="en-US" b="1" dirty="0" smtClean="0">
                <a:solidFill>
                  <a:srgbClr val="7030A0"/>
                </a:solidFill>
              </a:rPr>
              <a:t>abstract models </a:t>
            </a:r>
            <a:r>
              <a:rPr lang="en-US" dirty="0" smtClean="0"/>
              <a:t>of a system, with each model presenting a different view or </a:t>
            </a:r>
            <a:r>
              <a:rPr lang="en-US" b="1" dirty="0" smtClean="0">
                <a:solidFill>
                  <a:srgbClr val="7030A0"/>
                </a:solidFill>
              </a:rPr>
              <a:t>perspective</a:t>
            </a:r>
            <a:r>
              <a:rPr lang="en-US" dirty="0" smtClean="0"/>
              <a:t> of that system.</a:t>
            </a:r>
          </a:p>
          <a:p>
            <a:r>
              <a:rPr lang="en-US" dirty="0" smtClean="0"/>
              <a:t>System models are used during</a:t>
            </a:r>
          </a:p>
          <a:p>
            <a:pPr lvl="1"/>
            <a:r>
              <a:rPr lang="en-US" dirty="0" smtClean="0"/>
              <a:t>Requirements Engineering</a:t>
            </a:r>
          </a:p>
          <a:p>
            <a:pPr lvl="1"/>
            <a:r>
              <a:rPr lang="en-US" dirty="0" smtClean="0"/>
              <a:t>System Design</a:t>
            </a:r>
          </a:p>
          <a:p>
            <a:pPr lvl="1"/>
            <a:r>
              <a:rPr lang="en-US" dirty="0" smtClean="0"/>
              <a:t>After Implementation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Introduction..2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also develop system models to describe:</a:t>
            </a:r>
          </a:p>
          <a:p>
            <a:endParaRPr lang="en-US" dirty="0" smtClean="0"/>
          </a:p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Existing system</a:t>
            </a:r>
            <a:r>
              <a:rPr lang="en-US" dirty="0" smtClean="0"/>
              <a:t>: facilitate communication and understanding with customer, derive requirements, etc.</a:t>
            </a:r>
          </a:p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Future System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 Models to View Different 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An external perspective</a:t>
            </a:r>
            <a:r>
              <a:rPr lang="en-US" dirty="0" smtClean="0"/>
              <a:t>, where you model the context or environment of the system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An interaction perspective </a:t>
            </a:r>
            <a:r>
              <a:rPr lang="en-US" dirty="0" smtClean="0"/>
              <a:t>where you model the interactions between a system and its environment or between the components of a system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A structural perspective</a:t>
            </a:r>
            <a:r>
              <a:rPr lang="en-US" dirty="0" smtClean="0"/>
              <a:t>, where you model the organization of a system or the structure of the data that is processed by the system.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A behavioral perspective</a:t>
            </a:r>
            <a:r>
              <a:rPr lang="en-US" dirty="0" smtClean="0"/>
              <a:t>, where you model the dynamic behavior of the system and how it responds to events.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1066800"/>
          </a:xfrm>
        </p:spPr>
        <p:txBody>
          <a:bodyPr/>
          <a:lstStyle/>
          <a:p>
            <a:r>
              <a:rPr lang="en-US" dirty="0" smtClean="0"/>
              <a:t>Main UML Models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95400"/>
            <a:ext cx="8434278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34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082338" y="3045575"/>
          <a:ext cx="1032165" cy="754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2165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Cashier 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 </a:t>
                      </a:r>
                      <a:r>
                        <a:rPr lang="en-US" sz="900" baseline="0" dirty="0" smtClean="0"/>
                        <a:t> - ….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//getters &amp; setters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79415" y="3045575"/>
          <a:ext cx="1032165" cy="891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2165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 smtClean="0"/>
                        <a:t>InventoryManager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- …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//getters &amp; setters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305790" y="1677554"/>
          <a:ext cx="1032165" cy="13030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2165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&lt;abstract&gt;</a:t>
                      </a:r>
                    </a:p>
                    <a:p>
                      <a:pPr algn="ctr"/>
                      <a:r>
                        <a:rPr lang="en-US" sz="900" dirty="0" smtClean="0"/>
                        <a:t>Person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 </a:t>
                      </a:r>
                      <a:r>
                        <a:rPr lang="en-US" sz="900" baseline="0" dirty="0" smtClean="0"/>
                        <a:t> - id: integer</a:t>
                      </a:r>
                    </a:p>
                    <a:p>
                      <a:r>
                        <a:rPr lang="en-US" sz="900" baseline="0" dirty="0" smtClean="0"/>
                        <a:t> - name: String</a:t>
                      </a:r>
                    </a:p>
                    <a:p>
                      <a:r>
                        <a:rPr lang="en-US" sz="900" baseline="0" dirty="0" smtClean="0"/>
                        <a:t> - gender: Char</a:t>
                      </a:r>
                    </a:p>
                    <a:p>
                      <a:r>
                        <a:rPr lang="en-US" sz="900" baseline="0" dirty="0" smtClean="0"/>
                        <a:t> - salary: real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//getters &amp; setters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>
            <a:stCxn id="4" idx="0"/>
            <a:endCxn id="8" idx="4"/>
          </p:cNvCxnSpPr>
          <p:nvPr/>
        </p:nvCxnSpPr>
        <p:spPr>
          <a:xfrm flipH="1" flipV="1">
            <a:off x="1890079" y="2948246"/>
            <a:ext cx="708342" cy="9733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/>
          <p:cNvSpPr/>
          <p:nvPr/>
        </p:nvSpPr>
        <p:spPr>
          <a:xfrm>
            <a:off x="1735602" y="2836023"/>
            <a:ext cx="154477" cy="11222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95498" y="2954481"/>
            <a:ext cx="1117343" cy="9733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938654" y="1814714"/>
          <a:ext cx="1032165" cy="1028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2165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Supplier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 </a:t>
                      </a:r>
                      <a:r>
                        <a:rPr lang="en-US" sz="900" baseline="0" dirty="0" smtClean="0"/>
                        <a:t> - name: string</a:t>
                      </a:r>
                    </a:p>
                    <a:p>
                      <a:r>
                        <a:rPr lang="en-US" sz="900" baseline="0" dirty="0" smtClean="0"/>
                        <a:t> - telephone</a:t>
                      </a:r>
                    </a:p>
                    <a:p>
                      <a:r>
                        <a:rPr lang="en-US" sz="900" baseline="0" dirty="0" smtClean="0"/>
                        <a:t> - email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//getters &amp; setters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6080760" y="1814714"/>
          <a:ext cx="1032165" cy="1165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2165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Order 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 </a:t>
                      </a:r>
                      <a:r>
                        <a:rPr lang="en-US" sz="900" baseline="0" dirty="0" smtClean="0"/>
                        <a:t> - date</a:t>
                      </a:r>
                    </a:p>
                    <a:p>
                      <a:r>
                        <a:rPr lang="en-US" sz="900" baseline="0" dirty="0" smtClean="0"/>
                        <a:t> - time</a:t>
                      </a:r>
                    </a:p>
                    <a:p>
                      <a:r>
                        <a:rPr lang="en-US" sz="900" baseline="0" dirty="0" smtClean="0"/>
                        <a:t> - total</a:t>
                      </a:r>
                    </a:p>
                    <a:p>
                      <a:r>
                        <a:rPr lang="en-US" sz="900" baseline="0" dirty="0" smtClean="0"/>
                        <a:t>…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//getters &amp; setters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cxnSp>
        <p:nvCxnSpPr>
          <p:cNvPr id="13" name="Straight Connector 12"/>
          <p:cNvCxnSpPr>
            <a:stCxn id="10" idx="1"/>
            <a:endCxn id="11" idx="3"/>
          </p:cNvCxnSpPr>
          <p:nvPr/>
        </p:nvCxnSpPr>
        <p:spPr>
          <a:xfrm flipH="1">
            <a:off x="7112925" y="2260484"/>
            <a:ext cx="825729" cy="685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6080760" y="3297035"/>
          <a:ext cx="1032165" cy="1028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2165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 smtClean="0"/>
                        <a:t>OrderItem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 </a:t>
                      </a:r>
                      <a:r>
                        <a:rPr lang="en-US" sz="900" baseline="0" dirty="0" smtClean="0"/>
                        <a:t> - </a:t>
                      </a:r>
                      <a:r>
                        <a:rPr lang="en-US" sz="900" baseline="0" dirty="0" err="1" smtClean="0"/>
                        <a:t>barcodeID</a:t>
                      </a:r>
                      <a:endParaRPr lang="en-US" sz="900" baseline="0" dirty="0" smtClean="0"/>
                    </a:p>
                    <a:p>
                      <a:r>
                        <a:rPr lang="en-US" sz="900" baseline="0" dirty="0" smtClean="0"/>
                        <a:t> - quantity</a:t>
                      </a:r>
                    </a:p>
                    <a:p>
                      <a:r>
                        <a:rPr lang="en-US" sz="900" baseline="0" dirty="0" smtClean="0"/>
                        <a:t>…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//getters &amp; setters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/>
          </p:nvPr>
        </p:nvGraphicFramePr>
        <p:xfrm>
          <a:off x="4634345" y="4500303"/>
          <a:ext cx="1032165" cy="1577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2165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Inventory 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 </a:t>
                      </a:r>
                      <a:r>
                        <a:rPr lang="en-US" sz="900" baseline="0" dirty="0" smtClean="0"/>
                        <a:t> - </a:t>
                      </a:r>
                      <a:r>
                        <a:rPr lang="en-US" sz="900" baseline="0" dirty="0" err="1" smtClean="0"/>
                        <a:t>bacrCodeID</a:t>
                      </a:r>
                      <a:endParaRPr lang="en-US" sz="900" baseline="0" dirty="0" smtClean="0"/>
                    </a:p>
                    <a:p>
                      <a:r>
                        <a:rPr lang="en-US" sz="900" baseline="0" dirty="0" smtClean="0"/>
                        <a:t> - name</a:t>
                      </a:r>
                    </a:p>
                    <a:p>
                      <a:r>
                        <a:rPr lang="en-US" sz="900" baseline="0" dirty="0" smtClean="0"/>
                        <a:t> -</a:t>
                      </a:r>
                      <a:r>
                        <a:rPr lang="en-US" sz="900" baseline="0" dirty="0" err="1" smtClean="0"/>
                        <a:t>desc</a:t>
                      </a:r>
                      <a:endParaRPr lang="en-US" sz="900" baseline="0" dirty="0" smtClean="0"/>
                    </a:p>
                    <a:p>
                      <a:r>
                        <a:rPr lang="en-US" sz="900" baseline="0" dirty="0" smtClean="0"/>
                        <a:t> - quantity</a:t>
                      </a:r>
                    </a:p>
                    <a:p>
                      <a:r>
                        <a:rPr lang="en-US" sz="900" baseline="0" dirty="0" smtClean="0"/>
                        <a:t> - </a:t>
                      </a:r>
                      <a:r>
                        <a:rPr lang="en-US" sz="900" baseline="0" dirty="0" err="1" smtClean="0"/>
                        <a:t>unitSellPrice</a:t>
                      </a:r>
                      <a:endParaRPr lang="en-US" sz="900" baseline="0" dirty="0" smtClean="0"/>
                    </a:p>
                    <a:p>
                      <a:r>
                        <a:rPr lang="en-US" sz="900" baseline="0" dirty="0" smtClean="0"/>
                        <a:t> - </a:t>
                      </a:r>
                      <a:r>
                        <a:rPr lang="en-US" sz="900" baseline="0" dirty="0" err="1" smtClean="0"/>
                        <a:t>unitPrice</a:t>
                      </a:r>
                      <a:endParaRPr lang="en-US" sz="900" baseline="0" dirty="0" smtClean="0"/>
                    </a:p>
                    <a:p>
                      <a:r>
                        <a:rPr lang="en-US" sz="900" baseline="0" dirty="0" smtClean="0"/>
                        <a:t> - </a:t>
                      </a:r>
                      <a:r>
                        <a:rPr lang="en-US" sz="900" baseline="0" dirty="0" err="1" smtClean="0"/>
                        <a:t>reorderLevel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//getters &amp; setters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2421082" y="4780858"/>
          <a:ext cx="1032165" cy="891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2165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 smtClean="0"/>
                        <a:t>SoldItem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 </a:t>
                      </a:r>
                      <a:r>
                        <a:rPr lang="en-US" sz="900" baseline="0" dirty="0" smtClean="0"/>
                        <a:t> - </a:t>
                      </a:r>
                      <a:r>
                        <a:rPr lang="en-US" sz="900" baseline="0" dirty="0" err="1" smtClean="0"/>
                        <a:t>barCodeID</a:t>
                      </a:r>
                      <a:endParaRPr lang="en-US" sz="900" baseline="0" dirty="0" smtClean="0"/>
                    </a:p>
                    <a:p>
                      <a:r>
                        <a:rPr lang="en-US" sz="900" baseline="0" dirty="0" smtClean="0"/>
                        <a:t> - quantity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//getters &amp; setters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/>
          </p:nvPr>
        </p:nvGraphicFramePr>
        <p:xfrm>
          <a:off x="226520" y="4780858"/>
          <a:ext cx="1032165" cy="891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2165">
                  <a:extLst>
                    <a:ext uri="{9D8B030D-6E8A-4147-A177-3AD203B41FA5}">
                      <a16:colId xmlns:a16="http://schemas.microsoft.com/office/drawing/2014/main" val="2795468680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 smtClean="0"/>
                        <a:t>SaleOperation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308838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 </a:t>
                      </a:r>
                      <a:r>
                        <a:rPr lang="en-US" sz="900" baseline="0" dirty="0" smtClean="0"/>
                        <a:t> - date</a:t>
                      </a:r>
                    </a:p>
                    <a:p>
                      <a:r>
                        <a:rPr lang="en-US" sz="900" baseline="0" dirty="0" smtClean="0"/>
                        <a:t> - time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095933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//getters &amp; setters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9598491"/>
                  </a:ext>
                </a:extLst>
              </a:tr>
            </a:tbl>
          </a:graphicData>
        </a:graphic>
      </p:graphicFrame>
      <p:cxnSp>
        <p:nvCxnSpPr>
          <p:cNvPr id="22" name="Straight Connector 21"/>
          <p:cNvCxnSpPr>
            <a:stCxn id="18" idx="3"/>
            <a:endCxn id="17" idx="1"/>
          </p:cNvCxnSpPr>
          <p:nvPr/>
        </p:nvCxnSpPr>
        <p:spPr>
          <a:xfrm>
            <a:off x="1258685" y="5158048"/>
            <a:ext cx="11623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2"/>
            <a:endCxn id="15" idx="0"/>
          </p:cNvCxnSpPr>
          <p:nvPr/>
        </p:nvCxnSpPr>
        <p:spPr>
          <a:xfrm>
            <a:off x="6596843" y="2843414"/>
            <a:ext cx="0" cy="4536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16" idx="0"/>
          </p:cNvCxnSpPr>
          <p:nvPr/>
        </p:nvCxnSpPr>
        <p:spPr>
          <a:xfrm rot="10800000" flipV="1">
            <a:off x="5150429" y="3811384"/>
            <a:ext cx="930337" cy="68891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139948" y="2914719"/>
            <a:ext cx="3593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has</a:t>
            </a:r>
          </a:p>
        </p:txBody>
      </p:sp>
      <p:sp>
        <p:nvSpPr>
          <p:cNvPr id="30" name="Isosceles Triangle 29"/>
          <p:cNvSpPr/>
          <p:nvPr/>
        </p:nvSpPr>
        <p:spPr>
          <a:xfrm rot="10800000">
            <a:off x="6108032" y="2964165"/>
            <a:ext cx="65220" cy="108857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TextBox 30"/>
          <p:cNvSpPr txBox="1"/>
          <p:nvPr/>
        </p:nvSpPr>
        <p:spPr>
          <a:xfrm>
            <a:off x="5147553" y="3976634"/>
            <a:ext cx="5790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belongs</a:t>
            </a:r>
          </a:p>
        </p:txBody>
      </p:sp>
      <p:sp>
        <p:nvSpPr>
          <p:cNvPr id="32" name="Isosceles Triangle 31"/>
          <p:cNvSpPr/>
          <p:nvPr/>
        </p:nvSpPr>
        <p:spPr>
          <a:xfrm rot="10800000">
            <a:off x="5721600" y="4036075"/>
            <a:ext cx="65220" cy="108857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33" name="Straight Connector 32"/>
          <p:cNvCxnSpPr>
            <a:endCxn id="18" idx="0"/>
          </p:cNvCxnSpPr>
          <p:nvPr/>
        </p:nvCxnSpPr>
        <p:spPr>
          <a:xfrm flipH="1">
            <a:off x="742602" y="3422765"/>
            <a:ext cx="1339737" cy="13580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466250" y="3997937"/>
            <a:ext cx="9797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Responsible for</a:t>
            </a:r>
          </a:p>
        </p:txBody>
      </p:sp>
      <p:sp>
        <p:nvSpPr>
          <p:cNvPr id="35" name="Isosceles Triangle 34"/>
          <p:cNvSpPr/>
          <p:nvPr/>
        </p:nvSpPr>
        <p:spPr>
          <a:xfrm rot="10800000">
            <a:off x="2270094" y="4088027"/>
            <a:ext cx="65220" cy="108857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TextBox 37"/>
          <p:cNvSpPr txBox="1"/>
          <p:nvPr/>
        </p:nvSpPr>
        <p:spPr>
          <a:xfrm>
            <a:off x="7195725" y="2300327"/>
            <a:ext cx="2391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*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589591" y="3089286"/>
            <a:ext cx="2391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*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04095" y="2810844"/>
            <a:ext cx="2957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72942" y="3533949"/>
            <a:ext cx="2391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*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222987" y="4241066"/>
            <a:ext cx="1345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193137" y="3603635"/>
            <a:ext cx="2391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*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384293" y="4950299"/>
            <a:ext cx="2343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53400" y="3327748"/>
            <a:ext cx="2343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43897" y="4505846"/>
            <a:ext cx="2391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*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48578" y="4985593"/>
            <a:ext cx="2391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*</a:t>
            </a:r>
          </a:p>
        </p:txBody>
      </p:sp>
      <p:cxnSp>
        <p:nvCxnSpPr>
          <p:cNvPr id="53" name="Straight Connector 52"/>
          <p:cNvCxnSpPr>
            <a:endCxn id="16" idx="1"/>
          </p:cNvCxnSpPr>
          <p:nvPr/>
        </p:nvCxnSpPr>
        <p:spPr>
          <a:xfrm>
            <a:off x="3453247" y="5134032"/>
            <a:ext cx="1181099" cy="863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262554" y="1920216"/>
            <a:ext cx="5068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brings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707295" y="2260484"/>
            <a:ext cx="2343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503475" y="4938291"/>
            <a:ext cx="2391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*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546826" y="4895711"/>
            <a:ext cx="3593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has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243598" y="4920199"/>
            <a:ext cx="2343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044590" y="925830"/>
            <a:ext cx="175240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u="sng" dirty="0"/>
              <a:t>Supermarket system</a:t>
            </a:r>
          </a:p>
        </p:txBody>
      </p:sp>
    </p:spTree>
    <p:extLst>
      <p:ext uri="{BB962C8B-B14F-4D97-AF65-F5344CB8AC3E}">
        <p14:creationId xmlns:p14="http://schemas.microsoft.com/office/powerpoint/2010/main" val="3512943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066800"/>
          </a:xfrm>
        </p:spPr>
        <p:txBody>
          <a:bodyPr/>
          <a:lstStyle/>
          <a:p>
            <a:r>
              <a:rPr lang="en-US" dirty="0" smtClean="0"/>
              <a:t>Context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229600" cy="1103376"/>
          </a:xfrm>
        </p:spPr>
        <p:txBody>
          <a:bodyPr/>
          <a:lstStyle/>
          <a:p>
            <a:r>
              <a:rPr lang="en-US" dirty="0" smtClean="0"/>
              <a:t>Describe the boundary of a system</a:t>
            </a:r>
          </a:p>
          <a:p>
            <a:r>
              <a:rPr lang="en-US" dirty="0" smtClean="0"/>
              <a:t>Used early during requirements engineering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133600"/>
            <a:ext cx="7010400" cy="467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Interaction Models: Use Case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941576"/>
          </a:xfrm>
        </p:spPr>
        <p:txBody>
          <a:bodyPr/>
          <a:lstStyle/>
          <a:p>
            <a:r>
              <a:rPr lang="en-US" dirty="0"/>
              <a:t>Use case modeling, which is mostly used to model interactions between </a:t>
            </a:r>
            <a:r>
              <a:rPr lang="en-US" dirty="0" smtClean="0"/>
              <a:t>a system </a:t>
            </a:r>
            <a:r>
              <a:rPr lang="en-US" dirty="0"/>
              <a:t>and external actors (users or other systems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High level interaction.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255205"/>
            <a:ext cx="745807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302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230</TotalTime>
  <Words>388</Words>
  <Application>Microsoft Office PowerPoint</Application>
  <PresentationFormat>On-screen Show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Georgia</vt:lpstr>
      <vt:lpstr>Trebuchet MS</vt:lpstr>
      <vt:lpstr>Wingdings 2</vt:lpstr>
      <vt:lpstr>Urban</vt:lpstr>
      <vt:lpstr>System Modeling</vt:lpstr>
      <vt:lpstr>Introduction</vt:lpstr>
      <vt:lpstr>Introduction..2</vt:lpstr>
      <vt:lpstr>System Models to View Different Perspectives</vt:lpstr>
      <vt:lpstr>Main UML Models </vt:lpstr>
      <vt:lpstr>PowerPoint Presentation</vt:lpstr>
      <vt:lpstr>PowerPoint Presentation</vt:lpstr>
      <vt:lpstr>Context Models</vt:lpstr>
      <vt:lpstr>Interaction Models: Use Case Diagrams</vt:lpstr>
      <vt:lpstr>Can Also Use Tabular Presentation to show more details</vt:lpstr>
      <vt:lpstr>Higher level Sequence Diagram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Modeling</dc:title>
  <dc:creator>Samer</dc:creator>
  <cp:lastModifiedBy>Samer Zain</cp:lastModifiedBy>
  <cp:revision>16</cp:revision>
  <dcterms:created xsi:type="dcterms:W3CDTF">2006-08-16T00:00:00Z</dcterms:created>
  <dcterms:modified xsi:type="dcterms:W3CDTF">2021-12-06T10:47:54Z</dcterms:modified>
</cp:coreProperties>
</file>