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2"/>
  </p:notesMasterIdLst>
  <p:sldIdLst>
    <p:sldId id="372" r:id="rId2"/>
    <p:sldId id="259" r:id="rId3"/>
    <p:sldId id="360" r:id="rId4"/>
    <p:sldId id="258" r:id="rId5"/>
    <p:sldId id="281" r:id="rId6"/>
    <p:sldId id="282" r:id="rId7"/>
    <p:sldId id="283" r:id="rId8"/>
    <p:sldId id="456" r:id="rId9"/>
    <p:sldId id="417" r:id="rId10"/>
    <p:sldId id="370" r:id="rId11"/>
    <p:sldId id="455" r:id="rId12"/>
    <p:sldId id="459" r:id="rId13"/>
    <p:sldId id="371" r:id="rId14"/>
    <p:sldId id="454" r:id="rId15"/>
    <p:sldId id="272" r:id="rId16"/>
    <p:sldId id="457" r:id="rId17"/>
    <p:sldId id="458" r:id="rId18"/>
    <p:sldId id="421" r:id="rId19"/>
    <p:sldId id="422" r:id="rId20"/>
    <p:sldId id="423" r:id="rId21"/>
    <p:sldId id="424" r:id="rId22"/>
    <p:sldId id="280" r:id="rId23"/>
    <p:sldId id="425" r:id="rId24"/>
    <p:sldId id="365" r:id="rId25"/>
    <p:sldId id="361" r:id="rId26"/>
    <p:sldId id="362" r:id="rId27"/>
    <p:sldId id="363" r:id="rId28"/>
    <p:sldId id="364" r:id="rId29"/>
    <p:sldId id="418" r:id="rId30"/>
    <p:sldId id="367" r:id="rId31"/>
    <p:sldId id="368" r:id="rId32"/>
    <p:sldId id="419" r:id="rId33"/>
    <p:sldId id="420" r:id="rId34"/>
    <p:sldId id="369" r:id="rId35"/>
    <p:sldId id="296" r:id="rId36"/>
    <p:sldId id="298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07" r:id="rId45"/>
    <p:sldId id="308" r:id="rId46"/>
    <p:sldId id="350" r:id="rId47"/>
    <p:sldId id="351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19" r:id="rId56"/>
    <p:sldId id="330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426" r:id="rId69"/>
    <p:sldId id="430" r:id="rId70"/>
    <p:sldId id="427" r:id="rId71"/>
    <p:sldId id="428" r:id="rId72"/>
    <p:sldId id="429" r:id="rId73"/>
    <p:sldId id="384" r:id="rId74"/>
    <p:sldId id="385" r:id="rId75"/>
    <p:sldId id="386" r:id="rId76"/>
    <p:sldId id="387" r:id="rId77"/>
    <p:sldId id="388" r:id="rId78"/>
    <p:sldId id="389" r:id="rId79"/>
    <p:sldId id="390" r:id="rId80"/>
    <p:sldId id="395" r:id="rId81"/>
    <p:sldId id="446" r:id="rId82"/>
    <p:sldId id="447" r:id="rId83"/>
    <p:sldId id="448" r:id="rId84"/>
    <p:sldId id="449" r:id="rId85"/>
    <p:sldId id="443" r:id="rId86"/>
    <p:sldId id="444" r:id="rId87"/>
    <p:sldId id="431" r:id="rId88"/>
    <p:sldId id="433" r:id="rId89"/>
    <p:sldId id="434" r:id="rId90"/>
    <p:sldId id="435" r:id="rId91"/>
    <p:sldId id="436" r:id="rId92"/>
    <p:sldId id="437" r:id="rId93"/>
    <p:sldId id="438" r:id="rId94"/>
    <p:sldId id="439" r:id="rId95"/>
    <p:sldId id="440" r:id="rId96"/>
    <p:sldId id="441" r:id="rId97"/>
    <p:sldId id="442" r:id="rId98"/>
    <p:sldId id="396" r:id="rId99"/>
    <p:sldId id="397" r:id="rId100"/>
    <p:sldId id="398" r:id="rId101"/>
    <p:sldId id="399" r:id="rId102"/>
    <p:sldId id="400" r:id="rId103"/>
    <p:sldId id="401" r:id="rId104"/>
    <p:sldId id="402" r:id="rId105"/>
    <p:sldId id="403" r:id="rId106"/>
    <p:sldId id="404" r:id="rId107"/>
    <p:sldId id="405" r:id="rId108"/>
    <p:sldId id="406" r:id="rId109"/>
    <p:sldId id="407" r:id="rId110"/>
    <p:sldId id="408" r:id="rId111"/>
    <p:sldId id="410" r:id="rId112"/>
    <p:sldId id="451" r:id="rId113"/>
    <p:sldId id="452" r:id="rId114"/>
    <p:sldId id="411" r:id="rId115"/>
    <p:sldId id="412" r:id="rId116"/>
    <p:sldId id="413" r:id="rId117"/>
    <p:sldId id="414" r:id="rId118"/>
    <p:sldId id="453" r:id="rId119"/>
    <p:sldId id="415" r:id="rId120"/>
    <p:sldId id="416" r:id="rId1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0000"/>
    <a:srgbClr val="CC0099"/>
    <a:srgbClr val="33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79866" autoAdjust="0"/>
  </p:normalViewPr>
  <p:slideViewPr>
    <p:cSldViewPr>
      <p:cViewPr varScale="1">
        <p:scale>
          <a:sx n="94" d="100"/>
          <a:sy n="94" d="100"/>
        </p:scale>
        <p:origin x="15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41436E8-D6C9-439C-8057-F594059D4145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BD67E5-DBC4-4CEE-B749-873FCECA15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2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357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0454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17993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3186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23073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0748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069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90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42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77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66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 smtClean="0"/>
              <a:t>If </a:t>
            </a:r>
            <a:r>
              <a:rPr lang="en-US" sz="1200" b="0" i="0" dirty="0" smtClean="0">
                <a:solidFill>
                  <a:srgbClr val="CC0099"/>
                </a:solidFill>
              </a:rPr>
              <a:t>a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1200" b="0" i="0" dirty="0" smtClean="0">
                <a:solidFill>
                  <a:srgbClr val="CC0099"/>
                </a:solidFill>
              </a:rPr>
              <a:t> 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b,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 is a </a:t>
            </a:r>
            <a:r>
              <a:rPr lang="en-US" sz="1200" b="0" i="1" baseline="0" dirty="0" smtClean="0">
                <a:solidFill>
                  <a:srgbClr val="CC0099"/>
                </a:solidFill>
                <a:cs typeface="Arial" charset="0"/>
              </a:rPr>
              <a:t>stronger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assertion than b (a rules out more possible worlds)</a:t>
            </a:r>
            <a:endParaRPr lang="en-US" sz="1200" b="0" i="0" dirty="0" smtClean="0">
              <a:solidFill>
                <a:srgbClr val="CC0099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 smtClean="0"/>
              <a:t>If </a:t>
            </a:r>
            <a:r>
              <a:rPr lang="en-US" sz="1200" b="0" i="0" dirty="0" smtClean="0">
                <a:solidFill>
                  <a:srgbClr val="CC0099"/>
                </a:solidFill>
              </a:rPr>
              <a:t>a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1200" b="0" i="0" dirty="0" smtClean="0">
                <a:solidFill>
                  <a:srgbClr val="CC0099"/>
                </a:solidFill>
              </a:rPr>
              <a:t> 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b,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 is a </a:t>
            </a:r>
            <a:r>
              <a:rPr lang="en-US" sz="1200" b="0" i="1" baseline="0" dirty="0" smtClean="0">
                <a:solidFill>
                  <a:srgbClr val="CC0099"/>
                </a:solidFill>
                <a:cs typeface="Arial" charset="0"/>
              </a:rPr>
              <a:t>stronger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assertion than b (a rules out more possible worlds)</a:t>
            </a:r>
            <a:endParaRPr lang="en-US" sz="1200" b="0" i="0" dirty="0" smtClean="0">
              <a:solidFill>
                <a:srgbClr val="CC0099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65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 smtClean="0"/>
              <a:t>If </a:t>
            </a:r>
            <a:r>
              <a:rPr lang="en-US" sz="1200" b="0" i="0" dirty="0" smtClean="0">
                <a:solidFill>
                  <a:srgbClr val="CC0099"/>
                </a:solidFill>
              </a:rPr>
              <a:t>a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1200" b="0" i="0" dirty="0" smtClean="0">
                <a:solidFill>
                  <a:srgbClr val="CC0099"/>
                </a:solidFill>
              </a:rPr>
              <a:t> </a:t>
            </a:r>
            <a:r>
              <a:rPr lang="en-US" sz="1200" b="0" i="0" dirty="0" smtClean="0">
                <a:solidFill>
                  <a:srgbClr val="CC0099"/>
                </a:solidFill>
                <a:cs typeface="Arial" charset="0"/>
              </a:rPr>
              <a:t>b,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 is a </a:t>
            </a:r>
            <a:r>
              <a:rPr lang="en-US" sz="1200" b="0" i="1" baseline="0" dirty="0" smtClean="0">
                <a:solidFill>
                  <a:srgbClr val="CC0099"/>
                </a:solidFill>
                <a:cs typeface="Arial" charset="0"/>
              </a:rPr>
              <a:t>stronger</a:t>
            </a:r>
            <a:r>
              <a:rPr lang="en-US" sz="1200" b="0" i="0" baseline="0" dirty="0" smtClean="0">
                <a:solidFill>
                  <a:srgbClr val="CC0099"/>
                </a:solidFill>
                <a:cs typeface="Arial" charset="0"/>
              </a:rPr>
              <a:t> assertion than b (a rules out more possible worlds)</a:t>
            </a:r>
            <a:endParaRPr lang="en-US" sz="1200" b="0" i="0" dirty="0" smtClean="0">
              <a:solidFill>
                <a:srgbClr val="CC0099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6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98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969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Co-NP: class of problems for which the “no” answer is easy to check, e.g.,</a:t>
            </a:r>
            <a:r>
              <a:rPr lang="en-US" baseline="0" dirty="0" smtClean="0"/>
              <a:t> “Is this formula </a:t>
            </a:r>
            <a:r>
              <a:rPr lang="en-US" baseline="0" dirty="0" err="1" smtClean="0"/>
              <a:t>unsatisfiable</a:t>
            </a:r>
            <a:r>
              <a:rPr lang="en-US" baseline="0" dirty="0" smtClean="0"/>
              <a:t>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497CD-2153-43F3-9D7B-649BD855E042}" type="slidenum">
              <a:rPr lang="zh-CN" altLang="en-US"/>
              <a:pPr/>
              <a:t>32</a:t>
            </a:fld>
            <a:endParaRPr lang="en-US" altLang="zh-CN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7449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FBA16-892E-4A33-B6DE-F1AEF8601ABE}" type="slidenum">
              <a:rPr lang="zh-CN" altLang="en-US"/>
              <a:pPr/>
              <a:t>33</a:t>
            </a:fld>
            <a:endParaRPr lang="en-US" altLang="zh-CN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291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Empty</a:t>
            </a:r>
            <a:r>
              <a:rPr lang="en-US" baseline="0" dirty="0" smtClean="0"/>
              <a:t> circles: symbols known to be true but not yet “processed”</a:t>
            </a:r>
          </a:p>
          <a:p>
            <a:r>
              <a:rPr lang="en-US" baseline="0" dirty="0" smtClean="0"/>
              <a:t>Counts: how many premises of each implication are yet unknown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274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4761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3515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7892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0306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052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15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579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4696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187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72FE-22A1-4627-9B37-0D8B985E52EC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9662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24AAC-D670-418A-B8FF-68A1B76004FD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64083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24AAC-D670-418A-B8FF-68A1B76004FD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13730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C149D9-20E3-4CC2-82CD-341900C56700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841932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3D5CA-853A-49CE-BD8D-0AB66EF3F679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3135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3D5CA-853A-49CE-BD8D-0AB66EF3F679}" type="slidenum">
              <a:rPr lang="en-US" altLang="en-US"/>
              <a:pPr/>
              <a:t>72</a:t>
            </a:fld>
            <a:endParaRPr lang="en-US" alt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00430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FCE81-ED3B-4626-8C28-1345F07C10AE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96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9965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7706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6748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2801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804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2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9655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814C3-89A7-4F33-AB35-DC53601F7D33}" type="slidenum">
              <a:rPr lang="en-US" altLang="en-US"/>
              <a:pPr/>
              <a:t>87</a:t>
            </a:fld>
            <a:endParaRPr lang="en-US" alt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46120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A2922-46FE-480A-B0AD-B4BD6BF17E04}" type="slidenum">
              <a:rPr lang="en-US" altLang="en-US"/>
              <a:pPr/>
              <a:t>88</a:t>
            </a:fld>
            <a:endParaRPr lang="en-US" alt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530697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89F7B4-EA56-4524-AA17-33168DFB3916}" type="slidenum">
              <a:rPr lang="en-US" altLang="en-US"/>
              <a:pPr/>
              <a:t>89</a:t>
            </a:fld>
            <a:endParaRPr lang="en-US" alt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9269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6FDB-2EAA-4928-AF32-DAB919F695A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35056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75901-0654-435F-B82D-89FEF77EE808}" type="slidenum">
              <a:rPr lang="en-US" altLang="en-US"/>
              <a:pPr/>
              <a:t>90</a:t>
            </a:fld>
            <a:endParaRPr lang="en-US" alt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70128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D0860-D5F3-422C-8AFD-4D5277FAFE86}" type="slidenum">
              <a:rPr lang="en-US" altLang="en-US"/>
              <a:pPr/>
              <a:t>91</a:t>
            </a:fld>
            <a:endParaRPr lang="en-US" altLang="en-US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138366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4BE58-36A8-41E7-A086-FB0EBB0CF57B}" type="slidenum">
              <a:rPr lang="en-US" altLang="en-US"/>
              <a:pPr/>
              <a:t>92</a:t>
            </a:fld>
            <a:endParaRPr lang="en-US" alt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25922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0F5AC-D52A-4C5F-AA19-0B49E8B0D3DF}" type="slidenum">
              <a:rPr lang="en-US" altLang="en-US"/>
              <a:pPr/>
              <a:t>93</a:t>
            </a:fld>
            <a:endParaRPr lang="en-US" alt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071761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13E43-0BE2-4308-81F0-128A26FEB974}" type="slidenum">
              <a:rPr lang="en-US" altLang="en-US"/>
              <a:pPr/>
              <a:t>94</a:t>
            </a:fld>
            <a:endParaRPr lang="en-US" alt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69915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B2E15-55D9-48C6-A963-A5F466F01EDD}" type="slidenum">
              <a:rPr lang="en-US" altLang="en-US"/>
              <a:pPr/>
              <a:t>95</a:t>
            </a:fld>
            <a:endParaRPr lang="en-US" alt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40698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5DE05-4200-4854-8F8D-BBBB925B35B5}" type="slidenum">
              <a:rPr lang="en-US" altLang="en-US"/>
              <a:pPr/>
              <a:t>96</a:t>
            </a:fld>
            <a:endParaRPr lang="en-US" alt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27449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83835-FBA1-425C-B087-0F3463D813D0}" type="slidenum">
              <a:rPr lang="en-US" altLang="en-US"/>
              <a:pPr/>
              <a:t>97</a:t>
            </a:fld>
            <a:endParaRPr lang="en-US" alt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613138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93816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90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D67E5-DBC4-4CEE-B749-873FCECA15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7666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31388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0114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77063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75905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89715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6875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60491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1464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3741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BE1FE-1C3B-4656-AFE6-D190AFBF1876}" type="slidenum">
              <a:rPr lang="en-US" smtClean="0"/>
              <a:pPr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5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43568-F4F1-42BE-88FE-451F250082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FE4C2-7D1A-4227-A6BC-118556D63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A5481-E13C-4EC8-BCCF-5A8019A96E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DB932-E4F7-4433-81A3-A393C9943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411DC-A7E0-4CA5-8866-D923CB9F49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BAB3C-07CD-43CF-B670-F35D8C86D5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8221C-BF9F-4D3D-BBAF-EF1E4EE7E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B5CE4-A434-46B1-B6BA-692E9185A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4D5C4-CECE-416A-8C4D-7684F935E5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E15F9-7F34-4354-8CE0-B483BC0FF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770B3-5566-4A18-A3A6-EB77F17F6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68725EE-4730-4994-8EC6-CB961C4A59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dirty="0" smtClean="0"/>
              <a:t>Logic</a:t>
            </a:r>
            <a:r>
              <a:rPr lang="en-US" dirty="0"/>
              <a:t> </a:t>
            </a:r>
            <a:r>
              <a:rPr lang="en-US" dirty="0" smtClean="0"/>
              <a:t>and Automated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equivalence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15400" cy="4525963"/>
          </a:xfrm>
        </p:spPr>
        <p:txBody>
          <a:bodyPr/>
          <a:lstStyle/>
          <a:p>
            <a:r>
              <a:rPr lang="en-US" sz="2400" dirty="0"/>
              <a:t>Two sentences are </a:t>
            </a:r>
            <a:r>
              <a:rPr lang="en-US" sz="2400" dirty="0">
                <a:solidFill>
                  <a:schemeClr val="accent2"/>
                </a:solidFill>
              </a:rPr>
              <a:t>logically </a:t>
            </a:r>
            <a:r>
              <a:rPr lang="en-US" sz="2400" dirty="0" smtClean="0">
                <a:solidFill>
                  <a:schemeClr val="accent2"/>
                </a:solidFill>
              </a:rPr>
              <a:t>equivalent</a:t>
            </a:r>
            <a:r>
              <a:rPr lang="en-US" sz="2400" dirty="0" smtClean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they are </a:t>
            </a:r>
            <a:r>
              <a:rPr lang="en-US" sz="2400" dirty="0"/>
              <a:t>true in same </a:t>
            </a:r>
            <a:r>
              <a:rPr lang="en-US" sz="2400" dirty="0" smtClean="0"/>
              <a:t>models</a:t>
            </a:r>
            <a:endParaRPr lang="en-US" sz="2400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 l="33594" t="39583" r="3125" b="15625"/>
          <a:stretch>
            <a:fillRect/>
          </a:stretch>
        </p:blipFill>
        <p:spPr bwMode="auto">
          <a:xfrm>
            <a:off x="1219200" y="2324100"/>
            <a:ext cx="7162800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ine 29"/>
          <p:cNvSpPr>
            <a:spLocks noChangeShapeType="1"/>
          </p:cNvSpPr>
          <p:nvPr/>
        </p:nvSpPr>
        <p:spPr bwMode="auto">
          <a:xfrm flipH="1">
            <a:off x="6705600" y="3505200"/>
            <a:ext cx="13716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 flipH="1">
            <a:off x="8153400" y="5410200"/>
            <a:ext cx="76200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knowledge base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law says that it is a crime for an American to sell weapons to hostile nations.  The country </a:t>
            </a:r>
            <a:r>
              <a:rPr lang="en-US" sz="2400" dirty="0" err="1"/>
              <a:t>Nono</a:t>
            </a:r>
            <a:r>
              <a:rPr lang="en-US" sz="2400" dirty="0"/>
              <a:t>, an enemy of America, has some missiles, and all of its missiles were sold to it by Colonel West, who is American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600" dirty="0"/>
          </a:p>
          <a:p>
            <a:r>
              <a:rPr lang="en-US" sz="2400" dirty="0"/>
              <a:t>Prove that Col. West is a </a:t>
            </a:r>
            <a:r>
              <a:rPr lang="en-US" sz="2400" dirty="0" smtClean="0"/>
              <a:t>criminal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44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Example knowledge </a:t>
            </a:r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85018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I</a:t>
            </a:r>
            <a:r>
              <a:rPr lang="en-US" sz="2000" dirty="0" smtClean="0"/>
              <a:t>t </a:t>
            </a:r>
            <a:r>
              <a:rPr lang="en-US" sz="2000" dirty="0"/>
              <a:t>is a crime for an </a:t>
            </a:r>
            <a:r>
              <a:rPr lang="en-US" sz="2000" dirty="0" smtClean="0"/>
              <a:t>American </a:t>
            </a:r>
            <a:r>
              <a:rPr lang="en-US" sz="2000" dirty="0"/>
              <a:t>to sell weapons to hostile nations:</a:t>
            </a:r>
          </a:p>
          <a:p>
            <a:pPr lvl="1">
              <a:buFontTx/>
              <a:buNone/>
            </a:pPr>
            <a:r>
              <a:rPr lang="en-US" sz="1800" dirty="0" smtClean="0">
                <a:solidFill>
                  <a:srgbClr val="CC0099"/>
                </a:solidFill>
              </a:rPr>
              <a:t>American(x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>
                <a:solidFill>
                  <a:srgbClr val="CC0099"/>
                </a:solidFill>
              </a:rPr>
              <a:t> Weapon(y)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>
                <a:solidFill>
                  <a:srgbClr val="CC0099"/>
                </a:solidFill>
              </a:rPr>
              <a:t> Sells(</a:t>
            </a:r>
            <a:r>
              <a:rPr lang="en-US" sz="1800" dirty="0" err="1">
                <a:solidFill>
                  <a:srgbClr val="CC0099"/>
                </a:solidFill>
              </a:rPr>
              <a:t>x,y,z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>
                <a:solidFill>
                  <a:srgbClr val="CC0099"/>
                </a:solidFill>
              </a:rPr>
              <a:t> Hostile(z)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dirty="0">
                <a:solidFill>
                  <a:srgbClr val="CC0099"/>
                </a:solidFill>
              </a:rPr>
              <a:t> Criminal(x)</a:t>
            </a:r>
          </a:p>
          <a:p>
            <a:pPr>
              <a:buFontTx/>
              <a:buNone/>
            </a:pPr>
            <a:r>
              <a:rPr lang="en-US" sz="2000" dirty="0" err="1" smtClean="0"/>
              <a:t>Nono</a:t>
            </a:r>
            <a:r>
              <a:rPr lang="en-US" sz="2000" dirty="0" smtClean="0"/>
              <a:t> </a:t>
            </a:r>
            <a:r>
              <a:rPr lang="en-US" sz="2000" dirty="0"/>
              <a:t>has some </a:t>
            </a:r>
            <a:r>
              <a:rPr lang="en-US" sz="2000" dirty="0" smtClean="0"/>
              <a:t>missiles</a:t>
            </a:r>
          </a:p>
          <a:p>
            <a:pPr>
              <a:buFontTx/>
              <a:buNone/>
            </a:pPr>
            <a:r>
              <a:rPr lang="en-US" sz="2000" dirty="0" smtClean="0">
                <a:cs typeface="Arial" charset="0"/>
                <a:sym typeface="Symbol" pitchFamily="18" charset="2"/>
              </a:rPr>
              <a:t>	  </a:t>
            </a:r>
            <a:r>
              <a:rPr lang="el-GR" sz="1800" dirty="0" smtClean="0">
                <a:solidFill>
                  <a:srgbClr val="CC0099"/>
                </a:solidFill>
                <a:cs typeface="Arial" charset="0"/>
                <a:sym typeface="Symbol" pitchFamily="18" charset="2"/>
              </a:rPr>
              <a:t></a:t>
            </a:r>
            <a:r>
              <a:rPr lang="en-US" sz="1800" dirty="0">
                <a:solidFill>
                  <a:srgbClr val="CC0099"/>
                </a:solidFill>
              </a:rPr>
              <a:t>x Owns(</a:t>
            </a:r>
            <a:r>
              <a:rPr lang="en-US" sz="1800" dirty="0" err="1">
                <a:solidFill>
                  <a:srgbClr val="CC0099"/>
                </a:solidFill>
              </a:rPr>
              <a:t>Nono,x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>
                <a:solidFill>
                  <a:srgbClr val="CC0099"/>
                </a:solidFill>
              </a:rPr>
              <a:t> Missile(x</a:t>
            </a:r>
            <a:r>
              <a:rPr lang="en-US" sz="1800" dirty="0" smtClean="0">
                <a:solidFill>
                  <a:srgbClr val="CC0099"/>
                </a:solidFill>
              </a:rPr>
              <a:t>)</a:t>
            </a:r>
            <a:endParaRPr lang="en-US" sz="1800" dirty="0">
              <a:solidFill>
                <a:srgbClr val="CC0099"/>
              </a:solidFill>
            </a:endParaRPr>
          </a:p>
          <a:p>
            <a:pPr lvl="1">
              <a:buFontTx/>
              <a:buNone/>
            </a:pPr>
            <a:r>
              <a:rPr lang="en-US" sz="1800" dirty="0">
                <a:solidFill>
                  <a:srgbClr val="CC0099"/>
                </a:solidFill>
              </a:rPr>
              <a:t>Owns(Nono,M</a:t>
            </a:r>
            <a:r>
              <a:rPr lang="en-US" sz="1800" baseline="-25000" dirty="0">
                <a:solidFill>
                  <a:srgbClr val="CC0099"/>
                </a:solidFill>
              </a:rPr>
              <a:t>1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C0099"/>
                </a:solidFill>
              </a:rPr>
              <a:t> </a:t>
            </a:r>
            <a:r>
              <a:rPr lang="en-US" sz="1800" dirty="0">
                <a:solidFill>
                  <a:srgbClr val="CC0099"/>
                </a:solidFill>
              </a:rPr>
              <a:t>Missile(M</a:t>
            </a:r>
            <a:r>
              <a:rPr lang="en-US" sz="1800" baseline="-25000" dirty="0">
                <a:solidFill>
                  <a:srgbClr val="CC0099"/>
                </a:solidFill>
              </a:rPr>
              <a:t>1</a:t>
            </a:r>
            <a:r>
              <a:rPr lang="en-US" sz="1800" dirty="0" smtClean="0">
                <a:solidFill>
                  <a:srgbClr val="CC0099"/>
                </a:solidFill>
              </a:rPr>
              <a:t>)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FACTS</a:t>
            </a:r>
            <a:r>
              <a:rPr lang="en-US" sz="1800" dirty="0" smtClean="0">
                <a:solidFill>
                  <a:srgbClr val="CC0099"/>
                </a:solidFill>
              </a:rPr>
              <a:t> </a:t>
            </a:r>
            <a:endParaRPr lang="en-US" sz="1800" dirty="0">
              <a:solidFill>
                <a:srgbClr val="CC0099"/>
              </a:solidFill>
            </a:endParaRPr>
          </a:p>
          <a:p>
            <a:pPr>
              <a:buFontTx/>
              <a:buNone/>
            </a:pPr>
            <a:r>
              <a:rPr lang="en-US" sz="2000" dirty="0"/>
              <a:t>A</a:t>
            </a:r>
            <a:r>
              <a:rPr lang="en-US" sz="2000" dirty="0" smtClean="0"/>
              <a:t>ll </a:t>
            </a:r>
            <a:r>
              <a:rPr lang="en-US" sz="2000" dirty="0"/>
              <a:t>of </a:t>
            </a:r>
            <a:r>
              <a:rPr lang="en-US" sz="2000" dirty="0" err="1" smtClean="0"/>
              <a:t>Nono’s</a:t>
            </a:r>
            <a:r>
              <a:rPr lang="en-US" sz="2000" dirty="0" smtClean="0"/>
              <a:t> </a:t>
            </a:r>
            <a:r>
              <a:rPr lang="en-US" sz="2000" dirty="0"/>
              <a:t>missiles were sold to it by Colonel West</a:t>
            </a:r>
          </a:p>
          <a:p>
            <a:pPr lvl="1">
              <a:buFontTx/>
              <a:buNone/>
            </a:pPr>
            <a:r>
              <a:rPr lang="en-US" sz="1800" dirty="0">
                <a:solidFill>
                  <a:srgbClr val="CC0099"/>
                </a:solidFill>
              </a:rPr>
              <a:t>Missile(x)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>
                <a:solidFill>
                  <a:srgbClr val="CC0099"/>
                </a:solidFill>
              </a:rPr>
              <a:t> Owns(</a:t>
            </a:r>
            <a:r>
              <a:rPr lang="en-US" sz="1800" dirty="0" err="1">
                <a:solidFill>
                  <a:srgbClr val="CC0099"/>
                </a:solidFill>
              </a:rPr>
              <a:t>Nono,x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dirty="0">
                <a:solidFill>
                  <a:srgbClr val="CC0099"/>
                </a:solidFill>
              </a:rPr>
              <a:t> Sells(</a:t>
            </a:r>
            <a:r>
              <a:rPr lang="en-US" sz="1800" dirty="0" err="1">
                <a:solidFill>
                  <a:srgbClr val="CC0099"/>
                </a:solidFill>
              </a:rPr>
              <a:t>West,x,Nono</a:t>
            </a:r>
            <a:r>
              <a:rPr lang="en-US" sz="1800" dirty="0">
                <a:solidFill>
                  <a:srgbClr val="CC0099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sz="2000" dirty="0"/>
              <a:t>Missiles are weapons</a:t>
            </a:r>
            <a:r>
              <a:rPr lang="en-US" sz="2000" dirty="0" smtClean="0"/>
              <a:t>:</a:t>
            </a:r>
            <a:endParaRPr lang="en-US" sz="2000" dirty="0"/>
          </a:p>
          <a:p>
            <a:pPr lvl="1">
              <a:buFontTx/>
              <a:buNone/>
            </a:pPr>
            <a:r>
              <a:rPr lang="en-US" sz="1800" dirty="0">
                <a:solidFill>
                  <a:srgbClr val="CC0099"/>
                </a:solidFill>
              </a:rPr>
              <a:t>Missile(x)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dirty="0">
                <a:solidFill>
                  <a:srgbClr val="CC0099"/>
                </a:solidFill>
              </a:rPr>
              <a:t> Weapon(x)</a:t>
            </a:r>
          </a:p>
          <a:p>
            <a:pPr>
              <a:buFontTx/>
              <a:buNone/>
            </a:pPr>
            <a:r>
              <a:rPr lang="en-US" sz="2000" dirty="0"/>
              <a:t>An enemy of America counts as </a:t>
            </a:r>
            <a:r>
              <a:rPr lang="en-US" sz="2000" dirty="0" smtClean="0"/>
              <a:t>“hostile”:</a:t>
            </a:r>
            <a:endParaRPr lang="en-US" sz="2000" dirty="0"/>
          </a:p>
          <a:p>
            <a:pPr lvl="1">
              <a:buFontTx/>
              <a:buNone/>
            </a:pPr>
            <a:r>
              <a:rPr lang="en-US" sz="1800" dirty="0">
                <a:solidFill>
                  <a:srgbClr val="CC0099"/>
                </a:solidFill>
              </a:rPr>
              <a:t>Enemy(</a:t>
            </a:r>
            <a:r>
              <a:rPr lang="en-US" sz="1800" dirty="0" err="1">
                <a:solidFill>
                  <a:srgbClr val="CC0099"/>
                </a:solidFill>
              </a:rPr>
              <a:t>x,America</a:t>
            </a:r>
            <a:r>
              <a:rPr lang="en-US" sz="1800" dirty="0">
                <a:solidFill>
                  <a:srgbClr val="CC0099"/>
                </a:solidFill>
              </a:rPr>
              <a:t>) </a:t>
            </a:r>
            <a:r>
              <a:rPr lang="en-US" sz="18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dirty="0">
                <a:solidFill>
                  <a:srgbClr val="CC0099"/>
                </a:solidFill>
              </a:rPr>
              <a:t> Hostile(x)</a:t>
            </a:r>
          </a:p>
          <a:p>
            <a:pPr>
              <a:buFontTx/>
              <a:buNone/>
            </a:pPr>
            <a:r>
              <a:rPr lang="en-US" sz="2000" dirty="0" smtClean="0"/>
              <a:t>Captain West is American</a:t>
            </a:r>
            <a:endParaRPr lang="en-US" sz="2000" dirty="0"/>
          </a:p>
          <a:p>
            <a:pPr lvl="1">
              <a:buFontTx/>
              <a:buNone/>
            </a:pPr>
            <a:r>
              <a:rPr lang="en-US" sz="1800" dirty="0" smtClean="0">
                <a:solidFill>
                  <a:srgbClr val="CC0099"/>
                </a:solidFill>
              </a:rPr>
              <a:t>American(West)                                               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FACTS</a:t>
            </a:r>
            <a:r>
              <a:rPr lang="en-US" sz="1800" dirty="0" smtClean="0">
                <a:solidFill>
                  <a:srgbClr val="CC0099"/>
                </a:solidFill>
              </a:rPr>
              <a:t>                    </a:t>
            </a:r>
            <a:endParaRPr lang="en-US" sz="1800" dirty="0">
              <a:solidFill>
                <a:srgbClr val="CC0099"/>
              </a:solidFill>
            </a:endParaRPr>
          </a:p>
          <a:p>
            <a:pPr>
              <a:buFontTx/>
              <a:buNone/>
            </a:pPr>
            <a:r>
              <a:rPr lang="en-US" sz="2000" dirty="0"/>
              <a:t>The country </a:t>
            </a:r>
            <a:r>
              <a:rPr lang="en-US" sz="2000" dirty="0" err="1" smtClean="0"/>
              <a:t>Nono</a:t>
            </a:r>
            <a:r>
              <a:rPr lang="en-US" sz="2000" dirty="0" smtClean="0"/>
              <a:t> is </a:t>
            </a:r>
            <a:r>
              <a:rPr lang="en-US" sz="2000" dirty="0"/>
              <a:t>an enemy of America </a:t>
            </a:r>
          </a:p>
          <a:p>
            <a:pPr lvl="1">
              <a:buFontTx/>
              <a:buNone/>
            </a:pPr>
            <a:r>
              <a:rPr lang="en-US" sz="1800" dirty="0">
                <a:solidFill>
                  <a:srgbClr val="CC0099"/>
                </a:solidFill>
              </a:rPr>
              <a:t>Enemy(</a:t>
            </a:r>
            <a:r>
              <a:rPr lang="en-US" sz="1800" dirty="0" err="1">
                <a:solidFill>
                  <a:srgbClr val="CC0099"/>
                </a:solidFill>
              </a:rPr>
              <a:t>Nono,America</a:t>
            </a:r>
            <a:r>
              <a:rPr lang="en-US" sz="1800" dirty="0" smtClean="0">
                <a:solidFill>
                  <a:srgbClr val="CC0099"/>
                </a:solidFill>
              </a:rPr>
              <a:t>)</a:t>
            </a:r>
          </a:p>
          <a:p>
            <a:pPr lvl="1">
              <a:buFontTx/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Goal:</a:t>
            </a:r>
            <a:r>
              <a:rPr lang="en-US" sz="1800" dirty="0" smtClean="0">
                <a:solidFill>
                  <a:srgbClr val="CC0099"/>
                </a:solidFill>
              </a:rPr>
              <a:t>  </a:t>
            </a:r>
            <a:r>
              <a:rPr lang="en-US" sz="1800" b="1" dirty="0" smtClean="0">
                <a:solidFill>
                  <a:srgbClr val="CC0099"/>
                </a:solidFill>
              </a:rPr>
              <a:t>Criminal(West)</a:t>
            </a:r>
            <a:r>
              <a:rPr lang="en-US" sz="1800" dirty="0" smtClean="0">
                <a:solidFill>
                  <a:srgbClr val="CC0099"/>
                </a:solidFill>
              </a:rPr>
              <a:t> ?</a:t>
            </a:r>
            <a:r>
              <a:rPr lang="en-US" sz="1800" dirty="0">
                <a:solidFill>
                  <a:srgbClr val="CC0099"/>
                </a:solidFill>
              </a:rPr>
              <a:t>
</a:t>
            </a:r>
          </a:p>
        </p:txBody>
      </p:sp>
      <p:sp>
        <p:nvSpPr>
          <p:cNvPr id="4" name="Line 29"/>
          <p:cNvSpPr>
            <a:spLocks noChangeShapeType="1"/>
          </p:cNvSpPr>
          <p:nvPr/>
        </p:nvSpPr>
        <p:spPr bwMode="auto">
          <a:xfrm flipH="1" flipV="1">
            <a:off x="2743200" y="5181600"/>
            <a:ext cx="2895600" cy="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flipH="1">
            <a:off x="3505200" y="5867400"/>
            <a:ext cx="2895600" cy="163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 flipH="1" flipV="1">
            <a:off x="4114800" y="2438400"/>
            <a:ext cx="2819400" cy="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7" name="Line 29"/>
          <p:cNvSpPr>
            <a:spLocks noChangeShapeType="1"/>
          </p:cNvSpPr>
          <p:nvPr/>
        </p:nvSpPr>
        <p:spPr bwMode="auto">
          <a:xfrm flipV="1">
            <a:off x="122626" y="2362200"/>
            <a:ext cx="762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3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proof</a:t>
            </a:r>
          </a:p>
        </p:txBody>
      </p:sp>
      <p:pic>
        <p:nvPicPr>
          <p:cNvPr id="24581" name="Picture 5" descr="crime-fc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81200"/>
            <a:ext cx="7467600" cy="3114675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1219200" y="5029200"/>
            <a:ext cx="381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048000" y="5029199"/>
            <a:ext cx="838200" cy="63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667000" y="4931362"/>
            <a:ext cx="1752600" cy="728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6705600" y="5029198"/>
            <a:ext cx="1295400" cy="1524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8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proof</a:t>
            </a:r>
          </a:p>
        </p:txBody>
      </p:sp>
      <p:pic>
        <p:nvPicPr>
          <p:cNvPr id="25605" name="Picture 5" descr="crime-fc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81200"/>
            <a:ext cx="7467600" cy="3114675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029200" y="3788362"/>
            <a:ext cx="457200" cy="2155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438400" y="3848796"/>
            <a:ext cx="329527" cy="23996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6400800" y="3815612"/>
            <a:ext cx="381000" cy="2432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proof</a:t>
            </a:r>
          </a:p>
        </p:txBody>
      </p:sp>
      <p:pic>
        <p:nvPicPr>
          <p:cNvPr id="26629" name="Picture 5" descr="crime-fc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81200"/>
            <a:ext cx="7467600" cy="3114675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3810000" y="2285999"/>
            <a:ext cx="45720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2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37892" name="Picture 4" descr="crime-bc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781800" cy="3084513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</a:t>
            </a:r>
            <a:r>
              <a:rPr lang="en-US" sz="1600" b="0" kern="0" dirty="0">
                <a:solidFill>
                  <a:srgbClr val="CC0099"/>
                </a:solidFill>
                <a:latin typeface="+mn-lt"/>
              </a:rPr>
              <a:t> </a:t>
            </a:r>
            <a:r>
              <a:rPr lang="en-US" sz="1600" b="0" kern="0" dirty="0" smtClean="0">
                <a:solidFill>
                  <a:srgbClr val="CC0099"/>
                </a:solidFill>
                <a:latin typeface="+mn-lt"/>
              </a:rPr>
              <a:t>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                          </a:t>
            </a:r>
            <a:r>
              <a:rPr lang="en-US" sz="1600" kern="0" dirty="0" smtClean="0">
                <a:solidFill>
                  <a:srgbClr val="CC0099"/>
                </a:solidFill>
              </a:rPr>
              <a:t>Criminal(West</a:t>
            </a:r>
            <a:r>
              <a:rPr lang="en-US" sz="1600" kern="0" dirty="0">
                <a:solidFill>
                  <a:srgbClr val="CC0099"/>
                </a:solidFill>
              </a:rPr>
              <a:t>)</a:t>
            </a:r>
            <a:r>
              <a:rPr lang="en-US" sz="1600" b="0" kern="0" dirty="0">
                <a:solidFill>
                  <a:srgbClr val="CC0099"/>
                </a:solidFill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4572000" y="2192138"/>
            <a:ext cx="3581400" cy="4437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5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52229" name="Picture 5" descr="crime-bc0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858000" cy="3117850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410200" y="2743200"/>
            <a:ext cx="1524000" cy="261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7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53253" name="Picture 5" descr="crime-bc0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858000" cy="3117850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75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55299" name="Picture 3" descr="crime-bc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781800" cy="3084513"/>
          </a:xfrm>
          <a:prstGeom prst="rect">
            <a:avLst/>
          </a:prstGeom>
          <a:noFill/>
        </p:spPr>
      </p:pic>
      <p:pic>
        <p:nvPicPr>
          <p:cNvPr id="55301" name="Picture 5" descr="crime-bc05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828800"/>
            <a:ext cx="6858000" cy="311785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429000" y="4724400"/>
            <a:ext cx="304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5" name="Picture 5" descr="crime-bc06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858000" cy="3117850"/>
          </a:xfrm>
          <a:prstGeom prst="rect">
            <a:avLst/>
          </a:prstGeom>
          <a:noFill/>
        </p:spPr>
      </p:pic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4953000" y="3962398"/>
            <a:ext cx="381000" cy="20574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b="1" dirty="0"/>
              <a:t>Logical </a:t>
            </a:r>
            <a:r>
              <a:rPr lang="en-US" b="1" dirty="0" smtClean="0"/>
              <a:t>equivalence: Clauses</a:t>
            </a:r>
            <a:endParaRPr 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5059363"/>
          </a:xfrm>
        </p:spPr>
        <p:txBody>
          <a:bodyPr/>
          <a:lstStyle/>
          <a:p>
            <a:r>
              <a:rPr lang="en-US" sz="2400" dirty="0"/>
              <a:t>Two sentences are </a:t>
            </a:r>
            <a:r>
              <a:rPr lang="en-US" sz="2400" dirty="0">
                <a:solidFill>
                  <a:schemeClr val="accent2"/>
                </a:solidFill>
              </a:rPr>
              <a:t>logically </a:t>
            </a:r>
            <a:r>
              <a:rPr lang="en-US" sz="2400" dirty="0" smtClean="0">
                <a:solidFill>
                  <a:schemeClr val="accent2"/>
                </a:solidFill>
              </a:rPr>
              <a:t>equivalent</a:t>
            </a:r>
            <a:r>
              <a:rPr lang="en-US" sz="2400" dirty="0" smtClean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they are </a:t>
            </a:r>
            <a:r>
              <a:rPr lang="en-US" sz="2400" dirty="0"/>
              <a:t>true in same </a:t>
            </a:r>
            <a:r>
              <a:rPr lang="en-US" sz="2400" dirty="0" smtClean="0"/>
              <a:t>interpretations: </a:t>
            </a:r>
          </a:p>
          <a:p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β=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’ v </a:t>
            </a:r>
            <a:r>
              <a:rPr lang="en-US" sz="2400" dirty="0" smtClean="0"/>
              <a:t>β  [</a:t>
            </a:r>
            <a:r>
              <a:rPr lang="en-US" sz="2400" b="1" dirty="0" smtClean="0">
                <a:solidFill>
                  <a:srgbClr val="FF0000"/>
                </a:solidFill>
              </a:rPr>
              <a:t>same as T ^ </a:t>
            </a:r>
            <a:r>
              <a:rPr lang="el-GR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α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b="1" dirty="0" smtClean="0">
                <a:solidFill>
                  <a:srgbClr val="FF0000"/>
                </a:solidFill>
              </a:rPr>
              <a:t>β V F</a:t>
            </a:r>
            <a:r>
              <a:rPr lang="en-US" sz="2400" dirty="0" smtClean="0"/>
              <a:t>]  T=true, F=false</a:t>
            </a:r>
          </a:p>
          <a:p>
            <a:endParaRPr lang="en-US" sz="2400" dirty="0" smtClean="0"/>
          </a:p>
          <a:p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1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^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2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^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3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4</a:t>
            </a:r>
            <a:r>
              <a:rPr lang="en-US" sz="2400" dirty="0" smtClean="0"/>
              <a:t>β=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1’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2’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3’</a:t>
            </a:r>
            <a:r>
              <a:rPr lang="el-GR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4’ v </a:t>
            </a:r>
            <a:r>
              <a:rPr lang="en-US" sz="2400" dirty="0" smtClean="0"/>
              <a:t>β</a:t>
            </a:r>
          </a:p>
          <a:p>
            <a:endParaRPr lang="en-US" sz="2400" dirty="0" smtClean="0">
              <a:cs typeface="Times New Roman"/>
            </a:endParaRPr>
          </a:p>
          <a:p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1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2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3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4</a:t>
            </a:r>
            <a:r>
              <a:rPr lang="en-US" sz="2400" dirty="0" smtClean="0"/>
              <a:t>β1 v β2 </a:t>
            </a:r>
            <a:r>
              <a:rPr lang="en-US" sz="2400" dirty="0"/>
              <a:t>v </a:t>
            </a:r>
            <a:r>
              <a:rPr lang="en-US" sz="2400" dirty="0" smtClean="0"/>
              <a:t>β3 = 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                                  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1’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2’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3’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4’ v </a:t>
            </a:r>
            <a:r>
              <a:rPr lang="en-US" sz="2400" dirty="0"/>
              <a:t>β1 v β2 v </a:t>
            </a:r>
            <a:r>
              <a:rPr lang="en-US" sz="2400" dirty="0" smtClean="0"/>
              <a:t>β3</a:t>
            </a:r>
          </a:p>
          <a:p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1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2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3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^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</a:t>
            </a:r>
            <a:r>
              <a:rPr lang="en-US" sz="2400" dirty="0" smtClean="0">
                <a:sym typeface="Wingdings" panose="05000000000000000000" pitchFamily="2" charset="2"/>
              </a:rPr>
              <a:t>  </a:t>
            </a:r>
            <a:r>
              <a:rPr lang="en-US" sz="2400" dirty="0" smtClean="0"/>
              <a:t>=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1’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2’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3’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4’ </a:t>
            </a:r>
            <a:endParaRPr lang="en-US" sz="2400" dirty="0" smtClean="0">
              <a:sym typeface="Wingdings" panose="05000000000000000000" pitchFamily="2" charset="2"/>
            </a:endParaRPr>
          </a:p>
          <a:p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/>
              <a:t>β1 v β2 v β3 = </a:t>
            </a:r>
            <a:r>
              <a:rPr lang="en-US" sz="2400" dirty="0" smtClean="0"/>
              <a:t>β1 </a:t>
            </a:r>
            <a:r>
              <a:rPr lang="en-US" sz="2400" dirty="0"/>
              <a:t>v β2 v </a:t>
            </a:r>
            <a:r>
              <a:rPr lang="en-US" sz="2400" dirty="0" smtClean="0"/>
              <a:t>β3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>
              <a:cs typeface="Times New Roman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86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9" name="Picture 5" descr="crime-bc07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6858000" cy="3117850"/>
          </a:xfrm>
          <a:prstGeom prst="rect">
            <a:avLst/>
          </a:prstGeom>
          <a:noFill/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5257800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Weapon(y)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x,y,z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Hostile(z)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Criminal(x)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Owns(Nono,M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Missile(M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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Owns(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Nono,x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Sells(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West,x,Nono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Missile(x)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Weapon(x)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x,America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sym typeface="Symbol" pitchFamily="18" charset="2"/>
              </a:rPr>
              <a:t>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 Hostile(x)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American(West)		Enemy(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Nono,America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</a:rPr>
              <a:t>)
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276600" y="4841222"/>
            <a:ext cx="533400" cy="7975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3886200" y="4593636"/>
            <a:ext cx="270485" cy="104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2438400" y="4593635"/>
            <a:ext cx="2514600" cy="104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6452777" y="4593634"/>
            <a:ext cx="100423" cy="19595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524000" y="3505200"/>
            <a:ext cx="6610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9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Resolution: FOL version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err="1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k</a:t>
            </a:r>
            <a:r>
              <a:rPr lang="en-US" sz="2000" b="1" dirty="0">
                <a:solidFill>
                  <a:srgbClr val="CC0099"/>
                </a:solidFill>
              </a:rPr>
              <a:t>,         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err="1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n</a:t>
            </a:r>
            <a:endParaRPr lang="en-US" sz="2000" b="1" baseline="-25000" dirty="0" smtClean="0">
              <a:solidFill>
                <a:srgbClr val="CC0099"/>
              </a:solidFill>
            </a:endParaRPr>
          </a:p>
          <a:p>
            <a:pPr algn="ctr">
              <a:buNone/>
            </a:pPr>
            <a:r>
              <a:rPr lang="en-US" sz="2000" dirty="0" smtClean="0"/>
              <a:t>such that </a:t>
            </a:r>
            <a:r>
              <a:rPr lang="en-US" sz="2000" b="1" dirty="0" smtClean="0">
                <a:solidFill>
                  <a:srgbClr val="CC0099"/>
                </a:solidFill>
              </a:rPr>
              <a:t>UNIFY(p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i</a:t>
            </a:r>
            <a:r>
              <a:rPr lang="en-US" sz="2000" b="1" dirty="0" smtClean="0">
                <a:solidFill>
                  <a:srgbClr val="CC0099"/>
                </a:solidFill>
              </a:rPr>
              <a:t>,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000" b="1" dirty="0" err="1" smtClean="0">
                <a:solidFill>
                  <a:srgbClr val="CC0099"/>
                </a:solidFill>
                <a:sym typeface="Symbol" pitchFamily="18" charset="2"/>
              </a:rPr>
              <a:t>q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j</a:t>
            </a:r>
            <a:r>
              <a:rPr lang="en-US" sz="2000" b="1" dirty="0" smtClean="0">
                <a:solidFill>
                  <a:srgbClr val="CC0099"/>
                </a:solidFill>
              </a:rPr>
              <a:t>) = </a:t>
            </a:r>
            <a:r>
              <a:rPr lang="el-GR" sz="2000" b="1" dirty="0" smtClean="0">
                <a:solidFill>
                  <a:srgbClr val="CC0099"/>
                </a:solidFill>
                <a:cs typeface="Arial" charset="0"/>
              </a:rPr>
              <a:t>θ</a:t>
            </a:r>
            <a:endParaRPr lang="en-US" sz="2000" b="1" dirty="0">
              <a:solidFill>
                <a:srgbClr val="CC0099"/>
              </a:solidFill>
            </a:endParaRPr>
          </a:p>
          <a:p>
            <a:pPr algn="ctr">
              <a:buFontTx/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SUBST(</a:t>
            </a:r>
            <a:r>
              <a:rPr lang="el-GR" sz="2000" b="1" dirty="0" smtClean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000" b="1" dirty="0" smtClean="0">
                <a:solidFill>
                  <a:srgbClr val="CC0099"/>
                </a:solidFill>
                <a:cs typeface="Arial" charset="0"/>
              </a:rPr>
              <a:t>,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i-1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i+1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err="1" smtClean="0">
                <a:solidFill>
                  <a:srgbClr val="CC0099"/>
                </a:solidFill>
              </a:rPr>
              <a:t>p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k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j-1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j+1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cs typeface="Arial" charset="0"/>
              </a:rPr>
              <a:t>···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err="1" smtClean="0">
                <a:solidFill>
                  <a:srgbClr val="CC0099"/>
                </a:solidFill>
              </a:rPr>
              <a:t>q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br>
              <a:rPr lang="en-US" sz="2000" b="1" dirty="0" smtClean="0">
                <a:solidFill>
                  <a:srgbClr val="CC0099"/>
                </a:solidFill>
              </a:rPr>
            </a:br>
            <a:endParaRPr lang="en-US" sz="2000" b="1" dirty="0">
              <a:solidFill>
                <a:srgbClr val="CC0099"/>
              </a:solidFill>
            </a:endParaRPr>
          </a:p>
          <a:p>
            <a:r>
              <a:rPr lang="en-US" sz="2000" dirty="0" smtClean="0"/>
              <a:t>For </a:t>
            </a:r>
            <a:r>
              <a:rPr lang="en-US" sz="2000" dirty="0"/>
              <a:t>example</a:t>
            </a:r>
            <a:r>
              <a:rPr lang="en-US" sz="2000" dirty="0" smtClean="0"/>
              <a:t>,</a:t>
            </a:r>
            <a:endParaRPr lang="en-US" sz="2000" dirty="0"/>
          </a:p>
          <a:p>
            <a:pPr algn="ctr">
              <a:buFontTx/>
              <a:buNone/>
            </a:pPr>
            <a:r>
              <a:rPr lang="en-US" sz="20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000" dirty="0">
                <a:solidFill>
                  <a:srgbClr val="CC0099"/>
                </a:solidFill>
              </a:rPr>
              <a:t>Rich(x) </a:t>
            </a:r>
            <a:r>
              <a:rPr lang="en-US" sz="2000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dirty="0">
                <a:solidFill>
                  <a:srgbClr val="CC0099"/>
                </a:solidFill>
              </a:rPr>
              <a:t> Unhappy(x) </a:t>
            </a:r>
          </a:p>
          <a:p>
            <a:pPr algn="ctr"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                  Rich(Ken)</a:t>
            </a:r>
          </a:p>
          <a:p>
            <a:pPr algn="ctr"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Unhappy(Ken)
</a:t>
            </a:r>
          </a:p>
          <a:p>
            <a:pPr>
              <a:buFontTx/>
              <a:buNone/>
            </a:pPr>
            <a:r>
              <a:rPr lang="en-US" sz="2000" dirty="0"/>
              <a:t>	with </a:t>
            </a:r>
            <a:r>
              <a:rPr lang="el-GR" sz="2000" dirty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000" dirty="0">
                <a:solidFill>
                  <a:srgbClr val="CC0099"/>
                </a:solidFill>
              </a:rPr>
              <a:t> = {x/Ken</a:t>
            </a:r>
            <a:r>
              <a:rPr lang="en-US" sz="2000" dirty="0" smtClean="0">
                <a:solidFill>
                  <a:srgbClr val="CC0099"/>
                </a:solidFill>
              </a:rPr>
              <a:t>}</a:t>
            </a:r>
            <a:endParaRPr lang="en-US" sz="2000" dirty="0">
              <a:solidFill>
                <a:srgbClr val="CC0099"/>
              </a:solidFill>
            </a:endParaRPr>
          </a:p>
          <a:p>
            <a:endParaRPr lang="en-US" sz="2000" dirty="0"/>
          </a:p>
          <a:p>
            <a:r>
              <a:rPr lang="en-US" sz="2000" dirty="0" smtClean="0"/>
              <a:t>Refutation Proof: Apply </a:t>
            </a:r>
            <a:r>
              <a:rPr lang="en-US" sz="2000" dirty="0"/>
              <a:t>resolution steps to </a:t>
            </a:r>
            <a:r>
              <a:rPr lang="en-US" sz="2000" dirty="0">
                <a:solidFill>
                  <a:srgbClr val="CC0099"/>
                </a:solidFill>
              </a:rPr>
              <a:t>CNF(KB </a:t>
            </a:r>
            <a:r>
              <a:rPr lang="en-US" sz="20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dirty="0">
                <a:solidFill>
                  <a:srgbClr val="CC0099"/>
                </a:solidFill>
              </a:rPr>
              <a:t> </a:t>
            </a:r>
            <a:r>
              <a:rPr lang="en-US" sz="20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l-GR" sz="2000" dirty="0">
                <a:solidFill>
                  <a:srgbClr val="CC0099"/>
                </a:solidFill>
                <a:cs typeface="Arial" charset="0"/>
                <a:sym typeface="Symbol" pitchFamily="18" charset="2"/>
              </a:rPr>
              <a:t>α</a:t>
            </a:r>
            <a:r>
              <a:rPr lang="en-US" sz="2000" dirty="0">
                <a:solidFill>
                  <a:srgbClr val="CC0099"/>
                </a:solidFill>
              </a:rPr>
              <a:t>)</a:t>
            </a:r>
            <a:r>
              <a:rPr lang="en-US" sz="2000" dirty="0"/>
              <a:t>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complete </a:t>
            </a:r>
            <a:r>
              <a:rPr lang="en-US" sz="2000" dirty="0"/>
              <a:t>for </a:t>
            </a:r>
            <a:r>
              <a:rPr lang="en-US" sz="2000" dirty="0" smtClean="0"/>
              <a:t>FOL</a:t>
            </a:r>
            <a:endParaRPr lang="en-US" sz="2000" dirty="0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200400" y="4114800"/>
            <a:ext cx="2895600" cy="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685800" y="2362200"/>
            <a:ext cx="7772400" cy="0"/>
          </a:xfrm>
          <a:prstGeom prst="line">
            <a:avLst/>
          </a:prstGeom>
          <a:noFill/>
          <a:ln w="25400">
            <a:solidFill>
              <a:srgbClr val="CC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  <a:r>
              <a:rPr lang="en-US" altLang="en-US" dirty="0" smtClean="0"/>
              <a:t>: Resolution</a:t>
            </a:r>
            <a:endParaRPr lang="en-US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ym typeface="Symbol" panose="05050102010706020507" pitchFamily="18" charset="2"/>
              </a:rPr>
              <a:t>1- </a:t>
            </a:r>
            <a:r>
              <a:rPr lang="en-US" altLang="en-US" sz="2000" b="1" dirty="0" smtClean="0">
                <a:sym typeface="Symbol" panose="05050102010706020507" pitchFamily="18" charset="2"/>
              </a:rPr>
              <a:t>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Smart(x) </a:t>
            </a:r>
            <a:r>
              <a:rPr lang="en-US" altLang="en-US" sz="2000" b="1" dirty="0">
                <a:sym typeface="Symbol" panose="05050102010706020507" pitchFamily="18" charset="2"/>
              </a:rPr>
              <a:t> 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(x)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 smtClean="0"/>
              <a:t>NorthSchool</a:t>
            </a:r>
            <a:r>
              <a:rPr lang="en-US" altLang="en-US" sz="2000" dirty="0" smtClean="0"/>
              <a:t>(x</a:t>
            </a:r>
            <a:r>
              <a:rPr lang="en-US" altLang="en-US" sz="2000" dirty="0"/>
              <a:t>)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sym typeface="Symbol" panose="05050102010706020507" pitchFamily="18" charset="2"/>
              </a:rPr>
              <a:t>2- 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Canadian(y)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(y)</a:t>
            </a:r>
          </a:p>
          <a:p>
            <a:pPr>
              <a:buFontTx/>
              <a:buNone/>
            </a:pPr>
            <a:r>
              <a:rPr lang="en-US" altLang="en-US" sz="2000" dirty="0" smtClean="0"/>
              <a:t>3-  </a:t>
            </a:r>
            <a:r>
              <a:rPr lang="en-US" altLang="en-US" sz="2000" b="1" dirty="0">
                <a:sym typeface="Symbol" panose="05050102010706020507" pitchFamily="18" charset="2"/>
              </a:rPr>
              <a:t></a:t>
            </a:r>
            <a:r>
              <a:rPr lang="en-US" altLang="en-US" sz="2000" dirty="0"/>
              <a:t> Skates(z)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(z)</a:t>
            </a:r>
          </a:p>
          <a:p>
            <a:pPr>
              <a:buFontTx/>
              <a:buNone/>
            </a:pPr>
            <a:r>
              <a:rPr lang="en-US" altLang="en-US" sz="2000" dirty="0" smtClean="0"/>
              <a:t>4- Smart(Joe</a:t>
            </a:r>
            <a:r>
              <a:rPr lang="en-US" altLang="en-US" sz="2000" dirty="0"/>
              <a:t>)</a:t>
            </a:r>
            <a:endParaRPr lang="en-US" altLang="en-US" sz="2200" dirty="0"/>
          </a:p>
          <a:p>
            <a:pPr>
              <a:buFontTx/>
              <a:buNone/>
            </a:pPr>
            <a:r>
              <a:rPr lang="en-US" altLang="en-US" sz="2200" dirty="0" smtClean="0"/>
              <a:t>5- Skates(Joe</a:t>
            </a:r>
            <a:r>
              <a:rPr lang="en-US" altLang="en-US" sz="2200" dirty="0"/>
              <a:t>)</a:t>
            </a:r>
          </a:p>
          <a:p>
            <a:pPr>
              <a:buNone/>
            </a:pPr>
            <a:r>
              <a:rPr lang="en-US" altLang="en-US" sz="2200" b="1" dirty="0">
                <a:solidFill>
                  <a:srgbClr val="00B0F0"/>
                </a:solidFill>
              </a:rPr>
              <a:t>Goal is to find out if </a:t>
            </a:r>
            <a:r>
              <a:rPr lang="en-US" altLang="en-US" sz="2200" b="1" dirty="0" err="1" smtClean="0">
                <a:solidFill>
                  <a:srgbClr val="00B0F0"/>
                </a:solidFill>
              </a:rPr>
              <a:t>NorthSchool</a:t>
            </a:r>
            <a:r>
              <a:rPr lang="en-US" altLang="en-US" sz="2200" b="1" dirty="0" smtClean="0">
                <a:solidFill>
                  <a:srgbClr val="00B0F0"/>
                </a:solidFill>
              </a:rPr>
              <a:t>(Joe</a:t>
            </a:r>
            <a:r>
              <a:rPr lang="en-US" altLang="en-US" sz="2200" b="1" dirty="0">
                <a:solidFill>
                  <a:srgbClr val="00B0F0"/>
                </a:solidFill>
              </a:rPr>
              <a:t>) is </a:t>
            </a:r>
            <a:r>
              <a:rPr lang="en-US" altLang="en-US" sz="2200" b="1" dirty="0" smtClean="0">
                <a:solidFill>
                  <a:srgbClr val="00B0F0"/>
                </a:solidFill>
              </a:rPr>
              <a:t>true </a:t>
            </a:r>
            <a:r>
              <a:rPr lang="en-US" altLang="en-US" sz="2200" b="1" dirty="0" err="1" smtClean="0">
                <a:solidFill>
                  <a:srgbClr val="00B0F0"/>
                </a:solidFill>
              </a:rPr>
              <a:t>NorthSchool</a:t>
            </a:r>
            <a:r>
              <a:rPr lang="en-US" altLang="en-US" sz="2200" b="1" dirty="0" smtClean="0">
                <a:solidFill>
                  <a:srgbClr val="00B0F0"/>
                </a:solidFill>
              </a:rPr>
              <a:t>(Joe) ?</a:t>
            </a:r>
            <a:endParaRPr lang="en-US" altLang="en-US" sz="22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en-US" altLang="en-US" sz="2200" dirty="0" smtClean="0"/>
              <a:t>3+5= </a:t>
            </a:r>
            <a:r>
              <a:rPr lang="en-US" altLang="en-US" sz="2400" dirty="0" err="1" smtClean="0"/>
              <a:t>LikesHockey</a:t>
            </a:r>
            <a:r>
              <a:rPr lang="en-US" altLang="en-US" sz="2400" dirty="0" smtClean="0"/>
              <a:t>(Joe)….(6)</a:t>
            </a:r>
          </a:p>
          <a:p>
            <a:pPr>
              <a:buNone/>
            </a:pPr>
            <a:r>
              <a:rPr lang="en-US" altLang="en-US" sz="2000" dirty="0" smtClean="0"/>
              <a:t>4+1= </a:t>
            </a:r>
            <a:r>
              <a:rPr lang="en-US" altLang="en-US" sz="2000" b="1" dirty="0">
                <a:sym typeface="Symbol" panose="05050102010706020507" pitchFamily="18" charset="2"/>
              </a:rPr>
              <a:t> </a:t>
            </a:r>
            <a:r>
              <a:rPr lang="en-US" altLang="en-US" sz="2000" dirty="0" err="1" smtClean="0"/>
              <a:t>LikesHockey</a:t>
            </a:r>
            <a:r>
              <a:rPr lang="en-US" altLang="en-US" sz="2000" dirty="0" smtClean="0"/>
              <a:t>(Joe)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 smtClean="0"/>
              <a:t>NorthSchool</a:t>
            </a:r>
            <a:r>
              <a:rPr lang="en-US" altLang="en-US" sz="2000" dirty="0" smtClean="0"/>
              <a:t>(Joe) ….(7)</a:t>
            </a: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200" dirty="0" smtClean="0"/>
              <a:t>6+7= </a:t>
            </a:r>
            <a:r>
              <a:rPr lang="en-US" altLang="en-US" sz="2400" dirty="0" err="1"/>
              <a:t>NorthSchool</a:t>
            </a:r>
            <a:r>
              <a:rPr lang="en-US" altLang="en-US" sz="2400" dirty="0"/>
              <a:t>(Joe</a:t>
            </a:r>
            <a:r>
              <a:rPr lang="en-US" altLang="en-US" sz="2400" dirty="0" smtClean="0"/>
              <a:t>)     </a:t>
            </a:r>
            <a:r>
              <a:rPr lang="en-US" altLang="en-US" sz="2400" dirty="0" smtClean="0">
                <a:solidFill>
                  <a:srgbClr val="FF0000"/>
                </a:solidFill>
              </a:rPr>
              <a:t>Goal</a:t>
            </a:r>
            <a:endParaRPr lang="en-US" altLang="en-US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 sz="2200" dirty="0"/>
          </a:p>
          <a:p>
            <a:pPr>
              <a:buFontTx/>
              <a:buNone/>
            </a:pPr>
            <a:r>
              <a:rPr lang="en-US" altLang="en-US" sz="2200" dirty="0" smtClean="0"/>
              <a:t>Next </a:t>
            </a:r>
            <a:r>
              <a:rPr lang="en-US" altLang="en-US" sz="2200" dirty="0" err="1" smtClean="0"/>
              <a:t>Refutational</a:t>
            </a:r>
            <a:r>
              <a:rPr lang="en-US" altLang="en-US" sz="2200" dirty="0" smtClean="0"/>
              <a:t> Proof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3896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Example:Resolution</a:t>
            </a:r>
            <a:r>
              <a:rPr lang="en-US" altLang="en-US" dirty="0" smtClean="0"/>
              <a:t> Refutation</a:t>
            </a:r>
            <a:endParaRPr lang="en-US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ym typeface="Symbol" panose="05050102010706020507" pitchFamily="18" charset="2"/>
              </a:rPr>
              <a:t>1- </a:t>
            </a:r>
            <a:r>
              <a:rPr lang="en-US" altLang="en-US" sz="2000" b="1" dirty="0" smtClean="0">
                <a:sym typeface="Symbol" panose="05050102010706020507" pitchFamily="18" charset="2"/>
              </a:rPr>
              <a:t>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Smart(x) </a:t>
            </a:r>
            <a:r>
              <a:rPr lang="en-US" altLang="en-US" sz="2000" b="1" dirty="0">
                <a:sym typeface="Symbol" panose="05050102010706020507" pitchFamily="18" charset="2"/>
              </a:rPr>
              <a:t> 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(x)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 smtClean="0"/>
              <a:t>NorthSchool</a:t>
            </a:r>
            <a:r>
              <a:rPr lang="en-US" altLang="en-US" sz="2000" dirty="0" smtClean="0"/>
              <a:t>(x</a:t>
            </a:r>
            <a:r>
              <a:rPr lang="en-US" altLang="en-US" sz="2000" dirty="0"/>
              <a:t>)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sym typeface="Symbol" panose="05050102010706020507" pitchFamily="18" charset="2"/>
              </a:rPr>
              <a:t>2- 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Canadian(y)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(y)</a:t>
            </a:r>
          </a:p>
          <a:p>
            <a:pPr>
              <a:buFontTx/>
              <a:buNone/>
            </a:pPr>
            <a:r>
              <a:rPr lang="en-US" altLang="en-US" sz="2000" dirty="0" smtClean="0"/>
              <a:t>3-  </a:t>
            </a:r>
            <a:r>
              <a:rPr lang="en-US" altLang="en-US" sz="2000" b="1" dirty="0">
                <a:sym typeface="Symbol" panose="05050102010706020507" pitchFamily="18" charset="2"/>
              </a:rPr>
              <a:t></a:t>
            </a:r>
            <a:r>
              <a:rPr lang="en-US" altLang="en-US" sz="2000" dirty="0"/>
              <a:t> Skates(z) </a:t>
            </a:r>
            <a:r>
              <a:rPr lang="en-US" altLang="en-US" sz="2000" b="1" dirty="0">
                <a:sym typeface="Symbol" panose="05050102010706020507" pitchFamily="18" charset="2"/>
              </a:rPr>
              <a:t> </a:t>
            </a:r>
            <a:r>
              <a:rPr lang="en-US" altLang="en-US" sz="2000" dirty="0" err="1"/>
              <a:t>LikesHockey</a:t>
            </a:r>
            <a:r>
              <a:rPr lang="en-US" altLang="en-US" sz="2000" dirty="0"/>
              <a:t>(z)</a:t>
            </a:r>
          </a:p>
          <a:p>
            <a:pPr>
              <a:buFontTx/>
              <a:buNone/>
            </a:pPr>
            <a:r>
              <a:rPr lang="en-US" altLang="en-US" sz="2000" dirty="0" smtClean="0"/>
              <a:t>4-  Smart(Joe</a:t>
            </a:r>
            <a:r>
              <a:rPr lang="en-US" altLang="en-US" sz="2000" dirty="0"/>
              <a:t>)</a:t>
            </a:r>
            <a:endParaRPr lang="en-US" altLang="en-US" sz="2200" dirty="0"/>
          </a:p>
          <a:p>
            <a:pPr>
              <a:buFontTx/>
              <a:buNone/>
            </a:pPr>
            <a:r>
              <a:rPr lang="en-US" altLang="en-US" sz="2200" dirty="0" smtClean="0"/>
              <a:t>5-  Skates(Joe)</a:t>
            </a:r>
          </a:p>
          <a:p>
            <a:pPr>
              <a:buNone/>
            </a:pPr>
            <a:r>
              <a:rPr lang="en-US" altLang="en-US" sz="2200" dirty="0" smtClean="0"/>
              <a:t>0- </a:t>
            </a:r>
            <a:r>
              <a:rPr lang="en-US" altLang="en-US" sz="2400" b="1" dirty="0">
                <a:sym typeface="Symbol" panose="05050102010706020507" pitchFamily="18" charset="2"/>
              </a:rPr>
              <a:t> </a:t>
            </a:r>
            <a:r>
              <a:rPr lang="en-US" altLang="en-US" sz="2200" dirty="0" err="1" smtClean="0"/>
              <a:t>NorthSchool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(Joe</a:t>
            </a:r>
            <a:r>
              <a:rPr lang="en-US" altLang="en-US" sz="2200" dirty="0" smtClean="0"/>
              <a:t>)                                 </a:t>
            </a:r>
            <a:r>
              <a:rPr lang="en-US" altLang="en-US" sz="2200" dirty="0" smtClean="0">
                <a:solidFill>
                  <a:srgbClr val="00B0F0"/>
                </a:solidFill>
              </a:rPr>
              <a:t>(Goal: </a:t>
            </a:r>
            <a:r>
              <a:rPr lang="en-US" altLang="en-US" sz="2200" dirty="0" err="1">
                <a:solidFill>
                  <a:srgbClr val="00B0F0"/>
                </a:solidFill>
              </a:rPr>
              <a:t>NorthSchool</a:t>
            </a:r>
            <a:r>
              <a:rPr lang="en-US" altLang="en-US" sz="2200" dirty="0">
                <a:solidFill>
                  <a:srgbClr val="00B0F0"/>
                </a:solidFill>
              </a:rPr>
              <a:t> (Joe</a:t>
            </a:r>
            <a:r>
              <a:rPr lang="en-US" altLang="en-US" sz="2200" dirty="0" smtClean="0">
                <a:solidFill>
                  <a:srgbClr val="00B0F0"/>
                </a:solidFill>
              </a:rPr>
              <a:t>))</a:t>
            </a:r>
            <a:endParaRPr lang="en-US" altLang="en-US" sz="2200" dirty="0"/>
          </a:p>
          <a:p>
            <a:pPr>
              <a:buFontTx/>
              <a:buNone/>
            </a:pPr>
            <a:r>
              <a:rPr lang="en-US" altLang="en-US" sz="2200" dirty="0" smtClean="0"/>
              <a:t>---------------------------------------------------------------------------------</a:t>
            </a:r>
          </a:p>
          <a:p>
            <a:pPr>
              <a:buFontTx/>
              <a:buNone/>
            </a:pPr>
            <a:r>
              <a:rPr lang="en-US" altLang="en-US" sz="2200" dirty="0" smtClean="0"/>
              <a:t>0+1= </a:t>
            </a:r>
            <a:r>
              <a:rPr lang="en-US" altLang="en-US" sz="2400" b="1" dirty="0">
                <a:sym typeface="Symbol" panose="05050102010706020507" pitchFamily="18" charset="2"/>
              </a:rPr>
              <a:t>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Smart(</a:t>
            </a:r>
            <a:r>
              <a:rPr lang="en-US" altLang="en-US" sz="2400" dirty="0"/>
              <a:t>Joe</a:t>
            </a:r>
            <a:r>
              <a:rPr lang="en-US" altLang="en-US" sz="2400" dirty="0" smtClean="0"/>
              <a:t>) </a:t>
            </a:r>
            <a:r>
              <a:rPr lang="en-US" altLang="en-US" sz="2400" b="1" dirty="0">
                <a:sym typeface="Symbol" panose="05050102010706020507" pitchFamily="18" charset="2"/>
              </a:rPr>
              <a:t> 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LikesHockey</a:t>
            </a:r>
            <a:r>
              <a:rPr lang="en-US" altLang="en-US" sz="2400" dirty="0" smtClean="0"/>
              <a:t>(</a:t>
            </a:r>
            <a:r>
              <a:rPr lang="en-US" altLang="en-US" sz="2400" dirty="0"/>
              <a:t>Joe</a:t>
            </a:r>
            <a:r>
              <a:rPr lang="en-US" altLang="en-US" sz="2400" dirty="0" smtClean="0"/>
              <a:t>) ….(6)</a:t>
            </a:r>
          </a:p>
          <a:p>
            <a:pPr>
              <a:buNone/>
            </a:pPr>
            <a:r>
              <a:rPr lang="en-US" altLang="en-US" sz="2000" dirty="0"/>
              <a:t>3+5= </a:t>
            </a:r>
            <a:r>
              <a:rPr lang="en-US" altLang="en-US" sz="2000" dirty="0" err="1" smtClean="0"/>
              <a:t>LikesHockey</a:t>
            </a:r>
            <a:r>
              <a:rPr lang="en-US" altLang="en-US" sz="2000" dirty="0" smtClean="0"/>
              <a:t>(Joe)….(7)</a:t>
            </a:r>
          </a:p>
          <a:p>
            <a:pPr>
              <a:buFontTx/>
              <a:buNone/>
            </a:pPr>
            <a:r>
              <a:rPr lang="en-US" altLang="en-US" sz="2200" dirty="0"/>
              <a:t>4</a:t>
            </a:r>
            <a:r>
              <a:rPr lang="en-US" altLang="en-US" sz="2200" dirty="0" smtClean="0"/>
              <a:t>+7= </a:t>
            </a:r>
            <a:r>
              <a:rPr lang="en-US" altLang="en-US" sz="2400" b="1" dirty="0">
                <a:sym typeface="Symbol" panose="05050102010706020507" pitchFamily="18" charset="2"/>
              </a:rPr>
              <a:t>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Skates(Joe)….(8)</a:t>
            </a:r>
            <a:endParaRPr lang="en-US" altLang="en-US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200" b="1" dirty="0" smtClean="0">
                <a:solidFill>
                  <a:srgbClr val="00B0F0"/>
                </a:solidFill>
              </a:rPr>
              <a:t>0+8=</a:t>
            </a:r>
            <a:r>
              <a:rPr lang="en-US" altLang="en-US" sz="2200" b="1" dirty="0" smtClean="0">
                <a:solidFill>
                  <a:srgbClr val="00B0F0"/>
                </a:solidFill>
                <a:cs typeface="Akhbar MT" pitchFamily="2" charset="-78"/>
              </a:rPr>
              <a:t></a:t>
            </a:r>
            <a:endParaRPr lang="en-US" altLang="en-US" sz="22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Resolution proof: definite clauses</a:t>
            </a:r>
          </a:p>
        </p:txBody>
      </p:sp>
      <p:pic>
        <p:nvPicPr>
          <p:cNvPr id="45060" name="Picture 4" descr="crime-resol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371599"/>
            <a:ext cx="8846272" cy="5319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80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Logic programming: Prolog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84237"/>
            <a:ext cx="8458200" cy="452596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FOL:</a:t>
            </a:r>
            <a:r>
              <a:rPr lang="en-US" sz="2400" dirty="0" smtClean="0"/>
              <a:t> </a:t>
            </a:r>
          </a:p>
          <a:p>
            <a:pPr marL="742950" lvl="2" indent="-342900">
              <a:buNone/>
            </a:pPr>
            <a:r>
              <a:rPr lang="en-US" sz="1800" dirty="0" smtClean="0">
                <a:solidFill>
                  <a:srgbClr val="CC0099"/>
                </a:solidFill>
              </a:rPr>
              <a:t>King(x) </a:t>
            </a:r>
            <a:r>
              <a:rPr lang="en-US" sz="1800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C0099"/>
                </a:solidFill>
              </a:rPr>
              <a:t> Greedy(x) </a:t>
            </a:r>
            <a:r>
              <a:rPr lang="en-US" sz="1800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dirty="0" smtClean="0">
                <a:solidFill>
                  <a:srgbClr val="CC0099"/>
                </a:solidFill>
              </a:rPr>
              <a:t> Evil(x)</a:t>
            </a:r>
          </a:p>
          <a:p>
            <a:pPr marL="742950" lvl="2" indent="-342900">
              <a:buNone/>
            </a:pPr>
            <a:r>
              <a:rPr lang="en-US" sz="1800" dirty="0" smtClean="0">
                <a:solidFill>
                  <a:srgbClr val="CC0099"/>
                </a:solidFill>
              </a:rPr>
              <a:t>Greedy(y)</a:t>
            </a:r>
          </a:p>
          <a:p>
            <a:pPr marL="742950" lvl="2" indent="-342900">
              <a:buNone/>
            </a:pPr>
            <a:r>
              <a:rPr lang="en-US" sz="1800" dirty="0" smtClean="0">
                <a:solidFill>
                  <a:srgbClr val="CC0099"/>
                </a:solidFill>
              </a:rPr>
              <a:t>King(John)</a:t>
            </a:r>
            <a:br>
              <a:rPr lang="en-US" sz="1800" dirty="0" smtClean="0">
                <a:solidFill>
                  <a:srgbClr val="CC0099"/>
                </a:solidFill>
              </a:rPr>
            </a:br>
            <a:endParaRPr lang="en-US" sz="1800" dirty="0" smtClean="0">
              <a:solidFill>
                <a:srgbClr val="CC0099"/>
              </a:solidFill>
            </a:endParaRPr>
          </a:p>
          <a:p>
            <a:r>
              <a:rPr lang="en-US" sz="2400" b="1" dirty="0" smtClean="0"/>
              <a:t>Prolog:</a:t>
            </a:r>
            <a:r>
              <a:rPr lang="en-US" sz="2400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evil(X) :- king(X), greedy(X).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greedy(Y).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king(john).</a:t>
            </a:r>
            <a:b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</a:br>
            <a:endParaRPr lang="en-US" sz="1800" dirty="0" smtClean="0"/>
          </a:p>
          <a:p>
            <a:r>
              <a:rPr lang="en-US" sz="2400" dirty="0" smtClean="0"/>
              <a:t>Closed-world assumption: </a:t>
            </a:r>
          </a:p>
          <a:p>
            <a:pPr lvl="1"/>
            <a:r>
              <a:rPr lang="en-US" sz="2000" dirty="0" smtClean="0"/>
              <a:t>Every constant refers to a unique object</a:t>
            </a:r>
          </a:p>
          <a:p>
            <a:pPr lvl="1"/>
            <a:r>
              <a:rPr lang="en-US" sz="2000" dirty="0" smtClean="0"/>
              <a:t>Atomic sentences not in the database are assumed to be false</a:t>
            </a:r>
            <a:endParaRPr lang="en-US" sz="2400" dirty="0" smtClean="0"/>
          </a:p>
          <a:p>
            <a:r>
              <a:rPr lang="en-US" sz="2400" dirty="0" smtClean="0"/>
              <a:t>Inference by backward chaining, clauses are tried in the order in which they are listed in the program, and literals (predicates) are tried from left to right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936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abraham,ishmael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abraham,isaac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isaac,esau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isaac,jacob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 </a:t>
            </a:r>
            <a:b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grandparent(X,Y) :- parent(X,Z), parent(Z,Y).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descendant(X,Y) :- parent(Y,X).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descendant(X,Y) :- parent(Z,X), descendant(Z,Y). </a:t>
            </a:r>
          </a:p>
          <a:p>
            <a:pPr>
              <a:buNone/>
            </a:pPr>
            <a:endParaRPr lang="en-US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? 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david,solomon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? 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abraham,X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? grandparent(X,Y).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? descendant(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X,abraham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203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abraham,ishmael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abraham,isaac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isaac,esau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parent(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isaac,jacob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 </a:t>
            </a:r>
            <a:b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What if we wrote the definition of  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descendant </a:t>
            </a:r>
            <a:r>
              <a:rPr lang="en-US" sz="2000" dirty="0" smtClean="0">
                <a:cs typeface="Courier New" pitchFamily="49" charset="0"/>
              </a:rPr>
              <a:t>like this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descendant(X,Y) :- descendant(Z,Y), parent(Z,X).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descendant(X,Y) :- parent(Y,X). </a:t>
            </a:r>
          </a:p>
          <a:p>
            <a:pPr>
              <a:buNone/>
            </a:pPr>
            <a:endParaRPr lang="en-US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? descendant(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W,abraham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endParaRPr lang="en-US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Backward chaining would go into an infinite loop!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Prolog inference is </a:t>
            </a:r>
            <a:r>
              <a:rPr lang="en-US" sz="2000" b="1" dirty="0" smtClean="0">
                <a:cs typeface="Courier New" pitchFamily="49" charset="0"/>
              </a:rPr>
              <a:t>not complete</a:t>
            </a:r>
            <a:r>
              <a:rPr lang="en-US" sz="2000" dirty="0" smtClean="0">
                <a:cs typeface="Courier New" pitchFamily="49" charset="0"/>
              </a:rPr>
              <a:t>, so the ordering of the clauses and the literals is really important</a:t>
            </a:r>
          </a:p>
        </p:txBody>
      </p:sp>
    </p:spTree>
    <p:extLst>
      <p:ext uri="{BB962C8B-B14F-4D97-AF65-F5344CB8AC3E}">
        <p14:creationId xmlns:p14="http://schemas.microsoft.com/office/powerpoint/2010/main" val="336378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Applications of Automated Reasoning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525963"/>
          </a:xfrm>
        </p:spPr>
        <p:txBody>
          <a:bodyPr/>
          <a:lstStyle/>
          <a:p>
            <a:r>
              <a:rPr lang="en-US" sz="3000" dirty="0" smtClean="0"/>
              <a:t>Diagnosis of Digital Circuits</a:t>
            </a:r>
          </a:p>
          <a:p>
            <a:r>
              <a:rPr lang="en-US" sz="3000" dirty="0" smtClean="0"/>
              <a:t>Software/hardware verification</a:t>
            </a:r>
          </a:p>
          <a:p>
            <a:r>
              <a:rPr lang="en-US" sz="3000" dirty="0" smtClean="0"/>
              <a:t>Rule Based Systems (customer Support)</a:t>
            </a:r>
          </a:p>
          <a:p>
            <a:r>
              <a:rPr lang="en-US" sz="3000" dirty="0" smtClean="0"/>
              <a:t>Mathematics: proving theorems</a:t>
            </a:r>
          </a:p>
          <a:p>
            <a:r>
              <a:rPr lang="en-US" sz="3000" dirty="0" smtClean="0"/>
              <a:t>Deductive databases: rules instead of facts: can save lots of space: database constraints (salaries of managers &gt;</a:t>
            </a:r>
            <a:r>
              <a:rPr lang="en-US" sz="3000" dirty="0" err="1" smtClean="0"/>
              <a:t>supervised_employee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Ways to treat negation! Can’t prove something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coloring</a:t>
            </a:r>
            <a:endParaRPr 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" y="460254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colorable(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Wa,Nt,Sa,Q,Nsw,V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 :-</a:t>
            </a:r>
          </a:p>
          <a:p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Wa,Nt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Wa,Sa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Nt,Q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Nt,Sa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Q,Nsw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 d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Q,Sa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),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Nsw,V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),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Nsw,Sa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), 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V,Sa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</a:t>
            </a:r>
            <a:b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</a:br>
            <a:endParaRPr lang="en-US" sz="1600" b="1" dirty="0">
              <a:solidFill>
                <a:srgbClr val="CC0099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red,blue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	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red,green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 	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green,red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</a:t>
            </a:r>
          </a:p>
          <a:p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green,blue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 	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blue,red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	diff(</a:t>
            </a:r>
            <a:r>
              <a:rPr lang="en-US" sz="1600" b="1" dirty="0" err="1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blue,green</a:t>
            </a:r>
            <a:r>
              <a:rPr lang="en-US" sz="1600" b="1" dirty="0" smtClean="0">
                <a:solidFill>
                  <a:srgbClr val="CC0099"/>
                </a:solidFill>
                <a:latin typeface="Courier New" pitchFamily="49" charset="0"/>
                <a:cs typeface="Courier New" pitchFamily="49" charset="0"/>
              </a:rPr>
              <a:t>).</a:t>
            </a:r>
            <a:endParaRPr lang="en-US" sz="1600" b="1" dirty="0">
              <a:solidFill>
                <a:srgbClr val="CC0099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9701" name="Picture 5" descr="australia-cs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50" y="1266825"/>
            <a:ext cx="3676650" cy="3152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91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b="1" dirty="0"/>
              <a:t>Logical </a:t>
            </a:r>
            <a:r>
              <a:rPr lang="en-US" b="1" dirty="0" smtClean="0"/>
              <a:t>equivalence: Clauses</a:t>
            </a:r>
            <a:endParaRPr 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5059363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C00000"/>
                </a:solidFill>
              </a:rPr>
              <a:t>literal</a:t>
            </a:r>
            <a:r>
              <a:rPr lang="en-US" sz="2400" dirty="0" smtClean="0"/>
              <a:t>: an atom or negated atom: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 smtClean="0">
                <a:sym typeface="Wingdings" panose="05000000000000000000" pitchFamily="2" charset="2"/>
              </a:rPr>
              <a:t>3, </a:t>
            </a:r>
            <a:r>
              <a:rPr lang="el-GR" sz="2400" dirty="0" smtClean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</a:t>
            </a:r>
            <a:r>
              <a:rPr lang="en-US" sz="2400" dirty="0" smtClean="0">
                <a:sym typeface="Wingdings" panose="05000000000000000000" pitchFamily="2" charset="2"/>
              </a:rPr>
              <a:t>’,  </a:t>
            </a:r>
            <a:r>
              <a:rPr lang="en-US" sz="2400" dirty="0"/>
              <a:t>β1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C00000"/>
                </a:solidFill>
              </a:rPr>
              <a:t>clause</a:t>
            </a:r>
            <a:r>
              <a:rPr lang="en-US" sz="2400" dirty="0" smtClean="0"/>
              <a:t>: disjunction of Literals: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3’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v </a:t>
            </a:r>
            <a:r>
              <a:rPr lang="el-GR" sz="2400" dirty="0">
                <a:sym typeface="Wingdings" panose="05000000000000000000" pitchFamily="2" charset="2"/>
              </a:rPr>
              <a:t>α</a:t>
            </a:r>
            <a:r>
              <a:rPr lang="en-US" sz="2400" dirty="0">
                <a:sym typeface="Wingdings" panose="05000000000000000000" pitchFamily="2" charset="2"/>
              </a:rPr>
              <a:t>4’ v </a:t>
            </a:r>
            <a:r>
              <a:rPr lang="en-US" sz="2400" dirty="0" smtClean="0"/>
              <a:t>β1</a:t>
            </a:r>
          </a:p>
          <a:p>
            <a:endParaRPr lang="en-US" sz="2400" smtClean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40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□</a:t>
            </a:r>
            <a:r>
              <a:rPr lang="en-US" sz="2400" dirty="0">
                <a:cs typeface="Calibri Light" panose="020F0302020204030204" pitchFamily="34" charset="0"/>
              </a:rPr>
              <a:t>: is the </a:t>
            </a:r>
            <a:r>
              <a:rPr lang="en-US" sz="2400" b="1" dirty="0">
                <a:solidFill>
                  <a:srgbClr val="C00000"/>
                </a:solidFill>
                <a:cs typeface="Calibri Light" panose="020F0302020204030204" pitchFamily="34" charset="0"/>
              </a:rPr>
              <a:t>empty clause </a:t>
            </a:r>
            <a:r>
              <a:rPr lang="en-US" sz="2400" dirty="0">
                <a:cs typeface="Calibri Light" panose="020F0302020204030204" pitchFamily="34" charset="0"/>
              </a:rPr>
              <a:t>–Never True-</a:t>
            </a:r>
            <a:endParaRPr lang="en-US" sz="2400" dirty="0">
              <a:cs typeface="Times New Roman"/>
            </a:endParaRP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>
              <a:cs typeface="Times New Roman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82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lists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Appending two lists to produce a third</a:t>
            </a:r>
            <a:r>
              <a:rPr lang="en-US" sz="2000" dirty="0" smtClean="0"/>
              <a:t>: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append([],Y,Y).                         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		append([X|L],Y,[X|Z]) :- append(L,Y,Z). </a:t>
            </a:r>
            <a:r>
              <a:rPr lang="en-US" sz="2000" b="1" dirty="0">
                <a:latin typeface="Courier New" pitchFamily="49" charset="0"/>
              </a:rPr>
              <a:t>
</a:t>
            </a:r>
          </a:p>
          <a:p>
            <a:r>
              <a:rPr lang="en-US" sz="2000" dirty="0"/>
              <a:t>query:   	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append(A,B,[1,2])</a:t>
            </a:r>
            <a:r>
              <a:rPr lang="en-US" sz="2000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000" dirty="0" smtClean="0"/>
              <a:t>          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answers: 	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A=[]    B=[1,2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</a:rPr>
              <a:t>]</a:t>
            </a:r>
            <a:endParaRPr lang="en-US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         	A=[1]   B=[2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</a:rPr>
              <a:t>]</a:t>
            </a:r>
            <a:endParaRPr lang="en-US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         	A=[1,2] B=[]</a:t>
            </a:r>
            <a:r>
              <a:rPr lang="en-US" sz="2000" dirty="0">
                <a:latin typeface="Courier New" pitchFamily="49" charset="0"/>
              </a:rPr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85982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Validity, </a:t>
            </a:r>
            <a:r>
              <a:rPr lang="en-US" dirty="0" err="1"/>
              <a:t>satisfiability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A sentence is </a:t>
            </a:r>
            <a:r>
              <a:rPr lang="en-US" sz="2400" dirty="0">
                <a:solidFill>
                  <a:schemeClr val="accent2"/>
                </a:solidFill>
              </a:rPr>
              <a:t>valid</a:t>
            </a:r>
            <a:r>
              <a:rPr lang="en-US" sz="2400" dirty="0"/>
              <a:t> if it is true in </a:t>
            </a:r>
            <a:r>
              <a:rPr lang="en-US" sz="2400" dirty="0">
                <a:solidFill>
                  <a:srgbClr val="FF0000"/>
                </a:solidFill>
              </a:rPr>
              <a:t>all</a:t>
            </a:r>
            <a:r>
              <a:rPr lang="en-US" sz="2400" dirty="0"/>
              <a:t> </a:t>
            </a:r>
            <a:r>
              <a:rPr lang="en-US" sz="2400" dirty="0" smtClean="0"/>
              <a:t>Interpretations,</a:t>
            </a:r>
            <a:endParaRPr 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e.g., </a:t>
            </a:r>
            <a:r>
              <a:rPr lang="en-US" sz="2400" i="1" dirty="0" smtClean="0">
                <a:solidFill>
                  <a:srgbClr val="CC0099"/>
                </a:solidFill>
              </a:rPr>
              <a:t>True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1</a:t>
            </a:r>
            <a:r>
              <a:rPr lang="en-US" sz="2400" dirty="0"/>
              <a:t> ,</a:t>
            </a:r>
            <a:r>
              <a:rPr lang="en-US" sz="2400" dirty="0" smtClean="0">
                <a:solidFill>
                  <a:srgbClr val="CC0099"/>
                </a:solidFill>
              </a:rPr>
              <a:t> 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</a:t>
            </a:r>
            <a:r>
              <a:rPr lang="en-US" sz="2400" dirty="0">
                <a:solidFill>
                  <a:srgbClr val="CC0099"/>
                </a:solidFill>
              </a:rPr>
              <a:t>A</a:t>
            </a:r>
            <a:r>
              <a:rPr lang="en-US" sz="2400" dirty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A</a:t>
            </a:r>
            <a:r>
              <a:rPr lang="en-US" sz="2400" dirty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(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 (A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 </a:t>
            </a:r>
            <a:r>
              <a:rPr lang="en-US" sz="2400" dirty="0">
                <a:solidFill>
                  <a:srgbClr val="CC0099"/>
                </a:solidFill>
              </a:rPr>
              <a:t>B))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B</a:t>
            </a:r>
            <a:r>
              <a:rPr lang="en-US" sz="2400" dirty="0"/>
              <a:t>
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A </a:t>
            </a:r>
            <a:r>
              <a:rPr lang="en-US" sz="2400" dirty="0"/>
              <a:t>sentence is </a:t>
            </a:r>
            <a:r>
              <a:rPr lang="en-US" sz="2400" dirty="0" err="1">
                <a:solidFill>
                  <a:schemeClr val="accent2"/>
                </a:solidFill>
              </a:rPr>
              <a:t>satisfiable</a:t>
            </a:r>
            <a:r>
              <a:rPr lang="en-US" sz="2400" dirty="0"/>
              <a:t> if it is true in </a:t>
            </a:r>
            <a:r>
              <a:rPr lang="en-US" sz="2400" dirty="0">
                <a:solidFill>
                  <a:schemeClr val="accent2"/>
                </a:solidFill>
              </a:rPr>
              <a:t>some</a:t>
            </a:r>
            <a:r>
              <a:rPr lang="en-US" sz="2400" dirty="0"/>
              <a:t> </a:t>
            </a:r>
            <a:r>
              <a:rPr lang="en-US" sz="2400" dirty="0" smtClean="0"/>
              <a:t>Interpretation (has a model)</a:t>
            </a:r>
            <a:endParaRPr 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e.g.,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99"/>
                </a:solidFill>
              </a:rPr>
              <a:t>A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400" dirty="0" smtClean="0">
                <a:solidFill>
                  <a:srgbClr val="CC0099"/>
                </a:solidFill>
              </a:rPr>
              <a:t>B</a:t>
            </a:r>
            <a:r>
              <a:rPr lang="en-US" sz="2400" dirty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C</a:t>
            </a:r>
            <a:endParaRPr lang="en-US" sz="2400" dirty="0">
              <a:solidFill>
                <a:srgbClr val="CC0099"/>
              </a:solidFill>
            </a:endParaRPr>
          </a:p>
          <a:p>
            <a:pPr lvl="4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A sentence is </a:t>
            </a:r>
            <a:r>
              <a:rPr lang="en-US" sz="2400" dirty="0" err="1">
                <a:solidFill>
                  <a:schemeClr val="accent2"/>
                </a:solidFill>
              </a:rPr>
              <a:t>unsatisfiable</a:t>
            </a:r>
            <a:r>
              <a:rPr lang="en-US" sz="2400" dirty="0"/>
              <a:t> if it is true in </a:t>
            </a:r>
            <a:r>
              <a:rPr lang="en-US" sz="2400" dirty="0">
                <a:solidFill>
                  <a:schemeClr val="accent2"/>
                </a:solidFill>
              </a:rPr>
              <a:t>no</a:t>
            </a:r>
            <a:r>
              <a:rPr lang="en-US" sz="2400" dirty="0"/>
              <a:t> Interpretation (has </a:t>
            </a:r>
            <a:r>
              <a:rPr lang="en-US" sz="2400" dirty="0" smtClean="0"/>
              <a:t>no models)</a:t>
            </a:r>
            <a:endParaRPr 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e.g., </a:t>
            </a:r>
            <a:r>
              <a:rPr lang="en-US" sz="2400" dirty="0">
                <a:solidFill>
                  <a:srgbClr val="CC0099"/>
                </a:solidFill>
              </a:rPr>
              <a:t>A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</a:t>
            </a:r>
            <a:r>
              <a:rPr lang="en-US" sz="2400" dirty="0" smtClean="0">
                <a:solidFill>
                  <a:srgbClr val="CC0099"/>
                </a:solidFill>
              </a:rPr>
              <a:t>A, 0, False</a:t>
            </a:r>
            <a:r>
              <a:rPr lang="en-US" sz="2400" dirty="0">
                <a:solidFill>
                  <a:srgbClr val="CC0099"/>
                </a:solidFill>
              </a:rPr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(A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</a:t>
            </a:r>
            <a:r>
              <a:rPr lang="en-US" sz="2400" dirty="0" smtClean="0">
                <a:solidFill>
                  <a:srgbClr val="CC0099"/>
                </a:solidFill>
              </a:rPr>
              <a:t>A)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</a:t>
            </a:r>
            <a:endParaRPr lang="en-US" sz="2400" dirty="0" smtClean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 smtClean="0"/>
              <a:t>Valid is also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,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 smtClean="0"/>
              <a:t>Not Valid is either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 or </a:t>
            </a:r>
            <a:r>
              <a:rPr lang="en-US" sz="2400" dirty="0" err="1" smtClean="0"/>
              <a:t>Unsatisfiable</a:t>
            </a:r>
            <a:r>
              <a:rPr lang="en-US" sz="2400" dirty="0" smtClean="0"/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S1= 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 C</a:t>
            </a:r>
            <a:r>
              <a:rPr lang="en-US" sz="2400" dirty="0">
                <a:solidFill>
                  <a:srgbClr val="CC0099"/>
                </a:solidFill>
              </a:rPr>
              <a:t>, </a:t>
            </a:r>
            <a:r>
              <a:rPr lang="en-US" sz="2400" dirty="0" smtClean="0">
                <a:sym typeface="Symbol" pitchFamily="18" charset="2"/>
              </a:rPr>
              <a:t>S2=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A</a:t>
            </a:r>
            <a:endParaRPr lang="en-US" sz="2400" dirty="0" smtClean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sz="2400" dirty="0">
              <a:sym typeface="Symbol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Validity, </a:t>
            </a:r>
            <a:r>
              <a:rPr lang="en-US" dirty="0" err="1"/>
              <a:t>satisfiability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If sentence S1 is valid then 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S1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is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sym typeface="Symbol" pitchFamily="18" charset="2"/>
              </a:rPr>
              <a:t>Unsatisfiable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CC0099"/>
                </a:solidFill>
              </a:rPr>
              <a:t>S1=</a:t>
            </a:r>
            <a:r>
              <a:rPr lang="en-US" sz="2400" dirty="0" smtClean="0">
                <a:sym typeface="Symbol" pitchFamily="18" charset="2"/>
              </a:rPr>
              <a:t>[</a:t>
            </a:r>
            <a:r>
              <a:rPr lang="en-US" sz="2400" dirty="0" smtClean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</a:t>
            </a:r>
            <a:r>
              <a:rPr lang="en-US" sz="2400" dirty="0" smtClean="0">
                <a:solidFill>
                  <a:srgbClr val="CC0099"/>
                </a:solidFill>
              </a:rPr>
              <a:t>A]&gt;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 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S1=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A</a:t>
            </a: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400" dirty="0">
                <a:solidFill>
                  <a:srgbClr val="CC0099"/>
                </a:solidFill>
              </a:rPr>
              <a:t>If sentence </a:t>
            </a:r>
            <a:r>
              <a:rPr lang="en-US" sz="2400" dirty="0" smtClean="0">
                <a:solidFill>
                  <a:srgbClr val="CC0099"/>
                </a:solidFill>
              </a:rPr>
              <a:t>S2 </a:t>
            </a:r>
            <a:r>
              <a:rPr lang="en-US" sz="2400" dirty="0">
                <a:solidFill>
                  <a:srgbClr val="CC0099"/>
                </a:solidFill>
              </a:rPr>
              <a:t>is </a:t>
            </a:r>
            <a:r>
              <a:rPr lang="en-US" sz="2400" dirty="0" err="1" smtClean="0">
                <a:solidFill>
                  <a:srgbClr val="CC0099"/>
                </a:solidFill>
              </a:rPr>
              <a:t>unstaisfiable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dirty="0">
                <a:solidFill>
                  <a:srgbClr val="CC0099"/>
                </a:solidFill>
              </a:rPr>
              <a:t>then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S2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</a:t>
            </a: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400" dirty="0" smtClean="0">
                <a:sym typeface="Symbol" pitchFamily="18" charset="2"/>
              </a:rPr>
              <a:t>Valid. </a:t>
            </a:r>
            <a:r>
              <a:rPr lang="en-US" sz="2400" dirty="0" smtClean="0">
                <a:solidFill>
                  <a:srgbClr val="CC0099"/>
                </a:solidFill>
              </a:rPr>
              <a:t>S2=</a:t>
            </a:r>
            <a:r>
              <a:rPr lang="en-US" sz="2400" dirty="0" smtClean="0">
                <a:sym typeface="Symbol" pitchFamily="18" charset="2"/>
              </a:rPr>
              <a:t>[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A]&gt;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S2=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</a:t>
            </a:r>
            <a:r>
              <a:rPr lang="en-US" sz="2400" dirty="0">
                <a:solidFill>
                  <a:srgbClr val="CC0099"/>
                </a:solidFill>
              </a:rPr>
              <a:t>A</a:t>
            </a: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endParaRPr lang="en-US" sz="2400" dirty="0" smtClean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If </a:t>
            </a:r>
            <a:r>
              <a:rPr lang="en-US" sz="2400" dirty="0">
                <a:solidFill>
                  <a:srgbClr val="CC0099"/>
                </a:solidFill>
              </a:rPr>
              <a:t>sentence </a:t>
            </a:r>
            <a:r>
              <a:rPr lang="en-US" sz="2400" dirty="0" smtClean="0">
                <a:solidFill>
                  <a:srgbClr val="CC0099"/>
                </a:solidFill>
              </a:rPr>
              <a:t>S3 </a:t>
            </a:r>
            <a:r>
              <a:rPr lang="en-US" sz="2400" dirty="0">
                <a:solidFill>
                  <a:srgbClr val="CC0099"/>
                </a:solidFill>
              </a:rPr>
              <a:t>is </a:t>
            </a:r>
            <a:r>
              <a:rPr lang="en-US" sz="2400" dirty="0" err="1" smtClean="0">
                <a:solidFill>
                  <a:srgbClr val="CC0099"/>
                </a:solidFill>
              </a:rPr>
              <a:t>satisfiable</a:t>
            </a:r>
            <a:r>
              <a:rPr lang="en-US" sz="2400" dirty="0" smtClean="0">
                <a:solidFill>
                  <a:srgbClr val="CC0099"/>
                </a:solidFill>
              </a:rPr>
              <a:t>  </a:t>
            </a:r>
            <a:r>
              <a:rPr lang="en-US" sz="2400" dirty="0">
                <a:solidFill>
                  <a:srgbClr val="CC0099"/>
                </a:solidFill>
              </a:rPr>
              <a:t>then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S3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</a:t>
            </a:r>
            <a:r>
              <a:rPr lang="en-US" sz="2400" dirty="0" smtClean="0">
                <a:sym typeface="Symbol" pitchFamily="18" charset="2"/>
              </a:rPr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400" dirty="0" err="1" smtClean="0">
                <a:sym typeface="Symbol" pitchFamily="18" charset="2"/>
              </a:rPr>
              <a:t>satisfiable</a:t>
            </a:r>
            <a:r>
              <a:rPr lang="en-US" sz="2400" dirty="0" smtClean="0">
                <a:sym typeface="Symbol" pitchFamily="18" charset="2"/>
              </a:rPr>
              <a:t> or </a:t>
            </a:r>
            <a:r>
              <a:rPr lang="en-US" sz="2400" dirty="0" err="1" smtClean="0">
                <a:sym typeface="Symbol" pitchFamily="18" charset="2"/>
              </a:rPr>
              <a:t>unsatisfiable</a:t>
            </a:r>
            <a:r>
              <a:rPr lang="en-US" sz="2400" dirty="0" smtClean="0">
                <a:sym typeface="Symbol" pitchFamily="18" charset="2"/>
              </a:rPr>
              <a:t>: </a:t>
            </a:r>
            <a:r>
              <a:rPr lang="en-US" sz="2400" dirty="0">
                <a:sym typeface="Symbol" pitchFamily="18" charset="2"/>
              </a:rPr>
              <a:t>S3= 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 C</a:t>
            </a:r>
            <a:r>
              <a:rPr lang="en-US" sz="2400" dirty="0" smtClean="0">
                <a:solidFill>
                  <a:srgbClr val="CC0099"/>
                </a:solidFill>
              </a:rPr>
              <a:t>, </a:t>
            </a:r>
            <a:r>
              <a:rPr lang="en-US" sz="2400" dirty="0" smtClean="0">
                <a:sym typeface="Symbol" pitchFamily="18" charset="2"/>
              </a:rPr>
              <a:t>S3= </a:t>
            </a:r>
            <a:r>
              <a:rPr lang="en-US" sz="2400" dirty="0" smtClean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</a:t>
            </a:r>
            <a:r>
              <a:rPr lang="en-US" sz="2400" dirty="0" smtClean="0">
                <a:solidFill>
                  <a:srgbClr val="CC0099"/>
                </a:solidFill>
              </a:rPr>
              <a:t>A, </a:t>
            </a:r>
            <a:endParaRPr lang="en-US" sz="2400" dirty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endParaRPr lang="en-US" sz="2400" dirty="0" smtClean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If </a:t>
            </a:r>
            <a:r>
              <a:rPr lang="en-US" sz="2400" dirty="0">
                <a:solidFill>
                  <a:srgbClr val="CC0099"/>
                </a:solidFill>
              </a:rPr>
              <a:t>sentence </a:t>
            </a:r>
            <a:r>
              <a:rPr lang="en-US" sz="2400" dirty="0" smtClean="0">
                <a:solidFill>
                  <a:srgbClr val="CC0099"/>
                </a:solidFill>
              </a:rPr>
              <a:t>S4 </a:t>
            </a:r>
            <a:r>
              <a:rPr lang="en-US" sz="2400" dirty="0">
                <a:solidFill>
                  <a:srgbClr val="CC0099"/>
                </a:solidFill>
              </a:rPr>
              <a:t>is </a:t>
            </a:r>
            <a:r>
              <a:rPr lang="en-US" sz="2400" dirty="0" smtClean="0">
                <a:solidFill>
                  <a:srgbClr val="CC0099"/>
                </a:solidFill>
              </a:rPr>
              <a:t>not valid </a:t>
            </a:r>
            <a:r>
              <a:rPr lang="en-US" sz="2400" dirty="0">
                <a:solidFill>
                  <a:srgbClr val="CC0099"/>
                </a:solidFill>
              </a:rPr>
              <a:t>then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S4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</a:t>
            </a: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400" dirty="0" err="1" smtClean="0">
                <a:sym typeface="Symbol" pitchFamily="18" charset="2"/>
              </a:rPr>
              <a:t>Satisfiable</a:t>
            </a:r>
            <a:r>
              <a:rPr lang="en-US" sz="2400" dirty="0" smtClean="0">
                <a:sym typeface="Symbol" pitchFamily="18" charset="2"/>
              </a:rPr>
              <a:t> or invalid: S4= 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 C</a:t>
            </a:r>
            <a:r>
              <a:rPr lang="en-US" sz="2400" dirty="0">
                <a:solidFill>
                  <a:srgbClr val="CC0099"/>
                </a:solidFill>
              </a:rPr>
              <a:t>, </a:t>
            </a:r>
            <a:r>
              <a:rPr lang="en-US" sz="2400" dirty="0" smtClean="0">
                <a:sym typeface="Symbol" pitchFamily="18" charset="2"/>
              </a:rPr>
              <a:t>S4=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>
                <a:solidFill>
                  <a:srgbClr val="CC0099"/>
                </a:solidFill>
              </a:rPr>
              <a:t>A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A</a:t>
            </a:r>
            <a:r>
              <a:rPr lang="en-US" sz="2400" dirty="0" smtClean="0">
                <a:solidFill>
                  <a:srgbClr val="CC0099"/>
                </a:solidFill>
              </a:rPr>
              <a:t>,</a:t>
            </a:r>
            <a:endParaRPr lang="en-US" sz="2400" dirty="0" smtClean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endParaRPr lang="en-US" sz="2400" dirty="0">
              <a:sym typeface="Symbol" pitchFamily="18" charset="2"/>
            </a:endParaRPr>
          </a:p>
          <a:p>
            <a:pPr lvl="1">
              <a:lnSpc>
                <a:spcPct val="80000"/>
              </a:lnSpc>
              <a:buNone/>
            </a:pPr>
            <a:endParaRPr lang="en-US" sz="2400" dirty="0">
              <a:sym typeface="Symbol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2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563562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39762"/>
            <a:ext cx="9067800" cy="4525963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</a:rPr>
              <a:t>Entailment</a:t>
            </a:r>
            <a:r>
              <a:rPr lang="en-US" sz="2800" dirty="0"/>
              <a:t> means that </a:t>
            </a:r>
            <a:r>
              <a:rPr lang="en-US" sz="2800" dirty="0" smtClean="0"/>
              <a:t>a sentence </a:t>
            </a:r>
            <a:r>
              <a:rPr lang="en-US" sz="2800" dirty="0" smtClean="0">
                <a:solidFill>
                  <a:srgbClr val="FF0000"/>
                </a:solidFill>
              </a:rPr>
              <a:t>follows </a:t>
            </a:r>
            <a:r>
              <a:rPr lang="en-US" sz="2800" dirty="0">
                <a:solidFill>
                  <a:srgbClr val="FF0000"/>
                </a:solidFill>
              </a:rPr>
              <a:t>from </a:t>
            </a:r>
            <a:r>
              <a:rPr lang="en-US" sz="2800" dirty="0" smtClean="0"/>
              <a:t>the premises contained in the knowledge base:</a:t>
            </a:r>
            <a:br>
              <a:rPr lang="en-US" sz="2800" dirty="0" smtClean="0"/>
            </a:br>
            <a:endParaRPr lang="en-US" sz="800" dirty="0"/>
          </a:p>
          <a:p>
            <a:pPr algn="ctr">
              <a:buFontTx/>
              <a:buNone/>
            </a:pPr>
            <a:r>
              <a:rPr lang="en-US" sz="2800" b="1" i="1" dirty="0">
                <a:solidFill>
                  <a:srgbClr val="CC0099"/>
                </a:solidFill>
              </a:rPr>
              <a:t>KB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l-GR" sz="28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endParaRPr lang="en-US" sz="800" dirty="0"/>
          </a:p>
          <a:p>
            <a:r>
              <a:rPr lang="en-US" sz="2800" i="1" dirty="0" smtClean="0"/>
              <a:t>KB</a:t>
            </a:r>
            <a:r>
              <a:rPr lang="en-US" sz="2800" dirty="0" smtClean="0"/>
              <a:t> </a:t>
            </a:r>
            <a:r>
              <a:rPr lang="en-US" sz="2800" dirty="0"/>
              <a:t>entails sentence </a:t>
            </a:r>
            <a:r>
              <a:rPr lang="en-US" sz="2800" i="1" dirty="0"/>
              <a:t>α</a:t>
            </a:r>
            <a:r>
              <a:rPr lang="en-US" sz="2800" dirty="0"/>
              <a:t> </a:t>
            </a:r>
            <a:r>
              <a:rPr lang="en-US" sz="2800" dirty="0" smtClean="0"/>
              <a:t> if </a:t>
            </a:r>
            <a:r>
              <a:rPr lang="en-US" sz="2800" dirty="0"/>
              <a:t>and only if </a:t>
            </a:r>
            <a:r>
              <a:rPr lang="en-US" sz="2800" i="1" dirty="0"/>
              <a:t>α</a:t>
            </a:r>
            <a:r>
              <a:rPr lang="en-US" sz="2800" dirty="0"/>
              <a:t> is true in </a:t>
            </a:r>
            <a:r>
              <a:rPr lang="en-US" sz="2800" dirty="0" smtClean="0"/>
              <a:t>all interpretations where </a:t>
            </a:r>
            <a:r>
              <a:rPr lang="en-US" sz="2800" i="1" dirty="0"/>
              <a:t>KB</a:t>
            </a:r>
            <a:r>
              <a:rPr lang="en-US" sz="2800" dirty="0"/>
              <a:t> is </a:t>
            </a:r>
            <a:r>
              <a:rPr lang="en-US" sz="2800" dirty="0" smtClean="0"/>
              <a:t>true (KB Models)  </a:t>
            </a:r>
            <a:endParaRPr lang="en-US" sz="1800" dirty="0"/>
          </a:p>
          <a:p>
            <a:pPr lvl="1"/>
            <a:r>
              <a:rPr lang="en-US" sz="2400" dirty="0" smtClean="0"/>
              <a:t>E.g</a:t>
            </a:r>
            <a:r>
              <a:rPr lang="en-US" sz="2400" dirty="0"/>
              <a:t>., </a:t>
            </a:r>
            <a:r>
              <a:rPr lang="en-US" sz="2400" b="1" i="1" dirty="0">
                <a:solidFill>
                  <a:srgbClr val="CC0099"/>
                </a:solidFill>
              </a:rPr>
              <a:t>KB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cs typeface="Arial" charset="0"/>
              </a:rPr>
              <a:t>: {</a:t>
            </a:r>
            <a:r>
              <a:rPr lang="en-US" sz="2400" dirty="0" smtClean="0">
                <a:solidFill>
                  <a:srgbClr val="CC0099"/>
                </a:solidFill>
              </a:rPr>
              <a:t>x = 0}  </a:t>
            </a:r>
            <a:r>
              <a:rPr lang="en-US" sz="2400" dirty="0" smtClean="0"/>
              <a:t>entails</a:t>
            </a:r>
            <a:r>
              <a:rPr lang="el-GR" sz="24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r>
              <a:rPr lang="en-US" sz="2400" b="1" i="1" dirty="0" smtClean="0">
                <a:solidFill>
                  <a:srgbClr val="CC0099"/>
                </a:solidFill>
                <a:cs typeface="Arial" charset="0"/>
              </a:rPr>
              <a:t>:</a:t>
            </a:r>
            <a:r>
              <a:rPr lang="en-US" sz="2400" dirty="0" smtClean="0"/>
              <a:t> {</a:t>
            </a:r>
            <a:r>
              <a:rPr lang="en-US" sz="2400" dirty="0" smtClean="0">
                <a:solidFill>
                  <a:srgbClr val="CC0099"/>
                </a:solidFill>
              </a:rPr>
              <a:t>x * y = 0}</a:t>
            </a:r>
          </a:p>
          <a:p>
            <a:pPr lvl="1"/>
            <a:r>
              <a:rPr lang="en-US" sz="2400" dirty="0" smtClean="0"/>
              <a:t>Can </a:t>
            </a:r>
            <a:r>
              <a:rPr lang="en-US" sz="2400" i="1" dirty="0" smtClean="0"/>
              <a:t>α</a:t>
            </a:r>
            <a:r>
              <a:rPr lang="en-US" sz="2400" dirty="0" smtClean="0"/>
              <a:t> be true when KB is false? 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Of course: x=5, </a:t>
            </a:r>
            <a:r>
              <a:rPr lang="en-US" sz="2400" b="1" i="1" dirty="0" smtClean="0">
                <a:solidFill>
                  <a:srgbClr val="CC0099"/>
                </a:solidFill>
              </a:rPr>
              <a:t>KB</a:t>
            </a:r>
            <a:r>
              <a:rPr lang="en-US" sz="2400" b="1" dirty="0" smtClean="0">
                <a:solidFill>
                  <a:srgbClr val="CC0099"/>
                </a:solidFill>
              </a:rPr>
              <a:t> is false, </a:t>
            </a:r>
            <a:r>
              <a:rPr lang="en-US" sz="2400" dirty="0">
                <a:solidFill>
                  <a:srgbClr val="CC0099"/>
                </a:solidFill>
              </a:rPr>
              <a:t>x * y = 0 </a:t>
            </a:r>
            <a:r>
              <a:rPr lang="en-US" sz="2400" dirty="0" smtClean="0">
                <a:solidFill>
                  <a:srgbClr val="CC0099"/>
                </a:solidFill>
              </a:rPr>
              <a:t>[y=0]</a:t>
            </a:r>
            <a:r>
              <a:rPr lang="en-US" sz="2400" dirty="0" smtClean="0">
                <a:solidFill>
                  <a:srgbClr val="CC0099"/>
                </a:solidFill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l-GR" sz="24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r>
              <a:rPr lang="en-US" sz="2400" b="1" i="1" dirty="0" smtClean="0">
                <a:solidFill>
                  <a:srgbClr val="CC0099"/>
                </a:solidFill>
                <a:cs typeface="Arial" charset="0"/>
              </a:rPr>
              <a:t> is true!!</a:t>
            </a:r>
            <a:endParaRPr lang="en-US" sz="2400" dirty="0" smtClean="0">
              <a:solidFill>
                <a:srgbClr val="CC0099"/>
              </a:solidFill>
            </a:endParaRPr>
          </a:p>
          <a:p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╞ α</a:t>
            </a:r>
            <a:r>
              <a:rPr lang="en-US" sz="2800" b="1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C0099"/>
                </a:solidFill>
              </a:rPr>
              <a:t>(</a:t>
            </a:r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 smtClean="0">
                <a:solidFill>
                  <a:srgbClr val="CC0099"/>
                </a:solidFill>
                <a:sym typeface="Symbol" pitchFamily="18" charset="2"/>
              </a:rPr>
              <a:t> </a:t>
            </a:r>
            <a:r>
              <a:rPr lang="en-US" sz="2800" b="1" dirty="0" smtClean="0">
                <a:solidFill>
                  <a:srgbClr val="CC0099"/>
                </a:solidFill>
              </a:rPr>
              <a:t>α)</a:t>
            </a:r>
            <a:r>
              <a:rPr lang="en-US" sz="2800" dirty="0" smtClean="0"/>
              <a:t> is </a:t>
            </a:r>
            <a:r>
              <a:rPr lang="en-US" sz="2800" i="1" dirty="0" smtClean="0"/>
              <a:t>valid or  </a:t>
            </a:r>
            <a:r>
              <a:rPr lang="en-US" sz="2800" b="1" dirty="0" smtClean="0">
                <a:solidFill>
                  <a:srgbClr val="CC0099"/>
                </a:solidFill>
              </a:rPr>
              <a:t>(</a:t>
            </a:r>
            <a:r>
              <a:rPr lang="en-US" sz="2800" b="1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 smtClean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CC0099"/>
                </a:solidFill>
                <a:sym typeface="Symbol" pitchFamily="18" charset="2"/>
              </a:rPr>
              <a:t> </a:t>
            </a:r>
            <a:r>
              <a:rPr lang="en-US" sz="2800" b="1" dirty="0" smtClean="0">
                <a:solidFill>
                  <a:srgbClr val="CC0099"/>
                </a:solidFill>
              </a:rPr>
              <a:t>α</a:t>
            </a:r>
            <a:r>
              <a:rPr lang="en-US" sz="2800" b="1" dirty="0">
                <a:solidFill>
                  <a:srgbClr val="CC0099"/>
                </a:solidFill>
              </a:rPr>
              <a:t>)</a:t>
            </a:r>
            <a:r>
              <a:rPr lang="en-US" sz="2800" dirty="0"/>
              <a:t> is </a:t>
            </a:r>
            <a:r>
              <a:rPr lang="en-US" sz="2800" i="1" dirty="0"/>
              <a:t>valid </a:t>
            </a:r>
            <a:endParaRPr lang="en-US" sz="2800" dirty="0" smtClean="0"/>
          </a:p>
          <a:p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╞ α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C0099"/>
                </a:solidFill>
              </a:rPr>
              <a:t>(</a:t>
            </a:r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 smtClean="0">
                <a:solidFill>
                  <a:srgbClr val="CC0099"/>
                </a:solidFill>
                <a:sym typeface="Symbol" pitchFamily="18" charset="2"/>
              </a:rPr>
              <a:t></a:t>
            </a:r>
            <a:r>
              <a:rPr lang="en-US" sz="2800" b="1" dirty="0" smtClean="0">
                <a:solidFill>
                  <a:srgbClr val="CC0099"/>
                </a:solidFill>
              </a:rPr>
              <a:t>α) </a:t>
            </a:r>
            <a:r>
              <a:rPr lang="en-US" sz="2800" dirty="0" smtClean="0"/>
              <a:t>is </a:t>
            </a:r>
            <a:r>
              <a:rPr lang="en-US" sz="2800" i="1" dirty="0" err="1" smtClean="0"/>
              <a:t>unsatisfiable</a:t>
            </a:r>
            <a:r>
              <a:rPr lang="en-US" sz="2800" i="1" dirty="0" smtClean="0"/>
              <a:t>: has no models</a:t>
            </a:r>
          </a:p>
          <a:p>
            <a:r>
              <a:rPr lang="en-US" sz="2800" b="1" i="1" dirty="0"/>
              <a:t>N</a:t>
            </a:r>
            <a:r>
              <a:rPr lang="en-US" sz="2800" b="1" dirty="0" smtClean="0"/>
              <a:t>egate α and prove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</a:rPr>
              <a:t>(</a:t>
            </a:r>
            <a:r>
              <a:rPr lang="en-US" sz="2800" b="1" i="1" dirty="0">
                <a:solidFill>
                  <a:srgbClr val="CC0099"/>
                </a:solidFill>
              </a:rPr>
              <a:t>KB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  <a:sym typeface="Symbol" pitchFamily="18" charset="2"/>
              </a:rPr>
              <a:t></a:t>
            </a:r>
            <a:r>
              <a:rPr lang="en-US" sz="2800" b="1" dirty="0">
                <a:solidFill>
                  <a:srgbClr val="CC0099"/>
                </a:solidFill>
              </a:rPr>
              <a:t>α) </a:t>
            </a:r>
            <a:r>
              <a:rPr lang="en-US" sz="2800" dirty="0" smtClean="0"/>
              <a:t> </a:t>
            </a:r>
            <a:r>
              <a:rPr lang="en-US" sz="2800" i="1" dirty="0" err="1" smtClean="0"/>
              <a:t>unsatisfiable</a:t>
            </a:r>
            <a:r>
              <a:rPr lang="en-US" sz="2800" i="1" dirty="0" smtClean="0"/>
              <a:t>: </a:t>
            </a:r>
            <a:endParaRPr lang="en-US" sz="2800" i="1" dirty="0"/>
          </a:p>
          <a:p>
            <a:r>
              <a:rPr lang="en-US" sz="2800" i="1" dirty="0" err="1" smtClean="0"/>
              <a:t>Refutational</a:t>
            </a:r>
            <a:r>
              <a:rPr lang="en-US" sz="2800" i="1" dirty="0" smtClean="0"/>
              <a:t> proof, proof by contradiction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361"/>
            <a:ext cx="82296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686800" cy="50292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</a:rPr>
              <a:t>Entailment</a:t>
            </a:r>
            <a:r>
              <a:rPr lang="en-US" sz="2800" dirty="0"/>
              <a:t> </a:t>
            </a:r>
            <a:r>
              <a:rPr lang="en-US" sz="2800" dirty="0" smtClean="0"/>
              <a:t>Example for </a:t>
            </a:r>
            <a:r>
              <a:rPr lang="en-US" sz="2800" b="1" i="1" dirty="0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l-GR" sz="28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endParaRPr lang="en-US" sz="2800" b="1" i="1" dirty="0" smtClean="0">
              <a:solidFill>
                <a:srgbClr val="CC0099"/>
              </a:solidFill>
              <a:cs typeface="Arial" charset="0"/>
            </a:endParaRPr>
          </a:p>
          <a:p>
            <a:pPr algn="ctr">
              <a:buFontTx/>
              <a:buNone/>
            </a:pPr>
            <a:endParaRPr lang="en-US" sz="800" dirty="0"/>
          </a:p>
          <a:p>
            <a:r>
              <a:rPr lang="en-US" sz="2800" dirty="0" smtClean="0"/>
              <a:t>Let  </a:t>
            </a:r>
            <a:r>
              <a:rPr lang="en-US" sz="2800" b="1" i="1" dirty="0">
                <a:solidFill>
                  <a:srgbClr val="CC0099"/>
                </a:solidFill>
              </a:rPr>
              <a:t>KB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n-US" sz="2800" dirty="0" smtClean="0"/>
              <a:t>= P</a:t>
            </a:r>
            <a:r>
              <a:rPr lang="en-US" sz="2800" dirty="0" smtClean="0">
                <a:sym typeface="Wingdings" panose="05000000000000000000" pitchFamily="2" charset="2"/>
              </a:rPr>
              <a:t>Q and P, Let </a:t>
            </a:r>
            <a:r>
              <a:rPr lang="el-GR" sz="28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r>
              <a:rPr lang="en-US" sz="2800" dirty="0" smtClean="0">
                <a:sym typeface="Wingdings" panose="05000000000000000000" pitchFamily="2" charset="2"/>
              </a:rPr>
              <a:t>=P</a:t>
            </a:r>
            <a:r>
              <a:rPr lang="en-US" sz="2800" dirty="0">
                <a:sym typeface="Wingdings" panose="05000000000000000000" pitchFamily="2" charset="2"/>
              </a:rPr>
              <a:t>, show that </a:t>
            </a:r>
            <a:r>
              <a:rPr lang="en-US" sz="2800" b="1" i="1" dirty="0">
                <a:solidFill>
                  <a:srgbClr val="CC0099"/>
                </a:solidFill>
              </a:rPr>
              <a:t>KB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l-GR" sz="2800" b="1" i="1" dirty="0">
                <a:solidFill>
                  <a:srgbClr val="CC0099"/>
                </a:solidFill>
                <a:cs typeface="Arial" charset="0"/>
              </a:rPr>
              <a:t>α</a:t>
            </a:r>
            <a:endParaRPr lang="en-US" sz="2800" b="1" i="1" dirty="0">
              <a:solidFill>
                <a:srgbClr val="CC0099"/>
              </a:solidFill>
              <a:cs typeface="Arial" charset="0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2 variable, 4 interpretations.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75927"/>
              </p:ext>
            </p:extLst>
          </p:nvPr>
        </p:nvGraphicFramePr>
        <p:xfrm>
          <a:off x="457200" y="3047999"/>
          <a:ext cx="8382000" cy="329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98">
                  <a:extLst>
                    <a:ext uri="{9D8B030D-6E8A-4147-A177-3AD203B41FA5}">
                      <a16:colId xmlns:a16="http://schemas.microsoft.com/office/drawing/2014/main" val="252853496"/>
                    </a:ext>
                  </a:extLst>
                </a:gridCol>
                <a:gridCol w="1111898">
                  <a:extLst>
                    <a:ext uri="{9D8B030D-6E8A-4147-A177-3AD203B41FA5}">
                      <a16:colId xmlns:a16="http://schemas.microsoft.com/office/drawing/2014/main" val="1538775270"/>
                    </a:ext>
                  </a:extLst>
                </a:gridCol>
                <a:gridCol w="1282959">
                  <a:extLst>
                    <a:ext uri="{9D8B030D-6E8A-4147-A177-3AD203B41FA5}">
                      <a16:colId xmlns:a16="http://schemas.microsoft.com/office/drawing/2014/main" val="42795630"/>
                    </a:ext>
                  </a:extLst>
                </a:gridCol>
                <a:gridCol w="2052735">
                  <a:extLst>
                    <a:ext uri="{9D8B030D-6E8A-4147-A177-3AD203B41FA5}">
                      <a16:colId xmlns:a16="http://schemas.microsoft.com/office/drawing/2014/main" val="2081837777"/>
                    </a:ext>
                  </a:extLst>
                </a:gridCol>
                <a:gridCol w="684245">
                  <a:extLst>
                    <a:ext uri="{9D8B030D-6E8A-4147-A177-3AD203B41FA5}">
                      <a16:colId xmlns:a16="http://schemas.microsoft.com/office/drawing/2014/main" val="2236204285"/>
                    </a:ext>
                  </a:extLst>
                </a:gridCol>
                <a:gridCol w="2138265">
                  <a:extLst>
                    <a:ext uri="{9D8B030D-6E8A-4147-A177-3AD203B41FA5}">
                      <a16:colId xmlns:a16="http://schemas.microsoft.com/office/drawing/2014/main" val="3020069983"/>
                    </a:ext>
                  </a:extLst>
                </a:gridCol>
              </a:tblGrid>
              <a:tr h="68580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Q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{P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Q,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Q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{P</a:t>
                      </a:r>
                      <a:r>
                        <a:rPr lang="en-US" sz="2800" b="1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Q,</a:t>
                      </a:r>
                      <a:r>
                        <a:rPr lang="en-US" sz="2800" b="1" baseline="0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P, Q’}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38885"/>
                  </a:ext>
                </a:extLst>
              </a:tr>
              <a:tr h="58782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160632"/>
                  </a:ext>
                </a:extLst>
              </a:tr>
              <a:tr h="58782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149560"/>
                  </a:ext>
                </a:extLst>
              </a:tr>
              <a:tr h="58782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163085"/>
                  </a:ext>
                </a:extLst>
              </a:tr>
              <a:tr h="58782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52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22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361"/>
            <a:ext cx="8077200" cy="667439"/>
          </a:xfrm>
        </p:spPr>
        <p:txBody>
          <a:bodyPr/>
          <a:lstStyle/>
          <a:p>
            <a:r>
              <a:rPr lang="en-US" dirty="0" smtClean="0"/>
              <a:t>Entailment </a:t>
            </a:r>
            <a:r>
              <a:rPr lang="en-US" dirty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9067800" cy="5029200"/>
          </a:xfrm>
        </p:spPr>
        <p:txBody>
          <a:bodyPr/>
          <a:lstStyle/>
          <a:p>
            <a:pPr algn="ctr">
              <a:buFontTx/>
              <a:buNone/>
            </a:pPr>
            <a:endParaRPr lang="en-US" sz="800" dirty="0"/>
          </a:p>
          <a:p>
            <a:r>
              <a:rPr lang="en-US" sz="2800" dirty="0" smtClean="0"/>
              <a:t>Let  </a:t>
            </a:r>
            <a:r>
              <a:rPr lang="en-US" sz="2800" b="1" i="1" dirty="0">
                <a:solidFill>
                  <a:srgbClr val="CC0099"/>
                </a:solidFill>
              </a:rPr>
              <a:t>KB</a:t>
            </a:r>
            <a:r>
              <a:rPr lang="en-US" sz="2800" b="1" dirty="0">
                <a:solidFill>
                  <a:srgbClr val="CC0099"/>
                </a:solidFill>
              </a:rPr>
              <a:t> </a:t>
            </a:r>
            <a:r>
              <a:rPr lang="en-US" sz="2800" dirty="0" smtClean="0"/>
              <a:t>= R^P</a:t>
            </a:r>
            <a:r>
              <a:rPr lang="en-US" sz="2800" dirty="0" smtClean="0">
                <a:sym typeface="Wingdings" panose="05000000000000000000" pitchFamily="2" charset="2"/>
              </a:rPr>
              <a:t>Q and P, Let </a:t>
            </a:r>
            <a:r>
              <a:rPr lang="el-GR" sz="2800" b="1" i="1" dirty="0" smtClean="0">
                <a:solidFill>
                  <a:srgbClr val="CC0099"/>
                </a:solidFill>
                <a:cs typeface="Arial" charset="0"/>
              </a:rPr>
              <a:t>α</a:t>
            </a:r>
            <a:r>
              <a:rPr lang="en-US" sz="2800" dirty="0" smtClean="0">
                <a:sym typeface="Wingdings" panose="05000000000000000000" pitchFamily="2" charset="2"/>
              </a:rPr>
              <a:t>=Q, </a:t>
            </a:r>
            <a:r>
              <a:rPr lang="en-US" sz="2800" dirty="0">
                <a:sym typeface="Wingdings" panose="05000000000000000000" pitchFamily="2" charset="2"/>
              </a:rPr>
              <a:t>show </a:t>
            </a:r>
            <a:r>
              <a:rPr lang="en-US" sz="2800" dirty="0" err="1" smtClean="0">
                <a:sym typeface="Wingdings" panose="05000000000000000000" pitchFamily="2" charset="2"/>
              </a:rPr>
              <a:t>that</a:t>
            </a:r>
            <a:r>
              <a:rPr lang="en-US" sz="2800" b="1" i="1" dirty="0" err="1" smtClean="0">
                <a:solidFill>
                  <a:srgbClr val="CC0099"/>
                </a:solidFill>
              </a:rPr>
              <a:t>KB</a:t>
            </a:r>
            <a:r>
              <a:rPr lang="en-US" sz="2800" b="1" dirty="0" smtClean="0">
                <a:solidFill>
                  <a:srgbClr val="CC0099"/>
                </a:solidFill>
                <a:cs typeface="Arial" charset="0"/>
              </a:rPr>
              <a:t>╞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l-GR" sz="2800" b="1" i="1" dirty="0">
                <a:solidFill>
                  <a:srgbClr val="CC0099"/>
                </a:solidFill>
                <a:cs typeface="Arial" charset="0"/>
              </a:rPr>
              <a:t>α</a:t>
            </a:r>
            <a:endParaRPr lang="en-US" sz="2800" b="1" i="1" dirty="0">
              <a:solidFill>
                <a:srgbClr val="CC0099"/>
              </a:solidFill>
              <a:cs typeface="Arial" charset="0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3 variable, 8 interpretations. Enumeration: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2496"/>
              </p:ext>
            </p:extLst>
          </p:nvPr>
        </p:nvGraphicFramePr>
        <p:xfrm>
          <a:off x="457200" y="1905000"/>
          <a:ext cx="83058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31277971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028388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445605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266375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0230166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8606046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79428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50"/>
                          </a:solidFill>
                        </a:rPr>
                        <a:t>P</a:t>
                      </a:r>
                      <a:endParaRPr 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Q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R^P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{R^P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Q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{R^P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Q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,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B050"/>
                          </a:solidFill>
                        </a:rPr>
                        <a:t>P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C0099"/>
                          </a:solidFill>
                        </a:rPr>
                        <a:t>KB </a:t>
                      </a:r>
                      <a:r>
                        <a:rPr lang="en-US" sz="2000" b="1" dirty="0" smtClean="0">
                          <a:solidFill>
                            <a:srgbClr val="CC0099"/>
                          </a:solidFill>
                          <a:sym typeface="Symbol" pitchFamily="18" charset="2"/>
                        </a:rPr>
                        <a:t></a:t>
                      </a:r>
                      <a:r>
                        <a:rPr lang="en-US" sz="2000" b="1" dirty="0" smtClean="0">
                          <a:solidFill>
                            <a:srgbClr val="CC0099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CC0099"/>
                          </a:solidFill>
                          <a:sym typeface="Symbol" pitchFamily="18" charset="2"/>
                        </a:rPr>
                        <a:t></a:t>
                      </a:r>
                      <a:r>
                        <a:rPr lang="en-US" sz="2000" b="1" dirty="0" smtClean="0">
                          <a:solidFill>
                            <a:srgbClr val="CC0099"/>
                          </a:solidFill>
                        </a:rPr>
                        <a:t> α </a:t>
                      </a:r>
                      <a:endParaRPr lang="en-US" sz="20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1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72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33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36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08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0*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 ***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1***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57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61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  <a:p>
                      <a:r>
                        <a:rPr lang="en-US" sz="26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</a:p>
                    <a:p>
                      <a:r>
                        <a:rPr lang="en-US" sz="2600" dirty="0" smtClean="0"/>
                        <a:t>1</a:t>
                      </a:r>
                    </a:p>
                    <a:p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0</a:t>
                      </a:r>
                    </a:p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</a:p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  <a:p>
                      <a:r>
                        <a:rPr lang="en-US" sz="2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</a:p>
                    <a:p>
                      <a:r>
                        <a:rPr lang="en-US" sz="2600" b="1" dirty="0" smtClean="0">
                          <a:solidFill>
                            <a:srgbClr val="CC0099"/>
                          </a:solidFill>
                        </a:rPr>
                        <a:t>0</a:t>
                      </a:r>
                      <a:endParaRPr lang="en-US" sz="2600" b="1" dirty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464832"/>
                  </a:ext>
                </a:extLst>
              </a:tr>
            </a:tbl>
          </a:graphicData>
        </a:graphic>
      </p:graphicFrame>
      <p:sp>
        <p:nvSpPr>
          <p:cNvPr id="5" name="Line 29"/>
          <p:cNvSpPr>
            <a:spLocks noChangeShapeType="1"/>
          </p:cNvSpPr>
          <p:nvPr/>
        </p:nvSpPr>
        <p:spPr bwMode="auto">
          <a:xfrm flipH="1" flipV="1">
            <a:off x="1295400" y="2590800"/>
            <a:ext cx="71628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 flipH="1" flipV="1">
            <a:off x="4800600" y="2590800"/>
            <a:ext cx="36576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6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en-US" dirty="0" smtClean="0"/>
              <a:t>Entailment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5" y="1173480"/>
            <a:ext cx="910802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en-US" dirty="0" smtClean="0"/>
              <a:t>Entailment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19518"/>
            <a:ext cx="8458200" cy="550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Knowledge-based agents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76574"/>
            <a:ext cx="8366760" cy="3629026"/>
          </a:xfrm>
        </p:spPr>
        <p:txBody>
          <a:bodyPr/>
          <a:lstStyle/>
          <a:p>
            <a:r>
              <a:rPr lang="en-US" sz="2000" dirty="0"/>
              <a:t>Knowledge </a:t>
            </a:r>
            <a:r>
              <a:rPr lang="en-US" sz="2000" dirty="0" smtClean="0"/>
              <a:t>base (KB) </a:t>
            </a:r>
            <a:r>
              <a:rPr lang="en-US" sz="2000" dirty="0"/>
              <a:t>= set of </a:t>
            </a:r>
            <a:r>
              <a:rPr lang="en-US" sz="2000" dirty="0">
                <a:solidFill>
                  <a:schemeClr val="accent2"/>
                </a:solidFill>
              </a:rPr>
              <a:t>sentences</a:t>
            </a:r>
            <a:r>
              <a:rPr lang="en-US" sz="2000" dirty="0"/>
              <a:t> in a </a:t>
            </a:r>
            <a:r>
              <a:rPr lang="en-US" sz="2000" dirty="0">
                <a:solidFill>
                  <a:schemeClr val="accent2"/>
                </a:solidFill>
              </a:rPr>
              <a:t>formal</a:t>
            </a:r>
            <a:r>
              <a:rPr lang="en-US" sz="2000" dirty="0"/>
              <a:t> </a:t>
            </a:r>
            <a:r>
              <a:rPr lang="en-US" sz="2000" dirty="0" smtClean="0"/>
              <a:t>language</a:t>
            </a:r>
            <a:endParaRPr lang="en-US" sz="2000" dirty="0"/>
          </a:p>
          <a:p>
            <a:r>
              <a:rPr lang="en-US" sz="2000" dirty="0">
                <a:solidFill>
                  <a:schemeClr val="accent2"/>
                </a:solidFill>
              </a:rPr>
              <a:t>Declarative</a:t>
            </a:r>
            <a:r>
              <a:rPr lang="en-US" sz="2000" dirty="0"/>
              <a:t> approach to building an agent (or other system):</a:t>
            </a:r>
          </a:p>
          <a:p>
            <a:pPr lvl="1"/>
            <a:r>
              <a:rPr lang="en-US" sz="1800" dirty="0"/>
              <a:t>Tell it what it needs to </a:t>
            </a:r>
            <a:r>
              <a:rPr lang="en-US" sz="1800" dirty="0" smtClean="0"/>
              <a:t>know</a:t>
            </a:r>
            <a:endParaRPr lang="en-US" sz="1800" dirty="0"/>
          </a:p>
          <a:p>
            <a:r>
              <a:rPr lang="en-US" sz="2000" dirty="0"/>
              <a:t>Then it can </a:t>
            </a:r>
            <a:r>
              <a:rPr lang="en-US" sz="2000" dirty="0" smtClean="0"/>
              <a:t>ask </a:t>
            </a:r>
            <a:r>
              <a:rPr lang="en-US" sz="2000" dirty="0"/>
              <a:t>itself what to do - answers should follow from the </a:t>
            </a:r>
            <a:r>
              <a:rPr lang="en-US" sz="2000" dirty="0" smtClean="0"/>
              <a:t>KB</a:t>
            </a:r>
          </a:p>
          <a:p>
            <a:r>
              <a:rPr lang="en-US" sz="2000" dirty="0" smtClean="0"/>
              <a:t>Distinction between data and program</a:t>
            </a:r>
          </a:p>
          <a:p>
            <a:r>
              <a:rPr lang="en-US" sz="2000" dirty="0" smtClean="0"/>
              <a:t>Fullest realization of this philosophy was in the field of expert systems or knowledge-based systems in the 1970s and 1980s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990600" y="1828800"/>
            <a:ext cx="2667000" cy="533400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Inference engine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90600" y="2362200"/>
            <a:ext cx="2667000" cy="533400"/>
          </a:xfrm>
          <a:prstGeom prst="rect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Knowledge base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3886200" y="2132012"/>
            <a:ext cx="1447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5368893" y="1947446"/>
            <a:ext cx="30893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 smtClean="0"/>
              <a:t>Domain-independent algorithms</a:t>
            </a:r>
            <a:endParaRPr lang="en-US" sz="1600" b="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886200" y="2622966"/>
            <a:ext cx="1447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399635" y="2438400"/>
            <a:ext cx="23727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 smtClean="0"/>
              <a:t>Domain-specific content</a:t>
            </a:r>
            <a:endParaRPr lang="en-US" sz="1600" b="0" dirty="0"/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 flipH="1">
            <a:off x="5029200" y="4724400"/>
            <a:ext cx="3505200" cy="1629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en-US" dirty="0" smtClean="0"/>
              <a:t>Entailment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78178"/>
            <a:ext cx="8458200" cy="527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"/>
            <a:ext cx="8763000" cy="1143000"/>
          </a:xfrm>
        </p:spPr>
        <p:txBody>
          <a:bodyPr/>
          <a:lstStyle/>
          <a:p>
            <a:r>
              <a:rPr lang="en-US" dirty="0" smtClean="0"/>
              <a:t>Entailment </a:t>
            </a:r>
            <a:br>
              <a:rPr lang="en-US" dirty="0" smtClean="0"/>
            </a:br>
            <a:r>
              <a:rPr lang="en-US" sz="3200" dirty="0" smtClean="0"/>
              <a:t>Check that:</a:t>
            </a:r>
            <a:r>
              <a:rPr lang="en-US" sz="3200" b="1" dirty="0">
                <a:solidFill>
                  <a:srgbClr val="CC0099"/>
                </a:solidFill>
              </a:rPr>
              <a:t> (</a:t>
            </a:r>
            <a:r>
              <a:rPr lang="en-US" sz="3200" b="1" i="1" dirty="0">
                <a:solidFill>
                  <a:srgbClr val="CC0099"/>
                </a:solidFill>
              </a:rPr>
              <a:t>KB</a:t>
            </a:r>
            <a:r>
              <a:rPr lang="en-US" sz="3200" b="1" dirty="0">
                <a:solidFill>
                  <a:srgbClr val="CC0099"/>
                </a:solidFill>
              </a:rPr>
              <a:t> </a:t>
            </a:r>
            <a:r>
              <a:rPr lang="en-US" sz="3200" b="1" dirty="0">
                <a:solidFill>
                  <a:srgbClr val="CC0099"/>
                </a:solidFill>
                <a:sym typeface="Symbol" pitchFamily="18" charset="2"/>
              </a:rPr>
              <a:t></a:t>
            </a:r>
            <a:r>
              <a:rPr lang="en-US" sz="3200" b="1" dirty="0">
                <a:solidFill>
                  <a:srgbClr val="CC0099"/>
                </a:solidFill>
              </a:rPr>
              <a:t>α) </a:t>
            </a:r>
            <a:r>
              <a:rPr lang="en-US" sz="3200" dirty="0"/>
              <a:t> </a:t>
            </a:r>
            <a:r>
              <a:rPr lang="en-US" sz="3200" i="1" dirty="0" err="1"/>
              <a:t>unsatisfiable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78178"/>
            <a:ext cx="8458200" cy="527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47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Logical inference:</a:t>
            </a:r>
            <a:r>
              <a:rPr lang="en-US" sz="2800" dirty="0" smtClean="0"/>
              <a:t> a procedure for generating sentences that follow from a knowledge base KB</a:t>
            </a:r>
          </a:p>
          <a:p>
            <a:r>
              <a:rPr lang="en-US" sz="2800" dirty="0" smtClean="0"/>
              <a:t>An inference procedure is </a:t>
            </a:r>
            <a:r>
              <a:rPr lang="en-US" sz="2800" b="1" dirty="0" smtClean="0">
                <a:solidFill>
                  <a:srgbClr val="0000FF"/>
                </a:solidFill>
              </a:rPr>
              <a:t>sound</a:t>
            </a:r>
            <a:r>
              <a:rPr lang="en-US" sz="2800" dirty="0" smtClean="0"/>
              <a:t> if whenever it derives a sentence α, </a:t>
            </a:r>
            <a:r>
              <a:rPr lang="en-US" sz="2800" dirty="0" smtClean="0">
                <a:solidFill>
                  <a:srgbClr val="CC0099"/>
                </a:solidFill>
              </a:rPr>
              <a:t>KB╞ α</a:t>
            </a:r>
            <a:endParaRPr lang="en-US" sz="2800" dirty="0">
              <a:solidFill>
                <a:srgbClr val="CC0099"/>
              </a:solidFill>
            </a:endParaRPr>
          </a:p>
          <a:p>
            <a:pPr lvl="1"/>
            <a:r>
              <a:rPr lang="en-US" sz="2400" dirty="0" smtClean="0"/>
              <a:t>A sound inference procedure can derive only true sentences</a:t>
            </a:r>
            <a:endParaRPr lang="en-US" sz="2400" dirty="0"/>
          </a:p>
          <a:p>
            <a:r>
              <a:rPr lang="en-US" sz="2800" dirty="0" smtClean="0"/>
              <a:t>An inference </a:t>
            </a:r>
            <a:r>
              <a:rPr lang="en-US" sz="2800" b="1" dirty="0" smtClean="0">
                <a:solidFill>
                  <a:srgbClr val="00B050"/>
                </a:solidFill>
              </a:rPr>
              <a:t>procedure</a:t>
            </a:r>
            <a:r>
              <a:rPr lang="en-US" sz="2800" dirty="0" smtClean="0"/>
              <a:t> is </a:t>
            </a:r>
            <a:r>
              <a:rPr lang="en-US" sz="2800" b="1" dirty="0" smtClean="0">
                <a:solidFill>
                  <a:srgbClr val="0000FF"/>
                </a:solidFill>
              </a:rPr>
              <a:t>complete</a:t>
            </a:r>
            <a:r>
              <a:rPr lang="en-US" sz="2800" dirty="0" smtClean="0"/>
              <a:t> if whenever 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CC0099"/>
                </a:solidFill>
              </a:rPr>
              <a:t>KB</a:t>
            </a:r>
            <a:r>
              <a:rPr lang="en-US" sz="2800" dirty="0" smtClean="0">
                <a:solidFill>
                  <a:srgbClr val="CC0099"/>
                </a:solidFill>
              </a:rPr>
              <a:t>╞ α</a:t>
            </a:r>
            <a:r>
              <a:rPr lang="en-US" sz="2800" dirty="0" smtClean="0"/>
              <a:t>, α can be derived by the </a:t>
            </a:r>
            <a:r>
              <a:rPr lang="en-US" sz="2800" b="1" dirty="0" smtClean="0">
                <a:solidFill>
                  <a:srgbClr val="00B050"/>
                </a:solidFill>
              </a:rPr>
              <a:t>procedure</a:t>
            </a:r>
          </a:p>
          <a:p>
            <a:pPr lvl="1"/>
            <a:r>
              <a:rPr lang="en-US" sz="2400" dirty="0" smtClean="0"/>
              <a:t>A complete inference procedure can derive every entailed sentence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Inference: Sound and Complete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87569" y="1295400"/>
            <a:ext cx="8991600" cy="4525963"/>
          </a:xfrm>
        </p:spPr>
        <p:txBody>
          <a:bodyPr/>
          <a:lstStyle/>
          <a:p>
            <a:r>
              <a:rPr lang="en-US" dirty="0" smtClean="0"/>
              <a:t>Can be sound but not complete: </a:t>
            </a:r>
          </a:p>
          <a:p>
            <a:r>
              <a:rPr lang="en-US" dirty="0"/>
              <a:t>E.g. Derive </a:t>
            </a:r>
            <a:r>
              <a:rPr lang="en-US" dirty="0" smtClean="0"/>
              <a:t>nothing </a:t>
            </a:r>
            <a:r>
              <a:rPr lang="en-US" dirty="0"/>
              <a:t>from any KB. </a:t>
            </a:r>
            <a:endParaRPr lang="en-US" dirty="0" smtClean="0"/>
          </a:p>
          <a:p>
            <a:r>
              <a:rPr lang="en-US" dirty="0" smtClean="0"/>
              <a:t>Or from </a:t>
            </a:r>
            <a:r>
              <a:rPr lang="en-US" dirty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  <a:sym typeface="Symbol" pitchFamily="18" charset="2"/>
              </a:rPr>
              <a:t>B derive only A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complete but not sound.</a:t>
            </a:r>
          </a:p>
          <a:p>
            <a:r>
              <a:rPr lang="en-US" dirty="0"/>
              <a:t>Or from </a:t>
            </a:r>
            <a:r>
              <a:rPr lang="en-US" dirty="0" smtClean="0">
                <a:solidFill>
                  <a:srgbClr val="CC0099"/>
                </a:solidFill>
              </a:rPr>
              <a:t>A</a:t>
            </a:r>
            <a:r>
              <a:rPr lang="en-US" dirty="0">
                <a:solidFill>
                  <a:srgbClr val="CC0099"/>
                </a:solidFill>
                <a:sym typeface="Symbol" pitchFamily="18" charset="2"/>
              </a:rPr>
              <a:t>B</a:t>
            </a:r>
            <a:r>
              <a:rPr lang="en-US" dirty="0" smtClean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CC0099"/>
                </a:solidFill>
                <a:sym typeface="Symbol" pitchFamily="18" charset="2"/>
              </a:rPr>
              <a:t>derive </a:t>
            </a:r>
            <a:r>
              <a:rPr lang="en-US" dirty="0" smtClean="0">
                <a:solidFill>
                  <a:srgbClr val="CC0099"/>
                </a:solidFill>
                <a:sym typeface="Symbol" pitchFamily="18" charset="2"/>
              </a:rPr>
              <a:t> A and B </a:t>
            </a:r>
            <a:r>
              <a:rPr lang="en-US" b="1" dirty="0" smtClean="0">
                <a:solidFill>
                  <a:srgbClr val="00B050"/>
                </a:solidFill>
                <a:sym typeface="Symbol" pitchFamily="18" charset="2"/>
              </a:rPr>
              <a:t>and C</a:t>
            </a:r>
            <a:r>
              <a:rPr lang="en-US" dirty="0" smtClean="0"/>
              <a:t> ?</a:t>
            </a:r>
          </a:p>
          <a:p>
            <a:r>
              <a:rPr lang="en-US" dirty="0" smtClean="0"/>
              <a:t>E.g. Derive everything from any KB. </a:t>
            </a:r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Best if both sound and complete: </a:t>
            </a:r>
            <a:r>
              <a:rPr lang="en-US" b="1" dirty="0" smtClean="0">
                <a:solidFill>
                  <a:srgbClr val="0070C0"/>
                </a:solidFill>
              </a:rPr>
              <a:t>drives all and only what is derivable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smtClean="0">
                <a:solidFill>
                  <a:srgbClr val="00B050"/>
                </a:solidFill>
              </a:rPr>
              <a:t>all the truth and nothing but the truth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ar-SA" dirty="0" smtClean="0">
                <a:solidFill>
                  <a:srgbClr val="C00000"/>
                </a:solidFill>
              </a:rPr>
              <a:t>كل الحق ولا شيء غير الحق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0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sz="2400" dirty="0" smtClean="0"/>
              <a:t>How can we check whether a sentence α is entailed by KB?</a:t>
            </a:r>
          </a:p>
          <a:p>
            <a:r>
              <a:rPr lang="en-US" sz="2400" dirty="0" smtClean="0"/>
              <a:t>How about we enumerate all possible models of the KB (truth assignments of all its symbols), and check that α is true in every model in which KB is true?</a:t>
            </a:r>
          </a:p>
          <a:p>
            <a:pPr lvl="1"/>
            <a:r>
              <a:rPr lang="en-US" sz="2400" dirty="0" smtClean="0"/>
              <a:t>Is this sound?</a:t>
            </a:r>
          </a:p>
          <a:p>
            <a:pPr lvl="1"/>
            <a:r>
              <a:rPr lang="en-US" sz="2400" dirty="0" smtClean="0"/>
              <a:t>Is this complete?</a:t>
            </a:r>
          </a:p>
          <a:p>
            <a:r>
              <a:rPr lang="en-US" sz="2400" dirty="0" smtClean="0"/>
              <a:t>Problem: if KB contains </a:t>
            </a:r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/>
              <a:t> symbols, the truth table will be of size </a:t>
            </a:r>
            <a:r>
              <a:rPr lang="en-US" sz="2400" i="1" dirty="0" smtClean="0">
                <a:solidFill>
                  <a:srgbClr val="0000FF"/>
                </a:solidFill>
              </a:rPr>
              <a:t>2</a:t>
            </a:r>
            <a:r>
              <a:rPr lang="en-US" sz="2400" i="1" baseline="30000" dirty="0" smtClean="0">
                <a:solidFill>
                  <a:srgbClr val="0000FF"/>
                </a:solidFill>
              </a:rPr>
              <a:t>n</a:t>
            </a:r>
          </a:p>
          <a:p>
            <a:r>
              <a:rPr lang="en-US" sz="2400" dirty="0" smtClean="0"/>
              <a:t>Better idea: use </a:t>
            </a:r>
            <a:r>
              <a:rPr lang="en-US" sz="2400" i="1" dirty="0" smtClean="0"/>
              <a:t>inference rules</a:t>
            </a:r>
            <a:r>
              <a:rPr lang="en-US" sz="2400" dirty="0" smtClean="0"/>
              <a:t>, or sound procedures to generate new sentences or </a:t>
            </a:r>
            <a:r>
              <a:rPr lang="en-US" sz="2400" i="1" dirty="0" smtClean="0"/>
              <a:t>conclusions</a:t>
            </a:r>
            <a:r>
              <a:rPr lang="en-US" sz="2400" dirty="0" smtClean="0"/>
              <a:t>  given the </a:t>
            </a:r>
            <a:r>
              <a:rPr lang="en-US" sz="2400" i="1" dirty="0" smtClean="0"/>
              <a:t>premises</a:t>
            </a:r>
            <a:r>
              <a:rPr lang="en-US" sz="2400" dirty="0" smtClean="0"/>
              <a:t> in the KB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Modus Ponens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P--&gt;Q, P</a:t>
            </a:r>
          </a:p>
          <a:p>
            <a:pPr>
              <a:buNone/>
            </a:pPr>
            <a:r>
              <a:rPr lang="en-US" dirty="0" smtClean="0"/>
              <a:t>      Q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And-elimination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6200" y="4876800"/>
          <a:ext cx="132123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03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876800"/>
                        <a:ext cx="1321230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1524000" y="2993867"/>
            <a:ext cx="2133600" cy="1844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10" idx="1"/>
          </p:cNvCxnSpPr>
          <p:nvPr/>
        </p:nvCxnSpPr>
        <p:spPr bwMode="auto">
          <a:xfrm flipH="1">
            <a:off x="1600200" y="3618607"/>
            <a:ext cx="1722676" cy="1683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05200" y="278713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premises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22876" y="343394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conclusion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57200" y="2590800"/>
            <a:ext cx="457200" cy="6154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1633" y="234106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Rule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6800" y="435475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Goal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918320" y="2624535"/>
            <a:ext cx="15379" cy="420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1981200" y="2987487"/>
            <a:ext cx="1728827" cy="2891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09600" y="2743200"/>
            <a:ext cx="457200" cy="6154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56522" y="247898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Fact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6" name="Straight Arrow Connector 25"/>
          <p:cNvCxnSpPr>
            <a:stCxn id="17" idx="0"/>
          </p:cNvCxnSpPr>
          <p:nvPr/>
        </p:nvCxnSpPr>
        <p:spPr bwMode="auto">
          <a:xfrm flipH="1" flipV="1">
            <a:off x="1414914" y="3955563"/>
            <a:ext cx="700" cy="399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0" grpId="0"/>
      <p:bldP spid="16" grpId="0"/>
      <p:bldP spid="17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And-introduction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Or-introduction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79863" y="4648200"/>
          <a:ext cx="1430337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65" name="Equation" r:id="rId4" imgW="419040" imgH="419040" progId="Equation.3">
                  <p:embed/>
                </p:oleObj>
              </mc:Choice>
              <mc:Fallback>
                <p:oleObj name="Equation" r:id="rId4" imgW="4190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3" y="4648200"/>
                        <a:ext cx="1430337" cy="143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0" name="Object 3"/>
          <p:cNvGraphicFramePr>
            <a:graphicFrameLocks noChangeAspect="1"/>
          </p:cNvGraphicFramePr>
          <p:nvPr/>
        </p:nvGraphicFramePr>
        <p:xfrm>
          <a:off x="3935413" y="2286000"/>
          <a:ext cx="1432258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66" name="Equation" r:id="rId6" imgW="419040" imgH="419040" progId="Equation.3">
                  <p:embed/>
                </p:oleObj>
              </mc:Choice>
              <mc:Fallback>
                <p:oleObj name="Equation" r:id="rId6" imgW="41904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2286000"/>
                        <a:ext cx="1432258" cy="143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negative elimination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Unit resolution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90888" y="4918075"/>
          <a:ext cx="2214562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89" name="Equation" r:id="rId4" imgW="685800" imgH="393480" progId="Equation.3">
                  <p:embed/>
                </p:oleObj>
              </mc:Choice>
              <mc:Fallback>
                <p:oleObj name="Equation" r:id="rId4" imgW="6858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4918075"/>
                        <a:ext cx="2214562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2"/>
          <p:cNvGraphicFramePr>
            <a:graphicFrameLocks noChangeAspect="1"/>
          </p:cNvGraphicFramePr>
          <p:nvPr/>
        </p:nvGraphicFramePr>
        <p:xfrm>
          <a:off x="3665538" y="2479675"/>
          <a:ext cx="1311275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0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2479675"/>
                        <a:ext cx="1311275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l-GR" dirty="0" smtClean="0">
                <a:cs typeface="Times New Roman"/>
                <a:sym typeface="Symbol"/>
              </a:rPr>
              <a:t></a:t>
            </a:r>
            <a:r>
              <a:rPr lang="en-US" dirty="0" smtClean="0">
                <a:cs typeface="Times New Roman"/>
                <a:sym typeface="Symbol"/>
              </a:rPr>
              <a:t>: “The weather is dry”</a:t>
            </a:r>
          </a:p>
          <a:p>
            <a:pPr lvl="1">
              <a:buNone/>
            </a:pPr>
            <a:r>
              <a:rPr lang="el-GR" dirty="0" smtClean="0">
                <a:cs typeface="Times New Roman"/>
                <a:sym typeface="Symbol"/>
              </a:rPr>
              <a:t></a:t>
            </a:r>
            <a:r>
              <a:rPr lang="en-US" dirty="0" smtClean="0">
                <a:cs typeface="Times New Roman"/>
                <a:sym typeface="Symbol"/>
              </a:rPr>
              <a:t>: “The weather is rainy”</a:t>
            </a:r>
            <a:endParaRPr lang="en-US" dirty="0" smtClean="0">
              <a:cs typeface="Times New Roman"/>
            </a:endParaRPr>
          </a:p>
          <a:p>
            <a:pPr lvl="1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cs typeface="Times New Roman"/>
              </a:rPr>
              <a:t>: “I carry an umbrella”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22325" y="1600200"/>
          <a:ext cx="295275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12" name="Equation" r:id="rId4" imgW="914400" imgH="419040" progId="Equation.3">
                  <p:embed/>
                </p:oleObj>
              </mc:Choice>
              <mc:Fallback>
                <p:oleObj name="Equation" r:id="rId4" imgW="9144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1600200"/>
                        <a:ext cx="2952750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27" name="Object 2"/>
          <p:cNvGraphicFramePr>
            <a:graphicFrameLocks noChangeAspect="1"/>
          </p:cNvGraphicFramePr>
          <p:nvPr/>
        </p:nvGraphicFramePr>
        <p:xfrm>
          <a:off x="5434013" y="1600200"/>
          <a:ext cx="2871787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13" name="Equation" r:id="rId6" imgW="888840" imgH="419040" progId="Equation.3">
                  <p:embed/>
                </p:oleObj>
              </mc:Choice>
              <mc:Fallback>
                <p:oleObj name="Equation" r:id="rId6" imgW="8888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1600200"/>
                        <a:ext cx="2871787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7525" y="1981200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/>
              <a:t>or</a:t>
            </a:r>
            <a:endParaRPr lang="en-US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10540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  <a:p>
            <a:r>
              <a:rPr lang="en-US" dirty="0" smtClean="0"/>
              <a:t>P v Q, </a:t>
            </a:r>
            <a:r>
              <a:rPr lang="en-US" dirty="0" smtClean="0">
                <a:sym typeface="Symbol" pitchFamily="18" charset="2"/>
              </a:rPr>
              <a:t> P v R gives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Q v R</a:t>
            </a:r>
          </a:p>
          <a:p>
            <a:r>
              <a:rPr lang="en-US" dirty="0" smtClean="0">
                <a:sym typeface="Symbol" pitchFamily="18" charset="2"/>
              </a:rPr>
              <a:t> </a:t>
            </a:r>
            <a:r>
              <a:rPr lang="en-US" dirty="0">
                <a:sym typeface="Symbol" pitchFamily="18" charset="2"/>
              </a:rPr>
              <a:t>P v </a:t>
            </a:r>
            <a:r>
              <a:rPr lang="en-US" dirty="0" smtClean="0">
                <a:sym typeface="Symbol" pitchFamily="18" charset="2"/>
              </a:rPr>
              <a:t>R,  </a:t>
            </a:r>
            <a:r>
              <a:rPr lang="en-US" dirty="0">
                <a:sym typeface="Symbol" pitchFamily="18" charset="2"/>
              </a:rPr>
              <a:t>P gives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</a:p>
          <a:p>
            <a:r>
              <a:rPr lang="en-US" dirty="0">
                <a:sym typeface="Symbol" pitchFamily="18" charset="2"/>
              </a:rPr>
              <a:t> P v </a:t>
            </a:r>
            <a:r>
              <a:rPr lang="en-US" dirty="0" smtClean="0">
                <a:sym typeface="Symbol" pitchFamily="18" charset="2"/>
              </a:rPr>
              <a:t>R, R </a:t>
            </a:r>
            <a:r>
              <a:rPr lang="en-US" dirty="0">
                <a:sym typeface="Symbol" pitchFamily="18" charset="2"/>
              </a:rPr>
              <a:t>v P gives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P v 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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P OR  R v 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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 =1</a:t>
            </a:r>
            <a:endParaRPr lang="en-US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r>
              <a:rPr lang="en-US" dirty="0">
                <a:sym typeface="Symbol" pitchFamily="18" charset="2"/>
              </a:rPr>
              <a:t> </a:t>
            </a:r>
            <a:r>
              <a:rPr lang="en-US" dirty="0" smtClean="0">
                <a:sym typeface="Symbol" pitchFamily="18" charset="2"/>
              </a:rPr>
              <a:t>P, </a:t>
            </a:r>
            <a:r>
              <a:rPr lang="en-US" dirty="0">
                <a:sym typeface="Symbol" pitchFamily="18" charset="2"/>
              </a:rPr>
              <a:t>P gives</a:t>
            </a:r>
            <a:r>
              <a:rPr lang="en-US" dirty="0" smtClean="0">
                <a:sym typeface="Wingdings" panose="05000000000000000000" pitchFamily="2" charset="2"/>
              </a:rPr>
              <a:t>      ., or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empty clause or </a:t>
            </a:r>
            <a:r>
              <a:rPr lang="en-US" dirty="0" smtClean="0">
                <a:solidFill>
                  <a:srgbClr val="C00000"/>
                </a:solidFill>
                <a:cs typeface="Akhbar MT" pitchFamily="2" charset="-78"/>
                <a:sym typeface="Wingdings" panose="05000000000000000000" pitchFamily="2" charset="2"/>
              </a:rPr>
              <a:t>   always false =0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1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logic?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Logic</a:t>
            </a:r>
            <a:r>
              <a:rPr lang="en-US" sz="2800" dirty="0" smtClean="0"/>
              <a:t> is a formal system for manipulating facts so that true conclusions may be drawn</a:t>
            </a:r>
          </a:p>
          <a:p>
            <a:pPr lvl="1"/>
            <a:r>
              <a:rPr lang="en-US" sz="2400" i="1" dirty="0" smtClean="0"/>
              <a:t>“The tool for distinguishing between the true and the false” – Averroes (12</a:t>
            </a:r>
            <a:r>
              <a:rPr lang="en-US" sz="2400" i="1" baseline="30000" dirty="0" smtClean="0"/>
              <a:t>th</a:t>
            </a:r>
            <a:r>
              <a:rPr lang="en-US" sz="2400" i="1" dirty="0" smtClean="0"/>
              <a:t> cen.)</a:t>
            </a:r>
            <a:endParaRPr lang="en-US" sz="2400" i="1" dirty="0"/>
          </a:p>
          <a:p>
            <a:r>
              <a:rPr lang="en-US" sz="2800" b="1" dirty="0" smtClean="0">
                <a:solidFill>
                  <a:srgbClr val="0000FF"/>
                </a:solidFill>
              </a:rPr>
              <a:t>Syntax:</a:t>
            </a:r>
            <a:r>
              <a:rPr lang="en-US" sz="2800" dirty="0" smtClean="0"/>
              <a:t> rules for constructing valid sentences</a:t>
            </a:r>
          </a:p>
          <a:p>
            <a:pPr lvl="1"/>
            <a:r>
              <a:rPr lang="en-US" sz="2400" dirty="0" smtClean="0"/>
              <a:t>E.g., </a:t>
            </a:r>
            <a:r>
              <a:rPr lang="en-US" sz="2400" dirty="0" smtClean="0">
                <a:solidFill>
                  <a:srgbClr val="CC0099"/>
                </a:solidFill>
              </a:rPr>
              <a:t>x + 2 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 y </a:t>
            </a:r>
            <a:r>
              <a:rPr lang="en-US" sz="2400" dirty="0" smtClean="0">
                <a:sym typeface="Symbol"/>
              </a:rPr>
              <a:t>is a valid arithmetic sentence, 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</a:t>
            </a:r>
            <a:r>
              <a:rPr lang="en-US" sz="2400" dirty="0" smtClean="0">
                <a:solidFill>
                  <a:srgbClr val="CC0099"/>
                </a:solidFill>
              </a:rPr>
              <a:t>x2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y</a:t>
            </a:r>
            <a:r>
              <a:rPr lang="en-US" sz="2400" dirty="0" smtClean="0">
                <a:solidFill>
                  <a:srgbClr val="CC0099"/>
                </a:solidFill>
              </a:rPr>
              <a:t> + </a:t>
            </a:r>
            <a:r>
              <a:rPr lang="en-US" sz="2400" dirty="0" smtClean="0"/>
              <a:t>is not</a:t>
            </a:r>
          </a:p>
          <a:p>
            <a:r>
              <a:rPr lang="en-US" sz="2800" b="1" dirty="0" smtClean="0">
                <a:solidFill>
                  <a:srgbClr val="0000FF"/>
                </a:solidFill>
              </a:rPr>
              <a:t>Semantics:</a:t>
            </a:r>
            <a:r>
              <a:rPr lang="en-US" sz="2800" dirty="0" smtClean="0"/>
              <a:t> “meaning” of sentences, or relationship between logical sentences and the real world</a:t>
            </a:r>
          </a:p>
          <a:p>
            <a:pPr lvl="1"/>
            <a:r>
              <a:rPr lang="en-US" sz="2400" dirty="0" smtClean="0"/>
              <a:t>Specifically, semantics defines truth of sentences</a:t>
            </a:r>
          </a:p>
          <a:p>
            <a:pPr lvl="1"/>
            <a:r>
              <a:rPr lang="en-US" sz="2400" dirty="0" smtClean="0"/>
              <a:t>E.g., </a:t>
            </a:r>
            <a:r>
              <a:rPr lang="en-US" sz="2400" dirty="0" smtClean="0">
                <a:solidFill>
                  <a:srgbClr val="CC0099"/>
                </a:solidFill>
              </a:rPr>
              <a:t>x + 2 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 y </a:t>
            </a:r>
            <a:r>
              <a:rPr lang="en-US" sz="2400" dirty="0" smtClean="0">
                <a:sym typeface="Symbol"/>
              </a:rPr>
              <a:t>is true in a world where 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x = 5 </a:t>
            </a:r>
            <a:r>
              <a:rPr lang="en-US" sz="2400" dirty="0" smtClean="0">
                <a:sym typeface="Symbol"/>
              </a:rPr>
              <a:t>and </a:t>
            </a:r>
            <a:r>
              <a:rPr lang="en-US" sz="2400" dirty="0" smtClean="0">
                <a:solidFill>
                  <a:srgbClr val="CC0099"/>
                </a:solidFill>
                <a:sym typeface="Symbol"/>
              </a:rPr>
              <a:t>y = 7</a:t>
            </a:r>
            <a:endParaRPr lang="en-US" sz="24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838200"/>
          </a:xfrm>
        </p:spPr>
        <p:txBody>
          <a:bodyPr/>
          <a:lstStyle/>
          <a:p>
            <a:r>
              <a:rPr lang="en-US" dirty="0" smtClean="0"/>
              <a:t>Resolution is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371600"/>
            <a:ext cx="8763000" cy="4267200"/>
          </a:xfrm>
        </p:spPr>
        <p:txBody>
          <a:bodyPr/>
          <a:lstStyle/>
          <a:p>
            <a:r>
              <a:rPr lang="en-US" sz="2400" dirty="0" smtClean="0"/>
              <a:t>To prove </a:t>
            </a:r>
            <a:r>
              <a:rPr lang="en-US" sz="2400" dirty="0" smtClean="0">
                <a:solidFill>
                  <a:srgbClr val="CC0099"/>
                </a:solidFill>
              </a:rPr>
              <a:t>KB╞ α</a:t>
            </a:r>
            <a:r>
              <a:rPr lang="en-US" sz="2400" dirty="0" smtClean="0"/>
              <a:t>, assume </a:t>
            </a:r>
            <a:r>
              <a:rPr lang="en-US" sz="2400" dirty="0" smtClean="0">
                <a:solidFill>
                  <a:srgbClr val="CC0099"/>
                </a:solidFill>
              </a:rPr>
              <a:t>KB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</a:rPr>
              <a:t> α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C0099"/>
                </a:solidFill>
              </a:rPr>
              <a:t> </a:t>
            </a:r>
            <a:r>
              <a:rPr lang="en-US" sz="2400" dirty="0" smtClean="0">
                <a:solidFill>
                  <a:srgbClr val="CC0099"/>
                </a:solidFill>
              </a:rPr>
              <a:t>    </a:t>
            </a:r>
            <a:r>
              <a:rPr lang="en-US" sz="2400" dirty="0" smtClean="0"/>
              <a:t>and derive a contradiction: Refutation proof!</a:t>
            </a:r>
          </a:p>
          <a:p>
            <a:r>
              <a:rPr lang="en-US" sz="2400" dirty="0" smtClean="0"/>
              <a:t>Rewrite </a:t>
            </a:r>
            <a:r>
              <a:rPr lang="en-US" sz="2400" dirty="0" smtClean="0">
                <a:solidFill>
                  <a:srgbClr val="CC0099"/>
                </a:solidFill>
              </a:rPr>
              <a:t>KB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dirty="0" smtClean="0">
                <a:solidFill>
                  <a:srgbClr val="CC0099"/>
                </a:solidFill>
              </a:rPr>
              <a:t> α </a:t>
            </a:r>
            <a:r>
              <a:rPr lang="en-US" sz="2400" dirty="0" smtClean="0"/>
              <a:t>as a conjunction of </a:t>
            </a:r>
            <a:r>
              <a:rPr lang="en-US" sz="2400" i="1" dirty="0" smtClean="0"/>
              <a:t>clauses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/>
              <a:t>or disjunctions of </a:t>
            </a:r>
            <a:r>
              <a:rPr lang="en-US" sz="2400" i="1" dirty="0" smtClean="0"/>
              <a:t>literals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i="1" dirty="0" smtClean="0"/>
              <a:t>Conjunctive normal form </a:t>
            </a:r>
            <a:r>
              <a:rPr lang="en-US" sz="2000" dirty="0" smtClean="0"/>
              <a:t>(CNF) (product of sums)</a:t>
            </a:r>
          </a:p>
          <a:p>
            <a:pPr marL="457200" lvl="1" indent="0">
              <a:buNone/>
            </a:pPr>
            <a:r>
              <a:rPr lang="en-US" altLang="en-US" sz="2000" dirty="0" smtClean="0"/>
              <a:t>         (</a:t>
            </a:r>
            <a:r>
              <a:rPr lang="en-US" altLang="en-US" sz="2000" dirty="0">
                <a:sym typeface="Symbol" panose="05050102010706020507" pitchFamily="18" charset="2"/>
              </a:rPr>
              <a:t>P  Q  R) (S  P  T  R) (Q  S</a:t>
            </a:r>
            <a:r>
              <a:rPr lang="en-US" altLang="en-US" sz="2000" dirty="0" smtClean="0">
                <a:sym typeface="Symbol" panose="05050102010706020507" pitchFamily="18" charset="2"/>
              </a:rPr>
              <a:t>)</a:t>
            </a:r>
          </a:p>
          <a:p>
            <a:pPr marL="457200" lvl="1" indent="0">
              <a:buNone/>
            </a:pPr>
            <a:r>
              <a:rPr lang="en-US" sz="2000" dirty="0" err="1" smtClean="0"/>
              <a:t>Disjuncts</a:t>
            </a:r>
            <a:r>
              <a:rPr lang="en-US" sz="2000" dirty="0" smtClean="0"/>
              <a:t> are clauses, sets of literals: {</a:t>
            </a:r>
            <a:r>
              <a:rPr lang="en-US" altLang="en-US" sz="2000" dirty="0" smtClean="0">
                <a:sym typeface="Symbol" panose="05050102010706020507" pitchFamily="18" charset="2"/>
              </a:rPr>
              <a:t>P,Q,R}, {S,P,T,R</a:t>
            </a:r>
            <a:r>
              <a:rPr lang="en-US" altLang="en-US" sz="2000" dirty="0">
                <a:sym typeface="Symbol" panose="05050102010706020507" pitchFamily="18" charset="2"/>
              </a:rPr>
              <a:t>}</a:t>
            </a:r>
            <a:r>
              <a:rPr lang="en-US" altLang="en-US" sz="2000" dirty="0" smtClean="0">
                <a:sym typeface="Symbol" panose="05050102010706020507" pitchFamily="18" charset="2"/>
              </a:rPr>
              <a:t>,{Q,S}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r>
              <a:rPr lang="en-US" sz="2000" dirty="0" smtClean="0"/>
              <a:t> Special case: the empty set (empty clause){}, </a:t>
            </a:r>
            <a:r>
              <a:rPr lang="en-US" sz="2000" dirty="0">
                <a:cs typeface="Akhbar MT" pitchFamily="2" charset="-78"/>
                <a:sym typeface="Wingdings" panose="05000000000000000000" pitchFamily="2" charset="2"/>
              </a:rPr>
              <a:t> </a:t>
            </a:r>
            <a:endParaRPr lang="en-US" sz="2000" dirty="0" smtClean="0"/>
          </a:p>
          <a:p>
            <a:r>
              <a:rPr lang="en-US" sz="2400" dirty="0" smtClean="0"/>
              <a:t>Keep applying resolution to clauses that contain </a:t>
            </a:r>
            <a:r>
              <a:rPr lang="en-US" sz="2400" i="1" dirty="0" smtClean="0"/>
              <a:t>complementary literals </a:t>
            </a:r>
            <a:r>
              <a:rPr lang="en-US" sz="2400" dirty="0" smtClean="0"/>
              <a:t>and adding resulting clauses </a:t>
            </a:r>
            <a:br>
              <a:rPr lang="en-US" sz="2400" dirty="0" smtClean="0"/>
            </a:br>
            <a:r>
              <a:rPr lang="en-US" sz="2400" dirty="0" smtClean="0"/>
              <a:t>to the list</a:t>
            </a:r>
          </a:p>
          <a:p>
            <a:pPr lvl="1"/>
            <a:r>
              <a:rPr lang="en-US" sz="2000" dirty="0" smtClean="0"/>
              <a:t>If there are no new clauses to be added, then KB does not entail α</a:t>
            </a:r>
          </a:p>
          <a:p>
            <a:pPr lvl="1"/>
            <a:r>
              <a:rPr lang="en-US" sz="2000" dirty="0" smtClean="0"/>
              <a:t>If two clauses resolve to form an </a:t>
            </a:r>
            <a:r>
              <a:rPr lang="en-US" sz="2000" i="1" dirty="0" smtClean="0"/>
              <a:t>empty clause</a:t>
            </a:r>
            <a:r>
              <a:rPr lang="en-US" sz="2000" dirty="0" smtClean="0"/>
              <a:t>, we have a contradiction and </a:t>
            </a:r>
            <a:r>
              <a:rPr lang="en-US" sz="2000" dirty="0" smtClean="0">
                <a:solidFill>
                  <a:srgbClr val="CC0099"/>
                </a:solidFill>
              </a:rPr>
              <a:t>KB╞ α</a:t>
            </a: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849064"/>
              </p:ext>
            </p:extLst>
          </p:nvPr>
        </p:nvGraphicFramePr>
        <p:xfrm>
          <a:off x="5867400" y="381000"/>
          <a:ext cx="295275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6" name="Equation" r:id="rId4" imgW="914400" imgH="419040" progId="Equation.3">
                  <p:embed/>
                </p:oleObj>
              </mc:Choice>
              <mc:Fallback>
                <p:oleObj name="Equation" r:id="rId4" imgW="9144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81000"/>
                        <a:ext cx="2952750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Propositional inference is </a:t>
            </a:r>
            <a:r>
              <a:rPr lang="en-US" b="1" i="1" dirty="0" smtClean="0">
                <a:solidFill>
                  <a:srgbClr val="0000FF"/>
                </a:solidFill>
              </a:rPr>
              <a:t>co-NP-complete</a:t>
            </a:r>
          </a:p>
          <a:p>
            <a:pPr lvl="1"/>
            <a:r>
              <a:rPr lang="en-US" i="1" dirty="0" smtClean="0"/>
              <a:t>Complement </a:t>
            </a:r>
            <a:r>
              <a:rPr lang="en-US" dirty="0" smtClean="0"/>
              <a:t>of the SAT problem: </a:t>
            </a:r>
            <a:r>
              <a:rPr lang="en-US" dirty="0" smtClean="0">
                <a:solidFill>
                  <a:srgbClr val="CC0099"/>
                </a:solidFill>
              </a:rPr>
              <a:t>α ╞ </a:t>
            </a:r>
            <a:r>
              <a:rPr lang="el-GR" dirty="0" smtClean="0">
                <a:solidFill>
                  <a:srgbClr val="CC0099"/>
                </a:solidFill>
                <a:latin typeface="Times New Roman"/>
                <a:cs typeface="Times New Roman"/>
              </a:rPr>
              <a:t>β </a:t>
            </a:r>
            <a:r>
              <a:rPr lang="en-US" dirty="0" smtClean="0">
                <a:cs typeface="Times New Roman"/>
              </a:rPr>
              <a:t>if and only if the sentence </a:t>
            </a:r>
            <a:r>
              <a:rPr lang="en-US" dirty="0" smtClean="0">
                <a:solidFill>
                  <a:srgbClr val="CC0099"/>
                </a:solidFill>
              </a:rPr>
              <a:t>α </a:t>
            </a: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dirty="0" smtClean="0">
                <a:solidFill>
                  <a:srgbClr val="CC0099"/>
                </a:solidFill>
              </a:rPr>
              <a:t> </a:t>
            </a: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 </a:t>
            </a:r>
            <a:r>
              <a:rPr lang="el-GR" dirty="0" smtClean="0">
                <a:solidFill>
                  <a:srgbClr val="CC0099"/>
                </a:solidFill>
                <a:latin typeface="Times New Roman"/>
                <a:cs typeface="Times New Roman"/>
              </a:rPr>
              <a:t>β </a:t>
            </a:r>
            <a:r>
              <a:rPr lang="en-US" dirty="0" smtClean="0">
                <a:cs typeface="Times New Roman"/>
              </a:rPr>
              <a:t>is </a:t>
            </a:r>
            <a:r>
              <a:rPr lang="en-US" i="1" dirty="0" err="1" smtClean="0">
                <a:cs typeface="Times New Roman"/>
              </a:rPr>
              <a:t>unsatisfiable</a:t>
            </a:r>
            <a:endParaRPr lang="en-US" i="1" dirty="0" smtClean="0"/>
          </a:p>
          <a:p>
            <a:pPr lvl="1"/>
            <a:r>
              <a:rPr lang="en-US" dirty="0" smtClean="0"/>
              <a:t>Every known inference algorithm has worst-case exponential running time</a:t>
            </a:r>
          </a:p>
          <a:p>
            <a:r>
              <a:rPr lang="en-US" dirty="0" smtClean="0"/>
              <a:t>Efficient inference possible for restricted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2435226"/>
          </a:xfrm>
        </p:spPr>
        <p:txBody>
          <a:bodyPr/>
          <a:lstStyle/>
          <a:p>
            <a:pPr algn="l"/>
            <a:r>
              <a:rPr lang="en-US" altLang="zh-CN" dirty="0" smtClean="0">
                <a:ea typeface="SimSun" panose="02010600030101010101" pitchFamily="2" charset="-122"/>
              </a:rPr>
              <a:t>Proof, Refutation </a:t>
            </a:r>
            <a:r>
              <a:rPr lang="en-US" altLang="zh-CN" dirty="0" smtClean="0">
                <a:ea typeface="SimSun" panose="02010600030101010101" pitchFamily="2" charset="-122"/>
              </a:rPr>
              <a:t>Proof</a:t>
            </a:r>
            <a:r>
              <a:rPr lang="en-US" altLang="zh-CN" dirty="0" smtClean="0">
                <a:ea typeface="SimSun" panose="02010600030101010101" pitchFamily="2" charset="-122"/>
              </a:rPr>
              <a:t/>
            </a:r>
            <a:br>
              <a:rPr lang="en-US" altLang="zh-CN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P v Q, P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R, Q R:  can prove </a:t>
            </a:r>
            <a:r>
              <a:rPr lang="en-US" altLang="zh-CN" sz="2000" dirty="0" smtClean="0">
                <a:solidFill>
                  <a:srgbClr val="FF0000"/>
                </a:solidFill>
                <a:ea typeface="SimSun" panose="02010600030101010101" pitchFamily="2" charset="-122"/>
                <a:sym typeface="Wingdings" panose="05000000000000000000" pitchFamily="2" charset="2"/>
              </a:rPr>
              <a:t>R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?  Yes: </a:t>
            </a:r>
            <a:b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</a:b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1- </a:t>
            </a:r>
            <a:r>
              <a:rPr lang="en-US" altLang="zh-CN" sz="2000" dirty="0" smtClean="0">
                <a:ea typeface="SimSun" panose="02010600030101010101" pitchFamily="2" charset="-122"/>
              </a:rPr>
              <a:t>P </a:t>
            </a:r>
            <a:r>
              <a:rPr lang="en-US" altLang="zh-CN" sz="2000" dirty="0">
                <a:ea typeface="SimSun" panose="02010600030101010101" pitchFamily="2" charset="-122"/>
              </a:rPr>
              <a:t>v </a:t>
            </a:r>
            <a:r>
              <a:rPr lang="en-US" altLang="zh-CN" sz="2000" dirty="0" smtClean="0">
                <a:ea typeface="SimSun" panose="02010600030101010101" pitchFamily="2" charset="-122"/>
              </a:rPr>
              <a:t>Q</a:t>
            </a:r>
            <a:r>
              <a:rPr lang="en-US" altLang="zh-CN" sz="2000" dirty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    --</a:t>
            </a:r>
            <a:r>
              <a:rPr lang="en-US" altLang="zh-CN" sz="2000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{</a:t>
            </a:r>
            <a:r>
              <a:rPr lang="en-US" altLang="zh-CN" sz="2000" dirty="0">
                <a:ea typeface="SimSun" panose="02010600030101010101" pitchFamily="2" charset="-122"/>
              </a:rPr>
              <a:t>P, Q}</a:t>
            </a:r>
            <a:r>
              <a:rPr lang="en-US" altLang="zh-CN" sz="2000" dirty="0" smtClean="0">
                <a:ea typeface="SimSun" panose="02010600030101010101" pitchFamily="2" charset="-122"/>
              </a:rPr>
              <a:t/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2- </a:t>
            </a:r>
            <a:r>
              <a:rPr lang="en-US" altLang="en-US" sz="2000" dirty="0" smtClean="0">
                <a:sym typeface="Symbol" panose="05050102010706020507" pitchFamily="18" charset="2"/>
              </a:rPr>
              <a:t> </a:t>
            </a:r>
            <a:r>
              <a:rPr lang="en-US" altLang="zh-CN" sz="2000" dirty="0" smtClean="0">
                <a:ea typeface="SimSun" panose="02010600030101010101" pitchFamily="2" charset="-122"/>
              </a:rPr>
              <a:t>P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v 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R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 --</a:t>
            </a:r>
            <a:r>
              <a:rPr lang="en-US" altLang="zh-CN" sz="2000" dirty="0">
                <a:ea typeface="SimSun" panose="02010600030101010101" pitchFamily="2" charset="-122"/>
              </a:rPr>
              <a:t> {</a:t>
            </a:r>
            <a:r>
              <a:rPr lang="en-US" altLang="en-US" sz="2000" dirty="0">
                <a:sym typeface="Symbol" panose="05050102010706020507" pitchFamily="18" charset="2"/>
              </a:rPr>
              <a:t></a:t>
            </a:r>
            <a:r>
              <a:rPr lang="en-US" altLang="zh-CN" sz="2000" dirty="0">
                <a:ea typeface="SimSun" panose="02010600030101010101" pitchFamily="2" charset="-122"/>
              </a:rPr>
              <a:t>P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, R}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/>
            </a:r>
            <a:b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</a:b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3- </a:t>
            </a:r>
            <a:r>
              <a:rPr lang="en-US" altLang="en-US" sz="2000" dirty="0" smtClean="0">
                <a:sym typeface="Symbol" panose="05050102010706020507" pitchFamily="18" charset="2"/>
              </a:rPr>
              <a:t>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Q v R 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  -- {</a:t>
            </a:r>
            <a:r>
              <a:rPr lang="en-US" altLang="en-US" sz="2000" dirty="0" smtClean="0">
                <a:sym typeface="Symbol" panose="05050102010706020507" pitchFamily="18" charset="2"/>
              </a:rPr>
              <a:t>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Q, R}</a:t>
            </a:r>
            <a:b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</a:b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Clause 9 is a proof of</a:t>
            </a:r>
            <a:r>
              <a:rPr lang="en-US" altLang="zh-CN" sz="2000" dirty="0" smtClean="0">
                <a:solidFill>
                  <a:srgbClr val="FF0000"/>
                </a:solidFill>
                <a:ea typeface="SimSun" panose="02010600030101010101" pitchFamily="2" charset="-122"/>
                <a:sym typeface="Wingdings" panose="05000000000000000000" pitchFamily="2" charset="2"/>
              </a:rPr>
              <a:t> R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. But refutation is more convenient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!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/>
            </a:r>
            <a:b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</a:b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4- </a:t>
            </a:r>
            <a:r>
              <a:rPr lang="en-US" altLang="en-US" sz="2000" dirty="0" smtClean="0">
                <a:sym typeface="Symbol" panose="05050102010706020507" pitchFamily="18" charset="2"/>
              </a:rPr>
              <a:t>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R   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-- {</a:t>
            </a:r>
            <a:r>
              <a:rPr lang="en-US" altLang="en-US" sz="2000" dirty="0" smtClean="0">
                <a:sym typeface="Symbol" panose="05050102010706020507" pitchFamily="18" charset="2"/>
              </a:rPr>
              <a:t></a:t>
            </a:r>
            <a:r>
              <a:rPr lang="en-US" altLang="zh-CN" sz="2000" dirty="0" smtClean="0">
                <a:ea typeface="SimSun" panose="02010600030101010101" pitchFamily="2" charset="-122"/>
                <a:sym typeface="Wingdings" panose="05000000000000000000" pitchFamily="2" charset="2"/>
              </a:rPr>
              <a:t>R</a:t>
            </a:r>
            <a:r>
              <a:rPr lang="en-US" altLang="zh-CN" sz="2000" dirty="0">
                <a:ea typeface="SimSun" panose="02010600030101010101" pitchFamily="2" charset="-122"/>
                <a:sym typeface="Wingdings" panose="05000000000000000000" pitchFamily="2" charset="2"/>
              </a:rPr>
              <a:t>}</a:t>
            </a:r>
            <a:endParaRPr lang="en-US" altLang="zh-CN" sz="2000" dirty="0">
              <a:ea typeface="SimSun" panose="02010600030101010101" pitchFamily="2" charset="-122"/>
            </a:endParaRPr>
          </a:p>
        </p:txBody>
      </p:sp>
      <p:graphicFrame>
        <p:nvGraphicFramePr>
          <p:cNvPr id="69637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9868200"/>
              </p:ext>
            </p:extLst>
          </p:nvPr>
        </p:nvGraphicFramePr>
        <p:xfrm>
          <a:off x="228600" y="2819400"/>
          <a:ext cx="2578100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96" name="Equation" r:id="rId4" imgW="1498320" imgH="2260440" progId="Equation.DSMT4">
                  <p:embed/>
                </p:oleObj>
              </mc:Choice>
              <mc:Fallback>
                <p:oleObj name="Equation" r:id="rId4" imgW="1498320" imgH="2260440" progId="Equation.DSMT4">
                  <p:embed/>
                  <p:pic>
                    <p:nvPicPr>
                      <p:cNvPr id="69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19400"/>
                        <a:ext cx="2578100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2537467"/>
              </p:ext>
            </p:extLst>
          </p:nvPr>
        </p:nvGraphicFramePr>
        <p:xfrm>
          <a:off x="3124200" y="4049713"/>
          <a:ext cx="1630363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97" name="Equation" r:id="rId6" imgW="914400" imgH="1574640" progId="Equation.DSMT4">
                  <p:embed/>
                </p:oleObj>
              </mc:Choice>
              <mc:Fallback>
                <p:oleObj name="Equation" r:id="rId6" imgW="914400" imgH="1574640" progId="Equation.DSMT4">
                  <p:embed/>
                  <p:pic>
                    <p:nvPicPr>
                      <p:cNvPr id="696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049713"/>
                        <a:ext cx="1630363" cy="280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29"/>
          <p:cNvSpPr>
            <a:spLocks noChangeShapeType="1"/>
          </p:cNvSpPr>
          <p:nvPr/>
        </p:nvSpPr>
        <p:spPr bwMode="auto">
          <a:xfrm flipH="1" flipV="1">
            <a:off x="0" y="6324600"/>
            <a:ext cx="2438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8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SimSun" panose="02010600030101010101" pitchFamily="2" charset="-122"/>
              </a:rPr>
              <a:t>Example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07243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b="0" dirty="0">
                <a:ea typeface="SimSun" panose="02010600030101010101" pitchFamily="2" charset="-122"/>
              </a:rPr>
              <a:t>If </a:t>
            </a:r>
            <a:r>
              <a:rPr lang="en-US" altLang="zh-CN" b="0" dirty="0" smtClean="0">
                <a:ea typeface="SimSun" panose="02010600030101010101" pitchFamily="2" charset="-122"/>
              </a:rPr>
              <a:t>Omar visits </a:t>
            </a:r>
            <a:r>
              <a:rPr lang="en-US" altLang="zh-CN" b="0" dirty="0" smtClean="0">
                <a:ea typeface="SimSun" panose="02010600030101010101" pitchFamily="2" charset="-122"/>
              </a:rPr>
              <a:t>Poland (P), </a:t>
            </a:r>
            <a:r>
              <a:rPr lang="en-US" altLang="zh-CN" b="0" dirty="0">
                <a:ea typeface="SimSun" panose="02010600030101010101" pitchFamily="2" charset="-122"/>
              </a:rPr>
              <a:t>then </a:t>
            </a:r>
            <a:r>
              <a:rPr lang="en-US" altLang="zh-CN" b="0" dirty="0" smtClean="0">
                <a:ea typeface="SimSun" panose="02010600030101010101" pitchFamily="2" charset="-122"/>
              </a:rPr>
              <a:t>Omar visits </a:t>
            </a:r>
            <a:r>
              <a:rPr lang="en-US" altLang="zh-CN" b="0" dirty="0" smtClean="0">
                <a:ea typeface="SimSun" panose="02010600030101010101" pitchFamily="2" charset="-122"/>
              </a:rPr>
              <a:t>Quebec (Q).  </a:t>
            </a:r>
            <a:r>
              <a:rPr lang="en-US" altLang="zh-CN" b="0" dirty="0">
                <a:ea typeface="SimSun" panose="02010600030101010101" pitchFamily="2" charset="-122"/>
              </a:rPr>
              <a:t>If it is </a:t>
            </a:r>
            <a:r>
              <a:rPr lang="en-US" altLang="zh-CN" b="0" dirty="0" smtClean="0">
                <a:ea typeface="SimSun" panose="02010600030101010101" pitchFamily="2" charset="-122"/>
              </a:rPr>
              <a:t>Monday (M), </a:t>
            </a:r>
            <a:r>
              <a:rPr lang="en-US" altLang="zh-CN" b="0" dirty="0" smtClean="0">
                <a:ea typeface="SimSun" panose="02010600030101010101" pitchFamily="2" charset="-122"/>
              </a:rPr>
              <a:t>Omar</a:t>
            </a:r>
            <a:r>
              <a:rPr lang="en-US" altLang="zh-CN" b="0" dirty="0" smtClean="0">
                <a:ea typeface="SimSun" panose="02010600030101010101" pitchFamily="2" charset="-122"/>
              </a:rPr>
              <a:t> </a:t>
            </a:r>
            <a:r>
              <a:rPr lang="en-US" altLang="zh-CN" b="0" dirty="0" smtClean="0">
                <a:ea typeface="SimSun" panose="02010600030101010101" pitchFamily="2" charset="-122"/>
              </a:rPr>
              <a:t>visits Poland </a:t>
            </a:r>
            <a:r>
              <a:rPr lang="en-US" altLang="zh-CN" b="0" dirty="0">
                <a:ea typeface="SimSun" panose="02010600030101010101" pitchFamily="2" charset="-122"/>
              </a:rPr>
              <a:t>or </a:t>
            </a:r>
            <a:r>
              <a:rPr lang="en-US" altLang="zh-CN" b="0" dirty="0" smtClean="0">
                <a:ea typeface="SimSun" panose="02010600030101010101" pitchFamily="2" charset="-122"/>
              </a:rPr>
              <a:t>Québec.  </a:t>
            </a:r>
            <a:r>
              <a:rPr lang="en-US" altLang="zh-CN" b="0" dirty="0">
                <a:ea typeface="SimSun" panose="02010600030101010101" pitchFamily="2" charset="-122"/>
              </a:rPr>
              <a:t>Prove that, if it is Monday, then </a:t>
            </a:r>
            <a:r>
              <a:rPr lang="en-US" altLang="zh-CN" b="0" dirty="0" smtClean="0">
                <a:ea typeface="SimSun" panose="02010600030101010101" pitchFamily="2" charset="-122"/>
              </a:rPr>
              <a:t>Omar visits </a:t>
            </a:r>
            <a:r>
              <a:rPr lang="en-US" altLang="zh-CN" b="0" dirty="0" smtClean="0">
                <a:ea typeface="SimSun" panose="02010600030101010101" pitchFamily="2" charset="-122"/>
              </a:rPr>
              <a:t>Québec. </a:t>
            </a:r>
            <a:endParaRPr lang="en-US" altLang="zh-CN" b="0" dirty="0" smtClean="0">
              <a:ea typeface="SimSun" panose="02010600030101010101" pitchFamily="2" charset="-122"/>
            </a:endParaRPr>
          </a:p>
          <a:p>
            <a:r>
              <a:rPr lang="en-US" altLang="zh-CN" b="0" dirty="0" smtClean="0">
                <a:ea typeface="SimSun" panose="02010600030101010101" pitchFamily="2" charset="-122"/>
              </a:rPr>
              <a:t>Query (Goal): </a:t>
            </a:r>
            <a:r>
              <a:rPr lang="en-US" altLang="zh-CN" b="0" dirty="0" smtClean="0">
                <a:ea typeface="SimSun" panose="02010600030101010101" pitchFamily="2" charset="-122"/>
              </a:rPr>
              <a:t>M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 Q  or </a:t>
            </a:r>
            <a:r>
              <a:rPr lang="en-US" altLang="en-US" dirty="0">
                <a:sym typeface="Symbol" panose="05050102010706020507" pitchFamily="18" charset="2"/>
              </a:rPr>
              <a:t> 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M v Q: 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=not easy to prove this: so REFUTATION-</a:t>
            </a:r>
          </a:p>
          <a:p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Goal negation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: M and </a:t>
            </a:r>
            <a:r>
              <a:rPr lang="en-US" altLang="en-US" dirty="0">
                <a:sym typeface="Symbol" panose="05050102010706020507" pitchFamily="18" charset="2"/>
              </a:rPr>
              <a:t> 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Q::   {M}, {</a:t>
            </a:r>
            <a:r>
              <a:rPr lang="en-US" altLang="en-US" dirty="0" smtClean="0">
                <a:sym typeface="Symbol" panose="05050102010706020507" pitchFamily="18" charset="2"/>
              </a:rPr>
              <a:t> </a:t>
            </a:r>
            <a:r>
              <a:rPr lang="en-US" altLang="zh-CN" b="0" dirty="0" smtClean="0">
                <a:ea typeface="SimSun" panose="02010600030101010101" pitchFamily="2" charset="-122"/>
                <a:sym typeface="Wingdings" panose="05000000000000000000" pitchFamily="2" charset="2"/>
              </a:rPr>
              <a:t>Q}</a:t>
            </a:r>
            <a:endParaRPr lang="en-US" altLang="zh-CN" b="0" dirty="0">
              <a:ea typeface="SimSun" panose="02010600030101010101" pitchFamily="2" charset="-122"/>
            </a:endParaRPr>
          </a:p>
        </p:txBody>
      </p:sp>
      <p:graphicFrame>
        <p:nvGraphicFramePr>
          <p:cNvPr id="53253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36436"/>
              </p:ext>
            </p:extLst>
          </p:nvPr>
        </p:nvGraphicFramePr>
        <p:xfrm>
          <a:off x="2525077" y="2832436"/>
          <a:ext cx="4667735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9" name="Equation" r:id="rId4" imgW="1968480" imgH="1574640" progId="Equation.DSMT4">
                  <p:embed/>
                </p:oleObj>
              </mc:Choice>
              <mc:Fallback>
                <p:oleObj name="Equation" r:id="rId4" imgW="1968480" imgH="1574640" progId="Equation.DSMT4">
                  <p:embed/>
                  <p:pic>
                    <p:nvPicPr>
                      <p:cNvPr id="53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077" y="2832436"/>
                        <a:ext cx="4667735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29"/>
          <p:cNvSpPr>
            <a:spLocks noChangeShapeType="1"/>
          </p:cNvSpPr>
          <p:nvPr/>
        </p:nvSpPr>
        <p:spPr bwMode="auto">
          <a:xfrm flipH="1" flipV="1">
            <a:off x="7182652" y="4114800"/>
            <a:ext cx="1549868" cy="435769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 flipH="1">
            <a:off x="7136932" y="4699336"/>
            <a:ext cx="1519238" cy="5778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264" tIns="45632" rIns="91264" bIns="4563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6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definite clause </a:t>
            </a:r>
            <a:r>
              <a:rPr lang="en-US" sz="2800" dirty="0" smtClean="0"/>
              <a:t>is a disjunction with exactly one positive literal</a:t>
            </a:r>
          </a:p>
          <a:p>
            <a:r>
              <a:rPr lang="en-US" sz="2800" dirty="0" smtClean="0"/>
              <a:t>Equivalent to </a:t>
            </a:r>
            <a:r>
              <a:rPr lang="en-US" sz="2800" b="1" dirty="0" smtClean="0">
                <a:solidFill>
                  <a:srgbClr val="CC0099"/>
                </a:solidFill>
              </a:rPr>
              <a:t>(P</a:t>
            </a:r>
            <a:r>
              <a:rPr lang="en-US" sz="2800" b="1" baseline="-25000" dirty="0" smtClean="0">
                <a:solidFill>
                  <a:srgbClr val="CC0099"/>
                </a:solidFill>
              </a:rPr>
              <a:t>1 </a:t>
            </a:r>
            <a:r>
              <a:rPr lang="en-US" sz="2800" b="1" dirty="0" smtClean="0">
                <a:solidFill>
                  <a:srgbClr val="CC0099"/>
                </a:solidFill>
                <a:sym typeface="Symbol" pitchFamily="18" charset="2"/>
              </a:rPr>
              <a:t> …  </a:t>
            </a:r>
            <a:r>
              <a:rPr lang="en-US" sz="2800" b="1" dirty="0" err="1" smtClean="0">
                <a:solidFill>
                  <a:srgbClr val="CC0099"/>
                </a:solidFill>
                <a:sym typeface="Symbol" pitchFamily="18" charset="2"/>
              </a:rPr>
              <a:t>P</a:t>
            </a:r>
            <a:r>
              <a:rPr lang="en-US" sz="2800" b="1" baseline="-25000" dirty="0" err="1" smtClean="0">
                <a:solidFill>
                  <a:srgbClr val="CC0099"/>
                </a:solidFill>
                <a:sym typeface="Symbol" pitchFamily="18" charset="2"/>
              </a:rPr>
              <a:t>n</a:t>
            </a:r>
            <a:r>
              <a:rPr lang="en-US" sz="2800" b="1" dirty="0" smtClean="0">
                <a:solidFill>
                  <a:srgbClr val="CC0099"/>
                </a:solidFill>
                <a:sym typeface="Symbol" pitchFamily="18" charset="2"/>
              </a:rPr>
              <a:t>)   Q</a:t>
            </a:r>
          </a:p>
          <a:p>
            <a:endParaRPr lang="en-US" sz="2800" dirty="0" smtClean="0">
              <a:solidFill>
                <a:srgbClr val="CC0099"/>
              </a:solidFill>
              <a:sym typeface="Symbol" pitchFamily="18" charset="2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C0099"/>
                </a:solidFill>
                <a:sym typeface="Symbol" pitchFamily="18" charset="2"/>
              </a:rPr>
              <a:t/>
            </a:r>
            <a:br>
              <a:rPr lang="en-US" sz="2800" dirty="0" smtClean="0">
                <a:solidFill>
                  <a:srgbClr val="CC0099"/>
                </a:solidFill>
                <a:sym typeface="Symbol" pitchFamily="18" charset="2"/>
              </a:rPr>
            </a:br>
            <a:endParaRPr lang="en-US" sz="2800" dirty="0" smtClean="0">
              <a:solidFill>
                <a:srgbClr val="CC0099"/>
              </a:solidFill>
              <a:sym typeface="Symbol" pitchFamily="18" charset="2"/>
            </a:endParaRPr>
          </a:p>
          <a:p>
            <a:r>
              <a:rPr lang="en-US" sz="2800" dirty="0" smtClean="0">
                <a:sym typeface="Symbol" pitchFamily="18" charset="2"/>
              </a:rPr>
              <a:t>Basis of logic programming (Prolog)</a:t>
            </a:r>
          </a:p>
          <a:p>
            <a:r>
              <a:rPr lang="en-US" sz="2800" dirty="0" smtClean="0">
                <a:sym typeface="Symbol" pitchFamily="18" charset="2"/>
              </a:rPr>
              <a:t>Efficient (linear-time) complete inference through </a:t>
            </a:r>
            <a:r>
              <a:rPr lang="en-US" sz="2800" i="1" dirty="0" smtClean="0">
                <a:sym typeface="Symbol" pitchFamily="18" charset="2"/>
              </a:rPr>
              <a:t>forward chaining</a:t>
            </a:r>
            <a:r>
              <a:rPr lang="en-US" sz="2800" dirty="0" smtClean="0">
                <a:sym typeface="Symbol" pitchFamily="18" charset="2"/>
              </a:rPr>
              <a:t> and </a:t>
            </a:r>
            <a:r>
              <a:rPr lang="en-US" sz="2800" i="1" dirty="0" smtClean="0">
                <a:sym typeface="Symbol" pitchFamily="18" charset="2"/>
              </a:rPr>
              <a:t>backward chaining</a:t>
            </a:r>
            <a:endParaRPr lang="en-US" sz="2800" i="1" dirty="0"/>
          </a:p>
        </p:txBody>
      </p:sp>
      <p:sp>
        <p:nvSpPr>
          <p:cNvPr id="4" name="Right Brace 3"/>
          <p:cNvSpPr/>
          <p:nvPr/>
        </p:nvSpPr>
        <p:spPr bwMode="auto">
          <a:xfrm rot="5400000">
            <a:off x="3962400" y="2209800"/>
            <a:ext cx="304800" cy="21336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5829300" y="3009900"/>
            <a:ext cx="228600" cy="457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35814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premise </a:t>
            </a:r>
            <a:r>
              <a:rPr lang="en-US" b="0" dirty="0" smtClean="0">
                <a:solidFill>
                  <a:srgbClr val="0000FF"/>
                </a:solidFill>
              </a:rPr>
              <a:t>or</a:t>
            </a:r>
            <a:r>
              <a:rPr lang="en-US" dirty="0" smtClean="0">
                <a:solidFill>
                  <a:srgbClr val="0000FF"/>
                </a:solidFill>
              </a:rPr>
              <a:t> body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3429000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conclusion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b="0" dirty="0" smtClean="0">
                <a:solidFill>
                  <a:srgbClr val="0000FF"/>
                </a:solidFill>
              </a:rPr>
              <a:t>or</a:t>
            </a:r>
            <a:r>
              <a:rPr lang="en-US" dirty="0" smtClean="0">
                <a:solidFill>
                  <a:srgbClr val="0000FF"/>
                </a:solidFill>
              </a:rPr>
              <a:t> head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chaining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525963"/>
          </a:xfrm>
        </p:spPr>
        <p:txBody>
          <a:bodyPr/>
          <a:lstStyle/>
          <a:p>
            <a:r>
              <a:rPr lang="en-US" sz="2800" dirty="0"/>
              <a:t>Idea: </a:t>
            </a:r>
            <a:r>
              <a:rPr lang="en-US" sz="2800" dirty="0" smtClean="0"/>
              <a:t>find </a:t>
            </a:r>
            <a:r>
              <a:rPr lang="en-US" sz="2800" dirty="0"/>
              <a:t>any rule whose premises are satisfied in the </a:t>
            </a:r>
            <a:r>
              <a:rPr lang="en-US" sz="2800" i="1" dirty="0" smtClean="0"/>
              <a:t>KB</a:t>
            </a:r>
            <a:r>
              <a:rPr lang="en-US" sz="2800" dirty="0" smtClean="0"/>
              <a:t>, add </a:t>
            </a:r>
            <a:r>
              <a:rPr lang="en-US" sz="2800" dirty="0"/>
              <a:t>its conclusion to the </a:t>
            </a:r>
            <a:r>
              <a:rPr lang="en-US" sz="2800" i="1" dirty="0"/>
              <a:t>KB</a:t>
            </a:r>
            <a:r>
              <a:rPr lang="en-US" sz="2800" dirty="0"/>
              <a:t>, </a:t>
            </a:r>
            <a:r>
              <a:rPr lang="en-US" sz="2800" dirty="0" smtClean="0"/>
              <a:t>and keep going until </a:t>
            </a:r>
            <a:r>
              <a:rPr lang="en-US" sz="2800" dirty="0"/>
              <a:t>query is </a:t>
            </a:r>
            <a:r>
              <a:rPr lang="en-US" sz="2800" dirty="0" smtClean="0"/>
              <a:t>found. Let Goal be </a:t>
            </a:r>
            <a:r>
              <a:rPr lang="en-US" sz="2800" dirty="0" smtClean="0">
                <a:solidFill>
                  <a:srgbClr val="FF0000"/>
                </a:solidFill>
              </a:rPr>
              <a:t>Q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 cstate="print"/>
          <a:srcRect l="51563" t="32292" r="4688" b="30208"/>
          <a:stretch>
            <a:fillRect/>
          </a:stretch>
        </p:blipFill>
        <p:spPr bwMode="auto">
          <a:xfrm>
            <a:off x="457200" y="3090862"/>
            <a:ext cx="76962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fc-horn-example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8140" y="1569720"/>
            <a:ext cx="3125788" cy="4648200"/>
          </a:xfrm>
          <a:prstGeom prst="rect">
            <a:avLst/>
          </a:prstGeom>
          <a:noFill/>
        </p:spPr>
      </p:pic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22860" y="1600200"/>
            <a:ext cx="419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 b="0" kern="0" dirty="0" smtClean="0"/>
              <a:t>AND-OR Graph</a:t>
            </a:r>
          </a:p>
          <a:p>
            <a:pPr lvl="1">
              <a:lnSpc>
                <a:spcPct val="80000"/>
              </a:lnSpc>
            </a:pPr>
            <a:r>
              <a:rPr lang="en-US" altLang="en-US" sz="2000" b="0" kern="0" dirty="0" smtClean="0"/>
              <a:t>multiple links joined by an arc indicate conjunction – every link must be proved</a:t>
            </a:r>
          </a:p>
          <a:p>
            <a:pPr lvl="1">
              <a:lnSpc>
                <a:spcPct val="80000"/>
              </a:lnSpc>
            </a:pPr>
            <a:r>
              <a:rPr lang="en-US" altLang="en-US" sz="2000" b="0" kern="0" dirty="0" smtClean="0"/>
              <a:t>multiple links without an arc indicate disjunction – any link can be proved</a:t>
            </a:r>
          </a:p>
          <a:p>
            <a:pPr lvl="1">
              <a:lnSpc>
                <a:spcPct val="80000"/>
              </a:lnSpc>
            </a:pPr>
            <a:endParaRPr lang="en-US" altLang="en-US" sz="2000" b="0" kern="0" dirty="0"/>
          </a:p>
          <a:p>
            <a:r>
              <a:rPr lang="en-US" sz="1800" b="0" dirty="0"/>
              <a:t>Empty circles: symbols known to be true but not yet “processed”</a:t>
            </a:r>
          </a:p>
          <a:p>
            <a:r>
              <a:rPr lang="en-US" sz="1800" b="0" dirty="0"/>
              <a:t>Counts: how many premises of each implication are yet unknown</a:t>
            </a:r>
          </a:p>
          <a:p>
            <a:pPr lvl="1">
              <a:lnSpc>
                <a:spcPct val="80000"/>
              </a:lnSpc>
            </a:pPr>
            <a:endParaRPr lang="en-US" altLang="en-US" sz="16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7" name="Picture 5" descr="fc-horn-example0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600200"/>
            <a:ext cx="3125788" cy="4648200"/>
          </a:xfrm>
          <a:prstGeom prst="rect">
            <a:avLst/>
          </a:prstGeom>
          <a:noFill/>
        </p:spPr>
      </p:pic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 descr="fc-horn-example0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676400"/>
            <a:ext cx="3125788" cy="4648200"/>
          </a:xfrm>
          <a:prstGeom prst="rect">
            <a:avLst/>
          </a:prstGeom>
          <a:noFill/>
        </p:spPr>
      </p:pic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6" name="Picture 4" descr="fc-horn-example0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600200"/>
            <a:ext cx="3125788" cy="4648200"/>
          </a:xfrm>
          <a:prstGeom prst="rect">
            <a:avLst/>
          </a:prstGeom>
          <a:noFill/>
        </p:spPr>
      </p:pic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Propositional logic</a:t>
            </a:r>
            <a:endParaRPr lang="en-US" sz="2800" dirty="0"/>
          </a:p>
          <a:p>
            <a:r>
              <a:rPr lang="en-US" sz="2800" dirty="0"/>
              <a:t>Inference rules and theorem </a:t>
            </a:r>
            <a:r>
              <a:rPr lang="en-US" sz="2800" dirty="0" smtClean="0"/>
              <a:t>proving</a:t>
            </a:r>
          </a:p>
          <a:p>
            <a:r>
              <a:rPr lang="en-US" sz="2800" dirty="0" smtClean="0"/>
              <a:t>First order logic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0" name="Picture 4" descr="fc-horn-example0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3125788" cy="4648200"/>
          </a:xfrm>
          <a:prstGeom prst="rect">
            <a:avLst/>
          </a:prstGeom>
          <a:noFill/>
        </p:spPr>
      </p:pic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4" name="Picture 4" descr="fc-horn-example06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905000"/>
            <a:ext cx="3125788" cy="4648200"/>
          </a:xfrm>
          <a:prstGeom prst="rect">
            <a:avLst/>
          </a:prstGeom>
          <a:noFill/>
        </p:spPr>
      </p:pic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8" name="Picture 4" descr="fc-horn-example07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828800"/>
            <a:ext cx="3125788" cy="4648200"/>
          </a:xfrm>
          <a:prstGeom prst="rect">
            <a:avLst/>
          </a:prstGeom>
          <a:noFill/>
        </p:spPr>
      </p:pic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2" name="Picture 4" descr="fc-horn-example08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752600"/>
            <a:ext cx="3125788" cy="4648200"/>
          </a:xfrm>
          <a:prstGeom prst="rect">
            <a:avLst/>
          </a:prstGeom>
          <a:noFill/>
        </p:spPr>
      </p:pic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chaining example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Idea: work backwards from the query </a:t>
            </a:r>
            <a:r>
              <a:rPr lang="en-US" sz="2400" i="1" dirty="0"/>
              <a:t>q</a:t>
            </a:r>
            <a:r>
              <a:rPr lang="en-US" sz="2400" dirty="0" smtClean="0"/>
              <a:t>: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2400" dirty="0"/>
              <a:t>to prove </a:t>
            </a:r>
            <a:r>
              <a:rPr lang="en-US" sz="2400" i="1" dirty="0"/>
              <a:t>q</a:t>
            </a:r>
            <a:r>
              <a:rPr lang="en-US" sz="2400" dirty="0"/>
              <a:t> by BC,</a:t>
            </a:r>
          </a:p>
          <a:p>
            <a:pPr marL="1371600" lvl="2" indent="-457200">
              <a:lnSpc>
                <a:spcPct val="90000"/>
              </a:lnSpc>
              <a:buFontTx/>
              <a:buNone/>
            </a:pPr>
            <a:r>
              <a:rPr lang="en-US" dirty="0"/>
              <a:t>check if </a:t>
            </a:r>
            <a:r>
              <a:rPr lang="en-US" i="1" dirty="0"/>
              <a:t>q</a:t>
            </a:r>
            <a:r>
              <a:rPr lang="en-US" dirty="0"/>
              <a:t> is known already, or</a:t>
            </a:r>
          </a:p>
          <a:p>
            <a:pPr marL="1371600" lvl="2" indent="-457200">
              <a:lnSpc>
                <a:spcPct val="90000"/>
              </a:lnSpc>
              <a:buFontTx/>
              <a:buNone/>
            </a:pPr>
            <a:r>
              <a:rPr lang="en-US" dirty="0"/>
              <a:t>prove by BC all premises of some rule concluding </a:t>
            </a:r>
            <a:r>
              <a:rPr lang="en-US" i="1" dirty="0"/>
              <a:t>q</a:t>
            </a:r>
            <a:r>
              <a:rPr lang="en-US" dirty="0"/>
              <a:t>
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55301" name="Picture 5" descr="bc-horn-example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6764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4693" name="Picture 5" descr="bc-horn-example0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7526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5716" name="Picture 4" descr="bc-horn-example0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8288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6740" name="Picture 4" descr="bc-horn-example0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5132" y="17526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7764" name="Picture 4" descr="bc-horn-example0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052" y="1655041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Propositional logic: Syntax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Atomic sentence: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 </a:t>
            </a:r>
            <a:r>
              <a:rPr lang="en-US" sz="2000" i="1" dirty="0" smtClean="0"/>
              <a:t>proposition symbol</a:t>
            </a:r>
            <a:r>
              <a:rPr lang="en-US" sz="2000" dirty="0" smtClean="0"/>
              <a:t> representing a true or false statement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Negation: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If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dirty="0" smtClean="0"/>
              <a:t> is a sentence,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P</a:t>
            </a:r>
            <a:r>
              <a:rPr lang="en-US" sz="2000" dirty="0" smtClean="0"/>
              <a:t> is a sentence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Conjunction: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If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dirty="0" smtClean="0"/>
              <a:t> </a:t>
            </a:r>
            <a:r>
              <a:rPr lang="en-US" sz="2000" dirty="0"/>
              <a:t>are sentences, </a:t>
            </a:r>
            <a:r>
              <a:rPr lang="en-US" sz="2000" b="1" dirty="0" smtClean="0">
                <a:solidFill>
                  <a:srgbClr val="CC0099"/>
                </a:solidFill>
              </a:rPr>
              <a:t>P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 </a:t>
            </a:r>
            <a:r>
              <a:rPr lang="en-US" sz="2000" dirty="0"/>
              <a:t>is a </a:t>
            </a:r>
            <a:r>
              <a:rPr lang="en-US" sz="2000" dirty="0" smtClean="0"/>
              <a:t>sentence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Disjunction: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If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dirty="0" smtClean="0"/>
              <a:t> </a:t>
            </a:r>
            <a:r>
              <a:rPr lang="en-US" sz="2000" dirty="0"/>
              <a:t>are sentences, </a:t>
            </a:r>
            <a:r>
              <a:rPr lang="en-US" sz="2000" b="1" dirty="0" smtClean="0">
                <a:solidFill>
                  <a:srgbClr val="CC0099"/>
                </a:solidFill>
              </a:rPr>
              <a:t>P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 </a:t>
            </a:r>
            <a:r>
              <a:rPr lang="en-US" sz="2000" dirty="0"/>
              <a:t>is a </a:t>
            </a:r>
            <a:r>
              <a:rPr lang="en-US" sz="2000" dirty="0" smtClean="0"/>
              <a:t>sentence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Implication: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If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dirty="0" smtClean="0"/>
              <a:t> </a:t>
            </a:r>
            <a:r>
              <a:rPr lang="en-US" sz="2000" dirty="0"/>
              <a:t>are sentences, </a:t>
            </a:r>
            <a:r>
              <a:rPr lang="en-US" sz="2000" b="1" dirty="0" smtClean="0">
                <a:solidFill>
                  <a:srgbClr val="CC0099"/>
                </a:solidFill>
              </a:rPr>
              <a:t>P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 </a:t>
            </a:r>
            <a:r>
              <a:rPr lang="en-US" sz="2000" dirty="0"/>
              <a:t>is a </a:t>
            </a:r>
            <a:r>
              <a:rPr lang="en-US" sz="2000" dirty="0" smtClean="0"/>
              <a:t>sentence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err="1" smtClean="0">
                <a:solidFill>
                  <a:srgbClr val="0000FF"/>
                </a:solidFill>
              </a:rPr>
              <a:t>Biconditional</a:t>
            </a:r>
            <a:r>
              <a:rPr lang="en-US" sz="2400" b="1" dirty="0" smtClean="0">
                <a:solidFill>
                  <a:srgbClr val="0000FF"/>
                </a:solidFill>
              </a:rPr>
              <a:t>: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If </a:t>
            </a:r>
            <a:r>
              <a:rPr lang="en-US" sz="2000" b="1" dirty="0" smtClean="0">
                <a:solidFill>
                  <a:srgbClr val="CC0099"/>
                </a:solidFill>
              </a:rPr>
              <a:t>P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C0099"/>
                </a:solidFill>
              </a:rPr>
              <a:t>Q</a:t>
            </a:r>
            <a:r>
              <a:rPr lang="en-US" sz="2000" dirty="0" smtClean="0"/>
              <a:t> </a:t>
            </a:r>
            <a:r>
              <a:rPr lang="en-US" sz="2000" dirty="0"/>
              <a:t>are sentences, </a:t>
            </a:r>
            <a:r>
              <a:rPr lang="en-US" sz="2000" b="1" dirty="0" smtClean="0">
                <a:solidFill>
                  <a:srgbClr val="CC0099"/>
                </a:solidFill>
              </a:rPr>
              <a:t>P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 smtClean="0">
                <a:solidFill>
                  <a:srgbClr val="CC0099"/>
                </a:solidFill>
              </a:rPr>
              <a:t>Q </a:t>
            </a:r>
            <a:r>
              <a:rPr lang="en-US" sz="2000" dirty="0"/>
              <a:t>is a </a:t>
            </a:r>
            <a:r>
              <a:rPr lang="en-US" sz="2000" dirty="0" smtClean="0"/>
              <a:t>sentence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, , , ,  </a:t>
            </a:r>
            <a:r>
              <a:rPr lang="en-US" sz="2400" dirty="0" smtClean="0">
                <a:sym typeface="Symbol" pitchFamily="18" charset="2"/>
              </a:rPr>
              <a:t>are called </a:t>
            </a:r>
            <a:r>
              <a:rPr lang="en-US" sz="2400" i="1" dirty="0" smtClean="0">
                <a:sym typeface="Symbol" pitchFamily="18" charset="2"/>
              </a:rPr>
              <a:t>logical connectives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8788" name="Picture 4" descr="bc-horn-example06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417638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19812" name="Picture 4" descr="bc-horn-example07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7526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20836" name="Picture 4" descr="bc-horn-example08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6002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21860" name="Picture 4" descr="bc-horn-example09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7526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chaining example</a:t>
            </a:r>
          </a:p>
        </p:txBody>
      </p:sp>
      <p:pic>
        <p:nvPicPr>
          <p:cNvPr id="122884" name="Picture 4" descr="bc-horn-example10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6932" y="1752600"/>
            <a:ext cx="3176588" cy="472440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 l="51563" t="32292" r="4688" b="30208"/>
          <a:stretch>
            <a:fillRect/>
          </a:stretch>
        </p:blipFill>
        <p:spPr bwMode="auto">
          <a:xfrm>
            <a:off x="152400" y="2057400"/>
            <a:ext cx="4800600" cy="391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vs. backward chaining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Forward chaining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accent2"/>
                </a:solidFill>
              </a:rPr>
              <a:t>data-driven</a:t>
            </a:r>
            <a:r>
              <a:rPr lang="en-US" sz="2800" dirty="0"/>
              <a:t>, </a:t>
            </a:r>
            <a:r>
              <a:rPr lang="en-US" sz="2800" dirty="0" smtClean="0"/>
              <a:t>automatic processing</a:t>
            </a:r>
            <a:endParaRPr lang="en-US" sz="2800" dirty="0"/>
          </a:p>
          <a:p>
            <a:pPr lvl="1"/>
            <a:r>
              <a:rPr lang="en-US" sz="2400" dirty="0"/>
              <a:t>May do lots of work that is irrelevant to the goal </a:t>
            </a:r>
          </a:p>
          <a:p>
            <a:pPr lvl="4"/>
            <a:endParaRPr lang="en-US" sz="2800" dirty="0"/>
          </a:p>
          <a:p>
            <a:r>
              <a:rPr lang="en-US" sz="2800" dirty="0" smtClean="0"/>
              <a:t>Backward chaining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accent2"/>
                </a:solidFill>
              </a:rPr>
              <a:t>goal-driven</a:t>
            </a:r>
            <a:r>
              <a:rPr lang="en-US" sz="2800" dirty="0"/>
              <a:t>, appropriate for </a:t>
            </a:r>
            <a:r>
              <a:rPr lang="en-US" sz="2800" dirty="0" smtClean="0"/>
              <a:t>problem-solving</a:t>
            </a:r>
            <a:endParaRPr lang="en-US" sz="2800" dirty="0"/>
          </a:p>
          <a:p>
            <a:pPr lvl="1"/>
            <a:r>
              <a:rPr lang="en-US" sz="2400" dirty="0" smtClean="0"/>
              <a:t>Complexity can </a:t>
            </a:r>
            <a:r>
              <a:rPr lang="en-US" sz="2400" dirty="0"/>
              <a:t>be </a:t>
            </a:r>
            <a:r>
              <a:rPr lang="en-US" sz="2400" dirty="0">
                <a:solidFill>
                  <a:srgbClr val="FF0000"/>
                </a:solidFill>
              </a:rPr>
              <a:t>much less </a:t>
            </a:r>
            <a:r>
              <a:rPr lang="en-US" sz="2400" dirty="0"/>
              <a:t>than linear in size of </a:t>
            </a:r>
            <a:r>
              <a:rPr lang="en-US" sz="2400" dirty="0" smtClean="0"/>
              <a:t>KB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Logical agents apply </a:t>
            </a:r>
            <a:r>
              <a:rPr lang="en-US" sz="2400" dirty="0">
                <a:solidFill>
                  <a:schemeClr val="accent2"/>
                </a:solidFill>
              </a:rPr>
              <a:t>inference</a:t>
            </a:r>
            <a:r>
              <a:rPr lang="en-US" sz="2400" dirty="0"/>
              <a:t> to a </a:t>
            </a:r>
            <a:r>
              <a:rPr lang="en-US" sz="2400" dirty="0">
                <a:solidFill>
                  <a:schemeClr val="accent2"/>
                </a:solidFill>
              </a:rPr>
              <a:t>knowledge base</a:t>
            </a:r>
            <a:r>
              <a:rPr lang="en-US" sz="2400" dirty="0"/>
              <a:t> to derive new information and make decisions
</a:t>
            </a:r>
            <a:r>
              <a:rPr lang="en-US" sz="2400" dirty="0" smtClean="0"/>
              <a:t>Basic </a:t>
            </a:r>
            <a:r>
              <a:rPr lang="en-US" sz="2400" dirty="0"/>
              <a:t>concepts of </a:t>
            </a:r>
            <a:r>
              <a:rPr lang="en-US" sz="2400" dirty="0" smtClean="0"/>
              <a:t>logic: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syntax</a:t>
            </a:r>
            <a:r>
              <a:rPr lang="en-US" sz="2000" dirty="0" smtClean="0"/>
              <a:t>: formal structure of </a:t>
            </a:r>
            <a:r>
              <a:rPr lang="en-US" sz="2000" dirty="0" smtClean="0">
                <a:solidFill>
                  <a:schemeClr val="accent2"/>
                </a:solidFill>
              </a:rPr>
              <a:t>sentences</a:t>
            </a:r>
            <a:r>
              <a:rPr lang="en-US" sz="2000" dirty="0" smtClean="0"/>
              <a:t>
</a:t>
            </a:r>
            <a:r>
              <a:rPr lang="en-US" sz="2000" dirty="0" smtClean="0">
                <a:solidFill>
                  <a:schemeClr val="accent2"/>
                </a:solidFill>
              </a:rPr>
              <a:t>semantics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accent2"/>
                </a:solidFill>
              </a:rPr>
              <a:t>truth</a:t>
            </a:r>
            <a:r>
              <a:rPr lang="en-US" sz="2000" dirty="0"/>
              <a:t> of sentences </a:t>
            </a:r>
            <a:r>
              <a:rPr lang="en-US" sz="2000" dirty="0" err="1"/>
              <a:t>wrt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2"/>
                </a:solidFill>
              </a:rPr>
              <a:t>models</a:t>
            </a:r>
            <a:r>
              <a:rPr lang="en-US" sz="2000" dirty="0"/>
              <a:t>
</a:t>
            </a:r>
            <a:r>
              <a:rPr lang="en-US" sz="2000" dirty="0" smtClean="0">
                <a:solidFill>
                  <a:schemeClr val="accent2"/>
                </a:solidFill>
              </a:rPr>
              <a:t>entailment</a:t>
            </a:r>
            <a:r>
              <a:rPr lang="en-US" sz="2000" dirty="0"/>
              <a:t>: necessary truth of one sentence given another
</a:t>
            </a:r>
            <a:r>
              <a:rPr lang="en-US" sz="2000" dirty="0" smtClean="0">
                <a:solidFill>
                  <a:schemeClr val="accent2"/>
                </a:solidFill>
              </a:rPr>
              <a:t>inference</a:t>
            </a:r>
            <a:r>
              <a:rPr lang="en-US" sz="2000" dirty="0"/>
              <a:t>: deriving sentences from other sentences
</a:t>
            </a:r>
            <a:r>
              <a:rPr lang="en-US" sz="2000" dirty="0" smtClean="0">
                <a:solidFill>
                  <a:schemeClr val="accent2"/>
                </a:solidFill>
              </a:rPr>
              <a:t>soundness</a:t>
            </a:r>
            <a:r>
              <a:rPr lang="en-US" sz="2000" dirty="0"/>
              <a:t>: derivations produce only entailed sentences
</a:t>
            </a:r>
            <a:r>
              <a:rPr lang="en-US" sz="2000" dirty="0" smtClean="0">
                <a:solidFill>
                  <a:schemeClr val="accent2"/>
                </a:solidFill>
              </a:rPr>
              <a:t>completeness</a:t>
            </a:r>
            <a:r>
              <a:rPr lang="en-US" sz="2000" dirty="0"/>
              <a:t>: derivations can produce all entailed </a:t>
            </a:r>
            <a:r>
              <a:rPr lang="en-US" sz="2000" dirty="0" smtClean="0"/>
              <a:t>sentences</a:t>
            </a:r>
            <a:endParaRPr lang="en-US" sz="2000" dirty="0"/>
          </a:p>
          <a:p>
            <a:r>
              <a:rPr lang="en-US" sz="2400" dirty="0"/>
              <a:t>Resolution is complete for propositional </a:t>
            </a:r>
            <a:r>
              <a:rPr lang="en-US" sz="2400" dirty="0" smtClean="0"/>
              <a:t>logic</a:t>
            </a:r>
          </a:p>
          <a:p>
            <a:r>
              <a:rPr lang="en-US" sz="2400" dirty="0" smtClean="0"/>
              <a:t>Forward</a:t>
            </a:r>
            <a:r>
              <a:rPr lang="en-US" sz="2400" dirty="0"/>
              <a:t>, backward chaining are linear-time, complete for </a:t>
            </a:r>
            <a:r>
              <a:rPr lang="en-US" sz="2400" dirty="0" smtClean="0"/>
              <a:t>definite clauses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First-Order Logic</a:t>
            </a:r>
          </a:p>
        </p:txBody>
      </p:sp>
    </p:spTree>
    <p:extLst>
      <p:ext uri="{BB962C8B-B14F-4D97-AF65-F5344CB8AC3E}">
        <p14:creationId xmlns:p14="http://schemas.microsoft.com/office/powerpoint/2010/main" val="101439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</a:t>
            </a:r>
            <a:r>
              <a:rPr lang="en-US" dirty="0"/>
              <a:t>of propositional logic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722437"/>
            <a:ext cx="8534400" cy="4525963"/>
          </a:xfrm>
        </p:spPr>
        <p:txBody>
          <a:bodyPr/>
          <a:lstStyle/>
          <a:p>
            <a:r>
              <a:rPr lang="en-US" sz="2800" dirty="0" smtClean="0"/>
              <a:t>Suppose you want to say “All humans are mortal”</a:t>
            </a:r>
          </a:p>
          <a:p>
            <a:pPr lvl="1"/>
            <a:r>
              <a:rPr lang="en-US" dirty="0" smtClean="0"/>
              <a:t>In propositional logic, you would need </a:t>
            </a:r>
            <a:br>
              <a:rPr lang="en-US" dirty="0" smtClean="0"/>
            </a:br>
            <a:r>
              <a:rPr lang="en-US" dirty="0" smtClean="0"/>
              <a:t>~10 billion statements</a:t>
            </a:r>
          </a:p>
          <a:p>
            <a:r>
              <a:rPr lang="en-US" sz="2800" dirty="0" smtClean="0"/>
              <a:t>Suppose you want to say “Some people can run a marathon”</a:t>
            </a:r>
          </a:p>
          <a:p>
            <a:pPr lvl="1"/>
            <a:r>
              <a:rPr lang="en-US" dirty="0" smtClean="0"/>
              <a:t>You would need a disjunction of 10 billion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8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First-order logic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en-US" sz="2800" dirty="0" smtClean="0"/>
              <a:t>ropositional </a:t>
            </a:r>
            <a:r>
              <a:rPr lang="en-US" sz="2800" dirty="0"/>
              <a:t>logic assumes the world </a:t>
            </a:r>
            <a:r>
              <a:rPr lang="en-US" sz="2800" dirty="0" smtClean="0"/>
              <a:t>consists of atomic </a:t>
            </a:r>
            <a:r>
              <a:rPr lang="en-US" sz="2800" dirty="0" smtClean="0">
                <a:solidFill>
                  <a:srgbClr val="FF0000"/>
                </a:solidFill>
              </a:rPr>
              <a:t>facts</a:t>
            </a:r>
            <a:endParaRPr lang="en-US" sz="2800" dirty="0"/>
          </a:p>
          <a:p>
            <a:r>
              <a:rPr lang="en-US" sz="2800" dirty="0"/>
              <a:t>F</a:t>
            </a:r>
            <a:r>
              <a:rPr lang="en-US" sz="2800" dirty="0" smtClean="0"/>
              <a:t>irst-order </a:t>
            </a:r>
            <a:r>
              <a:rPr lang="en-US" sz="2800" dirty="0"/>
              <a:t>logic </a:t>
            </a:r>
            <a:r>
              <a:rPr lang="en-US" sz="2800" dirty="0" smtClean="0"/>
              <a:t>assumes </a:t>
            </a:r>
            <a:r>
              <a:rPr lang="en-US" sz="2800" dirty="0"/>
              <a:t>the world </a:t>
            </a:r>
            <a:r>
              <a:rPr lang="en-US" sz="2800" dirty="0" smtClean="0"/>
              <a:t>contains objects, relations, and functions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47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Propositional logic: Semantics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b="1" dirty="0" smtClean="0"/>
              <a:t>interpretation</a:t>
            </a:r>
            <a:r>
              <a:rPr lang="en-US" sz="2400" b="1" i="1" dirty="0" smtClean="0"/>
              <a:t> I</a:t>
            </a:r>
            <a:r>
              <a:rPr lang="en-US" sz="2400" i="1" dirty="0" smtClean="0"/>
              <a:t> </a:t>
            </a:r>
            <a:r>
              <a:rPr lang="en-US" sz="2400" dirty="0"/>
              <a:t>specifies the true/false status of </a:t>
            </a:r>
            <a:r>
              <a:rPr lang="en-US" sz="2400" dirty="0">
                <a:solidFill>
                  <a:srgbClr val="C00000"/>
                </a:solidFill>
              </a:rPr>
              <a:t>each proposition</a:t>
            </a:r>
            <a:r>
              <a:rPr lang="en-US" sz="2400" dirty="0"/>
              <a:t> symbol in the knowledge </a:t>
            </a:r>
            <a:r>
              <a:rPr lang="en-US" sz="2400" dirty="0" smtClean="0"/>
              <a:t>base</a:t>
            </a:r>
          </a:p>
          <a:p>
            <a:r>
              <a:rPr lang="en-US" sz="2400" dirty="0" smtClean="0"/>
              <a:t>A </a:t>
            </a:r>
            <a:r>
              <a:rPr lang="en-US" sz="2400" b="1" dirty="0"/>
              <a:t>model</a:t>
            </a:r>
            <a:r>
              <a:rPr lang="en-US" sz="2400" dirty="0"/>
              <a:t> </a:t>
            </a:r>
            <a:r>
              <a:rPr lang="en-US" sz="2400" dirty="0" smtClean="0"/>
              <a:t>is an interpretation in which the formula of interest is</a:t>
            </a:r>
            <a:r>
              <a:rPr lang="en-US" sz="2400" b="1" dirty="0" smtClean="0">
                <a:solidFill>
                  <a:srgbClr val="C00000"/>
                </a:solidFill>
              </a:rPr>
              <a:t> True</a:t>
            </a:r>
            <a:r>
              <a:rPr lang="en-US" sz="2400" dirty="0" smtClean="0"/>
              <a:t>.  Given P, Q and R propositions: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ould be:   </a:t>
            </a:r>
            <a:r>
              <a:rPr lang="en-US" sz="1800" b="1" dirty="0" smtClean="0">
                <a:solidFill>
                  <a:srgbClr val="CC0099"/>
                </a:solidFill>
              </a:rPr>
              <a:t>P</a:t>
            </a:r>
            <a:r>
              <a:rPr lang="en-US" sz="1800" dirty="0" smtClean="0"/>
              <a:t> is </a:t>
            </a:r>
            <a:r>
              <a:rPr lang="en-US" sz="1800" dirty="0" smtClean="0">
                <a:solidFill>
                  <a:srgbClr val="0000FF"/>
                </a:solidFill>
              </a:rPr>
              <a:t>true</a:t>
            </a:r>
            <a:r>
              <a:rPr lang="en-US" sz="1800" dirty="0" smtClean="0"/>
              <a:t>,  </a:t>
            </a:r>
            <a:r>
              <a:rPr lang="en-US" sz="1800" b="1" dirty="0" smtClean="0">
                <a:solidFill>
                  <a:srgbClr val="CC0099"/>
                </a:solidFill>
              </a:rPr>
              <a:t>Q</a:t>
            </a:r>
            <a:r>
              <a:rPr lang="en-US" sz="1800" dirty="0" smtClean="0"/>
              <a:t> is </a:t>
            </a:r>
            <a:r>
              <a:rPr lang="en-US" sz="1800" dirty="0" smtClean="0">
                <a:solidFill>
                  <a:srgbClr val="0000FF"/>
                </a:solidFill>
              </a:rPr>
              <a:t>true</a:t>
            </a:r>
            <a:r>
              <a:rPr lang="en-US" sz="1800" dirty="0" smtClean="0"/>
              <a:t>,  </a:t>
            </a:r>
            <a:r>
              <a:rPr lang="en-US" sz="1800" b="1" dirty="0" smtClean="0">
                <a:solidFill>
                  <a:srgbClr val="CC0099"/>
                </a:solidFill>
              </a:rPr>
              <a:t>R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is </a:t>
            </a:r>
            <a:r>
              <a:rPr lang="en-US" sz="1800" dirty="0" smtClean="0">
                <a:solidFill>
                  <a:srgbClr val="0000FF"/>
                </a:solidFill>
              </a:rPr>
              <a:t>false </a:t>
            </a:r>
            <a:r>
              <a:rPr lang="en-US" sz="1800" dirty="0" smtClean="0"/>
              <a:t>or {P, Q, R’} </a:t>
            </a:r>
            <a:r>
              <a:rPr lang="en-US" sz="1800" dirty="0"/>
              <a:t>or  {</a:t>
            </a:r>
            <a:r>
              <a:rPr lang="en-US" sz="1800" dirty="0" smtClean="0"/>
              <a:t>P, Q} </a:t>
            </a:r>
            <a:endParaRPr lang="en-US" sz="1800" baseline="-25000" dirty="0"/>
          </a:p>
          <a:p>
            <a:pPr lvl="1"/>
            <a:r>
              <a:rPr lang="en-US" sz="1800" dirty="0" smtClean="0"/>
              <a:t>With three </a:t>
            </a:r>
            <a:r>
              <a:rPr lang="en-US" sz="1800" dirty="0"/>
              <a:t>symbols</a:t>
            </a:r>
            <a:r>
              <a:rPr lang="en-US" sz="1800" dirty="0" smtClean="0"/>
              <a:t>, there are </a:t>
            </a:r>
            <a:r>
              <a:rPr lang="en-US" sz="1800" dirty="0"/>
              <a:t>8 possible </a:t>
            </a:r>
            <a:r>
              <a:rPr lang="en-US" sz="1800" dirty="0" smtClean="0"/>
              <a:t>interpretations, and they can </a:t>
            </a:r>
            <a:r>
              <a:rPr lang="en-US" sz="1800" dirty="0"/>
              <a:t>be enumerated </a:t>
            </a:r>
            <a:r>
              <a:rPr lang="en-US" sz="1800" dirty="0" smtClean="0"/>
              <a:t>exhaustively: 000</a:t>
            </a:r>
            <a:r>
              <a:rPr lang="en-US" sz="1800" dirty="0" smtClean="0">
                <a:sym typeface="Wingdings" panose="05000000000000000000" pitchFamily="2" charset="2"/>
              </a:rPr>
              <a:t>111: </a:t>
            </a:r>
            <a:r>
              <a:rPr lang="en-US" sz="1800" dirty="0"/>
              <a:t>{</a:t>
            </a:r>
            <a:r>
              <a:rPr lang="en-US" sz="1800" dirty="0" smtClean="0"/>
              <a:t>P’, Q’, </a:t>
            </a:r>
            <a:r>
              <a:rPr lang="en-US" sz="1800" dirty="0"/>
              <a:t>R</a:t>
            </a:r>
            <a:r>
              <a:rPr lang="en-US" sz="1800" dirty="0" smtClean="0"/>
              <a:t>’} </a:t>
            </a:r>
            <a:r>
              <a:rPr lang="en-US" sz="1800" dirty="0" smtClean="0">
                <a:sym typeface="Wingdings" panose="05000000000000000000" pitchFamily="2" charset="2"/>
              </a:rPr>
              <a:t></a:t>
            </a:r>
            <a:r>
              <a:rPr lang="en-US" sz="1800" dirty="0"/>
              <a:t> {P, Q, </a:t>
            </a:r>
            <a:r>
              <a:rPr lang="en-US" sz="1800" dirty="0" smtClean="0"/>
              <a:t>R}</a:t>
            </a:r>
            <a:endParaRPr lang="en-US" sz="1800" dirty="0"/>
          </a:p>
          <a:p>
            <a:r>
              <a:rPr lang="en-US" sz="2400" dirty="0"/>
              <a:t>Rules for evaluating truth with respect to a </a:t>
            </a:r>
            <a:r>
              <a:rPr lang="en-US" sz="2400" dirty="0" smtClean="0"/>
              <a:t>model:</a:t>
            </a:r>
            <a:endParaRPr lang="en-US" sz="2400" dirty="0"/>
          </a:p>
          <a:p>
            <a:pPr>
              <a:buNone/>
            </a:pPr>
            <a:r>
              <a:rPr lang="en-US" sz="1800" dirty="0">
                <a:sym typeface="Symbol" pitchFamily="18" charset="2"/>
              </a:rPr>
              <a:t>		</a:t>
            </a:r>
            <a:r>
              <a:rPr lang="en-US" sz="1800" b="1" dirty="0" smtClean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1800" b="1" dirty="0" smtClean="0">
                <a:solidFill>
                  <a:srgbClr val="CC0099"/>
                </a:solidFill>
              </a:rPr>
              <a:t>P</a:t>
            </a:r>
            <a:r>
              <a:rPr lang="en-US" sz="1800" dirty="0"/>
              <a:t>	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iff</a:t>
            </a: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rgbClr val="CC0099"/>
                </a:solidFill>
              </a:rPr>
              <a:t>P </a:t>
            </a:r>
            <a:r>
              <a:rPr lang="en-US" sz="1800" dirty="0" smtClean="0"/>
              <a:t>         is </a:t>
            </a:r>
            <a:r>
              <a:rPr lang="en-US" sz="1800" dirty="0">
                <a:solidFill>
                  <a:srgbClr val="0000FF"/>
                </a:solidFill>
              </a:rPr>
              <a:t>false</a:t>
            </a:r>
            <a:r>
              <a:rPr lang="en-US" sz="1800" dirty="0"/>
              <a:t>  </a:t>
            </a:r>
          </a:p>
          <a:p>
            <a:pPr>
              <a:buNone/>
            </a:pPr>
            <a:r>
              <a:rPr lang="en-US" sz="1800" dirty="0"/>
              <a:t>		</a:t>
            </a:r>
            <a:r>
              <a:rPr lang="en-US" sz="1800" b="1" dirty="0" smtClean="0">
                <a:solidFill>
                  <a:srgbClr val="CC0099"/>
                </a:solidFill>
              </a:rPr>
              <a:t> P </a:t>
            </a:r>
            <a:r>
              <a:rPr lang="en-US" sz="18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1800" b="1" dirty="0">
                <a:solidFill>
                  <a:srgbClr val="CC0099"/>
                </a:solidFill>
              </a:rPr>
              <a:t> </a:t>
            </a:r>
            <a:r>
              <a:rPr lang="en-US" sz="1800" b="1" dirty="0" smtClean="0">
                <a:solidFill>
                  <a:srgbClr val="CC0099"/>
                </a:solidFill>
              </a:rPr>
              <a:t>Q  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iff</a:t>
            </a: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rgbClr val="CC0099"/>
                </a:solidFill>
              </a:rPr>
              <a:t>P</a:t>
            </a:r>
            <a:r>
              <a:rPr lang="en-US" sz="1800" dirty="0" smtClean="0"/>
              <a:t>          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and </a:t>
            </a:r>
            <a:r>
              <a:rPr lang="en-US" sz="1800" dirty="0" smtClean="0">
                <a:solidFill>
                  <a:schemeClr val="accent2"/>
                </a:solidFill>
              </a:rPr>
              <a:t>   </a:t>
            </a:r>
            <a:r>
              <a:rPr lang="en-US" sz="1800" b="1" dirty="0" smtClean="0">
                <a:solidFill>
                  <a:srgbClr val="CC0099"/>
                </a:solidFill>
              </a:rPr>
              <a:t>Q</a:t>
            </a:r>
            <a:r>
              <a:rPr lang="en-US" sz="1800" b="1" baseline="-25000" dirty="0" smtClean="0">
                <a:solidFill>
                  <a:srgbClr val="CC0099"/>
                </a:solidFill>
              </a:rPr>
              <a:t>           </a:t>
            </a:r>
            <a:r>
              <a:rPr lang="en-US" sz="1800" b="1" dirty="0" smtClean="0">
                <a:solidFill>
                  <a:srgbClr val="CC0099"/>
                </a:solidFill>
              </a:rPr>
              <a:t> 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</a:p>
          <a:p>
            <a:pPr>
              <a:buNone/>
            </a:pPr>
            <a:r>
              <a:rPr lang="en-US" sz="1800" dirty="0"/>
              <a:t>		</a:t>
            </a:r>
            <a:r>
              <a:rPr lang="en-US" sz="1800" b="1" dirty="0" smtClean="0">
                <a:solidFill>
                  <a:srgbClr val="CC0099"/>
                </a:solidFill>
              </a:rPr>
              <a:t> P </a:t>
            </a:r>
            <a:r>
              <a:rPr lang="en-US" sz="18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1800" b="1" dirty="0">
                <a:solidFill>
                  <a:srgbClr val="CC0099"/>
                </a:solidFill>
              </a:rPr>
              <a:t> </a:t>
            </a:r>
            <a:r>
              <a:rPr lang="en-US" sz="1800" b="1" dirty="0" smtClean="0">
                <a:solidFill>
                  <a:srgbClr val="CC0099"/>
                </a:solidFill>
              </a:rPr>
              <a:t>Q  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iff</a:t>
            </a: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rgbClr val="CC0099"/>
                </a:solidFill>
              </a:rPr>
              <a:t>P  </a:t>
            </a:r>
            <a:r>
              <a:rPr lang="en-US" sz="1800" dirty="0" smtClean="0"/>
              <a:t>        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or       </a:t>
            </a:r>
            <a:r>
              <a:rPr lang="en-US" sz="1800" b="1" dirty="0" smtClean="0">
                <a:solidFill>
                  <a:srgbClr val="CC0099"/>
                </a:solidFill>
              </a:rPr>
              <a:t>Q        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</a:p>
          <a:p>
            <a:pPr>
              <a:buNone/>
            </a:pPr>
            <a:r>
              <a:rPr lang="en-US" sz="1800" dirty="0"/>
              <a:t>		</a:t>
            </a:r>
            <a:r>
              <a:rPr lang="en-US" sz="1800" b="1" dirty="0" smtClean="0">
                <a:solidFill>
                  <a:srgbClr val="CC0099"/>
                </a:solidFill>
              </a:rPr>
              <a:t> P </a:t>
            </a:r>
            <a:r>
              <a:rPr lang="en-US" sz="1800" b="1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1800" b="1" dirty="0">
                <a:solidFill>
                  <a:srgbClr val="CC0099"/>
                </a:solidFill>
              </a:rPr>
              <a:t> </a:t>
            </a:r>
            <a:r>
              <a:rPr lang="en-US" sz="1800" b="1" dirty="0" smtClean="0">
                <a:solidFill>
                  <a:srgbClr val="CC0099"/>
                </a:solidFill>
              </a:rPr>
              <a:t>Q </a:t>
            </a:r>
            <a:r>
              <a:rPr lang="en-US" sz="1800" dirty="0"/>
              <a:t>	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iff</a:t>
            </a: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rgbClr val="CC0099"/>
                </a:solidFill>
              </a:rPr>
              <a:t>P</a:t>
            </a:r>
            <a:r>
              <a:rPr lang="en-US" sz="1800" dirty="0" smtClean="0"/>
              <a:t>          is </a:t>
            </a:r>
            <a:r>
              <a:rPr lang="en-US" sz="1800" dirty="0">
                <a:solidFill>
                  <a:srgbClr val="0000FF"/>
                </a:solidFill>
              </a:rPr>
              <a:t>false</a:t>
            </a:r>
            <a:r>
              <a:rPr lang="en-US" sz="1800" dirty="0"/>
              <a:t> </a:t>
            </a:r>
            <a:r>
              <a:rPr lang="en-US" sz="1800" dirty="0" smtClean="0"/>
              <a:t>  or </a:t>
            </a:r>
            <a:r>
              <a:rPr lang="en-US" sz="1800" dirty="0" smtClean="0">
                <a:solidFill>
                  <a:schemeClr val="accent2"/>
                </a:solidFill>
              </a:rPr>
              <a:t>      </a:t>
            </a:r>
            <a:r>
              <a:rPr lang="en-US" sz="1800" b="1" dirty="0" smtClean="0">
                <a:solidFill>
                  <a:srgbClr val="CC0099"/>
                </a:solidFill>
              </a:rPr>
              <a:t>Q</a:t>
            </a:r>
            <a:r>
              <a:rPr lang="en-US" sz="1800" dirty="0" smtClean="0"/>
              <a:t>          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</a:p>
          <a:p>
            <a:pPr>
              <a:buNone/>
            </a:pPr>
            <a:r>
              <a:rPr lang="en-US" sz="1800" dirty="0"/>
              <a:t>		</a:t>
            </a:r>
            <a:r>
              <a:rPr lang="en-US" sz="1800" b="1" dirty="0" smtClean="0">
                <a:solidFill>
                  <a:srgbClr val="CC0099"/>
                </a:solidFill>
              </a:rPr>
              <a:t> P </a:t>
            </a:r>
            <a:r>
              <a:rPr lang="en-US" sz="18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1800" b="1" dirty="0">
                <a:solidFill>
                  <a:srgbClr val="CC0099"/>
                </a:solidFill>
              </a:rPr>
              <a:t> </a:t>
            </a:r>
            <a:r>
              <a:rPr lang="en-US" sz="1800" b="1" dirty="0" smtClean="0">
                <a:solidFill>
                  <a:srgbClr val="CC0099"/>
                </a:solidFill>
              </a:rPr>
              <a:t>Q</a:t>
            </a:r>
            <a:r>
              <a:rPr lang="en-US" sz="1800" b="1" baseline="-25000" dirty="0">
                <a:solidFill>
                  <a:srgbClr val="CC0099"/>
                </a:solidFill>
              </a:rPr>
              <a:t>	</a:t>
            </a:r>
            <a:r>
              <a:rPr lang="en-US" sz="1800" dirty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iff</a:t>
            </a: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rgbClr val="CC0099"/>
                </a:solidFill>
              </a:rPr>
              <a:t>P </a:t>
            </a:r>
            <a:r>
              <a:rPr lang="en-US" sz="1800" b="1" dirty="0" smtClean="0">
                <a:solidFill>
                  <a:srgbClr val="CC0099"/>
                </a:solidFill>
                <a:sym typeface="Symbol" pitchFamily="18" charset="2"/>
              </a:rPr>
              <a:t> </a:t>
            </a:r>
            <a:r>
              <a:rPr lang="en-US" sz="1800" b="1" dirty="0" smtClean="0">
                <a:solidFill>
                  <a:srgbClr val="CC0099"/>
                </a:solidFill>
              </a:rPr>
              <a:t>Q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 </a:t>
            </a:r>
            <a:r>
              <a:rPr lang="en-US" sz="1800" dirty="0" smtClean="0"/>
              <a:t>   and</a:t>
            </a:r>
            <a:r>
              <a:rPr lang="en-US" sz="1800" dirty="0" smtClean="0">
                <a:solidFill>
                  <a:schemeClr val="accent2"/>
                </a:solidFill>
              </a:rPr>
              <a:t>    </a:t>
            </a:r>
            <a:r>
              <a:rPr lang="en-US" sz="1800" b="1" dirty="0" smtClean="0">
                <a:solidFill>
                  <a:srgbClr val="CC0099"/>
                </a:solidFill>
              </a:rPr>
              <a:t>Q </a:t>
            </a:r>
            <a:r>
              <a:rPr lang="en-US" sz="1800" b="1" dirty="0" smtClean="0">
                <a:solidFill>
                  <a:srgbClr val="CC0099"/>
                </a:solidFill>
                <a:sym typeface="Symbol" pitchFamily="18" charset="2"/>
              </a:rPr>
              <a:t> P</a:t>
            </a:r>
            <a:r>
              <a:rPr lang="en-US" sz="1800" b="1" dirty="0" smtClean="0">
                <a:solidFill>
                  <a:srgbClr val="CC0099"/>
                </a:solidFill>
              </a:rPr>
              <a:t>  </a:t>
            </a:r>
            <a:r>
              <a:rPr lang="en-US" sz="1800" dirty="0" smtClean="0"/>
              <a:t>is </a:t>
            </a:r>
            <a:r>
              <a:rPr lang="en-US" sz="1800" dirty="0">
                <a:solidFill>
                  <a:srgbClr val="0000FF"/>
                </a:solidFill>
              </a:rPr>
              <a:t>true</a:t>
            </a:r>
            <a:r>
              <a:rPr lang="en-US" sz="1800" dirty="0"/>
              <a:t>
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of </a:t>
            </a:r>
            <a:r>
              <a:rPr lang="en-US" dirty="0" smtClean="0"/>
              <a:t>FOL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Constants: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CC0099"/>
                </a:solidFill>
              </a:rPr>
              <a:t>John, Sally, 2, ... </a:t>
            </a:r>
            <a:endParaRPr lang="en-US" sz="2000" b="1" dirty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Variables:</a:t>
            </a:r>
            <a:r>
              <a:rPr lang="en-US" sz="2000" dirty="0" smtClean="0"/>
              <a:t>		</a:t>
            </a:r>
            <a:r>
              <a:rPr lang="en-US" sz="2000" b="1" dirty="0" smtClean="0">
                <a:solidFill>
                  <a:srgbClr val="CC0099"/>
                </a:solidFill>
              </a:rPr>
              <a:t>x, y, a, b,...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Predicates: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CC0099"/>
                </a:solidFill>
              </a:rPr>
              <a:t>Person(John), Siblings(John, Sally), </a:t>
            </a:r>
            <a:r>
              <a:rPr lang="en-US" sz="2000" b="1" dirty="0" err="1" smtClean="0">
                <a:solidFill>
                  <a:srgbClr val="CC0099"/>
                </a:solidFill>
              </a:rPr>
              <a:t>IsOdd</a:t>
            </a:r>
            <a:r>
              <a:rPr lang="en-US" sz="2000" b="1" dirty="0" smtClean="0">
                <a:solidFill>
                  <a:srgbClr val="CC0099"/>
                </a:solidFill>
              </a:rPr>
              <a:t>(2), ...</a:t>
            </a:r>
            <a:endParaRPr lang="en-US" sz="2000" b="1" dirty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Functions: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err="1" smtClean="0">
                <a:solidFill>
                  <a:srgbClr val="CC0099"/>
                </a:solidFill>
              </a:rPr>
              <a:t>MotherOf</a:t>
            </a:r>
            <a:r>
              <a:rPr lang="en-US" sz="2000" b="1" dirty="0" smtClean="0">
                <a:solidFill>
                  <a:srgbClr val="CC0099"/>
                </a:solidFill>
              </a:rPr>
              <a:t>(John), </a:t>
            </a:r>
            <a:r>
              <a:rPr lang="en-US" sz="2000" b="1" dirty="0" err="1" smtClean="0">
                <a:solidFill>
                  <a:srgbClr val="CC0099"/>
                </a:solidFill>
              </a:rPr>
              <a:t>Sqrt</a:t>
            </a:r>
            <a:r>
              <a:rPr lang="en-US" sz="2000" b="1" dirty="0" smtClean="0">
                <a:solidFill>
                  <a:srgbClr val="CC0099"/>
                </a:solidFill>
              </a:rPr>
              <a:t>(x), ...</a:t>
            </a:r>
            <a:endParaRPr lang="en-US" sz="2000" b="1" dirty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Connectives:</a:t>
            </a:r>
            <a:r>
              <a:rPr lang="en-US" sz="2000" dirty="0"/>
              <a:t>	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,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, 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, , </a:t>
            </a:r>
            <a:endParaRPr lang="en-US" sz="2000" b="1" dirty="0">
              <a:solidFill>
                <a:srgbClr val="CC0099"/>
              </a:solidFill>
              <a:sym typeface="Symbol" pitchFamily="18" charset="2"/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Equality:</a:t>
            </a: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CC0099"/>
                </a:solidFill>
              </a:rPr>
              <a:t>=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b="1" dirty="0" smtClean="0">
                <a:solidFill>
                  <a:srgbClr val="0000FF"/>
                </a:solidFill>
              </a:rPr>
              <a:t>Quantifiers:</a:t>
            </a:r>
            <a:r>
              <a:rPr lang="en-US" sz="2000" dirty="0" smtClean="0"/>
              <a:t>  </a:t>
            </a:r>
            <a:r>
              <a:rPr lang="en-US" sz="2000" dirty="0"/>
              <a:t>	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,  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endParaRPr lang="en-US" sz="2000" b="1" dirty="0" smtClean="0">
              <a:solidFill>
                <a:srgbClr val="CC0099"/>
              </a:solidFill>
            </a:endParaRP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0000FF"/>
                </a:solidFill>
              </a:rPr>
              <a:t>Term:	</a:t>
            </a: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CC0099"/>
                </a:solidFill>
              </a:rPr>
              <a:t>Constant</a:t>
            </a:r>
            <a:r>
              <a:rPr lang="en-US" sz="2000" dirty="0" smtClean="0"/>
              <a:t> or </a:t>
            </a:r>
            <a:r>
              <a:rPr lang="en-US" sz="2000" b="1" dirty="0" smtClean="0">
                <a:solidFill>
                  <a:srgbClr val="CC0099"/>
                </a:solidFill>
              </a:rPr>
              <a:t>Variable</a:t>
            </a:r>
            <a:r>
              <a:rPr lang="en-US" sz="2000" dirty="0" smtClean="0">
                <a:solidFill>
                  <a:srgbClr val="CC0099"/>
                </a:solidFill>
              </a:rPr>
              <a:t> </a:t>
            </a:r>
            <a:r>
              <a:rPr lang="en-US" sz="2000" dirty="0" smtClean="0"/>
              <a:t>or </a:t>
            </a:r>
            <a:r>
              <a:rPr lang="en-US" sz="2000" b="1" dirty="0" smtClean="0">
                <a:solidFill>
                  <a:srgbClr val="CC0099"/>
                </a:solidFill>
              </a:rPr>
              <a:t>Function(Term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, ... , </a:t>
            </a:r>
            <a:r>
              <a:rPr lang="en-US" sz="2000" b="1" dirty="0" err="1" smtClean="0">
                <a:solidFill>
                  <a:srgbClr val="CC0099"/>
                </a:solidFill>
              </a:rPr>
              <a:t>Term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Atomic sentence:</a:t>
            </a:r>
            <a:r>
              <a:rPr lang="en-US" sz="2000" dirty="0" smtClean="0"/>
              <a:t> 	</a:t>
            </a:r>
            <a:r>
              <a:rPr lang="en-US" sz="2000" b="1" dirty="0" smtClean="0">
                <a:solidFill>
                  <a:srgbClr val="CC0099"/>
                </a:solidFill>
              </a:rPr>
              <a:t>Predicate(Term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, ... , </a:t>
            </a:r>
            <a:r>
              <a:rPr lang="en-US" sz="2000" b="1" dirty="0" err="1" smtClean="0">
                <a:solidFill>
                  <a:srgbClr val="CC0099"/>
                </a:solidFill>
              </a:rPr>
              <a:t>Term</a:t>
            </a:r>
            <a:r>
              <a:rPr lang="en-US" sz="20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r>
              <a:rPr lang="en-US" sz="2000" dirty="0" smtClean="0">
                <a:solidFill>
                  <a:srgbClr val="CC0099"/>
                </a:solidFill>
              </a:rPr>
              <a:t> </a:t>
            </a:r>
            <a:r>
              <a:rPr lang="en-US" sz="2000" dirty="0" smtClean="0"/>
              <a:t>or </a:t>
            </a:r>
            <a:r>
              <a:rPr lang="en-US" sz="2000" b="1" dirty="0" smtClean="0">
                <a:solidFill>
                  <a:srgbClr val="CC0099"/>
                </a:solidFill>
              </a:rPr>
              <a:t>Term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b="1" dirty="0" smtClean="0">
                <a:solidFill>
                  <a:srgbClr val="CC0099"/>
                </a:solidFill>
              </a:rPr>
              <a:t> = Term</a:t>
            </a:r>
            <a:r>
              <a:rPr lang="en-US" sz="2000" b="1" baseline="-25000" dirty="0" smtClean="0">
                <a:solidFill>
                  <a:srgbClr val="CC0099"/>
                </a:solidFill>
              </a:rPr>
              <a:t>2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Complex sentence:</a:t>
            </a:r>
            <a:r>
              <a:rPr lang="en-US" sz="2000" dirty="0" smtClean="0"/>
              <a:t> 	made from atomic sentences using connectives</a:t>
            </a:r>
            <a:br>
              <a:rPr lang="en-US" sz="2000" dirty="0" smtClean="0"/>
            </a:br>
            <a:r>
              <a:rPr lang="en-US" sz="2000" dirty="0" smtClean="0"/>
              <a:t>			and </a:t>
            </a:r>
            <a:r>
              <a:rPr lang="en-US" sz="2000" dirty="0" smtClean="0"/>
              <a:t>quantifiers</a:t>
            </a:r>
          </a:p>
          <a:p>
            <a:r>
              <a:rPr lang="en-US" sz="2000" dirty="0" smtClean="0"/>
              <a:t>P</a:t>
            </a:r>
            <a:r>
              <a:rPr lang="en-US" sz="2000" dirty="0" smtClean="0"/>
              <a:t>ossible overloading between </a:t>
            </a:r>
            <a:r>
              <a:rPr lang="en-US" sz="2000" dirty="0" smtClean="0">
                <a:solidFill>
                  <a:srgbClr val="FF0000"/>
                </a:solidFill>
              </a:rPr>
              <a:t>Functions</a:t>
            </a:r>
            <a:r>
              <a:rPr lang="en-US" sz="2000" dirty="0" smtClean="0"/>
              <a:t> and </a:t>
            </a:r>
            <a:r>
              <a:rPr lang="en-US" sz="2000" b="1" dirty="0" smtClean="0">
                <a:solidFill>
                  <a:srgbClr val="009900"/>
                </a:solidFill>
              </a:rPr>
              <a:t>Predicates</a:t>
            </a:r>
            <a:r>
              <a:rPr lang="en-US" sz="2000" dirty="0" smtClean="0"/>
              <a:t>: </a:t>
            </a:r>
          </a:p>
          <a:p>
            <a:r>
              <a:rPr lang="en-US" sz="2000" b="1" dirty="0" err="1" smtClean="0">
                <a:solidFill>
                  <a:srgbClr val="009900"/>
                </a:solidFill>
              </a:rPr>
              <a:t>FatherOf</a:t>
            </a:r>
            <a:r>
              <a:rPr lang="en-US" sz="2000" b="1" dirty="0" smtClean="0">
                <a:solidFill>
                  <a:srgbClr val="009900"/>
                </a:solidFill>
              </a:rPr>
              <a:t>(</a:t>
            </a:r>
            <a:r>
              <a:rPr lang="en-US" sz="2000" b="1" dirty="0" err="1" smtClean="0">
                <a:solidFill>
                  <a:srgbClr val="009900"/>
                </a:solidFill>
              </a:rPr>
              <a:t>Ali,Omar</a:t>
            </a:r>
            <a:r>
              <a:rPr lang="en-US" sz="2000" b="1" dirty="0" smtClean="0">
                <a:solidFill>
                  <a:srgbClr val="009900"/>
                </a:solidFill>
              </a:rPr>
              <a:t>)</a:t>
            </a:r>
            <a:r>
              <a:rPr lang="en-US" sz="2000" dirty="0" smtClean="0"/>
              <a:t>: True or False; </a:t>
            </a:r>
            <a:r>
              <a:rPr lang="en-US" sz="2000" dirty="0" err="1" smtClean="0">
                <a:solidFill>
                  <a:srgbClr val="FF0000"/>
                </a:solidFill>
              </a:rPr>
              <a:t>FatherOf</a:t>
            </a:r>
            <a:r>
              <a:rPr lang="en-US" sz="2000" dirty="0" smtClean="0">
                <a:solidFill>
                  <a:srgbClr val="FF0000"/>
                </a:solidFill>
              </a:rPr>
              <a:t>(Hasan)</a:t>
            </a:r>
            <a:r>
              <a:rPr lang="en-US" sz="2000" dirty="0" smtClean="0"/>
              <a:t>: possibly </a:t>
            </a:r>
            <a:r>
              <a:rPr lang="en-US" sz="2000" dirty="0" err="1" smtClean="0"/>
              <a:t>Issam</a:t>
            </a:r>
            <a:endParaRPr lang="en-US" sz="2000" baseline="-25000" dirty="0" smtClean="0"/>
          </a:p>
          <a:p>
            <a:endParaRPr lang="en-US" sz="2000" dirty="0" smtClean="0">
              <a:solidFill>
                <a:srgbClr val="CC0099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977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FOL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Sentences are true with respect to a </a:t>
            </a:r>
            <a:r>
              <a:rPr lang="en-US" sz="2400" dirty="0">
                <a:solidFill>
                  <a:schemeClr val="accent2"/>
                </a:solidFill>
              </a:rPr>
              <a:t>model</a:t>
            </a:r>
            <a:r>
              <a:rPr lang="en-US" sz="2400" dirty="0"/>
              <a:t> and an </a:t>
            </a:r>
            <a:r>
              <a:rPr lang="en-US" sz="2400" dirty="0" smtClean="0">
                <a:solidFill>
                  <a:schemeClr val="accent2"/>
                </a:solidFill>
              </a:rPr>
              <a:t>interpretation</a:t>
            </a:r>
            <a:endParaRPr lang="en-US" sz="2400" dirty="0"/>
          </a:p>
          <a:p>
            <a:r>
              <a:rPr lang="en-US" sz="2400" dirty="0"/>
              <a:t>Model contains objects (</a:t>
            </a:r>
            <a:r>
              <a:rPr lang="en-US" sz="2400" dirty="0">
                <a:solidFill>
                  <a:schemeClr val="accent2"/>
                </a:solidFill>
              </a:rPr>
              <a:t>domain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elements</a:t>
            </a:r>
            <a:r>
              <a:rPr lang="en-US" sz="2400" dirty="0"/>
              <a:t>) and relations among </a:t>
            </a:r>
            <a:r>
              <a:rPr lang="en-US" sz="2400" dirty="0" smtClean="0"/>
              <a:t>them</a:t>
            </a:r>
            <a:endParaRPr lang="en-US" sz="2400" dirty="0"/>
          </a:p>
          <a:p>
            <a:r>
              <a:rPr lang="en-US" sz="2400" dirty="0"/>
              <a:t>Interpretation specifies referents for</a:t>
            </a:r>
          </a:p>
          <a:p>
            <a:pPr lvl="1"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constant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symbols</a:t>
            </a:r>
            <a:r>
              <a:rPr lang="en-US" sz="2400" dirty="0"/>
              <a:t> 	</a:t>
            </a:r>
            <a:r>
              <a:rPr lang="en-US" sz="2400" dirty="0">
                <a:cs typeface="Arial" charset="0"/>
              </a:rPr>
              <a:t>→</a:t>
            </a:r>
            <a:r>
              <a:rPr lang="en-US" sz="2400" dirty="0"/>
              <a:t> 	</a:t>
            </a:r>
            <a:r>
              <a:rPr lang="en-US" sz="2400" dirty="0" smtClean="0">
                <a:solidFill>
                  <a:schemeClr val="accent2"/>
                </a:solidFill>
              </a:rPr>
              <a:t>objects</a:t>
            </a:r>
            <a:endParaRPr lang="en-US" sz="2400" dirty="0"/>
          </a:p>
          <a:p>
            <a:pPr lvl="1"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predicate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symbols</a:t>
            </a:r>
            <a:r>
              <a:rPr lang="en-US" sz="2400" dirty="0"/>
              <a:t> 	</a:t>
            </a:r>
            <a:r>
              <a:rPr lang="en-US" sz="2400" dirty="0">
                <a:cs typeface="Arial" charset="0"/>
              </a:rPr>
              <a:t>→</a:t>
            </a:r>
            <a:r>
              <a:rPr lang="en-US" sz="2400" dirty="0"/>
              <a:t> 	</a:t>
            </a:r>
            <a:r>
              <a:rPr lang="en-US" sz="2400" dirty="0" smtClean="0">
                <a:solidFill>
                  <a:schemeClr val="accent2"/>
                </a:solidFill>
              </a:rPr>
              <a:t>relations</a:t>
            </a:r>
            <a:endParaRPr lang="en-US" sz="2400" dirty="0"/>
          </a:p>
          <a:p>
            <a:pPr lvl="1"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symbols</a:t>
            </a:r>
            <a:r>
              <a:rPr lang="en-US" sz="2400" dirty="0"/>
              <a:t> 	</a:t>
            </a:r>
            <a:r>
              <a:rPr lang="en-US" sz="2400" dirty="0">
                <a:cs typeface="Arial" charset="0"/>
              </a:rPr>
              <a:t>→	</a:t>
            </a:r>
            <a:r>
              <a:rPr lang="en-US" sz="2400" dirty="0">
                <a:solidFill>
                  <a:schemeClr val="accent2"/>
                </a:solidFill>
              </a:rPr>
              <a:t>functional </a:t>
            </a:r>
            <a:r>
              <a:rPr lang="en-US" sz="2400" dirty="0" smtClean="0">
                <a:solidFill>
                  <a:schemeClr val="accent2"/>
                </a:solidFill>
              </a:rPr>
              <a:t>relations</a:t>
            </a:r>
            <a:endParaRPr lang="en-US" sz="2400" dirty="0"/>
          </a:p>
          <a:p>
            <a:r>
              <a:rPr lang="en-US" sz="2400" dirty="0"/>
              <a:t>An atomic sentence </a:t>
            </a:r>
            <a:r>
              <a:rPr lang="en-US" sz="2400" b="1" dirty="0" smtClean="0">
                <a:solidFill>
                  <a:srgbClr val="CC0099"/>
                </a:solidFill>
              </a:rPr>
              <a:t>Predicate(Term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b="1" dirty="0" smtClean="0">
                <a:solidFill>
                  <a:srgbClr val="CC0099"/>
                </a:solidFill>
              </a:rPr>
              <a:t>, ... , </a:t>
            </a:r>
            <a:r>
              <a:rPr lang="en-US" sz="2400" b="1" dirty="0" err="1" smtClean="0">
                <a:solidFill>
                  <a:srgbClr val="CC0099"/>
                </a:solidFill>
              </a:rPr>
              <a:t>Term</a:t>
            </a:r>
            <a:r>
              <a:rPr lang="en-US" sz="24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400" b="1" dirty="0">
                <a:solidFill>
                  <a:srgbClr val="CC0099"/>
                </a:solidFill>
              </a:rPr>
              <a:t>)</a:t>
            </a:r>
            <a:r>
              <a:rPr lang="en-US" sz="2400" dirty="0"/>
              <a:t> is </a:t>
            </a:r>
            <a:r>
              <a:rPr lang="en-US" sz="2400" dirty="0" smtClean="0"/>
              <a:t>true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>
                <a:solidFill>
                  <a:schemeClr val="accent2"/>
                </a:solidFill>
              </a:rPr>
              <a:t>objects </a:t>
            </a:r>
            <a:r>
              <a:rPr lang="en-US" sz="2400" dirty="0"/>
              <a:t>referred to by </a:t>
            </a:r>
            <a:r>
              <a:rPr lang="en-US" sz="2400" b="1" dirty="0">
                <a:solidFill>
                  <a:srgbClr val="CC0099"/>
                </a:solidFill>
              </a:rPr>
              <a:t>T</a:t>
            </a:r>
            <a:r>
              <a:rPr lang="en-US" sz="2400" b="1" dirty="0" smtClean="0">
                <a:solidFill>
                  <a:srgbClr val="CC0099"/>
                </a:solidFill>
              </a:rPr>
              <a:t>erm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b="1" dirty="0" smtClean="0">
                <a:solidFill>
                  <a:srgbClr val="CC0099"/>
                </a:solidFill>
              </a:rPr>
              <a:t>, ... , </a:t>
            </a:r>
            <a:r>
              <a:rPr lang="en-US" sz="2400" b="1" dirty="0" err="1" smtClean="0">
                <a:solidFill>
                  <a:srgbClr val="CC0099"/>
                </a:solidFill>
              </a:rPr>
              <a:t>Term</a:t>
            </a:r>
            <a:r>
              <a:rPr lang="en-US" sz="24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dirty="0" smtClean="0"/>
              <a:t>are </a:t>
            </a:r>
            <a:r>
              <a:rPr lang="en-US" sz="2400" dirty="0"/>
              <a:t>in the </a:t>
            </a:r>
            <a:r>
              <a:rPr lang="en-US" sz="2400" dirty="0">
                <a:solidFill>
                  <a:schemeClr val="accent2"/>
                </a:solidFill>
              </a:rPr>
              <a:t>relation</a:t>
            </a:r>
            <a:r>
              <a:rPr lang="en-US" sz="2400" dirty="0"/>
              <a:t> referred to by </a:t>
            </a:r>
            <a:r>
              <a:rPr lang="en-US" sz="2400" b="1" dirty="0"/>
              <a:t>P</a:t>
            </a:r>
            <a:r>
              <a:rPr lang="en-US" sz="2400" b="1" dirty="0" smtClean="0"/>
              <a:t>redicate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5456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quantification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smtClean="0">
                <a:solidFill>
                  <a:srgbClr val="CC0099"/>
                </a:solidFill>
              </a:rPr>
              <a:t>x P(x)</a:t>
            </a:r>
            <a:br>
              <a:rPr lang="en-US" sz="2400" b="1" dirty="0" smtClean="0">
                <a:solidFill>
                  <a:srgbClr val="CC0099"/>
                </a:solidFill>
              </a:rPr>
            </a:br>
            <a:endParaRPr lang="en-US" sz="1600" dirty="0"/>
          </a:p>
          <a:p>
            <a:r>
              <a:rPr lang="en-US" sz="2400" dirty="0" smtClean="0"/>
              <a:t>Example: “Everyone </a:t>
            </a:r>
            <a:r>
              <a:rPr lang="en-US" sz="2400" dirty="0"/>
              <a:t>at </a:t>
            </a:r>
            <a:r>
              <a:rPr lang="en-US" sz="2400" dirty="0" smtClean="0"/>
              <a:t>BZU </a:t>
            </a:r>
            <a:r>
              <a:rPr lang="en-US" sz="2400" dirty="0"/>
              <a:t>is </a:t>
            </a:r>
            <a:r>
              <a:rPr lang="en-US" sz="2400" dirty="0" smtClean="0"/>
              <a:t>smart”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000" b="1" dirty="0">
                <a:solidFill>
                  <a:srgbClr val="CC0099"/>
                </a:solidFill>
              </a:rPr>
              <a:t>x </a:t>
            </a:r>
            <a:r>
              <a:rPr lang="en-US" sz="2000" b="1" dirty="0" smtClean="0">
                <a:solidFill>
                  <a:srgbClr val="CC0099"/>
                </a:solidFill>
              </a:rPr>
              <a:t>At(</a:t>
            </a:r>
            <a:r>
              <a:rPr lang="en-US" sz="2000" b="1" dirty="0" err="1" smtClean="0">
                <a:solidFill>
                  <a:srgbClr val="CC0099"/>
                </a:solidFill>
              </a:rPr>
              <a:t>x,BZU</a:t>
            </a:r>
            <a:r>
              <a:rPr lang="en-US" sz="2000" b="1" dirty="0" smtClean="0">
                <a:solidFill>
                  <a:srgbClr val="CC0099"/>
                </a:solidFill>
              </a:rPr>
              <a:t>)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 </a:t>
            </a:r>
            <a:r>
              <a:rPr lang="en-US" sz="2000" b="1" dirty="0">
                <a:solidFill>
                  <a:srgbClr val="CC0099"/>
                </a:solidFill>
              </a:rPr>
              <a:t>Smart(x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</a:p>
          <a:p>
            <a:pPr lvl="1">
              <a:buNone/>
            </a:pPr>
            <a:r>
              <a:rPr lang="en-US" sz="2000" dirty="0" smtClean="0">
                <a:sym typeface="Symbol" pitchFamily="18" charset="2"/>
              </a:rPr>
              <a:t>Why not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000" b="1" dirty="0" smtClean="0">
                <a:solidFill>
                  <a:srgbClr val="CC0099"/>
                </a:solidFill>
              </a:rPr>
              <a:t>x At(</a:t>
            </a:r>
            <a:r>
              <a:rPr lang="en-US" sz="2000" b="1" dirty="0" err="1" smtClean="0">
                <a:solidFill>
                  <a:srgbClr val="CC0099"/>
                </a:solidFill>
              </a:rPr>
              <a:t>x,BZU</a:t>
            </a:r>
            <a:r>
              <a:rPr lang="en-US" sz="2000" b="1" dirty="0" smtClean="0">
                <a:solidFill>
                  <a:srgbClr val="CC0099"/>
                </a:solidFill>
              </a:rPr>
              <a:t>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000" b="1" dirty="0" smtClean="0">
                <a:solidFill>
                  <a:srgbClr val="CC0099"/>
                </a:solidFill>
              </a:rPr>
              <a:t>Smart(x)</a:t>
            </a:r>
            <a:r>
              <a:rPr lang="en-US" sz="2000" dirty="0" smtClean="0"/>
              <a:t>?</a:t>
            </a:r>
            <a:br>
              <a:rPr lang="en-US" sz="2000" dirty="0" smtClean="0"/>
            </a:br>
            <a:endParaRPr lang="en-US" sz="2000" dirty="0">
              <a:sym typeface="Symbol" pitchFamily="18" charset="2"/>
            </a:endParaRPr>
          </a:p>
          <a:p>
            <a:r>
              <a:rPr lang="en-US" sz="2400" dirty="0" smtClean="0"/>
              <a:t>Roughly speaking, equivalent to the </a:t>
            </a:r>
            <a:r>
              <a:rPr lang="en-US" sz="2400" dirty="0" smtClean="0">
                <a:solidFill>
                  <a:schemeClr val="accent2"/>
                </a:solidFill>
              </a:rPr>
              <a:t>conjunction</a:t>
            </a:r>
            <a:r>
              <a:rPr lang="en-US" sz="2400" dirty="0" smtClean="0"/>
              <a:t> of all possible </a:t>
            </a:r>
            <a:r>
              <a:rPr lang="en-US" sz="2400" dirty="0" smtClean="0">
                <a:solidFill>
                  <a:schemeClr val="accent2"/>
                </a:solidFill>
              </a:rPr>
              <a:t>instantiations</a:t>
            </a:r>
            <a:r>
              <a:rPr lang="en-US" sz="2400" dirty="0" smtClean="0"/>
              <a:t> of the variable: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[At(Mariam, BZU)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 </a:t>
            </a:r>
            <a:r>
              <a:rPr lang="en-US" sz="2000" b="1" dirty="0" smtClean="0">
                <a:solidFill>
                  <a:srgbClr val="CC0099"/>
                </a:solidFill>
              </a:rPr>
              <a:t>Smart(Mariam)]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 smtClean="0">
                <a:solidFill>
                  <a:srgbClr val="CC0099"/>
                </a:solidFill>
              </a:rPr>
              <a:t> ...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[At(Hasan, BZU)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000" b="1" dirty="0" smtClean="0">
                <a:solidFill>
                  <a:srgbClr val="CC0099"/>
                </a:solidFill>
              </a:rPr>
              <a:t>  Smart(Hasan)]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 smtClean="0">
                <a:solidFill>
                  <a:srgbClr val="CC0099"/>
                </a:solidFill>
              </a:rPr>
              <a:t> ...</a:t>
            </a:r>
            <a:br>
              <a:rPr lang="en-US" sz="2000" b="1" dirty="0" smtClean="0">
                <a:solidFill>
                  <a:srgbClr val="CC0099"/>
                </a:solidFill>
              </a:rPr>
            </a:br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x </a:t>
            </a:r>
            <a:r>
              <a:rPr lang="en-US" sz="2400" b="1" dirty="0" smtClean="0">
                <a:solidFill>
                  <a:srgbClr val="CC0099"/>
                </a:solidFill>
              </a:rPr>
              <a:t>P(x)</a:t>
            </a:r>
            <a:r>
              <a:rPr lang="en-US" sz="2400" b="1" dirty="0" smtClean="0"/>
              <a:t> </a:t>
            </a:r>
            <a:r>
              <a:rPr lang="en-US" sz="2400" dirty="0"/>
              <a:t>is true in a model m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b="1" dirty="0" smtClean="0">
                <a:solidFill>
                  <a:srgbClr val="CC0099"/>
                </a:solidFill>
              </a:rPr>
              <a:t>P(x)</a:t>
            </a:r>
            <a:r>
              <a:rPr lang="en-US" sz="2400" dirty="0" smtClean="0"/>
              <a:t> </a:t>
            </a:r>
            <a:r>
              <a:rPr lang="en-US" sz="2400" dirty="0"/>
              <a:t>is true with </a:t>
            </a:r>
            <a:r>
              <a:rPr lang="en-US" sz="2400" b="1" dirty="0">
                <a:solidFill>
                  <a:srgbClr val="CC0099"/>
                </a:solidFill>
              </a:rPr>
              <a:t>x</a:t>
            </a:r>
            <a:r>
              <a:rPr lang="en-US" sz="2400" dirty="0"/>
              <a:t> being each possible object in the </a:t>
            </a:r>
            <a:r>
              <a:rPr lang="en-US" sz="2400" dirty="0" smtClean="0"/>
              <a:t>model</a:t>
            </a:r>
            <a:endParaRPr lang="en-US" sz="2400" dirty="0"/>
          </a:p>
          <a:p>
            <a:pPr lvl="4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830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quantification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 smtClean="0">
                <a:solidFill>
                  <a:srgbClr val="CC0099"/>
                </a:solidFill>
              </a:rPr>
              <a:t>x P(x)</a:t>
            </a:r>
            <a:endParaRPr lang="en-US" sz="2400" b="1" dirty="0">
              <a:solidFill>
                <a:srgbClr val="CC0099"/>
              </a:solidFill>
            </a:endParaRPr>
          </a:p>
          <a:p>
            <a:pPr lvl="4"/>
            <a:endParaRPr lang="en-US" sz="1600" dirty="0"/>
          </a:p>
          <a:p>
            <a:r>
              <a:rPr lang="en-US" sz="2400" dirty="0" smtClean="0"/>
              <a:t>Example: “Someone </a:t>
            </a:r>
            <a:r>
              <a:rPr lang="en-US" sz="2400" dirty="0"/>
              <a:t>at </a:t>
            </a:r>
            <a:r>
              <a:rPr lang="en-US" sz="2400" dirty="0" smtClean="0"/>
              <a:t>BZU </a:t>
            </a:r>
            <a:r>
              <a:rPr lang="en-US" sz="2400" dirty="0"/>
              <a:t>is </a:t>
            </a:r>
            <a:r>
              <a:rPr lang="en-US" sz="2400" dirty="0" smtClean="0"/>
              <a:t>smart”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000" b="1" dirty="0">
                <a:solidFill>
                  <a:srgbClr val="CC0099"/>
                </a:solidFill>
              </a:rPr>
              <a:t>x </a:t>
            </a:r>
            <a:r>
              <a:rPr lang="en-US" sz="2000" b="1" dirty="0" smtClean="0">
                <a:solidFill>
                  <a:srgbClr val="CC0099"/>
                </a:solidFill>
              </a:rPr>
              <a:t>At(</a:t>
            </a:r>
            <a:r>
              <a:rPr lang="en-US" sz="2000" b="1" dirty="0" err="1" smtClean="0">
                <a:solidFill>
                  <a:srgbClr val="CC0099"/>
                </a:solidFill>
              </a:rPr>
              <a:t>x,BZU</a:t>
            </a:r>
            <a:r>
              <a:rPr lang="en-US" sz="2000" b="1" dirty="0" smtClean="0">
                <a:solidFill>
                  <a:srgbClr val="CC0099"/>
                </a:solidFill>
              </a:rPr>
              <a:t>)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>
                <a:solidFill>
                  <a:srgbClr val="CC0099"/>
                </a:solidFill>
              </a:rPr>
              <a:t> Smart(x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</a:p>
          <a:p>
            <a:pPr lvl="1">
              <a:buNone/>
            </a:pPr>
            <a:r>
              <a:rPr lang="en-US" sz="2000" dirty="0" smtClean="0"/>
              <a:t>Why not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000" b="1" dirty="0" smtClean="0">
                <a:solidFill>
                  <a:srgbClr val="CC0099"/>
                </a:solidFill>
              </a:rPr>
              <a:t>x At(x</a:t>
            </a:r>
            <a:r>
              <a:rPr lang="en-US" sz="2000" b="1" dirty="0">
                <a:solidFill>
                  <a:srgbClr val="CC0099"/>
                </a:solidFill>
              </a:rPr>
              <a:t>, BZU)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000" b="1" dirty="0" smtClean="0">
                <a:solidFill>
                  <a:srgbClr val="CC0099"/>
                </a:solidFill>
              </a:rPr>
              <a:t> Smart(x)</a:t>
            </a:r>
            <a:r>
              <a:rPr lang="en-US" sz="2000" dirty="0" smtClean="0"/>
              <a:t>?</a:t>
            </a:r>
            <a:endParaRPr lang="en-US" sz="2000" dirty="0"/>
          </a:p>
          <a:p>
            <a:pPr lvl="4"/>
            <a:endParaRPr lang="en-US" sz="1600" dirty="0">
              <a:sym typeface="Symbol" pitchFamily="18" charset="2"/>
            </a:endParaRPr>
          </a:p>
          <a:p>
            <a:r>
              <a:rPr lang="en-US" sz="2400" dirty="0" smtClean="0"/>
              <a:t>Roughly speaking, equivalent to the </a:t>
            </a:r>
            <a:r>
              <a:rPr lang="en-US" sz="2400" dirty="0" smtClean="0">
                <a:solidFill>
                  <a:schemeClr val="accent2"/>
                </a:solidFill>
              </a:rPr>
              <a:t>disjunction</a:t>
            </a:r>
            <a:r>
              <a:rPr lang="en-US" sz="2400" dirty="0" smtClean="0"/>
              <a:t> of all possible instantiations:</a:t>
            </a:r>
          </a:p>
          <a:p>
            <a:pPr lvl="1">
              <a:buFontTx/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[At(Mariam, </a:t>
            </a:r>
            <a:r>
              <a:rPr lang="en-US" sz="2000" b="1" dirty="0">
                <a:solidFill>
                  <a:srgbClr val="CC0099"/>
                </a:solidFill>
              </a:rPr>
              <a:t>BZU)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b="1" dirty="0" smtClean="0">
                <a:solidFill>
                  <a:srgbClr val="CC0099"/>
                </a:solidFill>
              </a:rPr>
              <a:t> Smart(Mariam)]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</a:t>
            </a:r>
            <a:endParaRPr lang="en-US" sz="2000" b="1" dirty="0" smtClean="0">
              <a:solidFill>
                <a:srgbClr val="CC0099"/>
              </a:solidFill>
            </a:endParaRPr>
          </a:p>
          <a:p>
            <a:pPr lvl="1">
              <a:buFontTx/>
              <a:buNone/>
            </a:pP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[</a:t>
            </a:r>
            <a:r>
              <a:rPr lang="en-US" sz="2000" b="1" dirty="0" smtClean="0">
                <a:solidFill>
                  <a:srgbClr val="CC0099"/>
                </a:solidFill>
              </a:rPr>
              <a:t>At(Hasan, </a:t>
            </a:r>
            <a:r>
              <a:rPr lang="en-US" sz="2000" b="1" dirty="0">
                <a:solidFill>
                  <a:srgbClr val="CC0099"/>
                </a:solidFill>
              </a:rPr>
              <a:t>BZU)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000" b="1" dirty="0" smtClean="0">
                <a:solidFill>
                  <a:srgbClr val="CC0099"/>
                </a:solidFill>
              </a:rPr>
              <a:t>Smart(Hasan)] 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 …</a:t>
            </a:r>
            <a:r>
              <a:rPr lang="en-US" sz="2000" b="1" dirty="0" smtClean="0">
                <a:solidFill>
                  <a:srgbClr val="CC0099"/>
                </a:solidFill>
              </a:rPr>
              <a:t> </a:t>
            </a:r>
            <a:r>
              <a:rPr lang="en-US" sz="2000" dirty="0" smtClean="0"/>
              <a:t>
</a:t>
            </a:r>
          </a:p>
          <a:p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>
                <a:solidFill>
                  <a:srgbClr val="CC0099"/>
                </a:solidFill>
              </a:rPr>
              <a:t>x </a:t>
            </a:r>
            <a:r>
              <a:rPr lang="en-US" sz="2400" b="1" dirty="0" smtClean="0">
                <a:solidFill>
                  <a:srgbClr val="CC0099"/>
                </a:solidFill>
              </a:rPr>
              <a:t>P(x) </a:t>
            </a:r>
            <a:r>
              <a:rPr lang="en-US" sz="2400" dirty="0"/>
              <a:t>is true in a model m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b="1" dirty="0" smtClean="0">
                <a:solidFill>
                  <a:srgbClr val="CC0099"/>
                </a:solidFill>
              </a:rPr>
              <a:t>P(x)</a:t>
            </a:r>
            <a:r>
              <a:rPr lang="en-US" sz="2400" dirty="0" smtClean="0"/>
              <a:t> </a:t>
            </a:r>
            <a:r>
              <a:rPr lang="en-US" sz="2400" dirty="0"/>
              <a:t>is true with </a:t>
            </a:r>
            <a:r>
              <a:rPr lang="en-US" sz="2400" b="1" dirty="0">
                <a:solidFill>
                  <a:srgbClr val="CC0099"/>
                </a:solidFill>
              </a:rPr>
              <a:t>x</a:t>
            </a:r>
            <a:r>
              <a:rPr lang="en-US" sz="2400" dirty="0"/>
              <a:t> being some possible object in the </a:t>
            </a:r>
            <a:r>
              <a:rPr lang="en-US" sz="2400" dirty="0" smtClean="0"/>
              <a:t>model</a:t>
            </a:r>
            <a:endParaRPr lang="en-US" sz="2400" dirty="0"/>
          </a:p>
          <a:p>
            <a:pPr lvl="4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5311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Properties of quantifiers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x y</a:t>
            </a:r>
            <a:r>
              <a:rPr lang="en-US" sz="2400" dirty="0"/>
              <a:t> is the same as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y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x</a:t>
            </a:r>
            <a:endParaRPr lang="en-US" sz="2400" b="1" dirty="0">
              <a:solidFill>
                <a:srgbClr val="CC0099"/>
              </a:solidFill>
            </a:endParaRPr>
          </a:p>
          <a:p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x y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dirty="0"/>
              <a:t>is the same as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y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x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endParaRPr lang="en-US" sz="2400" dirty="0"/>
          </a:p>
          <a:p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>
                <a:solidFill>
                  <a:srgbClr val="CC0099"/>
                </a:solidFill>
              </a:rPr>
              <a:t>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y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dirty="0"/>
              <a:t>is </a:t>
            </a:r>
            <a:r>
              <a:rPr lang="en-US" sz="2400" dirty="0">
                <a:solidFill>
                  <a:srgbClr val="FF0000"/>
                </a:solidFill>
              </a:rPr>
              <a:t>not</a:t>
            </a:r>
            <a:r>
              <a:rPr lang="en-US" sz="2400" dirty="0"/>
              <a:t> the same as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y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x</a:t>
            </a:r>
            <a:endParaRPr lang="en-US" sz="2400" b="1" dirty="0">
              <a:solidFill>
                <a:srgbClr val="CC0099"/>
              </a:solidFill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000" b="1" dirty="0">
                <a:solidFill>
                  <a:srgbClr val="CC0099"/>
                </a:solidFill>
              </a:rPr>
              <a:t>x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y</a:t>
            </a:r>
            <a:r>
              <a:rPr lang="en-US" sz="2000" b="1" dirty="0">
                <a:solidFill>
                  <a:srgbClr val="CC0099"/>
                </a:solidFill>
              </a:rPr>
              <a:t> Loves(</a:t>
            </a:r>
            <a:r>
              <a:rPr lang="en-US" sz="2000" b="1" dirty="0" err="1">
                <a:solidFill>
                  <a:srgbClr val="CC0099"/>
                </a:solidFill>
              </a:rPr>
              <a:t>x,y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r>
              <a:rPr lang="en-US" sz="2000" dirty="0" smtClean="0"/>
              <a:t> </a:t>
            </a:r>
          </a:p>
          <a:p>
            <a:pPr lvl="1">
              <a:buNone/>
            </a:pPr>
            <a:r>
              <a:rPr lang="en-US" sz="2000" dirty="0" smtClean="0"/>
              <a:t>	“</a:t>
            </a:r>
            <a:r>
              <a:rPr lang="en-US" sz="2000" dirty="0"/>
              <a:t>There is a person who loves </a:t>
            </a:r>
            <a:r>
              <a:rPr lang="en-US" sz="2000" dirty="0" smtClean="0"/>
              <a:t>everyone”</a:t>
            </a:r>
            <a:endParaRPr lang="en-US" sz="2000" dirty="0"/>
          </a:p>
          <a:p>
            <a:pPr lvl="1">
              <a:buNone/>
            </a:pP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y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000" b="1" dirty="0">
                <a:solidFill>
                  <a:srgbClr val="CC0099"/>
                </a:solidFill>
              </a:rPr>
              <a:t>x Loves(</a:t>
            </a:r>
            <a:r>
              <a:rPr lang="en-US" sz="2000" b="1" dirty="0" err="1">
                <a:solidFill>
                  <a:srgbClr val="CC0099"/>
                </a:solidFill>
              </a:rPr>
              <a:t>x,y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	“</a:t>
            </a:r>
            <a:r>
              <a:rPr lang="en-US" sz="2000" dirty="0"/>
              <a:t>Everyone </a:t>
            </a:r>
            <a:r>
              <a:rPr lang="en-US" sz="2000" dirty="0" smtClean="0"/>
              <a:t>is </a:t>
            </a:r>
            <a:r>
              <a:rPr lang="en-US" sz="2000" dirty="0"/>
              <a:t>loved by at least one person</a:t>
            </a:r>
            <a:r>
              <a:rPr lang="en-US" sz="2000" dirty="0" smtClean="0"/>
              <a:t>”</a:t>
            </a:r>
            <a:endParaRPr lang="en-US" sz="2000" dirty="0"/>
          </a:p>
          <a:p>
            <a:endParaRPr lang="en-US" sz="2400" dirty="0"/>
          </a:p>
          <a:p>
            <a:r>
              <a:rPr lang="en-US" sz="2400" b="1" dirty="0"/>
              <a:t>Quantifier duality: </a:t>
            </a:r>
            <a:r>
              <a:rPr lang="en-US" sz="2400" dirty="0" smtClean="0"/>
              <a:t>each quantifier </a:t>
            </a:r>
            <a:r>
              <a:rPr lang="en-US" sz="2400" dirty="0"/>
              <a:t>can be expressed using the </a:t>
            </a:r>
            <a:r>
              <a:rPr lang="en-US" sz="2400" dirty="0" smtClean="0"/>
              <a:t>other with the help of negation</a:t>
            </a:r>
            <a:endParaRPr lang="en-US" sz="2400" dirty="0"/>
          </a:p>
          <a:p>
            <a:pPr lvl="1">
              <a:buNone/>
            </a:pP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x</a:t>
            </a:r>
            <a:r>
              <a:rPr lang="en-US" sz="2000" b="1" dirty="0">
                <a:solidFill>
                  <a:srgbClr val="CC0099"/>
                </a:solidFill>
              </a:rPr>
              <a:t> Likes(</a:t>
            </a:r>
            <a:r>
              <a:rPr lang="en-US" sz="2000" b="1" dirty="0" err="1">
                <a:solidFill>
                  <a:srgbClr val="CC0099"/>
                </a:solidFill>
              </a:rPr>
              <a:t>x,IceCream</a:t>
            </a:r>
            <a:r>
              <a:rPr lang="en-US" sz="2000" b="1" dirty="0" smtClean="0">
                <a:solidFill>
                  <a:srgbClr val="CC0099"/>
                </a:solidFill>
              </a:rPr>
              <a:t>)	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</a:t>
            </a:r>
            <a:r>
              <a:rPr lang="en-US" sz="2000" b="1" dirty="0">
                <a:solidFill>
                  <a:srgbClr val="CC0099"/>
                </a:solidFill>
              </a:rPr>
              <a:t>x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000" b="1" dirty="0">
                <a:solidFill>
                  <a:srgbClr val="CC0099"/>
                </a:solidFill>
              </a:rPr>
              <a:t>Likes(</a:t>
            </a:r>
            <a:r>
              <a:rPr lang="en-US" sz="2000" b="1" dirty="0" err="1">
                <a:solidFill>
                  <a:srgbClr val="CC0099"/>
                </a:solidFill>
              </a:rPr>
              <a:t>x,IceCream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endParaRPr lang="en-US" sz="2000" b="1" dirty="0">
              <a:solidFill>
                <a:srgbClr val="CC0099"/>
              </a:solidFill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000" b="1" dirty="0">
                <a:solidFill>
                  <a:srgbClr val="CC0099"/>
                </a:solidFill>
              </a:rPr>
              <a:t>x Likes(</a:t>
            </a:r>
            <a:r>
              <a:rPr lang="en-US" sz="2000" b="1" dirty="0" err="1">
                <a:solidFill>
                  <a:srgbClr val="CC0099"/>
                </a:solidFill>
              </a:rPr>
              <a:t>x,Broccoli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r>
              <a:rPr lang="en-US" sz="2000" b="1" dirty="0" smtClean="0">
                <a:solidFill>
                  <a:srgbClr val="CC0099"/>
                </a:solidFill>
                <a:sym typeface="Symbol" pitchFamily="18" charset="2"/>
              </a:rPr>
              <a:t>	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x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en-US" sz="2000" b="1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000" b="1" dirty="0">
                <a:solidFill>
                  <a:srgbClr val="CC0099"/>
                </a:solidFill>
              </a:rPr>
              <a:t>Likes(</a:t>
            </a:r>
            <a:r>
              <a:rPr lang="en-US" sz="2000" b="1" dirty="0" err="1">
                <a:solidFill>
                  <a:srgbClr val="CC0099"/>
                </a:solidFill>
              </a:rPr>
              <a:t>x,Broccoli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  <a:endParaRPr lang="en-US" sz="2000" b="1" dirty="0">
              <a:solidFill>
                <a:srgbClr val="CC00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6200" y="5257800"/>
            <a:ext cx="3124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6200" y="5562600"/>
            <a:ext cx="3124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4" grpId="0" animBg="1"/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Equality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CC0099"/>
                </a:solidFill>
              </a:rPr>
              <a:t>Term</a:t>
            </a:r>
            <a:r>
              <a:rPr lang="en-US" sz="28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  <a:r>
              <a:rPr lang="en-US" sz="2800" b="1" dirty="0">
                <a:solidFill>
                  <a:srgbClr val="CC0099"/>
                </a:solidFill>
              </a:rPr>
              <a:t>= </a:t>
            </a:r>
            <a:r>
              <a:rPr lang="en-US" sz="2800" b="1" dirty="0" smtClean="0">
                <a:solidFill>
                  <a:srgbClr val="CC0099"/>
                </a:solidFill>
              </a:rPr>
              <a:t>Term</a:t>
            </a:r>
            <a:r>
              <a:rPr lang="en-US" sz="28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2800" dirty="0" smtClean="0"/>
              <a:t> </a:t>
            </a:r>
            <a:r>
              <a:rPr lang="en-US" sz="2800" dirty="0"/>
              <a:t>is true under a given </a:t>
            </a:r>
            <a:r>
              <a:rPr lang="en-US" sz="2800" dirty="0" smtClean="0"/>
              <a:t>model </a:t>
            </a:r>
            <a:r>
              <a:rPr lang="en-US" sz="2800" dirty="0"/>
              <a:t>if and only if </a:t>
            </a:r>
            <a:r>
              <a:rPr lang="en-US" sz="2800" b="1" dirty="0">
                <a:solidFill>
                  <a:srgbClr val="CC0099"/>
                </a:solidFill>
              </a:rPr>
              <a:t>T</a:t>
            </a:r>
            <a:r>
              <a:rPr lang="en-US" sz="2800" b="1" dirty="0" smtClean="0">
                <a:solidFill>
                  <a:srgbClr val="CC0099"/>
                </a:solidFill>
              </a:rPr>
              <a:t>erm</a:t>
            </a:r>
            <a:r>
              <a:rPr lang="en-US" sz="28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CC0099"/>
                </a:solidFill>
              </a:rPr>
              <a:t>T</a:t>
            </a:r>
            <a:r>
              <a:rPr lang="en-US" sz="2800" b="1" dirty="0" smtClean="0">
                <a:solidFill>
                  <a:srgbClr val="CC0099"/>
                </a:solidFill>
              </a:rPr>
              <a:t>erm</a:t>
            </a:r>
            <a:r>
              <a:rPr lang="en-US" sz="28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2800" dirty="0" smtClean="0"/>
              <a:t> </a:t>
            </a:r>
            <a:r>
              <a:rPr lang="en-US" sz="2800" dirty="0"/>
              <a:t>refer to the same </a:t>
            </a:r>
            <a:r>
              <a:rPr lang="en-US" sz="2800" dirty="0" smtClean="0"/>
              <a:t>object</a:t>
            </a:r>
            <a:endParaRPr lang="en-US" sz="2800" dirty="0"/>
          </a:p>
          <a:p>
            <a:pPr lvl="4"/>
            <a:endParaRPr lang="en-US" sz="1800" dirty="0"/>
          </a:p>
          <a:p>
            <a:r>
              <a:rPr lang="en-US" sz="2800" dirty="0"/>
              <a:t>E.g., definition of </a:t>
            </a:r>
            <a:r>
              <a:rPr lang="en-US" sz="2800" b="1" dirty="0">
                <a:solidFill>
                  <a:srgbClr val="CC0099"/>
                </a:solidFill>
              </a:rPr>
              <a:t>Sibling</a:t>
            </a:r>
            <a:r>
              <a:rPr lang="en-US" sz="2800" dirty="0"/>
              <a:t> in terms of </a:t>
            </a:r>
            <a:r>
              <a:rPr lang="en-US" sz="2800" b="1" dirty="0">
                <a:solidFill>
                  <a:srgbClr val="CC0099"/>
                </a:solidFill>
              </a:rPr>
              <a:t>Parent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>
                <a:solidFill>
                  <a:srgbClr val="CC0099"/>
                </a:solidFill>
              </a:rPr>
              <a:t>x,y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CC0099"/>
                </a:solidFill>
              </a:rPr>
              <a:t>Sibling(</a:t>
            </a:r>
            <a:r>
              <a:rPr lang="en-US" sz="2400" b="1" dirty="0" err="1">
                <a:solidFill>
                  <a:srgbClr val="CC0099"/>
                </a:solidFill>
              </a:rPr>
              <a:t>x,y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/>
            </a:r>
            <a:b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</a:br>
            <a:r>
              <a:rPr lang="en-US" sz="2400" b="1" dirty="0" smtClean="0">
                <a:solidFill>
                  <a:srgbClr val="CC0099"/>
                </a:solidFill>
              </a:rPr>
              <a:t>[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b="1" dirty="0">
                <a:solidFill>
                  <a:srgbClr val="CC0099"/>
                </a:solidFill>
              </a:rPr>
              <a:t>(x = y)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 err="1">
                <a:solidFill>
                  <a:srgbClr val="CC0099"/>
                </a:solidFill>
              </a:rPr>
              <a:t>m,f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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</a:rPr>
              <a:t>(m = f)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Parent(</a:t>
            </a:r>
            <a:r>
              <a:rPr lang="en-US" sz="2400" b="1" dirty="0" err="1">
                <a:solidFill>
                  <a:srgbClr val="CC0099"/>
                </a:solidFill>
              </a:rPr>
              <a:t>m,x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Parent(</a:t>
            </a:r>
            <a:r>
              <a:rPr lang="en-US" sz="2400" b="1" dirty="0" err="1">
                <a:solidFill>
                  <a:srgbClr val="CC0099"/>
                </a:solidFill>
              </a:rPr>
              <a:t>f,x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>
                <a:solidFill>
                  <a:srgbClr val="CC0099"/>
                </a:solidFill>
              </a:rPr>
              <a:t> Parent(</a:t>
            </a:r>
            <a:r>
              <a:rPr lang="en-US" sz="2400" b="1" dirty="0" err="1">
                <a:solidFill>
                  <a:srgbClr val="CC0099"/>
                </a:solidFill>
              </a:rPr>
              <a:t>m,y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>
                <a:solidFill>
                  <a:srgbClr val="CC0099"/>
                </a:solidFill>
              </a:rPr>
              <a:t>  Parent(</a:t>
            </a:r>
            <a:r>
              <a:rPr lang="en-US" sz="2400" b="1" dirty="0" err="1">
                <a:solidFill>
                  <a:srgbClr val="CC0099"/>
                </a:solidFill>
              </a:rPr>
              <a:t>f,y</a:t>
            </a:r>
            <a:r>
              <a:rPr lang="en-US" sz="2400" b="1" dirty="0">
                <a:solidFill>
                  <a:srgbClr val="CC0099"/>
                </a:solidFill>
              </a:rPr>
              <a:t>)]</a:t>
            </a:r>
          </a:p>
        </p:txBody>
      </p:sp>
    </p:spTree>
    <p:extLst>
      <p:ext uri="{BB962C8B-B14F-4D97-AF65-F5344CB8AC3E}">
        <p14:creationId xmlns:p14="http://schemas.microsoft.com/office/powerpoint/2010/main" val="10646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FOL: The Kinship Domain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Brothers </a:t>
            </a:r>
            <a:r>
              <a:rPr lang="en-US" sz="2800" dirty="0"/>
              <a:t>are </a:t>
            </a:r>
            <a:r>
              <a:rPr lang="en-US" sz="2800" dirty="0" smtClean="0"/>
              <a:t>siblings</a:t>
            </a:r>
            <a:endParaRPr lang="en-US" sz="2800" dirty="0"/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>
                <a:solidFill>
                  <a:srgbClr val="CC0099"/>
                </a:solidFill>
              </a:rPr>
              <a:t>x,y</a:t>
            </a:r>
            <a:r>
              <a:rPr lang="en-US" sz="2400" b="1" dirty="0">
                <a:solidFill>
                  <a:srgbClr val="CC0099"/>
                </a:solidFill>
              </a:rPr>
              <a:t> Brother(</a:t>
            </a:r>
            <a:r>
              <a:rPr lang="en-US" sz="2400" b="1" dirty="0" err="1">
                <a:solidFill>
                  <a:srgbClr val="CC0099"/>
                </a:solidFill>
              </a:rPr>
              <a:t>x,y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</a:rPr>
              <a:t>Sibling(</a:t>
            </a:r>
            <a:r>
              <a:rPr lang="en-US" sz="2400" b="1" dirty="0" err="1">
                <a:solidFill>
                  <a:srgbClr val="CC0099"/>
                </a:solidFill>
              </a:rPr>
              <a:t>x,y</a:t>
            </a:r>
            <a:r>
              <a:rPr lang="en-US" sz="2400" b="1" dirty="0" smtClean="0">
                <a:solidFill>
                  <a:srgbClr val="CC0099"/>
                </a:solidFill>
              </a:rPr>
              <a:t>)</a:t>
            </a:r>
            <a:endParaRPr lang="en-US" sz="2400" b="1" dirty="0">
              <a:solidFill>
                <a:srgbClr val="CC0099"/>
              </a:solidFill>
            </a:endParaRPr>
          </a:p>
          <a:p>
            <a:r>
              <a:rPr lang="en-US" sz="2800" dirty="0" smtClean="0"/>
              <a:t>“Sibling” is symmetric</a:t>
            </a:r>
          </a:p>
          <a:p>
            <a:pPr lvl="1">
              <a:buFontTx/>
              <a:buNone/>
            </a:pP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 smtClean="0">
                <a:solidFill>
                  <a:srgbClr val="CC0099"/>
                </a:solidFill>
              </a:rPr>
              <a:t>x,y</a:t>
            </a:r>
            <a:r>
              <a:rPr lang="en-US" sz="2400" b="1" dirty="0" smtClean="0">
                <a:solidFill>
                  <a:srgbClr val="CC0099"/>
                </a:solidFill>
              </a:rPr>
              <a:t> Sibling(</a:t>
            </a:r>
            <a:r>
              <a:rPr lang="en-US" sz="2400" b="1" dirty="0" err="1" smtClean="0">
                <a:solidFill>
                  <a:srgbClr val="CC0099"/>
                </a:solidFill>
              </a:rPr>
              <a:t>x,y</a:t>
            </a:r>
            <a:r>
              <a:rPr lang="en-US" sz="2400" b="1" dirty="0" smtClean="0">
                <a:solidFill>
                  <a:srgbClr val="CC0099"/>
                </a:solidFill>
              </a:rPr>
              <a:t>)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 </a:t>
            </a:r>
            <a:r>
              <a:rPr lang="en-US" sz="2400" b="1" dirty="0" smtClean="0">
                <a:solidFill>
                  <a:srgbClr val="CC0099"/>
                </a:solidFill>
              </a:rPr>
              <a:t>Sibling(</a:t>
            </a:r>
            <a:r>
              <a:rPr lang="en-US" sz="2400" b="1" dirty="0" err="1" smtClean="0">
                <a:solidFill>
                  <a:srgbClr val="CC0099"/>
                </a:solidFill>
              </a:rPr>
              <a:t>y,x</a:t>
            </a:r>
            <a:r>
              <a:rPr lang="en-US" sz="2400" b="1" dirty="0" smtClean="0">
                <a:solidFill>
                  <a:srgbClr val="CC0099"/>
                </a:solidFill>
              </a:rPr>
              <a:t>)</a:t>
            </a:r>
          </a:p>
          <a:p>
            <a:r>
              <a:rPr lang="en-US" sz="2800" dirty="0" smtClean="0"/>
              <a:t>One's </a:t>
            </a:r>
            <a:r>
              <a:rPr lang="en-US" sz="2800" dirty="0"/>
              <a:t>mother is one's female </a:t>
            </a:r>
            <a:r>
              <a:rPr lang="en-US" sz="2800" dirty="0" smtClean="0"/>
              <a:t>parent</a:t>
            </a:r>
            <a:endParaRPr lang="en-US" sz="2800" dirty="0"/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>
                <a:solidFill>
                  <a:srgbClr val="CC0099"/>
                </a:solidFill>
              </a:rPr>
              <a:t>m,c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</a:rPr>
              <a:t>(Mother(c</a:t>
            </a:r>
            <a:r>
              <a:rPr lang="en-US" sz="2400" b="1" dirty="0">
                <a:solidFill>
                  <a:srgbClr val="CC0099"/>
                </a:solidFill>
              </a:rPr>
              <a:t>) = </a:t>
            </a:r>
            <a:r>
              <a:rPr lang="en-US" sz="2400" b="1" dirty="0" smtClean="0">
                <a:solidFill>
                  <a:srgbClr val="CC0099"/>
                </a:solidFill>
              </a:rPr>
              <a:t>m)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(Female(m)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Parent(</a:t>
            </a:r>
            <a:r>
              <a:rPr lang="en-US" sz="2400" b="1" dirty="0" err="1">
                <a:solidFill>
                  <a:srgbClr val="CC0099"/>
                </a:solidFill>
              </a:rPr>
              <a:t>m,c</a:t>
            </a:r>
            <a:r>
              <a:rPr lang="en-US" sz="2400" b="1" dirty="0" smtClean="0">
                <a:solidFill>
                  <a:srgbClr val="CC0099"/>
                </a:solidFill>
              </a:rPr>
              <a:t>))</a:t>
            </a:r>
            <a:endParaRPr lang="en-US" sz="24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3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FOL: The Set Domain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s Set(s)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(s = </a:t>
            </a:r>
            <a:r>
              <a:rPr lang="en-US" sz="2400" b="1" dirty="0" smtClean="0">
                <a:solidFill>
                  <a:srgbClr val="CC0099"/>
                </a:solidFill>
              </a:rPr>
              <a:t>{})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400" b="1" dirty="0">
                <a:solidFill>
                  <a:srgbClr val="CC0099"/>
                </a:solidFill>
              </a:rPr>
              <a:t> (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>
                <a:solidFill>
                  <a:srgbClr val="CC0099"/>
                </a:solidFill>
              </a:rPr>
              <a:t>x,s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Set(s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>
                <a:solidFill>
                  <a:srgbClr val="CC0099"/>
                </a:solidFill>
              </a:rPr>
              <a:t> s = {x|s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 smtClean="0">
                <a:solidFill>
                  <a:srgbClr val="CC0099"/>
                </a:solidFill>
              </a:rPr>
              <a:t>})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</a:t>
            </a:r>
            <a:r>
              <a:rPr lang="en-US" sz="2400" b="1" dirty="0" err="1">
                <a:solidFill>
                  <a:srgbClr val="CC0099"/>
                </a:solidFill>
              </a:rPr>
              <a:t>x,s</a:t>
            </a:r>
            <a:r>
              <a:rPr lang="en-US" sz="2400" b="1" dirty="0">
                <a:solidFill>
                  <a:srgbClr val="CC0099"/>
                </a:solidFill>
              </a:rPr>
              <a:t> {</a:t>
            </a:r>
            <a:r>
              <a:rPr lang="en-US" sz="2400" b="1" dirty="0" err="1">
                <a:solidFill>
                  <a:srgbClr val="CC0099"/>
                </a:solidFill>
              </a:rPr>
              <a:t>x|s</a:t>
            </a:r>
            <a:r>
              <a:rPr lang="en-US" sz="2400" b="1" dirty="0">
                <a:solidFill>
                  <a:srgbClr val="CC0099"/>
                </a:solidFill>
              </a:rPr>
              <a:t>} = </a:t>
            </a:r>
            <a:r>
              <a:rPr lang="en-US" sz="2400" b="1" dirty="0" smtClean="0">
                <a:solidFill>
                  <a:srgbClr val="CC0099"/>
                </a:solidFill>
              </a:rPr>
              <a:t>{}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>
                <a:solidFill>
                  <a:srgbClr val="CC0099"/>
                </a:solidFill>
              </a:rPr>
              <a:t>x,s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s = {</a:t>
            </a:r>
            <a:r>
              <a:rPr lang="en-US" sz="2400" b="1" dirty="0" err="1">
                <a:solidFill>
                  <a:srgbClr val="CC0099"/>
                </a:solidFill>
              </a:rPr>
              <a:t>x|s</a:t>
            </a:r>
            <a:r>
              <a:rPr lang="en-US" sz="2400" b="1" dirty="0" smtClean="0">
                <a:solidFill>
                  <a:srgbClr val="CC0099"/>
                </a:solidFill>
              </a:rPr>
              <a:t>}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 err="1">
                <a:solidFill>
                  <a:srgbClr val="CC0099"/>
                </a:solidFill>
              </a:rPr>
              <a:t>x,s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[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</a:t>
            </a:r>
            <a:r>
              <a:rPr lang="en-US" sz="2400" b="1" dirty="0" smtClean="0">
                <a:solidFill>
                  <a:srgbClr val="CC0099"/>
                </a:solidFill>
              </a:rPr>
              <a:t>y,s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</a:rPr>
              <a:t>(s = {y|s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}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(x = y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 smtClean="0">
                <a:solidFill>
                  <a:srgbClr val="CC0099"/>
                </a:solidFill>
              </a:rPr>
              <a:t>))]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,s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(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x </a:t>
            </a:r>
            <a:r>
              <a:rPr lang="en-US" sz="2400" b="1" dirty="0" err="1">
                <a:solidFill>
                  <a:srgbClr val="CC0099"/>
                </a:solidFill>
              </a:rPr>
              <a:t>x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,s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(s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=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(s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 </a:t>
            </a:r>
            <a:r>
              <a:rPr lang="en-US" sz="2400" b="1" dirty="0">
                <a:solidFill>
                  <a:srgbClr val="CC0099"/>
                </a:solidFill>
              </a:rPr>
              <a:t>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 smtClean="0">
                <a:solidFill>
                  <a:srgbClr val="CC0099"/>
                </a:solidFill>
              </a:rPr>
              <a:t>)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x,s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,s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(s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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 </a:t>
            </a:r>
            <a:r>
              <a:rPr lang="en-US" sz="2400" b="1" dirty="0">
                <a:solidFill>
                  <a:srgbClr val="CC0099"/>
                </a:solidFill>
              </a:rPr>
              <a:t>(x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 smtClean="0">
                <a:solidFill>
                  <a:srgbClr val="CC0099"/>
                </a:solidFill>
              </a:rPr>
              <a:t>)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b="1" dirty="0">
                <a:solidFill>
                  <a:srgbClr val="CC0099"/>
                </a:solidFill>
              </a:rPr>
              <a:t>x,s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,s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(s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 </a:t>
            </a:r>
            <a:r>
              <a:rPr lang="en-US" sz="2400" b="1" dirty="0">
                <a:solidFill>
                  <a:srgbClr val="CC0099"/>
                </a:solidFill>
              </a:rPr>
              <a:t>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sz="2400" b="1" dirty="0">
                <a:solidFill>
                  <a:srgbClr val="CC0099"/>
                </a:solidFill>
              </a:rPr>
              <a:t> (x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</a:t>
            </a:r>
            <a:r>
              <a:rPr lang="en-US" sz="2400" b="1" dirty="0">
                <a:solidFill>
                  <a:srgbClr val="CC0099"/>
                </a:solidFill>
              </a:rPr>
              <a:t> x </a:t>
            </a:r>
            <a:r>
              <a:rPr lang="en-US" sz="2400" b="1" dirty="0">
                <a:solidFill>
                  <a:srgbClr val="CC0099"/>
                </a:solidFill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CC0099"/>
                </a:solidFill>
              </a:rPr>
              <a:t> s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520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Translating English to FOL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Every gardener likes the sun.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gardener(x)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likes(</a:t>
            </a:r>
            <a:r>
              <a:rPr lang="en-US" altLang="en-US" sz="1800" dirty="0" err="1"/>
              <a:t>x,Sun</a:t>
            </a:r>
            <a:r>
              <a:rPr lang="en-US" altLang="en-US" sz="1800" dirty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You can fool some of the people all of the time.</a:t>
            </a:r>
            <a:endParaRPr lang="en-US" altLang="en-US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x </a:t>
            </a: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t  person(x)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time(t)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can-fool(</a:t>
            </a:r>
            <a:r>
              <a:rPr lang="en-US" altLang="en-US" sz="1800" dirty="0" err="1"/>
              <a:t>x,t</a:t>
            </a:r>
            <a:r>
              <a:rPr lang="en-US" altLang="en-US" sz="18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You can fool all of the people some of the time.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</a:t>
            </a: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t (person(x)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time(t)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can-fool(</a:t>
            </a:r>
            <a:r>
              <a:rPr lang="en-US" altLang="en-US" sz="1800" dirty="0" err="1"/>
              <a:t>x,t</a:t>
            </a:r>
            <a:r>
              <a:rPr lang="en-US" altLang="en-US" sz="1800" dirty="0"/>
              <a:t>))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(person(x) </a:t>
            </a:r>
            <a:r>
              <a:rPr lang="en-US" altLang="en-US" sz="1800" dirty="0">
                <a:sym typeface="Symbol" panose="05050102010706020507" pitchFamily="18" charset="2"/>
              </a:rPr>
              <a:t> </a:t>
            </a:r>
            <a:r>
              <a:rPr lang="en-US" altLang="en-US" sz="1800" dirty="0"/>
              <a:t>t (time(t)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can-fool(</a:t>
            </a:r>
            <a:r>
              <a:rPr lang="en-US" altLang="en-US" sz="1800" dirty="0" err="1"/>
              <a:t>x,t</a:t>
            </a:r>
            <a:r>
              <a:rPr lang="en-US" altLang="en-US" sz="1800" dirty="0"/>
              <a:t>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All purple mushrooms are poisonous</a:t>
            </a:r>
            <a:r>
              <a:rPr lang="en-US" altLang="en-US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(mushroom(x)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purple(x))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poisonous(x)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No purple mushroom is poisonous.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</a:t>
            </a:r>
            <a:r>
              <a:rPr lang="en-US" altLang="en-US" sz="1800" dirty="0"/>
              <a:t>x purple(x)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mushroom(x)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poisonous(x)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 (mushroom(x)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purple(x))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</a:t>
            </a:r>
            <a:r>
              <a:rPr lang="en-US" altLang="en-US" sz="1800" dirty="0"/>
              <a:t>poisonous(x)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There are exactly two purple mushrooms</a:t>
            </a:r>
            <a:r>
              <a:rPr lang="en-US" altLang="en-US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x </a:t>
            </a: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y mushroom(x)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purple(x)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mushroom(y)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purple(y) ^ </a:t>
            </a:r>
            <a:r>
              <a:rPr lang="en-US" altLang="en-US" sz="1800" dirty="0">
                <a:sym typeface="Symbol" panose="05050102010706020507" pitchFamily="18" charset="2"/>
              </a:rPr>
              <a:t></a:t>
            </a:r>
            <a:r>
              <a:rPr lang="en-US" altLang="en-US" sz="1800" dirty="0"/>
              <a:t>(x=y) </a:t>
            </a:r>
            <a:r>
              <a:rPr lang="en-US" altLang="en-US" sz="1800" dirty="0">
                <a:sym typeface="Symbol" panose="05050102010706020507" pitchFamily="18" charset="2"/>
              </a:rPr>
              <a:t> </a:t>
            </a:r>
            <a:r>
              <a:rPr lang="en-US" altLang="en-US" sz="1800" dirty="0"/>
              <a:t>z (mushroom(z) </a:t>
            </a:r>
            <a:r>
              <a:rPr lang="en-US" altLang="en-US" sz="1800" dirty="0">
                <a:sym typeface="Symbol" panose="05050102010706020507" pitchFamily="18" charset="2"/>
              </a:rPr>
              <a:t></a:t>
            </a:r>
            <a:r>
              <a:rPr lang="en-US" altLang="en-US" sz="1800" dirty="0"/>
              <a:t> purple(z))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((x=z) </a:t>
            </a:r>
            <a:r>
              <a:rPr lang="en-US" altLang="en-US" sz="1800" dirty="0">
                <a:sym typeface="Symbol" panose="05050102010706020507" pitchFamily="18" charset="2"/>
              </a:rPr>
              <a:t></a:t>
            </a:r>
            <a:r>
              <a:rPr lang="en-US" altLang="en-US" sz="1800" dirty="0"/>
              <a:t> (y=z))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Clinton is not tall.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</a:t>
            </a:r>
            <a:r>
              <a:rPr lang="en-US" altLang="en-US" sz="1800" dirty="0"/>
              <a:t>tall(Clinton) </a:t>
            </a:r>
            <a:endParaRPr lang="en-US" altLang="en-US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Every person who commits a crime must be punished.</a:t>
            </a:r>
            <a:endParaRPr lang="en-US" altLang="en-US" sz="1800" b="1" dirty="0"/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 </a:t>
            </a:r>
            <a:r>
              <a:rPr lang="en-US" altLang="en-US" sz="1800" dirty="0" err="1" smtClean="0"/>
              <a:t>commitscrime</a:t>
            </a:r>
            <a:r>
              <a:rPr lang="en-US" altLang="en-US" sz="1800" dirty="0" smtClean="0"/>
              <a:t>(x</a:t>
            </a:r>
            <a:r>
              <a:rPr lang="en-US" altLang="en-US" sz="1800" dirty="0"/>
              <a:t>) </a:t>
            </a:r>
            <a:r>
              <a:rPr lang="en-US" altLang="en-US" sz="1800" dirty="0" smtClean="0">
                <a:sym typeface="Symbol" panose="05050102010706020507" pitchFamily="18" charset="2"/>
              </a:rPr>
              <a:t></a:t>
            </a:r>
            <a:r>
              <a:rPr lang="en-US" altLang="en-US" sz="1800" dirty="0" smtClean="0"/>
              <a:t> punished(x</a:t>
            </a:r>
            <a:r>
              <a:rPr lang="en-US" altLang="en-US" sz="1800" dirty="0"/>
              <a:t>) </a:t>
            </a:r>
            <a:endParaRPr lang="en-US" altLang="en-US" sz="1800" dirty="0" smtClean="0"/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>
                <a:solidFill>
                  <a:srgbClr val="FF0000"/>
                </a:solidFill>
              </a:rPr>
              <a:t>What is :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1800" dirty="0">
                <a:solidFill>
                  <a:srgbClr val="FF0000"/>
                </a:solidFill>
              </a:rPr>
              <a:t>x  </a:t>
            </a:r>
            <a:r>
              <a:rPr lang="en-US" altLang="en-US" sz="1800" dirty="0" err="1">
                <a:solidFill>
                  <a:srgbClr val="FF0000"/>
                </a:solidFill>
              </a:rPr>
              <a:t>commitscrime</a:t>
            </a:r>
            <a:r>
              <a:rPr lang="en-US" altLang="en-US" sz="1800" dirty="0">
                <a:solidFill>
                  <a:srgbClr val="FF0000"/>
                </a:solidFill>
              </a:rPr>
              <a:t>(x</a:t>
            </a:r>
            <a:r>
              <a:rPr lang="en-US" altLang="en-US" sz="1800" dirty="0" smtClean="0">
                <a:solidFill>
                  <a:srgbClr val="FF0000"/>
                </a:solidFill>
              </a:rPr>
              <a:t>)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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punished(x)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    </a:t>
            </a:r>
            <a:r>
              <a:rPr lang="en-US" altLang="en-US" sz="1800" dirty="0" smtClean="0">
                <a:solidFill>
                  <a:srgbClr val="FF0000"/>
                </a:solidFill>
              </a:rPr>
              <a:t>XX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altLang="en-US" sz="18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dirty="0"/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6172200" y="2667000"/>
            <a:ext cx="1501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Equivalent</a:t>
            </a:r>
          </a:p>
        </p:txBody>
      </p:sp>
      <p:sp>
        <p:nvSpPr>
          <p:cNvPr id="119813" name="Line 5"/>
          <p:cNvSpPr>
            <a:spLocks noChangeShapeType="1"/>
          </p:cNvSpPr>
          <p:nvPr/>
        </p:nvSpPr>
        <p:spPr bwMode="auto">
          <a:xfrm flipH="1" flipV="1">
            <a:off x="5334000" y="28194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 flipH="1">
            <a:off x="5334000" y="29718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6629400" y="4114800"/>
            <a:ext cx="1501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Equivalent</a:t>
            </a:r>
          </a:p>
        </p:txBody>
      </p:sp>
      <p:sp>
        <p:nvSpPr>
          <p:cNvPr id="119816" name="Line 8"/>
          <p:cNvSpPr>
            <a:spLocks noChangeShapeType="1"/>
          </p:cNvSpPr>
          <p:nvPr/>
        </p:nvSpPr>
        <p:spPr bwMode="auto">
          <a:xfrm flipH="1" flipV="1">
            <a:off x="5791200" y="4267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 flipH="1">
            <a:off x="5791200" y="44196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7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/>
      <p:bldP spid="11981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Translating English to FOL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5626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sz="1800" dirty="0" smtClean="0"/>
              <a:t>Everybody </a:t>
            </a:r>
            <a:r>
              <a:rPr lang="en-US" altLang="en-US" sz="1800" dirty="0"/>
              <a:t>is loved by all people: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       </a:t>
            </a:r>
            <a:r>
              <a:rPr lang="en-US" altLang="en-US" sz="1800" dirty="0"/>
              <a:t>z </a:t>
            </a: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 Loved1By2(</a:t>
            </a:r>
            <a:r>
              <a:rPr lang="en-US" altLang="en-US" sz="1800" dirty="0" err="1"/>
              <a:t>x,z</a:t>
            </a:r>
            <a:r>
              <a:rPr lang="en-US" altLang="en-US" sz="1800" dirty="0"/>
              <a:t>)</a:t>
            </a:r>
          </a:p>
          <a:p>
            <a:pPr lvl="1">
              <a:lnSpc>
                <a:spcPct val="80000"/>
              </a:lnSpc>
            </a:pPr>
            <a:endParaRPr lang="en-US" altLang="en-US" sz="9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Somebody is loved by all people: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     </a:t>
            </a:r>
            <a:r>
              <a:rPr lang="en-US" altLang="en-US" sz="1800" dirty="0"/>
              <a:t>z </a:t>
            </a:r>
            <a:r>
              <a:rPr lang="en-US" altLang="en-US" sz="1800" dirty="0" smtClean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</a:t>
            </a:r>
            <a:r>
              <a:rPr lang="en-US" altLang="en-US" sz="1800" dirty="0" smtClean="0"/>
              <a:t> Loved1By2(</a:t>
            </a:r>
            <a:r>
              <a:rPr lang="en-US" altLang="en-US" sz="1800" dirty="0" err="1" smtClean="0"/>
              <a:t>z,x</a:t>
            </a:r>
            <a:r>
              <a:rPr lang="en-US" altLang="en-US" sz="1800" dirty="0" smtClean="0"/>
              <a:t>) </a:t>
            </a:r>
            <a:r>
              <a:rPr lang="en-US" altLang="en-US" sz="1800" b="1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en-US" sz="1800" dirty="0" smtClean="0">
                <a:sym typeface="Wingdings" panose="05000000000000000000" pitchFamily="2" charset="2"/>
              </a:rPr>
              <a:t> </a:t>
            </a:r>
            <a:r>
              <a:rPr lang="en-US" altLang="en-US" sz="1800" b="1" dirty="0" smtClean="0">
                <a:sym typeface="Symbol" panose="05050102010706020507" pitchFamily="18" charset="2"/>
              </a:rPr>
              <a:t></a:t>
            </a:r>
            <a:r>
              <a:rPr lang="en-US" altLang="en-US" sz="1800" b="1" dirty="0"/>
              <a:t>x  </a:t>
            </a:r>
            <a:r>
              <a:rPr lang="en-US" altLang="en-US" sz="1800" b="1" dirty="0" smtClean="0"/>
              <a:t>Loved1By2(C1,x)</a:t>
            </a:r>
          </a:p>
          <a:p>
            <a:pPr lvl="1">
              <a:lnSpc>
                <a:spcPct val="80000"/>
              </a:lnSpc>
              <a:buNone/>
            </a:pPr>
            <a:endParaRPr lang="en-US" altLang="en-US" sz="9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Somebody is loved by </a:t>
            </a:r>
            <a:r>
              <a:rPr lang="en-US" altLang="en-US" sz="1800" dirty="0" smtClean="0"/>
              <a:t>somebody: </a:t>
            </a:r>
            <a:endParaRPr lang="en-US" altLang="en-US" sz="1800" dirty="0"/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     </a:t>
            </a:r>
            <a:r>
              <a:rPr lang="en-US" altLang="en-US" sz="1800" dirty="0"/>
              <a:t>z </a:t>
            </a:r>
            <a:r>
              <a:rPr lang="en-US" altLang="en-US" sz="1800" dirty="0" smtClean="0">
                <a:sym typeface="Symbol" panose="05050102010706020507" pitchFamily="18" charset="2"/>
              </a:rPr>
              <a:t></a:t>
            </a:r>
            <a:r>
              <a:rPr lang="en-US" altLang="en-US" sz="1800" dirty="0" smtClean="0"/>
              <a:t>x  Loved1By2(</a:t>
            </a:r>
            <a:r>
              <a:rPr lang="en-US" altLang="en-US" sz="1800" dirty="0" err="1" smtClean="0"/>
              <a:t>x,z</a:t>
            </a:r>
            <a:r>
              <a:rPr lang="en-US" altLang="en-US" sz="1800" dirty="0" smtClean="0"/>
              <a:t>)</a:t>
            </a:r>
            <a:r>
              <a:rPr lang="en-US" altLang="en-US" sz="1800" dirty="0">
                <a:sym typeface="Wingdings" panose="05000000000000000000" pitchFamily="2" charset="2"/>
              </a:rPr>
              <a:t> </a:t>
            </a:r>
            <a:r>
              <a:rPr lang="en-US" altLang="en-US" sz="1800" b="1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en-US" sz="1800" dirty="0" smtClean="0">
                <a:sym typeface="Symbol" panose="05050102010706020507" pitchFamily="18" charset="2"/>
              </a:rPr>
              <a:t> </a:t>
            </a:r>
            <a:r>
              <a:rPr lang="en-US" altLang="en-US" sz="1800" b="1" dirty="0" smtClean="0"/>
              <a:t>Loved1By2(C1,C2)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9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Everybody is loved </a:t>
            </a:r>
            <a:r>
              <a:rPr lang="en-US" altLang="en-US" sz="1800" dirty="0"/>
              <a:t>by </a:t>
            </a:r>
            <a:r>
              <a:rPr lang="en-US" altLang="en-US" sz="1800" dirty="0" smtClean="0"/>
              <a:t>somebody: </a:t>
            </a:r>
            <a:endParaRPr lang="en-US" altLang="en-US" sz="1800" dirty="0"/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     </a:t>
            </a:r>
            <a:r>
              <a:rPr lang="en-US" altLang="en-US" sz="1800" dirty="0" smtClean="0"/>
              <a:t>z </a:t>
            </a:r>
            <a:r>
              <a:rPr lang="en-US" altLang="en-US" sz="1800" dirty="0" smtClean="0">
                <a:sym typeface="Symbol" panose="05050102010706020507" pitchFamily="18" charset="2"/>
              </a:rPr>
              <a:t></a:t>
            </a:r>
            <a:r>
              <a:rPr lang="en-US" altLang="en-US" sz="1800" dirty="0" smtClean="0"/>
              <a:t>x  Loved1By2(</a:t>
            </a:r>
            <a:r>
              <a:rPr lang="en-US" altLang="en-US" sz="1800" dirty="0" err="1" smtClean="0"/>
              <a:t>z,x</a:t>
            </a:r>
            <a:r>
              <a:rPr lang="en-US" altLang="en-US" sz="1800" dirty="0" smtClean="0"/>
              <a:t>) </a:t>
            </a:r>
            <a:r>
              <a:rPr lang="en-US" altLang="en-US" sz="1800" b="1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en-US" sz="1800" dirty="0" smtClean="0">
                <a:sym typeface="Wingdings" panose="05000000000000000000" pitchFamily="2" charset="2"/>
              </a:rPr>
              <a:t> </a:t>
            </a:r>
            <a:r>
              <a:rPr lang="en-US" altLang="en-US" sz="1800" b="1" dirty="0">
                <a:sym typeface="Symbol" panose="05050102010706020507" pitchFamily="18" charset="2"/>
              </a:rPr>
              <a:t></a:t>
            </a:r>
            <a:r>
              <a:rPr lang="en-US" altLang="en-US" sz="1800" b="1" dirty="0"/>
              <a:t>z </a:t>
            </a:r>
            <a:r>
              <a:rPr lang="en-US" altLang="en-US" sz="1800" b="1" dirty="0" smtClean="0"/>
              <a:t>  Loved1By2(</a:t>
            </a:r>
            <a:r>
              <a:rPr lang="en-US" altLang="en-US" sz="1800" b="1" dirty="0" err="1" smtClean="0"/>
              <a:t>z,M</a:t>
            </a:r>
            <a:r>
              <a:rPr lang="en-US" altLang="en-US" sz="1800" b="1" dirty="0" smtClean="0"/>
              <a:t>(z))</a:t>
            </a:r>
            <a:r>
              <a:rPr lang="en-US" altLang="en-US" sz="1800" dirty="0" smtClean="0"/>
              <a:t>; </a:t>
            </a:r>
            <a:r>
              <a:rPr lang="en-US" altLang="en-US" sz="1800" dirty="0" smtClean="0">
                <a:solidFill>
                  <a:srgbClr val="FF0000"/>
                </a:solidFill>
              </a:rPr>
              <a:t>M(z)=mother/fiancé(z)</a:t>
            </a:r>
            <a:r>
              <a:rPr lang="en-US" altLang="en-US" sz="1800" dirty="0" smtClean="0"/>
              <a:t> </a:t>
            </a:r>
            <a:endParaRPr lang="en-US" altLang="en-US" sz="1800" dirty="0"/>
          </a:p>
          <a:p>
            <a:pPr lvl="1">
              <a:lnSpc>
                <a:spcPct val="80000"/>
              </a:lnSpc>
              <a:buNone/>
            </a:pPr>
            <a:endParaRPr lang="en-US" altLang="en-US" sz="9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Some people love all animals: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     </a:t>
            </a:r>
            <a:r>
              <a:rPr lang="en-US" altLang="en-US" sz="1800" dirty="0"/>
              <a:t>z </a:t>
            </a:r>
            <a:r>
              <a:rPr lang="en-US" altLang="en-US" sz="1800" dirty="0" smtClean="0">
                <a:sym typeface="Symbol" panose="05050102010706020507" pitchFamily="18" charset="2"/>
              </a:rPr>
              <a:t></a:t>
            </a:r>
            <a:r>
              <a:rPr lang="en-US" altLang="en-US" sz="1800" dirty="0" smtClean="0"/>
              <a:t>x  Person(z) </a:t>
            </a:r>
            <a:r>
              <a:rPr lang="en-US" altLang="en-US" sz="1800" dirty="0" smtClean="0">
                <a:sym typeface="Symbol" panose="05050102010706020507" pitchFamily="18" charset="2"/>
              </a:rPr>
              <a:t> </a:t>
            </a:r>
            <a:r>
              <a:rPr lang="en-US" altLang="en-US" sz="1800" dirty="0" smtClean="0"/>
              <a:t>Animal(x) </a:t>
            </a:r>
            <a:r>
              <a:rPr lang="en-US" altLang="en-US" sz="1800" dirty="0" smtClean="0">
                <a:sym typeface="Symbol" panose="05050102010706020507" pitchFamily="18" charset="2"/>
              </a:rPr>
              <a:t> </a:t>
            </a:r>
            <a:r>
              <a:rPr lang="en-US" altLang="en-US" sz="1800" dirty="0" smtClean="0"/>
              <a:t>Loved1By2(</a:t>
            </a:r>
            <a:r>
              <a:rPr lang="en-US" altLang="en-US" sz="1800" dirty="0" err="1" smtClean="0"/>
              <a:t>x,z</a:t>
            </a:r>
            <a:r>
              <a:rPr lang="en-US" altLang="en-US" sz="1800" dirty="0" smtClean="0"/>
              <a:t>)</a:t>
            </a:r>
          </a:p>
          <a:p>
            <a:pPr lvl="1">
              <a:lnSpc>
                <a:spcPct val="80000"/>
              </a:lnSpc>
              <a:buNone/>
            </a:pPr>
            <a:endParaRPr lang="en-US" altLang="en-US" sz="9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Any two real numbers have a number between them: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     x</a:t>
            </a:r>
            <a:r>
              <a:rPr lang="en-US" altLang="en-US" sz="1800" dirty="0" smtClean="0"/>
              <a:t> </a:t>
            </a:r>
            <a:r>
              <a:rPr lang="en-US" altLang="en-US" sz="1800" dirty="0" smtClean="0">
                <a:sym typeface="Symbol" panose="05050102010706020507" pitchFamily="18" charset="2"/>
              </a:rPr>
              <a:t></a:t>
            </a:r>
            <a:r>
              <a:rPr lang="en-US" altLang="en-US" sz="1800" dirty="0" smtClean="0"/>
              <a:t>x </a:t>
            </a: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z</a:t>
            </a:r>
            <a:r>
              <a:rPr lang="en-US" altLang="en-US" sz="1800" dirty="0" smtClean="0"/>
              <a:t> Between(</a:t>
            </a:r>
            <a:r>
              <a:rPr lang="en-US" altLang="en-US" sz="1800" dirty="0" err="1" smtClean="0"/>
              <a:t>x,y,z</a:t>
            </a:r>
            <a:r>
              <a:rPr lang="en-US" altLang="en-US" sz="1800" dirty="0" smtClean="0"/>
              <a:t>) </a:t>
            </a:r>
            <a:r>
              <a:rPr lang="en-US" altLang="en-US" sz="1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en-US" sz="1800" b="1" dirty="0" smtClean="0">
                <a:sym typeface="Wingdings" panose="05000000000000000000" pitchFamily="2" charset="2"/>
              </a:rPr>
              <a:t> </a:t>
            </a:r>
            <a:r>
              <a:rPr lang="en-US" altLang="en-US" sz="1800" b="1" dirty="0">
                <a:sym typeface="Symbol" panose="05050102010706020507" pitchFamily="18" charset="2"/>
              </a:rPr>
              <a:t> x</a:t>
            </a:r>
            <a:r>
              <a:rPr lang="en-US" altLang="en-US" sz="1800" b="1" dirty="0"/>
              <a:t> </a:t>
            </a:r>
            <a:r>
              <a:rPr lang="en-US" altLang="en-US" sz="1800" b="1" dirty="0">
                <a:sym typeface="Symbol" panose="05050102010706020507" pitchFamily="18" charset="2"/>
              </a:rPr>
              <a:t></a:t>
            </a:r>
            <a:r>
              <a:rPr lang="en-US" altLang="en-US" sz="1800" b="1" dirty="0"/>
              <a:t>x </a:t>
            </a:r>
            <a:r>
              <a:rPr lang="en-US" altLang="en-US" sz="1800" b="1" dirty="0" smtClean="0"/>
              <a:t> Between(</a:t>
            </a:r>
            <a:r>
              <a:rPr lang="en-US" altLang="en-US" sz="1800" b="1" dirty="0" err="1" smtClean="0"/>
              <a:t>x,y,f</a:t>
            </a:r>
            <a:r>
              <a:rPr lang="en-US" altLang="en-US" sz="1800" b="1" dirty="0" smtClean="0"/>
              <a:t>(</a:t>
            </a:r>
            <a:r>
              <a:rPr lang="en-US" altLang="en-US" sz="1800" b="1" dirty="0" err="1" smtClean="0"/>
              <a:t>x,y</a:t>
            </a:r>
            <a:r>
              <a:rPr lang="en-US" altLang="en-US" sz="1800" b="1" dirty="0" smtClean="0"/>
              <a:t>));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 smtClean="0">
                <a:solidFill>
                  <a:srgbClr val="FF0000"/>
                </a:solidFill>
              </a:rPr>
              <a:t>f(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x,y</a:t>
            </a:r>
            <a:r>
              <a:rPr lang="en-US" altLang="en-US" sz="1800" dirty="0" smtClean="0">
                <a:solidFill>
                  <a:srgbClr val="FF0000"/>
                </a:solidFill>
              </a:rPr>
              <a:t>) =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x+y</a:t>
            </a:r>
            <a:r>
              <a:rPr lang="en-US" altLang="en-US" sz="1800" dirty="0" smtClean="0">
                <a:solidFill>
                  <a:srgbClr val="FF0000"/>
                </a:solidFill>
              </a:rPr>
              <a:t>/2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b="1" dirty="0" smtClean="0">
                <a:solidFill>
                  <a:srgbClr val="FF0000"/>
                </a:solidFill>
              </a:rPr>
              <a:t>X </a:t>
            </a:r>
            <a:r>
              <a:rPr lang="en-US" altLang="en-US" sz="1800" b="1" dirty="0">
                <a:solidFill>
                  <a:srgbClr val="FF0000"/>
                </a:solidFill>
              </a:rPr>
              <a:t>is above Y</a:t>
            </a:r>
            <a:r>
              <a:rPr lang="en-US" altLang="en-US" sz="1800" b="1" dirty="0"/>
              <a:t> </a:t>
            </a:r>
            <a:r>
              <a:rPr lang="en-US" altLang="en-US" sz="1800" b="1" dirty="0" err="1">
                <a:solidFill>
                  <a:srgbClr val="0070C0"/>
                </a:solidFill>
              </a:rPr>
              <a:t>iff</a:t>
            </a:r>
            <a:r>
              <a:rPr lang="en-US" altLang="en-US" sz="1800" b="1" dirty="0"/>
              <a:t> </a:t>
            </a:r>
            <a:r>
              <a:rPr lang="en-US" altLang="en-US" sz="1800" b="1" dirty="0">
                <a:solidFill>
                  <a:srgbClr val="00B050"/>
                </a:solidFill>
              </a:rPr>
              <a:t>X is directly on top of Y </a:t>
            </a:r>
            <a:r>
              <a:rPr lang="en-US" altLang="en-US" sz="1800" b="1" dirty="0"/>
              <a:t>or </a:t>
            </a:r>
            <a:r>
              <a:rPr lang="en-US" altLang="en-US" sz="1800" dirty="0">
                <a:solidFill>
                  <a:srgbClr val="CC0099"/>
                </a:solidFill>
              </a:rPr>
              <a:t>there is a pile of one or more other objects </a:t>
            </a:r>
            <a:r>
              <a:rPr lang="en-US" altLang="en-US" sz="1800" b="1" dirty="0">
                <a:solidFill>
                  <a:srgbClr val="CC0099"/>
                </a:solidFill>
              </a:rPr>
              <a:t>directly on top </a:t>
            </a:r>
            <a:r>
              <a:rPr lang="en-US" altLang="en-US" sz="1800" dirty="0">
                <a:solidFill>
                  <a:srgbClr val="CC0099"/>
                </a:solidFill>
              </a:rPr>
              <a:t>of one another starting with X and ending with Y</a:t>
            </a:r>
            <a:r>
              <a:rPr lang="en-US" altLang="en-US" sz="1800" b="1" dirty="0"/>
              <a:t>.</a:t>
            </a:r>
            <a:endParaRPr lang="en-US" altLang="en-US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x </a:t>
            </a: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y </a:t>
            </a:r>
            <a:r>
              <a:rPr lang="en-US" altLang="en-US" sz="1800" dirty="0">
                <a:solidFill>
                  <a:srgbClr val="FF0000"/>
                </a:solidFill>
              </a:rPr>
              <a:t>above(</a:t>
            </a:r>
            <a:r>
              <a:rPr lang="en-US" altLang="en-US" sz="1800" dirty="0" err="1">
                <a:solidFill>
                  <a:srgbClr val="FF0000"/>
                </a:solidFill>
              </a:rPr>
              <a:t>x,y</a:t>
            </a:r>
            <a:r>
              <a:rPr lang="en-US" altLang="en-US" sz="1800" dirty="0">
                <a:solidFill>
                  <a:srgbClr val="FF0000"/>
                </a:solidFill>
              </a:rPr>
              <a:t>)</a:t>
            </a:r>
            <a:r>
              <a:rPr lang="en-US" altLang="en-US" sz="1800" dirty="0"/>
              <a:t> </a:t>
            </a:r>
            <a:r>
              <a:rPr lang="en-US" altLang="en-US" sz="1800" b="1" dirty="0">
                <a:solidFill>
                  <a:srgbClr val="0070C0"/>
                </a:solidFill>
                <a:cs typeface="Times New Roman" panose="02020603050405020304" pitchFamily="18" charset="0"/>
              </a:rPr>
              <a:t>↔</a:t>
            </a:r>
            <a:r>
              <a:rPr lang="en-US" altLang="en-US" sz="1800" dirty="0"/>
              <a:t> (</a:t>
            </a:r>
            <a:r>
              <a:rPr lang="en-US" altLang="en-US" sz="1800" dirty="0">
                <a:solidFill>
                  <a:srgbClr val="00B050"/>
                </a:solidFill>
              </a:rPr>
              <a:t>on(</a:t>
            </a:r>
            <a:r>
              <a:rPr lang="en-US" altLang="en-US" sz="1800" dirty="0" err="1">
                <a:solidFill>
                  <a:srgbClr val="00B050"/>
                </a:solidFill>
              </a:rPr>
              <a:t>x,y</a:t>
            </a:r>
            <a:r>
              <a:rPr lang="en-US" altLang="en-US" sz="1800" dirty="0">
                <a:solidFill>
                  <a:srgbClr val="00B050"/>
                </a:solidFill>
              </a:rPr>
              <a:t>)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</a:t>
            </a:r>
            <a:r>
              <a:rPr lang="en-US" altLang="en-US" sz="1800" dirty="0"/>
              <a:t>  </a:t>
            </a: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z </a:t>
            </a:r>
            <a:r>
              <a:rPr lang="en-US" altLang="en-US" sz="1800" dirty="0">
                <a:solidFill>
                  <a:srgbClr val="CC0099"/>
                </a:solidFill>
              </a:rPr>
              <a:t>(</a:t>
            </a:r>
            <a:r>
              <a:rPr lang="en-US" altLang="en-US" sz="1800" b="1" dirty="0">
                <a:solidFill>
                  <a:srgbClr val="CC0099"/>
                </a:solidFill>
              </a:rPr>
              <a:t>on(</a:t>
            </a:r>
            <a:r>
              <a:rPr lang="en-US" altLang="en-US" sz="1800" b="1" dirty="0" err="1">
                <a:solidFill>
                  <a:srgbClr val="CC0099"/>
                </a:solidFill>
              </a:rPr>
              <a:t>x,z</a:t>
            </a:r>
            <a:r>
              <a:rPr lang="en-US" altLang="en-US" sz="1800" b="1" dirty="0">
                <a:solidFill>
                  <a:srgbClr val="CC0099"/>
                </a:solidFill>
              </a:rPr>
              <a:t>) </a:t>
            </a:r>
            <a:r>
              <a:rPr lang="en-US" altLang="en-US" sz="1800" dirty="0">
                <a:solidFill>
                  <a:srgbClr val="CC0099"/>
                </a:solidFill>
                <a:sym typeface="Symbol" panose="05050102010706020507" pitchFamily="18" charset="2"/>
              </a:rPr>
              <a:t></a:t>
            </a:r>
            <a:r>
              <a:rPr lang="en-US" altLang="en-US" sz="1800" dirty="0">
                <a:solidFill>
                  <a:srgbClr val="CC0099"/>
                </a:solidFill>
              </a:rPr>
              <a:t> above(</a:t>
            </a:r>
            <a:r>
              <a:rPr lang="en-US" altLang="en-US" sz="1800" dirty="0" err="1">
                <a:solidFill>
                  <a:srgbClr val="CC0099"/>
                </a:solidFill>
              </a:rPr>
              <a:t>z,y</a:t>
            </a:r>
            <a:r>
              <a:rPr lang="en-US" altLang="en-US" sz="1800" dirty="0">
                <a:solidFill>
                  <a:srgbClr val="CC0099"/>
                </a:solidFill>
              </a:rPr>
              <a:t>))</a:t>
            </a:r>
            <a:r>
              <a:rPr lang="en-US" altLang="en-US" sz="1800" dirty="0"/>
              <a:t>) </a:t>
            </a:r>
          </a:p>
          <a:p>
            <a:pPr lvl="1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 lvl="1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 lvl="1">
              <a:lnSpc>
                <a:spcPct val="80000"/>
              </a:lnSpc>
              <a:buNone/>
            </a:pPr>
            <a:endParaRPr lang="en-US" altLang="en-US" sz="1800" dirty="0"/>
          </a:p>
          <a:p>
            <a:pPr lvl="1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 lvl="1">
              <a:lnSpc>
                <a:spcPct val="80000"/>
              </a:lnSpc>
              <a:buNone/>
            </a:pPr>
            <a:endParaRPr lang="en-US" altLang="en-US" sz="1800" dirty="0"/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8396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525963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truth table </a:t>
            </a:r>
            <a:r>
              <a:rPr lang="en-US" sz="2800" dirty="0" smtClean="0"/>
              <a:t>specifies the truth value of a composite sentence for each possible assignments of truth values to its atoms. 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The truth value of a more complex sentence can be evaluated </a:t>
            </a:r>
            <a:r>
              <a:rPr lang="en-US" sz="2800" i="1" dirty="0" smtClean="0"/>
              <a:t>recursively </a:t>
            </a:r>
            <a:r>
              <a:rPr lang="en-US" sz="2800" dirty="0" smtClean="0"/>
              <a:t>or</a:t>
            </a:r>
            <a:r>
              <a:rPr lang="en-US" sz="2800" i="1" dirty="0" smtClean="0"/>
              <a:t> compositionally</a:t>
            </a:r>
          </a:p>
          <a:p>
            <a:r>
              <a:rPr lang="en-US" sz="2800" i="1" dirty="0" smtClean="0"/>
              <a:t>Rain</a:t>
            </a:r>
            <a:r>
              <a:rPr lang="en-US" sz="2800" i="1" dirty="0">
                <a:sym typeface="Wingdings" panose="05000000000000000000" pitchFamily="2" charset="2"/>
              </a:rPr>
              <a:t> umbrella, can carry umbrella in sun</a:t>
            </a:r>
            <a:r>
              <a:rPr lang="en-US" sz="2800" i="1" dirty="0" smtClean="0">
                <a:sym typeface="Wingdings" panose="05000000000000000000" pitchFamily="2" charset="2"/>
              </a:rPr>
              <a:t>!</a:t>
            </a:r>
            <a:endParaRPr lang="en-US" sz="2800" i="1" dirty="0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/>
          <a:srcRect l="37500" t="30208" r="7813" b="50000"/>
          <a:stretch>
            <a:fillRect/>
          </a:stretch>
        </p:blipFill>
        <p:spPr bwMode="auto">
          <a:xfrm>
            <a:off x="838200" y="2362200"/>
            <a:ext cx="6934200" cy="188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altLang="en-US" sz="3200" dirty="0"/>
              <a:t>Example: A simple genealogy KB by FOL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991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Build a small genealogy knowledge base using FOL that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contains facts of immediate family relations (spouses, parents, etc.)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contains definitions of more complex relations (ancestors, relatives)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is able to answer queries about relationships between people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Predicates: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parent(x, y), child(x, y), father(x, y), daughter(x, y), etc.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spouse(x, y), husband(x, y), wife(</a:t>
            </a:r>
            <a:r>
              <a:rPr lang="en-US" altLang="en-US" sz="2200" dirty="0" err="1"/>
              <a:t>x,y</a:t>
            </a:r>
            <a:r>
              <a:rPr lang="en-US" altLang="en-US" sz="22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ancestor(x, y), descendant(x, y)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male(x), female(y)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relative(x, y)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Facts: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husband(Joe, Mary), son(Fred, Joe)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spouse(John, Nancy), male(John), son(Mark, Nancy)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father(Jack, Nancy), daughter(Linda, Jack)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daughter(Liz, Linda)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6305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915400" cy="6477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Rules for genealogical relations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parent(x,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child (y, x)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father(x,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parent(x, y)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male(x) (similarly for mother(x, y))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daughter(x,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child(x, y)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female(x) (similarly for son(x, y))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husband(x,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spouse(x, y)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male(x) (similarly for wife(x, y))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spouse(x,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spouse(y, x)  (</a:t>
            </a:r>
            <a:r>
              <a:rPr lang="en-US" altLang="en-US" sz="2400" b="1" dirty="0"/>
              <a:t>spouse relation is symmetric</a:t>
            </a:r>
            <a:r>
              <a:rPr lang="en-US" alt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parent(x, y)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ancestor(x, y)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)(</a:t>
            </a:r>
            <a:r>
              <a:rPr lang="en-US" altLang="en-US" sz="2400" dirty="0"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z) parent(x, z)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ancestor(z, y)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ancestor(x, y)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 descendant(x, y) </a:t>
            </a:r>
            <a:r>
              <a:rPr lang="en-US" altLang="en-US" sz="2400" dirty="0">
                <a:cs typeface="Times New Roman" panose="02020603050405020304" pitchFamily="18" charset="0"/>
              </a:rPr>
              <a:t>↔</a:t>
            </a:r>
            <a:r>
              <a:rPr lang="en-US" altLang="en-US" sz="2400" dirty="0"/>
              <a:t> ancestor(y, x)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)(</a:t>
            </a:r>
            <a:r>
              <a:rPr lang="en-US" altLang="en-US" sz="2400" dirty="0"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z) ancestor(z, x)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ancestor(z, y)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relative(x, y</a:t>
            </a:r>
            <a:r>
              <a:rPr lang="en-US" altLang="en-US" sz="24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solidFill>
                  <a:srgbClr val="CC0099"/>
                </a:solidFill>
              </a:rPr>
              <a:t>(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400" dirty="0" err="1">
                <a:solidFill>
                  <a:srgbClr val="CC0099"/>
                </a:solidFill>
              </a:rPr>
              <a:t>x,y</a:t>
            </a:r>
            <a:r>
              <a:rPr lang="en-US" altLang="en-US" sz="2400" dirty="0">
                <a:solidFill>
                  <a:srgbClr val="CC0099"/>
                </a:solidFill>
              </a:rPr>
              <a:t>) parent(x, y) 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 smtClean="0">
                <a:solidFill>
                  <a:srgbClr val="CC0099"/>
                </a:solidFill>
              </a:rPr>
              <a:t> mother </a:t>
            </a:r>
            <a:r>
              <a:rPr lang="en-US" altLang="en-US" sz="2400" dirty="0">
                <a:solidFill>
                  <a:srgbClr val="CC0099"/>
                </a:solidFill>
              </a:rPr>
              <a:t>(y, </a:t>
            </a:r>
            <a:r>
              <a:rPr lang="en-US" altLang="en-US" sz="2400" dirty="0" smtClean="0">
                <a:solidFill>
                  <a:srgbClr val="CC0099"/>
                </a:solidFill>
              </a:rPr>
              <a:t>x) or father </a:t>
            </a:r>
            <a:r>
              <a:rPr lang="en-US" altLang="en-US" sz="2400" dirty="0">
                <a:solidFill>
                  <a:srgbClr val="CC0099"/>
                </a:solidFill>
              </a:rPr>
              <a:t>(y, x)</a:t>
            </a:r>
            <a:r>
              <a:rPr lang="en-US" altLang="en-US" sz="2400" dirty="0" smtClean="0">
                <a:solidFill>
                  <a:srgbClr val="CC0099"/>
                </a:solidFill>
              </a:rPr>
              <a:t> !!!!!</a:t>
            </a:r>
            <a:endParaRPr lang="en-US" altLang="en-US" dirty="0">
              <a:solidFill>
                <a:srgbClr val="CC0099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CC0099"/>
                </a:solidFill>
              </a:rPr>
              <a:t>(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400" dirty="0" err="1">
                <a:solidFill>
                  <a:srgbClr val="CC0099"/>
                </a:solidFill>
              </a:rPr>
              <a:t>x,y</a:t>
            </a:r>
            <a:r>
              <a:rPr lang="en-US" altLang="en-US" sz="2400" dirty="0">
                <a:solidFill>
                  <a:srgbClr val="CC0099"/>
                </a:solidFill>
              </a:rPr>
              <a:t>) </a:t>
            </a:r>
            <a:r>
              <a:rPr lang="en-US" altLang="en-US" sz="2400" dirty="0" smtClean="0">
                <a:solidFill>
                  <a:srgbClr val="CC0099"/>
                </a:solidFill>
              </a:rPr>
              <a:t>sibling(x</a:t>
            </a:r>
            <a:r>
              <a:rPr lang="en-US" altLang="en-US" sz="2400" dirty="0">
                <a:solidFill>
                  <a:srgbClr val="CC0099"/>
                </a:solidFill>
              </a:rPr>
              <a:t>, y) 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en-US" altLang="en-US" sz="2400" dirty="0" smtClean="0">
                <a:solidFill>
                  <a:srgbClr val="CC0099"/>
                </a:solidFill>
              </a:rPr>
              <a:t>brother </a:t>
            </a:r>
            <a:r>
              <a:rPr lang="en-US" altLang="en-US" sz="2400" dirty="0">
                <a:solidFill>
                  <a:srgbClr val="CC0099"/>
                </a:solidFill>
              </a:rPr>
              <a:t>(y, x) or </a:t>
            </a:r>
            <a:r>
              <a:rPr lang="en-US" altLang="en-US" sz="2400" dirty="0" smtClean="0">
                <a:solidFill>
                  <a:srgbClr val="CC0099"/>
                </a:solidFill>
              </a:rPr>
              <a:t>sister </a:t>
            </a:r>
            <a:r>
              <a:rPr lang="en-US" altLang="en-US" sz="2400" dirty="0">
                <a:solidFill>
                  <a:srgbClr val="CC0099"/>
                </a:solidFill>
              </a:rPr>
              <a:t>(y, x) </a:t>
            </a:r>
            <a:r>
              <a:rPr lang="en-US" altLang="en-US" sz="2400" dirty="0" smtClean="0">
                <a:solidFill>
                  <a:srgbClr val="CC0099"/>
                </a:solidFill>
              </a:rPr>
              <a:t>!!!!!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solidFill>
                  <a:srgbClr val="CC0099"/>
                </a:solidFill>
              </a:rPr>
              <a:t>(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400" dirty="0" err="1">
                <a:solidFill>
                  <a:srgbClr val="CC0099"/>
                </a:solidFill>
              </a:rPr>
              <a:t>x,y</a:t>
            </a:r>
            <a:r>
              <a:rPr lang="en-US" altLang="en-US" sz="2400" dirty="0">
                <a:solidFill>
                  <a:srgbClr val="CC0099"/>
                </a:solidFill>
              </a:rPr>
              <a:t>) </a:t>
            </a:r>
            <a:r>
              <a:rPr lang="en-US" altLang="en-US" sz="2400" dirty="0" smtClean="0">
                <a:solidFill>
                  <a:srgbClr val="CC0099"/>
                </a:solidFill>
              </a:rPr>
              <a:t>uncle(x</a:t>
            </a:r>
            <a:r>
              <a:rPr lang="en-US" altLang="en-US" sz="2400" dirty="0">
                <a:solidFill>
                  <a:srgbClr val="CC0099"/>
                </a:solidFill>
              </a:rPr>
              <a:t>, y) </a:t>
            </a:r>
            <a:r>
              <a:rPr lang="en-US" altLang="en-US" sz="2400" dirty="0">
                <a:solidFill>
                  <a:srgbClr val="CC0099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C0099"/>
                </a:solidFill>
              </a:rPr>
              <a:t> </a:t>
            </a:r>
            <a:r>
              <a:rPr lang="ar-SA" altLang="en-US" sz="2400" dirty="0" smtClean="0">
                <a:solidFill>
                  <a:srgbClr val="CC0099"/>
                </a:solidFill>
              </a:rPr>
              <a:t>خال</a:t>
            </a:r>
            <a:r>
              <a:rPr lang="en-US" altLang="en-US" sz="2400" dirty="0" smtClean="0">
                <a:solidFill>
                  <a:srgbClr val="CC0099"/>
                </a:solidFill>
              </a:rPr>
              <a:t> </a:t>
            </a:r>
            <a:r>
              <a:rPr lang="en-US" altLang="en-US" sz="2400" dirty="0">
                <a:solidFill>
                  <a:srgbClr val="CC0099"/>
                </a:solidFill>
              </a:rPr>
              <a:t>(y, x) or </a:t>
            </a:r>
            <a:r>
              <a:rPr lang="ar-SA" altLang="en-US" sz="2400" dirty="0" smtClean="0">
                <a:solidFill>
                  <a:srgbClr val="CC0099"/>
                </a:solidFill>
              </a:rPr>
              <a:t>عم</a:t>
            </a:r>
            <a:r>
              <a:rPr lang="en-US" altLang="en-US" sz="2400" dirty="0" smtClean="0">
                <a:solidFill>
                  <a:srgbClr val="CC0099"/>
                </a:solidFill>
              </a:rPr>
              <a:t> </a:t>
            </a:r>
            <a:r>
              <a:rPr lang="en-US" altLang="en-US" sz="2400" dirty="0">
                <a:solidFill>
                  <a:srgbClr val="CC0099"/>
                </a:solidFill>
              </a:rPr>
              <a:t>(y, x) !!!!!</a:t>
            </a:r>
          </a:p>
          <a:p>
            <a:pPr lvl="1">
              <a:lnSpc>
                <a:spcPct val="80000"/>
              </a:lnSpc>
            </a:pPr>
            <a:endParaRPr lang="en-US" alt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324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915400" cy="6477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Rules for genealogical relations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(</a:t>
            </a:r>
            <a:r>
              <a:rPr lang="en-US" altLang="en-US" dirty="0"/>
              <a:t>related by common ancestry)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	(</a:t>
            </a:r>
            <a:r>
              <a:rPr lang="en-US" altLang="en-US" dirty="0">
                <a:sym typeface="Symbol" panose="05050102010706020507" pitchFamily="18" charset="2"/>
              </a:rPr>
              <a:t></a:t>
            </a:r>
            <a:r>
              <a:rPr lang="en-US" altLang="en-US" dirty="0" err="1"/>
              <a:t>x,y</a:t>
            </a:r>
            <a:r>
              <a:rPr lang="en-US" altLang="en-US" dirty="0"/>
              <a:t>) spouse(x, y)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 relative(x, y) (related by marriage)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	(</a:t>
            </a:r>
            <a:r>
              <a:rPr lang="en-US" altLang="en-US" dirty="0">
                <a:sym typeface="Symbol" panose="05050102010706020507" pitchFamily="18" charset="2"/>
              </a:rPr>
              <a:t></a:t>
            </a:r>
            <a:r>
              <a:rPr lang="en-US" altLang="en-US" dirty="0" err="1"/>
              <a:t>x,y</a:t>
            </a:r>
            <a:r>
              <a:rPr lang="en-US" altLang="en-US" dirty="0"/>
              <a:t>)(</a:t>
            </a:r>
            <a:r>
              <a:rPr lang="en-US" altLang="en-US" dirty="0">
                <a:sym typeface="Symbol" panose="05050102010706020507" pitchFamily="18" charset="2"/>
              </a:rPr>
              <a:t></a:t>
            </a:r>
            <a:r>
              <a:rPr lang="en-US" altLang="en-US" dirty="0"/>
              <a:t>z) relative(z, x) </a:t>
            </a:r>
            <a:r>
              <a:rPr lang="en-US" altLang="en-US" dirty="0">
                <a:sym typeface="Symbol" panose="05050102010706020507" pitchFamily="18" charset="2"/>
              </a:rPr>
              <a:t></a:t>
            </a:r>
            <a:r>
              <a:rPr lang="en-US" altLang="en-US" dirty="0"/>
              <a:t> relative(z, y)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 relative(x, y) (</a:t>
            </a:r>
            <a:r>
              <a:rPr lang="en-US" altLang="en-US" b="1" dirty="0"/>
              <a:t>transitive</a:t>
            </a:r>
            <a:r>
              <a:rPr lang="en-US" altLang="en-US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	(</a:t>
            </a:r>
            <a:r>
              <a:rPr lang="en-US" altLang="en-US" dirty="0">
                <a:sym typeface="Symbol" panose="05050102010706020507" pitchFamily="18" charset="2"/>
              </a:rPr>
              <a:t></a:t>
            </a:r>
            <a:r>
              <a:rPr lang="en-US" altLang="en-US" dirty="0" err="1"/>
              <a:t>x,y</a:t>
            </a:r>
            <a:r>
              <a:rPr lang="en-US" altLang="en-US" dirty="0"/>
              <a:t>) relative(x, y) </a:t>
            </a:r>
            <a:r>
              <a:rPr lang="en-US" altLang="en-US" dirty="0">
                <a:cs typeface="Times New Roman" panose="02020603050405020304" pitchFamily="18" charset="0"/>
              </a:rPr>
              <a:t>↔</a:t>
            </a:r>
            <a:r>
              <a:rPr lang="en-US" altLang="en-US" dirty="0"/>
              <a:t> relative(y, x) </a:t>
            </a:r>
            <a:r>
              <a:rPr lang="en-US" altLang="en-US" b="1" dirty="0"/>
              <a:t>(symmetric</a:t>
            </a:r>
            <a:r>
              <a:rPr lang="en-US" alt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Queries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ancestor(Jack, Fred)   /* the answer is yes */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relative(Liz, Joe)        /* the answer is yes */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relative(Nancy,  Matthew)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          /* no answer in general, no if under closed world assumption */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(</a:t>
            </a:r>
            <a:r>
              <a:rPr lang="en-US" altLang="en-US" dirty="0">
                <a:sym typeface="Symbol" panose="05050102010706020507" pitchFamily="18" charset="2"/>
              </a:rPr>
              <a:t></a:t>
            </a:r>
            <a:r>
              <a:rPr lang="en-US" altLang="en-US" dirty="0"/>
              <a:t>z) ancestor(z, Fred) </a:t>
            </a:r>
            <a:r>
              <a:rPr lang="en-US" altLang="en-US" dirty="0">
                <a:sym typeface="Symbol" panose="05050102010706020507" pitchFamily="18" charset="2"/>
              </a:rPr>
              <a:t></a:t>
            </a:r>
            <a:r>
              <a:rPr lang="en-US" altLang="en-US" dirty="0"/>
              <a:t> ancestor(z, Liz)</a:t>
            </a:r>
          </a:p>
        </p:txBody>
      </p:sp>
    </p:spTree>
    <p:extLst>
      <p:ext uri="{BB962C8B-B14F-4D97-AF65-F5344CB8AC3E}">
        <p14:creationId xmlns:p14="http://schemas.microsoft.com/office/powerpoint/2010/main" val="18676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“First order”?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 permits quantification over variables</a:t>
            </a:r>
          </a:p>
          <a:p>
            <a:r>
              <a:rPr lang="en-US" dirty="0" smtClean="0"/>
              <a:t>Higher order logics permit quantification over functions and predicates:</a:t>
            </a:r>
          </a:p>
          <a:p>
            <a:pPr>
              <a:buNone/>
            </a:pP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			</a:t>
            </a:r>
            <a:r>
              <a:rPr lang="en-US" b="1" dirty="0" err="1" smtClean="0">
                <a:solidFill>
                  <a:srgbClr val="CC0099"/>
                </a:solidFill>
                <a:sym typeface="Symbol" pitchFamily="18" charset="2"/>
              </a:rPr>
              <a:t>P,</a:t>
            </a:r>
            <a:r>
              <a:rPr lang="en-US" b="1" dirty="0" err="1" smtClean="0">
                <a:solidFill>
                  <a:srgbClr val="CC0099"/>
                </a:solidFill>
              </a:rPr>
              <a:t>x</a:t>
            </a:r>
            <a:r>
              <a:rPr lang="en-US" b="1" dirty="0" smtClean="0">
                <a:solidFill>
                  <a:srgbClr val="CC0099"/>
                </a:solidFill>
              </a:rPr>
              <a:t> [P(x)</a:t>
            </a: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  P(x)]</a:t>
            </a:r>
          </a:p>
          <a:p>
            <a:pPr>
              <a:buNone/>
            </a:pP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		</a:t>
            </a:r>
            <a:r>
              <a:rPr lang="en-US" b="1" dirty="0" err="1" smtClean="0">
                <a:solidFill>
                  <a:srgbClr val="CC0099"/>
                </a:solidFill>
              </a:rPr>
              <a:t>x,y</a:t>
            </a:r>
            <a:r>
              <a:rPr lang="en-US" b="1" dirty="0" smtClean="0">
                <a:solidFill>
                  <a:srgbClr val="CC0099"/>
                </a:solidFill>
              </a:rPr>
              <a:t> (x=y) </a:t>
            </a: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</a:t>
            </a:r>
            <a:r>
              <a:rPr lang="en-US" b="1" dirty="0" smtClean="0">
                <a:solidFill>
                  <a:srgbClr val="CC0099"/>
                </a:solidFill>
              </a:rPr>
              <a:t> [</a:t>
            </a:r>
            <a:r>
              <a:rPr lang="en-US" b="1" dirty="0" smtClean="0">
                <a:solidFill>
                  <a:srgbClr val="CC0099"/>
                </a:solidFill>
                <a:sym typeface="Symbol" pitchFamily="18" charset="2"/>
              </a:rPr>
              <a:t>P (P(x)P(y))]</a:t>
            </a:r>
          </a:p>
        </p:txBody>
      </p:sp>
    </p:spTree>
    <p:extLst>
      <p:ext uri="{BB962C8B-B14F-4D97-AF65-F5344CB8AC3E}">
        <p14:creationId xmlns:p14="http://schemas.microsoft.com/office/powerpoint/2010/main" val="243490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in 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 rules of inference for propositional logic apply to first-order logic </a:t>
            </a:r>
          </a:p>
          <a:p>
            <a:r>
              <a:rPr lang="en-US" sz="2800" dirty="0" smtClean="0"/>
              <a:t>We just need to reduce FOL sentences to PL sentences by instantiating variables and removing quantifiers</a:t>
            </a:r>
          </a:p>
        </p:txBody>
      </p:sp>
    </p:spTree>
    <p:extLst>
      <p:ext uri="{BB962C8B-B14F-4D97-AF65-F5344CB8AC3E}">
        <p14:creationId xmlns:p14="http://schemas.microsoft.com/office/powerpoint/2010/main" val="250291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of FOL to PL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r>
              <a:rPr lang="en-US" sz="2400" dirty="0"/>
              <a:t>Suppose the KB contains </a:t>
            </a:r>
            <a:r>
              <a:rPr lang="en-US" sz="2400" dirty="0" smtClean="0"/>
              <a:t>the </a:t>
            </a:r>
            <a:r>
              <a:rPr lang="en-US" sz="2400" dirty="0"/>
              <a:t>following</a:t>
            </a:r>
            <a:r>
              <a:rPr lang="en-US" sz="2400" dirty="0" smtClean="0"/>
              <a:t>:</a:t>
            </a:r>
            <a:endParaRPr lang="en-US" sz="2400" dirty="0"/>
          </a:p>
          <a:p>
            <a:pPr lvl="1">
              <a:buNone/>
            </a:pP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400" dirty="0">
                <a:solidFill>
                  <a:srgbClr val="CC0099"/>
                </a:solidFill>
              </a:rPr>
              <a:t>x King(x)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 Greedy(x)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Evil(x)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King(John),	Greedy(John),	Brother(</a:t>
            </a:r>
            <a:r>
              <a:rPr lang="en-US" sz="2400" dirty="0" err="1" smtClean="0">
                <a:solidFill>
                  <a:srgbClr val="CC0099"/>
                </a:solidFill>
              </a:rPr>
              <a:t>Richard,John</a:t>
            </a:r>
            <a:r>
              <a:rPr lang="en-US" sz="2400" dirty="0" smtClean="0">
                <a:solidFill>
                  <a:srgbClr val="CC0099"/>
                </a:solidFill>
              </a:rPr>
              <a:t>)</a:t>
            </a:r>
            <a:endParaRPr lang="en-US" sz="2400" dirty="0">
              <a:solidFill>
                <a:srgbClr val="CC0099"/>
              </a:solidFill>
            </a:endParaRPr>
          </a:p>
          <a:p>
            <a:r>
              <a:rPr lang="en-US" sz="2400" dirty="0" smtClean="0"/>
              <a:t>How can we reduce this to PL?</a:t>
            </a:r>
          </a:p>
          <a:p>
            <a:r>
              <a:rPr lang="en-US" sz="2400" dirty="0" smtClean="0"/>
              <a:t>Let’s instantiate </a:t>
            </a:r>
            <a:r>
              <a:rPr lang="en-US" sz="2400" dirty="0"/>
              <a:t>the universal sentence in all possible </a:t>
            </a:r>
            <a:r>
              <a:rPr lang="en-US" sz="2400" dirty="0" smtClean="0"/>
              <a:t>ways:</a:t>
            </a:r>
            <a:endParaRPr lang="en-US" sz="2400" dirty="0"/>
          </a:p>
          <a:p>
            <a:pPr lvl="1">
              <a:buNone/>
            </a:pPr>
            <a:r>
              <a:rPr lang="en-US" sz="2400" dirty="0">
                <a:solidFill>
                  <a:srgbClr val="CC0099"/>
                </a:solidFill>
              </a:rPr>
              <a:t>King(John)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 Greedy(John)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Evil(John)</a:t>
            </a:r>
          </a:p>
          <a:p>
            <a:pPr lvl="1">
              <a:buNone/>
            </a:pPr>
            <a:r>
              <a:rPr lang="en-US" sz="2400" dirty="0">
                <a:solidFill>
                  <a:srgbClr val="CC0099"/>
                </a:solidFill>
              </a:rPr>
              <a:t>King(Richard)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CC0099"/>
                </a:solidFill>
              </a:rPr>
              <a:t> Greedy(Richard) </a:t>
            </a:r>
            <a:r>
              <a:rPr lang="en-US" sz="2400" dirty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dirty="0">
                <a:solidFill>
                  <a:srgbClr val="CC0099"/>
                </a:solidFill>
              </a:rPr>
              <a:t> Evil(Richard)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King(John)	Greedy(John)	Brother(</a:t>
            </a:r>
            <a:r>
              <a:rPr lang="en-US" sz="2400" dirty="0" err="1" smtClean="0">
                <a:solidFill>
                  <a:srgbClr val="CC0099"/>
                </a:solidFill>
              </a:rPr>
              <a:t>Richard,John</a:t>
            </a:r>
            <a:r>
              <a:rPr lang="en-US" sz="2400" dirty="0" smtClean="0">
                <a:solidFill>
                  <a:srgbClr val="CC0099"/>
                </a:solidFill>
              </a:rPr>
              <a:t>)</a:t>
            </a:r>
            <a:endParaRPr lang="en-US" sz="2400" dirty="0">
              <a:solidFill>
                <a:srgbClr val="CC0099"/>
              </a:solidFill>
            </a:endParaRPr>
          </a:p>
          <a:p>
            <a:r>
              <a:rPr lang="en-US" sz="2400" dirty="0"/>
              <a:t>The </a:t>
            </a:r>
            <a:r>
              <a:rPr lang="en-US" sz="2400" dirty="0" smtClean="0"/>
              <a:t>KB </a:t>
            </a:r>
            <a:r>
              <a:rPr lang="en-US" sz="2400" dirty="0"/>
              <a:t>is </a:t>
            </a:r>
            <a:r>
              <a:rPr lang="en-US" sz="2400" i="1" dirty="0" err="1" smtClean="0">
                <a:solidFill>
                  <a:schemeClr val="accent2"/>
                </a:solidFill>
              </a:rPr>
              <a:t>propositionalized</a:t>
            </a:r>
            <a:endParaRPr lang="en-US" sz="2400" dirty="0" smtClean="0"/>
          </a:p>
          <a:p>
            <a:pPr lvl="1"/>
            <a:r>
              <a:rPr lang="en-US" sz="2000" dirty="0" smtClean="0"/>
              <a:t>Proposition </a:t>
            </a:r>
            <a:r>
              <a:rPr lang="en-US" sz="2000" dirty="0"/>
              <a:t>symbols </a:t>
            </a:r>
            <a:r>
              <a:rPr lang="en-US" sz="2000" dirty="0" smtClean="0"/>
              <a:t>are </a:t>
            </a:r>
            <a:r>
              <a:rPr lang="en-US" sz="2000" dirty="0">
                <a:solidFill>
                  <a:srgbClr val="CC0099"/>
                </a:solidFill>
              </a:rPr>
              <a:t>King(John), Greedy(John), Evil(John), King(Richard)</a:t>
            </a:r>
            <a:r>
              <a:rPr lang="en-US" sz="2000" dirty="0"/>
              <a:t>, etc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80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of FOL to PL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What about existential quantification, e.g.,</a:t>
            </a:r>
          </a:p>
          <a:p>
            <a:pPr lvl="1">
              <a:buNone/>
            </a:pPr>
            <a:r>
              <a:rPr lang="el-GR" sz="2400" dirty="0" smtClean="0">
                <a:solidFill>
                  <a:srgbClr val="CC0099"/>
                </a:solidFill>
                <a:cs typeface="Arial" charset="0"/>
                <a:sym typeface="Symbol" pitchFamily="18" charset="2"/>
              </a:rPr>
              <a:t></a:t>
            </a:r>
            <a:r>
              <a:rPr lang="en-US" sz="2400" dirty="0" smtClean="0">
                <a:solidFill>
                  <a:srgbClr val="CC0099"/>
                </a:solidFill>
              </a:rPr>
              <a:t>x Crown(x) 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</a:rPr>
              <a:t>OnHead</a:t>
            </a:r>
            <a:r>
              <a:rPr lang="en-US" sz="2400" dirty="0" smtClean="0">
                <a:solidFill>
                  <a:srgbClr val="CC0099"/>
                </a:solidFill>
              </a:rPr>
              <a:t>(</a:t>
            </a:r>
            <a:r>
              <a:rPr lang="en-US" sz="2400" dirty="0" err="1" smtClean="0">
                <a:solidFill>
                  <a:srgbClr val="CC0099"/>
                </a:solidFill>
              </a:rPr>
              <a:t>x,John</a:t>
            </a:r>
            <a:r>
              <a:rPr lang="en-US" sz="2400" dirty="0" smtClean="0">
                <a:solidFill>
                  <a:srgbClr val="CC0099"/>
                </a:solidFill>
              </a:rPr>
              <a:t>) 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Let’s instantiate the sentence with a new constant that doesn’t appear anywhere in the KB: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Crown(C</a:t>
            </a:r>
            <a:r>
              <a:rPr lang="en-US" sz="2400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dirty="0" smtClean="0">
                <a:solidFill>
                  <a:srgbClr val="CC0099"/>
                </a:solidFill>
              </a:rPr>
              <a:t>) </a:t>
            </a:r>
            <a:r>
              <a:rPr lang="en-US" sz="2400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CC0099"/>
                </a:solidFill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</a:rPr>
              <a:t>OnHead</a:t>
            </a:r>
            <a:r>
              <a:rPr lang="en-US" sz="2400" dirty="0" smtClean="0">
                <a:solidFill>
                  <a:srgbClr val="CC0099"/>
                </a:solidFill>
              </a:rPr>
              <a:t>(C</a:t>
            </a:r>
            <a:r>
              <a:rPr lang="en-US" sz="2400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dirty="0" smtClean="0">
                <a:solidFill>
                  <a:srgbClr val="CC0099"/>
                </a:solidFill>
              </a:rPr>
              <a:t>,John)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588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Propositionalization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525963"/>
          </a:xfrm>
        </p:spPr>
        <p:txBody>
          <a:bodyPr/>
          <a:lstStyle/>
          <a:p>
            <a:r>
              <a:rPr lang="en-US" sz="2400" dirty="0"/>
              <a:t>Every FOL KB can be </a:t>
            </a:r>
            <a:r>
              <a:rPr lang="en-US" sz="2400" i="1" dirty="0" err="1"/>
              <a:t>propositionalized</a:t>
            </a:r>
            <a:r>
              <a:rPr lang="en-US" sz="2400" dirty="0"/>
              <a:t> so as to preserve </a:t>
            </a:r>
            <a:r>
              <a:rPr lang="en-US" sz="2400" dirty="0" smtClean="0"/>
              <a:t>entailment</a:t>
            </a:r>
            <a:endParaRPr lang="en-US" sz="2400" dirty="0"/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ground sentence is entailed by </a:t>
            </a:r>
            <a:r>
              <a:rPr lang="en-US" sz="2400" dirty="0" smtClean="0"/>
              <a:t>the new </a:t>
            </a:r>
            <a:r>
              <a:rPr lang="en-US" sz="2400" dirty="0"/>
              <a:t>KB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 smtClean="0"/>
              <a:t>it is entailed </a:t>
            </a:r>
            <a:r>
              <a:rPr lang="en-US" sz="2400" dirty="0"/>
              <a:t>by </a:t>
            </a:r>
            <a:r>
              <a:rPr lang="en-US" sz="2400" dirty="0" smtClean="0"/>
              <a:t>the original KB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sz="2400" b="1" dirty="0"/>
              <a:t>Idea: </a:t>
            </a:r>
            <a:r>
              <a:rPr lang="en-US" sz="2400" dirty="0" err="1"/>
              <a:t>propositionalize</a:t>
            </a:r>
            <a:r>
              <a:rPr lang="en-US" sz="2400" dirty="0"/>
              <a:t> KB and query, apply resolution, return </a:t>
            </a:r>
            <a:r>
              <a:rPr lang="en-US" sz="2400" dirty="0" smtClean="0"/>
              <a:t>result</a:t>
            </a:r>
          </a:p>
          <a:p>
            <a:endParaRPr lang="en-US" sz="2400" dirty="0"/>
          </a:p>
          <a:p>
            <a:r>
              <a:rPr lang="en-US" sz="2400" b="1" dirty="0"/>
              <a:t>Problem: </a:t>
            </a:r>
            <a:r>
              <a:rPr lang="en-US" sz="2400" dirty="0"/>
              <a:t>with function symbols, there are infinitely many ground </a:t>
            </a:r>
            <a:r>
              <a:rPr lang="en-US" sz="2400" dirty="0" smtClean="0"/>
              <a:t>terms</a:t>
            </a:r>
          </a:p>
          <a:p>
            <a:pPr lvl="1"/>
            <a:r>
              <a:rPr lang="en-US" sz="2400" dirty="0" smtClean="0"/>
              <a:t>For example, </a:t>
            </a:r>
            <a:r>
              <a:rPr lang="en-US" sz="2400" dirty="0" smtClean="0">
                <a:solidFill>
                  <a:srgbClr val="CC0099"/>
                </a:solidFill>
              </a:rPr>
              <a:t>Father(X)</a:t>
            </a:r>
            <a:r>
              <a:rPr lang="en-US" sz="2400" dirty="0" smtClean="0"/>
              <a:t> yields </a:t>
            </a:r>
            <a:r>
              <a:rPr lang="en-US" sz="2400" dirty="0" smtClean="0">
                <a:solidFill>
                  <a:srgbClr val="CC0099"/>
                </a:solidFill>
              </a:rPr>
              <a:t>Father(John)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Father(Father(John))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C0099"/>
                </a:solidFill>
              </a:rPr>
              <a:t>Father(Father(Father(John))), </a:t>
            </a:r>
            <a:r>
              <a:rPr lang="en-US" sz="2400" dirty="0" smtClean="0"/>
              <a:t>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216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Propositionalization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400" b="1" dirty="0" smtClean="0"/>
              <a:t>Theorem</a:t>
            </a:r>
            <a:r>
              <a:rPr lang="en-US" sz="2400" dirty="0" smtClean="0"/>
              <a:t> (</a:t>
            </a:r>
            <a:r>
              <a:rPr lang="en-US" sz="2400" dirty="0" err="1" smtClean="0"/>
              <a:t>Herbrand</a:t>
            </a:r>
            <a:r>
              <a:rPr lang="en-US" sz="2400" dirty="0" smtClean="0"/>
              <a:t> 1930): 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a sentence </a:t>
            </a:r>
            <a:r>
              <a:rPr lang="el-GR" sz="2000" dirty="0">
                <a:cs typeface="Arial" charset="0"/>
              </a:rPr>
              <a:t>α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is entailed by an FOL KB, it is entailed by a </a:t>
            </a:r>
            <a:r>
              <a:rPr lang="en-US" sz="2000" i="1" dirty="0"/>
              <a:t>finite </a:t>
            </a:r>
            <a:r>
              <a:rPr lang="en-US" sz="2000" dirty="0"/>
              <a:t>subset of the </a:t>
            </a:r>
            <a:r>
              <a:rPr lang="en-US" sz="2000" dirty="0" err="1"/>
              <a:t>propositionalized</a:t>
            </a:r>
            <a:r>
              <a:rPr lang="en-US" sz="2000" dirty="0"/>
              <a:t> </a:t>
            </a:r>
            <a:r>
              <a:rPr lang="en-US" sz="2000" dirty="0" smtClean="0"/>
              <a:t>KB</a:t>
            </a:r>
          </a:p>
          <a:p>
            <a:pPr lvl="1"/>
            <a:endParaRPr lang="en-US" sz="2000" dirty="0"/>
          </a:p>
          <a:p>
            <a:r>
              <a:rPr lang="en-US" sz="2400" b="1" dirty="0"/>
              <a:t>Idea: </a:t>
            </a:r>
            <a:r>
              <a:rPr lang="en-US" sz="2400" dirty="0"/>
              <a:t>For </a:t>
            </a:r>
            <a:r>
              <a:rPr lang="en-US" sz="2400" i="1" dirty="0"/>
              <a:t>n</a:t>
            </a:r>
            <a:r>
              <a:rPr lang="en-US" sz="2400" dirty="0"/>
              <a:t> = 0 to </a:t>
            </a:r>
            <a:r>
              <a:rPr lang="en-US" sz="2400" dirty="0" smtClean="0">
                <a:cs typeface="Arial" charset="0"/>
              </a:rPr>
              <a:t>Infinity</a:t>
            </a:r>
            <a:r>
              <a:rPr lang="en-US" sz="2400" dirty="0" smtClean="0"/>
              <a:t> </a:t>
            </a:r>
            <a:r>
              <a:rPr lang="en-US" sz="2400" dirty="0"/>
              <a:t>do</a:t>
            </a:r>
          </a:p>
          <a:p>
            <a:pPr lvl="1"/>
            <a:r>
              <a:rPr lang="en-US" sz="2000" dirty="0" smtClean="0"/>
              <a:t>Create </a:t>
            </a:r>
            <a:r>
              <a:rPr lang="en-US" sz="2000" dirty="0"/>
              <a:t>a propositional KB by instantiating with </a:t>
            </a:r>
            <a:r>
              <a:rPr lang="en-US" sz="2000" dirty="0" smtClean="0"/>
              <a:t>depth-n </a:t>
            </a:r>
            <a:r>
              <a:rPr lang="en-US" sz="2000" dirty="0"/>
              <a:t>terms</a:t>
            </a:r>
          </a:p>
          <a:p>
            <a:pPr lvl="1"/>
            <a:r>
              <a:rPr lang="en-US" sz="2000" dirty="0" smtClean="0"/>
              <a:t>See </a:t>
            </a:r>
            <a:r>
              <a:rPr lang="en-US" sz="2000" dirty="0"/>
              <a:t>if </a:t>
            </a:r>
            <a:r>
              <a:rPr lang="el-GR" sz="2000" dirty="0">
                <a:cs typeface="Arial" charset="0"/>
              </a:rPr>
              <a:t>α</a:t>
            </a:r>
            <a:r>
              <a:rPr lang="en-US" sz="2000" dirty="0"/>
              <a:t> is entailed by this </a:t>
            </a:r>
            <a:r>
              <a:rPr lang="en-US" sz="2000" dirty="0" smtClean="0"/>
              <a:t>KB</a:t>
            </a:r>
          </a:p>
          <a:p>
            <a:pPr lvl="1"/>
            <a:endParaRPr lang="en-US" sz="2000" dirty="0"/>
          </a:p>
          <a:p>
            <a:r>
              <a:rPr lang="en-US" sz="2400" b="1" dirty="0"/>
              <a:t>Problem: </a:t>
            </a:r>
            <a:r>
              <a:rPr lang="en-US" sz="2400" dirty="0"/>
              <a:t>works if </a:t>
            </a:r>
            <a:r>
              <a:rPr lang="el-GR" sz="2400" dirty="0">
                <a:cs typeface="Arial" charset="0"/>
              </a:rPr>
              <a:t>α</a:t>
            </a:r>
            <a:r>
              <a:rPr lang="en-US" sz="2400" dirty="0"/>
              <a:t> is entailed, loops if </a:t>
            </a:r>
            <a:r>
              <a:rPr lang="el-GR" sz="2400" dirty="0">
                <a:cs typeface="Arial" charset="0"/>
              </a:rPr>
              <a:t>α</a:t>
            </a:r>
            <a:r>
              <a:rPr lang="en-US" sz="2400" dirty="0"/>
              <a:t> is not </a:t>
            </a:r>
            <a:r>
              <a:rPr lang="en-US" sz="2400" dirty="0" smtClean="0"/>
              <a:t>entailed</a:t>
            </a:r>
          </a:p>
          <a:p>
            <a:endParaRPr lang="en-US" sz="2400" dirty="0"/>
          </a:p>
          <a:p>
            <a:r>
              <a:rPr lang="en-US" sz="2400" b="1" dirty="0" smtClean="0"/>
              <a:t>Theorem </a:t>
            </a:r>
            <a:r>
              <a:rPr lang="en-US" sz="2400" dirty="0" smtClean="0"/>
              <a:t>(Turing 1936, </a:t>
            </a:r>
            <a:r>
              <a:rPr lang="en-US" sz="2400" dirty="0"/>
              <a:t>Church </a:t>
            </a:r>
            <a:r>
              <a:rPr lang="en-US" sz="2400" dirty="0" smtClean="0"/>
              <a:t>1936): </a:t>
            </a:r>
          </a:p>
          <a:p>
            <a:pPr lvl="1"/>
            <a:r>
              <a:rPr lang="en-US" sz="2000" dirty="0" smtClean="0"/>
              <a:t>Entailment </a:t>
            </a:r>
            <a:r>
              <a:rPr lang="en-US" sz="2000" dirty="0"/>
              <a:t>for FOL </a:t>
            </a:r>
            <a:r>
              <a:rPr lang="en-US" sz="2000" dirty="0" smtClean="0"/>
              <a:t>is</a:t>
            </a:r>
            <a:r>
              <a:rPr lang="en-US" sz="2000" dirty="0"/>
              <a:t> </a:t>
            </a:r>
            <a:r>
              <a:rPr lang="en-US" sz="2000" b="1" dirty="0" err="1" smtClean="0">
                <a:solidFill>
                  <a:schemeClr val="accent2"/>
                </a:solidFill>
              </a:rPr>
              <a:t>semidecidable</a:t>
            </a:r>
            <a:r>
              <a:rPr lang="en-US" sz="2000" dirty="0" smtClean="0">
                <a:solidFill>
                  <a:schemeClr val="accent2"/>
                </a:solidFill>
              </a:rPr>
              <a:t>:</a:t>
            </a:r>
            <a:r>
              <a:rPr lang="en-US" sz="2000" dirty="0" smtClean="0"/>
              <a:t> algorithms </a:t>
            </a:r>
            <a:r>
              <a:rPr lang="en-US" sz="2000" dirty="0"/>
              <a:t>exist that say yes to every entailed sentence, but no algorithm exists that also says no to every </a:t>
            </a:r>
            <a:r>
              <a:rPr lang="en-US" sz="2000" dirty="0" err="1"/>
              <a:t>nonentailed</a:t>
            </a:r>
            <a:r>
              <a:rPr lang="en-US" sz="2000" dirty="0"/>
              <a:t> </a:t>
            </a:r>
            <a:r>
              <a:rPr lang="en-US" sz="2000" dirty="0" smtClean="0"/>
              <a:t>sentence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80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Inference in FOL</a:t>
            </a:r>
            <a:endParaRPr 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“All men are mortal. Socrates is a man; therefore, Socrates is mortal.”</a:t>
            </a:r>
          </a:p>
          <a:p>
            <a:endParaRPr lang="en-US" sz="2400" dirty="0" smtClean="0"/>
          </a:p>
          <a:p>
            <a:r>
              <a:rPr lang="en-US" altLang="en-US" sz="2400" dirty="0" smtClean="0">
                <a:sym typeface="Symbol" panose="05050102010706020507" pitchFamily="18" charset="2"/>
              </a:rPr>
              <a:t></a:t>
            </a:r>
            <a:r>
              <a:rPr lang="en-US" altLang="en-US" sz="2400" dirty="0" smtClean="0"/>
              <a:t>x man(x)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mortal(x)</a:t>
            </a:r>
          </a:p>
          <a:p>
            <a:r>
              <a:rPr lang="en-US" altLang="en-US" sz="2400" dirty="0" smtClean="0"/>
              <a:t>man(Socrates)</a:t>
            </a:r>
          </a:p>
          <a:p>
            <a:r>
              <a:rPr lang="en-US" altLang="en-US" sz="2400" dirty="0" smtClean="0"/>
              <a:t>Mortal(Socrates)?? </a:t>
            </a:r>
          </a:p>
          <a:p>
            <a:r>
              <a:rPr lang="en-US" sz="2400" dirty="0" smtClean="0"/>
              <a:t>It seems to work if we replace </a:t>
            </a:r>
            <a:r>
              <a:rPr lang="en-US" sz="2400" b="1" dirty="0" smtClean="0"/>
              <a:t>x</a:t>
            </a:r>
            <a:r>
              <a:rPr lang="en-US" sz="2400" dirty="0" smtClean="0"/>
              <a:t> by </a:t>
            </a:r>
            <a:r>
              <a:rPr lang="en-US" sz="2400" b="1" dirty="0" err="1" smtClean="0"/>
              <a:t>Scorates</a:t>
            </a:r>
            <a:endParaRPr lang="en-US" sz="2400" b="1" dirty="0"/>
          </a:p>
          <a:p>
            <a:r>
              <a:rPr lang="en-US" sz="2400" dirty="0" smtClean="0"/>
              <a:t>Can we prove this without full </a:t>
            </a:r>
            <a:r>
              <a:rPr lang="en-US" sz="2400" dirty="0" err="1" smtClean="0"/>
              <a:t>propositionalization</a:t>
            </a:r>
            <a:r>
              <a:rPr lang="en-US" sz="2400" dirty="0" smtClean="0"/>
              <a:t> as an intermediate step?</a:t>
            </a:r>
          </a:p>
          <a:p>
            <a:r>
              <a:rPr lang="en-US" sz="2400" dirty="0" smtClean="0"/>
              <a:t>Can we do that with the least </a:t>
            </a:r>
            <a:r>
              <a:rPr lang="en-US" sz="2400" dirty="0" err="1" smtClean="0"/>
              <a:t>propositionalization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864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685800"/>
          </a:xfrm>
        </p:spPr>
        <p:txBody>
          <a:bodyPr/>
          <a:lstStyle/>
          <a:p>
            <a:r>
              <a:rPr lang="en-US" b="1" dirty="0" smtClean="0"/>
              <a:t>Models, Interpretations, Worlds</a:t>
            </a:r>
            <a:endParaRPr 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5059363"/>
          </a:xfrm>
        </p:spPr>
        <p:txBody>
          <a:bodyPr/>
          <a:lstStyle/>
          <a:p>
            <a:r>
              <a:rPr lang="en-US" sz="2600" dirty="0" smtClean="0"/>
              <a:t>An interpretation I (world) is an assignment of values (T,F) to ALL variables in a formula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endParaRPr lang="en-US" sz="2600" dirty="0" smtClean="0">
              <a:sym typeface="Wingdings" panose="05000000000000000000" pitchFamily="2" charset="2"/>
            </a:endParaRPr>
          </a:p>
          <a:p>
            <a:r>
              <a:rPr lang="en-US" sz="2600" dirty="0" smtClean="0"/>
              <a:t>An interpretation is a model for </a:t>
            </a:r>
            <a:r>
              <a:rPr lang="en-US" sz="2600" dirty="0"/>
              <a:t>formula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r>
              <a:rPr lang="en-US" sz="2600" dirty="0" smtClean="0">
                <a:sym typeface="Wingdings" panose="05000000000000000000" pitchFamily="2" charset="2"/>
              </a:rPr>
              <a:t> if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r>
              <a:rPr lang="en-US" sz="2600" dirty="0" smtClean="0">
                <a:sym typeface="Wingdings" panose="05000000000000000000" pitchFamily="2" charset="2"/>
              </a:rPr>
              <a:t> is True in that interpretation: 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Given </a:t>
            </a:r>
            <a:r>
              <a:rPr lang="en-US" sz="2600" dirty="0"/>
              <a:t>formula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r>
              <a:rPr lang="en-US" sz="2600" dirty="0" smtClean="0">
                <a:sym typeface="Wingdings" panose="05000000000000000000" pitchFamily="2" charset="2"/>
              </a:rPr>
              <a:t>=</a:t>
            </a:r>
            <a:r>
              <a:rPr lang="el-GR" sz="2600" dirty="0" smtClean="0">
                <a:sym typeface="Wingdings" panose="05000000000000000000" pitchFamily="2" charset="2"/>
              </a:rPr>
              <a:t> </a:t>
            </a:r>
            <a:r>
              <a:rPr lang="en-US" sz="2600" dirty="0" smtClean="0">
                <a:sym typeface="Wingdings" panose="05000000000000000000" pitchFamily="2" charset="2"/>
              </a:rPr>
              <a:t>A V B’: Interpretations: 11; 1,0;01;00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Models are 10,11,00  </a:t>
            </a:r>
            <a:r>
              <a:rPr lang="en-US" sz="2600" dirty="0" err="1" smtClean="0">
                <a:sym typeface="Wingdings" panose="05000000000000000000" pitchFamily="2" charset="2"/>
              </a:rPr>
              <a:t>Nonmodel</a:t>
            </a:r>
            <a:r>
              <a:rPr lang="en-US" sz="2600" dirty="0" smtClean="0">
                <a:sym typeface="Wingdings" panose="05000000000000000000" pitchFamily="2" charset="2"/>
              </a:rPr>
              <a:t>: </a:t>
            </a:r>
            <a:r>
              <a:rPr lang="en-US" sz="2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01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r>
              <a:rPr lang="en-US" sz="2600" dirty="0" smtClean="0"/>
              <a:t>Frequently,  the interpretation and model are used interchangeably with the context determining the meaning: </a:t>
            </a:r>
            <a:r>
              <a:rPr lang="en-US" sz="2600" dirty="0" smtClean="0">
                <a:solidFill>
                  <a:srgbClr val="00B0F0"/>
                </a:solidFill>
              </a:rPr>
              <a:t>HERE (in our slides)</a:t>
            </a:r>
          </a:p>
          <a:p>
            <a:r>
              <a:rPr lang="en-US" sz="2600" dirty="0" smtClean="0"/>
              <a:t>E.g. </a:t>
            </a:r>
            <a:r>
              <a:rPr lang="en-US" sz="2600" dirty="0" smtClean="0">
                <a:sym typeface="Wingdings" panose="05000000000000000000" pitchFamily="2" charset="2"/>
              </a:rPr>
              <a:t>10,11,00  are the models in which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r>
              <a:rPr lang="en-US" sz="2600" dirty="0" smtClean="0">
                <a:sym typeface="Wingdings" panose="05000000000000000000" pitchFamily="2" charset="2"/>
              </a:rPr>
              <a:t> is TRUE </a:t>
            </a:r>
          </a:p>
          <a:p>
            <a:pPr marL="0" indent="0">
              <a:buNone/>
            </a:pP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smtClean="0">
                <a:sym typeface="Wingdings" panose="05000000000000000000" pitchFamily="2" charset="2"/>
              </a:rPr>
              <a:t>   and </a:t>
            </a:r>
            <a:r>
              <a:rPr lang="en-US" sz="2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01 </a:t>
            </a:r>
            <a:r>
              <a:rPr lang="en-US" sz="2600" dirty="0" smtClean="0"/>
              <a:t>is the model in which </a:t>
            </a:r>
            <a:r>
              <a:rPr lang="el-GR" sz="2600" dirty="0">
                <a:sym typeface="Wingdings" panose="05000000000000000000" pitchFamily="2" charset="2"/>
              </a:rPr>
              <a:t>α</a:t>
            </a:r>
            <a:r>
              <a:rPr lang="en-US" sz="2600" dirty="0">
                <a:sym typeface="Wingdings" panose="05000000000000000000" pitchFamily="2" charset="2"/>
              </a:rPr>
              <a:t> is </a:t>
            </a:r>
            <a:r>
              <a:rPr lang="en-US" sz="2600" dirty="0" smtClean="0">
                <a:sym typeface="Wingdings" panose="05000000000000000000" pitchFamily="2" charset="2"/>
              </a:rPr>
              <a:t>FALSE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Also {A}, {A,B}, {}, are models of </a:t>
            </a:r>
            <a:r>
              <a:rPr lang="el-GR" sz="2600" dirty="0" smtClean="0">
                <a:sym typeface="Wingdings" panose="05000000000000000000" pitchFamily="2" charset="2"/>
              </a:rPr>
              <a:t>α</a:t>
            </a:r>
            <a:r>
              <a:rPr lang="en-US" sz="2600" dirty="0" smtClean="0">
                <a:sym typeface="Wingdings" panose="05000000000000000000" pitchFamily="2" charset="2"/>
              </a:rPr>
              <a:t>; {B} is not a model.</a:t>
            </a:r>
          </a:p>
          <a:p>
            <a:pPr marL="0" indent="0">
              <a:buNone/>
            </a:pPr>
            <a:endParaRPr lang="en-US" sz="2600" dirty="0"/>
          </a:p>
          <a:p>
            <a:endParaRPr lang="en-US" sz="2400" dirty="0">
              <a:cs typeface="Times New Roman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00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Generalized Modus Ponens (GMP)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525963"/>
          </a:xfrm>
        </p:spPr>
        <p:txBody>
          <a:bodyPr/>
          <a:lstStyle/>
          <a:p>
            <a:pPr algn="ctr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CC0099"/>
                </a:solidFill>
              </a:rPr>
              <a:t>(</a:t>
            </a:r>
            <a:r>
              <a:rPr lang="en-US" sz="2400" b="1" dirty="0" smtClean="0">
                <a:solidFill>
                  <a:srgbClr val="00B0F0"/>
                </a:solidFill>
              </a:rPr>
              <a:t>p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1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00B0F0"/>
                </a:solidFill>
              </a:rPr>
              <a:t> p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2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00B0F0"/>
                </a:solidFill>
              </a:rPr>
              <a:t> … </a:t>
            </a:r>
            <a:r>
              <a:rPr lang="en-US" sz="2400" b="1" dirty="0" smtClean="0">
                <a:solidFill>
                  <a:srgbClr val="00B0F0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00B0F0"/>
                </a:solidFill>
              </a:rPr>
              <a:t>n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b="1" dirty="0" smtClean="0">
                <a:solidFill>
                  <a:srgbClr val="00B050"/>
                </a:solidFill>
              </a:rPr>
              <a:t>q</a:t>
            </a:r>
            <a:r>
              <a:rPr lang="en-US" sz="2400" b="1" dirty="0" smtClean="0">
                <a:solidFill>
                  <a:srgbClr val="CC0099"/>
                </a:solidFill>
              </a:rPr>
              <a:t>), </a:t>
            </a:r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</a:rPr>
              <a:t>', p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', … , </a:t>
            </a:r>
            <a:r>
              <a:rPr lang="en-US" sz="2400" b="1" dirty="0" err="1">
                <a:solidFill>
                  <a:srgbClr val="FF0000"/>
                </a:solidFill>
              </a:rPr>
              <a:t>p</a:t>
            </a:r>
            <a:r>
              <a:rPr lang="en-US" sz="2400" b="1" baseline="-25000" dirty="0" err="1">
                <a:solidFill>
                  <a:srgbClr val="FF0000"/>
                </a:solidFill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</a:rPr>
              <a:t>' 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400" dirty="0" smtClean="0"/>
              <a:t>such that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/>
              <a:t>SUBST</a:t>
            </a:r>
            <a:r>
              <a:rPr lang="en-US" sz="2400" b="1" dirty="0" smtClean="0">
                <a:solidFill>
                  <a:srgbClr val="CC0099"/>
                </a:solidFill>
              </a:rPr>
              <a:t>(</a:t>
            </a:r>
            <a:r>
              <a:rPr lang="el-GR" sz="2400" b="1" dirty="0" smtClean="0">
                <a:solidFill>
                  <a:srgbClr val="CC0099"/>
                </a:solidFill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</a:rPr>
              <a:t>, </a:t>
            </a:r>
            <a:r>
              <a:rPr lang="en-US" sz="2400" b="1" dirty="0" smtClean="0">
                <a:solidFill>
                  <a:srgbClr val="00B0F0"/>
                </a:solidFill>
              </a:rPr>
              <a:t>p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i</a:t>
            </a:r>
            <a:r>
              <a:rPr lang="en-US" sz="2400" b="1" dirty="0" smtClean="0">
                <a:solidFill>
                  <a:srgbClr val="CC0099"/>
                </a:solidFill>
              </a:rPr>
              <a:t>)= </a:t>
            </a:r>
            <a:r>
              <a:rPr lang="en-US" sz="2400" b="1" dirty="0" smtClean="0"/>
              <a:t>SUBST</a:t>
            </a:r>
            <a:r>
              <a:rPr lang="en-US" sz="2400" b="1" dirty="0" smtClean="0">
                <a:solidFill>
                  <a:srgbClr val="CC0099"/>
                </a:solidFill>
              </a:rPr>
              <a:t>(</a:t>
            </a:r>
            <a:r>
              <a:rPr lang="el-GR" sz="2400" b="1" dirty="0" smtClean="0">
                <a:solidFill>
                  <a:srgbClr val="CC0099"/>
                </a:solidFill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'</a:t>
            </a:r>
            <a:r>
              <a:rPr lang="en-US" sz="2400" b="1" dirty="0" smtClean="0">
                <a:solidFill>
                  <a:srgbClr val="CC0099"/>
                </a:solidFill>
              </a:rPr>
              <a:t>) </a:t>
            </a:r>
            <a:r>
              <a:rPr lang="en-US" sz="2400" dirty="0" smtClean="0"/>
              <a:t>for all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algn="ctr">
              <a:lnSpc>
                <a:spcPct val="120000"/>
              </a:lnSpc>
              <a:buNone/>
            </a:pPr>
            <a:r>
              <a:rPr lang="en-US" sz="2400" b="1" dirty="0" smtClean="0"/>
              <a:t>SUBST</a:t>
            </a:r>
            <a:r>
              <a:rPr lang="en-US" sz="2400" b="1" dirty="0" smtClean="0">
                <a:solidFill>
                  <a:srgbClr val="CC0099"/>
                </a:solidFill>
              </a:rPr>
              <a:t>(</a:t>
            </a:r>
            <a:r>
              <a:rPr lang="el-GR" sz="2400" b="1" dirty="0" smtClean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  <a:cs typeface="Arial" charset="0"/>
              </a:rPr>
              <a:t>,</a:t>
            </a:r>
            <a:r>
              <a:rPr lang="en-US" sz="2400" b="1" dirty="0" smtClean="0">
                <a:solidFill>
                  <a:srgbClr val="00B050"/>
                </a:solidFill>
                <a:cs typeface="Arial" charset="0"/>
              </a:rPr>
              <a:t>q</a:t>
            </a:r>
            <a:r>
              <a:rPr lang="en-US" sz="2400" b="1" dirty="0" smtClean="0">
                <a:solidFill>
                  <a:srgbClr val="CC0099"/>
                </a:solidFill>
                <a:cs typeface="Arial" charset="0"/>
              </a:rPr>
              <a:t>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All variables assumed universally quantified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Example:</a:t>
            </a:r>
            <a:endParaRPr lang="en-US" sz="2400" dirty="0" smtClean="0"/>
          </a:p>
          <a:p>
            <a:pPr lvl="1">
              <a:buNone/>
            </a:pPr>
            <a:r>
              <a:rPr lang="en-US" sz="2000" dirty="0" smtClean="0">
                <a:solidFill>
                  <a:srgbClr val="CC0099"/>
                </a:solidFill>
                <a:sym typeface="Symbol" pitchFamily="18" charset="2"/>
              </a:rPr>
              <a:t></a:t>
            </a:r>
            <a:r>
              <a:rPr lang="en-US" sz="2000" dirty="0" smtClean="0">
                <a:solidFill>
                  <a:srgbClr val="CC0099"/>
                </a:solidFill>
              </a:rPr>
              <a:t>x King(x) </a:t>
            </a:r>
            <a:r>
              <a:rPr lang="en-US" sz="2000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000" dirty="0" smtClean="0">
                <a:solidFill>
                  <a:srgbClr val="CC0099"/>
                </a:solidFill>
              </a:rPr>
              <a:t> Greedy(x) </a:t>
            </a:r>
            <a:r>
              <a:rPr lang="en-US" sz="2000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000" dirty="0" smtClean="0">
                <a:solidFill>
                  <a:srgbClr val="CC0099"/>
                </a:solidFill>
              </a:rPr>
              <a:t> Evil(x)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CC0099"/>
                </a:solidFill>
              </a:rPr>
              <a:t>King(John)		Greedy(John)		Brother(</a:t>
            </a:r>
            <a:r>
              <a:rPr lang="en-US" sz="2000" dirty="0" err="1" smtClean="0">
                <a:solidFill>
                  <a:srgbClr val="CC0099"/>
                </a:solidFill>
              </a:rPr>
              <a:t>Richard,John</a:t>
            </a:r>
            <a:r>
              <a:rPr lang="en-US" sz="2000" dirty="0" smtClean="0">
                <a:solidFill>
                  <a:srgbClr val="CC0099"/>
                </a:solidFill>
              </a:rPr>
              <a:t>)</a:t>
            </a:r>
          </a:p>
          <a:p>
            <a:pPr lvl="1">
              <a:buNone/>
            </a:pPr>
            <a:endParaRPr lang="en-US" sz="2000" dirty="0" smtClean="0">
              <a:solidFill>
                <a:srgbClr val="CC0099"/>
              </a:solidFill>
            </a:endParaRPr>
          </a:p>
          <a:p>
            <a:pPr lvl="1">
              <a:buNone/>
            </a:pPr>
            <a:r>
              <a:rPr lang="en-US" sz="2000" dirty="0" smtClean="0">
                <a:solidFill>
                  <a:srgbClr val="CC0099"/>
                </a:solidFill>
              </a:rPr>
              <a:t>p</a:t>
            </a:r>
            <a:r>
              <a:rPr lang="en-US" sz="2000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CC0099"/>
                </a:solidFill>
              </a:rPr>
              <a:t>King(x),        p</a:t>
            </a:r>
            <a:r>
              <a:rPr lang="en-US" sz="2000" baseline="-25000" dirty="0" smtClean="0">
                <a:solidFill>
                  <a:srgbClr val="CC0099"/>
                </a:solidFill>
              </a:rPr>
              <a:t>2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CC0099"/>
                </a:solidFill>
              </a:rPr>
              <a:t>Greedy(x), q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CC0099"/>
                </a:solidFill>
              </a:rPr>
              <a:t>Evil(x) 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CC0099"/>
                </a:solidFill>
              </a:rPr>
              <a:t>p</a:t>
            </a:r>
            <a:r>
              <a:rPr lang="en-US" sz="2000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dirty="0" smtClean="0">
                <a:solidFill>
                  <a:srgbClr val="CC0099"/>
                </a:solidFill>
              </a:rPr>
              <a:t>'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CC0099"/>
                </a:solidFill>
              </a:rPr>
              <a:t>King(John), p</a:t>
            </a:r>
            <a:r>
              <a:rPr lang="en-US" sz="2000" baseline="-25000" dirty="0" smtClean="0">
                <a:solidFill>
                  <a:srgbClr val="CC0099"/>
                </a:solidFill>
              </a:rPr>
              <a:t>2</a:t>
            </a:r>
            <a:r>
              <a:rPr lang="en-US" sz="2000" dirty="0">
                <a:solidFill>
                  <a:srgbClr val="CC0099"/>
                </a:solidFill>
              </a:rPr>
              <a:t>'</a:t>
            </a:r>
            <a:r>
              <a:rPr lang="en-US" sz="2000" dirty="0"/>
              <a:t> is </a:t>
            </a:r>
            <a:r>
              <a:rPr lang="en-US" sz="2000" dirty="0" smtClean="0">
                <a:solidFill>
                  <a:srgbClr val="CC0099"/>
                </a:solidFill>
              </a:rPr>
              <a:t>Greedy(y), </a:t>
            </a:r>
            <a:r>
              <a:rPr lang="el-GR" sz="2000" dirty="0" smtClean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000" dirty="0" smtClean="0"/>
              <a:t>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CC0099"/>
                </a:solidFill>
              </a:rPr>
              <a:t>{</a:t>
            </a:r>
            <a:r>
              <a:rPr lang="en-US" sz="2000" dirty="0" smtClean="0">
                <a:solidFill>
                  <a:srgbClr val="CC0099"/>
                </a:solidFill>
              </a:rPr>
              <a:t>x/</a:t>
            </a:r>
            <a:r>
              <a:rPr lang="en-US" sz="2000" dirty="0" err="1" smtClean="0">
                <a:solidFill>
                  <a:srgbClr val="CC0099"/>
                </a:solidFill>
              </a:rPr>
              <a:t>John,y</a:t>
            </a:r>
            <a:r>
              <a:rPr lang="en-US" sz="2000" dirty="0" smtClean="0">
                <a:solidFill>
                  <a:srgbClr val="CC0099"/>
                </a:solidFill>
              </a:rPr>
              <a:t>/John}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CC0099"/>
                </a:solidFill>
              </a:rPr>
              <a:t>SUBST(</a:t>
            </a:r>
            <a:r>
              <a:rPr lang="el-GR" sz="2000" dirty="0" smtClean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000" dirty="0" smtClean="0">
                <a:solidFill>
                  <a:srgbClr val="CC0099"/>
                </a:solidFill>
                <a:cs typeface="Arial" charset="0"/>
              </a:rPr>
              <a:t>,q)</a:t>
            </a:r>
            <a:r>
              <a:rPr lang="en-US" sz="2000" dirty="0" smtClean="0">
                <a:solidFill>
                  <a:srgbClr val="CC0099"/>
                </a:solidFill>
              </a:rPr>
              <a:t>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CC0099"/>
                </a:solidFill>
              </a:rPr>
              <a:t>Evil(John)</a:t>
            </a:r>
            <a:r>
              <a:rPr lang="en-US" sz="2000" dirty="0"/>
              <a:t>
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47800" y="2590800"/>
            <a:ext cx="6400800" cy="0"/>
          </a:xfrm>
          <a:prstGeom prst="line">
            <a:avLst/>
          </a:prstGeom>
          <a:noFill/>
          <a:ln w="25400">
            <a:solidFill>
              <a:srgbClr val="CC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0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z="3600" dirty="0"/>
              <a:t>Predicate Logic and CNF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763000" cy="52578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i="1" dirty="0" smtClean="0">
                <a:solidFill>
                  <a:srgbClr val="FF0000"/>
                </a:solidFill>
              </a:rPr>
              <a:t>[Q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P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]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S;</a:t>
            </a:r>
            <a:r>
              <a:rPr lang="en-US" altLang="en-US" sz="2000" b="1" dirty="0" err="1" smtClean="0">
                <a:cs typeface="Arial" panose="020B0604020202020204" pitchFamily="34" charset="0"/>
                <a:sym typeface="Symbol" panose="05050102010706020507" pitchFamily="18" charset="2"/>
              </a:rPr>
              <a:t>To</a:t>
            </a:r>
            <a:r>
              <a:rPr lang="en-US" altLang="en-US" sz="2000" b="1" dirty="0" smtClean="0">
                <a:cs typeface="Arial" panose="020B0604020202020204" pitchFamily="34" charset="0"/>
                <a:sym typeface="Symbol" panose="05050102010706020507" pitchFamily="18" charset="2"/>
              </a:rPr>
              <a:t> CNF: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[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Q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P</a:t>
            </a:r>
            <a:r>
              <a:rPr lang="en-US" altLang="en-US" sz="2000" b="1" dirty="0">
                <a:solidFill>
                  <a:srgbClr val="FF0000"/>
                </a:solidFill>
              </a:rPr>
              <a:t>]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;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[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altLang="en-US" sz="2000" b="1" i="1" dirty="0">
                <a:solidFill>
                  <a:srgbClr val="FF0000"/>
                </a:solidFill>
              </a:rPr>
              <a:t>Q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 </a:t>
            </a:r>
            <a:r>
              <a:rPr lang="en-US" altLang="en-US" sz="2000" b="1" i="1" dirty="0">
                <a:solidFill>
                  <a:srgbClr val="FF0000"/>
                </a:solidFill>
              </a:rPr>
              <a:t>P</a:t>
            </a:r>
            <a:r>
              <a:rPr lang="en-US" altLang="en-US" sz="2000" b="1" dirty="0">
                <a:solidFill>
                  <a:srgbClr val="FF0000"/>
                </a:solidFill>
              </a:rPr>
              <a:t>]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S;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b="1" i="1" dirty="0" smtClean="0">
                <a:solidFill>
                  <a:srgbClr val="FF0000"/>
                </a:solidFill>
              </a:rPr>
              <a:t>[Q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 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P</a:t>
            </a:r>
            <a:r>
              <a:rPr lang="en-US" altLang="en-US" sz="2000" b="1" dirty="0">
                <a:solidFill>
                  <a:srgbClr val="FF0000"/>
                </a:solidFill>
              </a:rPr>
              <a:t>]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; </a:t>
            </a:r>
            <a:r>
              <a:rPr lang="en-US" altLang="en-US" sz="2000" b="1" i="1" dirty="0">
                <a:solidFill>
                  <a:srgbClr val="FF0000"/>
                </a:solidFill>
              </a:rPr>
              <a:t>[Q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S] </a:t>
            </a:r>
            <a:r>
              <a:rPr lang="en-US" altLang="en-US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 [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P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S]; </a:t>
            </a:r>
            <a:r>
              <a:rPr lang="en-US" altLang="en-US" sz="2000" b="1" dirty="0" smtClean="0">
                <a:solidFill>
                  <a:srgbClr val="0000FF"/>
                </a:solidFill>
                <a:cs typeface="Arial" panose="020B0604020202020204" pitchFamily="34" charset="0"/>
                <a:sym typeface="Symbol" panose="05050102010706020507" pitchFamily="18" charset="2"/>
              </a:rPr>
              <a:t>{Q,S}; {</a:t>
            </a:r>
            <a:r>
              <a:rPr lang="en-US" altLang="en-US" sz="2000" b="1" i="1" dirty="0" smtClean="0">
                <a:solidFill>
                  <a:srgbClr val="0000FF"/>
                </a:solidFill>
              </a:rPr>
              <a:t>P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FF"/>
                </a:solidFill>
                <a:sym typeface="Symbol" panose="05050102010706020507" pitchFamily="18" charset="2"/>
              </a:rPr>
              <a:t>,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FF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S}</a:t>
            </a:r>
            <a:endParaRPr lang="en-US" altLang="en-US" sz="2000" b="1" dirty="0" smtClean="0">
              <a:solidFill>
                <a:srgbClr val="0000FF"/>
              </a:solidFill>
            </a:endParaRPr>
          </a:p>
          <a:p>
            <a:r>
              <a:rPr lang="en-US" altLang="en-US" sz="2800" dirty="0" smtClean="0"/>
              <a:t>Converting </a:t>
            </a:r>
            <a:r>
              <a:rPr lang="en-US" altLang="en-US" sz="2800" dirty="0" smtClean="0">
                <a:solidFill>
                  <a:srgbClr val="FF0000"/>
                </a:solidFill>
              </a:rPr>
              <a:t>FOL</a:t>
            </a:r>
            <a:r>
              <a:rPr lang="en-US" altLang="en-US" sz="2800" dirty="0" smtClean="0"/>
              <a:t> to </a:t>
            </a:r>
            <a:r>
              <a:rPr lang="en-US" altLang="en-US" sz="2800" dirty="0"/>
              <a:t>CNF is harder - we need to worry about variables and quantifiers.</a:t>
            </a:r>
          </a:p>
          <a:p>
            <a:pPr lvl="1">
              <a:buFontTx/>
              <a:buNone/>
            </a:pPr>
            <a:r>
              <a:rPr lang="en-US" altLang="en-US" dirty="0"/>
              <a:t>1. Eliminate all implications 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r>
              <a:rPr lang="en-US" altLang="en-US" b="1" dirty="0">
                <a:sym typeface="Symbol" panose="05050102010706020507" pitchFamily="18" charset="2"/>
              </a:rPr>
              <a:t> P </a:t>
            </a:r>
            <a:r>
              <a:rPr lang="en-US" altLang="en-US" b="1" dirty="0" smtClean="0">
                <a:sym typeface="Symbol" panose="05050102010706020507" pitchFamily="18" charset="2"/>
              </a:rPr>
              <a:t>Q=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 </a:t>
            </a:r>
            <a:r>
              <a:rPr lang="en-US" altLang="en-US" b="1" dirty="0" smtClean="0">
                <a:sym typeface="Symbol" panose="05050102010706020507" pitchFamily="18" charset="2"/>
              </a:rPr>
              <a:t>P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en-US" b="1" dirty="0">
                <a:sym typeface="Symbol" panose="05050102010706020507" pitchFamily="18" charset="2"/>
              </a:rPr>
              <a:t> Q</a:t>
            </a:r>
            <a:r>
              <a:rPr lang="en-US" altLang="en-US" b="1" dirty="0" smtClean="0">
                <a:sym typeface="Symbol" panose="05050102010706020507" pitchFamily="18" charset="2"/>
              </a:rPr>
              <a:t> </a:t>
            </a:r>
            <a:r>
              <a:rPr lang="en-US" altLang="en-US" baseline="-25000" dirty="0" smtClean="0">
                <a:sym typeface="MS LineDraw" pitchFamily="49" charset="2"/>
              </a:rPr>
              <a:t> </a:t>
            </a:r>
            <a:endParaRPr lang="en-US" altLang="en-US" baseline="-25000" dirty="0">
              <a:sym typeface="MS LineDraw" pitchFamily="49" charset="2"/>
            </a:endParaRPr>
          </a:p>
          <a:p>
            <a:pPr lvl="1">
              <a:buFontTx/>
              <a:buNone/>
            </a:pPr>
            <a:r>
              <a:rPr lang="en-US" altLang="en-US" dirty="0"/>
              <a:t>2. Reduce the scope of all </a:t>
            </a:r>
            <a:r>
              <a:rPr lang="en-US" alt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altLang="en-US" b="1" dirty="0">
                <a:sym typeface="Symbol" panose="05050102010706020507" pitchFamily="18" charset="2"/>
              </a:rPr>
              <a:t> </a:t>
            </a:r>
            <a:r>
              <a:rPr lang="en-US" altLang="en-US" dirty="0"/>
              <a:t>to single term. </a:t>
            </a:r>
          </a:p>
          <a:p>
            <a:pPr lvl="1">
              <a:buFontTx/>
              <a:buNone/>
            </a:pPr>
            <a:r>
              <a:rPr lang="en-US" altLang="en-US" dirty="0"/>
              <a:t>3. Make all variable names </a:t>
            </a:r>
            <a:r>
              <a:rPr lang="en-US" altLang="en-US" b="1" dirty="0" smtClean="0"/>
              <a:t>unique</a:t>
            </a:r>
            <a:r>
              <a:rPr lang="en-US" altLang="en-US" dirty="0" smtClean="0"/>
              <a:t> (set apart)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4. Move Quantifiers Left </a:t>
            </a:r>
            <a:r>
              <a:rPr lang="en-US" altLang="en-US" dirty="0" smtClean="0"/>
              <a:t>[leftmost]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5. Eliminate </a:t>
            </a:r>
            <a:r>
              <a:rPr lang="en-US" altLang="en-US" i="1" dirty="0"/>
              <a:t>Existential</a:t>
            </a:r>
            <a:r>
              <a:rPr lang="en-US" altLang="en-US" dirty="0"/>
              <a:t> Quantifiers </a:t>
            </a:r>
            <a:r>
              <a:rPr lang="en-US" altLang="en-US" dirty="0" smtClean="0"/>
              <a:t>[No </a:t>
            </a:r>
            <a:r>
              <a:rPr lang="en-US" altLang="en-US" b="1" dirty="0" smtClean="0">
                <a:sym typeface="Symbol" panose="05050102010706020507" pitchFamily="18" charset="2"/>
              </a:rPr>
              <a:t>]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6. Eliminate Universal Quantifiers </a:t>
            </a:r>
            <a:r>
              <a:rPr lang="en-US" altLang="en-US" dirty="0" smtClean="0"/>
              <a:t>[all are </a:t>
            </a:r>
            <a:r>
              <a:rPr lang="en-US" altLang="en-US" b="1" dirty="0" smtClean="0">
                <a:sym typeface="Symbol" panose="05050102010706020507" pitchFamily="18" charset="2"/>
              </a:rPr>
              <a:t>]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7. Convert to conjunction of </a:t>
            </a:r>
            <a:r>
              <a:rPr lang="en-US" altLang="en-US" dirty="0" err="1" smtClean="0"/>
              <a:t>disjuncts</a:t>
            </a:r>
            <a:r>
              <a:rPr lang="en-US" altLang="en-US" dirty="0"/>
              <a:t> CNF</a:t>
            </a:r>
          </a:p>
          <a:p>
            <a:pPr lvl="1">
              <a:buFontTx/>
              <a:buNone/>
            </a:pPr>
            <a:r>
              <a:rPr lang="en-US" altLang="en-US" dirty="0"/>
              <a:t>8. Create separate clause for each conjunct CNF.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49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Eliminate Existential Quantifiers</a:t>
            </a: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To </a:t>
            </a:r>
            <a:r>
              <a:rPr lang="en-US" altLang="en-US" dirty="0"/>
              <a:t>eliminate the quantifier, we can replace the variable with a function.</a:t>
            </a:r>
          </a:p>
          <a:p>
            <a:r>
              <a:rPr lang="en-US" altLang="en-US" dirty="0"/>
              <a:t>We don’t know what the function is, we just know it exists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So we invent one!</a:t>
            </a:r>
          </a:p>
          <a:p>
            <a:r>
              <a:rPr lang="en-US" altLang="en-US" dirty="0" smtClean="0"/>
              <a:t>It is a function of n variables where n is the number of universally quantifies variables preceding the existential quantifier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12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Skolem functions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sym typeface="Symbol" panose="05050102010706020507" pitchFamily="18" charset="2"/>
              </a:rPr>
              <a:t></a:t>
            </a:r>
            <a:r>
              <a:rPr lang="en-US" altLang="en-US" sz="2800" b="1" dirty="0">
                <a:sym typeface="Math C" pitchFamily="2" charset="2"/>
              </a:rPr>
              <a:t> </a:t>
            </a:r>
            <a:r>
              <a:rPr lang="en-US" altLang="en-US" sz="2800" i="1" dirty="0">
                <a:sym typeface="Math C" pitchFamily="2" charset="2"/>
              </a:rPr>
              <a:t>y </a:t>
            </a:r>
            <a:r>
              <a:rPr lang="en-US" altLang="en-US" sz="2800" dirty="0">
                <a:sym typeface="Math C" pitchFamily="2" charset="2"/>
              </a:rPr>
              <a:t>President</a:t>
            </a:r>
            <a:r>
              <a:rPr lang="en-US" altLang="en-US" sz="2800" i="1" dirty="0">
                <a:sym typeface="Math C" pitchFamily="2" charset="2"/>
              </a:rPr>
              <a:t>(y)</a:t>
            </a:r>
          </a:p>
          <a:p>
            <a:pPr>
              <a:buFontTx/>
              <a:buNone/>
            </a:pPr>
            <a:r>
              <a:rPr lang="en-US" altLang="en-US" sz="2800" dirty="0">
                <a:sym typeface="Math C" pitchFamily="2" charset="2"/>
              </a:rPr>
              <a:t>We replace y with a new function </a:t>
            </a:r>
            <a:r>
              <a:rPr lang="en-US" altLang="en-US" sz="2800" dirty="0" err="1">
                <a:sym typeface="Math C" pitchFamily="2" charset="2"/>
              </a:rPr>
              <a:t>func</a:t>
            </a:r>
            <a:r>
              <a:rPr lang="en-US" altLang="en-US" sz="2800" dirty="0">
                <a:sym typeface="Math C" pitchFamily="2" charset="2"/>
              </a:rPr>
              <a:t>:</a:t>
            </a:r>
          </a:p>
          <a:p>
            <a:pPr>
              <a:buFontTx/>
              <a:buNone/>
            </a:pPr>
            <a:r>
              <a:rPr lang="en-US" altLang="en-US" sz="2800" dirty="0">
                <a:sym typeface="Math C" pitchFamily="2" charset="2"/>
              </a:rPr>
              <a:t>President</a:t>
            </a:r>
            <a:r>
              <a:rPr lang="en-US" altLang="en-US" sz="2800" i="1" dirty="0">
                <a:sym typeface="Math C" pitchFamily="2" charset="2"/>
              </a:rPr>
              <a:t>(</a:t>
            </a:r>
            <a:r>
              <a:rPr lang="en-US" altLang="en-US" sz="2800" i="1" dirty="0" err="1">
                <a:sym typeface="Math C" pitchFamily="2" charset="2"/>
              </a:rPr>
              <a:t>func</a:t>
            </a:r>
            <a:r>
              <a:rPr lang="en-US" altLang="en-US" sz="2800" i="1" dirty="0">
                <a:sym typeface="Math C" pitchFamily="2" charset="2"/>
              </a:rPr>
              <a:t>())</a:t>
            </a:r>
          </a:p>
          <a:p>
            <a:pPr>
              <a:buFontTx/>
              <a:buNone/>
            </a:pPr>
            <a:r>
              <a:rPr lang="en-US" altLang="en-US" sz="2800" dirty="0" err="1">
                <a:sym typeface="Math C" pitchFamily="2" charset="2"/>
              </a:rPr>
              <a:t>func</a:t>
            </a:r>
            <a:r>
              <a:rPr lang="en-US" altLang="en-US" sz="2800" dirty="0">
                <a:sym typeface="Math C" pitchFamily="2" charset="2"/>
              </a:rPr>
              <a:t> is called a </a:t>
            </a:r>
            <a:r>
              <a:rPr lang="en-US" altLang="en-US" sz="2800" dirty="0" err="1">
                <a:sym typeface="Math C" pitchFamily="2" charset="2"/>
              </a:rPr>
              <a:t>skolem</a:t>
            </a:r>
            <a:r>
              <a:rPr lang="en-US" altLang="en-US" sz="2800" dirty="0">
                <a:sym typeface="Math C" pitchFamily="2" charset="2"/>
              </a:rPr>
              <a:t> function.</a:t>
            </a:r>
          </a:p>
          <a:p>
            <a:pPr>
              <a:buFontTx/>
              <a:buNone/>
            </a:pPr>
            <a:endParaRPr lang="en-US" altLang="en-US" sz="2800" dirty="0">
              <a:sym typeface="Math C" pitchFamily="2" charset="2"/>
            </a:endParaRPr>
          </a:p>
          <a:p>
            <a:pPr>
              <a:buFontTx/>
              <a:buNone/>
            </a:pPr>
            <a:r>
              <a:rPr lang="en-US" altLang="en-US" sz="2800" dirty="0">
                <a:sym typeface="Math C" pitchFamily="2" charset="2"/>
              </a:rPr>
              <a:t>In general the function must have the </a:t>
            </a:r>
            <a:r>
              <a:rPr lang="en-US" altLang="en-US" sz="2800" dirty="0" smtClean="0">
                <a:sym typeface="Math C" pitchFamily="2" charset="2"/>
              </a:rPr>
              <a:t>same number </a:t>
            </a:r>
            <a:r>
              <a:rPr lang="en-US" altLang="en-US" sz="2800" dirty="0">
                <a:sym typeface="Math C" pitchFamily="2" charset="2"/>
              </a:rPr>
              <a:t>of arguments as the number of universal quantifiers in the current scope. </a:t>
            </a:r>
          </a:p>
        </p:txBody>
      </p:sp>
    </p:spTree>
    <p:extLst>
      <p:ext uri="{BB962C8B-B14F-4D97-AF65-F5344CB8AC3E}">
        <p14:creationId xmlns:p14="http://schemas.microsoft.com/office/powerpoint/2010/main" val="37437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Skolemization 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603" y="11430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>
                <a:sym typeface="Symbol" panose="05050102010706020507" pitchFamily="18" charset="2"/>
              </a:rPr>
              <a:t></a:t>
            </a:r>
            <a:r>
              <a:rPr lang="en-US" altLang="en-US" sz="2800" i="1" dirty="0">
                <a:sym typeface="Math C" pitchFamily="2" charset="2"/>
              </a:rPr>
              <a:t>x </a:t>
            </a:r>
            <a:r>
              <a:rPr lang="en-US" altLang="en-US" sz="2800" b="1" dirty="0">
                <a:sym typeface="Symbol" panose="05050102010706020507" pitchFamily="18" charset="2"/>
              </a:rPr>
              <a:t></a:t>
            </a:r>
            <a:r>
              <a:rPr lang="en-US" altLang="en-US" sz="2800" i="1" dirty="0">
                <a:sym typeface="Math C" pitchFamily="2" charset="2"/>
              </a:rPr>
              <a:t>y </a:t>
            </a:r>
            <a:r>
              <a:rPr lang="en-US" altLang="en-US" sz="2800" dirty="0">
                <a:sym typeface="Math C" pitchFamily="2" charset="2"/>
              </a:rPr>
              <a:t>Father</a:t>
            </a:r>
            <a:r>
              <a:rPr lang="en-US" altLang="en-US" sz="2800" i="1" dirty="0">
                <a:sym typeface="Math C" pitchFamily="2" charset="2"/>
              </a:rPr>
              <a:t>(</a:t>
            </a:r>
            <a:r>
              <a:rPr lang="en-US" altLang="en-US" sz="2800" i="1" dirty="0" err="1">
                <a:sym typeface="Math C" pitchFamily="2" charset="2"/>
              </a:rPr>
              <a:t>y,x</a:t>
            </a:r>
            <a:r>
              <a:rPr lang="en-US" altLang="en-US" sz="2800" i="1" dirty="0" smtClean="0">
                <a:sym typeface="Math C" pitchFamily="2" charset="2"/>
              </a:rPr>
              <a:t>)</a:t>
            </a:r>
            <a:endParaRPr lang="en-US" altLang="en-US" sz="2800" i="1" dirty="0">
              <a:sym typeface="Math C" pitchFamily="2" charset="2"/>
            </a:endParaRPr>
          </a:p>
          <a:p>
            <a:pPr>
              <a:buFontTx/>
              <a:buNone/>
            </a:pPr>
            <a:r>
              <a:rPr lang="en-US" altLang="en-US" sz="2800" dirty="0">
                <a:sym typeface="Math C" pitchFamily="2" charset="2"/>
              </a:rPr>
              <a:t>create a new function named foo and replace </a:t>
            </a:r>
            <a:r>
              <a:rPr lang="en-US" altLang="en-US" sz="2800" dirty="0" smtClean="0">
                <a:sym typeface="Math C" pitchFamily="2" charset="2"/>
              </a:rPr>
              <a:t>y with </a:t>
            </a:r>
            <a:r>
              <a:rPr lang="en-US" altLang="en-US" sz="2800" dirty="0">
                <a:sym typeface="Math C" pitchFamily="2" charset="2"/>
              </a:rPr>
              <a:t>the </a:t>
            </a:r>
            <a:r>
              <a:rPr lang="en-US" altLang="en-US" sz="2800" dirty="0" smtClean="0">
                <a:sym typeface="Math C" pitchFamily="2" charset="2"/>
              </a:rPr>
              <a:t>function (f1(x) is the function.</a:t>
            </a:r>
            <a:endParaRPr lang="en-US" altLang="en-US" sz="2800" dirty="0">
              <a:sym typeface="Math C" pitchFamily="2" charset="2"/>
            </a:endParaRPr>
          </a:p>
          <a:p>
            <a:pPr>
              <a:buFont typeface="Symbol" panose="05050102010706020507" pitchFamily="18" charset="2"/>
              <a:buChar char="&quot;"/>
            </a:pPr>
            <a:r>
              <a:rPr lang="en-US" altLang="en-US" sz="2800" i="1" dirty="0" smtClean="0">
                <a:sym typeface="Math C" pitchFamily="2" charset="2"/>
              </a:rPr>
              <a:t>x </a:t>
            </a:r>
            <a:r>
              <a:rPr lang="en-US" altLang="en-US" sz="2800" dirty="0" smtClean="0">
                <a:sym typeface="Math C" pitchFamily="2" charset="2"/>
              </a:rPr>
              <a:t>Father</a:t>
            </a:r>
            <a:r>
              <a:rPr lang="en-US" altLang="en-US" sz="2800" i="1" dirty="0" smtClean="0">
                <a:sym typeface="Math C" pitchFamily="2" charset="2"/>
              </a:rPr>
              <a:t>(f1(x</a:t>
            </a:r>
            <a:r>
              <a:rPr lang="en-US" altLang="en-US" sz="2800" i="1" dirty="0">
                <a:sym typeface="Math C" pitchFamily="2" charset="2"/>
              </a:rPr>
              <a:t>),x</a:t>
            </a:r>
            <a:r>
              <a:rPr lang="en-US" altLang="en-US" sz="2800" i="1" dirty="0" smtClean="0">
                <a:sym typeface="Math C" pitchFamily="2" charset="2"/>
              </a:rPr>
              <a:t>)</a:t>
            </a:r>
          </a:p>
          <a:p>
            <a:pPr>
              <a:buFont typeface="Symbol" panose="05050102010706020507" pitchFamily="18" charset="2"/>
              <a:buChar char="&quot;"/>
            </a:pPr>
            <a:r>
              <a:rPr lang="en-US" altLang="en-US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z</a:t>
            </a:r>
            <a:r>
              <a:rPr lang="en-US" altLang="en-US" sz="28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800" i="1" dirty="0" err="1">
                <a:solidFill>
                  <a:srgbClr val="FF0000"/>
                </a:solidFill>
                <a:sym typeface="Math C" pitchFamily="2" charset="2"/>
              </a:rPr>
              <a:t>x</a:t>
            </a:r>
            <a:r>
              <a:rPr lang="en-US" altLang="en-US" sz="2800" i="1" dirty="0">
                <a:solidFill>
                  <a:srgbClr val="FF0000"/>
                </a:solidFill>
                <a:sym typeface="Math C" pitchFamily="2" charset="2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t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</a:t>
            </a:r>
            <a:r>
              <a:rPr lang="en-US" altLang="en-US" sz="2800" i="1" dirty="0">
                <a:solidFill>
                  <a:srgbClr val="FF0000"/>
                </a:solidFill>
                <a:sym typeface="Math C" pitchFamily="2" charset="2"/>
              </a:rPr>
              <a:t>y </a:t>
            </a:r>
            <a:r>
              <a:rPr lang="en-US" altLang="en-US" sz="2800" dirty="0" smtClean="0">
                <a:solidFill>
                  <a:srgbClr val="FF0000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altLang="en-US" sz="2800" i="1" dirty="0" err="1" smtClean="0">
                <a:solidFill>
                  <a:srgbClr val="FF0000"/>
                </a:solidFill>
                <a:sym typeface="Math C" pitchFamily="2" charset="2"/>
              </a:rPr>
              <a:t>y,x,z,t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)</a:t>
            </a:r>
            <a:endParaRPr lang="en-US" altLang="en-US" sz="2800" i="1" dirty="0">
              <a:solidFill>
                <a:srgbClr val="FF0000"/>
              </a:solidFill>
              <a:sym typeface="Math C" pitchFamily="2" charset="2"/>
            </a:endParaRPr>
          </a:p>
          <a:p>
            <a:pPr>
              <a:buFont typeface="Symbol" panose="05050102010706020507" pitchFamily="18" charset="2"/>
              <a:buChar char="&quot;"/>
            </a:pPr>
            <a:r>
              <a:rPr lang="en-US" altLang="en-US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z</a:t>
            </a:r>
            <a:r>
              <a:rPr lang="en-US" altLang="en-US" sz="2800" i="1" dirty="0" err="1">
                <a:solidFill>
                  <a:srgbClr val="FF0000"/>
                </a:solidFill>
                <a:sym typeface="Math C" pitchFamily="2" charset="2"/>
              </a:rPr>
              <a:t>x</a:t>
            </a:r>
            <a:r>
              <a:rPr lang="en-US" altLang="en-US" sz="2800" i="1" dirty="0">
                <a:solidFill>
                  <a:srgbClr val="FF0000"/>
                </a:solidFill>
                <a:sym typeface="Math C" pitchFamily="2" charset="2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800" i="1" dirty="0">
                <a:solidFill>
                  <a:srgbClr val="FF0000"/>
                </a:solidFill>
                <a:sym typeface="Math C" pitchFamily="2" charset="2"/>
              </a:rPr>
              <a:t>t </a:t>
            </a:r>
            <a:r>
              <a:rPr lang="en-US" altLang="en-US" sz="2800" dirty="0" smtClean="0">
                <a:solidFill>
                  <a:srgbClr val="FF0000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(f2(</a:t>
            </a:r>
            <a:r>
              <a:rPr lang="en-US" altLang="en-US" sz="2800" i="1" dirty="0" err="1" smtClean="0">
                <a:solidFill>
                  <a:srgbClr val="FF0000"/>
                </a:solidFill>
                <a:sym typeface="Math C" pitchFamily="2" charset="2"/>
              </a:rPr>
              <a:t>z,x,t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),</a:t>
            </a:r>
            <a:r>
              <a:rPr lang="en-US" altLang="en-US" sz="2800" i="1" dirty="0" err="1" smtClean="0">
                <a:solidFill>
                  <a:srgbClr val="FF0000"/>
                </a:solidFill>
                <a:sym typeface="Math C" pitchFamily="2" charset="2"/>
              </a:rPr>
              <a:t>x,z,t</a:t>
            </a:r>
            <a:r>
              <a:rPr lang="en-US" altLang="en-US" sz="2800" i="1" dirty="0" smtClean="0">
                <a:solidFill>
                  <a:srgbClr val="FF0000"/>
                </a:solidFill>
                <a:sym typeface="Math C" pitchFamily="2" charset="2"/>
              </a:rPr>
              <a:t>)</a:t>
            </a:r>
          </a:p>
          <a:p>
            <a:pPr>
              <a:buFont typeface="Symbol" panose="05050102010706020507" pitchFamily="18" charset="2"/>
              <a:buChar char="&quot;"/>
            </a:pPr>
            <a:r>
              <a:rPr lang="en-US" altLang="en-US" sz="2800" b="1" dirty="0" err="1">
                <a:solidFill>
                  <a:srgbClr val="0000FF"/>
                </a:solidFill>
                <a:sym typeface="Symbol" panose="05050102010706020507" pitchFamily="18" charset="2"/>
              </a:rPr>
              <a:t>z</a:t>
            </a:r>
            <a:r>
              <a:rPr lang="en-US" altLang="en-US" sz="2800" i="1" dirty="0" err="1">
                <a:solidFill>
                  <a:srgbClr val="0000FF"/>
                </a:solidFill>
                <a:sym typeface="Math C" pitchFamily="2" charset="2"/>
              </a:rPr>
              <a:t>x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sym typeface="Symbol" panose="05050102010706020507" pitchFamily="18" charset="2"/>
              </a:rPr>
              <a:t>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y </a:t>
            </a:r>
            <a:r>
              <a:rPr lang="en-US" altLang="en-US" sz="2800" b="1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t </a:t>
            </a:r>
            <a:r>
              <a:rPr lang="en-US" altLang="en-US" sz="2800" dirty="0" smtClean="0">
                <a:solidFill>
                  <a:srgbClr val="0000FF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0000FF"/>
                </a:solidFill>
                <a:sym typeface="Math C" pitchFamily="2" charset="2"/>
              </a:rPr>
              <a:t>(</a:t>
            </a:r>
            <a:r>
              <a:rPr lang="en-US" altLang="en-US" sz="2800" i="1" dirty="0" err="1">
                <a:solidFill>
                  <a:srgbClr val="0000FF"/>
                </a:solidFill>
                <a:sym typeface="Math C" pitchFamily="2" charset="2"/>
              </a:rPr>
              <a:t>y</a:t>
            </a:r>
            <a:r>
              <a:rPr lang="en-US" altLang="en-US" sz="2800" i="1" dirty="0" err="1" smtClean="0">
                <a:solidFill>
                  <a:srgbClr val="0000FF"/>
                </a:solidFill>
                <a:sym typeface="Math C" pitchFamily="2" charset="2"/>
              </a:rPr>
              <a:t>,x,z,t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)</a:t>
            </a:r>
          </a:p>
          <a:p>
            <a:pPr>
              <a:buFont typeface="Symbol" panose="05050102010706020507" pitchFamily="18" charset="2"/>
              <a:buChar char="&quot;"/>
            </a:pPr>
            <a:r>
              <a:rPr lang="en-US" altLang="en-US" sz="2800" b="1" dirty="0" err="1">
                <a:solidFill>
                  <a:srgbClr val="0000FF"/>
                </a:solidFill>
                <a:sym typeface="Symbol" panose="05050102010706020507" pitchFamily="18" charset="2"/>
              </a:rPr>
              <a:t>z</a:t>
            </a:r>
            <a:r>
              <a:rPr lang="en-US" altLang="en-US" sz="2800" i="1" dirty="0" err="1">
                <a:solidFill>
                  <a:srgbClr val="0000FF"/>
                </a:solidFill>
                <a:sym typeface="Math C" pitchFamily="2" charset="2"/>
              </a:rPr>
              <a:t>x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altLang="en-US" sz="2800" i="1" dirty="0">
                <a:solidFill>
                  <a:srgbClr val="0000FF"/>
                </a:solidFill>
                <a:sym typeface="Math C" pitchFamily="2" charset="2"/>
              </a:rPr>
              <a:t>t </a:t>
            </a:r>
            <a:r>
              <a:rPr lang="en-US" altLang="en-US" sz="2800" dirty="0" smtClean="0">
                <a:solidFill>
                  <a:srgbClr val="0000FF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0000FF"/>
                </a:solidFill>
                <a:sym typeface="Math C" pitchFamily="2" charset="2"/>
              </a:rPr>
              <a:t>(f3(</a:t>
            </a:r>
            <a:r>
              <a:rPr lang="en-US" altLang="en-US" sz="2800" i="1" dirty="0" err="1" smtClean="0">
                <a:solidFill>
                  <a:srgbClr val="0000FF"/>
                </a:solidFill>
                <a:sym typeface="Math C" pitchFamily="2" charset="2"/>
              </a:rPr>
              <a:t>z,x</a:t>
            </a:r>
            <a:r>
              <a:rPr lang="en-US" altLang="en-US" sz="2800" i="1" dirty="0" smtClean="0">
                <a:solidFill>
                  <a:srgbClr val="0000FF"/>
                </a:solidFill>
                <a:sym typeface="Math C" pitchFamily="2" charset="2"/>
              </a:rPr>
              <a:t>),</a:t>
            </a:r>
            <a:r>
              <a:rPr lang="en-US" altLang="en-US" sz="2800" i="1" dirty="0" err="1" smtClean="0">
                <a:solidFill>
                  <a:srgbClr val="0000FF"/>
                </a:solidFill>
                <a:sym typeface="Math C" pitchFamily="2" charset="2"/>
              </a:rPr>
              <a:t>x,z,t</a:t>
            </a:r>
            <a:r>
              <a:rPr lang="en-US" altLang="en-US" sz="2800" i="1" dirty="0" smtClean="0">
                <a:solidFill>
                  <a:srgbClr val="0000FF"/>
                </a:solidFill>
                <a:sym typeface="Math C" pitchFamily="2" charset="2"/>
              </a:rPr>
              <a:t>)</a:t>
            </a:r>
            <a:endParaRPr lang="en-US" altLang="en-US" sz="2800" i="1" dirty="0" smtClean="0">
              <a:sym typeface="Math C" pitchFamily="2" charset="2"/>
            </a:endParaRP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sym typeface="Symbol" panose="05050102010706020507" pitchFamily="18" charset="2"/>
              </a:rPr>
              <a:t></a:t>
            </a:r>
            <a:r>
              <a:rPr lang="en-US" altLang="en-US" sz="2800" i="1" dirty="0">
                <a:solidFill>
                  <a:srgbClr val="C00000"/>
                </a:solidFill>
                <a:sym typeface="Math C" pitchFamily="2" charset="2"/>
              </a:rPr>
              <a:t>y </a:t>
            </a:r>
            <a:r>
              <a:rPr lang="en-US" altLang="en-US" sz="2800" dirty="0" smtClean="0">
                <a:solidFill>
                  <a:srgbClr val="C00000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C00000"/>
                </a:solidFill>
                <a:sym typeface="Math C" pitchFamily="2" charset="2"/>
              </a:rPr>
              <a:t>(</a:t>
            </a:r>
            <a:r>
              <a:rPr lang="en-US" altLang="en-US" sz="2800" i="1" dirty="0" err="1" smtClean="0">
                <a:solidFill>
                  <a:srgbClr val="C00000"/>
                </a:solidFill>
                <a:sym typeface="Math C" pitchFamily="2" charset="2"/>
              </a:rPr>
              <a:t>y,x,z,t</a:t>
            </a:r>
            <a:r>
              <a:rPr lang="en-US" altLang="en-US" sz="2800" i="1" dirty="0">
                <a:solidFill>
                  <a:srgbClr val="C00000"/>
                </a:solidFill>
                <a:sym typeface="Math C" pitchFamily="2" charset="2"/>
              </a:rPr>
              <a:t>)</a:t>
            </a: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C00000"/>
                </a:solidFill>
                <a:sym typeface="Math C" pitchFamily="2" charset="2"/>
              </a:rPr>
              <a:t>Father</a:t>
            </a:r>
            <a:r>
              <a:rPr lang="en-US" altLang="en-US" sz="2800" i="1" dirty="0" smtClean="0">
                <a:solidFill>
                  <a:srgbClr val="C00000"/>
                </a:solidFill>
                <a:sym typeface="Math C" pitchFamily="2" charset="2"/>
              </a:rPr>
              <a:t>(f3(),</a:t>
            </a:r>
            <a:r>
              <a:rPr lang="en-US" altLang="en-US" sz="2800" i="1" dirty="0" err="1">
                <a:solidFill>
                  <a:srgbClr val="C00000"/>
                </a:solidFill>
                <a:sym typeface="Math C" pitchFamily="2" charset="2"/>
              </a:rPr>
              <a:t>x,z,t</a:t>
            </a:r>
            <a:r>
              <a:rPr lang="en-US" altLang="en-US" sz="2800" i="1" dirty="0" smtClean="0">
                <a:solidFill>
                  <a:srgbClr val="C00000"/>
                </a:solidFill>
                <a:sym typeface="Math C" pitchFamily="2" charset="2"/>
              </a:rPr>
              <a:t>) OR  Father(</a:t>
            </a:r>
            <a:r>
              <a:rPr lang="en-US" altLang="en-US" sz="2800" i="1" dirty="0" err="1" smtClean="0">
                <a:solidFill>
                  <a:srgbClr val="C00000"/>
                </a:solidFill>
                <a:sym typeface="Math C" pitchFamily="2" charset="2"/>
              </a:rPr>
              <a:t>C,x,z,t</a:t>
            </a:r>
            <a:r>
              <a:rPr lang="en-US" altLang="en-US" sz="2800" i="1" dirty="0" smtClean="0">
                <a:solidFill>
                  <a:srgbClr val="C00000"/>
                </a:solidFill>
                <a:sym typeface="Math C" pitchFamily="2" charset="2"/>
              </a:rPr>
              <a:t>), C f of 0 </a:t>
            </a:r>
            <a:r>
              <a:rPr lang="en-US" altLang="en-US" sz="2800" i="1" dirty="0" err="1" smtClean="0">
                <a:solidFill>
                  <a:srgbClr val="C00000"/>
                </a:solidFill>
                <a:sym typeface="Math C" pitchFamily="2" charset="2"/>
              </a:rPr>
              <a:t>var</a:t>
            </a:r>
            <a:endParaRPr lang="en-US" altLang="en-US" sz="2800" i="1" dirty="0">
              <a:solidFill>
                <a:srgbClr val="C00000"/>
              </a:solidFill>
              <a:sym typeface="Math C" pitchFamily="2" charset="2"/>
            </a:endParaRPr>
          </a:p>
          <a:p>
            <a:pPr>
              <a:buFont typeface="Symbol" panose="05050102010706020507" pitchFamily="18" charset="2"/>
              <a:buChar char="&quot;"/>
            </a:pPr>
            <a:endParaRPr lang="en-US" altLang="en-US" sz="2800" i="1" dirty="0" smtClean="0">
              <a:sym typeface="Math C" pitchFamily="2" charset="2"/>
            </a:endParaRPr>
          </a:p>
          <a:p>
            <a:pPr>
              <a:buFont typeface="Symbol" panose="05050102010706020507" pitchFamily="18" charset="2"/>
              <a:buChar char="&quot;"/>
            </a:pPr>
            <a:endParaRPr lang="en-US" altLang="en-US" sz="2800" i="1" dirty="0">
              <a:sym typeface="Math C" pitchFamily="2" charset="2"/>
            </a:endParaRPr>
          </a:p>
          <a:p>
            <a:pPr>
              <a:buFont typeface="Symbol" panose="05050102010706020507" pitchFamily="18" charset="2"/>
              <a:buChar char="&quot;"/>
            </a:pPr>
            <a:endParaRPr lang="en-US" altLang="en-US" sz="2800" i="1" dirty="0">
              <a:sym typeface="Math C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809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Conversion to CNF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Everyone who loves all animals is loved by someone: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</a:t>
            </a:r>
            <a:r>
              <a:rPr lang="en-US" altLang="en-US" sz="2400" dirty="0" smtClean="0">
                <a:solidFill>
                  <a:srgbClr val="00B0F0"/>
                </a:solidFill>
              </a:rPr>
              <a:t>[</a:t>
            </a:r>
            <a:r>
              <a:rPr lang="en-US" altLang="en-US" sz="2400" dirty="0" smtClean="0"/>
              <a:t>[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>
                <a:solidFill>
                  <a:srgbClr val="0000FF"/>
                </a:solidFill>
              </a:rPr>
              <a:t>y</a:t>
            </a:r>
            <a:r>
              <a:rPr lang="en-US" altLang="en-US" sz="2400" dirty="0"/>
              <a:t> </a:t>
            </a:r>
            <a:r>
              <a:rPr lang="en-US" altLang="en-US" sz="2400" dirty="0" smtClean="0">
                <a:solidFill>
                  <a:srgbClr val="FF0000"/>
                </a:solidFill>
              </a:rPr>
              <a:t>[</a:t>
            </a:r>
            <a:r>
              <a:rPr lang="en-US" altLang="en-US" sz="2400" i="1" dirty="0" smtClean="0"/>
              <a:t>Animal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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solidFill>
                  <a:srgbClr val="FF0000"/>
                </a:solidFill>
              </a:rPr>
              <a:t>]</a:t>
            </a:r>
            <a:r>
              <a:rPr lang="en-US" altLang="en-US" sz="2400" dirty="0" smtClean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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>
                <a:solidFill>
                  <a:srgbClr val="009900"/>
                </a:solidFill>
              </a:rPr>
              <a:t>y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 smtClean="0"/>
              <a:t>)]</a:t>
            </a:r>
            <a:r>
              <a:rPr lang="en-US" altLang="en-US" sz="2400" dirty="0" smtClean="0">
                <a:solidFill>
                  <a:srgbClr val="00B0F0"/>
                </a:solidFill>
              </a:rPr>
              <a:t>]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C00000"/>
                </a:solidFill>
              </a:rPr>
              <a:t>original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4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1. Eliminate </a:t>
            </a:r>
            <a:r>
              <a:rPr lang="en-US" altLang="en-US" sz="2800" dirty="0" err="1"/>
              <a:t>biconditionals</a:t>
            </a:r>
            <a:r>
              <a:rPr lang="en-US" altLang="en-US" sz="2800" dirty="0"/>
              <a:t> and </a:t>
            </a:r>
            <a:r>
              <a:rPr lang="en-US" altLang="en-US" sz="2800" dirty="0" smtClean="0"/>
              <a:t>implications</a:t>
            </a:r>
            <a:endParaRPr lang="en-US" altLang="en-US" sz="2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n-US" altLang="en-US" sz="2400" dirty="0">
                <a:sym typeface="Symbol" panose="05050102010706020507" pitchFamily="18" charset="2"/>
              </a:rPr>
              <a:t>[</a:t>
            </a:r>
            <a:r>
              <a:rPr lang="en-US" altLang="en-US" sz="2400" dirty="0" smtClean="0"/>
              <a:t>y</a:t>
            </a:r>
            <a:r>
              <a:rPr lang="en-US" altLang="en-US" sz="2400" dirty="0">
                <a:solidFill>
                  <a:srgbClr val="FF0000"/>
                </a:solidFill>
              </a:rPr>
              <a:t> [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Animal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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solidFill>
                  <a:srgbClr val="FF0000"/>
                </a:solidFill>
              </a:rPr>
              <a:t>]</a:t>
            </a:r>
            <a:r>
              <a:rPr lang="en-US" altLang="en-US" sz="2400" dirty="0" smtClean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 smtClean="0"/>
              <a:t>)]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n-US" altLang="en-US" sz="2400" dirty="0" smtClean="0">
                <a:sym typeface="Symbol" panose="05050102010706020507" pitchFamily="18" charset="2"/>
              </a:rPr>
              <a:t>[</a:t>
            </a:r>
            <a:r>
              <a:rPr lang="en-US" altLang="en-US" sz="2400" dirty="0"/>
              <a:t>y </a:t>
            </a:r>
            <a:r>
              <a:rPr lang="en-US" altLang="en-US" sz="2400" dirty="0" smtClean="0">
                <a:solidFill>
                  <a:srgbClr val="FF0000"/>
                </a:solidFill>
              </a:rPr>
              <a:t>[</a:t>
            </a:r>
            <a:r>
              <a:rPr lang="en-US" altLang="en-US" sz="2400" dirty="0" smtClean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solidFill>
                  <a:srgbClr val="FF0000"/>
                </a:solidFill>
              </a:rPr>
              <a:t>]</a:t>
            </a:r>
            <a:r>
              <a:rPr lang="en-US" altLang="en-US" sz="2400" dirty="0" smtClean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/>
              <a:t>)]
</a:t>
            </a: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2. Move </a:t>
            </a:r>
            <a:r>
              <a:rPr lang="en-US" altLang="en-US" sz="2800" dirty="0">
                <a:sym typeface="Symbol" panose="05050102010706020507" pitchFamily="18" charset="2"/>
              </a:rPr>
              <a:t></a:t>
            </a:r>
            <a:r>
              <a:rPr lang="en-US" altLang="en-US" sz="2800" dirty="0"/>
              <a:t> inwards: </a:t>
            </a:r>
            <a:r>
              <a:rPr lang="en-US" altLang="en-US" sz="2800" dirty="0">
                <a:sym typeface="Symbol" panose="05050102010706020507" pitchFamily="18" charset="2"/>
              </a:rPr>
              <a:t></a:t>
            </a:r>
            <a:r>
              <a:rPr lang="en-US" altLang="en-US" sz="2800" dirty="0"/>
              <a:t>x p </a:t>
            </a:r>
            <a:r>
              <a:rPr lang="en-US" altLang="en-US" sz="2800" dirty="0">
                <a:cs typeface="Arial" panose="020B0604020202020204" pitchFamily="34" charset="0"/>
              </a:rPr>
              <a:t>≡</a:t>
            </a:r>
            <a:r>
              <a:rPr lang="en-US" altLang="en-US" sz="2800" dirty="0"/>
              <a:t> </a:t>
            </a:r>
            <a:r>
              <a:rPr lang="el-GR" altLang="en-US" sz="28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800" dirty="0"/>
              <a:t>x </a:t>
            </a:r>
            <a:r>
              <a:rPr lang="en-US" altLang="en-US" sz="2800" dirty="0">
                <a:sym typeface="Symbol" panose="05050102010706020507" pitchFamily="18" charset="2"/>
              </a:rPr>
              <a:t></a:t>
            </a:r>
            <a:r>
              <a:rPr lang="en-US" altLang="en-US" sz="2800" dirty="0"/>
              <a:t>p,  </a:t>
            </a:r>
            <a:r>
              <a:rPr lang="en-US" altLang="en-US" sz="2800" dirty="0">
                <a:sym typeface="Symbol" panose="05050102010706020507" pitchFamily="18" charset="2"/>
              </a:rPr>
              <a:t> </a:t>
            </a:r>
            <a:r>
              <a:rPr lang="el-GR" altLang="en-US" sz="28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800" dirty="0"/>
              <a:t>x p </a:t>
            </a:r>
            <a:r>
              <a:rPr lang="en-US" altLang="en-US" sz="2800" dirty="0">
                <a:cs typeface="Arial" panose="020B0604020202020204" pitchFamily="34" charset="0"/>
              </a:rPr>
              <a:t>≡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</a:t>
            </a:r>
            <a:r>
              <a:rPr lang="en-US" altLang="en-US" sz="2800" dirty="0"/>
              <a:t>x </a:t>
            </a:r>
            <a:r>
              <a:rPr lang="en-US" altLang="en-US" sz="2800" dirty="0">
                <a:sym typeface="Symbol" panose="05050102010706020507" pitchFamily="18" charset="2"/>
              </a:rPr>
              <a:t></a:t>
            </a:r>
            <a:r>
              <a:rPr lang="en-US" altLang="en-US" sz="2800" dirty="0" smtClean="0"/>
              <a:t>p</a:t>
            </a:r>
            <a:endParaRPr lang="en-US" altLang="en-US" sz="2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y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dirty="0"/>
              <a:t>(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/>
              <a:t>))]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y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/>
              <a:t>)]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y </a:t>
            </a:r>
            <a:r>
              <a:rPr lang="en-US" altLang="en-US" sz="2400" dirty="0">
                <a:sym typeface="Symbol" panose="05050102010706020507" pitchFamily="18" charset="2"/>
              </a:rPr>
              <a:t>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/>
              <a:t>)]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y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/>
              <a:t>)]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l-GR" altLang="en-US" sz="2400" dirty="0" smtClean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 smtClean="0">
                <a:solidFill>
                  <a:srgbClr val="0000FF"/>
                </a:solidFill>
              </a:rPr>
              <a:t>y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/>
              <a:t>)]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 smtClean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 smtClean="0">
                <a:solidFill>
                  <a:srgbClr val="009900"/>
                </a:solidFill>
              </a:rPr>
              <a:t>y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y,x</a:t>
            </a:r>
            <a:r>
              <a:rPr lang="en-US" altLang="en-US" sz="2400" dirty="0"/>
              <a:t>)] 
</a:t>
            </a:r>
          </a:p>
        </p:txBody>
      </p:sp>
    </p:spTree>
    <p:extLst>
      <p:ext uri="{BB962C8B-B14F-4D97-AF65-F5344CB8AC3E}">
        <p14:creationId xmlns:p14="http://schemas.microsoft.com/office/powerpoint/2010/main" val="36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Conversion to CNF contd.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3"/>
            </a:pPr>
            <a:r>
              <a:rPr lang="en-US" altLang="en-US" sz="2400" dirty="0"/>
              <a:t>Standardize variables: each quantifier should use a different </a:t>
            </a:r>
            <a:r>
              <a:rPr lang="en-US" altLang="en-US" sz="2400" dirty="0" smtClean="0"/>
              <a:t>one</a:t>
            </a:r>
            <a:endParaRPr lang="en-US" altLang="en-US" sz="2400" dirty="0"/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y 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y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x,y</a:t>
            </a:r>
            <a:r>
              <a:rPr lang="en-US" altLang="en-US" sz="2400" dirty="0"/>
              <a:t>)]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[</a:t>
            </a:r>
            <a:r>
              <a:rPr lang="el-GR" altLang="en-US" sz="2400" dirty="0">
                <a:cs typeface="Arial" panose="020B060402020202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z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z,x</a:t>
            </a:r>
            <a:r>
              <a:rPr lang="en-US" altLang="en-US" sz="2400" dirty="0" smtClean="0"/>
              <a:t>)]</a:t>
            </a:r>
            <a:r>
              <a:rPr lang="en-US" altLang="en-US" sz="2400" dirty="0"/>
              <a:t>
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 smtClean="0"/>
              <a:t>4.   </a:t>
            </a:r>
            <a:r>
              <a:rPr lang="en-US" altLang="en-US" sz="2400" dirty="0" err="1" smtClean="0"/>
              <a:t>Skolemize</a:t>
            </a:r>
            <a:r>
              <a:rPr lang="en-US" altLang="en-US" sz="2400" dirty="0"/>
              <a:t>: a more general form of existential </a:t>
            </a:r>
            <a:r>
              <a:rPr lang="en-US" altLang="en-US" sz="2400" dirty="0" smtClean="0"/>
              <a:t>instantiation. Each </a:t>
            </a:r>
            <a:r>
              <a:rPr lang="en-US" altLang="en-US" sz="2400" dirty="0"/>
              <a:t>existential variable is replaced by a </a:t>
            </a:r>
            <a:r>
              <a:rPr lang="en-US" altLang="en-US" sz="2400" dirty="0" err="1">
                <a:solidFill>
                  <a:schemeClr val="accent2"/>
                </a:solidFill>
              </a:rPr>
              <a:t>Skolem</a:t>
            </a:r>
            <a:r>
              <a:rPr lang="en-US" altLang="en-US" sz="2400" dirty="0">
                <a:solidFill>
                  <a:schemeClr val="accent2"/>
                </a:solidFill>
              </a:rPr>
              <a:t> function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of the </a:t>
            </a:r>
            <a:r>
              <a:rPr lang="en-US" altLang="en-US" sz="2400" dirty="0"/>
              <a:t>enclosing universally quantified </a:t>
            </a:r>
            <a:r>
              <a:rPr lang="en-US" altLang="en-US" sz="2400" dirty="0" err="1" smtClean="0"/>
              <a:t>variables:F</a:t>
            </a:r>
            <a:r>
              <a:rPr lang="en-US" altLang="en-US" sz="2400" dirty="0" smtClean="0"/>
              <a:t>(x)/y, G(x)/z</a:t>
            </a:r>
            <a:endParaRPr lang="en-US" altLang="en-US" sz="2400" dirty="0"/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</a:t>
            </a:r>
            <a:r>
              <a:rPr lang="en-US" altLang="en-US" sz="2400" dirty="0"/>
              <a:t>x [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))]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/>
              <a:t>G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),</a:t>
            </a:r>
            <a:r>
              <a:rPr lang="en-US" altLang="en-US" sz="2400" i="1" dirty="0"/>
              <a:t>x</a:t>
            </a:r>
            <a:r>
              <a:rPr lang="en-US" altLang="en-US" sz="2400" dirty="0" smtClean="0"/>
              <a:t>)</a:t>
            </a:r>
            <a:endParaRPr lang="en-US" altLang="en-US" sz="2400" dirty="0"/>
          </a:p>
          <a:p>
            <a:pPr marL="2209800" lvl="4" indent="-381000">
              <a:lnSpc>
                <a:spcPct val="80000"/>
              </a:lnSpc>
            </a:pPr>
            <a:endParaRPr lang="en-US" altLang="en-US" sz="2400" dirty="0"/>
          </a:p>
          <a:p>
            <a:pPr marL="609600" indent="-609600">
              <a:lnSpc>
                <a:spcPct val="80000"/>
              </a:lnSpc>
              <a:buFontTx/>
              <a:buAutoNum type="arabicPeriod" startAt="5"/>
            </a:pPr>
            <a:r>
              <a:rPr lang="en-US" altLang="en-US" sz="2400" dirty="0"/>
              <a:t>Drop universal quantifiers</a:t>
            </a:r>
            <a:r>
              <a:rPr lang="en-US" altLang="en-US" sz="2400" dirty="0" smtClean="0"/>
              <a:t>: No need, all variables are Universally quantified</a:t>
            </a:r>
            <a:endParaRPr lang="en-US" altLang="en-US" sz="2400" dirty="0"/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altLang="en-US" sz="2400" dirty="0"/>
              <a:t> [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))] 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/>
              <a:t>G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),</a:t>
            </a:r>
            <a:r>
              <a:rPr lang="en-US" altLang="en-US" sz="2400" i="1" dirty="0" smtClean="0"/>
              <a:t>x</a:t>
            </a:r>
            <a:r>
              <a:rPr lang="en-US" altLang="en-US" sz="2400" dirty="0" smtClean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en-US" altLang="en-US" sz="2400" dirty="0" smtClean="0"/>
              <a:t>Distribute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/>
              <a:t> over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:</a:t>
            </a:r>
            <a:endParaRPr lang="en-US" altLang="en-US" sz="2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 smtClean="0"/>
              <a:t> </a:t>
            </a:r>
            <a:r>
              <a:rPr lang="en-US" altLang="en-US" sz="2400" dirty="0"/>
              <a:t>[</a:t>
            </a:r>
            <a:r>
              <a:rPr lang="en-US" altLang="en-US" sz="2400" i="1" dirty="0"/>
              <a:t>Animal</a:t>
            </a:r>
            <a:r>
              <a:rPr lang="en-US" altLang="en-US" sz="2400" dirty="0"/>
              <a:t>(</a:t>
            </a:r>
            <a:r>
              <a:rPr lang="en-US" altLang="en-US" sz="2400" i="1" dirty="0"/>
              <a:t>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 smtClean="0"/>
              <a:t>))</a:t>
            </a:r>
            <a:r>
              <a:rPr lang="en-US" altLang="en-US" sz="2400" dirty="0" smtClean="0">
                <a:sym typeface="Symbol" panose="05050102010706020507" pitchFamily="18" charset="2"/>
              </a:rPr>
              <a:t></a:t>
            </a:r>
            <a:r>
              <a:rPr lang="en-US" altLang="en-US" sz="2400" i="1" dirty="0" smtClean="0"/>
              <a:t>Loves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dirty="0"/>
              <a:t>),</a:t>
            </a:r>
            <a:r>
              <a:rPr lang="en-US" altLang="en-US" sz="2400" i="1" dirty="0"/>
              <a:t>x</a:t>
            </a:r>
            <a:r>
              <a:rPr lang="en-US" altLang="en-US" sz="2400" dirty="0"/>
              <a:t>)] </a:t>
            </a:r>
            <a:r>
              <a:rPr lang="en-US" altLang="en-US" sz="2400" dirty="0">
                <a:sym typeface="Symbol" panose="05050102010706020507" pitchFamily="18" charset="2"/>
              </a:rPr>
              <a:t></a:t>
            </a:r>
            <a:r>
              <a:rPr lang="en-US" altLang="en-US" sz="2400" dirty="0"/>
              <a:t> [</a:t>
            </a:r>
            <a:r>
              <a:rPr lang="en-US" altLang="en-US" sz="2400" dirty="0">
                <a:sym typeface="Symbol" panose="05050102010706020507" pitchFamily="18" charset="2"/>
              </a:rPr>
              <a:t></a:t>
            </a:r>
            <a:r>
              <a:rPr lang="en-US" altLang="en-US" sz="2400" i="1" dirty="0"/>
              <a:t>Loves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x,F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 smtClean="0"/>
              <a:t>))</a:t>
            </a:r>
            <a:r>
              <a:rPr lang="en-US" altLang="en-US" sz="2400" dirty="0" smtClean="0">
                <a:sym typeface="Symbol" panose="05050102010706020507" pitchFamily="18" charset="2"/>
              </a:rPr>
              <a:t></a:t>
            </a:r>
            <a:r>
              <a:rPr lang="en-US" altLang="en-US" sz="2400" i="1" dirty="0" smtClean="0"/>
              <a:t>Loves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G</a:t>
            </a:r>
            <a:r>
              <a:rPr lang="en-US" altLang="en-US" sz="2400" dirty="0" smtClean="0"/>
              <a:t>(</a:t>
            </a:r>
            <a:r>
              <a:rPr lang="en-US" altLang="en-US" sz="2400" i="1" dirty="0" smtClean="0"/>
              <a:t>x</a:t>
            </a:r>
            <a:r>
              <a:rPr lang="en-US" altLang="en-US" sz="2400" dirty="0"/>
              <a:t>),</a:t>
            </a:r>
            <a:r>
              <a:rPr lang="en-US" altLang="en-US" sz="2400" i="1" dirty="0"/>
              <a:t>x</a:t>
            </a:r>
            <a:r>
              <a:rPr lang="en-US" altLang="en-US" sz="2400" dirty="0"/>
              <a:t>)]</a:t>
            </a:r>
            <a:r>
              <a:rPr lang="en-US" altLang="en-US" sz="1800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7446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533400"/>
          </a:xfrm>
        </p:spPr>
        <p:txBody>
          <a:bodyPr/>
          <a:lstStyle/>
          <a:p>
            <a:r>
              <a:rPr lang="en-US" altLang="en-US" sz="4800" b="1">
                <a:solidFill>
                  <a:srgbClr val="800000"/>
                </a:solidFill>
                <a:latin typeface="Arial" panose="020B0604020202020204" pitchFamily="34" charset="0"/>
              </a:rPr>
              <a:t>Unification</a:t>
            </a:r>
            <a:endParaRPr lang="en-US" altLang="en-US">
              <a:solidFill>
                <a:srgbClr val="800000"/>
              </a:solidFill>
            </a:endParaRP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 smtClean="0"/>
              <a:t>Now that we have FOL Clauses (CNF) with variables (all universally quantified) we want to apply inference rules</a:t>
            </a:r>
            <a:endParaRPr lang="en-US" altLang="en-US" sz="2400" dirty="0"/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Suppose </a:t>
            </a:r>
            <a:r>
              <a:rPr lang="en-US" altLang="en-US" sz="2400" dirty="0"/>
              <a:t>we have the rule</a:t>
            </a:r>
          </a:p>
          <a:p>
            <a:r>
              <a:rPr lang="en-US" altLang="en-US" sz="2400" i="1" dirty="0">
                <a:solidFill>
                  <a:srgbClr val="006600"/>
                </a:solidFill>
              </a:rPr>
              <a:t>If x is a working automobile, then x has an engine.</a:t>
            </a:r>
            <a:endParaRPr lang="en-US" altLang="en-US" sz="2400" dirty="0">
              <a:solidFill>
                <a:srgbClr val="006600"/>
              </a:solidFill>
            </a:endParaRPr>
          </a:p>
          <a:p>
            <a:r>
              <a:rPr lang="en-US" altLang="en-US" sz="2400" dirty="0"/>
              <a:t>P(x)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Q(x</a:t>
            </a:r>
            <a:r>
              <a:rPr lang="en-US" altLang="en-US" sz="2400" dirty="0" smtClean="0"/>
              <a:t>) </a:t>
            </a:r>
            <a:r>
              <a:rPr lang="en-US" altLang="en-US" sz="2400" dirty="0"/>
              <a:t>OR </a:t>
            </a:r>
            <a:r>
              <a:rPr lang="en-US" altLang="en-US" sz="2400" dirty="0" smtClean="0"/>
              <a:t>      the clause </a:t>
            </a:r>
            <a:r>
              <a:rPr lang="en-US" altLang="en-US" sz="2400" dirty="0">
                <a:sym typeface="Symbol" panose="05050102010706020507" pitchFamily="18" charset="2"/>
              </a:rPr>
              <a:t> </a:t>
            </a:r>
            <a:r>
              <a:rPr lang="en-US" altLang="en-US" sz="2400" dirty="0" smtClean="0"/>
              <a:t>P(x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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Q(x)</a:t>
            </a:r>
          </a:p>
          <a:p>
            <a:r>
              <a:rPr lang="en-US" altLang="en-US" sz="2400" dirty="0"/>
              <a:t>and we have the fact</a:t>
            </a:r>
          </a:p>
          <a:p>
            <a:r>
              <a:rPr lang="en-US" altLang="en-US" sz="2400" i="1" dirty="0">
                <a:solidFill>
                  <a:srgbClr val="006600"/>
                </a:solidFill>
              </a:rPr>
              <a:t>Tim’s </a:t>
            </a:r>
            <a:r>
              <a:rPr lang="en-US" altLang="en-US" sz="2400" i="1" dirty="0" smtClean="0">
                <a:solidFill>
                  <a:srgbClr val="006600"/>
                </a:solidFill>
              </a:rPr>
              <a:t>KIA </a:t>
            </a:r>
            <a:r>
              <a:rPr lang="en-US" altLang="en-US" sz="2400" i="1" dirty="0">
                <a:solidFill>
                  <a:srgbClr val="006600"/>
                </a:solidFill>
              </a:rPr>
              <a:t>is a working automobile</a:t>
            </a:r>
            <a:endParaRPr lang="en-US" altLang="en-US" sz="2400" dirty="0"/>
          </a:p>
          <a:p>
            <a:r>
              <a:rPr lang="en-US" altLang="en-US" sz="2400" dirty="0"/>
              <a:t>P(a)</a:t>
            </a:r>
          </a:p>
          <a:p>
            <a:endParaRPr lang="en-US" altLang="en-US" sz="2400" dirty="0"/>
          </a:p>
          <a:p>
            <a:r>
              <a:rPr lang="en-US" altLang="en-US" sz="2400" dirty="0"/>
              <a:t>These cannot immediately be </a:t>
            </a:r>
            <a:r>
              <a:rPr lang="en-US" altLang="en-US" sz="2400" dirty="0">
                <a:solidFill>
                  <a:srgbClr val="C00000"/>
                </a:solidFill>
              </a:rPr>
              <a:t>resolved </a:t>
            </a:r>
            <a:r>
              <a:rPr lang="en-US" altLang="en-US" sz="2400" dirty="0"/>
              <a:t>because P(x) and P(a) don’t quite match. They must be </a:t>
            </a:r>
            <a:r>
              <a:rPr lang="en-US" altLang="en-US" sz="2400" dirty="0">
                <a:solidFill>
                  <a:srgbClr val="CC0066"/>
                </a:solidFill>
              </a:rPr>
              <a:t>“unified.”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358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Modus Ponens</a:t>
            </a:r>
            <a:b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</a:br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in the Predicate Calculus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2131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848600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/>
              <a:t>P(a) </a:t>
            </a:r>
            <a:r>
              <a:rPr lang="en-US" altLang="en-US" b="1">
                <a:sym typeface="Symbol" panose="05050102010706020507" pitchFamily="18" charset="2"/>
              </a:rPr>
              <a:t></a:t>
            </a:r>
            <a:r>
              <a:rPr lang="en-US" altLang="en-US" sz="2400" b="1"/>
              <a:t> Q(a)</a:t>
            </a:r>
          </a:p>
          <a:p>
            <a:r>
              <a:rPr lang="en-US" altLang="en-US" sz="2400" b="1"/>
              <a:t>P(a)</a:t>
            </a:r>
          </a:p>
          <a:p>
            <a:r>
              <a:rPr lang="en-US" altLang="en-US" sz="2400" b="1"/>
              <a:t>---------</a:t>
            </a:r>
          </a:p>
          <a:p>
            <a:r>
              <a:rPr lang="en-US" altLang="en-US" sz="2400" b="1"/>
              <a:t>Q(a)</a:t>
            </a:r>
          </a:p>
          <a:p>
            <a:endParaRPr lang="en-US" altLang="en-US" sz="2400" b="1"/>
          </a:p>
          <a:p>
            <a:r>
              <a:rPr lang="en-US" altLang="en-US" sz="2400" b="1"/>
              <a:t>But we have</a:t>
            </a:r>
          </a:p>
          <a:p>
            <a:r>
              <a:rPr lang="en-US" altLang="en-US" sz="2400" b="1"/>
              <a:t>P(x) </a:t>
            </a:r>
            <a:r>
              <a:rPr lang="en-US" altLang="en-US" b="1">
                <a:sym typeface="Symbol" panose="05050102010706020507" pitchFamily="18" charset="2"/>
              </a:rPr>
              <a:t></a:t>
            </a:r>
            <a:r>
              <a:rPr lang="en-US" altLang="en-US" sz="2400" b="1"/>
              <a:t> Q(x)</a:t>
            </a:r>
          </a:p>
          <a:p>
            <a:r>
              <a:rPr lang="en-US" altLang="en-US" sz="2400" b="1"/>
              <a:t>So we create a </a:t>
            </a:r>
            <a:r>
              <a:rPr lang="en-US" altLang="en-US" sz="2400" b="1" i="1">
                <a:solidFill>
                  <a:schemeClr val="accent2"/>
                </a:solidFill>
              </a:rPr>
              <a:t>substitution instance</a:t>
            </a:r>
            <a:r>
              <a:rPr lang="en-US" altLang="en-US" sz="2400" b="1"/>
              <a:t> of it:</a:t>
            </a:r>
          </a:p>
          <a:p>
            <a:r>
              <a:rPr lang="en-US" altLang="en-US" sz="2400" b="1"/>
              <a:t>P(a) </a:t>
            </a:r>
            <a:r>
              <a:rPr lang="en-US" altLang="en-US" b="1">
                <a:sym typeface="Symbol" panose="05050102010706020507" pitchFamily="18" charset="2"/>
              </a:rPr>
              <a:t></a:t>
            </a:r>
            <a:r>
              <a:rPr lang="en-US" altLang="en-US" sz="2400" b="1"/>
              <a:t> Q(a)</a:t>
            </a:r>
          </a:p>
          <a:p>
            <a:endParaRPr lang="en-US" altLang="en-US" sz="2400" b="1"/>
          </a:p>
          <a:p>
            <a:r>
              <a:rPr lang="en-US" altLang="en-US" sz="2400" b="1"/>
              <a:t>using the </a:t>
            </a:r>
            <a:r>
              <a:rPr lang="en-US" altLang="en-US" sz="2400" b="1">
                <a:solidFill>
                  <a:srgbClr val="CC0066"/>
                </a:solidFill>
              </a:rPr>
              <a:t>substitution</a:t>
            </a:r>
            <a:r>
              <a:rPr lang="en-US" altLang="en-US" sz="2400" b="1"/>
              <a:t> { a/x }</a:t>
            </a:r>
          </a:p>
        </p:txBody>
      </p:sp>
    </p:spTree>
    <p:extLst>
      <p:ext uri="{BB962C8B-B14F-4D97-AF65-F5344CB8AC3E}">
        <p14:creationId xmlns:p14="http://schemas.microsoft.com/office/powerpoint/2010/main" val="1502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Substitutions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417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106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A </a:t>
            </a:r>
            <a:r>
              <a:rPr lang="en-US" altLang="en-US" sz="2400" i="1">
                <a:solidFill>
                  <a:schemeClr val="accent2"/>
                </a:solidFill>
              </a:rPr>
              <a:t>substitution</a:t>
            </a:r>
            <a:r>
              <a:rPr lang="en-US" altLang="en-US" sz="2400"/>
              <a:t> is a set of term/variable pairs.</a:t>
            </a:r>
          </a:p>
          <a:p>
            <a:r>
              <a:rPr lang="en-US" altLang="en-US" sz="2400"/>
              <a:t>e.g.,  {  a/x,  f(a)/y,   w/z }</a:t>
            </a:r>
          </a:p>
          <a:p>
            <a:r>
              <a:rPr lang="en-US" altLang="en-US" sz="2400"/>
              <a:t>Each element of the set is an </a:t>
            </a:r>
            <a:r>
              <a:rPr lang="en-US" altLang="en-US" sz="2400" i="1">
                <a:solidFill>
                  <a:schemeClr val="accent2"/>
                </a:solidFill>
              </a:rPr>
              <a:t>elementary substitution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A particular variable occurs at most once on the the right-hand side of any elementary subst. in a substitution.</a:t>
            </a:r>
          </a:p>
          <a:p>
            <a:r>
              <a:rPr lang="en-US" altLang="en-US" sz="2400"/>
              <a:t>{ a/x, b/x }    is not an acceptable substitution.</a:t>
            </a:r>
          </a:p>
          <a:p>
            <a:endParaRPr lang="en-US" altLang="en-US" sz="2400"/>
          </a:p>
          <a:p>
            <a:r>
              <a:rPr lang="en-US" altLang="en-US" sz="2400"/>
              <a:t>The empty set is an acceptable substitution.</a:t>
            </a:r>
          </a:p>
          <a:p>
            <a:endParaRPr lang="en-US" altLang="en-US" sz="2400"/>
          </a:p>
          <a:p>
            <a:r>
              <a:rPr lang="en-US" altLang="en-US" sz="2400"/>
              <a:t>If E is a term or a formula of the predicate calculus, and S is a substitution, then S(E) is the result of </a:t>
            </a:r>
            <a:r>
              <a:rPr lang="en-US" altLang="en-US" sz="2400" i="1">
                <a:solidFill>
                  <a:schemeClr val="accent2"/>
                </a:solidFill>
              </a:rPr>
              <a:t>applying</a:t>
            </a:r>
            <a:r>
              <a:rPr lang="en-US" altLang="en-US" sz="2400"/>
              <a:t> S to E, i.e., replacing each variable of S that occurs in E by the corresponding term in S.</a:t>
            </a:r>
            <a:endParaRPr lang="en-US" altLang="en-US" sz="24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Models and Interpretations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195310" cy="4525963"/>
          </a:xfrm>
        </p:spPr>
        <p:txBody>
          <a:bodyPr/>
          <a:lstStyle/>
          <a:p>
            <a:r>
              <a:rPr lang="en-US" sz="2800" b="1" i="1" dirty="0">
                <a:solidFill>
                  <a:srgbClr val="FF0000"/>
                </a:solidFill>
              </a:rPr>
              <a:t>May specify interpretation by listing positive literals only</a:t>
            </a:r>
            <a:r>
              <a:rPr lang="en-US" sz="2800" b="1" i="1" dirty="0" smtClean="0">
                <a:solidFill>
                  <a:srgbClr val="FF0000"/>
                </a:solidFill>
              </a:rPr>
              <a:t>.</a:t>
            </a:r>
            <a:endParaRPr lang="en-US" sz="2800" dirty="0" smtClean="0"/>
          </a:p>
          <a:p>
            <a:r>
              <a:rPr lang="en-US" sz="2800" dirty="0" smtClean="0"/>
              <a:t>P </a:t>
            </a:r>
            <a:r>
              <a:rPr lang="en-US" sz="2800" dirty="0"/>
              <a:t>⊕</a:t>
            </a:r>
            <a:r>
              <a:rPr lang="en-US" sz="2800" dirty="0" smtClean="0"/>
              <a:t> Q: has 4 interpretations and 2 models. </a:t>
            </a:r>
          </a:p>
          <a:p>
            <a:pPr marL="0" indent="0">
              <a:buNone/>
            </a:pPr>
            <a:r>
              <a:rPr lang="en-US" sz="2800" dirty="0" smtClean="0"/>
              <a:t>{P}, {Q} are models and interpretations, </a:t>
            </a:r>
          </a:p>
          <a:p>
            <a:pPr marL="0" indent="0">
              <a:buNone/>
            </a:pPr>
            <a:r>
              <a:rPr lang="en-US" sz="2800" dirty="0" smtClean="0"/>
              <a:t>{P,Q} is an interpretation but not a model!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However: </a:t>
            </a:r>
          </a:p>
          <a:p>
            <a:pPr marL="0" indent="0">
              <a:buNone/>
            </a:pPr>
            <a:r>
              <a:rPr lang="en-US" sz="2800" i="1" dirty="0" smtClean="0"/>
              <a:t>Some </a:t>
            </a:r>
            <a:r>
              <a:rPr lang="en-US" sz="2800" i="1" dirty="0"/>
              <a:t>people use model to mean interpretation: and distinguish between </a:t>
            </a:r>
            <a:r>
              <a:rPr lang="en-US" sz="2800" i="1" dirty="0" smtClean="0"/>
              <a:t>models in which a formula is true and false!</a:t>
            </a:r>
          </a:p>
          <a:p>
            <a:pPr marL="0" indent="0">
              <a:buNone/>
            </a:pPr>
            <a:r>
              <a:rPr lang="en-US" sz="2800" i="1" dirty="0" smtClean="0"/>
              <a:t>This may be  the approach in some of these slides and may be more: but </a:t>
            </a:r>
            <a:r>
              <a:rPr lang="en-US" sz="2800" b="1" i="1" dirty="0" smtClean="0">
                <a:solidFill>
                  <a:srgbClr val="C00000"/>
                </a:solidFill>
              </a:rPr>
              <a:t>be careful</a:t>
            </a:r>
            <a:r>
              <a:rPr lang="en-US" sz="2800" i="1" dirty="0" smtClean="0"/>
              <a:t>.</a:t>
            </a:r>
            <a:endParaRPr lang="en-US" sz="2800" i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89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Unifiers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6227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7543800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Given a pair of literals L1 and L2, if S is a substitution such that</a:t>
            </a:r>
          </a:p>
          <a:p>
            <a:r>
              <a:rPr lang="en-US" altLang="en-US" sz="2400"/>
              <a:t>S(L1) = S(L2) or S(L1) = </a:t>
            </a:r>
            <a:r>
              <a:rPr lang="en-US" altLang="en-US" sz="2400">
                <a:sym typeface="Symbol" panose="05050102010706020507" pitchFamily="18" charset="2"/>
              </a:rPr>
              <a:t></a:t>
            </a:r>
            <a:r>
              <a:rPr lang="en-US" altLang="en-US" sz="2400"/>
              <a:t>S(L2), </a:t>
            </a:r>
          </a:p>
          <a:p>
            <a:r>
              <a:rPr lang="en-US" altLang="en-US" sz="2400"/>
              <a:t>then S is a </a:t>
            </a:r>
            <a:r>
              <a:rPr lang="en-US" altLang="en-US" sz="2400" i="1">
                <a:solidFill>
                  <a:schemeClr val="accent2"/>
                </a:solidFill>
              </a:rPr>
              <a:t>unifier</a:t>
            </a:r>
            <a:r>
              <a:rPr lang="en-US" altLang="en-US" sz="2400"/>
              <a:t> for L1 and L2.</a:t>
            </a:r>
          </a:p>
          <a:p>
            <a:endParaRPr lang="en-US" altLang="en-US" sz="2400"/>
          </a:p>
          <a:p>
            <a:r>
              <a:rPr lang="en-US" altLang="en-US" sz="2400"/>
              <a:t>Example:</a:t>
            </a:r>
          </a:p>
          <a:p>
            <a:r>
              <a:rPr lang="en-US" altLang="en-US" sz="2400"/>
              <a:t>L1 = </a:t>
            </a:r>
            <a:r>
              <a:rPr lang="en-US" altLang="en-US">
                <a:sym typeface="Symbol" panose="05050102010706020507" pitchFamily="18" charset="2"/>
              </a:rPr>
              <a:t></a:t>
            </a:r>
            <a:r>
              <a:rPr lang="en-US" altLang="en-US" sz="2400"/>
              <a:t>P(x, f(a))</a:t>
            </a:r>
          </a:p>
          <a:p>
            <a:r>
              <a:rPr lang="en-US" altLang="en-US" sz="2400"/>
              <a:t>L2 = P(b, y)</a:t>
            </a:r>
          </a:p>
          <a:p>
            <a:endParaRPr lang="en-US" altLang="en-US" sz="2400"/>
          </a:p>
          <a:p>
            <a:r>
              <a:rPr lang="en-US" altLang="en-US" sz="2400"/>
              <a:t>S = { b/x, f(a)/y } </a:t>
            </a:r>
          </a:p>
          <a:p>
            <a:endParaRPr lang="en-US" altLang="en-US" sz="2400"/>
          </a:p>
          <a:p>
            <a:r>
              <a:rPr lang="en-US" altLang="en-US" sz="2400"/>
              <a:t>S(L1) = </a:t>
            </a:r>
            <a:r>
              <a:rPr lang="en-US" altLang="en-US">
                <a:sym typeface="Symbol" panose="05050102010706020507" pitchFamily="18" charset="2"/>
              </a:rPr>
              <a:t></a:t>
            </a:r>
            <a:r>
              <a:rPr lang="en-US" altLang="en-US" sz="2400"/>
              <a:t>P(b, f(a))  = </a:t>
            </a:r>
            <a:r>
              <a:rPr lang="en-US" altLang="en-US">
                <a:sym typeface="Symbol" panose="05050102010706020507" pitchFamily="18" charset="2"/>
              </a:rPr>
              <a:t></a:t>
            </a:r>
            <a:r>
              <a:rPr lang="en-US" altLang="en-US" sz="2400"/>
              <a:t>S(L2)</a:t>
            </a:r>
          </a:p>
          <a:p>
            <a:r>
              <a:rPr lang="en-US" altLang="en-US" sz="2400"/>
              <a:t>Therefore S is a unifier for L1 and L2.</a:t>
            </a:r>
          </a:p>
        </p:txBody>
      </p:sp>
    </p:spTree>
    <p:extLst>
      <p:ext uri="{BB962C8B-B14F-4D97-AF65-F5344CB8AC3E}">
        <p14:creationId xmlns:p14="http://schemas.microsoft.com/office/powerpoint/2010/main" val="37760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The Occurs Check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8275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106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A unifier may not contain an elementary substitution of the form  f(x)/x and may not cause an indefinite recursion.</a:t>
            </a:r>
          </a:p>
          <a:p>
            <a:r>
              <a:rPr lang="en-US" altLang="en-US" sz="2400"/>
              <a:t>In general the term in a term/variable pair may not include that variable.</a:t>
            </a:r>
          </a:p>
          <a:p>
            <a:endParaRPr lang="en-US" altLang="en-US" sz="2400"/>
          </a:p>
          <a:p>
            <a:r>
              <a:rPr lang="en-US" altLang="en-US" sz="2400"/>
              <a:t>P(x) and P(f(x))  cannot be unified, since f(x)/x is illegal.</a:t>
            </a:r>
          </a:p>
          <a:p>
            <a:r>
              <a:rPr lang="en-US" altLang="en-US" sz="2400"/>
              <a:t>P(y, f(y)) and P(f(x), y)  cannot be unified, since</a:t>
            </a:r>
          </a:p>
          <a:p>
            <a:r>
              <a:rPr lang="en-US" altLang="en-US" sz="2400"/>
              <a:t>S =  {  f(x)/y,  f(y)/x }  leads to an indefinite recursion.</a:t>
            </a:r>
          </a:p>
          <a:p>
            <a:endParaRPr lang="en-US" altLang="en-US" sz="2400"/>
          </a:p>
          <a:p>
            <a:r>
              <a:rPr lang="en-US" altLang="en-US" sz="2400"/>
              <a:t>Testing whether a variable appears in its corresponding term is called the “occurs check”.</a:t>
            </a:r>
          </a:p>
          <a:p>
            <a:endParaRPr lang="en-US" altLang="en-US" sz="2400"/>
          </a:p>
          <a:p>
            <a:r>
              <a:rPr lang="en-US" altLang="en-US" sz="2400"/>
              <a:t>Some automated reasoning systems do not perform the occurs check in order to save time.</a:t>
            </a:r>
            <a:endParaRPr lang="en-US" altLang="en-US" sz="24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Generality of Unifiers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23" name="Text Box 3"/>
          <p:cNvSpPr txBox="1">
            <a:spLocks noChangeArrowheads="1"/>
          </p:cNvSpPr>
          <p:nvPr/>
        </p:nvSpPr>
        <p:spPr bwMode="auto">
          <a:xfrm>
            <a:off x="76200" y="685800"/>
            <a:ext cx="90678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/>
              <a:t>Some pairs of literals may have more than one possible unifier.</a:t>
            </a:r>
          </a:p>
          <a:p>
            <a:r>
              <a:rPr lang="en-US" altLang="en-US" sz="2400" dirty="0"/>
              <a:t>    P(x), P(y)    is unified by each of  { x/y },  { y/x },</a:t>
            </a:r>
          </a:p>
          <a:p>
            <a:r>
              <a:rPr lang="en-US" altLang="en-US" sz="2400" dirty="0"/>
              <a:t>                            { z/x, z/y }, { a/x, a/y},  {  f(a)/x, f(a)/y }  etc.</a:t>
            </a:r>
          </a:p>
          <a:p>
            <a:endParaRPr lang="en-US" altLang="en-US" sz="2400" dirty="0"/>
          </a:p>
          <a:p>
            <a:r>
              <a:rPr lang="en-US" altLang="en-US" sz="2400" dirty="0"/>
              <a:t>Suppose S1 and S2 are unifiers for </a:t>
            </a:r>
            <a:r>
              <a:rPr lang="en-US" altLang="en-US" sz="2400" dirty="0" smtClean="0"/>
              <a:t>P1 </a:t>
            </a:r>
            <a:r>
              <a:rPr lang="en-US" altLang="en-US" sz="2400" dirty="0"/>
              <a:t>and </a:t>
            </a:r>
            <a:r>
              <a:rPr lang="en-US" altLang="en-US" sz="2400" dirty="0" smtClean="0"/>
              <a:t>P2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Then </a:t>
            </a:r>
            <a:r>
              <a:rPr lang="en-US" altLang="en-US" sz="2400" dirty="0">
                <a:solidFill>
                  <a:srgbClr val="C00000"/>
                </a:solidFill>
              </a:rPr>
              <a:t>S1</a:t>
            </a:r>
            <a:r>
              <a:rPr lang="en-US" altLang="en-US" sz="2400" dirty="0"/>
              <a:t>(P1) = </a:t>
            </a:r>
            <a:r>
              <a:rPr lang="en-US" altLang="en-US" sz="2400" dirty="0">
                <a:solidFill>
                  <a:srgbClr val="C00000"/>
                </a:solidFill>
              </a:rPr>
              <a:t>S1</a:t>
            </a:r>
            <a:r>
              <a:rPr lang="en-US" altLang="en-US" sz="2400" dirty="0"/>
              <a:t>(P2)   or </a:t>
            </a:r>
            <a:r>
              <a:rPr lang="en-US" altLang="en-US" sz="2400" dirty="0">
                <a:solidFill>
                  <a:srgbClr val="C00000"/>
                </a:solidFill>
              </a:rPr>
              <a:t>S1</a:t>
            </a:r>
            <a:r>
              <a:rPr lang="en-US" altLang="en-US" sz="2400" dirty="0"/>
              <a:t>(P1) = ~</a:t>
            </a:r>
            <a:r>
              <a:rPr lang="en-US" altLang="en-US" sz="2400" dirty="0">
                <a:solidFill>
                  <a:srgbClr val="C00000"/>
                </a:solidFill>
              </a:rPr>
              <a:t>S1</a:t>
            </a:r>
            <a:r>
              <a:rPr lang="en-US" altLang="en-US" sz="2400" dirty="0"/>
              <a:t>(P2)</a:t>
            </a:r>
          </a:p>
          <a:p>
            <a:r>
              <a:rPr lang="en-US" altLang="en-US" sz="2400" dirty="0"/>
              <a:t>         </a:t>
            </a:r>
            <a:r>
              <a:rPr lang="en-US" altLang="en-US" sz="2400" dirty="0" smtClean="0">
                <a:solidFill>
                  <a:srgbClr val="7030A0"/>
                </a:solidFill>
              </a:rPr>
              <a:t>S2</a:t>
            </a:r>
            <a:r>
              <a:rPr lang="en-US" altLang="en-US" sz="2400" dirty="0" smtClean="0"/>
              <a:t>(P1) = </a:t>
            </a:r>
            <a:r>
              <a:rPr lang="en-US" altLang="en-US" sz="2400" dirty="0" smtClean="0">
                <a:solidFill>
                  <a:srgbClr val="7030A0"/>
                </a:solidFill>
              </a:rPr>
              <a:t>S2</a:t>
            </a:r>
            <a:r>
              <a:rPr lang="en-US" altLang="en-US" sz="2400" dirty="0" smtClean="0"/>
              <a:t>(P2)   or </a:t>
            </a:r>
            <a:r>
              <a:rPr lang="en-US" altLang="en-US" sz="2400" dirty="0" smtClean="0">
                <a:solidFill>
                  <a:srgbClr val="7030A0"/>
                </a:solidFill>
              </a:rPr>
              <a:t>S2</a:t>
            </a:r>
            <a:r>
              <a:rPr lang="en-US" altLang="en-US" sz="2400" dirty="0" smtClean="0"/>
              <a:t>(P1) = ~</a:t>
            </a:r>
            <a:r>
              <a:rPr lang="en-US" altLang="en-US" sz="2400" dirty="0" smtClean="0">
                <a:solidFill>
                  <a:srgbClr val="7030A0"/>
                </a:solidFill>
              </a:rPr>
              <a:t>S2</a:t>
            </a:r>
            <a:r>
              <a:rPr lang="en-US" altLang="en-US" sz="2400" dirty="0" smtClean="0"/>
              <a:t>(P2)</a:t>
            </a:r>
          </a:p>
          <a:p>
            <a:endParaRPr lang="en-US" altLang="en-US" sz="1000" dirty="0" smtClean="0"/>
          </a:p>
          <a:p>
            <a:endParaRPr lang="en-US" altLang="en-US" sz="1000" dirty="0"/>
          </a:p>
          <a:p>
            <a:r>
              <a:rPr lang="en-US" altLang="en-US" sz="2400" dirty="0" smtClean="0"/>
              <a:t>S1 </a:t>
            </a:r>
            <a:r>
              <a:rPr lang="en-US" altLang="en-US" sz="2400" dirty="0"/>
              <a:t>is </a:t>
            </a:r>
            <a:r>
              <a:rPr lang="en-US" altLang="en-US" sz="2400" dirty="0" smtClean="0"/>
              <a:t>more </a:t>
            </a:r>
            <a:r>
              <a:rPr lang="en-US" altLang="en-US" sz="2400" dirty="0"/>
              <a:t>general than </a:t>
            </a:r>
            <a:r>
              <a:rPr lang="en-US" altLang="en-US" sz="2400" dirty="0" smtClean="0"/>
              <a:t>S2 </a:t>
            </a:r>
            <a:r>
              <a:rPr lang="en-US" altLang="en-US" sz="2400" dirty="0"/>
              <a:t>if </a:t>
            </a:r>
            <a:r>
              <a:rPr lang="en-US" altLang="en-US" sz="2400" dirty="0" smtClean="0"/>
              <a:t>there exists </a:t>
            </a:r>
            <a:r>
              <a:rPr lang="en-US" altLang="en-US" sz="2400" dirty="0"/>
              <a:t>S3 </a:t>
            </a:r>
            <a:r>
              <a:rPr lang="en-US" altLang="en-US" sz="2400" dirty="0" smtClean="0"/>
              <a:t>such </a:t>
            </a:r>
            <a:r>
              <a:rPr lang="en-US" altLang="en-US" sz="2400" dirty="0"/>
              <a:t>that</a:t>
            </a:r>
          </a:p>
          <a:p>
            <a:r>
              <a:rPr lang="en-US" altLang="en-US" sz="2400" dirty="0" smtClean="0"/>
              <a:t>S3(S1(P1</a:t>
            </a:r>
            <a:r>
              <a:rPr lang="en-US" altLang="en-US" sz="2400" dirty="0"/>
              <a:t>)) = </a:t>
            </a:r>
            <a:r>
              <a:rPr lang="en-US" altLang="en-US" sz="2400" dirty="0" smtClean="0"/>
              <a:t>S2(P1). </a:t>
            </a:r>
          </a:p>
          <a:p>
            <a:r>
              <a:rPr lang="en-US" altLang="en-US" sz="2400" b="0" dirty="0" smtClean="0">
                <a:solidFill>
                  <a:srgbClr val="FF0000"/>
                </a:solidFill>
              </a:rPr>
              <a:t>S3(S1(P1)) means apply S3 to the result of applying S1 to P1</a:t>
            </a:r>
            <a:r>
              <a:rPr lang="en-US" altLang="en-US" sz="2400" dirty="0" smtClean="0"/>
              <a:t>.</a:t>
            </a:r>
          </a:p>
          <a:p>
            <a:endParaRPr lang="en-US" altLang="en-US" sz="2400" dirty="0"/>
          </a:p>
          <a:p>
            <a:r>
              <a:rPr lang="en-US" altLang="en-US" sz="2400" dirty="0"/>
              <a:t>{ a/x, a/y } is </a:t>
            </a:r>
            <a:r>
              <a:rPr lang="en-US" altLang="en-US" sz="2400" dirty="0">
                <a:solidFill>
                  <a:srgbClr val="0070C0"/>
                </a:solidFill>
              </a:rPr>
              <a:t>less</a:t>
            </a:r>
            <a:r>
              <a:rPr lang="en-US" altLang="en-US" sz="2400" dirty="0"/>
              <a:t> general than </a:t>
            </a:r>
            <a:r>
              <a:rPr lang="en-US" altLang="en-US" sz="2400" dirty="0" smtClean="0"/>
              <a:t>{  </a:t>
            </a:r>
            <a:r>
              <a:rPr lang="en-US" altLang="en-US" sz="2400" dirty="0"/>
              <a:t>y/x }. {  y/x </a:t>
            </a:r>
            <a:r>
              <a:rPr lang="en-US" altLang="en-US" sz="2400" dirty="0" smtClean="0"/>
              <a:t>} </a:t>
            </a:r>
            <a:r>
              <a:rPr lang="en-US" altLang="en-US" sz="2400" dirty="0"/>
              <a:t>is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 smtClean="0">
                <a:solidFill>
                  <a:srgbClr val="0070C0"/>
                </a:solidFill>
              </a:rPr>
              <a:t>more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general than { a/x, a/y }</a:t>
            </a:r>
            <a:r>
              <a:rPr lang="en-US" altLang="en-US" sz="2400" dirty="0" smtClean="0"/>
              <a:t>.</a:t>
            </a:r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14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Most General Unifiers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1534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A unifier S1 for L1 and L2 is a </a:t>
            </a:r>
            <a:r>
              <a:rPr lang="en-US" altLang="en-US" sz="2400" i="1">
                <a:solidFill>
                  <a:srgbClr val="FF0000"/>
                </a:solidFill>
              </a:rPr>
              <a:t>most general unifier</a:t>
            </a:r>
            <a:r>
              <a:rPr lang="en-US" altLang="en-US" sz="2400"/>
              <a:t>  (MGU) for L1 and L2 provided that for any other unifier S2 of L1 and L2 there exists a substitution S3 such that</a:t>
            </a:r>
          </a:p>
          <a:p>
            <a:r>
              <a:rPr lang="en-US" altLang="en-US" sz="2400"/>
              <a:t>S3(S1(L1)) = S2(L1).</a:t>
            </a:r>
          </a:p>
          <a:p>
            <a:endParaRPr lang="en-US" altLang="en-US" sz="2400"/>
          </a:p>
          <a:p>
            <a:r>
              <a:rPr lang="en-US" altLang="en-US" sz="2400"/>
              <a:t> S1 = {  y/x } is a most general unifier for P(x), P(y).</a:t>
            </a:r>
          </a:p>
          <a:p>
            <a:endParaRPr lang="en-US" altLang="en-US" sz="2400"/>
          </a:p>
          <a:p>
            <a:r>
              <a:rPr lang="en-US" altLang="en-US" sz="2400"/>
              <a:t> S2 = { f(a)/x, f(a)/y } is not a MGU for P(x), P(y).</a:t>
            </a:r>
          </a:p>
          <a:p>
            <a:endParaRPr lang="en-US" altLang="en-US" sz="2400"/>
          </a:p>
          <a:p>
            <a:r>
              <a:rPr lang="en-US" altLang="en-US" sz="2400"/>
              <a:t> S3 = { f(a)/y }</a:t>
            </a:r>
          </a:p>
          <a:p>
            <a:endParaRPr lang="en-US" altLang="en-US" sz="2400"/>
          </a:p>
          <a:p>
            <a:r>
              <a:rPr lang="en-US" altLang="en-US" sz="2400"/>
              <a:t>S3(S1(P(x)))   = P(f(a)) =   S2(P(x)).</a:t>
            </a:r>
          </a:p>
        </p:txBody>
      </p:sp>
    </p:spTree>
    <p:extLst>
      <p:ext uri="{BB962C8B-B14F-4D97-AF65-F5344CB8AC3E}">
        <p14:creationId xmlns:p14="http://schemas.microsoft.com/office/powerpoint/2010/main" val="80558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Finding a Most-General Unifier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772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1. Given literals L1 and L2, place a cursor at the left end of each. Skip any negation sign. If the </a:t>
            </a:r>
            <a:r>
              <a:rPr lang="en-US" altLang="en-US" sz="2400" dirty="0">
                <a:solidFill>
                  <a:srgbClr val="FF0000"/>
                </a:solidFill>
              </a:rPr>
              <a:t>predicate symbols do not match</a:t>
            </a:r>
            <a:r>
              <a:rPr lang="en-US" altLang="en-US" sz="2400" dirty="0"/>
              <a:t>, return </a:t>
            </a:r>
            <a:r>
              <a:rPr lang="en-US" altLang="en-US" sz="2400" dirty="0">
                <a:solidFill>
                  <a:srgbClr val="FF0000"/>
                </a:solidFill>
              </a:rPr>
              <a:t>NOT-UNIFIABLE</a:t>
            </a:r>
            <a:r>
              <a:rPr lang="en-US" altLang="en-US" sz="2400" dirty="0"/>
              <a:t>.</a:t>
            </a:r>
          </a:p>
          <a:p>
            <a:endParaRPr lang="en-US" altLang="en-US" sz="2400" dirty="0"/>
          </a:p>
          <a:p>
            <a:r>
              <a:rPr lang="en-US" altLang="en-US" sz="2400" dirty="0"/>
              <a:t>2. Let S =  { }.</a:t>
            </a:r>
          </a:p>
          <a:p>
            <a:endParaRPr lang="en-US" altLang="en-US" sz="2400" dirty="0"/>
          </a:p>
          <a:p>
            <a:r>
              <a:rPr lang="en-US" altLang="en-US" sz="2400" dirty="0"/>
              <a:t>3. Move the cursor</a:t>
            </a:r>
            <a:r>
              <a:rPr lang="en-US" altLang="en-US" sz="2400" dirty="0">
                <a:solidFill>
                  <a:srgbClr val="FF0000"/>
                </a:solidFill>
              </a:rPr>
              <a:t>s</a:t>
            </a:r>
            <a:r>
              <a:rPr lang="en-US" altLang="en-US" sz="2400" dirty="0"/>
              <a:t> right to the next term </a:t>
            </a:r>
            <a:r>
              <a:rPr lang="en-US" altLang="en-US" sz="2400" dirty="0" smtClean="0"/>
              <a:t>(argument) in </a:t>
            </a:r>
            <a:r>
              <a:rPr lang="en-US" altLang="en-US" sz="2400" dirty="0"/>
              <a:t>each literal.  </a:t>
            </a:r>
            <a:endParaRPr lang="en-US" altLang="en-US" sz="2400" dirty="0" smtClean="0"/>
          </a:p>
          <a:p>
            <a:r>
              <a:rPr lang="en-US" altLang="en-US" sz="2400" dirty="0" smtClean="0"/>
              <a:t>If </a:t>
            </a:r>
            <a:r>
              <a:rPr lang="en-US" altLang="en-US" sz="2400" dirty="0"/>
              <a:t>there are </a:t>
            </a:r>
            <a:r>
              <a:rPr lang="en-US" altLang="en-US" sz="2400" dirty="0">
                <a:solidFill>
                  <a:srgbClr val="FF0000"/>
                </a:solidFill>
              </a:rPr>
              <a:t>no terms</a:t>
            </a:r>
            <a:r>
              <a:rPr lang="en-US" altLang="en-US" sz="2400" dirty="0"/>
              <a:t> left, return </a:t>
            </a:r>
            <a:r>
              <a:rPr lang="en-US" altLang="en-US" sz="2400" dirty="0">
                <a:solidFill>
                  <a:srgbClr val="FF0000"/>
                </a:solidFill>
              </a:rPr>
              <a:t>S</a:t>
            </a:r>
            <a:r>
              <a:rPr lang="en-US" altLang="en-US" sz="2400" dirty="0"/>
              <a:t> as a </a:t>
            </a:r>
            <a:r>
              <a:rPr lang="en-US" altLang="en-US" sz="2400" dirty="0" smtClean="0">
                <a:solidFill>
                  <a:srgbClr val="FF0000"/>
                </a:solidFill>
              </a:rPr>
              <a:t>MGU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else </a:t>
            </a:r>
          </a:p>
          <a:p>
            <a:r>
              <a:rPr lang="en-US" altLang="en-US" sz="2400" dirty="0" smtClean="0"/>
              <a:t>Let </a:t>
            </a:r>
            <a:r>
              <a:rPr lang="en-US" altLang="en-US" sz="2400" dirty="0"/>
              <a:t>t1 and t2 be the terms.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26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Finding an MGU (Cont.)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05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4a.  If t1 = t2, go to Step 3.</a:t>
            </a:r>
          </a:p>
          <a:p>
            <a:r>
              <a:rPr lang="en-US" altLang="en-US" sz="2400" dirty="0" smtClean="0"/>
              <a:t>4b</a:t>
            </a:r>
            <a:r>
              <a:rPr lang="en-US" altLang="en-US" sz="2400" dirty="0"/>
              <a:t>. Otherwise, if either t1 or t2 is a variable (call it v and call the other term t), then attempt to add t/v to S (see below).</a:t>
            </a:r>
          </a:p>
          <a:p>
            <a:r>
              <a:rPr lang="en-US" altLang="en-US" sz="2400" dirty="0"/>
              <a:t>4c. Otherwise if t1 and t2 both begin with </a:t>
            </a:r>
            <a:r>
              <a:rPr lang="en-US" altLang="en-US" sz="2400" dirty="0">
                <a:solidFill>
                  <a:srgbClr val="FF0000"/>
                </a:solidFill>
              </a:rPr>
              <a:t>function symbols</a:t>
            </a:r>
            <a:r>
              <a:rPr lang="en-US" altLang="en-US" sz="2400" dirty="0"/>
              <a:t>, and these symbols are </a:t>
            </a:r>
            <a:r>
              <a:rPr lang="en-US" altLang="en-US" sz="2400" dirty="0">
                <a:solidFill>
                  <a:srgbClr val="FF0000"/>
                </a:solidFill>
              </a:rPr>
              <a:t>the same</a:t>
            </a:r>
            <a:r>
              <a:rPr lang="en-US" altLang="en-US" sz="2400" dirty="0"/>
              <a:t>, move the cursors to the first argument of these symbols and go to step 4a.</a:t>
            </a:r>
          </a:p>
          <a:p>
            <a:r>
              <a:rPr lang="en-US" altLang="en-US" sz="2400" dirty="0"/>
              <a:t>4d. Otherwise, return NOT-UNIFIABLE.</a:t>
            </a:r>
          </a:p>
          <a:p>
            <a:endParaRPr lang="en-US" altLang="en-US" sz="2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3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Finding an MGU (Cont.)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8515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8153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/>
              <a:t>When trying to add  t/v  to S, apply { t/v } to each term in S.  If this results in any elementary substitution whose </a:t>
            </a:r>
            <a:r>
              <a:rPr lang="en-US" altLang="en-US" sz="2400" dirty="0">
                <a:solidFill>
                  <a:srgbClr val="FF0000"/>
                </a:solidFill>
              </a:rPr>
              <a:t>term includes its variable</a:t>
            </a:r>
            <a:r>
              <a:rPr lang="en-US" altLang="en-US" sz="2400" dirty="0"/>
              <a:t>, return NOT-UNIFIABLE.  </a:t>
            </a:r>
            <a:endParaRPr lang="en-US" altLang="en-US" sz="2400" dirty="0" smtClean="0"/>
          </a:p>
          <a:p>
            <a:r>
              <a:rPr lang="en-US" altLang="en-US" sz="2400" dirty="0" smtClean="0"/>
              <a:t>Otherwise</a:t>
            </a:r>
            <a:r>
              <a:rPr lang="en-US" altLang="en-US" sz="2400" dirty="0"/>
              <a:t>, replace each elementary substitution in S by the result of applying { t/v } and add t/v itself to S.</a:t>
            </a:r>
          </a:p>
        </p:txBody>
      </p:sp>
    </p:spTree>
    <p:extLst>
      <p:ext uri="{BB962C8B-B14F-4D97-AF65-F5344CB8AC3E}">
        <p14:creationId xmlns:p14="http://schemas.microsoft.com/office/powerpoint/2010/main" val="9652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Example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63" name="Text Box 3"/>
          <p:cNvSpPr txBox="1">
            <a:spLocks noChangeArrowheads="1"/>
          </p:cNvSpPr>
          <p:nvPr/>
        </p:nvSpPr>
        <p:spPr bwMode="auto">
          <a:xfrm>
            <a:off x="1143000" y="1447800"/>
            <a:ext cx="6781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/>
              <a:t>L1:  P(a, f(x, a))</a:t>
            </a:r>
          </a:p>
          <a:p>
            <a:r>
              <a:rPr lang="en-US" altLang="en-US" sz="2400" b="1"/>
              <a:t>L2:  P(a, f(g(y), y))</a:t>
            </a:r>
          </a:p>
          <a:p>
            <a:endParaRPr lang="en-US" altLang="en-US" sz="2400" b="1"/>
          </a:p>
          <a:p>
            <a:r>
              <a:rPr lang="en-US" altLang="en-US" sz="2400" b="1"/>
              <a:t>S: { }</a:t>
            </a:r>
          </a:p>
          <a:p>
            <a:r>
              <a:rPr lang="en-US" altLang="en-US" sz="2400" b="1"/>
              <a:t>S: { g(y)/x }</a:t>
            </a:r>
          </a:p>
          <a:p>
            <a:r>
              <a:rPr lang="en-US" altLang="en-US" sz="2400" b="1"/>
              <a:t>S: { g(a)/x, a/y }</a:t>
            </a:r>
          </a:p>
          <a:p>
            <a:endParaRPr lang="en-US" altLang="en-US" sz="24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7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Unification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534400" cy="46482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cs typeface="Arial" charset="0"/>
              </a:rPr>
              <a:t>More Examples of Unification:</a:t>
            </a:r>
          </a:p>
          <a:p>
            <a:pPr>
              <a:buNone/>
            </a:pPr>
            <a:r>
              <a:rPr lang="en-US" sz="2000" dirty="0" smtClean="0">
                <a:cs typeface="Arial" charset="0"/>
              </a:rPr>
              <a:t>If we apply the same substitution to both: they become the same.</a:t>
            </a:r>
            <a:endParaRPr lang="en-US" sz="2000" dirty="0" smtClean="0"/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b="1" dirty="0" smtClean="0">
                <a:solidFill>
                  <a:srgbClr val="CC0099"/>
                </a:solidFill>
              </a:rPr>
              <a:t>p </a:t>
            </a:r>
            <a:r>
              <a:rPr lang="en-US" sz="2000" b="1" dirty="0">
                <a:solidFill>
                  <a:srgbClr val="CC0099"/>
                </a:solidFill>
              </a:rPr>
              <a:t>			</a:t>
            </a:r>
            <a:r>
              <a:rPr lang="en-US" sz="2000" b="1" dirty="0" smtClean="0">
                <a:solidFill>
                  <a:srgbClr val="CC0099"/>
                </a:solidFill>
              </a:rPr>
              <a:t>	q</a:t>
            </a:r>
            <a:r>
              <a:rPr lang="en-US" sz="2000" b="1" dirty="0">
                <a:solidFill>
                  <a:srgbClr val="CC0099"/>
                </a:solidFill>
              </a:rPr>
              <a:t>	 		</a:t>
            </a:r>
            <a:r>
              <a:rPr lang="el-GR" sz="2000" b="1" dirty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000" b="1" dirty="0">
                <a:solidFill>
                  <a:srgbClr val="CC0099"/>
                </a:solidFill>
              </a:rPr>
              <a:t>  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Knows(</a:t>
            </a:r>
            <a:r>
              <a:rPr lang="en-US" sz="2000" dirty="0" err="1">
                <a:solidFill>
                  <a:srgbClr val="CC0099"/>
                </a:solidFill>
              </a:rPr>
              <a:t>John,x</a:t>
            </a:r>
            <a:r>
              <a:rPr lang="en-US" sz="2000" dirty="0">
                <a:solidFill>
                  <a:srgbClr val="CC0099"/>
                </a:solidFill>
              </a:rPr>
              <a:t>) 	</a:t>
            </a:r>
            <a:r>
              <a:rPr lang="en-US" sz="2000" dirty="0" smtClean="0">
                <a:solidFill>
                  <a:srgbClr val="CC0099"/>
                </a:solidFill>
              </a:rPr>
              <a:t>	Knows(</a:t>
            </a:r>
            <a:r>
              <a:rPr lang="en-US" sz="2000" dirty="0" err="1" smtClean="0">
                <a:solidFill>
                  <a:srgbClr val="CC0099"/>
                </a:solidFill>
              </a:rPr>
              <a:t>John,Jane</a:t>
            </a:r>
            <a:r>
              <a:rPr lang="en-US" sz="2000" dirty="0">
                <a:solidFill>
                  <a:srgbClr val="CC0099"/>
                </a:solidFill>
              </a:rPr>
              <a:t>) 	{x/Jane</a:t>
            </a:r>
            <a:r>
              <a:rPr lang="en-US" sz="2000" dirty="0" smtClean="0">
                <a:solidFill>
                  <a:srgbClr val="CC0099"/>
                </a:solidFill>
              </a:rPr>
              <a:t>}</a:t>
            </a:r>
            <a:endParaRPr lang="en-US" sz="2000" dirty="0">
              <a:solidFill>
                <a:srgbClr val="CC0099"/>
              </a:solidFill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Knows(</a:t>
            </a:r>
            <a:r>
              <a:rPr lang="en-US" sz="2000" dirty="0" err="1">
                <a:solidFill>
                  <a:srgbClr val="CC0099"/>
                </a:solidFill>
              </a:rPr>
              <a:t>John,x</a:t>
            </a:r>
            <a:r>
              <a:rPr lang="en-US" sz="2000" dirty="0">
                <a:solidFill>
                  <a:srgbClr val="CC0099"/>
                </a:solidFill>
              </a:rPr>
              <a:t>)	</a:t>
            </a:r>
            <a:r>
              <a:rPr lang="en-US" sz="2000" dirty="0" smtClean="0">
                <a:solidFill>
                  <a:srgbClr val="CC0099"/>
                </a:solidFill>
              </a:rPr>
              <a:t>	Knows(</a:t>
            </a:r>
            <a:r>
              <a:rPr lang="en-US" sz="2000" dirty="0" err="1" smtClean="0">
                <a:solidFill>
                  <a:srgbClr val="CC0099"/>
                </a:solidFill>
              </a:rPr>
              <a:t>y,Mary</a:t>
            </a:r>
            <a:r>
              <a:rPr lang="en-US" sz="2000" dirty="0" smtClean="0">
                <a:solidFill>
                  <a:srgbClr val="CC0099"/>
                </a:solidFill>
              </a:rPr>
              <a:t>) </a:t>
            </a:r>
            <a:r>
              <a:rPr lang="en-US" sz="2000" dirty="0">
                <a:solidFill>
                  <a:srgbClr val="CC0099"/>
                </a:solidFill>
              </a:rPr>
              <a:t>		{</a:t>
            </a:r>
            <a:r>
              <a:rPr lang="en-US" sz="2000" dirty="0" smtClean="0">
                <a:solidFill>
                  <a:srgbClr val="CC0099"/>
                </a:solidFill>
              </a:rPr>
              <a:t>x/Mary, y/John}</a:t>
            </a:r>
            <a:endParaRPr lang="en-US" sz="2000" dirty="0">
              <a:solidFill>
                <a:srgbClr val="CC0099"/>
              </a:solidFill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Knows(</a:t>
            </a:r>
            <a:r>
              <a:rPr lang="en-US" sz="2000" dirty="0" err="1">
                <a:solidFill>
                  <a:srgbClr val="CC0099"/>
                </a:solidFill>
              </a:rPr>
              <a:t>John,x</a:t>
            </a:r>
            <a:r>
              <a:rPr lang="en-US" sz="2000" dirty="0">
                <a:solidFill>
                  <a:srgbClr val="CC0099"/>
                </a:solidFill>
              </a:rPr>
              <a:t>) 	</a:t>
            </a:r>
            <a:r>
              <a:rPr lang="en-US" sz="2000" dirty="0" smtClean="0">
                <a:solidFill>
                  <a:srgbClr val="CC0099"/>
                </a:solidFill>
              </a:rPr>
              <a:t>	Knows(</a:t>
            </a:r>
            <a:r>
              <a:rPr lang="en-US" sz="2000" dirty="0" err="1" smtClean="0">
                <a:solidFill>
                  <a:srgbClr val="CC0099"/>
                </a:solidFill>
              </a:rPr>
              <a:t>y,Mother</a:t>
            </a:r>
            <a:r>
              <a:rPr lang="en-US" sz="2000" dirty="0" smtClean="0">
                <a:solidFill>
                  <a:srgbClr val="CC0099"/>
                </a:solidFill>
              </a:rPr>
              <a:t>(y</a:t>
            </a:r>
            <a:r>
              <a:rPr lang="en-US" sz="2000" dirty="0">
                <a:solidFill>
                  <a:srgbClr val="CC0099"/>
                </a:solidFill>
              </a:rPr>
              <a:t>))	{y/John</a:t>
            </a:r>
            <a:r>
              <a:rPr lang="en-US" sz="2000" dirty="0" smtClean="0">
                <a:solidFill>
                  <a:srgbClr val="CC0099"/>
                </a:solidFill>
              </a:rPr>
              <a:t>, x/Mother(John)}</a:t>
            </a:r>
            <a:endParaRPr lang="en-US" sz="2000" dirty="0">
              <a:solidFill>
                <a:srgbClr val="CC0099"/>
              </a:solidFill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CC0099"/>
                </a:solidFill>
              </a:rPr>
              <a:t>Knows(</a:t>
            </a:r>
            <a:r>
              <a:rPr lang="en-US" sz="2000" dirty="0" err="1">
                <a:solidFill>
                  <a:srgbClr val="CC0099"/>
                </a:solidFill>
              </a:rPr>
              <a:t>John,</a:t>
            </a:r>
            <a:r>
              <a:rPr lang="en-US" sz="2000" dirty="0" err="1">
                <a:solidFill>
                  <a:srgbClr val="00B050"/>
                </a:solidFill>
              </a:rPr>
              <a:t>x</a:t>
            </a:r>
            <a:r>
              <a:rPr lang="en-US" sz="2000" dirty="0">
                <a:solidFill>
                  <a:srgbClr val="CC0099"/>
                </a:solidFill>
              </a:rPr>
              <a:t>)	</a:t>
            </a:r>
            <a:r>
              <a:rPr lang="en-US" sz="2000" dirty="0" smtClean="0">
                <a:solidFill>
                  <a:srgbClr val="CC0099"/>
                </a:solidFill>
              </a:rPr>
              <a:t>	Knows(</a:t>
            </a:r>
            <a:r>
              <a:rPr lang="en-US" sz="2000" dirty="0" err="1" smtClean="0"/>
              <a:t>x</a:t>
            </a:r>
            <a:r>
              <a:rPr lang="en-US" sz="2000" dirty="0" err="1" smtClean="0">
                <a:solidFill>
                  <a:srgbClr val="CC0099"/>
                </a:solidFill>
              </a:rPr>
              <a:t>,Mary</a:t>
            </a:r>
            <a:r>
              <a:rPr lang="en-US" sz="2000" dirty="0" smtClean="0">
                <a:solidFill>
                  <a:srgbClr val="CC0099"/>
                </a:solidFill>
              </a:rPr>
              <a:t>) </a:t>
            </a:r>
            <a:r>
              <a:rPr lang="en-US" sz="2000" dirty="0">
                <a:solidFill>
                  <a:srgbClr val="CC0099"/>
                </a:solidFill>
              </a:rPr>
              <a:t>		</a:t>
            </a:r>
            <a:r>
              <a:rPr lang="en-US" sz="2000" dirty="0" smtClean="0">
                <a:solidFill>
                  <a:srgbClr val="CC0099"/>
                </a:solidFill>
              </a:rPr>
              <a:t>{x</a:t>
            </a:r>
            <a:r>
              <a:rPr lang="en-US" sz="2000" baseline="-25000" dirty="0" smtClean="0">
                <a:solidFill>
                  <a:srgbClr val="CC0099"/>
                </a:solidFill>
              </a:rPr>
              <a:t>1</a:t>
            </a:r>
            <a:r>
              <a:rPr lang="en-US" sz="2000" dirty="0" smtClean="0">
                <a:solidFill>
                  <a:srgbClr val="CC0099"/>
                </a:solidFill>
              </a:rPr>
              <a:t>/John, x</a:t>
            </a:r>
            <a:r>
              <a:rPr lang="en-US" sz="2000" baseline="-25000" dirty="0" smtClean="0">
                <a:solidFill>
                  <a:srgbClr val="CC0099"/>
                </a:solidFill>
              </a:rPr>
              <a:t>2</a:t>
            </a:r>
            <a:r>
              <a:rPr lang="en-US" sz="2000" dirty="0" smtClean="0">
                <a:solidFill>
                  <a:srgbClr val="CC0099"/>
                </a:solidFill>
              </a:rPr>
              <a:t>/Mary}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CC0099"/>
                </a:solidFill>
              </a:rPr>
              <a:t>Knows(</a:t>
            </a:r>
            <a:r>
              <a:rPr lang="en-US" sz="2000" dirty="0" err="1" smtClean="0">
                <a:solidFill>
                  <a:srgbClr val="CC0099"/>
                </a:solidFill>
              </a:rPr>
              <a:t>John,x</a:t>
            </a:r>
            <a:r>
              <a:rPr lang="en-US" sz="2000" dirty="0" smtClean="0">
                <a:solidFill>
                  <a:srgbClr val="CC0099"/>
                </a:solidFill>
              </a:rPr>
              <a:t>)		Knows(</a:t>
            </a:r>
            <a:r>
              <a:rPr lang="en-US" sz="2000" dirty="0" err="1" smtClean="0">
                <a:solidFill>
                  <a:srgbClr val="CC0099"/>
                </a:solidFill>
              </a:rPr>
              <a:t>y,z</a:t>
            </a:r>
            <a:r>
              <a:rPr lang="en-US" sz="2000" dirty="0" smtClean="0">
                <a:solidFill>
                  <a:srgbClr val="CC0099"/>
                </a:solidFill>
              </a:rPr>
              <a:t>)		{y/John, x/z}</a:t>
            </a:r>
          </a:p>
          <a:p>
            <a:pPr>
              <a:buFontTx/>
              <a:buNone/>
            </a:pPr>
            <a:r>
              <a:rPr lang="en-US" altLang="en-US" sz="2000" dirty="0" smtClean="0">
                <a:solidFill>
                  <a:srgbClr val="FF0000"/>
                </a:solidFill>
              </a:rPr>
              <a:t>P(x, x)                                P(f(x),x)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No. Fails OC</a:t>
            </a:r>
          </a:p>
          <a:p>
            <a:pPr>
              <a:buNone/>
            </a:pPr>
            <a:r>
              <a:rPr lang="en-US" altLang="en-US" sz="2000" dirty="0" smtClean="0">
                <a:solidFill>
                  <a:srgbClr val="FF0000"/>
                </a:solidFill>
              </a:rPr>
              <a:t>P(x, x)                                P(f(y),y)                 </a:t>
            </a:r>
            <a:r>
              <a:rPr lang="en-US" sz="2000" dirty="0" smtClean="0">
                <a:solidFill>
                  <a:srgbClr val="FF0000"/>
                </a:solidFill>
              </a:rPr>
              <a:t>{f(y)/x}</a:t>
            </a:r>
          </a:p>
          <a:p>
            <a:pPr>
              <a:buNone/>
            </a:pPr>
            <a:r>
              <a:rPr lang="en-US" altLang="en-US" sz="2000" dirty="0" smtClean="0">
                <a:solidFill>
                  <a:srgbClr val="FF0000"/>
                </a:solidFill>
              </a:rPr>
              <a:t>P(</a:t>
            </a:r>
            <a:r>
              <a:rPr lang="en-US" sz="2000" dirty="0">
                <a:solidFill>
                  <a:srgbClr val="FF0000"/>
                </a:solidFill>
              </a:rPr>
              <a:t>f(y)</a:t>
            </a:r>
            <a:r>
              <a:rPr lang="en-US" alt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f(y)</a:t>
            </a:r>
            <a:r>
              <a:rPr lang="en-US" altLang="en-US" sz="2000" dirty="0" smtClean="0">
                <a:solidFill>
                  <a:srgbClr val="FF0000"/>
                </a:solidFill>
              </a:rPr>
              <a:t>)                         P(f(y</a:t>
            </a:r>
            <a:r>
              <a:rPr lang="en-US" altLang="en-US" sz="2000" dirty="0">
                <a:solidFill>
                  <a:srgbClr val="FF0000"/>
                </a:solidFill>
              </a:rPr>
              <a:t>),y)                 </a:t>
            </a:r>
            <a:r>
              <a:rPr lang="en-US" sz="2000" dirty="0">
                <a:solidFill>
                  <a:srgbClr val="FF0000"/>
                </a:solidFill>
              </a:rPr>
              <a:t>{f(y)/</a:t>
            </a:r>
            <a:r>
              <a:rPr lang="en-US" sz="2000" dirty="0" smtClean="0">
                <a:solidFill>
                  <a:srgbClr val="FF0000"/>
                </a:solidFill>
              </a:rPr>
              <a:t>x}o f(y)/y= XXXX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Standardizing </a:t>
            </a:r>
            <a:r>
              <a:rPr lang="en-US" sz="2000" dirty="0">
                <a:solidFill>
                  <a:srgbClr val="7030A0"/>
                </a:solidFill>
              </a:rPr>
              <a:t>apart </a:t>
            </a:r>
            <a:r>
              <a:rPr lang="en-US" sz="2000" dirty="0"/>
              <a:t>eliminates overlap of </a:t>
            </a:r>
            <a:r>
              <a:rPr lang="en-US" sz="2000" dirty="0" smtClean="0"/>
              <a:t>variables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Most general unifier: others special cases: </a:t>
            </a:r>
            <a:r>
              <a:rPr lang="en-US" sz="2000" dirty="0">
                <a:solidFill>
                  <a:srgbClr val="CC0099"/>
                </a:solidFill>
              </a:rPr>
              <a:t>{y/John, x/z</a:t>
            </a:r>
            <a:r>
              <a:rPr lang="en-US" sz="2000" dirty="0" smtClean="0">
                <a:solidFill>
                  <a:srgbClr val="CC0099"/>
                </a:solidFill>
              </a:rPr>
              <a:t>} more general than </a:t>
            </a:r>
            <a:r>
              <a:rPr lang="en-US" sz="2000" dirty="0">
                <a:solidFill>
                  <a:srgbClr val="CC0099"/>
                </a:solidFill>
              </a:rPr>
              <a:t>{y/John, </a:t>
            </a:r>
            <a:r>
              <a:rPr lang="en-US" sz="2000" dirty="0" smtClean="0">
                <a:solidFill>
                  <a:srgbClr val="CC0099"/>
                </a:solidFill>
              </a:rPr>
              <a:t>x/John, z</a:t>
            </a:r>
            <a:r>
              <a:rPr lang="en-US" sz="2000" dirty="0">
                <a:solidFill>
                  <a:srgbClr val="CC0099"/>
                </a:solidFill>
              </a:rPr>
              <a:t>/John</a:t>
            </a:r>
            <a:r>
              <a:rPr lang="en-US" sz="2000" dirty="0" smtClean="0">
                <a:solidFill>
                  <a:srgbClr val="CC0099"/>
                </a:solidFill>
              </a:rPr>
              <a:t>}</a:t>
            </a:r>
            <a:endParaRPr lang="en-US" sz="2000" dirty="0">
              <a:solidFill>
                <a:srgbClr val="CC0099"/>
              </a:solidFill>
            </a:endParaRPr>
          </a:p>
          <a:p>
            <a:endParaRPr lang="en-US" sz="2000" dirty="0">
              <a:solidFill>
                <a:srgbClr val="CC0099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3400" y="2819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28194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57912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3048000" y="44958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2095501" y="4457700"/>
            <a:ext cx="723899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V="1">
            <a:off x="5181600" y="4455176"/>
            <a:ext cx="1905000" cy="9550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4648200" y="4455177"/>
            <a:ext cx="1524000" cy="9550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1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Inference with GMP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525963"/>
          </a:xfrm>
        </p:spPr>
        <p:txBody>
          <a:bodyPr/>
          <a:lstStyle/>
          <a:p>
            <a:pPr algn="ctr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CC0099"/>
                </a:solidFill>
              </a:rPr>
              <a:t>(p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CC0099"/>
                </a:solidFill>
              </a:rPr>
              <a:t> p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CC0099"/>
                </a:solidFill>
              </a:rPr>
              <a:t> …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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 err="1" smtClean="0">
                <a:solidFill>
                  <a:srgbClr val="CC0099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CC0099"/>
                </a:solidFill>
              </a:rPr>
              <a:t>n</a:t>
            </a:r>
            <a:r>
              <a:rPr lang="en-US" sz="2400" b="1" dirty="0" smtClean="0">
                <a:solidFill>
                  <a:srgbClr val="CC0099"/>
                </a:solidFill>
              </a:rPr>
              <a:t> </a:t>
            </a:r>
            <a:r>
              <a:rPr lang="en-US" sz="2400" b="1" dirty="0" smtClean="0">
                <a:solidFill>
                  <a:srgbClr val="CC0099"/>
                </a:solidFill>
                <a:sym typeface="Symbol" pitchFamily="18" charset="2"/>
              </a:rPr>
              <a:t></a:t>
            </a:r>
            <a:r>
              <a:rPr lang="en-US" sz="2400" b="1" dirty="0" smtClean="0">
                <a:solidFill>
                  <a:srgbClr val="CC0099"/>
                </a:solidFill>
              </a:rPr>
              <a:t>q), p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1</a:t>
            </a:r>
            <a:r>
              <a:rPr lang="en-US" sz="2400" b="1" dirty="0">
                <a:solidFill>
                  <a:srgbClr val="CC0099"/>
                </a:solidFill>
              </a:rPr>
              <a:t>', p</a:t>
            </a:r>
            <a:r>
              <a:rPr lang="en-US" sz="2400" b="1" baseline="-25000" dirty="0">
                <a:solidFill>
                  <a:srgbClr val="CC0099"/>
                </a:solidFill>
              </a:rPr>
              <a:t>2</a:t>
            </a:r>
            <a:r>
              <a:rPr lang="en-US" sz="2400" b="1" dirty="0">
                <a:solidFill>
                  <a:srgbClr val="CC0099"/>
                </a:solidFill>
              </a:rPr>
              <a:t>', … , </a:t>
            </a:r>
            <a:r>
              <a:rPr lang="en-US" sz="2400" b="1" dirty="0" err="1">
                <a:solidFill>
                  <a:srgbClr val="CC0099"/>
                </a:solidFill>
              </a:rPr>
              <a:t>p</a:t>
            </a:r>
            <a:r>
              <a:rPr lang="en-US" sz="2400" b="1" baseline="-25000" dirty="0" err="1">
                <a:solidFill>
                  <a:srgbClr val="CC0099"/>
                </a:solidFill>
              </a:rPr>
              <a:t>n</a:t>
            </a:r>
            <a:r>
              <a:rPr lang="en-US" sz="2400" b="1" dirty="0" smtClean="0">
                <a:solidFill>
                  <a:srgbClr val="CC0099"/>
                </a:solidFill>
              </a:rPr>
              <a:t>' 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400" dirty="0" smtClean="0"/>
              <a:t>such that</a:t>
            </a:r>
            <a:r>
              <a:rPr lang="en-US" sz="2400" b="1" dirty="0" smtClean="0">
                <a:solidFill>
                  <a:srgbClr val="CC0099"/>
                </a:solidFill>
              </a:rPr>
              <a:t> SUBST(</a:t>
            </a:r>
            <a:r>
              <a:rPr lang="el-GR" sz="2400" b="1" dirty="0" smtClean="0">
                <a:solidFill>
                  <a:srgbClr val="CC0099"/>
                </a:solidFill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</a:rPr>
              <a:t>, p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i</a:t>
            </a:r>
            <a:r>
              <a:rPr lang="en-US" sz="2400" b="1" dirty="0" smtClean="0">
                <a:solidFill>
                  <a:srgbClr val="CC0099"/>
                </a:solidFill>
              </a:rPr>
              <a:t>)= SUBST(</a:t>
            </a:r>
            <a:r>
              <a:rPr lang="el-GR" sz="2400" b="1" dirty="0" smtClean="0">
                <a:solidFill>
                  <a:srgbClr val="CC0099"/>
                </a:solidFill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</a:rPr>
              <a:t>, p</a:t>
            </a:r>
            <a:r>
              <a:rPr lang="en-US" sz="2400" b="1" baseline="-25000" dirty="0" smtClean="0">
                <a:solidFill>
                  <a:srgbClr val="CC0099"/>
                </a:solidFill>
              </a:rPr>
              <a:t>i</a:t>
            </a:r>
            <a:r>
              <a:rPr lang="en-US" sz="2400" b="1" dirty="0" smtClean="0">
                <a:solidFill>
                  <a:srgbClr val="CC0099"/>
                </a:solidFill>
              </a:rPr>
              <a:t>') </a:t>
            </a:r>
            <a:r>
              <a:rPr lang="en-US" sz="2400" dirty="0" smtClean="0"/>
              <a:t>for all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algn="ctr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CC0099"/>
                </a:solidFill>
              </a:rPr>
              <a:t>SUBST(</a:t>
            </a:r>
            <a:r>
              <a:rPr lang="el-GR" sz="2400" b="1" dirty="0" smtClean="0">
                <a:solidFill>
                  <a:srgbClr val="CC0099"/>
                </a:solidFill>
                <a:cs typeface="Arial" charset="0"/>
              </a:rPr>
              <a:t>θ</a:t>
            </a:r>
            <a:r>
              <a:rPr lang="en-US" sz="2400" b="1" dirty="0" smtClean="0">
                <a:solidFill>
                  <a:srgbClr val="CC0099"/>
                </a:solidFill>
                <a:cs typeface="Arial" charset="0"/>
              </a:rPr>
              <a:t>,q)</a:t>
            </a:r>
            <a:endParaRPr lang="en-US" sz="2400" b="1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r>
              <a:rPr lang="en-US" sz="2400" b="1" dirty="0" smtClean="0"/>
              <a:t>Forward chaining</a:t>
            </a:r>
          </a:p>
          <a:p>
            <a:pPr lvl="1"/>
            <a:r>
              <a:rPr lang="en-US" sz="2400" dirty="0" smtClean="0"/>
              <a:t>Like search: keep proving new things and adding them to the KB until we can prove q</a:t>
            </a:r>
          </a:p>
          <a:p>
            <a:pPr lvl="1"/>
            <a:endParaRPr lang="en-US" sz="2000" dirty="0" smtClean="0"/>
          </a:p>
          <a:p>
            <a:r>
              <a:rPr lang="en-US" sz="2400" b="1" dirty="0" smtClean="0"/>
              <a:t>Backward chaining</a:t>
            </a:r>
          </a:p>
          <a:p>
            <a:pPr lvl="1"/>
            <a:r>
              <a:rPr lang="en-US" sz="2400" dirty="0" smtClean="0"/>
              <a:t>Find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such that knowing them would prove q</a:t>
            </a:r>
          </a:p>
          <a:p>
            <a:pPr lvl="1"/>
            <a:r>
              <a:rPr lang="en-US" sz="2400" dirty="0" smtClean="0"/>
              <a:t>Recursively try to prove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p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47800" y="2590800"/>
            <a:ext cx="6400800" cy="0"/>
          </a:xfrm>
          <a:prstGeom prst="line">
            <a:avLst/>
          </a:prstGeom>
          <a:noFill/>
          <a:ln w="25400">
            <a:solidFill>
              <a:srgbClr val="CC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49534</TotalTime>
  <Words>8169</Words>
  <Application>Microsoft Office PowerPoint</Application>
  <PresentationFormat>On-screen Show (4:3)</PresentationFormat>
  <Paragraphs>1096</Paragraphs>
  <Slides>120</Slides>
  <Notes>107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120</vt:i4>
      </vt:variant>
    </vt:vector>
  </HeadingPairs>
  <TitlesOfParts>
    <vt:vector size="134" baseType="lpstr">
      <vt:lpstr>宋体</vt:lpstr>
      <vt:lpstr>宋体</vt:lpstr>
      <vt:lpstr>Akhbar MT</vt:lpstr>
      <vt:lpstr>Arial</vt:lpstr>
      <vt:lpstr>Calibri</vt:lpstr>
      <vt:lpstr>Calibri Light</vt:lpstr>
      <vt:lpstr>Courier New</vt:lpstr>
      <vt:lpstr>Math C</vt:lpstr>
      <vt:lpstr>MS LineDraw</vt:lpstr>
      <vt:lpstr>Symbol</vt:lpstr>
      <vt:lpstr>Times New Roman</vt:lpstr>
      <vt:lpstr>Wingdings</vt:lpstr>
      <vt:lpstr>Default Design</vt:lpstr>
      <vt:lpstr>Equation</vt:lpstr>
      <vt:lpstr>Logic and Automated Reasoning</vt:lpstr>
      <vt:lpstr>Knowledge-based agents</vt:lpstr>
      <vt:lpstr>What is logic?</vt:lpstr>
      <vt:lpstr>Overview</vt:lpstr>
      <vt:lpstr>Propositional logic: Syntax</vt:lpstr>
      <vt:lpstr>Propositional logic: Semantics</vt:lpstr>
      <vt:lpstr>Truth tables</vt:lpstr>
      <vt:lpstr>Models, Interpretations, Worlds</vt:lpstr>
      <vt:lpstr>Models and Interpretations</vt:lpstr>
      <vt:lpstr>Logical equivalence</vt:lpstr>
      <vt:lpstr>Logical equivalence: Clauses</vt:lpstr>
      <vt:lpstr>Logical equivalence: Clauses</vt:lpstr>
      <vt:lpstr>Validity, satisfiability</vt:lpstr>
      <vt:lpstr>Validity, satisfiability</vt:lpstr>
      <vt:lpstr>Entailment</vt:lpstr>
      <vt:lpstr>Entailment</vt:lpstr>
      <vt:lpstr>Entailment Example</vt:lpstr>
      <vt:lpstr>Entailment </vt:lpstr>
      <vt:lpstr>Entailment </vt:lpstr>
      <vt:lpstr>Entailment </vt:lpstr>
      <vt:lpstr>Entailment  Check that: (KB α)  unsatisfiable </vt:lpstr>
      <vt:lpstr>Inference</vt:lpstr>
      <vt:lpstr>Inference: Sound and Complete</vt:lpstr>
      <vt:lpstr>Inference</vt:lpstr>
      <vt:lpstr>Inference rules</vt:lpstr>
      <vt:lpstr>Inference rules</vt:lpstr>
      <vt:lpstr>Inference rules</vt:lpstr>
      <vt:lpstr>Resolution</vt:lpstr>
      <vt:lpstr>Resolution</vt:lpstr>
      <vt:lpstr>Resolution is complete</vt:lpstr>
      <vt:lpstr>Complexity of inference</vt:lpstr>
      <vt:lpstr>Proof, Refutation Proof P v Q, PR, Q R:  can prove R?  Yes:  1- P v Q     -- {P, Q} 2-  P v R  -- {P, R} 3- Q v R   -- {Q, R} Clause 9 is a proof of R. But refutation is more convenient! 4- R   -- {R}</vt:lpstr>
      <vt:lpstr>Example</vt:lpstr>
      <vt:lpstr>Definite clauses</vt:lpstr>
      <vt:lpstr>Forward chaining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Backward chaining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Forward vs. backward chaining</vt:lpstr>
      <vt:lpstr>Summary</vt:lpstr>
      <vt:lpstr>First-Order Logic</vt:lpstr>
      <vt:lpstr>Limitations of propositional logic</vt:lpstr>
      <vt:lpstr>First-order logic</vt:lpstr>
      <vt:lpstr>Syntax of FOL</vt:lpstr>
      <vt:lpstr>Semantics of FOL</vt:lpstr>
      <vt:lpstr>Universal quantification</vt:lpstr>
      <vt:lpstr>Existential quantification</vt:lpstr>
      <vt:lpstr>Properties of quantifiers</vt:lpstr>
      <vt:lpstr>Equality</vt:lpstr>
      <vt:lpstr>Using FOL: The Kinship Domain</vt:lpstr>
      <vt:lpstr>Using FOL: The Set Domain</vt:lpstr>
      <vt:lpstr>Translating English to FOL</vt:lpstr>
      <vt:lpstr>Translating English to FOL</vt:lpstr>
      <vt:lpstr>Example: A simple genealogy KB by FOL</vt:lpstr>
      <vt:lpstr>PowerPoint Presentation</vt:lpstr>
      <vt:lpstr>PowerPoint Presentation</vt:lpstr>
      <vt:lpstr>Why “First order”?</vt:lpstr>
      <vt:lpstr>Inference in FOL</vt:lpstr>
      <vt:lpstr>Reduction of FOL to PL</vt:lpstr>
      <vt:lpstr>Reduction of FOL to PL</vt:lpstr>
      <vt:lpstr>Propositionalization</vt:lpstr>
      <vt:lpstr>Propositionalization</vt:lpstr>
      <vt:lpstr>Inference in FOL</vt:lpstr>
      <vt:lpstr>Generalized Modus Ponens (GMP)</vt:lpstr>
      <vt:lpstr>Predicate Logic and CNF</vt:lpstr>
      <vt:lpstr>Eliminate Existential Quantifiers</vt:lpstr>
      <vt:lpstr>Skolem functions</vt:lpstr>
      <vt:lpstr>Skolemization Example</vt:lpstr>
      <vt:lpstr>Conversion to CNF</vt:lpstr>
      <vt:lpstr>Conversion to CNF contd.</vt:lpstr>
      <vt:lpstr>Unification</vt:lpstr>
      <vt:lpstr>Modus Ponens in the Predicate Calculus</vt:lpstr>
      <vt:lpstr>Substitutions</vt:lpstr>
      <vt:lpstr>Unifiers</vt:lpstr>
      <vt:lpstr>The Occurs Check</vt:lpstr>
      <vt:lpstr>Generality of Unifiers</vt:lpstr>
      <vt:lpstr>Most General Unifiers</vt:lpstr>
      <vt:lpstr>Finding a Most-General Unifier</vt:lpstr>
      <vt:lpstr>Finding an MGU (Cont.)</vt:lpstr>
      <vt:lpstr>Finding an MGU (Cont.)</vt:lpstr>
      <vt:lpstr>Example</vt:lpstr>
      <vt:lpstr>Unification</vt:lpstr>
      <vt:lpstr>Inference with GMP</vt:lpstr>
      <vt:lpstr>Example knowledge base</vt:lpstr>
      <vt:lpstr>Example knowledge base</vt:lpstr>
      <vt:lpstr>Forward chaining proof</vt:lpstr>
      <vt:lpstr>Forward chaining proof</vt:lpstr>
      <vt:lpstr>Forward chaining proof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Resolution: FOL version</vt:lpstr>
      <vt:lpstr>Example: Resolution</vt:lpstr>
      <vt:lpstr>Example:Resolution Refutation</vt:lpstr>
      <vt:lpstr>Resolution proof: definite clauses</vt:lpstr>
      <vt:lpstr>Logic programming: Prolog</vt:lpstr>
      <vt:lpstr>Prolog example</vt:lpstr>
      <vt:lpstr>Prolog example</vt:lpstr>
      <vt:lpstr>Applications of Automated Reasoning</vt:lpstr>
      <vt:lpstr>Graph coloring</vt:lpstr>
      <vt:lpstr>Prolog lists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Agents</dc:title>
  <dc:creator>Min-Yen Kan</dc:creator>
  <cp:lastModifiedBy>Adnan Yahya</cp:lastModifiedBy>
  <cp:revision>224</cp:revision>
  <dcterms:created xsi:type="dcterms:W3CDTF">2003-12-17T07:08:22Z</dcterms:created>
  <dcterms:modified xsi:type="dcterms:W3CDTF">2021-04-05T17:02:05Z</dcterms:modified>
</cp:coreProperties>
</file>