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0"/>
  </p:notesMasterIdLst>
  <p:handoutMasterIdLst>
    <p:handoutMasterId r:id="rId81"/>
  </p:handoutMasterIdLst>
  <p:sldIdLst>
    <p:sldId id="331" r:id="rId2"/>
    <p:sldId id="332" r:id="rId3"/>
    <p:sldId id="333" r:id="rId4"/>
    <p:sldId id="334" r:id="rId5"/>
    <p:sldId id="335" r:id="rId6"/>
    <p:sldId id="336" r:id="rId7"/>
    <p:sldId id="401" r:id="rId8"/>
    <p:sldId id="402" r:id="rId9"/>
    <p:sldId id="337" r:id="rId10"/>
    <p:sldId id="338" r:id="rId11"/>
    <p:sldId id="339" r:id="rId12"/>
    <p:sldId id="340" r:id="rId13"/>
    <p:sldId id="341" r:id="rId14"/>
    <p:sldId id="403" r:id="rId15"/>
    <p:sldId id="343" r:id="rId16"/>
    <p:sldId id="344" r:id="rId17"/>
    <p:sldId id="345" r:id="rId18"/>
    <p:sldId id="346" r:id="rId19"/>
    <p:sldId id="347" r:id="rId20"/>
    <p:sldId id="350" r:id="rId21"/>
    <p:sldId id="351" r:id="rId22"/>
    <p:sldId id="352" r:id="rId23"/>
    <p:sldId id="353" r:id="rId24"/>
    <p:sldId id="348" r:id="rId25"/>
    <p:sldId id="349" r:id="rId26"/>
    <p:sldId id="399" r:id="rId27"/>
    <p:sldId id="354" r:id="rId28"/>
    <p:sldId id="400" r:id="rId29"/>
    <p:sldId id="356" r:id="rId30"/>
    <p:sldId id="404" r:id="rId31"/>
    <p:sldId id="358" r:id="rId32"/>
    <p:sldId id="359" r:id="rId33"/>
    <p:sldId id="360" r:id="rId34"/>
    <p:sldId id="361" r:id="rId35"/>
    <p:sldId id="362" r:id="rId36"/>
    <p:sldId id="405" r:id="rId37"/>
    <p:sldId id="365" r:id="rId38"/>
    <p:sldId id="411" r:id="rId39"/>
    <p:sldId id="412" r:id="rId40"/>
    <p:sldId id="413" r:id="rId41"/>
    <p:sldId id="364" r:id="rId42"/>
    <p:sldId id="414" r:id="rId43"/>
    <p:sldId id="363" r:id="rId44"/>
    <p:sldId id="367" r:id="rId45"/>
    <p:sldId id="407" r:id="rId46"/>
    <p:sldId id="408" r:id="rId47"/>
    <p:sldId id="368" r:id="rId48"/>
    <p:sldId id="369" r:id="rId49"/>
    <p:sldId id="371" r:id="rId50"/>
    <p:sldId id="415" r:id="rId51"/>
    <p:sldId id="416" r:id="rId52"/>
    <p:sldId id="374" r:id="rId53"/>
    <p:sldId id="375" r:id="rId54"/>
    <p:sldId id="376" r:id="rId55"/>
    <p:sldId id="377" r:id="rId56"/>
    <p:sldId id="378" r:id="rId57"/>
    <p:sldId id="379" r:id="rId58"/>
    <p:sldId id="410" r:id="rId59"/>
    <p:sldId id="380" r:id="rId60"/>
    <p:sldId id="381" r:id="rId61"/>
    <p:sldId id="382" r:id="rId62"/>
    <p:sldId id="409" r:id="rId63"/>
    <p:sldId id="383" r:id="rId64"/>
    <p:sldId id="384" r:id="rId65"/>
    <p:sldId id="398"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417" r:id="rId79"/>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635"/>
  </p:normalViewPr>
  <p:slideViewPr>
    <p:cSldViewPr snapToGrid="0">
      <p:cViewPr varScale="1">
        <p:scale>
          <a:sx n="93" d="100"/>
          <a:sy n="93" d="100"/>
        </p:scale>
        <p:origin x="1075" y="8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380D259-8709-44FC-8E19-F922D8C495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C6A69F-A1A7-4195-B308-73F52EF032EA}"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F684A191-C264-4532-87A6-9B7C803DC00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C595F0D-327E-463B-9214-2FB095AD2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9ACFED5-FEE9-4052-81A1-4F4ACC8A4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F1106F-71C9-45B5-A785-D6B08923631A}"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FB4DEBF9-633C-48A9-B2B4-116F70BEBD6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50F3D6F-9310-4C8C-BB98-4172C6D54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5C5A5839-50F4-45D9-AEAE-5667E2113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4F695C-5F2E-482E-8B6B-62AF14C87ED6}"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AFDE3679-E12F-4EC6-AEFF-563863F2D18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91F7994F-0D20-4662-93D9-382F12781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71</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en-US" altLang="en-US" dirty="0"/>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9"/>
            <a:ext cx="6692761" cy="490452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6115050" cy="4483100"/>
          </a:xfrm>
        </p:spPr>
        <p:txBody>
          <a:bodyPr/>
          <a:lstStyle/>
          <a:p>
            <a:r>
              <a:rPr lang="en-US" altLang="en-US" dirty="0"/>
              <a:t>Max CPU utilization</a:t>
            </a:r>
          </a:p>
          <a:p>
            <a:r>
              <a:rPr lang="en-US" altLang="en-US" dirty="0"/>
              <a:t>Max throughput</a:t>
            </a:r>
          </a:p>
          <a:p>
            <a:r>
              <a:rPr lang="en-US" altLang="en-US" dirty="0"/>
              <a:t>Min turnaround time </a:t>
            </a:r>
          </a:p>
          <a:p>
            <a:r>
              <a:rPr lang="en-US" altLang="en-US" dirty="0"/>
              <a:t>Min waiting time </a:t>
            </a:r>
          </a:p>
          <a:p>
            <a:r>
              <a:rPr lang="en-US" altLang="en-US" dirty="0"/>
              <a:t>Min response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006699"/>
                </a:solidFill>
                <a:latin typeface="+mj-lt"/>
              </a:rPr>
              <a:t>Convoy</a:t>
            </a:r>
            <a:r>
              <a:rPr lang="en-US" altLang="en-US" b="1" dirty="0">
                <a:solidFill>
                  <a:srgbClr val="3366FF"/>
                </a:solidFill>
                <a:cs typeface="ＭＳ Ｐゴシック" charset="-128"/>
              </a:rPr>
              <a:t> </a:t>
            </a:r>
            <a:r>
              <a:rPr lang="en-US" altLang="en-US" b="1" dirty="0">
                <a:solidFill>
                  <a:srgbClr val="006699"/>
                </a:solidFill>
                <a:latin typeface="+mj-lt"/>
              </a:rPr>
              <a:t>effect</a:t>
            </a:r>
            <a:r>
              <a:rPr lang="en-US" altLang="en-US" b="1" dirty="0">
                <a:solidFill>
                  <a:srgbClr val="3366FF"/>
                </a:solidFill>
                <a:cs typeface="ＭＳ Ｐゴシック" charset="-128"/>
              </a:rPr>
              <a: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6760325" cy="4345509"/>
          </a:xfrm>
        </p:spPr>
        <p:txBody>
          <a:bodyPr/>
          <a:lstStyle/>
          <a:p>
            <a:r>
              <a:rPr lang="en-US" altLang="en-US" dirty="0"/>
              <a:t>Associate with each process the length of its next CPU burst</a:t>
            </a:r>
          </a:p>
          <a:p>
            <a:pPr lvl="1"/>
            <a:r>
              <a:rPr lang="en-US" altLang="en-US" dirty="0"/>
              <a:t>Use these lengths to schedule the process with the shortest time</a:t>
            </a:r>
          </a:p>
          <a:p>
            <a:r>
              <a:rPr lang="en-US" altLang="en-US" dirty="0"/>
              <a:t>SJF is optimal – gives minimum average waiting time for a given set of processes</a:t>
            </a:r>
          </a:p>
          <a:p>
            <a:r>
              <a:rPr lang="en-US" altLang="en-US" dirty="0">
                <a:cs typeface="ＭＳ Ｐゴシック" charset="-128"/>
              </a:rPr>
              <a:t>Preemptive version called </a:t>
            </a:r>
            <a:r>
              <a:rPr lang="en-US" altLang="en-US" b="1" dirty="0">
                <a:solidFill>
                  <a:srgbClr val="006699"/>
                </a:solidFill>
                <a:latin typeface="+mj-lt"/>
              </a:rPr>
              <a:t>shortest-remaining-time-first</a:t>
            </a:r>
          </a:p>
          <a:p>
            <a:r>
              <a:rPr lang="en-US" altLang="en-US" dirty="0"/>
              <a:t>How do we determine the length of the next CPU burst?</a:t>
            </a:r>
          </a:p>
          <a:p>
            <a:pPr lvl="1"/>
            <a:r>
              <a:rPr lang="en-US" altLang="en-US" dirty="0"/>
              <a:t>Could ask the user</a:t>
            </a:r>
          </a:p>
          <a:p>
            <a:pPr lvl="1"/>
            <a:r>
              <a:rPr lang="en-US" altLang="en-US" dirty="0"/>
              <a:t>Estimate</a:t>
            </a:r>
          </a:p>
          <a:p>
            <a:pPr lvl="1"/>
            <a:endParaRPr lang="en-US" altLang="en-US" dirty="0"/>
          </a:p>
        </p:txBody>
      </p:sp>
    </p:spTree>
    <p:extLst>
      <p:ext uri="{BB962C8B-B14F-4D97-AF65-F5344CB8AC3E}">
        <p14:creationId xmlns:p14="http://schemas.microsoft.com/office/powerpoint/2010/main" val="41367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5874AFB-A934-48C3-B837-CB30012F18C0}"/>
              </a:ext>
            </a:extLst>
          </p:cNvPr>
          <p:cNvSpPr>
            <a:spLocks noGrp="1" noChangeArrowheads="1"/>
          </p:cNvSpPr>
          <p:nvPr>
            <p:ph type="title"/>
          </p:nvPr>
        </p:nvSpPr>
        <p:spPr>
          <a:xfrm>
            <a:off x="457200" y="229606"/>
            <a:ext cx="8229600" cy="576262"/>
          </a:xfrm>
        </p:spPr>
        <p:txBody>
          <a:bodyPr/>
          <a:lstStyle/>
          <a:p>
            <a:pPr eaLnBrk="1" hangingPunct="1"/>
            <a:r>
              <a:rPr lang="en-US" altLang="en-US" dirty="0"/>
              <a:t>Example of SJF</a:t>
            </a:r>
          </a:p>
        </p:txBody>
      </p:sp>
      <p:sp>
        <p:nvSpPr>
          <p:cNvPr id="29698" name="Rectangle 36">
            <a:extLst>
              <a:ext uri="{FF2B5EF4-FFF2-40B4-BE49-F238E27FC236}">
                <a16:creationId xmlns:a16="http://schemas.microsoft.com/office/drawing/2014/main" id="{460FD1BF-5C0A-458E-A664-05111F8290F4}"/>
              </a:ext>
            </a:extLst>
          </p:cNvPr>
          <p:cNvSpPr>
            <a:spLocks noGrp="1" noChangeArrowheads="1"/>
          </p:cNvSpPr>
          <p:nvPr>
            <p:ph type="body" idx="1"/>
          </p:nvPr>
        </p:nvSpPr>
        <p:spPr>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Arrival</a:t>
            </a:r>
            <a:r>
              <a:rPr lang="en-US" altLang="en-US" u="sng" dirty="0">
                <a:solidFill>
                  <a:schemeClr val="bg1"/>
                </a:solidFill>
              </a:rPr>
              <a:t> Time</a:t>
            </a:r>
            <a:r>
              <a:rPr lang="en-US" altLang="en-US" dirty="0"/>
              <a:t>	</a:t>
            </a:r>
            <a:r>
              <a:rPr lang="en-US" altLang="en-US" u="sng" dirty="0"/>
              <a:t>Burst Time</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a:t>
            </a:r>
            <a:r>
              <a:rPr lang="en-US" altLang="en-US" dirty="0">
                <a:solidFill>
                  <a:schemeClr val="bg1"/>
                </a:solidFill>
              </a:rPr>
              <a:t>0.0</a:t>
            </a:r>
            <a:r>
              <a:rPr lang="en-US" altLang="en-US" dirty="0"/>
              <a:t>	6</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chemeClr val="bg1"/>
                </a:solidFill>
              </a:rPr>
              <a:t>2.0</a:t>
            </a:r>
            <a:r>
              <a:rPr lang="en-US" altLang="en-US" dirty="0"/>
              <a:t>	8</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chemeClr val="bg1"/>
                </a:solidFill>
              </a:rPr>
              <a:t>4.0</a:t>
            </a:r>
            <a:r>
              <a:rPr lang="en-US" altLang="en-US" dirty="0"/>
              <a:t>	7</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chemeClr val="bg1"/>
                </a:solidFill>
              </a:rPr>
              <a:t>5.0</a:t>
            </a:r>
            <a:r>
              <a:rPr lang="en-US" altLang="en-US" dirty="0"/>
              <a:t>	3</a:t>
            </a:r>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SJF scheduling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(3 + 16 + 9 + 0) / 4 = 7</a:t>
            </a:r>
            <a:endParaRPr lang="en-US" altLang="en-US" i="1" baseline="-25000" dirty="0"/>
          </a:p>
        </p:txBody>
      </p:sp>
      <p:pic>
        <p:nvPicPr>
          <p:cNvPr id="29699" name="Picture 1">
            <a:extLst>
              <a:ext uri="{FF2B5EF4-FFF2-40B4-BE49-F238E27FC236}">
                <a16:creationId xmlns:a16="http://schemas.microsoft.com/office/drawing/2014/main" id="{AD4AB8A1-1681-46C1-BDAD-E7E14E963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407670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987629" y="165918"/>
            <a:ext cx="8249492" cy="611187"/>
          </a:xfrm>
        </p:spPr>
        <p:txBody>
          <a:bodyPr/>
          <a:lstStyle/>
          <a:p>
            <a:pPr eaLnBrk="1" hangingPunct="1"/>
            <a:r>
              <a:rPr lang="en-US" altLang="en-US" dirty="0"/>
              <a:t>Determining Length of Next CPU Burst</a:t>
            </a:r>
          </a:p>
        </p:txBody>
      </p:sp>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802433" y="1233488"/>
            <a:ext cx="7681167"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p:txBody>
      </p:sp>
      <p:graphicFrame>
        <p:nvGraphicFramePr>
          <p:cNvPr id="31747" name="Object 2">
            <a:extLst>
              <a:ext uri="{FF2B5EF4-FFF2-40B4-BE49-F238E27FC236}">
                <a16:creationId xmlns:a16="http://schemas.microsoft.com/office/drawing/2014/main" id="{15715238-6D8E-4D53-8F63-29A2962FEB3C}"/>
              </a:ext>
            </a:extLst>
          </p:cNvPr>
          <p:cNvGraphicFramePr>
            <a:graphicFrameLocks noChangeAspect="1"/>
          </p:cNvGraphicFramePr>
          <p:nvPr>
            <p:extLst>
              <p:ext uri="{D42A27DB-BD31-4B8C-83A1-F6EECF244321}">
                <p14:modId xmlns:p14="http://schemas.microsoft.com/office/powerpoint/2010/main" val="2257437378"/>
              </p:ext>
            </p:extLst>
          </p:nvPr>
        </p:nvGraphicFramePr>
        <p:xfrm>
          <a:off x="2005013" y="2656713"/>
          <a:ext cx="4427537" cy="1254125"/>
        </p:xfrm>
        <a:graphic>
          <a:graphicData uri="http://schemas.openxmlformats.org/presentationml/2006/ole">
            <mc:AlternateContent xmlns:mc="http://schemas.openxmlformats.org/markup-compatibility/2006">
              <mc:Choice xmlns:v="urn:schemas-microsoft-com:vml" Requires="v">
                <p:oleObj spid="_x0000_s31800" name="Equation" r:id="rId4" imgW="6400800" imgH="1778000" progId="Equation.3">
                  <p:embed/>
                </p:oleObj>
              </mc:Choice>
              <mc:Fallback>
                <p:oleObj name="Equation" r:id="rId4" imgW="6400800" imgH="177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2656713"/>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3022" y="3886198"/>
            <a:ext cx="24511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9F41D91-5CCD-4C10-BD4B-8757760950E9}"/>
              </a:ext>
            </a:extLst>
          </p:cNvPr>
          <p:cNvSpPr>
            <a:spLocks noGrp="1" noChangeArrowheads="1"/>
          </p:cNvSpPr>
          <p:nvPr>
            <p:ph type="title"/>
          </p:nvPr>
        </p:nvSpPr>
        <p:spPr>
          <a:xfrm>
            <a:off x="1175460" y="229606"/>
            <a:ext cx="7451725" cy="576262"/>
          </a:xfrm>
        </p:spPr>
        <p:txBody>
          <a:bodyPr/>
          <a:lstStyle/>
          <a:p>
            <a:pPr eaLnBrk="1" hangingPunct="1"/>
            <a:r>
              <a:rPr lang="en-US" altLang="en-US" dirty="0"/>
              <a:t>Examples of Exponential Averaging</a:t>
            </a:r>
          </a:p>
        </p:txBody>
      </p:sp>
      <p:sp>
        <p:nvSpPr>
          <p:cNvPr id="35842" name="Rectangle 3">
            <a:extLst>
              <a:ext uri="{FF2B5EF4-FFF2-40B4-BE49-F238E27FC236}">
                <a16:creationId xmlns:a16="http://schemas.microsoft.com/office/drawing/2014/main" id="{D651A984-67C5-468C-8F88-230FFA867BD5}"/>
              </a:ext>
            </a:extLst>
          </p:cNvPr>
          <p:cNvSpPr>
            <a:spLocks noGrp="1" noChangeArrowheads="1"/>
          </p:cNvSpPr>
          <p:nvPr>
            <p:ph type="body" idx="1"/>
          </p:nvPr>
        </p:nvSpPr>
        <p:spPr>
          <a:xfrm>
            <a:off x="793101" y="1233488"/>
            <a:ext cx="7834083"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successive term has less weight than its predecessor</a:t>
            </a:r>
          </a:p>
          <a:p>
            <a:pPr>
              <a:lnSpc>
                <a:spcPct val="90000"/>
              </a:lnSpc>
              <a:buFont typeface="Monotype Sorts" pitchFamily="-84" charset="2"/>
              <a:buNone/>
            </a:pPr>
            <a:endParaRPr lang="en-US" altLang="en-US" dirty="0">
              <a:sym typeface="Symbol" panose="05050102010706020507" pitchFamily="18" charset="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358420" y="163952"/>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dirty="0">
                <a:cs typeface="ＭＳ Ｐゴシック" charset="-128"/>
              </a:rPr>
              <a:t>Average waiting time = [(10-1)+(1-1)+(17-2)+(5-3)]/4 = 26/4 = 6.5</a:t>
            </a: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857250" y="1195388"/>
            <a:ext cx="7335838" cy="3773487"/>
          </a:xfrm>
        </p:spPr>
        <p:txBody>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058277"/>
            <a:ext cx="7244217" cy="4381822"/>
          </a:xfrm>
        </p:spPr>
        <p:txBody>
          <a:bodyPr/>
          <a:lstStyle/>
          <a:p>
            <a:r>
              <a:rPr lang="en-US" altLang="en-US" dirty="0"/>
              <a:t>Each process gets a small unit of CPU time (</a:t>
            </a:r>
            <a:r>
              <a:rPr lang="en-US" altLang="en-US" b="1" dirty="0">
                <a:solidFill>
                  <a:srgbClr val="006699"/>
                </a:solidFill>
                <a:latin typeface="+mj-lt"/>
              </a:rPr>
              <a:t>time quantum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a:t>
            </a:r>
          </a:p>
          <a:p>
            <a:pPr lvl="1"/>
            <a:r>
              <a:rPr lang="en-US" altLang="en-US" i="1" dirty="0">
                <a:sym typeface="Symbol" panose="05050102010706020507" pitchFamily="18" charset="2"/>
              </a:rPr>
              <a:t>q </a:t>
            </a:r>
            <a:r>
              <a:rPr lang="en-US" altLang="en-US" dirty="0">
                <a:sym typeface="Symbol" panose="05050102010706020507" pitchFamily="18" charset="2"/>
              </a:rPr>
              <a:t>small  </a:t>
            </a:r>
            <a:r>
              <a:rPr lang="en-US" altLang="en-US" i="1" dirty="0">
                <a:sym typeface="Symbol" panose="05050102010706020507" pitchFamily="18" charset="2"/>
              </a:rPr>
              <a:t>q </a:t>
            </a:r>
            <a:r>
              <a:rPr lang="en-US" altLang="en-US" dirty="0">
                <a:sym typeface="Symbol" panose="05050102010706020507" pitchFamily="18" charset="2"/>
              </a:rPr>
              <a:t>must be large with respect to context switch, otherwise overhead is too high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pitchFamily="-84" charset="2"/>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lvl="1">
              <a:lnSpc>
                <a:spcPct val="90000"/>
              </a:lnSpc>
              <a:tabLst>
                <a:tab pos="2219325" algn="ctr"/>
                <a:tab pos="3994150" algn="ctr"/>
              </a:tabLst>
            </a:pPr>
            <a:r>
              <a:rPr lang="en-US" altLang="en-US" dirty="0"/>
              <a:t>q usually 10 milliseconds  to 100 milliseconds, </a:t>
            </a:r>
          </a:p>
          <a:p>
            <a:pPr lvl="1">
              <a:lnSpc>
                <a:spcPct val="90000"/>
              </a:lnSpc>
              <a:tabLst>
                <a:tab pos="2219325" algn="ctr"/>
                <a:tab pos="3994150" algn="ctr"/>
              </a:tabLst>
            </a:pPr>
            <a:r>
              <a:rPr lang="en-US" altLang="en-US" dirty="0"/>
              <a:t>Context switch &lt; 10 microseconds</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229606"/>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a:t>Nonpreemptive</a:t>
            </a:r>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006699"/>
                </a:solidFill>
                <a:latin typeface="+mj-lt"/>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006699"/>
                </a:solidFill>
                <a:latin typeface="+mj-lt"/>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229606"/>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8"/>
            <a:ext cx="8337550"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877888"/>
            <a:ext cx="7675077"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p>
          <a:p>
            <a:pPr>
              <a:tabLst>
                <a:tab pos="1600200" algn="ctr"/>
                <a:tab pos="3251200" algn="ctr"/>
                <a:tab pos="5140325" algn="ctr"/>
              </a:tabLst>
            </a:pPr>
            <a:r>
              <a:rPr lang="en-US" altLang="en-US" dirty="0"/>
              <a:t>Run the process with the highest priority. Processes with the same priority run round-robin</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Gantt Chart with time quantum = 2</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776" y="4618294"/>
            <a:ext cx="7056069" cy="80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5188"/>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7341303" cy="4399927"/>
          </a:xfrm>
        </p:spPr>
        <p:txBody>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852840" y="1233489"/>
            <a:ext cx="7575863" cy="4400395"/>
          </a:xfrm>
        </p:spPr>
        <p:txBody>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Linux, and Solaris operating systems</a:t>
            </a:r>
          </a:p>
          <a:p>
            <a:r>
              <a:rPr lang="en-US" altLang="en-US" dirty="0"/>
              <a:t>Apply modeling and simulations to evaluate CPU scheduling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49" y="1101013"/>
            <a:ext cx="4742319" cy="4663180"/>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400" dirty="0"/>
              <a:t>When it gains CPU, the process receives 8 milliseconds</a:t>
            </a:r>
          </a:p>
          <a:p>
            <a:pPr lvl="2"/>
            <a:r>
              <a:rPr lang="en-US" altLang="en-US" sz="1400" dirty="0"/>
              <a:t>If it does not finish in 8 milliseconds, the process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087121"/>
            <a:ext cx="7661275" cy="3569970"/>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 – competition among all threads in system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175437"/>
            <a:ext cx="7977187" cy="576262"/>
          </a:xfrm>
        </p:spPr>
        <p:txBody>
          <a:bodyPr/>
          <a:lstStyle/>
          <a:p>
            <a:pPr eaLnBrk="1" hangingPunct="1"/>
            <a:r>
              <a:rPr lang="en-US" altLang="en-US" dirty="0"/>
              <a:t>Pthread Scheduling</a:t>
            </a:r>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849085" y="1137920"/>
            <a:ext cx="7623109" cy="3521710"/>
          </a:xfrm>
        </p:spPr>
        <p:txBody>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112762"/>
            <a:ext cx="7903029" cy="576262"/>
          </a:xfrm>
        </p:spPr>
        <p:txBody>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139718"/>
            <a:ext cx="7837714" cy="576262"/>
          </a:xfrm>
        </p:spPr>
        <p:txBody>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02012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737" y="3286760"/>
            <a:ext cx="5733565" cy="14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 y="2408059"/>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046480"/>
            <a:ext cx="3775075" cy="4524693"/>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29360"/>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en-US" altLang="en-US" dirty="0"/>
              <a:t>Multithreaded Multicore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030289"/>
            <a:ext cx="7200331" cy="4699952"/>
          </a:xfrm>
        </p:spPr>
        <p:txBody>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07092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097280"/>
            <a:ext cx="3552825" cy="4585653"/>
          </a:xfrm>
        </p:spPr>
        <p:txBody>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8470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452880"/>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097280"/>
            <a:ext cx="2633663" cy="452310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a:t>Figure</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533400" y="71120"/>
            <a:ext cx="8229600" cy="661035"/>
          </a:xfrm>
        </p:spPr>
        <p:txBody>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001395"/>
            <a:ext cx="7753739" cy="4483100"/>
          </a:xfrm>
        </p:spPr>
        <p:txBody>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1710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1048969" y="122093"/>
            <a:ext cx="7996335" cy="576262"/>
          </a:xfrm>
        </p:spPr>
        <p:txBody>
          <a:bodyPr/>
          <a:lstStyle/>
          <a:p>
            <a:pPr eaLnBrk="1" hangingPunct="1"/>
            <a:r>
              <a:rPr lang="en-US" altLang="en-US" sz="2800" dirty="0"/>
              <a:t>POSIX Real-Time Scheduling API (Cont.)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a:lnSpc>
                <a:spcPct val="90000"/>
              </a:lnSpc>
            </a:pPr>
            <a:r>
              <a:rPr lang="en-US" altLang="en-US" sz="1600" dirty="0"/>
              <a:t>Prior to kernel version 2.5, ran variation of standard UNIX scheduling algorithm</a:t>
            </a:r>
          </a:p>
          <a:p>
            <a:pPr>
              <a:lnSpc>
                <a:spcPct val="90000"/>
              </a:lnSpc>
            </a:pPr>
            <a:r>
              <a:rPr lang="en-US" altLang="en-US" sz="1600" dirty="0"/>
              <a:t>Version 2.5 moved to constant order </a:t>
            </a:r>
            <a:r>
              <a:rPr lang="en-US" altLang="en-US" sz="1600" i="1" dirty="0"/>
              <a:t>O</a:t>
            </a:r>
            <a:r>
              <a:rPr lang="en-US" altLang="en-US" sz="1600"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a:t>
            </a:r>
          </a:p>
          <a:p>
            <a:pPr lvl="1">
              <a:lnSpc>
                <a:spcPct val="90000"/>
              </a:lnSpc>
            </a:pPr>
            <a:r>
              <a:rPr lang="en-US" altLang="en-US" sz="1600" dirty="0"/>
              <a:t>Task run-able as long as time left in time slice (</a:t>
            </a:r>
            <a:r>
              <a:rPr lang="en-US" altLang="en-US" sz="1700" b="1" dirty="0">
                <a:solidFill>
                  <a:srgbClr val="006699"/>
                </a:solidFill>
                <a:latin typeface="+mj-lt"/>
              </a:rPr>
              <a:t>active</a:t>
            </a:r>
            <a:r>
              <a:rPr lang="en-US" altLang="en-US" sz="1600" dirty="0"/>
              <a:t>)</a:t>
            </a:r>
          </a:p>
          <a:p>
            <a:pPr lvl="1">
              <a:lnSpc>
                <a:spcPct val="90000"/>
              </a:lnSpc>
            </a:pPr>
            <a:r>
              <a:rPr lang="en-US" altLang="en-US" sz="1600" dirty="0"/>
              <a:t>If no time left (</a:t>
            </a:r>
            <a:r>
              <a:rPr lang="en-US" altLang="en-US" sz="1700" b="1" dirty="0">
                <a:solidFill>
                  <a:srgbClr val="006699"/>
                </a:solidFill>
                <a:latin typeface="+mj-lt"/>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700" b="1" dirty="0" err="1">
                <a:solidFill>
                  <a:srgbClr val="006699"/>
                </a:solidFill>
                <a:latin typeface="+mj-lt"/>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sz="1600" dirty="0"/>
              <a:t>Worked well, but poor response times for interactive processes</a:t>
            </a:r>
          </a:p>
          <a:p>
            <a:pPr>
              <a:lnSpc>
                <a:spcPct val="90000"/>
              </a:lnSpc>
              <a:buFont typeface="Monotype Sorts" pitchFamily="-84" charset="2"/>
              <a:buNone/>
            </a:pP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1240894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1" y="1169988"/>
            <a:ext cx="7227276" cy="4808781"/>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r>
              <a:rPr lang="en-US" altLang="en-US" dirty="0"/>
              <a:t>Real-time scheduling according to POSIX.1b</a:t>
            </a:r>
          </a:p>
          <a:p>
            <a:pPr lvl="1"/>
            <a:r>
              <a:rPr lang="en-US" altLang="en-US" dirty="0"/>
              <a:t>Real-time tasks have static priorities</a:t>
            </a:r>
          </a:p>
          <a:p>
            <a:r>
              <a:rPr lang="en-US" altLang="en-US" dirty="0"/>
              <a:t>Real-time plus normal map into global priority scheme</a:t>
            </a:r>
          </a:p>
          <a:p>
            <a:r>
              <a:rPr lang="en-US" altLang="en-US" dirty="0"/>
              <a:t>Nice value of -20 maps to global priority 100</a:t>
            </a:r>
          </a:p>
          <a:p>
            <a:r>
              <a:rPr lang="en-US" altLang="en-US"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3081004"/>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r>
              <a:rPr lang="en-US" altLang="en-US" dirty="0"/>
              <a:t>Linux supports load balancing, but is also NUMA-aware.</a:t>
            </a:r>
          </a:p>
          <a:p>
            <a:r>
              <a:rPr lang="en-US" altLang="en-US" b="1" dirty="0"/>
              <a:t>Scheduling domain </a:t>
            </a:r>
            <a:r>
              <a:rPr lang="en-US" altLang="en-US" dirty="0"/>
              <a:t>is a set of CPU cores that can be balanced against one another. </a:t>
            </a:r>
          </a:p>
          <a:p>
            <a:r>
              <a:rPr lang="en-US" altLang="en-US"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271838"/>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913905" y="1024414"/>
            <a:ext cx="6371617" cy="4341812"/>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006699"/>
                </a:solidFill>
                <a:latin typeface="+mj-lt"/>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006699"/>
                </a:solidFill>
                <a:latin typeface="+mj-lt"/>
              </a:rPr>
              <a:t>Variable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 1-15, </a:t>
            </a:r>
            <a:r>
              <a:rPr lang="en-US" altLang="en-US" b="1" dirty="0">
                <a:solidFill>
                  <a:srgbClr val="006699"/>
                </a:solidFill>
                <a:latin typeface="+mj-lt"/>
              </a:rPr>
              <a:t>real-time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006699"/>
                </a:solidFill>
                <a:latin typeface="+mj-lt"/>
              </a:rPr>
              <a:t>idle</a:t>
            </a:r>
            <a:r>
              <a:rPr lang="en-US" altLang="en-US" b="1" dirty="0">
                <a:solidFill>
                  <a:srgbClr val="3366FF"/>
                </a:solidFill>
              </a:rPr>
              <a:t> </a:t>
            </a:r>
            <a:r>
              <a:rPr lang="en-US" altLang="en-US" b="1" dirty="0">
                <a:solidFill>
                  <a:srgbClr val="006699"/>
                </a:solidFill>
                <a:latin typeface="+mj-lt"/>
              </a:rPr>
              <a:t>thread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1114108"/>
            <a:ext cx="7818438" cy="4530725"/>
          </a:xfrm>
        </p:spPr>
        <p:txBody>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211678"/>
            <a:ext cx="6315075" cy="25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8AB69425-24AD-45D8-8836-826ED249B451}"/>
              </a:ext>
            </a:extLst>
          </p:cNvPr>
          <p:cNvSpPr>
            <a:spLocks noGrp="1"/>
          </p:cNvSpPr>
          <p:nvPr>
            <p:ph type="title"/>
          </p:nvPr>
        </p:nvSpPr>
        <p:spPr>
          <a:xfrm>
            <a:off x="457200" y="130652"/>
            <a:ext cx="8229600" cy="576262"/>
          </a:xfrm>
        </p:spPr>
        <p:txBody>
          <a:bodyPr/>
          <a:lstStyle/>
          <a:p>
            <a:r>
              <a:rPr lang="en-US" altLang="en-US" dirty="0"/>
              <a:t>Solaris</a:t>
            </a:r>
          </a:p>
        </p:txBody>
      </p:sp>
      <p:sp>
        <p:nvSpPr>
          <p:cNvPr id="123906" name="Content Placeholder 2">
            <a:extLst>
              <a:ext uri="{FF2B5EF4-FFF2-40B4-BE49-F238E27FC236}">
                <a16:creationId xmlns:a16="http://schemas.microsoft.com/office/drawing/2014/main" id="{9E96F03D-671D-4EDD-9F10-F7195DEFBC5A}"/>
              </a:ext>
            </a:extLst>
          </p:cNvPr>
          <p:cNvSpPr>
            <a:spLocks noGrp="1"/>
          </p:cNvSpPr>
          <p:nvPr>
            <p:ph idx="1"/>
          </p:nvPr>
        </p:nvSpPr>
        <p:spPr>
          <a:xfrm>
            <a:off x="933450" y="1081088"/>
            <a:ext cx="7181850" cy="4530725"/>
          </a:xfrm>
        </p:spPr>
        <p:txBody>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0D62A802-7E18-499C-A146-A07CCE8557A7}"/>
              </a:ext>
            </a:extLst>
          </p:cNvPr>
          <p:cNvSpPr>
            <a:spLocks noGrp="1" noChangeArrowheads="1"/>
          </p:cNvSpPr>
          <p:nvPr>
            <p:ph type="title"/>
          </p:nvPr>
        </p:nvSpPr>
        <p:spPr>
          <a:xfrm>
            <a:off x="827088" y="111760"/>
            <a:ext cx="7859712" cy="632372"/>
          </a:xfrm>
        </p:spPr>
        <p:txBody>
          <a:bodyPr/>
          <a:lstStyle/>
          <a:p>
            <a:pPr eaLnBrk="1" hangingPunct="1"/>
            <a:r>
              <a:rPr lang="en-US" altLang="en-US" dirty="0"/>
              <a:t>Solaris Dispatch Table </a:t>
            </a:r>
          </a:p>
        </p:txBody>
      </p:sp>
      <p:pic>
        <p:nvPicPr>
          <p:cNvPr id="124930" name="Picture 1">
            <a:extLst>
              <a:ext uri="{FF2B5EF4-FFF2-40B4-BE49-F238E27FC236}">
                <a16:creationId xmlns:a16="http://schemas.microsoft.com/office/drawing/2014/main" id="{7160601A-B1BF-48C6-9397-33A5E4EDA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25575"/>
            <a:ext cx="46132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76C3EB7-7E70-4D36-896B-C046F89421FE}"/>
              </a:ext>
            </a:extLst>
          </p:cNvPr>
          <p:cNvSpPr>
            <a:spLocks noGrp="1"/>
          </p:cNvSpPr>
          <p:nvPr>
            <p:ph type="title"/>
          </p:nvPr>
        </p:nvSpPr>
        <p:spPr>
          <a:xfrm>
            <a:off x="457200" y="168646"/>
            <a:ext cx="8229600" cy="576262"/>
          </a:xfrm>
        </p:spPr>
        <p:txBody>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id="{54EE688C-E0C5-4D9D-8FA8-535F608F7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799" y="1053463"/>
            <a:ext cx="3267075" cy="50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and Nonpreemptive Scheduling</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4"/>
            <a:ext cx="6828692" cy="4707181"/>
          </a:xfrm>
        </p:spPr>
        <p:txBody>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3728729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413EBEC1-908A-4F6D-8816-4377406CA1EA}"/>
              </a:ext>
            </a:extLst>
          </p:cNvPr>
          <p:cNvSpPr>
            <a:spLocks noGrp="1"/>
          </p:cNvSpPr>
          <p:nvPr>
            <p:ph type="title"/>
          </p:nvPr>
        </p:nvSpPr>
        <p:spPr>
          <a:xfrm>
            <a:off x="731520" y="143193"/>
            <a:ext cx="8229600" cy="576262"/>
          </a:xfrm>
        </p:spPr>
        <p:txBody>
          <a:bodyPr/>
          <a:lstStyle/>
          <a:p>
            <a:r>
              <a:rPr lang="en-US" altLang="en-US" dirty="0"/>
              <a:t>Solaris Scheduling (Cont.)</a:t>
            </a:r>
          </a:p>
        </p:txBody>
      </p:sp>
      <p:sp>
        <p:nvSpPr>
          <p:cNvPr id="129026" name="Content Placeholder 2">
            <a:extLst>
              <a:ext uri="{FF2B5EF4-FFF2-40B4-BE49-F238E27FC236}">
                <a16:creationId xmlns:a16="http://schemas.microsoft.com/office/drawing/2014/main"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6774409" cy="4622799"/>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006699"/>
                </a:solidFill>
                <a:latin typeface="+mj-lt"/>
              </a:rPr>
              <a:t>Deterministic modeling</a:t>
            </a:r>
          </a:p>
          <a:p>
            <a:pPr lvl="1"/>
            <a:r>
              <a:rPr lang="en-US" altLang="en-US" dirty="0"/>
              <a:t>Type of </a:t>
            </a:r>
            <a:r>
              <a:rPr lang="en-US" altLang="en-US" b="1" dirty="0">
                <a:solidFill>
                  <a:srgbClr val="006699"/>
                </a:solidFill>
                <a:latin typeface="+mj-lt"/>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52647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1313" indent="-341313"/>
            <a:r>
              <a:rPr lang="en-US" altLang="en-US" dirty="0"/>
              <a:t>For each algorithm, calculate minimum average waiting time</a:t>
            </a:r>
          </a:p>
          <a:p>
            <a:pPr marL="341313" indent="-341313"/>
            <a:r>
              <a:rPr lang="en-US" altLang="en-US" dirty="0"/>
              <a:t>Simple and fast, but requires exact numbers for input, applies only to those inputs</a:t>
            </a: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5177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596641"/>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77012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7213318" cy="4517072"/>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1135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016001"/>
            <a:ext cx="7137894" cy="4551680"/>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dirty="0"/>
              <a:t>End of Chapter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5"/>
            <a:ext cx="6273800" cy="4621212"/>
          </a:xfrm>
        </p:spPr>
        <p:txBody>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304645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119235"/>
            <a:ext cx="4754548" cy="4515661"/>
          </a:xfrm>
        </p:spPr>
        <p:txBody>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824" y="1109784"/>
            <a:ext cx="5424942"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13325</TotalTime>
  <Words>4533</Words>
  <Application>Microsoft Office PowerPoint</Application>
  <PresentationFormat>On-screen Show (4:3)</PresentationFormat>
  <Paragraphs>600</Paragraphs>
  <Slides>78</Slides>
  <Notes>62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9" baseType="lpstr">
      <vt:lpstr>Arial</vt:lpstr>
      <vt:lpstr>Courier New</vt:lpstr>
      <vt:lpstr>Helvetica</vt:lpstr>
      <vt:lpstr>Lucida Grande</vt:lpstr>
      <vt:lpstr>Monotype Sorts</vt:lpstr>
      <vt:lpstr>Times New Roman</vt:lpstr>
      <vt:lpstr>Verdana</vt:lpstr>
      <vt:lpstr>Webdings</vt:lpstr>
      <vt:lpstr>Wingdings</vt:lpstr>
      <vt:lpstr>os-8</vt:lpstr>
      <vt:lpstr>Equation</vt:lpstr>
      <vt:lpstr>Chapter 5:  CPU Scheduling</vt:lpstr>
      <vt:lpstr>Outline</vt:lpstr>
      <vt:lpstr>Objectives</vt:lpstr>
      <vt:lpstr>Basic Concepts</vt:lpstr>
      <vt:lpstr>Histogram of CPU-burst Times</vt:lpstr>
      <vt:lpstr>CPU Scheduler</vt:lpstr>
      <vt:lpstr>Preemptive and Nonpreemptive Scheduling</vt:lpstr>
      <vt:lpstr>Preemptive Scheduling and Race Conditions</vt:lpstr>
      <vt:lpstr>Dispatcher</vt:lpstr>
      <vt:lpstr>Scheduling Criteria</vt:lpstr>
      <vt:lpstr>Scheduling Algorithm Optimization Criteria</vt:lpstr>
      <vt:lpstr>First- Come, First-Served (FCFS) Scheduling</vt:lpstr>
      <vt:lpstr>FCFS Scheduling (Cont.)</vt:lpstr>
      <vt:lpstr>Shortest-Job-First (SJF) Scheduling</vt:lpstr>
      <vt:lpstr>Example of SJF</vt:lpstr>
      <vt:lpstr>Determining Length of Next CPU Burst</vt:lpstr>
      <vt:lpstr>Prediction of the Length of the Next CPU Burst</vt:lpstr>
      <vt:lpstr>Examples of Exponential Averaging</vt:lpstr>
      <vt:lpstr>Example of Shortest-remaining-time-first</vt:lpstr>
      <vt:lpstr>Round Robin (RR)</vt:lpstr>
      <vt:lpstr>Example of RR with Time Quantum = 4</vt:lpstr>
      <vt:lpstr>Time Quantum and Context Switch Time</vt:lpstr>
      <vt:lpstr>Turnaround Time Varies With The Time Quantum</vt:lpstr>
      <vt:lpstr>Priority Scheduling</vt:lpstr>
      <vt:lpstr>Example of Priority Scheduling</vt:lpstr>
      <vt:lpstr>Priority Scheduling w/ Round-Robin</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 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Scheduling</vt:lpstr>
      <vt:lpstr>Windows Priority Classes</vt:lpstr>
      <vt:lpstr>Windows Priority Classes (Cont.)</vt:lpstr>
      <vt:lpstr>Windows Priorities</vt:lpstr>
      <vt:lpstr>Solaris</vt:lpstr>
      <vt:lpstr>Solaris Dispatch Table </vt:lpstr>
      <vt:lpstr>Solaris Scheduling</vt:lpstr>
      <vt:lpstr>Solaris Scheduling (Cont.)</vt:lpstr>
      <vt:lpstr>Algorithm Evaluation</vt:lpstr>
      <vt:lpstr>Deterministic Evaluation</vt:lpstr>
      <vt:lpstr>Queueing Models</vt:lpstr>
      <vt:lpstr>Little’s Formula</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255</cp:revision>
  <cp:lastPrinted>2013-09-10T17:57:57Z</cp:lastPrinted>
  <dcterms:created xsi:type="dcterms:W3CDTF">2011-01-13T23:43:38Z</dcterms:created>
  <dcterms:modified xsi:type="dcterms:W3CDTF">2022-02-24T00:13:55Z</dcterms:modified>
</cp:coreProperties>
</file>