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71" r:id="rId11"/>
    <p:sldId id="266" r:id="rId12"/>
    <p:sldId id="272" r:id="rId13"/>
    <p:sldId id="267" r:id="rId14"/>
    <p:sldId id="268" r:id="rId15"/>
  </p:sldIdLst>
  <p:sldSz cx="12192000" cy="6858000"/>
  <p:notesSz cx="6858000" cy="9144000"/>
  <p:defaultTextStyle>
    <a:defPPr>
      <a:defRPr lang="ar-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980" autoAdjust="0"/>
    <p:restoredTop sz="94660"/>
  </p:normalViewPr>
  <p:slideViewPr>
    <p:cSldViewPr snapToGrid="0">
      <p:cViewPr varScale="1">
        <p:scale>
          <a:sx n="73" d="100"/>
          <a:sy n="73" d="100"/>
        </p:scale>
        <p:origin x="-540" y="105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833102-0B62-4FBB-9A56-90C41EAC5E8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JO"/>
          </a:p>
        </p:txBody>
      </p:sp>
      <p:sp>
        <p:nvSpPr>
          <p:cNvPr id="3" name="Subtitle 2">
            <a:extLst>
              <a:ext uri="{FF2B5EF4-FFF2-40B4-BE49-F238E27FC236}">
                <a16:creationId xmlns:a16="http://schemas.microsoft.com/office/drawing/2014/main" xmlns="" id="{73F5E8AD-95B5-4F40-A572-0ECC4984BE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JO"/>
          </a:p>
        </p:txBody>
      </p:sp>
      <p:sp>
        <p:nvSpPr>
          <p:cNvPr id="4" name="Date Placeholder 3">
            <a:extLst>
              <a:ext uri="{FF2B5EF4-FFF2-40B4-BE49-F238E27FC236}">
                <a16:creationId xmlns:a16="http://schemas.microsoft.com/office/drawing/2014/main" xmlns="" id="{3394CF75-A768-40B7-BD31-8187E9BC7121}"/>
              </a:ext>
            </a:extLst>
          </p:cNvPr>
          <p:cNvSpPr>
            <a:spLocks noGrp="1"/>
          </p:cNvSpPr>
          <p:nvPr>
            <p:ph type="dt" sz="half" idx="10"/>
          </p:nvPr>
        </p:nvSpPr>
        <p:spPr/>
        <p:txBody>
          <a:bodyPr/>
          <a:lstStyle/>
          <a:p>
            <a:fld id="{416A55C1-083E-4D59-8518-36DCC591965F}" type="datetimeFigureOut">
              <a:rPr lang="ar-JO" smtClean="0"/>
              <a:pPr/>
              <a:t>10/10/1442</a:t>
            </a:fld>
            <a:endParaRPr lang="ar-JO"/>
          </a:p>
        </p:txBody>
      </p:sp>
      <p:sp>
        <p:nvSpPr>
          <p:cNvPr id="5" name="Footer Placeholder 4">
            <a:extLst>
              <a:ext uri="{FF2B5EF4-FFF2-40B4-BE49-F238E27FC236}">
                <a16:creationId xmlns:a16="http://schemas.microsoft.com/office/drawing/2014/main" xmlns="" id="{7C51E7BC-BB4F-4D01-8F23-ABE8998F72BF}"/>
              </a:ext>
            </a:extLst>
          </p:cNvPr>
          <p:cNvSpPr>
            <a:spLocks noGrp="1"/>
          </p:cNvSpPr>
          <p:nvPr>
            <p:ph type="ftr" sz="quarter" idx="11"/>
          </p:nvPr>
        </p:nvSpPr>
        <p:spPr/>
        <p:txBody>
          <a:bodyPr/>
          <a:lstStyle/>
          <a:p>
            <a:endParaRPr lang="ar-JO"/>
          </a:p>
        </p:txBody>
      </p:sp>
      <p:sp>
        <p:nvSpPr>
          <p:cNvPr id="6" name="Slide Number Placeholder 5">
            <a:extLst>
              <a:ext uri="{FF2B5EF4-FFF2-40B4-BE49-F238E27FC236}">
                <a16:creationId xmlns:a16="http://schemas.microsoft.com/office/drawing/2014/main" xmlns="" id="{AF54733B-8A4C-4437-B3A9-85776B07852B}"/>
              </a:ext>
            </a:extLst>
          </p:cNvPr>
          <p:cNvSpPr>
            <a:spLocks noGrp="1"/>
          </p:cNvSpPr>
          <p:nvPr>
            <p:ph type="sldNum" sz="quarter" idx="12"/>
          </p:nvPr>
        </p:nvSpPr>
        <p:spPr/>
        <p:txBody>
          <a:bodyPr/>
          <a:lstStyle/>
          <a:p>
            <a:fld id="{7AFC6417-EB74-4FFF-88FB-E729009B0CB3}" type="slidenum">
              <a:rPr lang="ar-JO" smtClean="0"/>
              <a:pPr/>
              <a:t>‹#›</a:t>
            </a:fld>
            <a:endParaRPr lang="ar-JO"/>
          </a:p>
        </p:txBody>
      </p:sp>
    </p:spTree>
    <p:extLst>
      <p:ext uri="{BB962C8B-B14F-4D97-AF65-F5344CB8AC3E}">
        <p14:creationId xmlns:p14="http://schemas.microsoft.com/office/powerpoint/2010/main" xmlns="" val="1480613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C6D8E4-A9D1-41D5-A9CE-9572043D20D1}"/>
              </a:ext>
            </a:extLst>
          </p:cNvPr>
          <p:cNvSpPr>
            <a:spLocks noGrp="1"/>
          </p:cNvSpPr>
          <p:nvPr>
            <p:ph type="title"/>
          </p:nvPr>
        </p:nvSpPr>
        <p:spPr/>
        <p:txBody>
          <a:bodyPr/>
          <a:lstStyle/>
          <a:p>
            <a:r>
              <a:rPr lang="en-US"/>
              <a:t>Click to edit Master title style</a:t>
            </a:r>
            <a:endParaRPr lang="ar-JO"/>
          </a:p>
        </p:txBody>
      </p:sp>
      <p:sp>
        <p:nvSpPr>
          <p:cNvPr id="3" name="Vertical Text Placeholder 2">
            <a:extLst>
              <a:ext uri="{FF2B5EF4-FFF2-40B4-BE49-F238E27FC236}">
                <a16:creationId xmlns:a16="http://schemas.microsoft.com/office/drawing/2014/main" xmlns="" id="{511874F7-DEEE-4F1F-8AD0-9DA7CCF6F9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a:extLst>
              <a:ext uri="{FF2B5EF4-FFF2-40B4-BE49-F238E27FC236}">
                <a16:creationId xmlns:a16="http://schemas.microsoft.com/office/drawing/2014/main" xmlns="" id="{366D8E69-D9E0-4573-819B-B9BFBE2DE0CB}"/>
              </a:ext>
            </a:extLst>
          </p:cNvPr>
          <p:cNvSpPr>
            <a:spLocks noGrp="1"/>
          </p:cNvSpPr>
          <p:nvPr>
            <p:ph type="dt" sz="half" idx="10"/>
          </p:nvPr>
        </p:nvSpPr>
        <p:spPr/>
        <p:txBody>
          <a:bodyPr/>
          <a:lstStyle/>
          <a:p>
            <a:fld id="{416A55C1-083E-4D59-8518-36DCC591965F}" type="datetimeFigureOut">
              <a:rPr lang="ar-JO" smtClean="0"/>
              <a:pPr/>
              <a:t>10/10/1442</a:t>
            </a:fld>
            <a:endParaRPr lang="ar-JO"/>
          </a:p>
        </p:txBody>
      </p:sp>
      <p:sp>
        <p:nvSpPr>
          <p:cNvPr id="5" name="Footer Placeholder 4">
            <a:extLst>
              <a:ext uri="{FF2B5EF4-FFF2-40B4-BE49-F238E27FC236}">
                <a16:creationId xmlns:a16="http://schemas.microsoft.com/office/drawing/2014/main" xmlns="" id="{B0E2D561-FEFD-419C-9642-2191254F577B}"/>
              </a:ext>
            </a:extLst>
          </p:cNvPr>
          <p:cNvSpPr>
            <a:spLocks noGrp="1"/>
          </p:cNvSpPr>
          <p:nvPr>
            <p:ph type="ftr" sz="quarter" idx="11"/>
          </p:nvPr>
        </p:nvSpPr>
        <p:spPr/>
        <p:txBody>
          <a:bodyPr/>
          <a:lstStyle/>
          <a:p>
            <a:endParaRPr lang="ar-JO"/>
          </a:p>
        </p:txBody>
      </p:sp>
      <p:sp>
        <p:nvSpPr>
          <p:cNvPr id="6" name="Slide Number Placeholder 5">
            <a:extLst>
              <a:ext uri="{FF2B5EF4-FFF2-40B4-BE49-F238E27FC236}">
                <a16:creationId xmlns:a16="http://schemas.microsoft.com/office/drawing/2014/main" xmlns="" id="{55189042-F98A-4F00-8B79-0F197C91BFD4}"/>
              </a:ext>
            </a:extLst>
          </p:cNvPr>
          <p:cNvSpPr>
            <a:spLocks noGrp="1"/>
          </p:cNvSpPr>
          <p:nvPr>
            <p:ph type="sldNum" sz="quarter" idx="12"/>
          </p:nvPr>
        </p:nvSpPr>
        <p:spPr/>
        <p:txBody>
          <a:bodyPr/>
          <a:lstStyle/>
          <a:p>
            <a:fld id="{7AFC6417-EB74-4FFF-88FB-E729009B0CB3}" type="slidenum">
              <a:rPr lang="ar-JO" smtClean="0"/>
              <a:pPr/>
              <a:t>‹#›</a:t>
            </a:fld>
            <a:endParaRPr lang="ar-JO"/>
          </a:p>
        </p:txBody>
      </p:sp>
    </p:spTree>
    <p:extLst>
      <p:ext uri="{BB962C8B-B14F-4D97-AF65-F5344CB8AC3E}">
        <p14:creationId xmlns:p14="http://schemas.microsoft.com/office/powerpoint/2010/main" xmlns="" val="1645698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EBE0A9C-BD3E-4B33-907E-034EF863CCA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ar-JO"/>
          </a:p>
        </p:txBody>
      </p:sp>
      <p:sp>
        <p:nvSpPr>
          <p:cNvPr id="3" name="Vertical Text Placeholder 2">
            <a:extLst>
              <a:ext uri="{FF2B5EF4-FFF2-40B4-BE49-F238E27FC236}">
                <a16:creationId xmlns:a16="http://schemas.microsoft.com/office/drawing/2014/main" xmlns="" id="{2E564560-DD08-401C-8CDA-457AA51B514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a:extLst>
              <a:ext uri="{FF2B5EF4-FFF2-40B4-BE49-F238E27FC236}">
                <a16:creationId xmlns:a16="http://schemas.microsoft.com/office/drawing/2014/main" xmlns="" id="{E0017D80-88E7-4431-B11B-D230D677FFF6}"/>
              </a:ext>
            </a:extLst>
          </p:cNvPr>
          <p:cNvSpPr>
            <a:spLocks noGrp="1"/>
          </p:cNvSpPr>
          <p:nvPr>
            <p:ph type="dt" sz="half" idx="10"/>
          </p:nvPr>
        </p:nvSpPr>
        <p:spPr/>
        <p:txBody>
          <a:bodyPr/>
          <a:lstStyle/>
          <a:p>
            <a:fld id="{416A55C1-083E-4D59-8518-36DCC591965F}" type="datetimeFigureOut">
              <a:rPr lang="ar-JO" smtClean="0"/>
              <a:pPr/>
              <a:t>10/10/1442</a:t>
            </a:fld>
            <a:endParaRPr lang="ar-JO"/>
          </a:p>
        </p:txBody>
      </p:sp>
      <p:sp>
        <p:nvSpPr>
          <p:cNvPr id="5" name="Footer Placeholder 4">
            <a:extLst>
              <a:ext uri="{FF2B5EF4-FFF2-40B4-BE49-F238E27FC236}">
                <a16:creationId xmlns:a16="http://schemas.microsoft.com/office/drawing/2014/main" xmlns="" id="{98E0F98F-230B-41BD-9557-0B8A9C3F16D0}"/>
              </a:ext>
            </a:extLst>
          </p:cNvPr>
          <p:cNvSpPr>
            <a:spLocks noGrp="1"/>
          </p:cNvSpPr>
          <p:nvPr>
            <p:ph type="ftr" sz="quarter" idx="11"/>
          </p:nvPr>
        </p:nvSpPr>
        <p:spPr/>
        <p:txBody>
          <a:bodyPr/>
          <a:lstStyle/>
          <a:p>
            <a:endParaRPr lang="ar-JO"/>
          </a:p>
        </p:txBody>
      </p:sp>
      <p:sp>
        <p:nvSpPr>
          <p:cNvPr id="6" name="Slide Number Placeholder 5">
            <a:extLst>
              <a:ext uri="{FF2B5EF4-FFF2-40B4-BE49-F238E27FC236}">
                <a16:creationId xmlns:a16="http://schemas.microsoft.com/office/drawing/2014/main" xmlns="" id="{958426A1-F4EE-47B4-840B-3CC1AC42128C}"/>
              </a:ext>
            </a:extLst>
          </p:cNvPr>
          <p:cNvSpPr>
            <a:spLocks noGrp="1"/>
          </p:cNvSpPr>
          <p:nvPr>
            <p:ph type="sldNum" sz="quarter" idx="12"/>
          </p:nvPr>
        </p:nvSpPr>
        <p:spPr/>
        <p:txBody>
          <a:bodyPr/>
          <a:lstStyle/>
          <a:p>
            <a:fld id="{7AFC6417-EB74-4FFF-88FB-E729009B0CB3}" type="slidenum">
              <a:rPr lang="ar-JO" smtClean="0"/>
              <a:pPr/>
              <a:t>‹#›</a:t>
            </a:fld>
            <a:endParaRPr lang="ar-JO"/>
          </a:p>
        </p:txBody>
      </p:sp>
    </p:spTree>
    <p:extLst>
      <p:ext uri="{BB962C8B-B14F-4D97-AF65-F5344CB8AC3E}">
        <p14:creationId xmlns:p14="http://schemas.microsoft.com/office/powerpoint/2010/main" xmlns="" val="2360427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F4B43B-8B80-4898-B294-85E582281FD8}"/>
              </a:ext>
            </a:extLst>
          </p:cNvPr>
          <p:cNvSpPr>
            <a:spLocks noGrp="1"/>
          </p:cNvSpPr>
          <p:nvPr>
            <p:ph type="title"/>
          </p:nvPr>
        </p:nvSpPr>
        <p:spPr/>
        <p:txBody>
          <a:bodyPr/>
          <a:lstStyle/>
          <a:p>
            <a:r>
              <a:rPr lang="en-US"/>
              <a:t>Click to edit Master title style</a:t>
            </a:r>
            <a:endParaRPr lang="ar-JO"/>
          </a:p>
        </p:txBody>
      </p:sp>
      <p:sp>
        <p:nvSpPr>
          <p:cNvPr id="3" name="Content Placeholder 2">
            <a:extLst>
              <a:ext uri="{FF2B5EF4-FFF2-40B4-BE49-F238E27FC236}">
                <a16:creationId xmlns:a16="http://schemas.microsoft.com/office/drawing/2014/main" xmlns="" id="{EFDAB088-7B7A-44D5-9C0F-FE0D08646C4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a:extLst>
              <a:ext uri="{FF2B5EF4-FFF2-40B4-BE49-F238E27FC236}">
                <a16:creationId xmlns:a16="http://schemas.microsoft.com/office/drawing/2014/main" xmlns="" id="{84A050EC-2AED-45B2-9865-7E2F36C08F21}"/>
              </a:ext>
            </a:extLst>
          </p:cNvPr>
          <p:cNvSpPr>
            <a:spLocks noGrp="1"/>
          </p:cNvSpPr>
          <p:nvPr>
            <p:ph type="dt" sz="half" idx="10"/>
          </p:nvPr>
        </p:nvSpPr>
        <p:spPr/>
        <p:txBody>
          <a:bodyPr/>
          <a:lstStyle/>
          <a:p>
            <a:fld id="{416A55C1-083E-4D59-8518-36DCC591965F}" type="datetimeFigureOut">
              <a:rPr lang="ar-JO" smtClean="0"/>
              <a:pPr/>
              <a:t>10/10/1442</a:t>
            </a:fld>
            <a:endParaRPr lang="ar-JO"/>
          </a:p>
        </p:txBody>
      </p:sp>
      <p:sp>
        <p:nvSpPr>
          <p:cNvPr id="5" name="Footer Placeholder 4">
            <a:extLst>
              <a:ext uri="{FF2B5EF4-FFF2-40B4-BE49-F238E27FC236}">
                <a16:creationId xmlns:a16="http://schemas.microsoft.com/office/drawing/2014/main" xmlns="" id="{487753C9-BFEC-4B3B-A89B-ADE2DCF1F71A}"/>
              </a:ext>
            </a:extLst>
          </p:cNvPr>
          <p:cNvSpPr>
            <a:spLocks noGrp="1"/>
          </p:cNvSpPr>
          <p:nvPr>
            <p:ph type="ftr" sz="quarter" idx="11"/>
          </p:nvPr>
        </p:nvSpPr>
        <p:spPr/>
        <p:txBody>
          <a:bodyPr/>
          <a:lstStyle/>
          <a:p>
            <a:endParaRPr lang="ar-JO"/>
          </a:p>
        </p:txBody>
      </p:sp>
      <p:sp>
        <p:nvSpPr>
          <p:cNvPr id="6" name="Slide Number Placeholder 5">
            <a:extLst>
              <a:ext uri="{FF2B5EF4-FFF2-40B4-BE49-F238E27FC236}">
                <a16:creationId xmlns:a16="http://schemas.microsoft.com/office/drawing/2014/main" xmlns="" id="{17D74971-DC5A-444F-8264-1EEA63738545}"/>
              </a:ext>
            </a:extLst>
          </p:cNvPr>
          <p:cNvSpPr>
            <a:spLocks noGrp="1"/>
          </p:cNvSpPr>
          <p:nvPr>
            <p:ph type="sldNum" sz="quarter" idx="12"/>
          </p:nvPr>
        </p:nvSpPr>
        <p:spPr/>
        <p:txBody>
          <a:bodyPr/>
          <a:lstStyle/>
          <a:p>
            <a:fld id="{7AFC6417-EB74-4FFF-88FB-E729009B0CB3}" type="slidenum">
              <a:rPr lang="ar-JO" smtClean="0"/>
              <a:pPr/>
              <a:t>‹#›</a:t>
            </a:fld>
            <a:endParaRPr lang="ar-JO"/>
          </a:p>
        </p:txBody>
      </p:sp>
    </p:spTree>
    <p:extLst>
      <p:ext uri="{BB962C8B-B14F-4D97-AF65-F5344CB8AC3E}">
        <p14:creationId xmlns:p14="http://schemas.microsoft.com/office/powerpoint/2010/main" xmlns="" val="174417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ACC66D-557E-4041-A682-4E1A8EAF92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JO"/>
          </a:p>
        </p:txBody>
      </p:sp>
      <p:sp>
        <p:nvSpPr>
          <p:cNvPr id="3" name="Text Placeholder 2">
            <a:extLst>
              <a:ext uri="{FF2B5EF4-FFF2-40B4-BE49-F238E27FC236}">
                <a16:creationId xmlns:a16="http://schemas.microsoft.com/office/drawing/2014/main" xmlns="" id="{B8BD3D47-B4DD-4E49-BB9B-7C9E8291A9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D107DCB2-4CA5-4B29-B33E-7504D70B525C}"/>
              </a:ext>
            </a:extLst>
          </p:cNvPr>
          <p:cNvSpPr>
            <a:spLocks noGrp="1"/>
          </p:cNvSpPr>
          <p:nvPr>
            <p:ph type="dt" sz="half" idx="10"/>
          </p:nvPr>
        </p:nvSpPr>
        <p:spPr/>
        <p:txBody>
          <a:bodyPr/>
          <a:lstStyle/>
          <a:p>
            <a:fld id="{416A55C1-083E-4D59-8518-36DCC591965F}" type="datetimeFigureOut">
              <a:rPr lang="ar-JO" smtClean="0"/>
              <a:pPr/>
              <a:t>10/10/1442</a:t>
            </a:fld>
            <a:endParaRPr lang="ar-JO"/>
          </a:p>
        </p:txBody>
      </p:sp>
      <p:sp>
        <p:nvSpPr>
          <p:cNvPr id="5" name="Footer Placeholder 4">
            <a:extLst>
              <a:ext uri="{FF2B5EF4-FFF2-40B4-BE49-F238E27FC236}">
                <a16:creationId xmlns:a16="http://schemas.microsoft.com/office/drawing/2014/main" xmlns="" id="{95A361EA-E203-40C4-B9B8-D2FB40ACE39C}"/>
              </a:ext>
            </a:extLst>
          </p:cNvPr>
          <p:cNvSpPr>
            <a:spLocks noGrp="1"/>
          </p:cNvSpPr>
          <p:nvPr>
            <p:ph type="ftr" sz="quarter" idx="11"/>
          </p:nvPr>
        </p:nvSpPr>
        <p:spPr/>
        <p:txBody>
          <a:bodyPr/>
          <a:lstStyle/>
          <a:p>
            <a:endParaRPr lang="ar-JO"/>
          </a:p>
        </p:txBody>
      </p:sp>
      <p:sp>
        <p:nvSpPr>
          <p:cNvPr id="6" name="Slide Number Placeholder 5">
            <a:extLst>
              <a:ext uri="{FF2B5EF4-FFF2-40B4-BE49-F238E27FC236}">
                <a16:creationId xmlns:a16="http://schemas.microsoft.com/office/drawing/2014/main" xmlns="" id="{A77F8CD1-CB7D-4CB6-99D0-E80B9CC0342D}"/>
              </a:ext>
            </a:extLst>
          </p:cNvPr>
          <p:cNvSpPr>
            <a:spLocks noGrp="1"/>
          </p:cNvSpPr>
          <p:nvPr>
            <p:ph type="sldNum" sz="quarter" idx="12"/>
          </p:nvPr>
        </p:nvSpPr>
        <p:spPr/>
        <p:txBody>
          <a:bodyPr/>
          <a:lstStyle/>
          <a:p>
            <a:fld id="{7AFC6417-EB74-4FFF-88FB-E729009B0CB3}" type="slidenum">
              <a:rPr lang="ar-JO" smtClean="0"/>
              <a:pPr/>
              <a:t>‹#›</a:t>
            </a:fld>
            <a:endParaRPr lang="ar-JO"/>
          </a:p>
        </p:txBody>
      </p:sp>
    </p:spTree>
    <p:extLst>
      <p:ext uri="{BB962C8B-B14F-4D97-AF65-F5344CB8AC3E}">
        <p14:creationId xmlns:p14="http://schemas.microsoft.com/office/powerpoint/2010/main" xmlns="" val="2114428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9EDCC6-02DA-42EC-A50B-0FBAC44F8AF1}"/>
              </a:ext>
            </a:extLst>
          </p:cNvPr>
          <p:cNvSpPr>
            <a:spLocks noGrp="1"/>
          </p:cNvSpPr>
          <p:nvPr>
            <p:ph type="title"/>
          </p:nvPr>
        </p:nvSpPr>
        <p:spPr/>
        <p:txBody>
          <a:bodyPr/>
          <a:lstStyle/>
          <a:p>
            <a:r>
              <a:rPr lang="en-US"/>
              <a:t>Click to edit Master title style</a:t>
            </a:r>
            <a:endParaRPr lang="ar-JO"/>
          </a:p>
        </p:txBody>
      </p:sp>
      <p:sp>
        <p:nvSpPr>
          <p:cNvPr id="3" name="Content Placeholder 2">
            <a:extLst>
              <a:ext uri="{FF2B5EF4-FFF2-40B4-BE49-F238E27FC236}">
                <a16:creationId xmlns:a16="http://schemas.microsoft.com/office/drawing/2014/main" xmlns="" id="{7AD1EC79-F899-4B93-A3B8-9CAB32F235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Content Placeholder 3">
            <a:extLst>
              <a:ext uri="{FF2B5EF4-FFF2-40B4-BE49-F238E27FC236}">
                <a16:creationId xmlns:a16="http://schemas.microsoft.com/office/drawing/2014/main" xmlns="" id="{909492FD-1113-410E-AA31-C3D2D118C8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Date Placeholder 4">
            <a:extLst>
              <a:ext uri="{FF2B5EF4-FFF2-40B4-BE49-F238E27FC236}">
                <a16:creationId xmlns:a16="http://schemas.microsoft.com/office/drawing/2014/main" xmlns="" id="{2CBD957C-FD9C-4E10-9438-F2B06FCAABC7}"/>
              </a:ext>
            </a:extLst>
          </p:cNvPr>
          <p:cNvSpPr>
            <a:spLocks noGrp="1"/>
          </p:cNvSpPr>
          <p:nvPr>
            <p:ph type="dt" sz="half" idx="10"/>
          </p:nvPr>
        </p:nvSpPr>
        <p:spPr/>
        <p:txBody>
          <a:bodyPr/>
          <a:lstStyle/>
          <a:p>
            <a:fld id="{416A55C1-083E-4D59-8518-36DCC591965F}" type="datetimeFigureOut">
              <a:rPr lang="ar-JO" smtClean="0"/>
              <a:pPr/>
              <a:t>10/10/1442</a:t>
            </a:fld>
            <a:endParaRPr lang="ar-JO"/>
          </a:p>
        </p:txBody>
      </p:sp>
      <p:sp>
        <p:nvSpPr>
          <p:cNvPr id="6" name="Footer Placeholder 5">
            <a:extLst>
              <a:ext uri="{FF2B5EF4-FFF2-40B4-BE49-F238E27FC236}">
                <a16:creationId xmlns:a16="http://schemas.microsoft.com/office/drawing/2014/main" xmlns="" id="{D54E9C26-7617-4DE6-91B2-70644D14002B}"/>
              </a:ext>
            </a:extLst>
          </p:cNvPr>
          <p:cNvSpPr>
            <a:spLocks noGrp="1"/>
          </p:cNvSpPr>
          <p:nvPr>
            <p:ph type="ftr" sz="quarter" idx="11"/>
          </p:nvPr>
        </p:nvSpPr>
        <p:spPr/>
        <p:txBody>
          <a:bodyPr/>
          <a:lstStyle/>
          <a:p>
            <a:endParaRPr lang="ar-JO"/>
          </a:p>
        </p:txBody>
      </p:sp>
      <p:sp>
        <p:nvSpPr>
          <p:cNvPr id="7" name="Slide Number Placeholder 6">
            <a:extLst>
              <a:ext uri="{FF2B5EF4-FFF2-40B4-BE49-F238E27FC236}">
                <a16:creationId xmlns:a16="http://schemas.microsoft.com/office/drawing/2014/main" xmlns="" id="{D7394C3F-E8B2-4C10-BDBC-8C9A21A4B1D8}"/>
              </a:ext>
            </a:extLst>
          </p:cNvPr>
          <p:cNvSpPr>
            <a:spLocks noGrp="1"/>
          </p:cNvSpPr>
          <p:nvPr>
            <p:ph type="sldNum" sz="quarter" idx="12"/>
          </p:nvPr>
        </p:nvSpPr>
        <p:spPr/>
        <p:txBody>
          <a:bodyPr/>
          <a:lstStyle/>
          <a:p>
            <a:fld id="{7AFC6417-EB74-4FFF-88FB-E729009B0CB3}" type="slidenum">
              <a:rPr lang="ar-JO" smtClean="0"/>
              <a:pPr/>
              <a:t>‹#›</a:t>
            </a:fld>
            <a:endParaRPr lang="ar-JO"/>
          </a:p>
        </p:txBody>
      </p:sp>
    </p:spTree>
    <p:extLst>
      <p:ext uri="{BB962C8B-B14F-4D97-AF65-F5344CB8AC3E}">
        <p14:creationId xmlns:p14="http://schemas.microsoft.com/office/powerpoint/2010/main" xmlns="" val="3712922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8ECFFE-3985-400B-ABCA-C44F597E8BBF}"/>
              </a:ext>
            </a:extLst>
          </p:cNvPr>
          <p:cNvSpPr>
            <a:spLocks noGrp="1"/>
          </p:cNvSpPr>
          <p:nvPr>
            <p:ph type="title"/>
          </p:nvPr>
        </p:nvSpPr>
        <p:spPr>
          <a:xfrm>
            <a:off x="839788" y="365125"/>
            <a:ext cx="10515600" cy="1325563"/>
          </a:xfrm>
        </p:spPr>
        <p:txBody>
          <a:bodyPr/>
          <a:lstStyle/>
          <a:p>
            <a:r>
              <a:rPr lang="en-US"/>
              <a:t>Click to edit Master title style</a:t>
            </a:r>
            <a:endParaRPr lang="ar-JO"/>
          </a:p>
        </p:txBody>
      </p:sp>
      <p:sp>
        <p:nvSpPr>
          <p:cNvPr id="3" name="Text Placeholder 2">
            <a:extLst>
              <a:ext uri="{FF2B5EF4-FFF2-40B4-BE49-F238E27FC236}">
                <a16:creationId xmlns:a16="http://schemas.microsoft.com/office/drawing/2014/main" xmlns="" id="{FBBAF058-4475-4FBA-82F9-5FF54854C9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71603D7-05DB-4B97-87D3-645A2D01F5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Text Placeholder 4">
            <a:extLst>
              <a:ext uri="{FF2B5EF4-FFF2-40B4-BE49-F238E27FC236}">
                <a16:creationId xmlns:a16="http://schemas.microsoft.com/office/drawing/2014/main" xmlns="" id="{E1CA3686-535A-4FFD-A21A-4C525B2DD7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77B08E9F-C7EF-43EE-82E6-152627FE4C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7" name="Date Placeholder 6">
            <a:extLst>
              <a:ext uri="{FF2B5EF4-FFF2-40B4-BE49-F238E27FC236}">
                <a16:creationId xmlns:a16="http://schemas.microsoft.com/office/drawing/2014/main" xmlns="" id="{EF51A8B2-B209-449E-9858-586221B55F1C}"/>
              </a:ext>
            </a:extLst>
          </p:cNvPr>
          <p:cNvSpPr>
            <a:spLocks noGrp="1"/>
          </p:cNvSpPr>
          <p:nvPr>
            <p:ph type="dt" sz="half" idx="10"/>
          </p:nvPr>
        </p:nvSpPr>
        <p:spPr/>
        <p:txBody>
          <a:bodyPr/>
          <a:lstStyle/>
          <a:p>
            <a:fld id="{416A55C1-083E-4D59-8518-36DCC591965F}" type="datetimeFigureOut">
              <a:rPr lang="ar-JO" smtClean="0"/>
              <a:pPr/>
              <a:t>10/10/1442</a:t>
            </a:fld>
            <a:endParaRPr lang="ar-JO"/>
          </a:p>
        </p:txBody>
      </p:sp>
      <p:sp>
        <p:nvSpPr>
          <p:cNvPr id="8" name="Footer Placeholder 7">
            <a:extLst>
              <a:ext uri="{FF2B5EF4-FFF2-40B4-BE49-F238E27FC236}">
                <a16:creationId xmlns:a16="http://schemas.microsoft.com/office/drawing/2014/main" xmlns="" id="{C3E584DC-39EE-41BB-8DEF-D26D6B595F9F}"/>
              </a:ext>
            </a:extLst>
          </p:cNvPr>
          <p:cNvSpPr>
            <a:spLocks noGrp="1"/>
          </p:cNvSpPr>
          <p:nvPr>
            <p:ph type="ftr" sz="quarter" idx="11"/>
          </p:nvPr>
        </p:nvSpPr>
        <p:spPr/>
        <p:txBody>
          <a:bodyPr/>
          <a:lstStyle/>
          <a:p>
            <a:endParaRPr lang="ar-JO"/>
          </a:p>
        </p:txBody>
      </p:sp>
      <p:sp>
        <p:nvSpPr>
          <p:cNvPr id="9" name="Slide Number Placeholder 8">
            <a:extLst>
              <a:ext uri="{FF2B5EF4-FFF2-40B4-BE49-F238E27FC236}">
                <a16:creationId xmlns:a16="http://schemas.microsoft.com/office/drawing/2014/main" xmlns="" id="{F628D6B7-FC57-4B04-9F06-D9E310260B45}"/>
              </a:ext>
            </a:extLst>
          </p:cNvPr>
          <p:cNvSpPr>
            <a:spLocks noGrp="1"/>
          </p:cNvSpPr>
          <p:nvPr>
            <p:ph type="sldNum" sz="quarter" idx="12"/>
          </p:nvPr>
        </p:nvSpPr>
        <p:spPr/>
        <p:txBody>
          <a:bodyPr/>
          <a:lstStyle/>
          <a:p>
            <a:fld id="{7AFC6417-EB74-4FFF-88FB-E729009B0CB3}" type="slidenum">
              <a:rPr lang="ar-JO" smtClean="0"/>
              <a:pPr/>
              <a:t>‹#›</a:t>
            </a:fld>
            <a:endParaRPr lang="ar-JO"/>
          </a:p>
        </p:txBody>
      </p:sp>
    </p:spTree>
    <p:extLst>
      <p:ext uri="{BB962C8B-B14F-4D97-AF65-F5344CB8AC3E}">
        <p14:creationId xmlns:p14="http://schemas.microsoft.com/office/powerpoint/2010/main" xmlns="" val="330961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76D882-82D3-442F-966E-D024C06E0814}"/>
              </a:ext>
            </a:extLst>
          </p:cNvPr>
          <p:cNvSpPr>
            <a:spLocks noGrp="1"/>
          </p:cNvSpPr>
          <p:nvPr>
            <p:ph type="title"/>
          </p:nvPr>
        </p:nvSpPr>
        <p:spPr/>
        <p:txBody>
          <a:bodyPr/>
          <a:lstStyle/>
          <a:p>
            <a:r>
              <a:rPr lang="en-US"/>
              <a:t>Click to edit Master title style</a:t>
            </a:r>
            <a:endParaRPr lang="ar-JO"/>
          </a:p>
        </p:txBody>
      </p:sp>
      <p:sp>
        <p:nvSpPr>
          <p:cNvPr id="3" name="Date Placeholder 2">
            <a:extLst>
              <a:ext uri="{FF2B5EF4-FFF2-40B4-BE49-F238E27FC236}">
                <a16:creationId xmlns:a16="http://schemas.microsoft.com/office/drawing/2014/main" xmlns="" id="{32231FBE-1374-4F7E-8C44-1254A88BEA28}"/>
              </a:ext>
            </a:extLst>
          </p:cNvPr>
          <p:cNvSpPr>
            <a:spLocks noGrp="1"/>
          </p:cNvSpPr>
          <p:nvPr>
            <p:ph type="dt" sz="half" idx="10"/>
          </p:nvPr>
        </p:nvSpPr>
        <p:spPr/>
        <p:txBody>
          <a:bodyPr/>
          <a:lstStyle/>
          <a:p>
            <a:fld id="{416A55C1-083E-4D59-8518-36DCC591965F}" type="datetimeFigureOut">
              <a:rPr lang="ar-JO" smtClean="0"/>
              <a:pPr/>
              <a:t>10/10/1442</a:t>
            </a:fld>
            <a:endParaRPr lang="ar-JO"/>
          </a:p>
        </p:txBody>
      </p:sp>
      <p:sp>
        <p:nvSpPr>
          <p:cNvPr id="4" name="Footer Placeholder 3">
            <a:extLst>
              <a:ext uri="{FF2B5EF4-FFF2-40B4-BE49-F238E27FC236}">
                <a16:creationId xmlns:a16="http://schemas.microsoft.com/office/drawing/2014/main" xmlns="" id="{477B57EE-E7C5-4F78-A358-2D20CFD44E6F}"/>
              </a:ext>
            </a:extLst>
          </p:cNvPr>
          <p:cNvSpPr>
            <a:spLocks noGrp="1"/>
          </p:cNvSpPr>
          <p:nvPr>
            <p:ph type="ftr" sz="quarter" idx="11"/>
          </p:nvPr>
        </p:nvSpPr>
        <p:spPr/>
        <p:txBody>
          <a:bodyPr/>
          <a:lstStyle/>
          <a:p>
            <a:endParaRPr lang="ar-JO"/>
          </a:p>
        </p:txBody>
      </p:sp>
      <p:sp>
        <p:nvSpPr>
          <p:cNvPr id="5" name="Slide Number Placeholder 4">
            <a:extLst>
              <a:ext uri="{FF2B5EF4-FFF2-40B4-BE49-F238E27FC236}">
                <a16:creationId xmlns:a16="http://schemas.microsoft.com/office/drawing/2014/main" xmlns="" id="{DB1AF63C-96BD-466E-9B00-0208C02B69D3}"/>
              </a:ext>
            </a:extLst>
          </p:cNvPr>
          <p:cNvSpPr>
            <a:spLocks noGrp="1"/>
          </p:cNvSpPr>
          <p:nvPr>
            <p:ph type="sldNum" sz="quarter" idx="12"/>
          </p:nvPr>
        </p:nvSpPr>
        <p:spPr/>
        <p:txBody>
          <a:bodyPr/>
          <a:lstStyle/>
          <a:p>
            <a:fld id="{7AFC6417-EB74-4FFF-88FB-E729009B0CB3}" type="slidenum">
              <a:rPr lang="ar-JO" smtClean="0"/>
              <a:pPr/>
              <a:t>‹#›</a:t>
            </a:fld>
            <a:endParaRPr lang="ar-JO"/>
          </a:p>
        </p:txBody>
      </p:sp>
    </p:spTree>
    <p:extLst>
      <p:ext uri="{BB962C8B-B14F-4D97-AF65-F5344CB8AC3E}">
        <p14:creationId xmlns:p14="http://schemas.microsoft.com/office/powerpoint/2010/main" xmlns="" val="1977823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9157931-9969-406B-9C37-25959CF555DD}"/>
              </a:ext>
            </a:extLst>
          </p:cNvPr>
          <p:cNvSpPr>
            <a:spLocks noGrp="1"/>
          </p:cNvSpPr>
          <p:nvPr>
            <p:ph type="dt" sz="half" idx="10"/>
          </p:nvPr>
        </p:nvSpPr>
        <p:spPr/>
        <p:txBody>
          <a:bodyPr/>
          <a:lstStyle/>
          <a:p>
            <a:fld id="{416A55C1-083E-4D59-8518-36DCC591965F}" type="datetimeFigureOut">
              <a:rPr lang="ar-JO" smtClean="0"/>
              <a:pPr/>
              <a:t>10/10/1442</a:t>
            </a:fld>
            <a:endParaRPr lang="ar-JO"/>
          </a:p>
        </p:txBody>
      </p:sp>
      <p:sp>
        <p:nvSpPr>
          <p:cNvPr id="3" name="Footer Placeholder 2">
            <a:extLst>
              <a:ext uri="{FF2B5EF4-FFF2-40B4-BE49-F238E27FC236}">
                <a16:creationId xmlns:a16="http://schemas.microsoft.com/office/drawing/2014/main" xmlns="" id="{A650C3C0-9615-4B8C-BA43-F8E225DBF26B}"/>
              </a:ext>
            </a:extLst>
          </p:cNvPr>
          <p:cNvSpPr>
            <a:spLocks noGrp="1"/>
          </p:cNvSpPr>
          <p:nvPr>
            <p:ph type="ftr" sz="quarter" idx="11"/>
          </p:nvPr>
        </p:nvSpPr>
        <p:spPr/>
        <p:txBody>
          <a:bodyPr/>
          <a:lstStyle/>
          <a:p>
            <a:endParaRPr lang="ar-JO"/>
          </a:p>
        </p:txBody>
      </p:sp>
      <p:sp>
        <p:nvSpPr>
          <p:cNvPr id="4" name="Slide Number Placeholder 3">
            <a:extLst>
              <a:ext uri="{FF2B5EF4-FFF2-40B4-BE49-F238E27FC236}">
                <a16:creationId xmlns:a16="http://schemas.microsoft.com/office/drawing/2014/main" xmlns="" id="{B952B598-3742-49D3-BE7A-2DA6B871EB9B}"/>
              </a:ext>
            </a:extLst>
          </p:cNvPr>
          <p:cNvSpPr>
            <a:spLocks noGrp="1"/>
          </p:cNvSpPr>
          <p:nvPr>
            <p:ph type="sldNum" sz="quarter" idx="12"/>
          </p:nvPr>
        </p:nvSpPr>
        <p:spPr/>
        <p:txBody>
          <a:bodyPr/>
          <a:lstStyle/>
          <a:p>
            <a:fld id="{7AFC6417-EB74-4FFF-88FB-E729009B0CB3}" type="slidenum">
              <a:rPr lang="ar-JO" smtClean="0"/>
              <a:pPr/>
              <a:t>‹#›</a:t>
            </a:fld>
            <a:endParaRPr lang="ar-JO"/>
          </a:p>
        </p:txBody>
      </p:sp>
    </p:spTree>
    <p:extLst>
      <p:ext uri="{BB962C8B-B14F-4D97-AF65-F5344CB8AC3E}">
        <p14:creationId xmlns:p14="http://schemas.microsoft.com/office/powerpoint/2010/main" xmlns="" val="296530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A4171B-EB7E-4B45-923D-593E7ECF7B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JO"/>
          </a:p>
        </p:txBody>
      </p:sp>
      <p:sp>
        <p:nvSpPr>
          <p:cNvPr id="3" name="Content Placeholder 2">
            <a:extLst>
              <a:ext uri="{FF2B5EF4-FFF2-40B4-BE49-F238E27FC236}">
                <a16:creationId xmlns:a16="http://schemas.microsoft.com/office/drawing/2014/main" xmlns="" id="{70CE50F4-CACD-4E2E-BC00-47DB1F12CA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Text Placeholder 3">
            <a:extLst>
              <a:ext uri="{FF2B5EF4-FFF2-40B4-BE49-F238E27FC236}">
                <a16:creationId xmlns:a16="http://schemas.microsoft.com/office/drawing/2014/main" xmlns="" id="{DF4A9794-210A-494C-90EA-8AFB47329F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6956979-7846-4CF8-9838-7A5FEAA2877D}"/>
              </a:ext>
            </a:extLst>
          </p:cNvPr>
          <p:cNvSpPr>
            <a:spLocks noGrp="1"/>
          </p:cNvSpPr>
          <p:nvPr>
            <p:ph type="dt" sz="half" idx="10"/>
          </p:nvPr>
        </p:nvSpPr>
        <p:spPr/>
        <p:txBody>
          <a:bodyPr/>
          <a:lstStyle/>
          <a:p>
            <a:fld id="{416A55C1-083E-4D59-8518-36DCC591965F}" type="datetimeFigureOut">
              <a:rPr lang="ar-JO" smtClean="0"/>
              <a:pPr/>
              <a:t>10/10/1442</a:t>
            </a:fld>
            <a:endParaRPr lang="ar-JO"/>
          </a:p>
        </p:txBody>
      </p:sp>
      <p:sp>
        <p:nvSpPr>
          <p:cNvPr id="6" name="Footer Placeholder 5">
            <a:extLst>
              <a:ext uri="{FF2B5EF4-FFF2-40B4-BE49-F238E27FC236}">
                <a16:creationId xmlns:a16="http://schemas.microsoft.com/office/drawing/2014/main" xmlns="" id="{A8C74EC1-E458-4FC6-9EC8-134278861F69}"/>
              </a:ext>
            </a:extLst>
          </p:cNvPr>
          <p:cNvSpPr>
            <a:spLocks noGrp="1"/>
          </p:cNvSpPr>
          <p:nvPr>
            <p:ph type="ftr" sz="quarter" idx="11"/>
          </p:nvPr>
        </p:nvSpPr>
        <p:spPr/>
        <p:txBody>
          <a:bodyPr/>
          <a:lstStyle/>
          <a:p>
            <a:endParaRPr lang="ar-JO"/>
          </a:p>
        </p:txBody>
      </p:sp>
      <p:sp>
        <p:nvSpPr>
          <p:cNvPr id="7" name="Slide Number Placeholder 6">
            <a:extLst>
              <a:ext uri="{FF2B5EF4-FFF2-40B4-BE49-F238E27FC236}">
                <a16:creationId xmlns:a16="http://schemas.microsoft.com/office/drawing/2014/main" xmlns="" id="{7E8E5F8F-0CCC-48A0-8A35-A263760D0B2D}"/>
              </a:ext>
            </a:extLst>
          </p:cNvPr>
          <p:cNvSpPr>
            <a:spLocks noGrp="1"/>
          </p:cNvSpPr>
          <p:nvPr>
            <p:ph type="sldNum" sz="quarter" idx="12"/>
          </p:nvPr>
        </p:nvSpPr>
        <p:spPr/>
        <p:txBody>
          <a:bodyPr/>
          <a:lstStyle/>
          <a:p>
            <a:fld id="{7AFC6417-EB74-4FFF-88FB-E729009B0CB3}" type="slidenum">
              <a:rPr lang="ar-JO" smtClean="0"/>
              <a:pPr/>
              <a:t>‹#›</a:t>
            </a:fld>
            <a:endParaRPr lang="ar-JO"/>
          </a:p>
        </p:txBody>
      </p:sp>
    </p:spTree>
    <p:extLst>
      <p:ext uri="{BB962C8B-B14F-4D97-AF65-F5344CB8AC3E}">
        <p14:creationId xmlns:p14="http://schemas.microsoft.com/office/powerpoint/2010/main" xmlns="" val="2845499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35363A-4E55-472E-85D5-45E37CF042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JO"/>
          </a:p>
        </p:txBody>
      </p:sp>
      <p:sp>
        <p:nvSpPr>
          <p:cNvPr id="3" name="Picture Placeholder 2">
            <a:extLst>
              <a:ext uri="{FF2B5EF4-FFF2-40B4-BE49-F238E27FC236}">
                <a16:creationId xmlns:a16="http://schemas.microsoft.com/office/drawing/2014/main" xmlns="" id="{51951C90-E5E6-4C8E-8F7F-17C118D3A7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a:extLst>
              <a:ext uri="{FF2B5EF4-FFF2-40B4-BE49-F238E27FC236}">
                <a16:creationId xmlns:a16="http://schemas.microsoft.com/office/drawing/2014/main" xmlns="" id="{3554E027-EE72-44D8-AB31-CB15B6FA4C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56882DA-F20D-41DE-9A8C-1955187B6041}"/>
              </a:ext>
            </a:extLst>
          </p:cNvPr>
          <p:cNvSpPr>
            <a:spLocks noGrp="1"/>
          </p:cNvSpPr>
          <p:nvPr>
            <p:ph type="dt" sz="half" idx="10"/>
          </p:nvPr>
        </p:nvSpPr>
        <p:spPr/>
        <p:txBody>
          <a:bodyPr/>
          <a:lstStyle/>
          <a:p>
            <a:fld id="{416A55C1-083E-4D59-8518-36DCC591965F}" type="datetimeFigureOut">
              <a:rPr lang="ar-JO" smtClean="0"/>
              <a:pPr/>
              <a:t>10/10/1442</a:t>
            </a:fld>
            <a:endParaRPr lang="ar-JO"/>
          </a:p>
        </p:txBody>
      </p:sp>
      <p:sp>
        <p:nvSpPr>
          <p:cNvPr id="6" name="Footer Placeholder 5">
            <a:extLst>
              <a:ext uri="{FF2B5EF4-FFF2-40B4-BE49-F238E27FC236}">
                <a16:creationId xmlns:a16="http://schemas.microsoft.com/office/drawing/2014/main" xmlns="" id="{D044996B-8719-4F64-9820-454B0AD09D25}"/>
              </a:ext>
            </a:extLst>
          </p:cNvPr>
          <p:cNvSpPr>
            <a:spLocks noGrp="1"/>
          </p:cNvSpPr>
          <p:nvPr>
            <p:ph type="ftr" sz="quarter" idx="11"/>
          </p:nvPr>
        </p:nvSpPr>
        <p:spPr/>
        <p:txBody>
          <a:bodyPr/>
          <a:lstStyle/>
          <a:p>
            <a:endParaRPr lang="ar-JO"/>
          </a:p>
        </p:txBody>
      </p:sp>
      <p:sp>
        <p:nvSpPr>
          <p:cNvPr id="7" name="Slide Number Placeholder 6">
            <a:extLst>
              <a:ext uri="{FF2B5EF4-FFF2-40B4-BE49-F238E27FC236}">
                <a16:creationId xmlns:a16="http://schemas.microsoft.com/office/drawing/2014/main" xmlns="" id="{20C4975E-31C2-4A6F-A70B-02CB8F91E5FA}"/>
              </a:ext>
            </a:extLst>
          </p:cNvPr>
          <p:cNvSpPr>
            <a:spLocks noGrp="1"/>
          </p:cNvSpPr>
          <p:nvPr>
            <p:ph type="sldNum" sz="quarter" idx="12"/>
          </p:nvPr>
        </p:nvSpPr>
        <p:spPr/>
        <p:txBody>
          <a:bodyPr/>
          <a:lstStyle/>
          <a:p>
            <a:fld id="{7AFC6417-EB74-4FFF-88FB-E729009B0CB3}" type="slidenum">
              <a:rPr lang="ar-JO" smtClean="0"/>
              <a:pPr/>
              <a:t>‹#›</a:t>
            </a:fld>
            <a:endParaRPr lang="ar-JO"/>
          </a:p>
        </p:txBody>
      </p:sp>
    </p:spTree>
    <p:extLst>
      <p:ext uri="{BB962C8B-B14F-4D97-AF65-F5344CB8AC3E}">
        <p14:creationId xmlns:p14="http://schemas.microsoft.com/office/powerpoint/2010/main" xmlns="" val="3315953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DF362040-ADD7-47A5-8233-707083F7CE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ar-JO"/>
          </a:p>
        </p:txBody>
      </p:sp>
      <p:sp>
        <p:nvSpPr>
          <p:cNvPr id="3" name="Text Placeholder 2">
            <a:extLst>
              <a:ext uri="{FF2B5EF4-FFF2-40B4-BE49-F238E27FC236}">
                <a16:creationId xmlns:a16="http://schemas.microsoft.com/office/drawing/2014/main" xmlns="" id="{3F735BD8-3B43-4F92-8596-19CC53CF8A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a:extLst>
              <a:ext uri="{FF2B5EF4-FFF2-40B4-BE49-F238E27FC236}">
                <a16:creationId xmlns:a16="http://schemas.microsoft.com/office/drawing/2014/main" xmlns="" id="{82119734-9086-4AB5-BBB2-C50D2C1F00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6A55C1-083E-4D59-8518-36DCC591965F}" type="datetimeFigureOut">
              <a:rPr lang="ar-JO" smtClean="0"/>
              <a:pPr/>
              <a:t>10/10/1442</a:t>
            </a:fld>
            <a:endParaRPr lang="ar-JO"/>
          </a:p>
        </p:txBody>
      </p:sp>
      <p:sp>
        <p:nvSpPr>
          <p:cNvPr id="5" name="Footer Placeholder 4">
            <a:extLst>
              <a:ext uri="{FF2B5EF4-FFF2-40B4-BE49-F238E27FC236}">
                <a16:creationId xmlns:a16="http://schemas.microsoft.com/office/drawing/2014/main" xmlns="" id="{B71A3868-6B24-4792-A274-92E97D5E35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JO"/>
          </a:p>
        </p:txBody>
      </p:sp>
      <p:sp>
        <p:nvSpPr>
          <p:cNvPr id="6" name="Slide Number Placeholder 5">
            <a:extLst>
              <a:ext uri="{FF2B5EF4-FFF2-40B4-BE49-F238E27FC236}">
                <a16:creationId xmlns:a16="http://schemas.microsoft.com/office/drawing/2014/main" xmlns="" id="{C4266BE0-451E-4275-9FF4-57BAC7F286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FC6417-EB74-4FFF-88FB-E729009B0CB3}" type="slidenum">
              <a:rPr lang="ar-JO" smtClean="0"/>
              <a:pPr/>
              <a:t>‹#›</a:t>
            </a:fld>
            <a:endParaRPr lang="ar-JO"/>
          </a:p>
        </p:txBody>
      </p:sp>
    </p:spTree>
    <p:extLst>
      <p:ext uri="{BB962C8B-B14F-4D97-AF65-F5344CB8AC3E}">
        <p14:creationId xmlns:p14="http://schemas.microsoft.com/office/powerpoint/2010/main" xmlns="" val="1229258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orbes.com/sites/kashmirhill/2014/07/10/facebook-experiments-on-users/?sh=3e9943151c3d"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s://www.youtube.com/watch?v=mrnXv-g4yKU"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xmlns="" id="{AFEE8E62-43BC-4709-B275-060648DAF9F7}"/>
              </a:ext>
            </a:extLst>
          </p:cNvPr>
          <p:cNvSpPr>
            <a:spLocks noGrp="1"/>
          </p:cNvSpPr>
          <p:nvPr>
            <p:ph type="subTitle" idx="1"/>
          </p:nvPr>
        </p:nvSpPr>
        <p:spPr>
          <a:xfrm>
            <a:off x="471949" y="4277032"/>
            <a:ext cx="10196052" cy="2349910"/>
          </a:xfrm>
        </p:spPr>
        <p:txBody>
          <a:bodyPr/>
          <a:lstStyle/>
          <a:p>
            <a:pPr algn="l"/>
            <a:endParaRPr lang="ar-JO" dirty="0"/>
          </a:p>
          <a:p>
            <a:pPr algn="l"/>
            <a:endParaRPr lang="ar-JO" dirty="0"/>
          </a:p>
          <a:p>
            <a:pPr algn="l"/>
            <a:endParaRPr lang="ar-JO" dirty="0"/>
          </a:p>
          <a:p>
            <a:pPr algn="l"/>
            <a:r>
              <a:rPr lang="ar-JO" dirty="0"/>
              <a:t>   </a:t>
            </a:r>
            <a:r>
              <a:rPr lang="en-US" dirty="0"/>
              <a:t> Prepared by: Mohammad Abu-</a:t>
            </a:r>
            <a:r>
              <a:rPr lang="en-US" dirty="0" err="1"/>
              <a:t>Zenah</a:t>
            </a:r>
            <a:r>
              <a:rPr lang="en-US" dirty="0"/>
              <a:t> ID1181965</a:t>
            </a:r>
          </a:p>
          <a:p>
            <a:pPr algn="l"/>
            <a:r>
              <a:rPr lang="en-US" dirty="0"/>
              <a:t>                           Abudalrahman Mansour ID: 1182955</a:t>
            </a:r>
            <a:endParaRPr lang="ar-JO" dirty="0"/>
          </a:p>
        </p:txBody>
      </p:sp>
    </p:spTree>
    <p:extLst>
      <p:ext uri="{BB962C8B-B14F-4D97-AF65-F5344CB8AC3E}">
        <p14:creationId xmlns:p14="http://schemas.microsoft.com/office/powerpoint/2010/main" xmlns="" val="135908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1A926A-8E2A-4CCE-BE3A-1D4F50850112}"/>
              </a:ext>
            </a:extLst>
          </p:cNvPr>
          <p:cNvSpPr>
            <a:spLocks noGrp="1"/>
          </p:cNvSpPr>
          <p:nvPr>
            <p:ph type="ctrTitle"/>
          </p:nvPr>
        </p:nvSpPr>
        <p:spPr>
          <a:xfrm>
            <a:off x="108155" y="176982"/>
            <a:ext cx="11798709" cy="6597444"/>
          </a:xfrm>
        </p:spPr>
        <p:txBody>
          <a:bodyPr>
            <a:normAutofit fontScale="90000"/>
          </a:bodyPr>
          <a:lstStyle/>
          <a:p>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ar-JO" dirty="0"/>
          </a:p>
        </p:txBody>
      </p:sp>
      <p:sp>
        <p:nvSpPr>
          <p:cNvPr id="5" name="TextBox 4">
            <a:extLst>
              <a:ext uri="{FF2B5EF4-FFF2-40B4-BE49-F238E27FC236}">
                <a16:creationId xmlns:a16="http://schemas.microsoft.com/office/drawing/2014/main" xmlns="" id="{21BFCC9E-CC71-4F32-845D-14EADAF6E9C3}"/>
              </a:ext>
            </a:extLst>
          </p:cNvPr>
          <p:cNvSpPr txBox="1"/>
          <p:nvPr/>
        </p:nvSpPr>
        <p:spPr>
          <a:xfrm>
            <a:off x="108154" y="217710"/>
            <a:ext cx="11798709" cy="8802410"/>
          </a:xfrm>
          <a:prstGeom prst="rect">
            <a:avLst/>
          </a:prstGeom>
          <a:noFill/>
        </p:spPr>
        <p:txBody>
          <a:bodyPr wrap="square">
            <a:spAutoFit/>
          </a:bodyPr>
          <a:lstStyle/>
          <a:p>
            <a:pPr algn="r" rtl="1"/>
            <a:endParaRPr lang="ar-JO" sz="1400" dirty="0"/>
          </a:p>
          <a:p>
            <a:pPr algn="r" rtl="1"/>
            <a:endParaRPr lang="ar-JO" sz="1400" dirty="0"/>
          </a:p>
          <a:p>
            <a:pPr algn="r" rtl="1"/>
            <a:r>
              <a:rPr lang="ar-JO" sz="1400" b="1" dirty="0">
                <a:cs typeface="+mj-cs"/>
              </a:rPr>
              <a:t>نفذت هذه التجربة على </a:t>
            </a:r>
            <a:r>
              <a:rPr lang="en-US" sz="1400" b="1" dirty="0">
                <a:solidFill>
                  <a:srgbClr val="C00000"/>
                </a:solidFill>
                <a:cs typeface="+mj-cs"/>
              </a:rPr>
              <a:t>61</a:t>
            </a:r>
            <a:r>
              <a:rPr lang="ar-JO" sz="1400" b="1" dirty="0">
                <a:solidFill>
                  <a:srgbClr val="C00000"/>
                </a:solidFill>
                <a:cs typeface="+mj-cs"/>
              </a:rPr>
              <a:t>مليون شخص</a:t>
            </a:r>
            <a:r>
              <a:rPr lang="ar-JO" sz="1400" b="1" dirty="0">
                <a:cs typeface="+mj-cs"/>
              </a:rPr>
              <a:t>(اقل من التجربة السابقة ولكنه رقم مهول تقريبا شعب كامل).</a:t>
            </a:r>
          </a:p>
          <a:p>
            <a:pPr algn="r" rtl="1"/>
            <a:endParaRPr lang="ar-JO" sz="1400" b="1" dirty="0">
              <a:cs typeface="+mj-cs"/>
            </a:endParaRPr>
          </a:p>
          <a:p>
            <a:pPr algn="r" rtl="1"/>
            <a:r>
              <a:rPr lang="ar-JO" sz="1400" b="1" dirty="0">
                <a:cs typeface="+mj-cs"/>
              </a:rPr>
              <a:t>الدراسة مثيرة للاهتمام حيث كان </a:t>
            </a:r>
            <a:r>
              <a:rPr lang="ar-JO" sz="1400" b="1" dirty="0" err="1" smtClean="0">
                <a:cs typeface="+mj-cs"/>
              </a:rPr>
              <a:t>ي</a:t>
            </a:r>
            <a:r>
              <a:rPr lang="ar-SA" sz="1400" b="1" dirty="0" smtClean="0">
                <a:cs typeface="+mj-cs"/>
              </a:rPr>
              <a:t>ت</a:t>
            </a:r>
            <a:r>
              <a:rPr lang="ar-JO" sz="1400" b="1" dirty="0" smtClean="0">
                <a:cs typeface="+mj-cs"/>
              </a:rPr>
              <a:t>م </a:t>
            </a:r>
            <a:r>
              <a:rPr lang="ar-JO" sz="1400" b="1" dirty="0">
                <a:cs typeface="+mj-cs"/>
              </a:rPr>
              <a:t>وضع </a:t>
            </a:r>
            <a:r>
              <a:rPr lang="en-US" sz="1400" b="1" dirty="0">
                <a:solidFill>
                  <a:srgbClr val="C00000"/>
                </a:solidFill>
                <a:cs typeface="+mj-cs"/>
              </a:rPr>
              <a:t>I Voted</a:t>
            </a:r>
            <a:r>
              <a:rPr lang="ar-JO" sz="1400" b="1" dirty="0">
                <a:cs typeface="+mj-cs"/>
              </a:rPr>
              <a:t> على </a:t>
            </a:r>
            <a:r>
              <a:rPr lang="en-US" sz="1400" b="1" dirty="0">
                <a:solidFill>
                  <a:srgbClr val="C00000"/>
                </a:solidFill>
                <a:cs typeface="+mj-cs"/>
              </a:rPr>
              <a:t>News Feed</a:t>
            </a:r>
            <a:r>
              <a:rPr lang="ar-JO" sz="1400" b="1" dirty="0">
                <a:solidFill>
                  <a:srgbClr val="C00000"/>
                </a:solidFill>
                <a:cs typeface="+mj-cs"/>
              </a:rPr>
              <a:t> </a:t>
            </a:r>
            <a:r>
              <a:rPr lang="ar-JO" sz="1400" b="1" dirty="0">
                <a:cs typeface="+mj-cs"/>
              </a:rPr>
              <a:t>وعندما يصوت احد اصدقائك يظهر </a:t>
            </a:r>
            <a:r>
              <a:rPr lang="ar-JO" sz="1400" b="1" dirty="0" err="1">
                <a:cs typeface="+mj-cs"/>
              </a:rPr>
              <a:t>لك</a:t>
            </a:r>
            <a:r>
              <a:rPr lang="ar-JO" sz="1400" b="1" dirty="0">
                <a:cs typeface="+mj-cs"/>
              </a:rPr>
              <a:t> </a:t>
            </a:r>
            <a:r>
              <a:rPr lang="ar-SA" sz="1400" b="1" dirty="0" smtClean="0">
                <a:cs typeface="+mj-cs"/>
              </a:rPr>
              <a:t>أ</a:t>
            </a:r>
            <a:r>
              <a:rPr lang="ar-JO" sz="1400" b="1" dirty="0" err="1" smtClean="0">
                <a:cs typeface="+mj-cs"/>
              </a:rPr>
              <a:t>نه</a:t>
            </a:r>
            <a:r>
              <a:rPr lang="ar-JO" sz="1400" b="1" dirty="0" smtClean="0">
                <a:cs typeface="+mj-cs"/>
              </a:rPr>
              <a:t> </a:t>
            </a:r>
            <a:r>
              <a:rPr lang="ar-JO" sz="1400" b="1" dirty="0">
                <a:cs typeface="+mj-cs"/>
              </a:rPr>
              <a:t>قد صوت على ال </a:t>
            </a:r>
            <a:r>
              <a:rPr lang="en-US" sz="1400" b="1" dirty="0">
                <a:cs typeface="+mj-cs"/>
              </a:rPr>
              <a:t> </a:t>
            </a:r>
            <a:r>
              <a:rPr lang="en-US" sz="1400" b="1" dirty="0">
                <a:solidFill>
                  <a:srgbClr val="C00000"/>
                </a:solidFill>
                <a:cs typeface="+mj-cs"/>
              </a:rPr>
              <a:t>News Feed</a:t>
            </a:r>
            <a:r>
              <a:rPr lang="ar-JO" sz="1400" b="1" dirty="0">
                <a:cs typeface="+mj-cs"/>
              </a:rPr>
              <a:t>.</a:t>
            </a:r>
          </a:p>
          <a:p>
            <a:pPr algn="r" rtl="1"/>
            <a:endParaRPr lang="ar-JO" sz="1400" b="1" dirty="0">
              <a:cs typeface="+mj-cs"/>
            </a:endParaRPr>
          </a:p>
          <a:p>
            <a:pPr algn="r" rtl="1"/>
            <a:r>
              <a:rPr lang="ar-JO" sz="1400" b="1" dirty="0">
                <a:cs typeface="+mj-cs"/>
              </a:rPr>
              <a:t>النتائج كانت انه عندما يشاهد الشخص ان اصدقائه قد صوتو فان هذا يزيد فرصة مشاركته في الانتخابات.</a:t>
            </a:r>
          </a:p>
          <a:p>
            <a:pPr algn="r" rtl="1"/>
            <a:endParaRPr lang="ar-JO" sz="1400" b="1" dirty="0">
              <a:cs typeface="+mj-cs"/>
            </a:endParaRPr>
          </a:p>
          <a:p>
            <a:pPr algn="r" rtl="1"/>
            <a:r>
              <a:rPr lang="ar-JO" sz="1400" b="1" dirty="0">
                <a:cs typeface="+mj-cs"/>
              </a:rPr>
              <a:t>ادعى فيسبوك انه بهذا قد قام بزيادة نسبة الناس الاضافية التي صوتت كانت بسيطة </a:t>
            </a:r>
            <a:r>
              <a:rPr lang="en-US" sz="1400" b="1" dirty="0">
                <a:solidFill>
                  <a:srgbClr val="C00000"/>
                </a:solidFill>
                <a:cs typeface="+mj-cs"/>
              </a:rPr>
              <a:t>0.5%</a:t>
            </a:r>
            <a:r>
              <a:rPr lang="ar-JO" sz="1400" b="1" dirty="0">
                <a:solidFill>
                  <a:srgbClr val="C00000"/>
                </a:solidFill>
                <a:cs typeface="+mj-cs"/>
              </a:rPr>
              <a:t>.</a:t>
            </a:r>
          </a:p>
          <a:p>
            <a:pPr algn="r" rtl="1"/>
            <a:endParaRPr lang="ar-JO" sz="1400" b="1" dirty="0">
              <a:solidFill>
                <a:srgbClr val="C00000"/>
              </a:solidFill>
              <a:cs typeface="+mj-cs"/>
            </a:endParaRPr>
          </a:p>
          <a:p>
            <a:pPr algn="r" rtl="1"/>
            <a:r>
              <a:rPr lang="ar-JO" sz="1400" b="1" dirty="0">
                <a:cs typeface="+mj-cs"/>
              </a:rPr>
              <a:t>ولكن عند تطبيقها على </a:t>
            </a:r>
            <a:r>
              <a:rPr lang="en-US" sz="1400" b="1" dirty="0">
                <a:cs typeface="+mj-cs"/>
              </a:rPr>
              <a:t>61 </a:t>
            </a:r>
            <a:r>
              <a:rPr lang="ar-JO" sz="1400" b="1" dirty="0">
                <a:cs typeface="+mj-cs"/>
              </a:rPr>
              <a:t> مليون شخص </a:t>
            </a:r>
            <a:r>
              <a:rPr lang="ar-JO" sz="1400" b="1" dirty="0" err="1" smtClean="0">
                <a:cs typeface="+mj-cs"/>
              </a:rPr>
              <a:t>ف</a:t>
            </a:r>
            <a:r>
              <a:rPr lang="ar-SA" sz="1400" b="1" dirty="0" smtClean="0">
                <a:cs typeface="+mj-cs"/>
              </a:rPr>
              <a:t>إ</a:t>
            </a:r>
            <a:r>
              <a:rPr lang="ar-JO" sz="1400" b="1" dirty="0" err="1" smtClean="0">
                <a:cs typeface="+mj-cs"/>
              </a:rPr>
              <a:t>نه</a:t>
            </a:r>
            <a:r>
              <a:rPr lang="ar-JO" sz="1400" b="1" dirty="0" smtClean="0">
                <a:cs typeface="+mj-cs"/>
              </a:rPr>
              <a:t> </a:t>
            </a:r>
            <a:r>
              <a:rPr lang="ar-JO" sz="1400" b="1" dirty="0">
                <a:cs typeface="+mj-cs"/>
              </a:rPr>
              <a:t>سوف ينتج </a:t>
            </a:r>
            <a:r>
              <a:rPr lang="en-US" sz="1400" b="1" dirty="0">
                <a:cs typeface="+mj-cs"/>
              </a:rPr>
              <a:t>300 </a:t>
            </a:r>
            <a:r>
              <a:rPr lang="ar-JO" sz="1400" b="1" dirty="0">
                <a:cs typeface="+mj-cs"/>
              </a:rPr>
              <a:t> </a:t>
            </a:r>
            <a:r>
              <a:rPr lang="ar-SA" sz="1400" b="1" dirty="0" smtClean="0">
                <a:cs typeface="+mj-cs"/>
              </a:rPr>
              <a:t>أ</a:t>
            </a:r>
            <a:r>
              <a:rPr lang="ar-JO" sz="1400" b="1" dirty="0" smtClean="0">
                <a:cs typeface="+mj-cs"/>
              </a:rPr>
              <a:t>لف </a:t>
            </a:r>
            <a:r>
              <a:rPr lang="ar-JO" sz="1400" b="1" dirty="0">
                <a:cs typeface="+mj-cs"/>
              </a:rPr>
              <a:t>صوت اضافي (ممكن </a:t>
            </a:r>
            <a:r>
              <a:rPr lang="ar-SA" sz="1400" b="1" dirty="0" smtClean="0">
                <a:cs typeface="+mj-cs"/>
              </a:rPr>
              <a:t>أ</a:t>
            </a:r>
            <a:r>
              <a:rPr lang="ar-JO" sz="1400" b="1" dirty="0" smtClean="0">
                <a:cs typeface="+mj-cs"/>
              </a:rPr>
              <a:t>ن يغيروا </a:t>
            </a:r>
            <a:r>
              <a:rPr lang="ar-SA" sz="1400" b="1" dirty="0" smtClean="0">
                <a:cs typeface="+mj-cs"/>
              </a:rPr>
              <a:t>من </a:t>
            </a:r>
            <a:r>
              <a:rPr lang="ar-JO" sz="1400" b="1" dirty="0" smtClean="0">
                <a:cs typeface="+mj-cs"/>
              </a:rPr>
              <a:t>نتيجة </a:t>
            </a:r>
            <a:r>
              <a:rPr lang="ar-JO" sz="1400" b="1" dirty="0" err="1" smtClean="0">
                <a:cs typeface="+mj-cs"/>
              </a:rPr>
              <a:t>ال</a:t>
            </a:r>
            <a:r>
              <a:rPr lang="ar-SA" sz="1400" b="1" dirty="0" smtClean="0">
                <a:cs typeface="+mj-cs"/>
              </a:rPr>
              <a:t>إ</a:t>
            </a:r>
            <a:r>
              <a:rPr lang="ar-JO" sz="1400" b="1" dirty="0" err="1" smtClean="0">
                <a:cs typeface="+mj-cs"/>
              </a:rPr>
              <a:t>نتخابات</a:t>
            </a:r>
            <a:r>
              <a:rPr lang="ar-JO" sz="1400" b="1" dirty="0">
                <a:cs typeface="+mj-cs"/>
              </a:rPr>
              <a:t>).</a:t>
            </a:r>
          </a:p>
          <a:p>
            <a:pPr algn="r" rtl="1"/>
            <a:endParaRPr lang="ar-JO" sz="1400" b="1" dirty="0">
              <a:cs typeface="+mj-cs"/>
            </a:endParaRPr>
          </a:p>
          <a:p>
            <a:pPr algn="r" rtl="1"/>
            <a:r>
              <a:rPr lang="ar-JO" sz="1400" b="1" dirty="0">
                <a:cs typeface="+mj-cs"/>
              </a:rPr>
              <a:t>وقد </a:t>
            </a:r>
            <a:r>
              <a:rPr lang="ar-SA" sz="1400" b="1" dirty="0" smtClean="0">
                <a:cs typeface="+mj-cs"/>
              </a:rPr>
              <a:t>إ</a:t>
            </a:r>
            <a:r>
              <a:rPr lang="ar-JO" sz="1400" b="1" dirty="0" smtClean="0">
                <a:cs typeface="+mj-cs"/>
              </a:rPr>
              <a:t>ستفاد </a:t>
            </a:r>
            <a:r>
              <a:rPr lang="ar-JO" sz="1400" b="1" dirty="0">
                <a:cs typeface="+mj-cs"/>
              </a:rPr>
              <a:t>فيسبوك من خاصية </a:t>
            </a:r>
            <a:r>
              <a:rPr lang="ar-SA" sz="1400" b="1" dirty="0" smtClean="0">
                <a:cs typeface="+mj-cs"/>
              </a:rPr>
              <a:t>أ</a:t>
            </a:r>
            <a:r>
              <a:rPr lang="ar-JO" sz="1400" b="1" dirty="0" smtClean="0">
                <a:cs typeface="+mj-cs"/>
              </a:rPr>
              <a:t>ن </a:t>
            </a:r>
            <a:r>
              <a:rPr lang="ar-JO" sz="1400" b="1" dirty="0">
                <a:cs typeface="+mj-cs"/>
              </a:rPr>
              <a:t>الناس لا يحبون </a:t>
            </a:r>
            <a:r>
              <a:rPr lang="ar-SA" sz="1400" b="1" dirty="0" smtClean="0">
                <a:cs typeface="+mj-cs"/>
              </a:rPr>
              <a:t>أ</a:t>
            </a:r>
            <a:r>
              <a:rPr lang="ar-JO" sz="1400" b="1" dirty="0" smtClean="0">
                <a:cs typeface="+mj-cs"/>
              </a:rPr>
              <a:t>ن</a:t>
            </a:r>
            <a:r>
              <a:rPr lang="ar-SA" sz="1400" b="1" dirty="0" smtClean="0">
                <a:cs typeface="+mj-cs"/>
              </a:rPr>
              <a:t> </a:t>
            </a:r>
            <a:r>
              <a:rPr lang="ar-JO" sz="1400" b="1" dirty="0" smtClean="0">
                <a:cs typeface="+mj-cs"/>
              </a:rPr>
              <a:t> </a:t>
            </a:r>
            <a:r>
              <a:rPr lang="ar-SA" sz="1400" b="1" dirty="0" err="1" smtClean="0">
                <a:cs typeface="+mj-cs"/>
              </a:rPr>
              <a:t>ي</a:t>
            </a:r>
            <a:r>
              <a:rPr lang="ar-JO" sz="1400" b="1" dirty="0" smtClean="0">
                <a:cs typeface="+mj-cs"/>
              </a:rPr>
              <a:t>ك</a:t>
            </a:r>
            <a:r>
              <a:rPr lang="ar-SA" sz="1400" b="1" dirty="0" smtClean="0">
                <a:cs typeface="+mj-cs"/>
              </a:rPr>
              <a:t>و</a:t>
            </a:r>
            <a:r>
              <a:rPr lang="ar-JO" sz="1400" b="1" dirty="0" smtClean="0">
                <a:cs typeface="+mj-cs"/>
              </a:rPr>
              <a:t>نو </a:t>
            </a:r>
            <a:r>
              <a:rPr lang="ar-JO" sz="1400" b="1" dirty="0">
                <a:cs typeface="+mj-cs"/>
              </a:rPr>
              <a:t>غرباء </a:t>
            </a:r>
            <a:r>
              <a:rPr lang="ar-SA" sz="1400" b="1" dirty="0" smtClean="0">
                <a:cs typeface="+mj-cs"/>
              </a:rPr>
              <a:t> , </a:t>
            </a:r>
            <a:r>
              <a:rPr lang="ar-JO" sz="1400" b="1" dirty="0" smtClean="0">
                <a:cs typeface="+mj-cs"/>
              </a:rPr>
              <a:t>فعندما </a:t>
            </a:r>
            <a:r>
              <a:rPr lang="ar-JO" sz="1400" b="1" dirty="0">
                <a:cs typeface="+mj-cs"/>
              </a:rPr>
              <a:t>تشاهد </a:t>
            </a:r>
            <a:r>
              <a:rPr lang="ar-SA" sz="1400" b="1" dirty="0" err="1" smtClean="0">
                <a:cs typeface="+mj-cs"/>
              </a:rPr>
              <a:t>أ</a:t>
            </a:r>
            <a:r>
              <a:rPr lang="ar-JO" sz="1400" b="1" dirty="0" smtClean="0">
                <a:cs typeface="+mj-cs"/>
              </a:rPr>
              <a:t>ن </a:t>
            </a:r>
            <a:r>
              <a:rPr lang="ar-SA" sz="1400" b="1" dirty="0" smtClean="0">
                <a:cs typeface="+mj-cs"/>
              </a:rPr>
              <a:t>أ</a:t>
            </a:r>
            <a:r>
              <a:rPr lang="ar-JO" sz="1400" b="1" dirty="0" smtClean="0">
                <a:cs typeface="+mj-cs"/>
              </a:rPr>
              <a:t>صدقا</a:t>
            </a:r>
            <a:r>
              <a:rPr lang="ar-SA" sz="1400" b="1" dirty="0" err="1" smtClean="0">
                <a:cs typeface="+mj-cs"/>
              </a:rPr>
              <a:t>ئ</a:t>
            </a:r>
            <a:r>
              <a:rPr lang="ar-SA" sz="1400" b="1" dirty="0" err="1" smtClean="0">
                <a:cs typeface="+mj-cs"/>
              </a:rPr>
              <a:t>ك</a:t>
            </a:r>
            <a:r>
              <a:rPr lang="ar-SA" sz="1400" b="1" dirty="0" smtClean="0">
                <a:cs typeface="+mj-cs"/>
              </a:rPr>
              <a:t> </a:t>
            </a:r>
            <a:r>
              <a:rPr lang="ar-JO" sz="1400" b="1" dirty="0" smtClean="0">
                <a:cs typeface="+mj-cs"/>
              </a:rPr>
              <a:t>قد صوتوا </a:t>
            </a:r>
            <a:r>
              <a:rPr lang="ar-SA" sz="1400" b="1" dirty="0" smtClean="0">
                <a:cs typeface="+mj-cs"/>
              </a:rPr>
              <a:t>, </a:t>
            </a:r>
            <a:r>
              <a:rPr lang="ar-JO" sz="1400" b="1" dirty="0" smtClean="0">
                <a:cs typeface="+mj-cs"/>
              </a:rPr>
              <a:t>ف</a:t>
            </a:r>
            <a:r>
              <a:rPr lang="ar-SA" sz="1400" b="1" dirty="0" smtClean="0">
                <a:cs typeface="+mj-cs"/>
              </a:rPr>
              <a:t>أ</a:t>
            </a:r>
            <a:r>
              <a:rPr lang="ar-JO" sz="1400" b="1" dirty="0" err="1" smtClean="0">
                <a:cs typeface="+mj-cs"/>
              </a:rPr>
              <a:t>نت</a:t>
            </a:r>
            <a:r>
              <a:rPr lang="ar-JO" sz="1400" b="1" dirty="0" smtClean="0">
                <a:cs typeface="+mj-cs"/>
              </a:rPr>
              <a:t> </a:t>
            </a:r>
            <a:r>
              <a:rPr lang="ar-JO" sz="1400" b="1" dirty="0">
                <a:cs typeface="+mj-cs"/>
              </a:rPr>
              <a:t>تريد </a:t>
            </a:r>
            <a:r>
              <a:rPr lang="ar-SA" sz="1400" b="1" dirty="0" smtClean="0">
                <a:cs typeface="+mj-cs"/>
              </a:rPr>
              <a:t>أ</a:t>
            </a:r>
            <a:r>
              <a:rPr lang="ar-JO" sz="1400" b="1" dirty="0" smtClean="0">
                <a:cs typeface="+mj-cs"/>
              </a:rPr>
              <a:t>ن </a:t>
            </a:r>
            <a:r>
              <a:rPr lang="ar-JO" sz="1400" b="1" dirty="0">
                <a:cs typeface="+mj-cs"/>
              </a:rPr>
              <a:t>تصبح مثلهم ولا تريد السير </a:t>
            </a:r>
            <a:r>
              <a:rPr lang="ar-JO" sz="1400" b="1" dirty="0" smtClean="0">
                <a:cs typeface="+mj-cs"/>
              </a:rPr>
              <a:t>وحيدا</a:t>
            </a:r>
            <a:r>
              <a:rPr lang="ar-SA" sz="1400" b="1" dirty="0" smtClean="0">
                <a:cs typeface="+mj-cs"/>
              </a:rPr>
              <a:t>.</a:t>
            </a:r>
            <a:endParaRPr lang="ar-JO" sz="1400" b="1" dirty="0">
              <a:cs typeface="+mj-cs"/>
            </a:endParaRPr>
          </a:p>
          <a:p>
            <a:pPr algn="r" rtl="1"/>
            <a:endParaRPr lang="ar-JO" sz="1400" b="1" dirty="0">
              <a:cs typeface="+mj-cs"/>
            </a:endParaRPr>
          </a:p>
          <a:p>
            <a:pPr algn="r" rtl="1"/>
            <a:r>
              <a:rPr lang="ar-JO" sz="1400" b="1" dirty="0" smtClean="0">
                <a:cs typeface="+mj-cs"/>
              </a:rPr>
              <a:t>وأعتقد </a:t>
            </a:r>
            <a:r>
              <a:rPr lang="ar-SA" sz="1400" b="1" dirty="0" smtClean="0">
                <a:cs typeface="+mj-cs"/>
              </a:rPr>
              <a:t>أ</a:t>
            </a:r>
            <a:r>
              <a:rPr lang="ar-JO" sz="1400" b="1" dirty="0" smtClean="0">
                <a:cs typeface="+mj-cs"/>
              </a:rPr>
              <a:t>ن </a:t>
            </a:r>
            <a:r>
              <a:rPr lang="ar-JO" sz="1400" b="1" dirty="0">
                <a:cs typeface="+mj-cs"/>
              </a:rPr>
              <a:t>هذه التجربة مهمة </a:t>
            </a:r>
            <a:r>
              <a:rPr lang="ar-JO" sz="1400" b="1" dirty="0" smtClean="0">
                <a:cs typeface="+mj-cs"/>
              </a:rPr>
              <a:t>جدا</a:t>
            </a:r>
            <a:r>
              <a:rPr lang="ar-SA" sz="1400" b="1" dirty="0" smtClean="0">
                <a:cs typeface="+mj-cs"/>
              </a:rPr>
              <a:t>,</a:t>
            </a:r>
            <a:r>
              <a:rPr lang="ar-JO" sz="1400" b="1" dirty="0" smtClean="0">
                <a:cs typeface="+mj-cs"/>
              </a:rPr>
              <a:t> </a:t>
            </a:r>
            <a:r>
              <a:rPr lang="ar-JO" sz="1400" b="1" dirty="0">
                <a:cs typeface="+mj-cs"/>
              </a:rPr>
              <a:t>لانك قد </a:t>
            </a:r>
            <a:r>
              <a:rPr lang="ar-JO" sz="1400" b="1" dirty="0" smtClean="0">
                <a:cs typeface="+mj-cs"/>
              </a:rPr>
              <a:t>جع</a:t>
            </a:r>
            <a:r>
              <a:rPr lang="ar-SA" sz="1400" b="1" dirty="0" smtClean="0">
                <a:cs typeface="+mj-cs"/>
              </a:rPr>
              <a:t>ل</a:t>
            </a:r>
            <a:r>
              <a:rPr lang="ar-JO" sz="1400" b="1" dirty="0" smtClean="0">
                <a:cs typeface="+mj-cs"/>
              </a:rPr>
              <a:t>ت أشخاص </a:t>
            </a:r>
            <a:r>
              <a:rPr lang="ar-JO" sz="1400" b="1" dirty="0">
                <a:cs typeface="+mj-cs"/>
              </a:rPr>
              <a:t>يقومون </a:t>
            </a:r>
            <a:r>
              <a:rPr lang="ar-JO" sz="1400" b="1" dirty="0" smtClean="0">
                <a:cs typeface="+mj-cs"/>
              </a:rPr>
              <a:t>بالتصويت</a:t>
            </a:r>
            <a:r>
              <a:rPr lang="ar-SA" sz="1400" b="1" dirty="0" smtClean="0">
                <a:cs typeface="+mj-cs"/>
              </a:rPr>
              <a:t> </a:t>
            </a:r>
            <a:r>
              <a:rPr lang="ar-SA" sz="1400" b="1" dirty="0" smtClean="0">
                <a:cs typeface="+mj-cs"/>
              </a:rPr>
              <a:t>,</a:t>
            </a:r>
            <a:r>
              <a:rPr lang="ar-JO" sz="1400" b="1" dirty="0" smtClean="0">
                <a:cs typeface="+mj-cs"/>
              </a:rPr>
              <a:t> </a:t>
            </a:r>
            <a:r>
              <a:rPr lang="ar-JO" sz="1400" b="1" dirty="0">
                <a:cs typeface="+mj-cs"/>
              </a:rPr>
              <a:t>مع </a:t>
            </a:r>
            <a:r>
              <a:rPr lang="ar-SA" sz="1400" b="1" dirty="0" smtClean="0">
                <a:cs typeface="+mj-cs"/>
              </a:rPr>
              <a:t>أ</a:t>
            </a:r>
            <a:r>
              <a:rPr lang="ar-JO" sz="1400" b="1" dirty="0" smtClean="0">
                <a:cs typeface="+mj-cs"/>
              </a:rPr>
              <a:t>نهم لم</a:t>
            </a:r>
            <a:r>
              <a:rPr lang="ar-SA" sz="1400" b="1" dirty="0" smtClean="0">
                <a:cs typeface="+mj-cs"/>
              </a:rPr>
              <a:t> </a:t>
            </a:r>
            <a:r>
              <a:rPr lang="ar-JO" sz="1400" b="1" dirty="0" smtClean="0">
                <a:cs typeface="+mj-cs"/>
              </a:rPr>
              <a:t> ي</a:t>
            </a:r>
            <a:r>
              <a:rPr lang="ar-SA" sz="1400" b="1" dirty="0" smtClean="0">
                <a:cs typeface="+mj-cs"/>
              </a:rPr>
              <a:t>ر</a:t>
            </a:r>
            <a:r>
              <a:rPr lang="ar-SA" sz="1400" b="1" dirty="0" smtClean="0">
                <a:cs typeface="+mj-cs"/>
              </a:rPr>
              <a:t>غبوا</a:t>
            </a:r>
            <a:r>
              <a:rPr lang="ar-JO" sz="1400" b="1" dirty="0" smtClean="0">
                <a:cs typeface="+mj-cs"/>
              </a:rPr>
              <a:t> </a:t>
            </a:r>
            <a:r>
              <a:rPr lang="ar-SA" sz="1400" b="1" dirty="0" smtClean="0">
                <a:cs typeface="+mj-cs"/>
              </a:rPr>
              <a:t>ب</a:t>
            </a:r>
            <a:r>
              <a:rPr lang="ar-JO" sz="1400" b="1" dirty="0" smtClean="0">
                <a:cs typeface="+mj-cs"/>
              </a:rPr>
              <a:t>ذلك </a:t>
            </a:r>
            <a:r>
              <a:rPr lang="ar-SA" sz="1400" b="1" dirty="0" smtClean="0">
                <a:cs typeface="+mj-cs"/>
              </a:rPr>
              <a:t>, </a:t>
            </a:r>
            <a:r>
              <a:rPr lang="ar-JO" sz="1400" b="1" dirty="0" smtClean="0">
                <a:cs typeface="+mj-cs"/>
              </a:rPr>
              <a:t>بمجرد </a:t>
            </a:r>
            <a:r>
              <a:rPr lang="ar-JO" sz="1400" b="1" dirty="0">
                <a:cs typeface="+mj-cs"/>
              </a:rPr>
              <a:t>وضع </a:t>
            </a:r>
            <a:r>
              <a:rPr lang="ar-JO" sz="1400" b="1" dirty="0" smtClean="0">
                <a:cs typeface="+mj-cs"/>
              </a:rPr>
              <a:t>زر</a:t>
            </a:r>
            <a:r>
              <a:rPr lang="ar-SA" sz="1400" b="1" dirty="0" smtClean="0">
                <a:cs typeface="+mj-cs"/>
              </a:rPr>
              <a:t> </a:t>
            </a:r>
            <a:r>
              <a:rPr lang="ar-JO" sz="1400" b="1" dirty="0" smtClean="0">
                <a:cs typeface="+mj-cs"/>
              </a:rPr>
              <a:t> </a:t>
            </a:r>
            <a:r>
              <a:rPr lang="ar-JO" sz="1400" b="1" dirty="0">
                <a:cs typeface="+mj-cs"/>
              </a:rPr>
              <a:t>فقط بهذه الحركة البسيطة من فيسبوك.</a:t>
            </a:r>
          </a:p>
          <a:p>
            <a:pPr algn="r" rtl="1"/>
            <a:endParaRPr lang="en-US" sz="14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ar-JO" dirty="0"/>
          </a:p>
        </p:txBody>
      </p:sp>
    </p:spTree>
    <p:extLst>
      <p:ext uri="{BB962C8B-B14F-4D97-AF65-F5344CB8AC3E}">
        <p14:creationId xmlns:p14="http://schemas.microsoft.com/office/powerpoint/2010/main" xmlns="" val="1486814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1A926A-8E2A-4CCE-BE3A-1D4F50850112}"/>
              </a:ext>
            </a:extLst>
          </p:cNvPr>
          <p:cNvSpPr>
            <a:spLocks noGrp="1"/>
          </p:cNvSpPr>
          <p:nvPr>
            <p:ph type="ctrTitle"/>
          </p:nvPr>
        </p:nvSpPr>
        <p:spPr>
          <a:xfrm>
            <a:off x="108155" y="176982"/>
            <a:ext cx="11798709" cy="6597444"/>
          </a:xfrm>
        </p:spPr>
        <p:txBody>
          <a:bodyPr>
            <a:normAutofit fontScale="90000"/>
          </a:bodyPr>
          <a:lstStyle/>
          <a:p>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ar-JO" dirty="0"/>
          </a:p>
        </p:txBody>
      </p:sp>
      <p:sp>
        <p:nvSpPr>
          <p:cNvPr id="5" name="TextBox 4">
            <a:extLst>
              <a:ext uri="{FF2B5EF4-FFF2-40B4-BE49-F238E27FC236}">
                <a16:creationId xmlns:a16="http://schemas.microsoft.com/office/drawing/2014/main" xmlns="" id="{21BFCC9E-CC71-4F32-845D-14EADAF6E9C3}"/>
              </a:ext>
            </a:extLst>
          </p:cNvPr>
          <p:cNvSpPr txBox="1"/>
          <p:nvPr/>
        </p:nvSpPr>
        <p:spPr>
          <a:xfrm>
            <a:off x="108154" y="217710"/>
            <a:ext cx="11798709" cy="8710077"/>
          </a:xfrm>
          <a:prstGeom prst="rect">
            <a:avLst/>
          </a:prstGeom>
          <a:noFill/>
        </p:spPr>
        <p:txBody>
          <a:bodyPr wrap="square">
            <a:spAutoFit/>
          </a:bodyPr>
          <a:lstStyle/>
          <a:p>
            <a:endParaRPr lang="ar-JO" sz="3200" dirty="0"/>
          </a:p>
          <a:p>
            <a:endParaRPr lang="en-US" sz="2800" dirty="0"/>
          </a:p>
          <a:p>
            <a:pPr marL="285750" indent="-285750">
              <a:buFont typeface="Arial" panose="020B0604020202020204" pitchFamily="34" charset="0"/>
              <a:buChar char="•"/>
            </a:pPr>
            <a:r>
              <a:rPr lang="en-US" sz="2800" dirty="0"/>
              <a:t>The fourth experiment </a:t>
            </a:r>
            <a:r>
              <a:rPr lang="en-US" sz="2800" dirty="0">
                <a:solidFill>
                  <a:srgbClr val="C00000"/>
                </a:solidFill>
              </a:rPr>
              <a:t>in 2012 on  700,000 users .</a:t>
            </a:r>
          </a:p>
          <a:p>
            <a:endParaRPr lang="en-US" sz="2800" dirty="0">
              <a:solidFill>
                <a:srgbClr val="C00000"/>
              </a:solidFill>
            </a:endParaRPr>
          </a:p>
          <a:p>
            <a:pPr marL="285750" indent="-285750">
              <a:buFont typeface="Arial" panose="020B0604020202020204" pitchFamily="34" charset="0"/>
              <a:buChar char="•"/>
            </a:pPr>
            <a:r>
              <a:rPr lang="en-US" sz="2800" b="1" i="0" dirty="0">
                <a:solidFill>
                  <a:srgbClr val="333333"/>
                </a:solidFill>
                <a:effectLst/>
                <a:latin typeface="Georgia" panose="02040502050405020303" pitchFamily="18" charset="0"/>
              </a:rPr>
              <a:t>emotion-manipulation experiment on.</a:t>
            </a:r>
            <a:endParaRPr lang="en-US" sz="2800" b="0" i="0" dirty="0">
              <a:solidFill>
                <a:srgbClr val="333333"/>
              </a:solidFill>
              <a:effectLst/>
              <a:latin typeface="Georgia" panose="02040502050405020303" pitchFamily="18" charset="0"/>
            </a:endParaRPr>
          </a:p>
          <a:p>
            <a:pPr marL="285750" indent="-285750" algn="r" rtl="1">
              <a:buFont typeface="Arial" panose="020B0604020202020204" pitchFamily="34" charset="0"/>
              <a:buChar char="•"/>
            </a:pPr>
            <a:r>
              <a:rPr lang="ar-JO" sz="2800" dirty="0"/>
              <a:t>تجربة التلاعب بالعواطف؟</a:t>
            </a:r>
            <a:endParaRPr lang="en-US" sz="2800" dirty="0"/>
          </a:p>
          <a:p>
            <a:endParaRPr lang="en-US" sz="28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ar-JO" dirty="0"/>
          </a:p>
        </p:txBody>
      </p:sp>
    </p:spTree>
    <p:extLst>
      <p:ext uri="{BB962C8B-B14F-4D97-AF65-F5344CB8AC3E}">
        <p14:creationId xmlns:p14="http://schemas.microsoft.com/office/powerpoint/2010/main" xmlns="" val="35304381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1A926A-8E2A-4CCE-BE3A-1D4F50850112}"/>
              </a:ext>
            </a:extLst>
          </p:cNvPr>
          <p:cNvSpPr>
            <a:spLocks noGrp="1"/>
          </p:cNvSpPr>
          <p:nvPr>
            <p:ph type="ctrTitle"/>
          </p:nvPr>
        </p:nvSpPr>
        <p:spPr>
          <a:xfrm>
            <a:off x="108155" y="176982"/>
            <a:ext cx="11798709" cy="6597444"/>
          </a:xfrm>
        </p:spPr>
        <p:txBody>
          <a:bodyPr>
            <a:normAutofit fontScale="90000"/>
          </a:bodyPr>
          <a:lstStyle/>
          <a:p>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ar-JO" dirty="0"/>
          </a:p>
        </p:txBody>
      </p:sp>
      <p:sp>
        <p:nvSpPr>
          <p:cNvPr id="5" name="TextBox 4">
            <a:extLst>
              <a:ext uri="{FF2B5EF4-FFF2-40B4-BE49-F238E27FC236}">
                <a16:creationId xmlns:a16="http://schemas.microsoft.com/office/drawing/2014/main" xmlns="" id="{21BFCC9E-CC71-4F32-845D-14EADAF6E9C3}"/>
              </a:ext>
            </a:extLst>
          </p:cNvPr>
          <p:cNvSpPr txBox="1"/>
          <p:nvPr/>
        </p:nvSpPr>
        <p:spPr>
          <a:xfrm>
            <a:off x="108154" y="217710"/>
            <a:ext cx="11798709" cy="8586966"/>
          </a:xfrm>
          <a:prstGeom prst="rect">
            <a:avLst/>
          </a:prstGeom>
          <a:noFill/>
        </p:spPr>
        <p:txBody>
          <a:bodyPr wrap="square">
            <a:spAutoFit/>
          </a:bodyPr>
          <a:lstStyle/>
          <a:p>
            <a:pPr algn="r" rtl="1"/>
            <a:endParaRPr lang="ar-JO" sz="1400" dirty="0"/>
          </a:p>
          <a:p>
            <a:pPr algn="r" rtl="1"/>
            <a:endParaRPr lang="ar-JO" sz="1400" dirty="0"/>
          </a:p>
          <a:p>
            <a:pPr algn="r" rtl="1"/>
            <a:r>
              <a:rPr lang="ar-JO" sz="1400" b="1" dirty="0" smtClean="0">
                <a:cs typeface="+mj-cs"/>
              </a:rPr>
              <a:t>نفذت هذه التجربة بالتعاون مع باحثين من جامع</a:t>
            </a:r>
            <a:r>
              <a:rPr lang="ar-SA" sz="1400" b="1" dirty="0" err="1" smtClean="0">
                <a:cs typeface="+mj-cs"/>
              </a:rPr>
              <a:t>تي</a:t>
            </a:r>
            <a:r>
              <a:rPr lang="ar-SA" sz="1400" b="1" dirty="0" smtClean="0">
                <a:cs typeface="+mj-cs"/>
              </a:rPr>
              <a:t> </a:t>
            </a:r>
            <a:r>
              <a:rPr lang="ar-SA" sz="1400" b="1" dirty="0" err="1" smtClean="0">
                <a:cs typeface="+mj-cs"/>
              </a:rPr>
              <a:t>كورنيل</a:t>
            </a:r>
            <a:r>
              <a:rPr lang="ar-SA" sz="1400" b="1" dirty="0" smtClean="0">
                <a:cs typeface="+mj-cs"/>
              </a:rPr>
              <a:t> </a:t>
            </a:r>
            <a:r>
              <a:rPr lang="ar-SA" sz="1400" b="1" dirty="0" smtClean="0">
                <a:cs typeface="+mj-cs"/>
              </a:rPr>
              <a:t>وكاليفورنيا في سان فرانسيسكو </a:t>
            </a:r>
            <a:r>
              <a:rPr lang="ar-SA" sz="1400" b="1" dirty="0" smtClean="0">
                <a:cs typeface="+mj-cs"/>
              </a:rPr>
              <a:t>.</a:t>
            </a:r>
            <a:endParaRPr lang="ar-JO" sz="1400" b="1" dirty="0" smtClean="0">
              <a:cs typeface="+mj-cs"/>
            </a:endParaRPr>
          </a:p>
          <a:p>
            <a:pPr algn="r" rtl="1"/>
            <a:endParaRPr lang="ar-JO" sz="1400" b="1" dirty="0" smtClean="0">
              <a:cs typeface="+mj-cs"/>
            </a:endParaRPr>
          </a:p>
          <a:p>
            <a:pPr algn="r" rtl="1"/>
            <a:r>
              <a:rPr lang="ar-JO" sz="1400" b="1" dirty="0" err="1" smtClean="0">
                <a:cs typeface="+mj-cs"/>
              </a:rPr>
              <a:t>الد</a:t>
            </a:r>
            <a:r>
              <a:rPr lang="ar-SA" sz="1400" b="1" dirty="0" smtClean="0">
                <a:cs typeface="+mj-cs"/>
              </a:rPr>
              <a:t>ر</a:t>
            </a:r>
            <a:r>
              <a:rPr lang="ar-JO" sz="1400" b="1" dirty="0" err="1" smtClean="0">
                <a:cs typeface="+mj-cs"/>
              </a:rPr>
              <a:t>اسة</a:t>
            </a:r>
            <a:r>
              <a:rPr lang="ar-JO" sz="1400" b="1" dirty="0" smtClean="0">
                <a:cs typeface="+mj-cs"/>
              </a:rPr>
              <a:t> قامت على تقليل المنشورات الايجابية  في </a:t>
            </a:r>
            <a:r>
              <a:rPr lang="ar-JO" sz="1400" b="1" dirty="0" err="1" smtClean="0">
                <a:cs typeface="+mj-cs"/>
              </a:rPr>
              <a:t>ال</a:t>
            </a:r>
            <a:r>
              <a:rPr lang="en-US" sz="1400" b="1" dirty="0" smtClean="0">
                <a:solidFill>
                  <a:srgbClr val="C00000"/>
                </a:solidFill>
                <a:cs typeface="+mj-cs"/>
              </a:rPr>
              <a:t> News Feed</a:t>
            </a:r>
            <a:r>
              <a:rPr lang="ar-JO" sz="1400" b="1" dirty="0" smtClean="0">
                <a:cs typeface="+mj-cs"/>
              </a:rPr>
              <a:t> لمجموعة من الناس والمجموعة الأخرى قاموا بتقليل المنشورات السلبية في </a:t>
            </a:r>
            <a:r>
              <a:rPr lang="ar-JO" sz="1400" b="1" dirty="0" err="1" smtClean="0">
                <a:cs typeface="+mj-cs"/>
              </a:rPr>
              <a:t>ال</a:t>
            </a:r>
            <a:r>
              <a:rPr lang="en-US" sz="1400" b="1" dirty="0" smtClean="0">
                <a:solidFill>
                  <a:srgbClr val="C00000"/>
                </a:solidFill>
                <a:cs typeface="+mj-cs"/>
              </a:rPr>
              <a:t> News Feed</a:t>
            </a:r>
            <a:r>
              <a:rPr lang="ar-JO" sz="1400" b="1" dirty="0" smtClean="0">
                <a:solidFill>
                  <a:srgbClr val="C00000"/>
                </a:solidFill>
                <a:cs typeface="+mj-cs"/>
              </a:rPr>
              <a:t> </a:t>
            </a:r>
            <a:r>
              <a:rPr lang="ar-JO" sz="1400" b="1" dirty="0" smtClean="0">
                <a:cs typeface="+mj-cs"/>
              </a:rPr>
              <a:t>.</a:t>
            </a:r>
          </a:p>
          <a:p>
            <a:pPr algn="r" rtl="1"/>
            <a:endParaRPr lang="en-US" sz="1400" b="1" dirty="0" smtClean="0">
              <a:cs typeface="+mj-cs"/>
            </a:endParaRPr>
          </a:p>
          <a:p>
            <a:pPr algn="r" rtl="1"/>
            <a:r>
              <a:rPr lang="ar-JO" sz="1400" b="1" dirty="0" smtClean="0">
                <a:cs typeface="+mj-cs"/>
              </a:rPr>
              <a:t>وكان </a:t>
            </a:r>
            <a:r>
              <a:rPr lang="ar-JO" sz="1400" b="1" dirty="0" smtClean="0">
                <a:cs typeface="+mj-cs"/>
              </a:rPr>
              <a:t>هدف الباحثين اختبار إذا ما كانت الرسائل الايجابية أو السلبية يمكنها أن تؤثر على الحالة المزاجية للمستخدم ودفعه لنشر محتوى ايجابي </a:t>
            </a:r>
            <a:r>
              <a:rPr lang="ar-JO" sz="1400" b="1" dirty="0" smtClean="0">
                <a:cs typeface="+mj-cs"/>
              </a:rPr>
              <a:t>أو </a:t>
            </a:r>
            <a:r>
              <a:rPr lang="ar-JO" sz="1400" b="1" dirty="0" smtClean="0">
                <a:cs typeface="+mj-cs"/>
              </a:rPr>
              <a:t>سلبي على صفحته الشخصية</a:t>
            </a:r>
            <a:r>
              <a:rPr lang="ar-JO" sz="1400" b="1" dirty="0" smtClean="0">
                <a:cs typeface="+mj-cs"/>
              </a:rPr>
              <a:t>.</a:t>
            </a:r>
            <a:endParaRPr lang="en-US" sz="1400" b="1" dirty="0" smtClean="0">
              <a:cs typeface="+mj-cs"/>
            </a:endParaRPr>
          </a:p>
          <a:p>
            <a:pPr algn="r" rtl="1"/>
            <a:endParaRPr lang="en-US" sz="1400" b="1" dirty="0" smtClean="0">
              <a:cs typeface="+mj-cs"/>
            </a:endParaRPr>
          </a:p>
          <a:p>
            <a:pPr algn="r" rtl="1"/>
            <a:r>
              <a:rPr lang="ar-JO" sz="1400" b="1" dirty="0" smtClean="0">
                <a:cs typeface="+mj-cs"/>
              </a:rPr>
              <a:t>و النتيجة كانت  </a:t>
            </a:r>
            <a:r>
              <a:rPr lang="ar-SA" sz="1400" b="1" dirty="0" smtClean="0">
                <a:cs typeface="+mj-cs"/>
              </a:rPr>
              <a:t>أ</a:t>
            </a:r>
            <a:r>
              <a:rPr lang="ar-JO" sz="1400" b="1" dirty="0" smtClean="0">
                <a:cs typeface="+mj-cs"/>
              </a:rPr>
              <a:t>ن مشاعر </a:t>
            </a:r>
            <a:r>
              <a:rPr lang="ar-SA" sz="1400" b="1" dirty="0" smtClean="0">
                <a:cs typeface="+mj-cs"/>
              </a:rPr>
              <a:t>أ</a:t>
            </a:r>
            <a:r>
              <a:rPr lang="ar-JO" sz="1400" b="1" dirty="0" err="1" smtClean="0">
                <a:cs typeface="+mj-cs"/>
              </a:rPr>
              <a:t>صدقائ</a:t>
            </a:r>
            <a:r>
              <a:rPr lang="ar-SA" sz="1400" b="1" dirty="0" smtClean="0">
                <a:cs typeface="+mj-cs"/>
              </a:rPr>
              <a:t>ك</a:t>
            </a:r>
            <a:r>
              <a:rPr lang="ar-JO" sz="1400" b="1" dirty="0" smtClean="0">
                <a:cs typeface="+mj-cs"/>
              </a:rPr>
              <a:t> تؤثر بمشاعرك وبحالتك النفسية ( </a:t>
            </a:r>
            <a:r>
              <a:rPr lang="ar-SA" sz="1400" b="1" dirty="0" smtClean="0">
                <a:cs typeface="+mj-cs"/>
              </a:rPr>
              <a:t>أ</a:t>
            </a:r>
            <a:r>
              <a:rPr lang="ar-JO" sz="1400" b="1" dirty="0" smtClean="0">
                <a:cs typeface="+mj-cs"/>
              </a:rPr>
              <a:t>مر معروف وبديهي) ولكن المثير للاهتمام هو قوة فيسبوك حيث أن أصدقائك لم يقوموا بع</a:t>
            </a:r>
            <a:r>
              <a:rPr lang="ar-SA" sz="1400" b="1" dirty="0" smtClean="0">
                <a:cs typeface="+mj-cs"/>
              </a:rPr>
              <a:t>مل</a:t>
            </a:r>
            <a:r>
              <a:rPr lang="ar-JO" sz="1400" b="1" dirty="0" smtClean="0">
                <a:cs typeface="+mj-cs"/>
              </a:rPr>
              <a:t> </a:t>
            </a:r>
            <a:r>
              <a:rPr lang="ar-SA" sz="1400" b="1" dirty="0" smtClean="0">
                <a:cs typeface="+mj-cs"/>
              </a:rPr>
              <a:t>أ</a:t>
            </a:r>
            <a:r>
              <a:rPr lang="ar-JO" sz="1400" b="1" dirty="0" smtClean="0">
                <a:cs typeface="+mj-cs"/>
              </a:rPr>
              <a:t>ي شيء</a:t>
            </a:r>
            <a:r>
              <a:rPr lang="ar-SA" sz="1400" b="1" dirty="0" smtClean="0">
                <a:cs typeface="+mj-cs"/>
              </a:rPr>
              <a:t>,</a:t>
            </a:r>
            <a:r>
              <a:rPr lang="ar-JO" sz="1400" b="1" dirty="0" smtClean="0">
                <a:cs typeface="+mj-cs"/>
              </a:rPr>
              <a:t> فيسبوك هو الذي غير الأولوية </a:t>
            </a:r>
            <a:endParaRPr lang="en-US" sz="1400" b="1" dirty="0" smtClean="0">
              <a:cs typeface="+mj-cs"/>
            </a:endParaRPr>
          </a:p>
          <a:p>
            <a:pPr algn="r" rtl="1"/>
            <a:r>
              <a:rPr lang="ar-JO" sz="1400" b="1" dirty="0" smtClean="0">
                <a:cs typeface="+mj-cs"/>
              </a:rPr>
              <a:t>التي تترتب </a:t>
            </a:r>
            <a:r>
              <a:rPr lang="ar-SA" sz="1400" b="1" dirty="0" smtClean="0">
                <a:cs typeface="+mj-cs"/>
              </a:rPr>
              <a:t>فيها</a:t>
            </a:r>
            <a:r>
              <a:rPr lang="ar-JO" sz="1400" b="1" dirty="0" smtClean="0">
                <a:cs typeface="+mj-cs"/>
              </a:rPr>
              <a:t> المنشورات وهذا يعني </a:t>
            </a:r>
            <a:r>
              <a:rPr lang="ar-SA" sz="1400" b="1" dirty="0" smtClean="0">
                <a:cs typeface="+mj-cs"/>
              </a:rPr>
              <a:t>أ</a:t>
            </a:r>
            <a:r>
              <a:rPr lang="ar-JO" sz="1400" b="1" dirty="0" err="1" smtClean="0">
                <a:cs typeface="+mj-cs"/>
              </a:rPr>
              <a:t>نه</a:t>
            </a:r>
            <a:r>
              <a:rPr lang="ar-JO" sz="1400" b="1" dirty="0" smtClean="0">
                <a:cs typeface="+mj-cs"/>
              </a:rPr>
              <a:t> فقط من خلال </a:t>
            </a:r>
            <a:r>
              <a:rPr lang="ar-JO" sz="1400" b="1" dirty="0" err="1" smtClean="0">
                <a:cs typeface="+mj-cs"/>
              </a:rPr>
              <a:t>تغي</a:t>
            </a:r>
            <a:r>
              <a:rPr lang="ar-SA" sz="1400" b="1" dirty="0" smtClean="0">
                <a:cs typeface="+mj-cs"/>
              </a:rPr>
              <a:t>ير</a:t>
            </a:r>
            <a:r>
              <a:rPr lang="ar-JO" sz="1400" b="1" dirty="0" smtClean="0">
                <a:cs typeface="+mj-cs"/>
              </a:rPr>
              <a:t> ترتيب المنشورات يستطيع فيسبوك تغير حالتك النفسية</a:t>
            </a:r>
            <a:r>
              <a:rPr lang="ar-SA" sz="1400" b="1" dirty="0" smtClean="0">
                <a:cs typeface="+mj-cs"/>
              </a:rPr>
              <a:t>.</a:t>
            </a:r>
          </a:p>
          <a:p>
            <a:pPr algn="r" rtl="1"/>
            <a:endParaRPr lang="ar-SA" sz="1400" b="1" dirty="0" smtClean="0">
              <a:cs typeface="+mj-cs"/>
            </a:endParaRPr>
          </a:p>
          <a:p>
            <a:pPr algn="r" rtl="1"/>
            <a:r>
              <a:rPr lang="ar-JO" sz="1400" b="1" dirty="0" smtClean="0">
                <a:cs typeface="+mj-cs"/>
              </a:rPr>
              <a:t>وخلصت الدراسة إلى أن "النتائج تشير إلى </a:t>
            </a:r>
            <a:r>
              <a:rPr lang="ar-JO" sz="1400" b="1" dirty="0" smtClean="0">
                <a:cs typeface="+mj-cs"/>
              </a:rPr>
              <a:t>أن </a:t>
            </a:r>
            <a:r>
              <a:rPr lang="ar-JO" sz="1400" b="1" dirty="0" smtClean="0">
                <a:cs typeface="+mj-cs"/>
              </a:rPr>
              <a:t>المشاعر السائدة بين مجموعة الأصدقاء على فيسبوك تنتقل بلا وعي إلى الآخرين عبر ما يسمى بعدوى المشاعر</a:t>
            </a:r>
            <a:r>
              <a:rPr lang="ar-JO" sz="1400" b="1" dirty="0" smtClean="0">
                <a:cs typeface="+mj-cs"/>
              </a:rPr>
              <a:t>".</a:t>
            </a:r>
            <a:endParaRPr lang="ar-SA" sz="1400" b="1" dirty="0" smtClean="0">
              <a:cs typeface="+mj-cs"/>
            </a:endParaRPr>
          </a:p>
          <a:p>
            <a:pPr algn="r" rtl="1"/>
            <a:endParaRPr lang="ar-SA" sz="1400" b="1" dirty="0" smtClean="0">
              <a:cs typeface="+mj-cs"/>
            </a:endParaRPr>
          </a:p>
          <a:p>
            <a:pPr algn="r" rtl="1"/>
            <a:r>
              <a:rPr lang="ar-JO" sz="1400" b="1" dirty="0" smtClean="0">
                <a:cs typeface="+mj-cs"/>
              </a:rPr>
              <a:t>وطبقا لقواعد فيسبوك التي يوقع المستخدمون مسبقا بالموافقة عليهاـ فإن </a:t>
            </a:r>
            <a:r>
              <a:rPr lang="ar-JO" sz="1400" b="1" dirty="0" smtClean="0">
                <a:cs typeface="+mj-cs"/>
              </a:rPr>
              <a:t>إجراء </a:t>
            </a:r>
            <a:r>
              <a:rPr lang="ar-JO" sz="1400" b="1" dirty="0" smtClean="0">
                <a:cs typeface="+mj-cs"/>
              </a:rPr>
              <a:t>تلك الدراسات على المستخدمين دون علمهم أمرا لا يخالف القانون.</a:t>
            </a:r>
            <a:endParaRPr lang="ar-JO" sz="1400" b="1" dirty="0" smtClean="0">
              <a:cs typeface="+mj-cs"/>
            </a:endParaRPr>
          </a:p>
          <a:p>
            <a:pPr algn="r" rtl="1"/>
            <a:endParaRPr lang="en-US" sz="1400" dirty="0" smtClean="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ar-JO" dirty="0"/>
          </a:p>
        </p:txBody>
      </p:sp>
    </p:spTree>
    <p:extLst>
      <p:ext uri="{BB962C8B-B14F-4D97-AF65-F5344CB8AC3E}">
        <p14:creationId xmlns:p14="http://schemas.microsoft.com/office/powerpoint/2010/main" xmlns="" val="15470085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1A926A-8E2A-4CCE-BE3A-1D4F50850112}"/>
              </a:ext>
            </a:extLst>
          </p:cNvPr>
          <p:cNvSpPr>
            <a:spLocks noGrp="1"/>
          </p:cNvSpPr>
          <p:nvPr>
            <p:ph type="ctrTitle"/>
          </p:nvPr>
        </p:nvSpPr>
        <p:spPr>
          <a:xfrm>
            <a:off x="108155" y="176982"/>
            <a:ext cx="11798709" cy="6597444"/>
          </a:xfrm>
        </p:spPr>
        <p:txBody>
          <a:bodyPr>
            <a:normAutofit/>
          </a:bodyPr>
          <a:lstStyle/>
          <a:p>
            <a:pPr algn="r" rtl="1"/>
            <a:r>
              <a:rPr lang="ar-SA" sz="1800" b="1" dirty="0" smtClean="0"/>
              <a:t>يمكن التحكم في </a:t>
            </a:r>
            <a:r>
              <a:rPr lang="ar-SA" sz="1800" b="1" dirty="0" smtClean="0"/>
              <a:t>الحالة النفسية لسكان دولة معينة  وجعلها سلبية , عن طريق إظهار مشاكل الناس والمنشورات السلبية بشكل أكبر على </a:t>
            </a:r>
            <a:r>
              <a:rPr lang="en-US" sz="1800" b="1" dirty="0" smtClean="0">
                <a:solidFill>
                  <a:srgbClr val="FF0000"/>
                </a:solidFill>
              </a:rPr>
              <a:t>Time Line</a:t>
            </a:r>
            <a:r>
              <a:rPr lang="ar-SA" sz="1800" b="1" dirty="0" smtClean="0">
                <a:solidFill>
                  <a:srgbClr val="FF0000"/>
                </a:solidFill>
              </a:rPr>
              <a:t> </a:t>
            </a:r>
            <a:r>
              <a:rPr lang="ar-SA" sz="1800" b="1" dirty="0" smtClean="0"/>
              <a:t>. </a:t>
            </a:r>
            <a:r>
              <a:rPr lang="en-US" sz="1800" dirty="0" smtClean="0"/>
              <a:t/>
            </a:r>
            <a:br>
              <a:rPr lang="en-US" sz="1800" dirty="0" smtClean="0"/>
            </a:br>
            <a:r>
              <a:rPr lang="ar-SA" sz="1800" b="1" dirty="0" smtClean="0"/>
              <a:t>يوجد دراسات مشهورة تؤكد على سهولة التحكم بمشاعر الناس, </a:t>
            </a:r>
            <a:r>
              <a:rPr lang="ar-SA" sz="1800" b="1" dirty="0" smtClean="0"/>
              <a:t>فمثلا يمكن التحكم بمشاعرهم عن طريق تغيير ترتيب </a:t>
            </a:r>
            <a:r>
              <a:rPr lang="ar-SA" sz="1800" b="1" dirty="0" err="1" smtClean="0"/>
              <a:t>ال</a:t>
            </a:r>
            <a:r>
              <a:rPr lang="ar-SA" sz="1800" b="1" dirty="0" smtClean="0"/>
              <a:t> </a:t>
            </a:r>
            <a:r>
              <a:rPr lang="en-US" sz="1800" b="1" dirty="0" smtClean="0">
                <a:solidFill>
                  <a:srgbClr val="FF0000"/>
                </a:solidFill>
              </a:rPr>
              <a:t>Menu</a:t>
            </a:r>
            <a:r>
              <a:rPr lang="ar-SA" sz="1800" b="1" dirty="0" smtClean="0"/>
              <a:t> في المطاعم </a:t>
            </a:r>
            <a:r>
              <a:rPr lang="en-US" sz="1800" b="1" dirty="0" smtClean="0"/>
              <a:t>.</a:t>
            </a:r>
            <a:r>
              <a:rPr lang="en-US" dirty="0"/>
              <a:t/>
            </a:r>
            <a:br>
              <a:rPr lang="en-US" dirty="0"/>
            </a:br>
            <a:r>
              <a:rPr lang="ar-SA" sz="1800" b="1" dirty="0" smtClean="0"/>
              <a:t>هناك كتاب </a:t>
            </a:r>
            <a:r>
              <a:rPr lang="en-US" sz="1800" b="1" dirty="0" smtClean="0">
                <a:solidFill>
                  <a:srgbClr val="FF0000"/>
                </a:solidFill>
              </a:rPr>
              <a:t>Nudge</a:t>
            </a:r>
            <a:r>
              <a:rPr lang="en-US" sz="1800" b="1" dirty="0" smtClean="0"/>
              <a:t> </a:t>
            </a:r>
            <a:r>
              <a:rPr lang="ar-SA" sz="1800" b="1" dirty="0" smtClean="0"/>
              <a:t> </a:t>
            </a:r>
            <a:r>
              <a:rPr lang="ar-SA" sz="1800" b="1" dirty="0" smtClean="0"/>
              <a:t>ل </a:t>
            </a:r>
            <a:r>
              <a:rPr lang="en-US" sz="1800" b="1" dirty="0" smtClean="0">
                <a:solidFill>
                  <a:srgbClr val="FF0000"/>
                </a:solidFill>
              </a:rPr>
              <a:t>Cass R. </a:t>
            </a:r>
            <a:r>
              <a:rPr lang="en-US" sz="1800" b="1" dirty="0" err="1" smtClean="0">
                <a:solidFill>
                  <a:srgbClr val="FF0000"/>
                </a:solidFill>
              </a:rPr>
              <a:t>Sunstein</a:t>
            </a:r>
            <a:r>
              <a:rPr lang="en-US" sz="1800" b="1" dirty="0" smtClean="0">
                <a:solidFill>
                  <a:srgbClr val="FF0000"/>
                </a:solidFill>
              </a:rPr>
              <a:t> </a:t>
            </a:r>
            <a:r>
              <a:rPr lang="ar-SA" sz="1800" b="1" dirty="0" smtClean="0">
                <a:solidFill>
                  <a:srgbClr val="FF0000"/>
                </a:solidFill>
              </a:rPr>
              <a:t> </a:t>
            </a:r>
            <a:r>
              <a:rPr lang="ar-SA" sz="1800" b="1" dirty="0" smtClean="0"/>
              <a:t>و </a:t>
            </a:r>
            <a:r>
              <a:rPr lang="ar-SA" sz="1800" b="1" dirty="0" err="1" smtClean="0">
                <a:solidFill>
                  <a:srgbClr val="FF0000"/>
                </a:solidFill>
              </a:rPr>
              <a:t>ٌ</a:t>
            </a:r>
            <a:r>
              <a:rPr lang="en-US" sz="1800" b="1" dirty="0" err="1" smtClean="0">
                <a:solidFill>
                  <a:srgbClr val="FF0000"/>
                </a:solidFill>
              </a:rPr>
              <a:t>Rishard</a:t>
            </a:r>
            <a:r>
              <a:rPr lang="en-US" sz="1800" b="1" dirty="0" smtClean="0">
                <a:solidFill>
                  <a:srgbClr val="FF0000"/>
                </a:solidFill>
              </a:rPr>
              <a:t> H. </a:t>
            </a:r>
            <a:r>
              <a:rPr lang="en-US" sz="1800" b="1" dirty="0" err="1" smtClean="0">
                <a:solidFill>
                  <a:srgbClr val="FF0000"/>
                </a:solidFill>
              </a:rPr>
              <a:t>Thaler</a:t>
            </a:r>
            <a:r>
              <a:rPr lang="ar-SA" sz="1800" b="1" dirty="0" smtClean="0">
                <a:solidFill>
                  <a:srgbClr val="FF0000"/>
                </a:solidFill>
              </a:rPr>
              <a:t> </a:t>
            </a:r>
            <a:r>
              <a:rPr lang="ar-SA" sz="1800" b="1" dirty="0" smtClean="0"/>
              <a:t>حيث اهتموا بمعرفة الأشياء التي يمكن أن تغير من تصرفات الناس وأيضا درسوا تصميم الاختيارات</a:t>
            </a:r>
            <a:r>
              <a:rPr lang="en-US" sz="1800" b="1" dirty="0" smtClean="0"/>
              <a:t>  </a:t>
            </a:r>
            <a:r>
              <a:rPr lang="ar-SA" sz="1800" b="1" dirty="0" smtClean="0"/>
              <a:t> </a:t>
            </a:r>
            <a:r>
              <a:rPr lang="en-US" sz="1800" b="1" dirty="0" smtClean="0">
                <a:solidFill>
                  <a:srgbClr val="FF0000"/>
                </a:solidFill>
              </a:rPr>
              <a:t>Choice Architecture</a:t>
            </a:r>
            <a:r>
              <a:rPr lang="ar-SA" sz="1800" b="1" dirty="0" smtClean="0">
                <a:solidFill>
                  <a:srgbClr val="FF0000"/>
                </a:solidFill>
              </a:rPr>
              <a:t> </a:t>
            </a:r>
            <a:r>
              <a:rPr lang="ar-SA" sz="1800" b="1" dirty="0" smtClean="0"/>
              <a:t>. طريقة عرض الخيارات التي تظهر للأشخاص أنهم أحرار في الاختيار </a:t>
            </a:r>
            <a:r>
              <a:rPr lang="en-US" sz="1800" b="1" dirty="0" smtClean="0"/>
              <a:t> </a:t>
            </a:r>
            <a:r>
              <a:rPr lang="ar-SA" sz="1800" b="1" dirty="0" smtClean="0"/>
              <a:t>. فمثلا صياغة السؤال يمكن أن تحدد إجابتك ول تم صياغة نفس السؤال بطريقة أخرى لكانت الإجابة مختلفة ,مثال ذلك تجربة  تفشي مرض والذي سوف يقتل 600 شخص والتي </a:t>
            </a:r>
            <a:r>
              <a:rPr lang="ar-SA" sz="1800" b="1" dirty="0" smtClean="0"/>
              <a:t>تم دراستها في المساق </a:t>
            </a:r>
            <a:r>
              <a:rPr lang="ar-SA" sz="1800" b="1" dirty="0" smtClean="0"/>
              <a:t> .</a:t>
            </a:r>
            <a:r>
              <a:rPr lang="en-US" dirty="0"/>
              <a:t/>
            </a:r>
            <a:br>
              <a:rPr lang="en-US" dirty="0"/>
            </a:br>
            <a:r>
              <a:rPr lang="en-US" b="1" dirty="0" smtClean="0"/>
              <a:t> </a:t>
            </a:r>
            <a:r>
              <a:rPr lang="ar-SA" sz="1800" b="1" dirty="0" smtClean="0"/>
              <a:t>وتكمن أهمية فيسبوك في أنه يوجد </a:t>
            </a:r>
            <a:r>
              <a:rPr lang="en-US" sz="1800" b="1" dirty="0" smtClean="0">
                <a:solidFill>
                  <a:srgbClr val="FF0000"/>
                </a:solidFill>
              </a:rPr>
              <a:t>Application</a:t>
            </a:r>
            <a:r>
              <a:rPr lang="en-US" sz="1800" b="1" dirty="0" smtClean="0"/>
              <a:t> </a:t>
            </a:r>
            <a:r>
              <a:rPr lang="ar-SA" sz="1800" b="1" dirty="0" smtClean="0"/>
              <a:t> تتدرج تحته مثل </a:t>
            </a:r>
            <a:r>
              <a:rPr lang="en-US" sz="1800" b="1" dirty="0" err="1" smtClean="0">
                <a:solidFill>
                  <a:srgbClr val="FF0000"/>
                </a:solidFill>
              </a:rPr>
              <a:t>meesanger</a:t>
            </a:r>
            <a:r>
              <a:rPr lang="en-US" sz="1800" b="1" dirty="0" smtClean="0"/>
              <a:t> </a:t>
            </a:r>
            <a:r>
              <a:rPr lang="en-US" sz="1800" b="1" dirty="0" smtClean="0"/>
              <a:t> </a:t>
            </a:r>
            <a:r>
              <a:rPr lang="ar-SA" sz="1800" b="1" dirty="0" smtClean="0"/>
              <a:t> </a:t>
            </a:r>
            <a:r>
              <a:rPr lang="ar-SA" sz="1800" b="1" dirty="0" smtClean="0"/>
              <a:t>و </a:t>
            </a:r>
            <a:r>
              <a:rPr lang="en-US" sz="1800" b="1" dirty="0" smtClean="0"/>
              <a:t> </a:t>
            </a:r>
            <a:r>
              <a:rPr lang="ar-SA" sz="1800" b="1" dirty="0" smtClean="0"/>
              <a:t> </a:t>
            </a:r>
            <a:r>
              <a:rPr lang="en-US" sz="1800" b="1" dirty="0" err="1" smtClean="0">
                <a:solidFill>
                  <a:srgbClr val="FF0000"/>
                </a:solidFill>
              </a:rPr>
              <a:t>Instgram</a:t>
            </a:r>
            <a:r>
              <a:rPr lang="en-US" sz="1800" b="1" dirty="0" smtClean="0"/>
              <a:t> </a:t>
            </a:r>
            <a:r>
              <a:rPr lang="ar-SA" sz="1800" b="1" dirty="0" smtClean="0"/>
              <a:t> الأمر الذي أمكن إجراء تجارب على كمية كبيرة من الناس .</a:t>
            </a:r>
            <a:r>
              <a:rPr lang="en-US" dirty="0"/>
              <a:t/>
            </a:r>
            <a:br>
              <a:rPr lang="en-US" dirty="0"/>
            </a:br>
            <a:r>
              <a:rPr lang="en-US" dirty="0"/>
              <a:t/>
            </a:r>
            <a:br>
              <a:rPr lang="en-US" dirty="0"/>
            </a:br>
            <a:endParaRPr lang="ar-JO" dirty="0"/>
          </a:p>
        </p:txBody>
      </p:sp>
      <p:sp>
        <p:nvSpPr>
          <p:cNvPr id="5" name="TextBox 4">
            <a:extLst>
              <a:ext uri="{FF2B5EF4-FFF2-40B4-BE49-F238E27FC236}">
                <a16:creationId xmlns:a16="http://schemas.microsoft.com/office/drawing/2014/main" xmlns="" id="{21BFCC9E-CC71-4F32-845D-14EADAF6E9C3}"/>
              </a:ext>
            </a:extLst>
          </p:cNvPr>
          <p:cNvSpPr txBox="1"/>
          <p:nvPr/>
        </p:nvSpPr>
        <p:spPr>
          <a:xfrm>
            <a:off x="108154" y="217710"/>
            <a:ext cx="11798709" cy="7971413"/>
          </a:xfrm>
          <a:prstGeom prst="rect">
            <a:avLst/>
          </a:prstGeom>
          <a:noFill/>
        </p:spPr>
        <p:txBody>
          <a:bodyPr wrap="square">
            <a:spAutoFit/>
          </a:bodyPr>
          <a:lstStyle/>
          <a:p>
            <a:endParaRPr lang="ar-JO" sz="3200" dirty="0"/>
          </a:p>
          <a:p>
            <a:endParaRPr lang="en-US" sz="2800" dirty="0"/>
          </a:p>
          <a:p>
            <a:pPr marL="285750" indent="-285750">
              <a:buFont typeface="Arial" panose="020B0604020202020204" pitchFamily="34" charset="0"/>
              <a:buChar char="•"/>
            </a:pPr>
            <a:r>
              <a:rPr lang="en-US" sz="2800" dirty="0" smtClean="0"/>
              <a:t>Conclusion.</a:t>
            </a:r>
          </a:p>
          <a:p>
            <a:pPr marL="285750" indent="-285750"/>
            <a:endParaRPr lang="en-US" sz="2800" dirty="0" smtClean="0"/>
          </a:p>
          <a:p>
            <a:pPr algn="r"/>
            <a:endParaRPr lang="en-US" b="1" dirty="0" smtClean="0"/>
          </a:p>
          <a:p>
            <a:pPr algn="r"/>
            <a:endParaRPr lang="en-US" b="1" dirty="0" smtClean="0"/>
          </a:p>
          <a:p>
            <a:pPr algn="r"/>
            <a:r>
              <a:rPr lang="ar-SA" b="1" dirty="0" smtClean="0"/>
              <a:t>.</a:t>
            </a:r>
            <a:r>
              <a:rPr lang="en-US" b="1" dirty="0" smtClean="0">
                <a:solidFill>
                  <a:srgbClr val="FF0000"/>
                </a:solidFill>
              </a:rPr>
              <a:t>Posts</a:t>
            </a:r>
            <a:r>
              <a:rPr lang="ar-SA" b="1" dirty="0" smtClean="0"/>
              <a:t>يمكن </a:t>
            </a:r>
            <a:r>
              <a:rPr lang="ar-SA" b="1" dirty="0" err="1" smtClean="0"/>
              <a:t>ل</a:t>
            </a:r>
            <a:r>
              <a:rPr lang="ar-SA" b="1" dirty="0" smtClean="0"/>
              <a:t> فيسبوك أن يتحكم بمشاعر الناس عن طريق تغيير في ترتيب المنشورات </a:t>
            </a:r>
            <a:endParaRPr lang="en-US" b="1" dirty="0" smtClean="0"/>
          </a:p>
          <a:p>
            <a:pPr algn="r"/>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ar-JO" dirty="0"/>
          </a:p>
        </p:txBody>
      </p:sp>
    </p:spTree>
    <p:extLst>
      <p:ext uri="{BB962C8B-B14F-4D97-AF65-F5344CB8AC3E}">
        <p14:creationId xmlns:p14="http://schemas.microsoft.com/office/powerpoint/2010/main" xmlns="" val="16058467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1A926A-8E2A-4CCE-BE3A-1D4F50850112}"/>
              </a:ext>
            </a:extLst>
          </p:cNvPr>
          <p:cNvSpPr>
            <a:spLocks noGrp="1"/>
          </p:cNvSpPr>
          <p:nvPr>
            <p:ph type="ctrTitle"/>
          </p:nvPr>
        </p:nvSpPr>
        <p:spPr>
          <a:xfrm>
            <a:off x="108155" y="176982"/>
            <a:ext cx="11798709" cy="6597444"/>
          </a:xfrm>
        </p:spPr>
        <p:txBody>
          <a:bodyPr>
            <a:normAutofit fontScale="90000"/>
          </a:bodyPr>
          <a:lstStyle/>
          <a:p>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ar-JO" dirty="0"/>
          </a:p>
        </p:txBody>
      </p:sp>
      <p:sp>
        <p:nvSpPr>
          <p:cNvPr id="5" name="TextBox 4">
            <a:extLst>
              <a:ext uri="{FF2B5EF4-FFF2-40B4-BE49-F238E27FC236}">
                <a16:creationId xmlns:a16="http://schemas.microsoft.com/office/drawing/2014/main" xmlns="" id="{21BFCC9E-CC71-4F32-845D-14EADAF6E9C3}"/>
              </a:ext>
            </a:extLst>
          </p:cNvPr>
          <p:cNvSpPr txBox="1"/>
          <p:nvPr/>
        </p:nvSpPr>
        <p:spPr>
          <a:xfrm>
            <a:off x="108154" y="217710"/>
            <a:ext cx="11798709" cy="10618291"/>
          </a:xfrm>
          <a:prstGeom prst="rect">
            <a:avLst/>
          </a:prstGeom>
          <a:noFill/>
        </p:spPr>
        <p:txBody>
          <a:bodyPr wrap="square">
            <a:spAutoFit/>
          </a:bodyPr>
          <a:lstStyle/>
          <a:p>
            <a:endParaRPr lang="en-US" sz="2800" dirty="0"/>
          </a:p>
          <a:p>
            <a:pPr marL="285750" indent="-285750">
              <a:buFont typeface="Arial" panose="020B0604020202020204" pitchFamily="34" charset="0"/>
              <a:buChar char="•"/>
            </a:pPr>
            <a:r>
              <a:rPr lang="en-US" sz="2800" dirty="0"/>
              <a:t>References</a:t>
            </a:r>
            <a:r>
              <a:rPr lang="en-US" sz="2800" dirty="0" smtClean="0"/>
              <a:t>.</a:t>
            </a:r>
          </a:p>
          <a:p>
            <a:endParaRPr lang="en-US" sz="4400" dirty="0" smtClean="0"/>
          </a:p>
          <a:p>
            <a:pPr marL="342900" indent="-342900">
              <a:buFont typeface="+mj-lt"/>
              <a:buAutoNum type="arabicPeriod"/>
            </a:pPr>
            <a:r>
              <a:rPr lang="en-US" sz="2800" dirty="0" smtClean="0">
                <a:hlinkClick r:id="rId3"/>
              </a:rPr>
              <a:t>https://www.forbes.com/sites/kashmirhill/2014/07/10/facebook-experiments-on-users/?sh=3e9943151c3d</a:t>
            </a:r>
            <a:endParaRPr lang="en-US" sz="2800" dirty="0" smtClean="0"/>
          </a:p>
          <a:p>
            <a:endParaRPr lang="en-US" sz="2800" dirty="0" smtClean="0"/>
          </a:p>
          <a:p>
            <a:pPr marL="342900" indent="-342900">
              <a:buFont typeface="+mj-lt"/>
              <a:buAutoNum type="arabicPeriod"/>
            </a:pPr>
            <a:r>
              <a:rPr lang="en-US" sz="2800" dirty="0" smtClean="0">
                <a:hlinkClick r:id="rId4"/>
              </a:rPr>
              <a:t>https://www.youtube.com/watch?v=mrnXv-g4yKU</a:t>
            </a:r>
            <a:endParaRPr lang="en-US" sz="2800" dirty="0" smtClean="0"/>
          </a:p>
          <a:p>
            <a:pPr marL="342900" indent="-342900">
              <a:buFont typeface="+mj-lt"/>
              <a:buAutoNum type="arabicPeriod"/>
            </a:pPr>
            <a:endParaRPr lang="en-US" sz="2800" dirty="0" smtClean="0"/>
          </a:p>
          <a:p>
            <a:endParaRPr lang="en-US" sz="2800" dirty="0" smtClean="0"/>
          </a:p>
          <a:p>
            <a:pPr marL="342900" indent="-342900">
              <a:buFont typeface="+mj-lt"/>
              <a:buAutoNum type="arabicPeriod"/>
            </a:pPr>
            <a:r>
              <a:rPr lang="en-US" sz="2800" dirty="0" smtClean="0"/>
              <a:t>https://arxiv.org/pdf/1206.4327v1.pdf</a:t>
            </a:r>
          </a:p>
          <a:p>
            <a:pPr marL="285750" indent="-285750">
              <a:buFont typeface="Arial" panose="020B0604020202020204" pitchFamily="34" charset="0"/>
              <a:buChar char="•"/>
            </a:pPr>
            <a:endParaRPr lang="en-US" sz="28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ar-JO" dirty="0"/>
          </a:p>
        </p:txBody>
      </p:sp>
    </p:spTree>
    <p:extLst>
      <p:ext uri="{BB962C8B-B14F-4D97-AF65-F5344CB8AC3E}">
        <p14:creationId xmlns:p14="http://schemas.microsoft.com/office/powerpoint/2010/main" xmlns="" val="2979707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1A926A-8E2A-4CCE-BE3A-1D4F50850112}"/>
              </a:ext>
            </a:extLst>
          </p:cNvPr>
          <p:cNvSpPr>
            <a:spLocks noGrp="1"/>
          </p:cNvSpPr>
          <p:nvPr>
            <p:ph type="ctrTitle"/>
          </p:nvPr>
        </p:nvSpPr>
        <p:spPr>
          <a:xfrm>
            <a:off x="108155" y="176982"/>
            <a:ext cx="11798709" cy="6597444"/>
          </a:xfrm>
        </p:spPr>
        <p:txBody>
          <a:bodyPr>
            <a:normAutofit fontScale="90000"/>
          </a:bodyPr>
          <a:lstStyle/>
          <a:p>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ar-JO" dirty="0"/>
          </a:p>
        </p:txBody>
      </p:sp>
      <p:sp>
        <p:nvSpPr>
          <p:cNvPr id="5" name="TextBox 4">
            <a:extLst>
              <a:ext uri="{FF2B5EF4-FFF2-40B4-BE49-F238E27FC236}">
                <a16:creationId xmlns:a16="http://schemas.microsoft.com/office/drawing/2014/main" xmlns="" id="{21BFCC9E-CC71-4F32-845D-14EADAF6E9C3}"/>
              </a:ext>
            </a:extLst>
          </p:cNvPr>
          <p:cNvSpPr txBox="1"/>
          <p:nvPr/>
        </p:nvSpPr>
        <p:spPr>
          <a:xfrm>
            <a:off x="108154" y="217710"/>
            <a:ext cx="11798709" cy="11726287"/>
          </a:xfrm>
          <a:prstGeom prst="rect">
            <a:avLst/>
          </a:prstGeom>
          <a:noFill/>
        </p:spPr>
        <p:txBody>
          <a:bodyPr wrap="square">
            <a:spAutoFit/>
          </a:bodyPr>
          <a:lstStyle/>
          <a:p>
            <a:endParaRPr lang="ar-JO" sz="3200" dirty="0"/>
          </a:p>
          <a:p>
            <a:pPr marL="285750" indent="-285750">
              <a:buFont typeface="Arial" panose="020B0604020202020204" pitchFamily="34" charset="0"/>
              <a:buChar char="•"/>
            </a:pPr>
            <a:r>
              <a:rPr lang="en-US" sz="2800" dirty="0"/>
              <a:t>Introduction.</a:t>
            </a:r>
          </a:p>
          <a:p>
            <a:endParaRPr lang="en-US" sz="2800" dirty="0"/>
          </a:p>
          <a:p>
            <a:pPr marL="285750" indent="-285750">
              <a:buFont typeface="Arial" panose="020B0604020202020204" pitchFamily="34" charset="0"/>
              <a:buChar char="•"/>
            </a:pPr>
            <a:r>
              <a:rPr lang="en-US" sz="2800" dirty="0"/>
              <a:t>The first experiment.</a:t>
            </a:r>
          </a:p>
          <a:p>
            <a:endParaRPr lang="en-US" sz="2800" dirty="0"/>
          </a:p>
          <a:p>
            <a:pPr marL="285750" indent="-285750">
              <a:buFont typeface="Arial" panose="020B0604020202020204" pitchFamily="34" charset="0"/>
              <a:buChar char="•"/>
            </a:pPr>
            <a:r>
              <a:rPr lang="en-US" sz="2800" dirty="0"/>
              <a:t>The second experiment.</a:t>
            </a:r>
          </a:p>
          <a:p>
            <a:endParaRPr lang="en-US" sz="2800" dirty="0"/>
          </a:p>
          <a:p>
            <a:pPr marL="285750" indent="-285750">
              <a:buFont typeface="Arial" panose="020B0604020202020204" pitchFamily="34" charset="0"/>
              <a:buChar char="•"/>
            </a:pPr>
            <a:r>
              <a:rPr lang="en-US" sz="2800" dirty="0"/>
              <a:t>The third experiment.</a:t>
            </a:r>
          </a:p>
          <a:p>
            <a:endParaRPr lang="en-US" sz="2800" dirty="0"/>
          </a:p>
          <a:p>
            <a:pPr marL="285750" indent="-285750">
              <a:buFont typeface="Arial" panose="020B0604020202020204" pitchFamily="34" charset="0"/>
              <a:buChar char="•"/>
            </a:pPr>
            <a:r>
              <a:rPr lang="en-US" sz="2800" dirty="0"/>
              <a:t> The fourth experiment.</a:t>
            </a:r>
          </a:p>
          <a:p>
            <a:endParaRPr lang="en-US" sz="2800" dirty="0"/>
          </a:p>
          <a:p>
            <a:pPr marL="285750" indent="-285750">
              <a:buFont typeface="Arial" panose="020B0604020202020204" pitchFamily="34" charset="0"/>
              <a:buChar char="•"/>
            </a:pPr>
            <a:r>
              <a:rPr lang="en-US" sz="2800" dirty="0"/>
              <a:t>Conclusion.</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References.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ar-JO" dirty="0"/>
          </a:p>
        </p:txBody>
      </p:sp>
    </p:spTree>
    <p:extLst>
      <p:ext uri="{BB962C8B-B14F-4D97-AF65-F5344CB8AC3E}">
        <p14:creationId xmlns:p14="http://schemas.microsoft.com/office/powerpoint/2010/main" xmlns="" val="1005649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1A926A-8E2A-4CCE-BE3A-1D4F50850112}"/>
              </a:ext>
            </a:extLst>
          </p:cNvPr>
          <p:cNvSpPr>
            <a:spLocks noGrp="1"/>
          </p:cNvSpPr>
          <p:nvPr>
            <p:ph type="ctrTitle"/>
          </p:nvPr>
        </p:nvSpPr>
        <p:spPr>
          <a:xfrm>
            <a:off x="108155" y="176982"/>
            <a:ext cx="11798709" cy="6597444"/>
          </a:xfrm>
        </p:spPr>
        <p:txBody>
          <a:bodyPr>
            <a:normAutofit fontScale="90000"/>
          </a:bodyPr>
          <a:lstStyle/>
          <a:p>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ar-JO" dirty="0"/>
          </a:p>
        </p:txBody>
      </p:sp>
      <p:sp>
        <p:nvSpPr>
          <p:cNvPr id="4" name="TextBox 3">
            <a:extLst>
              <a:ext uri="{FF2B5EF4-FFF2-40B4-BE49-F238E27FC236}">
                <a16:creationId xmlns:a16="http://schemas.microsoft.com/office/drawing/2014/main" xmlns="" id="{9734A342-6907-4FA1-94D2-63DE2142E75F}"/>
              </a:ext>
            </a:extLst>
          </p:cNvPr>
          <p:cNvSpPr txBox="1"/>
          <p:nvPr/>
        </p:nvSpPr>
        <p:spPr>
          <a:xfrm>
            <a:off x="196645" y="337751"/>
            <a:ext cx="11798710" cy="5170646"/>
          </a:xfrm>
          <a:prstGeom prst="rect">
            <a:avLst/>
          </a:prstGeom>
          <a:noFill/>
        </p:spPr>
        <p:txBody>
          <a:bodyPr wrap="square">
            <a:spAutoFit/>
          </a:bodyPr>
          <a:lstStyle/>
          <a:p>
            <a:pPr algn="ctr"/>
            <a:r>
              <a:rPr lang="en-US" sz="3200" b="1" dirty="0"/>
              <a:t>Introduction</a:t>
            </a:r>
            <a:endParaRPr lang="ar-JO" sz="3200" b="1" dirty="0"/>
          </a:p>
          <a:p>
            <a:pPr algn="r" rtl="1"/>
            <a:endParaRPr lang="ar-JO" sz="1400" b="1" dirty="0"/>
          </a:p>
          <a:p>
            <a:pPr algn="r" rtl="1"/>
            <a:endParaRPr lang="ar-JO" sz="1400" b="1" dirty="0"/>
          </a:p>
          <a:p>
            <a:pPr algn="r" rtl="1"/>
            <a:r>
              <a:rPr lang="ar-JO" sz="1400" b="1" dirty="0"/>
              <a:t>قبل فترة ليست بالوجيزة انقلب الراي العام على </a:t>
            </a:r>
            <a:r>
              <a:rPr lang="en-US" sz="1400" b="1" dirty="0"/>
              <a:t>Facebook</a:t>
            </a:r>
            <a:r>
              <a:rPr lang="ar-JO" sz="1400" b="1" dirty="0"/>
              <a:t> و بدات حملة مقاطة كبيرة على هاشتاج </a:t>
            </a:r>
            <a:r>
              <a:rPr lang="en-US" sz="1400" b="1" dirty="0">
                <a:solidFill>
                  <a:srgbClr val="FF0000"/>
                </a:solidFill>
                <a:effectLst>
                  <a:outerShdw blurRad="38100" dist="38100" dir="2700000" algn="tl">
                    <a:srgbClr val="000000">
                      <a:alpha val="43137"/>
                    </a:srgbClr>
                  </a:outerShdw>
                </a:effectLst>
              </a:rPr>
              <a:t>#Delete_facebook </a:t>
            </a:r>
            <a:r>
              <a:rPr lang="ar-JO" sz="1400" b="1" dirty="0">
                <a:solidFill>
                  <a:srgbClr val="FF0000"/>
                </a:solidFill>
                <a:effectLst>
                  <a:outerShdw blurRad="38100" dist="38100" dir="2700000" algn="tl">
                    <a:srgbClr val="000000">
                      <a:alpha val="43137"/>
                    </a:srgbClr>
                  </a:outerShdw>
                </a:effectLst>
              </a:rPr>
              <a:t> </a:t>
            </a:r>
            <a:r>
              <a:rPr lang="ar-JO" sz="1400" b="1" dirty="0"/>
              <a:t>وبعدها ظهر المدير التنفيذي لشركتي </a:t>
            </a:r>
            <a:r>
              <a:rPr lang="en-US" sz="1400" b="1" dirty="0">
                <a:solidFill>
                  <a:srgbClr val="FF0000"/>
                </a:solidFill>
                <a:effectLst>
                  <a:outerShdw blurRad="38100" dist="38100" dir="2700000" algn="tl">
                    <a:srgbClr val="000000">
                      <a:alpha val="43137"/>
                    </a:srgbClr>
                  </a:outerShdw>
                </a:effectLst>
              </a:rPr>
              <a:t>Tesla</a:t>
            </a:r>
            <a:r>
              <a:rPr lang="en-US" sz="1400" b="1" dirty="0"/>
              <a:t> </a:t>
            </a:r>
            <a:r>
              <a:rPr lang="ar-JO" sz="1400" b="1" dirty="0">
                <a:solidFill>
                  <a:srgbClr val="FF0000"/>
                </a:solidFill>
                <a:effectLst>
                  <a:outerShdw blurRad="38100" dist="38100" dir="2700000" algn="tl">
                    <a:srgbClr val="000000">
                      <a:alpha val="43137"/>
                    </a:srgbClr>
                  </a:outerShdw>
                </a:effectLst>
              </a:rPr>
              <a:t>و</a:t>
            </a:r>
            <a:r>
              <a:rPr lang="en-US" sz="1400" b="1" dirty="0">
                <a:solidFill>
                  <a:srgbClr val="FF0000"/>
                </a:solidFill>
                <a:effectLst>
                  <a:outerShdw blurRad="38100" dist="38100" dir="2700000" algn="tl">
                    <a:srgbClr val="000000">
                      <a:alpha val="43137"/>
                    </a:srgbClr>
                  </a:outerShdw>
                </a:effectLst>
              </a:rPr>
              <a:t> (Elon Musk )SpaceX</a:t>
            </a:r>
          </a:p>
          <a:p>
            <a:pPr algn="r" rtl="1"/>
            <a:r>
              <a:rPr lang="en-US" sz="1400" b="1" dirty="0"/>
              <a:t> </a:t>
            </a:r>
            <a:r>
              <a:rPr lang="ar-JO" sz="1400" b="1" dirty="0"/>
              <a:t>وقال انه سوف يقوم بمسح حسابات الشركتين على فيسبوك ولم تستطع فيسبوك احتواء الامر وخسرت </a:t>
            </a:r>
            <a:r>
              <a:rPr lang="en-US" sz="1400" b="1" dirty="0">
                <a:solidFill>
                  <a:srgbClr val="FF0000"/>
                </a:solidFill>
                <a:effectLst>
                  <a:outerShdw blurRad="38100" dist="38100" dir="2700000" algn="tl">
                    <a:srgbClr val="000000">
                      <a:alpha val="43137"/>
                    </a:srgbClr>
                  </a:outerShdw>
                </a:effectLst>
              </a:rPr>
              <a:t>100</a:t>
            </a:r>
            <a:r>
              <a:rPr lang="ar-JO" sz="1400" b="1" dirty="0">
                <a:solidFill>
                  <a:srgbClr val="FF0000"/>
                </a:solidFill>
                <a:effectLst>
                  <a:outerShdw blurRad="38100" dist="38100" dir="2700000" algn="tl">
                    <a:srgbClr val="000000">
                      <a:alpha val="43137"/>
                    </a:srgbClr>
                  </a:outerShdw>
                </a:effectLst>
              </a:rPr>
              <a:t>مليار دولار من قيمتها بالسوق</a:t>
            </a:r>
            <a:r>
              <a:rPr lang="ar-JO" sz="1400" b="1" dirty="0"/>
              <a:t>...لماذا حدث كل هذا؟</a:t>
            </a:r>
          </a:p>
          <a:p>
            <a:pPr algn="r" rtl="1"/>
            <a:r>
              <a:rPr lang="en-US" sz="1400" b="1" dirty="0"/>
              <a:t>3</a:t>
            </a:r>
            <a:r>
              <a:rPr lang="ar-JO" sz="1400" b="1" dirty="0"/>
              <a:t> صحف تنشر انه حصل تسريب لبيانات </a:t>
            </a:r>
            <a:r>
              <a:rPr lang="ar-JO" dirty="0">
                <a:solidFill>
                  <a:srgbClr val="FF0000"/>
                </a:solidFill>
                <a:effectLst>
                  <a:outerShdw blurRad="38100" dist="38100" dir="2700000" algn="tl">
                    <a:srgbClr val="000000">
                      <a:alpha val="43137"/>
                    </a:srgbClr>
                  </a:outerShdw>
                </a:effectLst>
              </a:rPr>
              <a:t>87 مليون مستخدم </a:t>
            </a:r>
            <a:r>
              <a:rPr lang="ar-JO" sz="1400" b="1" dirty="0"/>
              <a:t>لصالح شركة </a:t>
            </a:r>
            <a:r>
              <a:rPr lang="en-US" sz="1400" b="1" dirty="0">
                <a:solidFill>
                  <a:srgbClr val="FF0000"/>
                </a:solidFill>
                <a:effectLst>
                  <a:outerShdw blurRad="38100" dist="38100" dir="2700000" algn="tl">
                    <a:srgbClr val="000000">
                      <a:alpha val="43137"/>
                    </a:srgbClr>
                  </a:outerShdw>
                </a:effectLst>
              </a:rPr>
              <a:t>Cambridge Analytica</a:t>
            </a:r>
            <a:r>
              <a:rPr lang="ar-JO" sz="1400" b="1" dirty="0"/>
              <a:t>و هي شركة </a:t>
            </a:r>
            <a:r>
              <a:rPr lang="en-US" sz="1400" b="1" dirty="0">
                <a:solidFill>
                  <a:srgbClr val="FF0000"/>
                </a:solidFill>
                <a:effectLst>
                  <a:outerShdw blurRad="38100" dist="38100" dir="2700000" algn="tl">
                    <a:srgbClr val="000000">
                      <a:alpha val="43137"/>
                    </a:srgbClr>
                  </a:outerShdw>
                </a:effectLst>
              </a:rPr>
              <a:t>Data Mining</a:t>
            </a:r>
            <a:r>
              <a:rPr lang="ar-JO" sz="1400" b="1" dirty="0"/>
              <a:t>و التي تقوم  بتجميع معلومات عن الناس من خلال تفاعلاتهم على وصائل التواصل الاجتماعي وهي شركة مهمة جدا في الدعاية السياسية حيث اشنغلت في اكثر من 44 انتخابات اشهرها واهمها كانت انتخابات الرئاسة الامريكية عام</a:t>
            </a:r>
            <a:r>
              <a:rPr lang="en-US" sz="1400" b="1" dirty="0">
                <a:solidFill>
                  <a:srgbClr val="FF0000"/>
                </a:solidFill>
                <a:effectLst>
                  <a:outerShdw blurRad="38100" dist="38100" dir="2700000" algn="tl">
                    <a:srgbClr val="000000">
                      <a:alpha val="43137"/>
                    </a:srgbClr>
                  </a:outerShdw>
                </a:effectLst>
              </a:rPr>
              <a:t>2016 </a:t>
            </a:r>
            <a:r>
              <a:rPr lang="ar-JO" sz="1400" b="1" dirty="0">
                <a:solidFill>
                  <a:srgbClr val="FF0000"/>
                </a:solidFill>
                <a:effectLst>
                  <a:outerShdw blurRad="38100" dist="38100" dir="2700000" algn="tl">
                    <a:srgbClr val="000000">
                      <a:alpha val="43137"/>
                    </a:srgbClr>
                  </a:outerShdw>
                </a:effectLst>
              </a:rPr>
              <a:t> </a:t>
            </a:r>
            <a:r>
              <a:rPr lang="ar-JO" sz="1400" b="1" dirty="0"/>
              <a:t>عندما كانت خلف المؤشح اليميني المثير للجدل </a:t>
            </a:r>
            <a:r>
              <a:rPr lang="en-US" sz="1400" b="1" dirty="0">
                <a:solidFill>
                  <a:srgbClr val="FF0000"/>
                </a:solidFill>
                <a:effectLst>
                  <a:outerShdw blurRad="38100" dist="38100" dir="2700000" algn="tl">
                    <a:srgbClr val="000000">
                      <a:alpha val="43137"/>
                    </a:srgbClr>
                  </a:outerShdw>
                </a:effectLst>
              </a:rPr>
              <a:t>Donald Trump</a:t>
            </a:r>
            <a:r>
              <a:rPr lang="ar-JO" sz="1400" b="1" dirty="0">
                <a:solidFill>
                  <a:srgbClr val="FF0000"/>
                </a:solidFill>
                <a:effectLst>
                  <a:outerShdw blurRad="38100" dist="38100" dir="2700000" algn="tl">
                    <a:srgbClr val="000000">
                      <a:alpha val="43137"/>
                    </a:srgbClr>
                  </a:outerShdw>
                </a:effectLst>
              </a:rPr>
              <a:t> </a:t>
            </a:r>
            <a:r>
              <a:rPr lang="ar-JO" sz="1400" b="1" dirty="0"/>
              <a:t>الاقول تختلف على مدى قدرتهم وتأثيرهم الحقيقي لان هذه الشركة كانت تستخدم تقنية تسمى </a:t>
            </a:r>
            <a:r>
              <a:rPr lang="en-US" sz="1400" b="1" dirty="0">
                <a:solidFill>
                  <a:srgbClr val="FF0000"/>
                </a:solidFill>
                <a:effectLst>
                  <a:outerShdw blurRad="38100" dist="38100" dir="2700000" algn="tl">
                    <a:srgbClr val="000000">
                      <a:alpha val="43137"/>
                    </a:srgbClr>
                  </a:outerShdw>
                </a:effectLst>
              </a:rPr>
              <a:t>Psychographic Analysis</a:t>
            </a:r>
            <a:r>
              <a:rPr lang="ar-JO" sz="1400" b="1" dirty="0">
                <a:effectLst>
                  <a:outerShdw blurRad="38100" dist="38100" dir="2700000" algn="tl">
                    <a:srgbClr val="000000">
                      <a:alpha val="43137"/>
                    </a:srgbClr>
                  </a:outerShdw>
                </a:effectLst>
              </a:rPr>
              <a:t> </a:t>
            </a:r>
            <a:r>
              <a:rPr lang="ar-JO" sz="1400" b="1" dirty="0"/>
              <a:t>بحيث ان من اجابات معينة وتصرفات معينة على ال </a:t>
            </a:r>
            <a:r>
              <a:rPr lang="en-US" sz="1400" b="1" dirty="0"/>
              <a:t>social media</a:t>
            </a:r>
            <a:r>
              <a:rPr lang="ar-JO" sz="1400" b="1" dirty="0"/>
              <a:t> يقدرون على تقسيم الناس لخمس خصائص شخصية مشهورة في علم النفس.</a:t>
            </a:r>
          </a:p>
          <a:p>
            <a:pPr algn="r" rtl="1"/>
            <a:endParaRPr lang="ar-JO" sz="1400" b="1" dirty="0"/>
          </a:p>
          <a:p>
            <a:pPr algn="r" rtl="1"/>
            <a:endParaRPr lang="ar-JO" sz="1400" b="1" dirty="0"/>
          </a:p>
          <a:p>
            <a:pPr algn="r" rtl="1"/>
            <a:endParaRPr lang="ar-JO" sz="1400" b="1" dirty="0"/>
          </a:p>
          <a:p>
            <a:pPr algn="r" rtl="1"/>
            <a:endParaRPr lang="ar-JO" sz="1400" b="1" dirty="0">
              <a:solidFill>
                <a:srgbClr val="FF0000"/>
              </a:solidFill>
            </a:endParaRPr>
          </a:p>
          <a:p>
            <a:pPr algn="r" rtl="1"/>
            <a:endParaRPr lang="ar-JO" sz="1400" b="1" dirty="0">
              <a:solidFill>
                <a:srgbClr val="FF0000"/>
              </a:solidFill>
            </a:endParaRPr>
          </a:p>
          <a:p>
            <a:pPr algn="r" rtl="1"/>
            <a:endParaRPr lang="ar-JO" sz="1400" b="1" dirty="0">
              <a:solidFill>
                <a:srgbClr val="FF0000"/>
              </a:solidFill>
            </a:endParaRPr>
          </a:p>
          <a:p>
            <a:pPr algn="r" rtl="1"/>
            <a:endParaRPr lang="ar-JO" sz="1400" b="1" dirty="0">
              <a:solidFill>
                <a:srgbClr val="FF0000"/>
              </a:solidFill>
            </a:endParaRPr>
          </a:p>
          <a:p>
            <a:pPr algn="r" rtl="1"/>
            <a:endParaRPr lang="ar-JO" sz="1400" b="1" dirty="0">
              <a:solidFill>
                <a:srgbClr val="FF0000"/>
              </a:solidFill>
            </a:endParaRPr>
          </a:p>
          <a:p>
            <a:pPr algn="r" rtl="1"/>
            <a:endParaRPr lang="ar-JO" sz="1400" b="1" dirty="0">
              <a:solidFill>
                <a:srgbClr val="FF0000"/>
              </a:solidFill>
            </a:endParaRPr>
          </a:p>
          <a:p>
            <a:pPr algn="r" rtl="1"/>
            <a:endParaRPr lang="ar-JO" sz="1400" b="1" dirty="0">
              <a:solidFill>
                <a:srgbClr val="FF0000"/>
              </a:solidFill>
            </a:endParaRPr>
          </a:p>
          <a:p>
            <a:pPr algn="r" rtl="1"/>
            <a:r>
              <a:rPr lang="ar-JO" sz="1400" b="1" dirty="0"/>
              <a:t>وعلى هذا الاساس يتنبأون باحتياحات هؤلاء الاشخاص وانفعالاتهم وميولهم وتغير هذه الامور مع الوقت كل هذا ليعرفوا اكثر عن الشخص ويرسلوا له الدعاية الانتخابية الانسب له ليقوم بالتصوت لمرشحهم</a:t>
            </a:r>
          </a:p>
          <a:p>
            <a:pPr algn="r" rtl="1"/>
            <a:endParaRPr lang="ar-JO" sz="1400" b="1" dirty="0"/>
          </a:p>
          <a:p>
            <a:pPr algn="r" rtl="1"/>
            <a:endParaRPr lang="ar-JO" sz="1400" b="1" dirty="0"/>
          </a:p>
        </p:txBody>
      </p:sp>
      <p:sp>
        <p:nvSpPr>
          <p:cNvPr id="5" name="Oval 4">
            <a:extLst>
              <a:ext uri="{FF2B5EF4-FFF2-40B4-BE49-F238E27FC236}">
                <a16:creationId xmlns:a16="http://schemas.microsoft.com/office/drawing/2014/main" xmlns="" id="{C368A115-9B78-4325-A9DE-624DC0E22AA1}"/>
              </a:ext>
            </a:extLst>
          </p:cNvPr>
          <p:cNvSpPr/>
          <p:nvPr/>
        </p:nvSpPr>
        <p:spPr>
          <a:xfrm>
            <a:off x="4550690" y="2846348"/>
            <a:ext cx="1012054" cy="528318"/>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ar-JO" dirty="0"/>
              <a:t>الانفتاح</a:t>
            </a:r>
          </a:p>
        </p:txBody>
      </p:sp>
      <p:sp>
        <p:nvSpPr>
          <p:cNvPr id="6" name="Oval 5">
            <a:extLst>
              <a:ext uri="{FF2B5EF4-FFF2-40B4-BE49-F238E27FC236}">
                <a16:creationId xmlns:a16="http://schemas.microsoft.com/office/drawing/2014/main" xmlns="" id="{1AD6DA87-D02C-4B7C-8683-43447C644078}"/>
              </a:ext>
            </a:extLst>
          </p:cNvPr>
          <p:cNvSpPr/>
          <p:nvPr/>
        </p:nvSpPr>
        <p:spPr>
          <a:xfrm>
            <a:off x="2885100" y="2789808"/>
            <a:ext cx="898124" cy="639192"/>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ar-JO" dirty="0"/>
              <a:t>الوعي</a:t>
            </a:r>
          </a:p>
        </p:txBody>
      </p:sp>
      <p:sp>
        <p:nvSpPr>
          <p:cNvPr id="7" name="Oval 6">
            <a:extLst>
              <a:ext uri="{FF2B5EF4-FFF2-40B4-BE49-F238E27FC236}">
                <a16:creationId xmlns:a16="http://schemas.microsoft.com/office/drawing/2014/main" xmlns="" id="{8989A798-359A-4AB6-8414-FCDFEA9F5A3E}"/>
              </a:ext>
            </a:extLst>
          </p:cNvPr>
          <p:cNvSpPr/>
          <p:nvPr/>
        </p:nvSpPr>
        <p:spPr>
          <a:xfrm>
            <a:off x="4550690" y="3548609"/>
            <a:ext cx="1012054" cy="639192"/>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ar-JO" dirty="0"/>
              <a:t>التخالط</a:t>
            </a:r>
          </a:p>
        </p:txBody>
      </p:sp>
      <p:sp>
        <p:nvSpPr>
          <p:cNvPr id="8" name="Oval 7">
            <a:extLst>
              <a:ext uri="{FF2B5EF4-FFF2-40B4-BE49-F238E27FC236}">
                <a16:creationId xmlns:a16="http://schemas.microsoft.com/office/drawing/2014/main" xmlns="" id="{FC9C4FF6-36AC-4CC8-A637-34DE009DC510}"/>
              </a:ext>
            </a:extLst>
          </p:cNvPr>
          <p:cNvSpPr/>
          <p:nvPr/>
        </p:nvSpPr>
        <p:spPr>
          <a:xfrm>
            <a:off x="2853290" y="3519863"/>
            <a:ext cx="961745" cy="623658"/>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ar-JO" dirty="0"/>
              <a:t>التوافق</a:t>
            </a:r>
          </a:p>
        </p:txBody>
      </p:sp>
      <p:sp>
        <p:nvSpPr>
          <p:cNvPr id="9" name="Oval 8">
            <a:extLst>
              <a:ext uri="{FF2B5EF4-FFF2-40B4-BE49-F238E27FC236}">
                <a16:creationId xmlns:a16="http://schemas.microsoft.com/office/drawing/2014/main" xmlns="" id="{23FFC90C-99F7-4B9A-A336-AD0E97447810}"/>
              </a:ext>
            </a:extLst>
          </p:cNvPr>
          <p:cNvSpPr/>
          <p:nvPr/>
        </p:nvSpPr>
        <p:spPr>
          <a:xfrm>
            <a:off x="3815035" y="3982713"/>
            <a:ext cx="735655" cy="439629"/>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ar-JO" dirty="0"/>
              <a:t>القلق</a:t>
            </a:r>
          </a:p>
        </p:txBody>
      </p:sp>
    </p:spTree>
    <p:extLst>
      <p:ext uri="{BB962C8B-B14F-4D97-AF65-F5344CB8AC3E}">
        <p14:creationId xmlns:p14="http://schemas.microsoft.com/office/powerpoint/2010/main" xmlns="" val="345780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1A926A-8E2A-4CCE-BE3A-1D4F50850112}"/>
              </a:ext>
            </a:extLst>
          </p:cNvPr>
          <p:cNvSpPr>
            <a:spLocks noGrp="1"/>
          </p:cNvSpPr>
          <p:nvPr>
            <p:ph type="ctrTitle"/>
          </p:nvPr>
        </p:nvSpPr>
        <p:spPr>
          <a:xfrm>
            <a:off x="108155" y="176982"/>
            <a:ext cx="11798709" cy="6597444"/>
          </a:xfrm>
        </p:spPr>
        <p:txBody>
          <a:bodyPr>
            <a:normAutofit fontScale="90000"/>
          </a:bodyPr>
          <a:lstStyle/>
          <a:p>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ar-JO" dirty="0"/>
          </a:p>
        </p:txBody>
      </p:sp>
      <p:sp>
        <p:nvSpPr>
          <p:cNvPr id="4" name="TextBox 3">
            <a:extLst>
              <a:ext uri="{FF2B5EF4-FFF2-40B4-BE49-F238E27FC236}">
                <a16:creationId xmlns:a16="http://schemas.microsoft.com/office/drawing/2014/main" xmlns="" id="{9734A342-6907-4FA1-94D2-63DE2142E75F}"/>
              </a:ext>
            </a:extLst>
          </p:cNvPr>
          <p:cNvSpPr txBox="1"/>
          <p:nvPr/>
        </p:nvSpPr>
        <p:spPr>
          <a:xfrm>
            <a:off x="196645" y="311118"/>
            <a:ext cx="11798710" cy="9787295"/>
          </a:xfrm>
          <a:prstGeom prst="rect">
            <a:avLst/>
          </a:prstGeom>
          <a:noFill/>
        </p:spPr>
        <p:txBody>
          <a:bodyPr wrap="square">
            <a:spAutoFit/>
          </a:bodyPr>
          <a:lstStyle/>
          <a:p>
            <a:pPr algn="r"/>
            <a:endParaRPr lang="ar-JO" dirty="0"/>
          </a:p>
          <a:p>
            <a:pPr algn="r"/>
            <a:endParaRPr lang="ar-JO" dirty="0"/>
          </a:p>
          <a:p>
            <a:pPr algn="r"/>
            <a:r>
              <a:rPr lang="ar-JO" b="1" dirty="0"/>
              <a:t>فيسبوك ليدهم اكثر من </a:t>
            </a:r>
            <a:r>
              <a:rPr lang="ar-JO" b="1" dirty="0">
                <a:solidFill>
                  <a:srgbClr val="C00000"/>
                </a:solidFill>
              </a:rPr>
              <a:t>2 مليار مستخدم </a:t>
            </a:r>
            <a:r>
              <a:rPr lang="ar-JO" b="1" dirty="0"/>
              <a:t>(ربع الكوكب تقريبا) لذلك فان ليدهم كم معلومات مهولة وتعد خسارة كبيرة الا يستفيد علماء الاجتماع من هذا القدر من العملومات ليدرسوها وينتجو حقائق علمية تفيد البشرية حيث ان هذا يعتبر اكبر تجمع بشري بالتاريخ وليس من الصعب ان تجمع منه المعلومات.</a:t>
            </a:r>
            <a:endParaRPr lang="en-US" b="1" dirty="0"/>
          </a:p>
          <a:p>
            <a:pPr algn="r"/>
            <a:endParaRPr lang="ar-JO" dirty="0"/>
          </a:p>
          <a:p>
            <a:pPr algn="r"/>
            <a:r>
              <a:rPr lang="ar-JO" b="1" dirty="0"/>
              <a:t>قام احد الباحثين بجامعة </a:t>
            </a:r>
            <a:r>
              <a:rPr lang="ar-JO" b="1" dirty="0">
                <a:solidFill>
                  <a:srgbClr val="C00000"/>
                </a:solidFill>
                <a:effectLst>
                  <a:outerShdw blurRad="38100" dist="38100" dir="2700000" algn="tl">
                    <a:srgbClr val="000000">
                      <a:alpha val="43137"/>
                    </a:srgbClr>
                  </a:outerShdw>
                </a:effectLst>
              </a:rPr>
              <a:t>كامبريدج(ألكسندر كوغان)</a:t>
            </a:r>
            <a:r>
              <a:rPr lang="ar-JO" b="1" dirty="0"/>
              <a:t> بعمل ما يشبه كويز على فيسبوك يأل عن اسئلة شخصية وقد اجاب على هذا الكويز300</a:t>
            </a:r>
            <a:r>
              <a:rPr lang="ar-JO" b="1" dirty="0">
                <a:solidFill>
                  <a:srgbClr val="C00000"/>
                </a:solidFill>
                <a:effectLst>
                  <a:outerShdw blurRad="38100" dist="38100" dir="2700000" algn="tl">
                    <a:srgbClr val="000000">
                      <a:alpha val="43137"/>
                    </a:srgbClr>
                  </a:outerShdw>
                </a:effectLst>
              </a:rPr>
              <a:t> الف شخص </a:t>
            </a:r>
            <a:r>
              <a:rPr lang="ar-JO" b="1" dirty="0"/>
              <a:t>ولكي يستطيعو ان يجيبو على هذا الكويز كان يجب عليهم </a:t>
            </a:r>
            <a:r>
              <a:rPr lang="ar-JO" b="1" dirty="0">
                <a:solidFill>
                  <a:srgbClr val="C00000"/>
                </a:solidFill>
              </a:rPr>
              <a:t>تسجيل الدخول  </a:t>
            </a:r>
            <a:r>
              <a:rPr lang="ar-JO" b="1" dirty="0"/>
              <a:t>من حسابهم على فيسبوك وهذا لم يعطي فيسبوك فقط معلومات عن ال300 الف شخص بل اعطاه معلومات ايضا عن اصدقاء هؤلاء الاشخاص والبالغ </a:t>
            </a:r>
            <a:r>
              <a:rPr lang="ar-JO" b="1" dirty="0">
                <a:solidFill>
                  <a:srgbClr val="C00000"/>
                </a:solidFill>
              </a:rPr>
              <a:t>عددهم87 مليون شخص ما يقرب من ربع مستخدمي فيسبوك  في الولايات المتحدة  </a:t>
            </a:r>
            <a:r>
              <a:rPr lang="ar-JO" b="1" dirty="0"/>
              <a:t>والذي حدث بعد ذلك ان هذا الباحث </a:t>
            </a:r>
            <a:r>
              <a:rPr lang="ar-JO" b="1" u="sng" dirty="0"/>
              <a:t>وبشكل غير قانوني </a:t>
            </a:r>
            <a:r>
              <a:rPr lang="ar-JO" b="1" dirty="0"/>
              <a:t>اعطى هذا المعلومات  لشركة </a:t>
            </a:r>
            <a:r>
              <a:rPr lang="ar-JO" sz="1800" b="1" dirty="0"/>
              <a:t> </a:t>
            </a:r>
            <a:r>
              <a:rPr lang="en-US" sz="1800" b="1" dirty="0"/>
              <a:t> </a:t>
            </a:r>
          </a:p>
          <a:p>
            <a:pPr algn="r"/>
            <a:r>
              <a:rPr lang="en-US" sz="1800" b="1" dirty="0"/>
              <a:t>.</a:t>
            </a:r>
            <a:r>
              <a:rPr lang="en-US" sz="1800" b="1" dirty="0">
                <a:solidFill>
                  <a:srgbClr val="FF0000"/>
                </a:solidFill>
                <a:effectLst>
                  <a:outerShdw blurRad="38100" dist="38100" dir="2700000" algn="tl">
                    <a:srgbClr val="000000">
                      <a:alpha val="43137"/>
                    </a:srgbClr>
                  </a:outerShdw>
                </a:effectLst>
              </a:rPr>
              <a:t>Cambridge Analytica</a:t>
            </a:r>
            <a:endParaRPr lang="en-US" dirty="0"/>
          </a:p>
          <a:p>
            <a:pPr algn="r"/>
            <a:r>
              <a:rPr lang="ar-JO" dirty="0"/>
              <a:t> </a:t>
            </a:r>
            <a:endParaRPr lang="ar-JO" b="1" dirty="0"/>
          </a:p>
          <a:p>
            <a:pPr algn="r"/>
            <a:r>
              <a:rPr lang="ar-JO" b="1" dirty="0"/>
              <a:t>وفي الحقيقة لا نستطيع الجزم في اذا كانت هذه المعلومات ساعدت في فوز دونالد ترامب او لا, ولكن الذي نحن متاكدون منه ان الحالة النفسية والمزاجية للاشخاص ممكن ان تتغير بأشياء بسيطة جدا, وهذه الاشياء بالذات هي التي يقوم فيسبوك بدراستها بشكل جيد جدا.</a:t>
            </a:r>
          </a:p>
          <a:p>
            <a:pPr algn="r"/>
            <a:endParaRPr lang="ar-JO" dirty="0"/>
          </a:p>
          <a:p>
            <a:pPr algn="r"/>
            <a:r>
              <a:rPr lang="ar-JO" b="1" dirty="0"/>
              <a:t>هذه القصة هي مفتاح الموضوع الذي نريد التكلم عنه(اكبر تجارب عملها فيسبوك في تاريخه)</a:t>
            </a:r>
          </a:p>
          <a:p>
            <a:pPr algn="r"/>
            <a:r>
              <a:rPr lang="ar-JO" b="1" dirty="0"/>
              <a:t>يوجد العديد من التجارب ولكن لضيق الوقت فقد اخترلنا لكم فقط 4 تجارب</a:t>
            </a:r>
            <a:endParaRPr lang="en-US" b="1" dirty="0"/>
          </a:p>
          <a:p>
            <a:pPr algn="r"/>
            <a:endParaRPr lang="ar-JO" b="1" dirty="0"/>
          </a:p>
          <a:p>
            <a:pPr algn="r"/>
            <a:r>
              <a:rPr lang="ar-JO" dirty="0"/>
              <a:t>ملاحظة: لقد علمنا عن هذه التجارب لانه قد نشرت في مجلات علمية, </a:t>
            </a:r>
            <a:r>
              <a:rPr lang="ar-JO" u="sng" dirty="0"/>
              <a:t>ولكن من الؤكد ان شركة فيسبوك قد قامت بتجارب اهم اكبر من هذه.</a:t>
            </a:r>
            <a:endParaRPr lang="en-US" b="1" u="sng" dirty="0"/>
          </a:p>
          <a:p>
            <a:pPr algn="r"/>
            <a:endParaRPr lang="en-US" dirty="0"/>
          </a:p>
          <a:p>
            <a:pPr algn="r"/>
            <a:endParaRPr lang="en-US" dirty="0"/>
          </a:p>
          <a:p>
            <a:pPr algn="r"/>
            <a:endParaRPr lang="en-US" dirty="0"/>
          </a:p>
          <a:p>
            <a:pPr algn="r"/>
            <a:endParaRPr lang="en-US" dirty="0"/>
          </a:p>
          <a:p>
            <a:pPr algn="r"/>
            <a:endParaRPr lang="en-US" dirty="0"/>
          </a:p>
          <a:p>
            <a:pPr algn="r"/>
            <a:endParaRPr lang="en-US" dirty="0"/>
          </a:p>
          <a:p>
            <a:pPr algn="r"/>
            <a:endParaRPr lang="en-US" dirty="0"/>
          </a:p>
          <a:p>
            <a:pPr algn="r"/>
            <a:endParaRPr lang="en-US" dirty="0"/>
          </a:p>
          <a:p>
            <a:pPr algn="r"/>
            <a:endParaRPr lang="en-US" dirty="0"/>
          </a:p>
          <a:p>
            <a:pPr algn="r"/>
            <a:endParaRPr lang="en-US" dirty="0"/>
          </a:p>
          <a:p>
            <a:pPr algn="r"/>
            <a:endParaRPr lang="en-US" dirty="0"/>
          </a:p>
          <a:p>
            <a:pPr algn="r"/>
            <a:endParaRPr lang="en-US" dirty="0"/>
          </a:p>
          <a:p>
            <a:pPr algn="r"/>
            <a:endParaRPr lang="en-US" dirty="0"/>
          </a:p>
          <a:p>
            <a:pPr algn="r"/>
            <a:endParaRPr lang="en-US" dirty="0"/>
          </a:p>
          <a:p>
            <a:pPr algn="r"/>
            <a:endParaRPr lang="en-US" dirty="0"/>
          </a:p>
          <a:p>
            <a:pPr algn="r"/>
            <a:endParaRPr lang="en-US" dirty="0"/>
          </a:p>
          <a:p>
            <a:pPr algn="r"/>
            <a:endParaRPr lang="ar-JO" dirty="0"/>
          </a:p>
        </p:txBody>
      </p:sp>
    </p:spTree>
    <p:extLst>
      <p:ext uri="{BB962C8B-B14F-4D97-AF65-F5344CB8AC3E}">
        <p14:creationId xmlns:p14="http://schemas.microsoft.com/office/powerpoint/2010/main" xmlns="" val="9640523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1A926A-8E2A-4CCE-BE3A-1D4F50850112}"/>
              </a:ext>
            </a:extLst>
          </p:cNvPr>
          <p:cNvSpPr>
            <a:spLocks noGrp="1"/>
          </p:cNvSpPr>
          <p:nvPr>
            <p:ph type="ctrTitle"/>
          </p:nvPr>
        </p:nvSpPr>
        <p:spPr>
          <a:xfrm>
            <a:off x="108155" y="176982"/>
            <a:ext cx="11798709" cy="6597444"/>
          </a:xfrm>
        </p:spPr>
        <p:txBody>
          <a:bodyPr>
            <a:normAutofit fontScale="90000"/>
          </a:bodyPr>
          <a:lstStyle/>
          <a:p>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ar-JO" dirty="0"/>
          </a:p>
        </p:txBody>
      </p:sp>
      <p:sp>
        <p:nvSpPr>
          <p:cNvPr id="5" name="TextBox 4">
            <a:extLst>
              <a:ext uri="{FF2B5EF4-FFF2-40B4-BE49-F238E27FC236}">
                <a16:creationId xmlns:a16="http://schemas.microsoft.com/office/drawing/2014/main" xmlns="" id="{21BFCC9E-CC71-4F32-845D-14EADAF6E9C3}"/>
              </a:ext>
            </a:extLst>
          </p:cNvPr>
          <p:cNvSpPr txBox="1"/>
          <p:nvPr/>
        </p:nvSpPr>
        <p:spPr>
          <a:xfrm>
            <a:off x="108154" y="217710"/>
            <a:ext cx="11798709" cy="9571851"/>
          </a:xfrm>
          <a:prstGeom prst="rect">
            <a:avLst/>
          </a:prstGeom>
          <a:noFill/>
        </p:spPr>
        <p:txBody>
          <a:bodyPr wrap="square">
            <a:spAutoFit/>
          </a:bodyPr>
          <a:lstStyle/>
          <a:p>
            <a:endParaRPr lang="ar-JO" sz="3200" dirty="0"/>
          </a:p>
          <a:p>
            <a:endParaRPr lang="en-US" sz="2800" dirty="0"/>
          </a:p>
          <a:p>
            <a:pPr marL="285750" indent="-285750">
              <a:buFont typeface="Arial" panose="020B0604020202020204" pitchFamily="34" charset="0"/>
              <a:buChar char="•"/>
            </a:pPr>
            <a:r>
              <a:rPr lang="en-US" sz="2800" dirty="0"/>
              <a:t>The first experiment </a:t>
            </a:r>
            <a:r>
              <a:rPr lang="en-US" sz="2800" dirty="0">
                <a:solidFill>
                  <a:srgbClr val="C00000"/>
                </a:solidFill>
              </a:rPr>
              <a:t>in 2011 on  29 million users.</a:t>
            </a:r>
          </a:p>
          <a:p>
            <a:endParaRPr lang="en-US" sz="2800" dirty="0">
              <a:solidFill>
                <a:srgbClr val="C00000"/>
              </a:solidFill>
            </a:endParaRPr>
          </a:p>
          <a:p>
            <a:pPr marL="285750" indent="-285750">
              <a:buFont typeface="Arial" panose="020B0604020202020204" pitchFamily="34" charset="0"/>
              <a:buChar char="•"/>
            </a:pPr>
            <a:r>
              <a:rPr lang="en-US" sz="2800" b="0" i="0" dirty="0">
                <a:solidFill>
                  <a:srgbClr val="333333"/>
                </a:solidFill>
                <a:effectLst/>
                <a:latin typeface="Georgia" panose="02040502050405020303" pitchFamily="18" charset="0"/>
              </a:rPr>
              <a:t>Do ads work better on you when your friends' names appear next to them, endorsing them?</a:t>
            </a:r>
          </a:p>
          <a:p>
            <a:endParaRPr lang="en-US" sz="2800" b="0" i="0" dirty="0">
              <a:solidFill>
                <a:srgbClr val="333333"/>
              </a:solidFill>
              <a:effectLst/>
              <a:latin typeface="Georgia" panose="02040502050405020303" pitchFamily="18" charset="0"/>
            </a:endParaRPr>
          </a:p>
          <a:p>
            <a:pPr marL="285750" indent="-285750" algn="r" rtl="1">
              <a:buFont typeface="Arial" panose="020B0604020202020204" pitchFamily="34" charset="0"/>
              <a:buChar char="•"/>
            </a:pPr>
            <a:r>
              <a:rPr lang="ar-JO" sz="2800" dirty="0"/>
              <a:t>هل تعمل الإعلانات بشكل أفضل عندما تظهر أسماء أصدقائك بجوارهم وتؤيدهم؟</a:t>
            </a:r>
            <a:endParaRPr lang="en-US" sz="2800" dirty="0"/>
          </a:p>
          <a:p>
            <a:endParaRPr lang="en-US" sz="28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ar-JO" dirty="0"/>
          </a:p>
        </p:txBody>
      </p:sp>
    </p:spTree>
    <p:extLst>
      <p:ext uri="{BB962C8B-B14F-4D97-AF65-F5344CB8AC3E}">
        <p14:creationId xmlns:p14="http://schemas.microsoft.com/office/powerpoint/2010/main" xmlns="" val="1929801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1A926A-8E2A-4CCE-BE3A-1D4F50850112}"/>
              </a:ext>
            </a:extLst>
          </p:cNvPr>
          <p:cNvSpPr>
            <a:spLocks noGrp="1"/>
          </p:cNvSpPr>
          <p:nvPr>
            <p:ph type="ctrTitle"/>
          </p:nvPr>
        </p:nvSpPr>
        <p:spPr>
          <a:xfrm>
            <a:off x="108155" y="176982"/>
            <a:ext cx="11798709" cy="6597444"/>
          </a:xfrm>
        </p:spPr>
        <p:txBody>
          <a:bodyPr>
            <a:normAutofit fontScale="90000"/>
          </a:bodyPr>
          <a:lstStyle/>
          <a:p>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ar-JO" dirty="0"/>
          </a:p>
        </p:txBody>
      </p:sp>
      <p:sp>
        <p:nvSpPr>
          <p:cNvPr id="5" name="TextBox 4">
            <a:extLst>
              <a:ext uri="{FF2B5EF4-FFF2-40B4-BE49-F238E27FC236}">
                <a16:creationId xmlns:a16="http://schemas.microsoft.com/office/drawing/2014/main" xmlns="" id="{21BFCC9E-CC71-4F32-845D-14EADAF6E9C3}"/>
              </a:ext>
            </a:extLst>
          </p:cNvPr>
          <p:cNvSpPr txBox="1"/>
          <p:nvPr/>
        </p:nvSpPr>
        <p:spPr>
          <a:xfrm>
            <a:off x="108154" y="217710"/>
            <a:ext cx="11798709" cy="7786747"/>
          </a:xfrm>
          <a:prstGeom prst="rect">
            <a:avLst/>
          </a:prstGeom>
          <a:noFill/>
        </p:spPr>
        <p:txBody>
          <a:bodyPr wrap="square">
            <a:spAutoFit/>
          </a:bodyPr>
          <a:lstStyle/>
          <a:p>
            <a:pPr algn="r" rtl="1"/>
            <a:endParaRPr lang="ar-JO" sz="1400" b="1" dirty="0"/>
          </a:p>
          <a:p>
            <a:pPr algn="r" rtl="1"/>
            <a:endParaRPr lang="ar-JO" sz="1400" b="1" dirty="0"/>
          </a:p>
          <a:p>
            <a:pPr algn="r" rtl="1"/>
            <a:endParaRPr lang="ar-JO" sz="1400" b="1" dirty="0"/>
          </a:p>
          <a:p>
            <a:pPr algn="r" rtl="1"/>
            <a:r>
              <a:rPr lang="ar-JO" sz="1400" b="1" dirty="0"/>
              <a:t>هؤلاء ال</a:t>
            </a:r>
            <a:r>
              <a:rPr lang="en-US" sz="1400" b="1" dirty="0"/>
              <a:t>29</a:t>
            </a:r>
            <a:r>
              <a:rPr lang="ar-JO" sz="1400" b="1" dirty="0"/>
              <a:t> مليون شخص كمجموعة منهم ظهر لهم اعلان وعليه ان احد اصدقائهم عمل </a:t>
            </a:r>
            <a:r>
              <a:rPr lang="en-US" sz="1400" b="1" dirty="0">
                <a:solidFill>
                  <a:srgbClr val="C00000"/>
                </a:solidFill>
              </a:rPr>
              <a:t>Like</a:t>
            </a:r>
            <a:r>
              <a:rPr lang="ar-JO" sz="1400" b="1" dirty="0"/>
              <a:t> لهذه الصفحة والباقي لم يظهر لهم ذلك (دراسة عادية) وقد كانت النتائج منطقية فمن المؤكد انه عند رؤية احد اصدقائي عمل </a:t>
            </a:r>
            <a:r>
              <a:rPr lang="en-US" sz="1400" b="1" dirty="0"/>
              <a:t>Like</a:t>
            </a:r>
            <a:r>
              <a:rPr lang="ar-JO" sz="1400" b="1" dirty="0"/>
              <a:t>  لصفحة او منتج سوف اكون اكثر عرضة لرؤية هذا للمنتج وتفحصه وممكن ان اشتريه.</a:t>
            </a:r>
          </a:p>
          <a:p>
            <a:pPr algn="r" rtl="1"/>
            <a:endParaRPr lang="ar-JO" sz="1400" b="1" dirty="0"/>
          </a:p>
          <a:p>
            <a:pPr algn="r" rtl="1"/>
            <a:r>
              <a:rPr lang="ar-JO" sz="1400" b="1" dirty="0"/>
              <a:t> ولكن الامر المهم والشيق هو انه كيف تحول الاصدقاء في هذه التجربة الى </a:t>
            </a:r>
            <a:r>
              <a:rPr lang="ar-JO" sz="1400" b="1" dirty="0">
                <a:solidFill>
                  <a:srgbClr val="C00000"/>
                </a:solidFill>
              </a:rPr>
              <a:t>(موديلز اعلانات) غير مدفوع الاجر</a:t>
            </a:r>
            <a:r>
              <a:rPr lang="ar-JO" sz="1400" b="1" dirty="0"/>
              <a:t>.</a:t>
            </a:r>
          </a:p>
          <a:p>
            <a:pPr algn="r" rtl="1"/>
            <a:endParaRPr lang="ar-JO" sz="1400" b="1" dirty="0"/>
          </a:p>
          <a:p>
            <a:pPr algn="r" rtl="1"/>
            <a:r>
              <a:rPr lang="ar-JO" sz="1400" b="1" dirty="0"/>
              <a:t>الهدف من هذه التجربة هو جعل الإعلانات تعمل بشكل أفضل.</a:t>
            </a:r>
          </a:p>
          <a:p>
            <a:pPr algn="r" rtl="1"/>
            <a:endParaRPr lang="ar-JO" sz="1400" b="1" dirty="0"/>
          </a:p>
          <a:p>
            <a:pPr algn="r" rtl="1"/>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en-US" b="1" dirty="0"/>
          </a:p>
          <a:p>
            <a:endParaRPr lang="ar-JO" b="1" dirty="0"/>
          </a:p>
        </p:txBody>
      </p:sp>
      <p:pic>
        <p:nvPicPr>
          <p:cNvPr id="7" name="Picture 6">
            <a:extLst>
              <a:ext uri="{FF2B5EF4-FFF2-40B4-BE49-F238E27FC236}">
                <a16:creationId xmlns:a16="http://schemas.microsoft.com/office/drawing/2014/main" xmlns="" id="{A1A46DD8-76C6-4B60-AF1E-AC7B27A72BAC}"/>
              </a:ext>
            </a:extLst>
          </p:cNvPr>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2597558" y="2720127"/>
            <a:ext cx="6819900" cy="2181225"/>
          </a:xfrm>
          <a:prstGeom prst="rect">
            <a:avLst/>
          </a:prstGeom>
        </p:spPr>
      </p:pic>
    </p:spTree>
    <p:extLst>
      <p:ext uri="{BB962C8B-B14F-4D97-AF65-F5344CB8AC3E}">
        <p14:creationId xmlns:p14="http://schemas.microsoft.com/office/powerpoint/2010/main" xmlns="" val="1225473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1A926A-8E2A-4CCE-BE3A-1D4F50850112}"/>
              </a:ext>
            </a:extLst>
          </p:cNvPr>
          <p:cNvSpPr>
            <a:spLocks noGrp="1"/>
          </p:cNvSpPr>
          <p:nvPr>
            <p:ph type="ctrTitle"/>
          </p:nvPr>
        </p:nvSpPr>
        <p:spPr>
          <a:xfrm>
            <a:off x="108155" y="176982"/>
            <a:ext cx="11798709" cy="6597444"/>
          </a:xfrm>
        </p:spPr>
        <p:txBody>
          <a:bodyPr>
            <a:normAutofit fontScale="90000"/>
          </a:bodyPr>
          <a:lstStyle/>
          <a:p>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ar-JO" dirty="0"/>
          </a:p>
        </p:txBody>
      </p:sp>
      <p:sp>
        <p:nvSpPr>
          <p:cNvPr id="5" name="TextBox 4">
            <a:extLst>
              <a:ext uri="{FF2B5EF4-FFF2-40B4-BE49-F238E27FC236}">
                <a16:creationId xmlns:a16="http://schemas.microsoft.com/office/drawing/2014/main" xmlns="" id="{21BFCC9E-CC71-4F32-845D-14EADAF6E9C3}"/>
              </a:ext>
            </a:extLst>
          </p:cNvPr>
          <p:cNvSpPr txBox="1"/>
          <p:nvPr/>
        </p:nvSpPr>
        <p:spPr>
          <a:xfrm>
            <a:off x="108154" y="217710"/>
            <a:ext cx="11798709" cy="9510296"/>
          </a:xfrm>
          <a:prstGeom prst="rect">
            <a:avLst/>
          </a:prstGeom>
          <a:noFill/>
        </p:spPr>
        <p:txBody>
          <a:bodyPr wrap="square">
            <a:spAutoFit/>
          </a:bodyPr>
          <a:lstStyle/>
          <a:p>
            <a:endParaRPr lang="ar-JO" sz="2800" dirty="0"/>
          </a:p>
          <a:p>
            <a:endParaRPr lang="ar-JO" sz="2800" dirty="0"/>
          </a:p>
          <a:p>
            <a:endParaRPr lang="en-US" sz="2800" dirty="0"/>
          </a:p>
          <a:p>
            <a:pPr marL="285750" indent="-285750">
              <a:buFont typeface="Arial" panose="020B0604020202020204" pitchFamily="34" charset="0"/>
              <a:buChar char="•"/>
            </a:pPr>
            <a:r>
              <a:rPr lang="en-US" sz="2800" dirty="0"/>
              <a:t>The second experiment </a:t>
            </a:r>
            <a:r>
              <a:rPr lang="en-US" sz="2800" dirty="0">
                <a:solidFill>
                  <a:srgbClr val="C00000"/>
                </a:solidFill>
              </a:rPr>
              <a:t>in 2010 on 250 </a:t>
            </a:r>
            <a:r>
              <a:rPr lang="en-US" sz="2800" b="0" i="0" dirty="0">
                <a:solidFill>
                  <a:srgbClr val="C00000"/>
                </a:solidFill>
                <a:effectLst/>
                <a:latin typeface="Georgia" panose="02040502050405020303" pitchFamily="18" charset="0"/>
              </a:rPr>
              <a:t>million users</a:t>
            </a:r>
            <a:r>
              <a:rPr lang="en-US" sz="2800" dirty="0"/>
              <a:t>.</a:t>
            </a:r>
          </a:p>
          <a:p>
            <a:endParaRPr lang="en-US" sz="2800" dirty="0"/>
          </a:p>
          <a:p>
            <a:pPr marL="285750" indent="-285750">
              <a:buFont typeface="Arial" panose="020B0604020202020204" pitchFamily="34" charset="0"/>
              <a:buChar char="•"/>
            </a:pPr>
            <a:r>
              <a:rPr lang="en-US" sz="2800" b="0" i="0" dirty="0">
                <a:solidFill>
                  <a:srgbClr val="333333"/>
                </a:solidFill>
                <a:effectLst/>
                <a:latin typeface="Georgia" panose="02040502050405020303" pitchFamily="18" charset="0"/>
              </a:rPr>
              <a:t> How does information spread on Facebook?</a:t>
            </a:r>
          </a:p>
          <a:p>
            <a:endParaRPr lang="en-US" sz="2800" b="0" i="0" dirty="0">
              <a:solidFill>
                <a:srgbClr val="333333"/>
              </a:solidFill>
              <a:effectLst/>
              <a:latin typeface="Georgia" panose="02040502050405020303" pitchFamily="18" charset="0"/>
            </a:endParaRPr>
          </a:p>
          <a:p>
            <a:pPr marL="285750" indent="-285750" algn="r" rtl="1">
              <a:buFont typeface="Arial" panose="020B0604020202020204" pitchFamily="34" charset="0"/>
              <a:buChar char="•"/>
            </a:pPr>
            <a:r>
              <a:rPr lang="ar-JO" sz="2800" dirty="0"/>
              <a:t>كيف تنتشر المعلومات على الفيسبوك؟</a:t>
            </a:r>
            <a:endParaRPr lang="en-US" sz="2800" dirty="0"/>
          </a:p>
          <a:p>
            <a:endParaRPr lang="en-US" sz="28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ar-JO" dirty="0"/>
          </a:p>
        </p:txBody>
      </p:sp>
    </p:spTree>
    <p:extLst>
      <p:ext uri="{BB962C8B-B14F-4D97-AF65-F5344CB8AC3E}">
        <p14:creationId xmlns:p14="http://schemas.microsoft.com/office/powerpoint/2010/main" xmlns="" val="2979450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1A926A-8E2A-4CCE-BE3A-1D4F50850112}"/>
              </a:ext>
            </a:extLst>
          </p:cNvPr>
          <p:cNvSpPr>
            <a:spLocks noGrp="1"/>
          </p:cNvSpPr>
          <p:nvPr>
            <p:ph type="ctrTitle"/>
          </p:nvPr>
        </p:nvSpPr>
        <p:spPr>
          <a:xfrm>
            <a:off x="108155" y="176982"/>
            <a:ext cx="11798709" cy="6597444"/>
          </a:xfrm>
        </p:spPr>
        <p:txBody>
          <a:bodyPr>
            <a:normAutofit fontScale="90000"/>
          </a:bodyPr>
          <a:lstStyle/>
          <a:p>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ar-JO" dirty="0"/>
          </a:p>
        </p:txBody>
      </p:sp>
      <p:sp>
        <p:nvSpPr>
          <p:cNvPr id="5" name="TextBox 4">
            <a:extLst>
              <a:ext uri="{FF2B5EF4-FFF2-40B4-BE49-F238E27FC236}">
                <a16:creationId xmlns:a16="http://schemas.microsoft.com/office/drawing/2014/main" xmlns="" id="{21BFCC9E-CC71-4F32-845D-14EADAF6E9C3}"/>
              </a:ext>
            </a:extLst>
          </p:cNvPr>
          <p:cNvSpPr txBox="1"/>
          <p:nvPr/>
        </p:nvSpPr>
        <p:spPr>
          <a:xfrm>
            <a:off x="108154" y="217710"/>
            <a:ext cx="11798709" cy="9756517"/>
          </a:xfrm>
          <a:prstGeom prst="rect">
            <a:avLst/>
          </a:prstGeom>
          <a:noFill/>
        </p:spPr>
        <p:txBody>
          <a:bodyPr wrap="square">
            <a:spAutoFit/>
          </a:bodyPr>
          <a:lstStyle/>
          <a:p>
            <a:pPr algn="r" rtl="1"/>
            <a:endParaRPr lang="ar-JO" sz="1400" dirty="0"/>
          </a:p>
          <a:p>
            <a:pPr algn="r" rtl="1"/>
            <a:endParaRPr lang="ar-JO" sz="1400" dirty="0"/>
          </a:p>
          <a:p>
            <a:pPr algn="r" rtl="1"/>
            <a:endParaRPr lang="ar-JO" sz="1400" dirty="0"/>
          </a:p>
          <a:p>
            <a:pPr algn="r" rtl="1"/>
            <a:r>
              <a:rPr lang="ar-JO" sz="1400" b="1" dirty="0"/>
              <a:t>نفذت هذه التجربة على </a:t>
            </a:r>
            <a:r>
              <a:rPr lang="ar-JO" sz="1400" b="1" dirty="0">
                <a:solidFill>
                  <a:srgbClr val="C00000"/>
                </a:solidFill>
              </a:rPr>
              <a:t>ربع مليار شخص</a:t>
            </a:r>
            <a:r>
              <a:rPr lang="ar-JO" sz="1400" b="1" dirty="0"/>
              <a:t>(اكبر تجربة علمية في تاريخ البشرية).</a:t>
            </a:r>
          </a:p>
          <a:p>
            <a:pPr algn="r" rtl="1"/>
            <a:endParaRPr lang="ar-JO" sz="1400" b="1" dirty="0"/>
          </a:p>
          <a:p>
            <a:pPr algn="r" rtl="1"/>
            <a:endParaRPr lang="ar-JO" sz="1400" b="1" dirty="0"/>
          </a:p>
          <a:p>
            <a:pPr algn="r" rtl="1"/>
            <a:r>
              <a:rPr lang="ar-JO" sz="1400" b="1" dirty="0"/>
              <a:t>الدراسة عادية جدا تتحدث باختصار عن كيفية انتشار الاخبار وكيف تنتقل من شخص لاخر وهكذا.</a:t>
            </a:r>
          </a:p>
          <a:p>
            <a:pPr algn="r" rtl="1"/>
            <a:endParaRPr lang="ar-JO" sz="1400" b="1" dirty="0"/>
          </a:p>
          <a:p>
            <a:pPr algn="r" rtl="1"/>
            <a:endParaRPr lang="ar-JO" sz="1400" b="1" dirty="0"/>
          </a:p>
          <a:p>
            <a:pPr algn="r" rtl="1"/>
            <a:r>
              <a:rPr lang="ar-JO" sz="1400" b="1" dirty="0"/>
              <a:t>قام الباحثون "بشكل عشوائي" بتعيين 75 مليون عنوان </a:t>
            </a:r>
            <a:r>
              <a:rPr lang="en-US" sz="1400" b="1" dirty="0"/>
              <a:t> URL </a:t>
            </a:r>
            <a:r>
              <a:rPr lang="ar-JO" sz="1400" b="1" dirty="0"/>
              <a:t>في حالة "مشاركة" أو "عدم مشاركة". قد تكون الروابط عبارة عن مقالات إخبارية أو عروض عمل أو شقة للإيجار أو أخبار حفل موسيقي قادم.</a:t>
            </a:r>
          </a:p>
          <a:p>
            <a:pPr algn="r" rtl="1"/>
            <a:endParaRPr lang="ar-JO" sz="1400" b="1" dirty="0"/>
          </a:p>
          <a:p>
            <a:pPr algn="r" rtl="1"/>
            <a:endParaRPr lang="ar-JO" sz="1400" b="1" dirty="0"/>
          </a:p>
          <a:p>
            <a:pPr algn="r" rtl="1"/>
            <a:r>
              <a:rPr lang="ar-JO" sz="1400" b="1" dirty="0"/>
              <a:t> في حال حصل الرابط على حالة "عدم مشاركة" ، فقد "اختفت" مما يعني أنها لن تظهر في ال </a:t>
            </a:r>
            <a:r>
              <a:rPr lang="en-US" sz="1400" b="1" dirty="0">
                <a:solidFill>
                  <a:srgbClr val="C00000"/>
                </a:solidFill>
              </a:rPr>
              <a:t>News Feed</a:t>
            </a:r>
            <a:r>
              <a:rPr lang="ar-JO" sz="1400" b="1" dirty="0">
                <a:solidFill>
                  <a:srgbClr val="C00000"/>
                </a:solidFill>
              </a:rPr>
              <a:t>  </a:t>
            </a:r>
            <a:r>
              <a:rPr lang="ar-JO" sz="1400" b="1" dirty="0"/>
              <a:t>يستثنى من ذلك الرسائل المباشرة لانها موجهة للشخص.</a:t>
            </a:r>
          </a:p>
          <a:p>
            <a:pPr algn="r" rtl="1"/>
            <a:endParaRPr lang="ar-JO" sz="1400" b="1" dirty="0"/>
          </a:p>
          <a:p>
            <a:pPr algn="r" rtl="1"/>
            <a:endParaRPr lang="ar-JO" sz="1400" b="1" dirty="0"/>
          </a:p>
          <a:p>
            <a:pPr algn="r" rtl="1"/>
            <a:r>
              <a:rPr lang="ar-JO" sz="1400" b="1" dirty="0"/>
              <a:t>قام الباحثون بالمقارنة بين المنشورات من كلا النوعين اراد العلماء معرفة ان كانت بعض المنشورات التي حالتها هي (عدم المشاركة) وجدت طريقة للانتشار ام لا.</a:t>
            </a:r>
          </a:p>
          <a:p>
            <a:pPr algn="r" rtl="1"/>
            <a:endParaRPr lang="ar-JO" sz="1400" b="1" dirty="0"/>
          </a:p>
          <a:p>
            <a:pPr algn="r" rtl="1"/>
            <a:endParaRPr lang="en-US" sz="1400" b="1" dirty="0"/>
          </a:p>
          <a:p>
            <a:pPr algn="r" rtl="1"/>
            <a:r>
              <a:rPr lang="ar-JO" sz="1400" b="1" dirty="0"/>
              <a:t>النتيجة كانت انه من المرجح أن تنشر المعلومات إذا كان بإمكانك رؤية الأصدقاء يشاركونها. وجد الباحثون أن الأصدقاء البعيدين يعرضونك على الأرجح لمعلومات جديدة أكثر من أصدقائك المقربين.</a:t>
            </a:r>
          </a:p>
          <a:p>
            <a:pPr algn="r" rtl="1"/>
            <a:endParaRPr lang="ar-JO" sz="1400" dirty="0"/>
          </a:p>
          <a:p>
            <a:pPr algn="r" rtl="1"/>
            <a:endParaRPr lang="en-US" sz="14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ar-JO" dirty="0"/>
          </a:p>
        </p:txBody>
      </p:sp>
    </p:spTree>
    <p:extLst>
      <p:ext uri="{BB962C8B-B14F-4D97-AF65-F5344CB8AC3E}">
        <p14:creationId xmlns:p14="http://schemas.microsoft.com/office/powerpoint/2010/main" xmlns="" val="22254059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1A926A-8E2A-4CCE-BE3A-1D4F50850112}"/>
              </a:ext>
            </a:extLst>
          </p:cNvPr>
          <p:cNvSpPr>
            <a:spLocks noGrp="1"/>
          </p:cNvSpPr>
          <p:nvPr>
            <p:ph type="ctrTitle"/>
          </p:nvPr>
        </p:nvSpPr>
        <p:spPr>
          <a:xfrm>
            <a:off x="108155" y="176982"/>
            <a:ext cx="11798709" cy="6597444"/>
          </a:xfrm>
        </p:spPr>
        <p:txBody>
          <a:bodyPr>
            <a:normAutofit fontScale="90000"/>
          </a:bodyPr>
          <a:lstStyle/>
          <a:p>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ar-JO" dirty="0"/>
          </a:p>
        </p:txBody>
      </p:sp>
      <p:sp>
        <p:nvSpPr>
          <p:cNvPr id="5" name="TextBox 4">
            <a:extLst>
              <a:ext uri="{FF2B5EF4-FFF2-40B4-BE49-F238E27FC236}">
                <a16:creationId xmlns:a16="http://schemas.microsoft.com/office/drawing/2014/main" xmlns="" id="{21BFCC9E-CC71-4F32-845D-14EADAF6E9C3}"/>
              </a:ext>
            </a:extLst>
          </p:cNvPr>
          <p:cNvSpPr txBox="1"/>
          <p:nvPr/>
        </p:nvSpPr>
        <p:spPr>
          <a:xfrm>
            <a:off x="108154" y="217710"/>
            <a:ext cx="11798709" cy="8279190"/>
          </a:xfrm>
          <a:prstGeom prst="rect">
            <a:avLst/>
          </a:prstGeom>
          <a:noFill/>
        </p:spPr>
        <p:txBody>
          <a:bodyPr wrap="square">
            <a:spAutoFit/>
          </a:bodyPr>
          <a:lstStyle/>
          <a:p>
            <a:endParaRPr lang="ar-JO" sz="3200" dirty="0"/>
          </a:p>
          <a:p>
            <a:endParaRPr lang="en-US" sz="2800" dirty="0"/>
          </a:p>
          <a:p>
            <a:pPr marL="285750" indent="-285750">
              <a:buFont typeface="Arial" panose="020B0604020202020204" pitchFamily="34" charset="0"/>
              <a:buChar char="•"/>
            </a:pPr>
            <a:r>
              <a:rPr lang="en-US" sz="2800" dirty="0"/>
              <a:t>The third experiment </a:t>
            </a:r>
            <a:r>
              <a:rPr lang="en-US" sz="2800" dirty="0">
                <a:solidFill>
                  <a:srgbClr val="C00000"/>
                </a:solidFill>
              </a:rPr>
              <a:t>in 2010 on  61 million users.</a:t>
            </a:r>
          </a:p>
          <a:p>
            <a:endParaRPr lang="en-US" sz="2800" dirty="0">
              <a:solidFill>
                <a:srgbClr val="C00000"/>
              </a:solidFill>
            </a:endParaRPr>
          </a:p>
          <a:p>
            <a:pPr marL="285750" indent="-285750">
              <a:buFont typeface="Arial" panose="020B0604020202020204" pitchFamily="34" charset="0"/>
              <a:buChar char="•"/>
            </a:pPr>
            <a:r>
              <a:rPr lang="en-US" sz="2800" b="1" i="0" dirty="0">
                <a:solidFill>
                  <a:srgbClr val="333333"/>
                </a:solidFill>
                <a:effectLst/>
                <a:latin typeface="Georgia" panose="02040502050405020303" pitchFamily="18" charset="0"/>
              </a:rPr>
              <a:t>Can it encourage people to vote?</a:t>
            </a:r>
            <a:endParaRPr lang="en-US" sz="2800" b="0" i="0" dirty="0">
              <a:solidFill>
                <a:srgbClr val="333333"/>
              </a:solidFill>
              <a:effectLst/>
              <a:latin typeface="Georgia" panose="02040502050405020303" pitchFamily="18" charset="0"/>
            </a:endParaRPr>
          </a:p>
          <a:p>
            <a:pPr marL="285750" indent="-285750" algn="r" rtl="1">
              <a:buFont typeface="Arial" panose="020B0604020202020204" pitchFamily="34" charset="0"/>
              <a:buChar char="•"/>
            </a:pPr>
            <a:r>
              <a:rPr lang="ar-JO" sz="2800" dirty="0"/>
              <a:t>هل يمكن أن تشجع الناس على التصويت؟</a:t>
            </a:r>
            <a:endParaRPr lang="en-US" sz="28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ar-JO" dirty="0"/>
          </a:p>
        </p:txBody>
      </p:sp>
    </p:spTree>
    <p:extLst>
      <p:ext uri="{BB962C8B-B14F-4D97-AF65-F5344CB8AC3E}">
        <p14:creationId xmlns:p14="http://schemas.microsoft.com/office/powerpoint/2010/main" xmlns="" val="9502697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1407</TotalTime>
  <Words>1239</Words>
  <Application>Microsoft Office PowerPoint</Application>
  <PresentationFormat>مخصص</PresentationFormat>
  <Paragraphs>382</Paragraphs>
  <Slides>14</Slides>
  <Notes>0</Notes>
  <HiddenSlides>0</HiddenSlides>
  <MMClips>0</MMClips>
  <ScaleCrop>false</ScaleCrop>
  <HeadingPairs>
    <vt:vector size="4" baseType="variant">
      <vt:variant>
        <vt:lpstr>سمة</vt:lpstr>
      </vt:variant>
      <vt:variant>
        <vt:i4>1</vt:i4>
      </vt:variant>
      <vt:variant>
        <vt:lpstr>عناوين الشرائح</vt:lpstr>
      </vt:variant>
      <vt:variant>
        <vt:i4>14</vt:i4>
      </vt:variant>
    </vt:vector>
  </HeadingPairs>
  <TitlesOfParts>
    <vt:vector size="15" baseType="lpstr">
      <vt:lpstr>Office Theme</vt:lpstr>
      <vt:lpstr>الشريحة 1</vt:lpstr>
      <vt:lpstr>       </vt:lpstr>
      <vt:lpstr>       </vt:lpstr>
      <vt:lpstr>       </vt:lpstr>
      <vt:lpstr>       </vt:lpstr>
      <vt:lpstr>       </vt:lpstr>
      <vt:lpstr>       </vt:lpstr>
      <vt:lpstr>       </vt:lpstr>
      <vt:lpstr>       </vt:lpstr>
      <vt:lpstr>       </vt:lpstr>
      <vt:lpstr>       </vt:lpstr>
      <vt:lpstr>       </vt:lpstr>
      <vt:lpstr>يمكن التحكم في الحالة النفسية لسكان دولة معينة  وجعلها سلبية , عن طريق إظهار مشاكل الناس والمنشورات السلبية بشكل أكبر على Time Line .  يوجد دراسات مشهورة تؤكد على سهولة التحكم بمشاعر الناس, فمثلا يمكن التحكم بمشاعرهم عن طريق تغيير ترتيب ال Menu في المطاعم . هناك كتاب Nudge  ل Cass R. Sunstein  و ٌRishard H. Thaler حيث اهتموا بمعرفة الأشياء التي يمكن أن تغير من تصرفات الناس وأيضا درسوا تصميم الاختيارات   Choice Architecture . طريقة عرض الخيارات التي تظهر للأشخاص أنهم أحرار في الاختيار  . فمثلا صياغة السؤال يمكن أن تحدد إجابتك ول تم صياغة نفس السؤال بطريقة أخرى لكانت الإجابة مختلفة ,مثال ذلك تجربة  تفشي مرض والذي سوف يقتل 600 شخص والتي تم دراستها في المساق  .  وتكمن أهمية فيسبوك في أنه يوجد Application  تتدرج تحته مثل meesanger   و   Instgram  الأمر الذي أمكن إجراء تجارب على كمية كبيرة من الناس .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محمد ابوزينه</dc:creator>
  <cp:lastModifiedBy>alfalak</cp:lastModifiedBy>
  <cp:revision>52</cp:revision>
  <dcterms:created xsi:type="dcterms:W3CDTF">2021-05-17T12:43:36Z</dcterms:created>
  <dcterms:modified xsi:type="dcterms:W3CDTF">2021-05-22T12:21:05Z</dcterms:modified>
</cp:coreProperties>
</file>