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368" r:id="rId3"/>
    <p:sldId id="367" r:id="rId4"/>
    <p:sldId id="371" r:id="rId5"/>
    <p:sldId id="372" r:id="rId6"/>
    <p:sldId id="322" r:id="rId7"/>
    <p:sldId id="374" r:id="rId8"/>
    <p:sldId id="258" r:id="rId9"/>
    <p:sldId id="373" r:id="rId10"/>
    <p:sldId id="261" r:id="rId11"/>
    <p:sldId id="262" r:id="rId12"/>
    <p:sldId id="263" r:id="rId13"/>
    <p:sldId id="264" r:id="rId14"/>
    <p:sldId id="266" r:id="rId15"/>
    <p:sldId id="271" r:id="rId16"/>
    <p:sldId id="272" r:id="rId17"/>
    <p:sldId id="268" r:id="rId18"/>
    <p:sldId id="376" r:id="rId19"/>
    <p:sldId id="377" r:id="rId20"/>
    <p:sldId id="375" r:id="rId21"/>
    <p:sldId id="279" r:id="rId22"/>
    <p:sldId id="378" r:id="rId23"/>
    <p:sldId id="379" r:id="rId24"/>
    <p:sldId id="285" r:id="rId25"/>
    <p:sldId id="286" r:id="rId26"/>
    <p:sldId id="287" r:id="rId27"/>
    <p:sldId id="290" r:id="rId28"/>
    <p:sldId id="291" r:id="rId29"/>
    <p:sldId id="292" r:id="rId30"/>
    <p:sldId id="293" r:id="rId31"/>
    <p:sldId id="294" r:id="rId32"/>
    <p:sldId id="295" r:id="rId33"/>
    <p:sldId id="296" r:id="rId34"/>
    <p:sldId id="297" r:id="rId35"/>
    <p:sldId id="298" r:id="rId36"/>
    <p:sldId id="299" r:id="rId37"/>
    <p:sldId id="321" r:id="rId38"/>
    <p:sldId id="300" r:id="rId39"/>
    <p:sldId id="301" r:id="rId40"/>
    <p:sldId id="302" r:id="rId41"/>
    <p:sldId id="303" r:id="rId42"/>
    <p:sldId id="304" r:id="rId43"/>
    <p:sldId id="305" r:id="rId44"/>
    <p:sldId id="306" r:id="rId45"/>
    <p:sldId id="383" r:id="rId46"/>
    <p:sldId id="332" r:id="rId47"/>
    <p:sldId id="330" r:id="rId48"/>
    <p:sldId id="331" r:id="rId49"/>
    <p:sldId id="333" r:id="rId50"/>
    <p:sldId id="334" r:id="rId51"/>
    <p:sldId id="380" r:id="rId52"/>
    <p:sldId id="381" r:id="rId53"/>
    <p:sldId id="382" r:id="rId54"/>
    <p:sldId id="307" r:id="rId55"/>
    <p:sldId id="323" r:id="rId56"/>
    <p:sldId id="308" r:id="rId57"/>
    <p:sldId id="309" r:id="rId58"/>
    <p:sldId id="310" r:id="rId59"/>
    <p:sldId id="311" r:id="rId60"/>
    <p:sldId id="384" r:id="rId61"/>
    <p:sldId id="312" r:id="rId62"/>
    <p:sldId id="313" r:id="rId63"/>
    <p:sldId id="314" r:id="rId64"/>
    <p:sldId id="315" r:id="rId65"/>
    <p:sldId id="316" r:id="rId66"/>
    <p:sldId id="317" r:id="rId67"/>
    <p:sldId id="318" r:id="rId68"/>
    <p:sldId id="319" r:id="rId69"/>
    <p:sldId id="335" r:id="rId70"/>
    <p:sldId id="338"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85" r:id="rId85"/>
    <p:sldId id="353" r:id="rId86"/>
    <p:sldId id="354" r:id="rId87"/>
    <p:sldId id="355" r:id="rId88"/>
    <p:sldId id="356" r:id="rId89"/>
    <p:sldId id="357" r:id="rId90"/>
    <p:sldId id="359" r:id="rId91"/>
    <p:sldId id="360" r:id="rId92"/>
    <p:sldId id="361" r:id="rId93"/>
    <p:sldId id="362" r:id="rId94"/>
    <p:sldId id="363" r:id="rId95"/>
    <p:sldId id="364" r:id="rId96"/>
    <p:sldId id="36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ocki, Jeremiah M" initials="BJM" lastIdx="1" clrIdx="0">
    <p:extLst>
      <p:ext uri="{19B8F6BF-5375-455C-9EA6-DF929625EA0E}">
        <p15:presenceInfo xmlns:p15="http://schemas.microsoft.com/office/powerpoint/2012/main" userId="S-1-5-21-1861847230-2120372063-3483355800-595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7" autoAdjust="0"/>
    <p:restoredTop sz="90319" autoAdjust="0"/>
  </p:normalViewPr>
  <p:slideViewPr>
    <p:cSldViewPr snapToGrid="0">
      <p:cViewPr varScale="1">
        <p:scale>
          <a:sx n="79" d="100"/>
          <a:sy n="79" d="100"/>
        </p:scale>
        <p:origin x="874" y="77"/>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85FA0-1860-435B-9626-CB21D9C53071}"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35DAA-499F-4673-978B-A6190921FD97}" type="slidenum">
              <a:rPr lang="en-US" smtClean="0"/>
              <a:t>‹#›</a:t>
            </a:fld>
            <a:endParaRPr lang="en-US"/>
          </a:p>
        </p:txBody>
      </p:sp>
    </p:spTree>
    <p:extLst>
      <p:ext uri="{BB962C8B-B14F-4D97-AF65-F5344CB8AC3E}">
        <p14:creationId xmlns:p14="http://schemas.microsoft.com/office/powerpoint/2010/main" val="361545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a:t>
            </a:fld>
            <a:endParaRPr lang="en-US"/>
          </a:p>
        </p:txBody>
      </p:sp>
    </p:spTree>
    <p:extLst>
      <p:ext uri="{BB962C8B-B14F-4D97-AF65-F5344CB8AC3E}">
        <p14:creationId xmlns:p14="http://schemas.microsoft.com/office/powerpoint/2010/main" val="10923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Herodotus, an entertaining but less than reliable Greek historian, reports a more ingenious method. </a:t>
            </a:r>
            <a:r>
              <a:rPr lang="en-US" altLang="en-US" dirty="0" err="1"/>
              <a:t>Histaeus</a:t>
            </a:r>
            <a:r>
              <a:rPr lang="en-US" altLang="en-US" dirty="0"/>
              <a:t>, ruler of Miletus, wanted to send a message to his friend </a:t>
            </a:r>
            <a:r>
              <a:rPr lang="en-US" altLang="en-US" dirty="0" err="1"/>
              <a:t>Aristagorus</a:t>
            </a:r>
            <a:r>
              <a:rPr lang="en-US" altLang="en-US" dirty="0"/>
              <a:t>, urging revolt against the Persians. </a:t>
            </a:r>
            <a:r>
              <a:rPr lang="en-US" altLang="en-US" dirty="0" err="1"/>
              <a:t>Histaeus</a:t>
            </a:r>
            <a:r>
              <a:rPr lang="en-US" altLang="en-US" dirty="0"/>
              <a:t> shaved the head of his most trusted slave, then tattooed a message on the slave's scalp. After the hair grew back, the slave was sent to </a:t>
            </a:r>
            <a:r>
              <a:rPr lang="en-US" altLang="en-US" dirty="0" err="1"/>
              <a:t>Aristagorus</a:t>
            </a:r>
            <a:r>
              <a:rPr lang="en-US" altLang="en-US" dirty="0"/>
              <a:t> with the message safely hidden.</a:t>
            </a:r>
          </a:p>
          <a:p>
            <a:endParaRPr lang="en-US" altLang="en-US" dirty="0"/>
          </a:p>
          <a:p>
            <a:r>
              <a:rPr lang="en-US" altLang="en-US" dirty="0"/>
              <a:t>Later in Herodotus' histories, the Spartans received word that Xerxes was preparing to invade Greece. Their informant, </a:t>
            </a:r>
            <a:r>
              <a:rPr lang="en-US" altLang="en-US" dirty="0" err="1"/>
              <a:t>Demeratus</a:t>
            </a:r>
            <a:r>
              <a:rPr lang="en-US" altLang="en-US" dirty="0"/>
              <a:t>, was a Greek in exile in Persia. Fearing discovery, </a:t>
            </a:r>
            <a:r>
              <a:rPr lang="en-US" altLang="en-US" dirty="0" err="1"/>
              <a:t>Demeratus</a:t>
            </a:r>
            <a:r>
              <a:rPr lang="en-US" altLang="en-US" dirty="0"/>
              <a:t> wrote his message on the wood backing of a wax tablet. He then hid the message underneath a fresh layer of wax. The apparently blank tablet sailed easily past sentries on the road.</a:t>
            </a:r>
          </a:p>
          <a:p>
            <a:pPr>
              <a:buFontTx/>
              <a:buChar char="•"/>
            </a:pPr>
            <a:endParaRPr lang="en-US" altLang="en-US" dirty="0"/>
          </a:p>
          <a:p>
            <a:r>
              <a:rPr lang="en-US" altLang="en-US" dirty="0"/>
              <a:t>A more subtle method, nearly as old, is to use invisible ink. Described as early as the first century AD, invisible inks were commonly used for serious communications until WWII. The simplest are organic compounds, such as lemon juice, milk, or urine, all of which turn dark when held over a flame. In 1641, Bishop John Wilkins suggested onion juice, alum, ammonia salts, and for glow-in-the dark writing the "distilled Juice of Glowworms." Modern invisible inks fluoresce under ultraviolet light and are used as anti-counterfeit devices. For example, "VOID" is printed on checks and other official documents in an ink that appears under the strong ultraviolet light used for photocopies.</a:t>
            </a:r>
          </a:p>
          <a:p>
            <a:endParaRPr lang="en-US" altLang="en-US" dirty="0"/>
          </a:p>
          <a:p>
            <a:r>
              <a:rPr lang="en-US" altLang="en-US" dirty="0"/>
              <a:t>A modern area that is related to both is information hiding or covert channels.  Embed messages in places not intended for storing information.  They can use cryptographic approaches to ensure secrecy, and do not rely only on secrecy of method.</a:t>
            </a:r>
          </a:p>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14</a:t>
            </a:fld>
            <a:endParaRPr lang="en-US"/>
          </a:p>
        </p:txBody>
      </p:sp>
    </p:spTree>
    <p:extLst>
      <p:ext uri="{BB962C8B-B14F-4D97-AF65-F5344CB8AC3E}">
        <p14:creationId xmlns:p14="http://schemas.microsoft.com/office/powerpoint/2010/main" val="3370262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Attackers can user supercomputer, GPUs, Application Specific Integrated </a:t>
            </a:r>
            <a:r>
              <a:rPr lang="en-US" dirty="0" err="1" smtClean="0"/>
              <a:t>Circtuits</a:t>
            </a:r>
            <a:r>
              <a:rPr lang="en-US" baseline="0" dirty="0" smtClean="0"/>
              <a:t> etc… to speed up brute-force attacks.  Key space should have size at least 2^70….probably larger to provide long term security against well funded attackers…</a:t>
            </a:r>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29</a:t>
            </a:fld>
            <a:endParaRPr lang="en-US"/>
          </a:p>
        </p:txBody>
      </p:sp>
    </p:spTree>
    <p:extLst>
      <p:ext uri="{BB962C8B-B14F-4D97-AF65-F5344CB8AC3E}">
        <p14:creationId xmlns:p14="http://schemas.microsoft.com/office/powerpoint/2010/main" val="338987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r>
                  <a:rPr lang="en-US" dirty="0" smtClean="0"/>
                  <a:t>such that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m:t>
                      </m:r>
                    </m:oMath>
                  </m:oMathPara>
                </a14:m>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dirty="0" smtClean="0"/>
                  <a:t>. By definition 1 we have </a:t>
                </a:r>
                <a14:m>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oMath>
                </a14:m>
                <a:r>
                  <a:rPr lang="en-US" dirty="0" smtClean="0"/>
                  <a:t> Notice that by Bayes Theorem we have</a:t>
                </a:r>
                <a:endParaRPr lang="en-US" b="0" i="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num>
                        <m:den>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num>
                        <m:den>
                          <m:r>
                            <a:rPr lang="en-US" b="0" i="1" dirty="0"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oMath>
                  </m:oMathPara>
                </a14:m>
                <a:endParaRPr lang="en-US" b="0" dirty="0" smtClean="0"/>
              </a:p>
              <a:p>
                <a:pPr marL="0" indent="0">
                  <a:buNone/>
                </a:pPr>
                <a:r>
                  <a:rPr lang="en-US" dirty="0" smtClean="0"/>
                  <a:t>And similarly</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num>
                        <m:den>
                          <m:r>
                            <a:rPr lang="en-US" b="0" i="1"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baseline="0" dirty="0" smtClean="0">
                          <a:latin typeface="Cambria Math" panose="02040503050406030204" pitchFamily="18" charset="0"/>
                        </a:rPr>
                        <m:t> (</m:t>
                      </m:r>
                      <m:r>
                        <a:rPr lang="en-US" b="0" i="1" baseline="0" dirty="0" smtClean="0">
                          <a:latin typeface="Cambria Math" panose="02040503050406030204" pitchFamily="18" charset="0"/>
                        </a:rPr>
                        <m:t>3</m:t>
                      </m:r>
                      <m:r>
                        <a:rPr lang="en-US" b="0" i="1" baseline="0" dirty="0" smtClean="0">
                          <a:latin typeface="Cambria Math" panose="02040503050406030204" pitchFamily="18" charset="0"/>
                        </a:rPr>
                        <m:t>)</m:t>
                      </m:r>
                    </m:oMath>
                  </m:oMathPara>
                </a14:m>
                <a:endParaRPr lang="en-US" baseline="0" dirty="0" smtClean="0"/>
              </a:p>
              <a:p>
                <a:pPr marL="0" indent="0">
                  <a:buNone/>
                </a:pPr>
                <a:endParaRPr lang="en-US" dirty="0" smtClean="0"/>
              </a:p>
              <a:p>
                <a:pPr marL="0" indent="0">
                  <a:buNone/>
                </a:pPr>
                <a:r>
                  <a:rPr lang="en-US" dirty="0" smtClean="0"/>
                  <a:t>It follows that </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 (</m:t>
                      </m:r>
                      <m:r>
                        <a:rPr lang="en-US" b="0" i="1" smtClean="0">
                          <a:latin typeface="Cambria Math" panose="02040503050406030204" pitchFamily="18" charset="0"/>
                        </a:rPr>
                        <m:t>4</m:t>
                      </m:r>
                      <m:r>
                        <a:rPr lang="en-US" b="0" i="1" smtClean="0">
                          <a:latin typeface="Cambria Math" panose="02040503050406030204" pitchFamily="18" charset="0"/>
                        </a:rPr>
                        <m:t>)</m:t>
                      </m:r>
                    </m:oMath>
                  </m:oMathPara>
                </a14:m>
                <a:endParaRPr lang="en-US" dirty="0" smtClean="0"/>
              </a:p>
              <a:p>
                <a:pPr marL="0" indent="0">
                  <a:buNone/>
                </a:pPr>
                <a:endParaRPr lang="en-US" dirty="0" smtClean="0"/>
              </a:p>
              <a:p>
                <a:pPr marL="0" indent="0">
                  <a:buNone/>
                </a:pPr>
                <a:r>
                  <a:rPr lang="en-US" dirty="0" smtClean="0"/>
                  <a:t>We now observe that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r>
                        <a:rPr lang="en-US" b="0" i="1" smtClean="0">
                          <a:latin typeface="Cambria Math" panose="02040503050406030204" pitchFamily="18" charset="0"/>
                        </a:rPr>
                        <m:t>5</m:t>
                      </m:r>
                      <m:r>
                        <a:rPr lang="en-US" b="0" i="1" smtClean="0">
                          <a:latin typeface="Cambria Math" panose="02040503050406030204" pitchFamily="18" charset="0"/>
                        </a:rPr>
                        <m:t>)</m:t>
                      </m:r>
                    </m:oMath>
                  </m:oMathPara>
                </a14:m>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oMath>
                  </m:oMathPara>
                </a14:m>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Choice>
        <mc:Fallback xmlns="">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r>
                  <a:rPr lang="en-US" b="0" i="0" smtClean="0">
                    <a:latin typeface="Cambria Math" panose="02040503050406030204" pitchFamily="18" charset="0"/>
                    <a:ea typeface="Cambria Math" panose="02040503050406030204" pitchFamily="18" charset="0"/>
                  </a:rPr>
                  <a:t>m,</a:t>
                </a:r>
                <a:r>
                  <a:rPr lang="en-US" i="0">
                    <a:latin typeface="Cambria Math" panose="02040503050406030204" pitchFamily="18" charset="0"/>
                    <a:ea typeface="Cambria Math" panose="02040503050406030204" pitchFamily="18" charset="0"/>
                  </a:rPr>
                  <a:t>m</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∈ℳ</a:t>
                </a:r>
                <a:r>
                  <a:rPr lang="en-US" dirty="0" smtClean="0"/>
                  <a:t> and </a:t>
                </a:r>
                <a:r>
                  <a:rPr lang="en-US" i="0">
                    <a:latin typeface="Cambria Math" panose="02040503050406030204" pitchFamily="18" charset="0"/>
                    <a:ea typeface="Cambria Math" panose="02040503050406030204" pitchFamily="18" charset="0"/>
                  </a:rPr>
                  <a:t>c∈𝒞</a:t>
                </a:r>
                <a:r>
                  <a:rPr lang="en-US" dirty="0"/>
                  <a:t> </a:t>
                </a:r>
                <a:r>
                  <a:rPr lang="en-US" dirty="0" smtClean="0"/>
                  <a:t>such that </a:t>
                </a:r>
                <a:endParaRPr lang="en-US" dirty="0" smtClean="0">
                  <a:latin typeface="Cambria Math" panose="02040503050406030204" pitchFamily="18" charset="0"/>
                </a:endParaRPr>
              </a:p>
              <a:p>
                <a:pPr marL="0" indent="0">
                  <a:buNone/>
                </a:pP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a:t>
                </a:r>
                <a:r>
                  <a:rPr lang="en-US" b="0" i="0" smtClean="0">
                    <a:latin typeface="Cambria Math" panose="02040503050406030204" pitchFamily="18" charset="0"/>
                  </a:rPr>
                  <a:t>   (1)</a:t>
                </a:r>
                <a:r>
                  <a:rPr lang="en-US" i="0">
                    <a:latin typeface="Cambria Math" panose="02040503050406030204" pitchFamily="18" charset="0"/>
                  </a:rPr>
                  <a:t>.</a:t>
                </a:r>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r>
                  <a:rPr lang="en-US" i="0" smtClean="0">
                    <a:latin typeface="Cambria Math" panose="02040503050406030204" pitchFamily="18" charset="0"/>
                    <a:ea typeface="Cambria Math" panose="02040503050406030204" pitchFamily="18" charset="0"/>
                  </a:rPr>
                  <a:t>𝒟</a:t>
                </a:r>
                <a:r>
                  <a:rPr lang="en-US" dirty="0" smtClean="0"/>
                  <a:t> </a:t>
                </a:r>
                <a:r>
                  <a:rPr lang="en-US" dirty="0" smtClean="0"/>
                  <a:t>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r>
                  <a:rPr lang="en-US" i="0" smtClean="0">
                    <a:latin typeface="Cambria Math" panose="02040503050406030204" pitchFamily="18" charset="0"/>
                  </a:rPr>
                  <a:t>𝑀</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𝒟</a:t>
                </a:r>
                <a:r>
                  <a:rPr lang="en-US" dirty="0" smtClean="0"/>
                  <a:t>. By definition 1 we have </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i="0">
                    <a:latin typeface="Cambria Math" panose="02040503050406030204" pitchFamily="18" charset="0"/>
                  </a:rPr>
                  <a:t>𝐶=𝑐┤]</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a:latin typeface="Cambria Math" panose="02040503050406030204" pitchFamily="18" charset="0"/>
                  </a:rPr>
                  <a:t>┤]</a:t>
                </a:r>
                <a:r>
                  <a:rPr lang="en-US" b="0" i="0" smtClean="0">
                    <a:latin typeface="Cambria Math" panose="02040503050406030204" pitchFamily="18" charset="0"/>
                  </a:rPr>
                  <a:t>=</a:t>
                </a:r>
                <a:r>
                  <a:rPr lang="en-US" b="0" i="0" dirty="0" smtClean="0">
                    <a:latin typeface="Cambria Math" panose="02040503050406030204" pitchFamily="18" charset="0"/>
                  </a:rPr>
                  <a:t>"</a:t>
                </a:r>
                <a:r>
                  <a:rPr lang="en-US" i="0" dirty="0" smtClean="0">
                    <a:latin typeface="Cambria Math" panose="02040503050406030204" pitchFamily="18" charset="0"/>
                  </a:rPr>
                  <a:t>Pr[M=m]</a:t>
                </a:r>
                <a:r>
                  <a:rPr lang="en-US" b="0" i="0" smtClean="0">
                    <a:latin typeface="Cambria Math" panose="02040503050406030204" pitchFamily="18" charset="0"/>
                  </a:rPr>
                  <a:t>"=1/2=Pr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a:t>
                </a:r>
                <a:r>
                  <a:rPr lang="en-US" b="0" i="0" smtClean="0">
                    <a:latin typeface="Cambria Math" panose="02040503050406030204" pitchFamily="18" charset="0"/>
                  </a:rPr>
                  <a:t>.</a:t>
                </a:r>
                <a:r>
                  <a:rPr lang="en-US" dirty="0" smtClean="0"/>
                  <a:t> Notice that by Bayes Theorem we have</a:t>
                </a:r>
                <a:endParaRPr lang="en-US" b="0" i="0" dirty="0" smtClean="0">
                  <a:latin typeface="Cambria Math" panose="02040503050406030204" pitchFamily="18" charset="0"/>
                </a:endParaRP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a:t>
                </a:r>
                <a:r>
                  <a:rPr lang="en-US" i="0" dirty="0" smtClean="0"/>
                  <a:t>Pr[M=m]</a:t>
                </a:r>
                <a:r>
                  <a:rPr lang="en-US" i="0" dirty="0" smtClean="0">
                    <a:latin typeface="Cambria Math" panose="02040503050406030204" pitchFamily="18" charset="0"/>
                  </a:rPr>
                  <a:t>" </a:t>
                </a:r>
                <a:r>
                  <a:rPr lang="en-US" b="0" i="0" smtClean="0">
                    <a:latin typeface="Cambria Math" panose="02040503050406030204" pitchFamily="18" charset="0"/>
                  </a:rPr>
                  <a:t>/</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(2)</a:t>
                </a:r>
                <a:endParaRPr lang="en-US" b="0" dirty="0" smtClean="0"/>
              </a:p>
              <a:p>
                <a:pPr marL="0" indent="0">
                  <a:buNone/>
                </a:pPr>
                <a:r>
                  <a:rPr lang="en-US" dirty="0" smtClean="0"/>
                  <a:t>And similarly</a:t>
                </a: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baseline="0" dirty="0" smtClean="0">
                    <a:latin typeface="Cambria Math" panose="02040503050406030204" pitchFamily="18" charset="0"/>
                  </a:rPr>
                  <a:t>  (3)</a:t>
                </a:r>
                <a:endParaRPr lang="en-US" baseline="0" dirty="0" smtClean="0"/>
              </a:p>
              <a:p>
                <a:pPr marL="0" indent="0">
                  <a:buNone/>
                </a:pPr>
                <a:endParaRPr lang="en-US" dirty="0" smtClean="0"/>
              </a:p>
              <a:p>
                <a:pPr marL="0" indent="0">
                  <a:buNone/>
                </a:pPr>
                <a:r>
                  <a:rPr lang="en-US" dirty="0" smtClean="0"/>
                  <a:t>It follows that </a:t>
                </a:r>
              </a:p>
              <a:p>
                <a:pPr marL="0" indent="0">
                  <a:buNone/>
                </a:pP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  (4)</a:t>
                </a:r>
                <a:endParaRPr lang="en-US" dirty="0" smtClean="0"/>
              </a:p>
              <a:p>
                <a:pPr marL="0" indent="0">
                  <a:buNone/>
                </a:pPr>
                <a:endParaRPr lang="en-US" dirty="0" smtClean="0"/>
              </a:p>
              <a:p>
                <a:pPr marL="0" indent="0">
                  <a:buNone/>
                </a:pPr>
                <a:r>
                  <a:rPr lang="en-US" dirty="0" smtClean="0"/>
                  <a:t>We now observe that</a:t>
                </a:r>
                <a:endParaRPr lang="en-US" dirty="0" smtClean="0"/>
              </a:p>
              <a:p>
                <a:pPr marL="0" indent="0">
                  <a:buNone/>
                </a:pP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├|𝑀=𝑚┤]=Pr[Enc</a:t>
                </a:r>
                <a:r>
                  <a:rPr lang="en-US" b="0" i="0" baseline="-25000" smtClean="0">
                    <a:latin typeface="Cambria Math" panose="02040503050406030204" pitchFamily="18" charset="0"/>
                  </a:rPr>
                  <a:t>K(</a:t>
                </a:r>
                <a:r>
                  <a:rPr lang="en-US" b="0" i="0" smtClean="0">
                    <a:latin typeface="Cambria Math" panose="02040503050406030204" pitchFamily="18" charset="0"/>
                  </a:rPr>
                  <a:t>𝑚)=𝑐├|𝑀=𝑚┤]=</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  (</a:t>
                </a:r>
                <a:r>
                  <a:rPr lang="en-US" b="0" i="0" smtClean="0">
                    <a:latin typeface="Cambria Math" panose="02040503050406030204" pitchFamily="18" charset="0"/>
                  </a:rPr>
                  <a:t>5</a:t>
                </a:r>
                <a:r>
                  <a:rPr lang="en-US" b="0" i="0" smtClean="0">
                    <a:latin typeface="Cambria Math" panose="02040503050406030204" pitchFamily="18" charset="0"/>
                  </a:rPr>
                  <a:t>)</a:t>
                </a:r>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  </a:t>
                </a:r>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44</a:t>
            </a:fld>
            <a:endParaRPr lang="en-US"/>
          </a:p>
        </p:txBody>
      </p:sp>
    </p:spTree>
    <p:extLst>
      <p:ext uri="{BB962C8B-B14F-4D97-AF65-F5344CB8AC3E}">
        <p14:creationId xmlns:p14="http://schemas.microsoft.com/office/powerpoint/2010/main" val="3610134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r>
                  <a:rPr lang="en-US" dirty="0" smtClean="0"/>
                  <a:t>such that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m:t>
                      </m:r>
                    </m:oMath>
                  </m:oMathPara>
                </a14:m>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dirty="0" smtClean="0"/>
                  <a:t>. By definition 1 we have </a:t>
                </a:r>
                <a14:m>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oMath>
                </a14:m>
                <a:r>
                  <a:rPr lang="en-US" dirty="0" smtClean="0"/>
                  <a:t> Notice that by Bayes Theorem we have</a:t>
                </a:r>
                <a:endParaRPr lang="en-US" b="0" i="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num>
                        <m:den>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num>
                        <m:den>
                          <m:r>
                            <a:rPr lang="en-US" b="0" i="1" dirty="0"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oMath>
                  </m:oMathPara>
                </a14:m>
                <a:endParaRPr lang="en-US" b="0" dirty="0" smtClean="0"/>
              </a:p>
              <a:p>
                <a:pPr marL="0" indent="0">
                  <a:buNone/>
                </a:pPr>
                <a:r>
                  <a:rPr lang="en-US" dirty="0" smtClean="0"/>
                  <a:t>And similarly</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num>
                        <m:den>
                          <m:r>
                            <a:rPr lang="en-US" b="0" i="1"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baseline="0" dirty="0" smtClean="0">
                          <a:latin typeface="Cambria Math" panose="02040503050406030204" pitchFamily="18" charset="0"/>
                        </a:rPr>
                        <m:t> (</m:t>
                      </m:r>
                      <m:r>
                        <a:rPr lang="en-US" b="0" i="1" baseline="0" dirty="0" smtClean="0">
                          <a:latin typeface="Cambria Math" panose="02040503050406030204" pitchFamily="18" charset="0"/>
                        </a:rPr>
                        <m:t>3</m:t>
                      </m:r>
                      <m:r>
                        <a:rPr lang="en-US" b="0" i="1" baseline="0" dirty="0" smtClean="0">
                          <a:latin typeface="Cambria Math" panose="02040503050406030204" pitchFamily="18" charset="0"/>
                        </a:rPr>
                        <m:t>)</m:t>
                      </m:r>
                    </m:oMath>
                  </m:oMathPara>
                </a14:m>
                <a:endParaRPr lang="en-US" baseline="0" dirty="0" smtClean="0"/>
              </a:p>
              <a:p>
                <a:pPr marL="0" indent="0">
                  <a:buNone/>
                </a:pPr>
                <a:endParaRPr lang="en-US" dirty="0" smtClean="0"/>
              </a:p>
              <a:p>
                <a:pPr marL="0" indent="0">
                  <a:buNone/>
                </a:pPr>
                <a:r>
                  <a:rPr lang="en-US" dirty="0" smtClean="0"/>
                  <a:t>It follows that </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 (</m:t>
                      </m:r>
                      <m:r>
                        <a:rPr lang="en-US" b="0" i="1" smtClean="0">
                          <a:latin typeface="Cambria Math" panose="02040503050406030204" pitchFamily="18" charset="0"/>
                        </a:rPr>
                        <m:t>4</m:t>
                      </m:r>
                      <m:r>
                        <a:rPr lang="en-US" b="0" i="1" smtClean="0">
                          <a:latin typeface="Cambria Math" panose="02040503050406030204" pitchFamily="18" charset="0"/>
                        </a:rPr>
                        <m:t>)</m:t>
                      </m:r>
                    </m:oMath>
                  </m:oMathPara>
                </a14:m>
                <a:endParaRPr lang="en-US" dirty="0" smtClean="0"/>
              </a:p>
              <a:p>
                <a:pPr marL="0" indent="0">
                  <a:buNone/>
                </a:pPr>
                <a:endParaRPr lang="en-US" dirty="0" smtClean="0"/>
              </a:p>
              <a:p>
                <a:pPr marL="0" indent="0">
                  <a:buNone/>
                </a:pPr>
                <a:r>
                  <a:rPr lang="en-US" dirty="0" smtClean="0"/>
                  <a:t>We now observe that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r>
                        <a:rPr lang="en-US" b="0" i="1" smtClean="0">
                          <a:latin typeface="Cambria Math" panose="02040503050406030204" pitchFamily="18" charset="0"/>
                        </a:rPr>
                        <m:t>5</m:t>
                      </m:r>
                      <m:r>
                        <a:rPr lang="en-US" b="0" i="1" smtClean="0">
                          <a:latin typeface="Cambria Math" panose="02040503050406030204" pitchFamily="18" charset="0"/>
                        </a:rPr>
                        <m:t>)</m:t>
                      </m:r>
                    </m:oMath>
                  </m:oMathPara>
                </a14:m>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oMath>
                  </m:oMathPara>
                </a14:m>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Choice>
        <mc:Fallback xmlns="">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r>
                  <a:rPr lang="en-US" b="0" i="0" smtClean="0">
                    <a:latin typeface="Cambria Math" panose="02040503050406030204" pitchFamily="18" charset="0"/>
                    <a:ea typeface="Cambria Math" panose="02040503050406030204" pitchFamily="18" charset="0"/>
                  </a:rPr>
                  <a:t>m,</a:t>
                </a:r>
                <a:r>
                  <a:rPr lang="en-US" i="0">
                    <a:latin typeface="Cambria Math" panose="02040503050406030204" pitchFamily="18" charset="0"/>
                    <a:ea typeface="Cambria Math" panose="02040503050406030204" pitchFamily="18" charset="0"/>
                  </a:rPr>
                  <a:t>m</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∈ℳ</a:t>
                </a:r>
                <a:r>
                  <a:rPr lang="en-US" dirty="0" smtClean="0"/>
                  <a:t> and </a:t>
                </a:r>
                <a:r>
                  <a:rPr lang="en-US" i="0">
                    <a:latin typeface="Cambria Math" panose="02040503050406030204" pitchFamily="18" charset="0"/>
                    <a:ea typeface="Cambria Math" panose="02040503050406030204" pitchFamily="18" charset="0"/>
                  </a:rPr>
                  <a:t>c∈𝒞</a:t>
                </a:r>
                <a:r>
                  <a:rPr lang="en-US" dirty="0"/>
                  <a:t> </a:t>
                </a:r>
                <a:r>
                  <a:rPr lang="en-US" dirty="0" smtClean="0"/>
                  <a:t>such that </a:t>
                </a:r>
                <a:endParaRPr lang="en-US" dirty="0" smtClean="0">
                  <a:latin typeface="Cambria Math" panose="02040503050406030204" pitchFamily="18" charset="0"/>
                </a:endParaRPr>
              </a:p>
              <a:p>
                <a:pPr marL="0" indent="0">
                  <a:buNone/>
                </a:pP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a:t>
                </a:r>
                <a:r>
                  <a:rPr lang="en-US" b="0" i="0" smtClean="0">
                    <a:latin typeface="Cambria Math" panose="02040503050406030204" pitchFamily="18" charset="0"/>
                  </a:rPr>
                  <a:t>   (1)</a:t>
                </a:r>
                <a:r>
                  <a:rPr lang="en-US" i="0">
                    <a:latin typeface="Cambria Math" panose="02040503050406030204" pitchFamily="18" charset="0"/>
                  </a:rPr>
                  <a:t>.</a:t>
                </a:r>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r>
                  <a:rPr lang="en-US" i="0" smtClean="0">
                    <a:latin typeface="Cambria Math" panose="02040503050406030204" pitchFamily="18" charset="0"/>
                    <a:ea typeface="Cambria Math" panose="02040503050406030204" pitchFamily="18" charset="0"/>
                  </a:rPr>
                  <a:t>𝒟</a:t>
                </a:r>
                <a:r>
                  <a:rPr lang="en-US" dirty="0" smtClean="0"/>
                  <a:t> </a:t>
                </a:r>
                <a:r>
                  <a:rPr lang="en-US" dirty="0" smtClean="0"/>
                  <a:t>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r>
                  <a:rPr lang="en-US" i="0" smtClean="0">
                    <a:latin typeface="Cambria Math" panose="02040503050406030204" pitchFamily="18" charset="0"/>
                  </a:rPr>
                  <a:t>𝑀</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𝒟</a:t>
                </a:r>
                <a:r>
                  <a:rPr lang="en-US" dirty="0" smtClean="0"/>
                  <a:t>. By definition 1 we have </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i="0">
                    <a:latin typeface="Cambria Math" panose="02040503050406030204" pitchFamily="18" charset="0"/>
                  </a:rPr>
                  <a:t>𝐶=𝑐┤]</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a:latin typeface="Cambria Math" panose="02040503050406030204" pitchFamily="18" charset="0"/>
                  </a:rPr>
                  <a:t>┤]</a:t>
                </a:r>
                <a:r>
                  <a:rPr lang="en-US" b="0" i="0" smtClean="0">
                    <a:latin typeface="Cambria Math" panose="02040503050406030204" pitchFamily="18" charset="0"/>
                  </a:rPr>
                  <a:t>=</a:t>
                </a:r>
                <a:r>
                  <a:rPr lang="en-US" b="0" i="0" dirty="0" smtClean="0">
                    <a:latin typeface="Cambria Math" panose="02040503050406030204" pitchFamily="18" charset="0"/>
                  </a:rPr>
                  <a:t>"</a:t>
                </a:r>
                <a:r>
                  <a:rPr lang="en-US" i="0" dirty="0" smtClean="0">
                    <a:latin typeface="Cambria Math" panose="02040503050406030204" pitchFamily="18" charset="0"/>
                  </a:rPr>
                  <a:t>Pr[M=m]</a:t>
                </a:r>
                <a:r>
                  <a:rPr lang="en-US" b="0" i="0" smtClean="0">
                    <a:latin typeface="Cambria Math" panose="02040503050406030204" pitchFamily="18" charset="0"/>
                  </a:rPr>
                  <a:t>"=1/2=Pr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a:t>
                </a:r>
                <a:r>
                  <a:rPr lang="en-US" b="0" i="0" smtClean="0">
                    <a:latin typeface="Cambria Math" panose="02040503050406030204" pitchFamily="18" charset="0"/>
                  </a:rPr>
                  <a:t>.</a:t>
                </a:r>
                <a:r>
                  <a:rPr lang="en-US" dirty="0" smtClean="0"/>
                  <a:t> Notice that by Bayes Theorem we have</a:t>
                </a:r>
                <a:endParaRPr lang="en-US" b="0" i="0" dirty="0" smtClean="0">
                  <a:latin typeface="Cambria Math" panose="02040503050406030204" pitchFamily="18" charset="0"/>
                </a:endParaRP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a:t>
                </a:r>
                <a:r>
                  <a:rPr lang="en-US" i="0" dirty="0" smtClean="0"/>
                  <a:t>Pr[M=m]</a:t>
                </a:r>
                <a:r>
                  <a:rPr lang="en-US" i="0" dirty="0" smtClean="0">
                    <a:latin typeface="Cambria Math" panose="02040503050406030204" pitchFamily="18" charset="0"/>
                  </a:rPr>
                  <a:t>" </a:t>
                </a:r>
                <a:r>
                  <a:rPr lang="en-US" b="0" i="0" smtClean="0">
                    <a:latin typeface="Cambria Math" panose="02040503050406030204" pitchFamily="18" charset="0"/>
                  </a:rPr>
                  <a:t>/</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(2)</a:t>
                </a:r>
                <a:endParaRPr lang="en-US" b="0" dirty="0" smtClean="0"/>
              </a:p>
              <a:p>
                <a:pPr marL="0" indent="0">
                  <a:buNone/>
                </a:pPr>
                <a:r>
                  <a:rPr lang="en-US" dirty="0" smtClean="0"/>
                  <a:t>And similarly</a:t>
                </a: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baseline="0" dirty="0" smtClean="0">
                    <a:latin typeface="Cambria Math" panose="02040503050406030204" pitchFamily="18" charset="0"/>
                  </a:rPr>
                  <a:t>  (3)</a:t>
                </a:r>
                <a:endParaRPr lang="en-US" baseline="0" dirty="0" smtClean="0"/>
              </a:p>
              <a:p>
                <a:pPr marL="0" indent="0">
                  <a:buNone/>
                </a:pPr>
                <a:endParaRPr lang="en-US" dirty="0" smtClean="0"/>
              </a:p>
              <a:p>
                <a:pPr marL="0" indent="0">
                  <a:buNone/>
                </a:pPr>
                <a:r>
                  <a:rPr lang="en-US" dirty="0" smtClean="0"/>
                  <a:t>It follows that </a:t>
                </a:r>
              </a:p>
              <a:p>
                <a:pPr marL="0" indent="0">
                  <a:buNone/>
                </a:pP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  (4)</a:t>
                </a:r>
                <a:endParaRPr lang="en-US" dirty="0" smtClean="0"/>
              </a:p>
              <a:p>
                <a:pPr marL="0" indent="0">
                  <a:buNone/>
                </a:pPr>
                <a:endParaRPr lang="en-US" dirty="0" smtClean="0"/>
              </a:p>
              <a:p>
                <a:pPr marL="0" indent="0">
                  <a:buNone/>
                </a:pPr>
                <a:r>
                  <a:rPr lang="en-US" dirty="0" smtClean="0"/>
                  <a:t>We now observe that</a:t>
                </a:r>
                <a:endParaRPr lang="en-US" dirty="0" smtClean="0"/>
              </a:p>
              <a:p>
                <a:pPr marL="0" indent="0">
                  <a:buNone/>
                </a:pP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├|𝑀=𝑚┤]=Pr[Enc</a:t>
                </a:r>
                <a:r>
                  <a:rPr lang="en-US" b="0" i="0" baseline="-25000" smtClean="0">
                    <a:latin typeface="Cambria Math" panose="02040503050406030204" pitchFamily="18" charset="0"/>
                  </a:rPr>
                  <a:t>K(</a:t>
                </a:r>
                <a:r>
                  <a:rPr lang="en-US" b="0" i="0" smtClean="0">
                    <a:latin typeface="Cambria Math" panose="02040503050406030204" pitchFamily="18" charset="0"/>
                  </a:rPr>
                  <a:t>𝑚)=𝑐├|𝑀=𝑚┤]=</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  (</a:t>
                </a:r>
                <a:r>
                  <a:rPr lang="en-US" b="0" i="0" smtClean="0">
                    <a:latin typeface="Cambria Math" panose="02040503050406030204" pitchFamily="18" charset="0"/>
                  </a:rPr>
                  <a:t>5</a:t>
                </a:r>
                <a:r>
                  <a:rPr lang="en-US" b="0" i="0" smtClean="0">
                    <a:latin typeface="Cambria Math" panose="02040503050406030204" pitchFamily="18" charset="0"/>
                  </a:rPr>
                  <a:t>)</a:t>
                </a:r>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  </a:t>
                </a:r>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45</a:t>
            </a:fld>
            <a:endParaRPr lang="en-US"/>
          </a:p>
        </p:txBody>
      </p:sp>
    </p:spTree>
    <p:extLst>
      <p:ext uri="{BB962C8B-B14F-4D97-AF65-F5344CB8AC3E}">
        <p14:creationId xmlns:p14="http://schemas.microsoft.com/office/powerpoint/2010/main" val="78775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46</a:t>
            </a:fld>
            <a:endParaRPr lang="en-US"/>
          </a:p>
        </p:txBody>
      </p:sp>
    </p:spTree>
    <p:extLst>
      <p:ext uri="{BB962C8B-B14F-4D97-AF65-F5344CB8AC3E}">
        <p14:creationId xmlns:p14="http://schemas.microsoft.com/office/powerpoint/2010/main" val="3855637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Proof</a:t>
                </a:r>
                <a:r>
                  <a:rPr lang="en-US" baseline="0" dirty="0" smtClean="0"/>
                  <a:t> 2 </a:t>
                </a:r>
                <a:r>
                  <a:rPr lang="en-US" baseline="0" dirty="0" smtClean="0">
                    <a:sym typeface="Wingdings" panose="05000000000000000000" pitchFamily="2" charset="2"/>
                  </a:rPr>
                  <a:t> 1</a:t>
                </a:r>
              </a:p>
              <a:p>
                <a:endParaRPr lang="en-US" baseline="0" dirty="0" smtClean="0">
                  <a:sym typeface="Wingdings" panose="05000000000000000000" pitchFamily="2" charset="2"/>
                </a:endParaRPr>
              </a:p>
              <a:p>
                <a:r>
                  <a:rPr lang="en-US" baseline="0" dirty="0" smtClean="0">
                    <a:sym typeface="Wingdings" panose="05000000000000000000" pitchFamily="2" charset="2"/>
                  </a:rPr>
                  <a:t>Assume that </a:t>
                </a:r>
                <a14:m>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oMath>
                </a14:m>
                <a:r>
                  <a:rPr lang="en-US" baseline="0" dirty="0" smtClean="0">
                    <a:sym typeface="Wingdings" panose="05000000000000000000" pitchFamily="2" charset="2"/>
                  </a:rPr>
                  <a:t> for all messages </a:t>
                </a:r>
                <a:r>
                  <a:rPr lang="en-US" baseline="0" dirty="0" err="1" smtClean="0">
                    <a:sym typeface="Wingdings" panose="05000000000000000000" pitchFamily="2" charset="2"/>
                  </a:rPr>
                  <a:t>m,m</a:t>
                </a:r>
                <a:r>
                  <a:rPr lang="en-US" baseline="0" dirty="0" smtClean="0">
                    <a:sym typeface="Wingdings" panose="05000000000000000000" pitchFamily="2" charset="2"/>
                  </a:rPr>
                  <a:t>’ and </a:t>
                </a:r>
                <a:r>
                  <a:rPr lang="en-US" baseline="0" dirty="0" err="1" smtClean="0">
                    <a:sym typeface="Wingdings" panose="05000000000000000000" pitchFamily="2" charset="2"/>
                  </a:rPr>
                  <a:t>ciphertexts</a:t>
                </a:r>
                <a:r>
                  <a:rPr lang="en-US" baseline="0" dirty="0" smtClean="0">
                    <a:sym typeface="Wingdings" panose="05000000000000000000" pitchFamily="2" charset="2"/>
                  </a:rPr>
                  <a:t> c.</a:t>
                </a:r>
              </a:p>
              <a:p>
                <a:endParaRPr lang="en-US" baseline="0" dirty="0" smtClean="0">
                  <a:sym typeface="Wingdings" panose="05000000000000000000" pitchFamily="2" charset="2"/>
                </a:endParaRPr>
              </a:p>
              <a:p>
                <a:r>
                  <a:rPr lang="en-US" baseline="0" dirty="0" smtClean="0">
                    <a:sym typeface="Wingdings" panose="05000000000000000000" pitchFamily="2" charset="2"/>
                  </a:rPr>
                  <a:t>Fix any distribution D over messages and any </a:t>
                </a:r>
                <a:r>
                  <a:rPr lang="en-US" baseline="0" dirty="0" err="1" smtClean="0">
                    <a:sym typeface="Wingdings" panose="05000000000000000000" pitchFamily="2" charset="2"/>
                  </a:rPr>
                  <a:t>ciphertext</a:t>
                </a:r>
                <a:r>
                  <a:rPr lang="en-US" baseline="0" dirty="0" smtClean="0">
                    <a:sym typeface="Wingdings" panose="05000000000000000000" pitchFamily="2" charset="2"/>
                  </a:rPr>
                  <a:t> c with </a:t>
                </a:r>
                <a:r>
                  <a:rPr lang="en-US" baseline="0" dirty="0" err="1" smtClean="0">
                    <a:sym typeface="Wingdings" panose="05000000000000000000" pitchFamily="2" charset="2"/>
                  </a:rPr>
                  <a:t>Pr</a:t>
                </a:r>
                <a:r>
                  <a:rPr lang="en-US" baseline="0" dirty="0" smtClean="0">
                    <a:sym typeface="Wingdings" panose="05000000000000000000" pitchFamily="2" charset="2"/>
                  </a:rPr>
                  <a:t>[C=c]&gt;0 and message m. </a:t>
                </a:r>
              </a:p>
              <a:p>
                <a:endParaRPr lang="en-US" baseline="0" dirty="0" smtClean="0">
                  <a:sym typeface="Wingdings" panose="05000000000000000000" pitchFamily="2" charset="2"/>
                </a:endParaRPr>
              </a:p>
              <a:p>
                <a:r>
                  <a:rPr lang="en-US" baseline="0" dirty="0" smtClean="0">
                    <a:sym typeface="Wingdings" panose="05000000000000000000" pitchFamily="2" charset="2"/>
                  </a:rPr>
                  <a:t>If </a:t>
                </a:r>
                <a:r>
                  <a:rPr lang="en-US" baseline="0" dirty="0" err="1" smtClean="0">
                    <a:sym typeface="Wingdings" panose="05000000000000000000" pitchFamily="2" charset="2"/>
                  </a:rPr>
                  <a:t>Pr</a:t>
                </a:r>
                <a:r>
                  <a:rPr lang="en-US" baseline="0" dirty="0" smtClean="0">
                    <a:sym typeface="Wingdings" panose="05000000000000000000" pitchFamily="2" charset="2"/>
                  </a:rPr>
                  <a:t>[M=m] = 0 (when M is sampled from D) then trivially </a:t>
                </a:r>
                <a:r>
                  <a:rPr lang="en-US" baseline="0" dirty="0" err="1" smtClean="0">
                    <a:sym typeface="Wingdings" panose="05000000000000000000" pitchFamily="2" charset="2"/>
                  </a:rPr>
                  <a:t>Pr</a:t>
                </a:r>
                <a:r>
                  <a:rPr lang="en-US" baseline="0" dirty="0" smtClean="0">
                    <a:sym typeface="Wingdings" panose="05000000000000000000" pitchFamily="2" charset="2"/>
                  </a:rPr>
                  <a:t>[M=m | C= c] = 0 = </a:t>
                </a:r>
                <a:r>
                  <a:rPr lang="en-US" baseline="0" dirty="0" err="1" smtClean="0">
                    <a:sym typeface="Wingdings" panose="05000000000000000000" pitchFamily="2" charset="2"/>
                  </a:rPr>
                  <a:t>Pr</a:t>
                </a:r>
                <a:r>
                  <a:rPr lang="en-US" baseline="0" dirty="0" smtClean="0">
                    <a:sym typeface="Wingdings" panose="05000000000000000000" pitchFamily="2" charset="2"/>
                  </a:rPr>
                  <a:t>[M=m].</a:t>
                </a:r>
              </a:p>
              <a:p>
                <a:endParaRPr lang="en-US" baseline="0" dirty="0" smtClean="0">
                  <a:sym typeface="Wingdings" panose="05000000000000000000" pitchFamily="2" charset="2"/>
                </a:endParaRPr>
              </a:p>
              <a:p>
                <a:r>
                  <a:rPr lang="en-US" baseline="0" dirty="0" smtClean="0">
                    <a:sym typeface="Wingdings" panose="05000000000000000000" pitchFamily="2" charset="2"/>
                  </a:rPr>
                  <a:t>Otherwise we observe that </a:t>
                </a:r>
                <a14:m>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0"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oMath>
                </a14:m>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Notice that </a:t>
                </a:r>
                <a14:m>
                  <m:oMath xmlns:m="http://schemas.openxmlformats.org/officeDocument/2006/math">
                    <m:r>
                      <m:rPr>
                        <m:sty m:val="p"/>
                      </m:rPr>
                      <a:rPr lang="en-US" b="0" i="0" smtClean="0">
                        <a:latin typeface="Cambria Math" panose="02040503050406030204" pitchFamily="18" charset="0"/>
                      </a:rPr>
                      <m:t>p</m:t>
                    </m:r>
                    <m:r>
                      <m:rPr>
                        <m:sty m:val="p"/>
                      </m:rPr>
                      <a:rPr lang="en-US" b="0" i="0" baseline="-25000" smtClean="0">
                        <a:latin typeface="Cambria Math" panose="02040503050406030204" pitchFamily="18" charset="0"/>
                      </a:rPr>
                      <m:t>c</m:t>
                    </m:r>
                    <m:r>
                      <a:rPr lang="en-US" b="0" i="0"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0"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𝑐</m:t>
                        </m:r>
                      </m:e>
                    </m:d>
                  </m:oMath>
                </a14:m>
                <a:r>
                  <a:rPr lang="en-US" baseline="0" dirty="0" smtClean="0">
                    <a:sym typeface="Wingdings" panose="05000000000000000000" pitchFamily="2" charset="2"/>
                  </a:rPr>
                  <a:t> for any other message m’ (definition 1)</a:t>
                </a:r>
              </a:p>
              <a:p>
                <a:endParaRPr lang="en-US" baseline="0" dirty="0" smtClean="0">
                  <a:sym typeface="Wingdings" panose="05000000000000000000" pitchFamily="2" charset="2"/>
                </a:endParaRPr>
              </a:p>
              <a:p>
                <a:r>
                  <a:rPr lang="en-US" baseline="0" dirty="0" smtClean="0">
                    <a:sym typeface="Wingdings" panose="05000000000000000000" pitchFamily="2" charset="2"/>
                  </a:rPr>
                  <a:t>Applying Bayes’ Theorem</a:t>
                </a:r>
              </a:p>
              <a:p>
                <a:endParaRPr lang="en-US" baseline="0" dirty="0" smtClean="0">
                  <a:sym typeface="Wingdings" panose="05000000000000000000" pitchFamily="2" charset="2"/>
                </a:endParaRPr>
              </a:p>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1"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1"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rPr>
                                <m:t>′</m:t>
                              </m:r>
                            </m:sub>
                            <m:sup/>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m:t>
                              </m:r>
                            </m:e>
                          </m:nary>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m:t>
                          </m:r>
                          <m:r>
                            <m:rPr>
                              <m:sty m:val="p"/>
                            </m:rPr>
                            <a:rPr lang="en-US" b="0" i="0" baseline="-25000" smtClean="0">
                              <a:latin typeface="Cambria Math" panose="02040503050406030204" pitchFamily="18" charset="0"/>
                            </a:rPr>
                            <m:t>c</m:t>
                          </m:r>
                          <m:r>
                            <a:rPr lang="en-US" b="0" i="0" baseline="-25000"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rPr>
                                <m:t>′</m:t>
                              </m:r>
                            </m:sub>
                            <m:sup/>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p</m:t>
                              </m:r>
                              <m:r>
                                <m:rPr>
                                  <m:sty m:val="p"/>
                                </m:rPr>
                                <a:rPr lang="en-US" b="0" i="0" baseline="-25000" smtClean="0">
                                  <a:latin typeface="Cambria Math" panose="02040503050406030204" pitchFamily="18" charset="0"/>
                                </a:rPr>
                                <m:t>c</m:t>
                              </m:r>
                            </m:e>
                          </m:nary>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0" baseline="-25000"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rPr>
                                <m:t>′</m:t>
                              </m:r>
                            </m:sub>
                            <m:sup/>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r>
                                <a:rPr lang="en-US" b="0" i="1" smtClean="0">
                                  <a:latin typeface="Cambria Math" panose="02040503050406030204" pitchFamily="18" charset="0"/>
                                </a:rPr>
                                <m:t>] </m:t>
                              </m:r>
                            </m:e>
                          </m:nary>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0" baseline="-25000"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r>
                            <a:rPr lang="en-US" b="0" i="1" smtClean="0">
                              <a:latin typeface="Cambria Math" panose="02040503050406030204" pitchFamily="18" charset="0"/>
                            </a:rPr>
                            <m:t>1</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oMath>
                  </m:oMathPara>
                </a14:m>
                <a:endParaRPr lang="en-US" baseline="0" dirty="0" smtClean="0">
                  <a:sym typeface="Wingdings" panose="05000000000000000000" pitchFamily="2" charset="2"/>
                </a:endParaRPr>
              </a:p>
            </p:txBody>
          </p:sp>
        </mc:Choice>
        <mc:Fallback xmlns="">
          <p:sp>
            <p:nvSpPr>
              <p:cNvPr id="3" name="Notes Placeholder 2"/>
              <p:cNvSpPr>
                <a:spLocks noGrp="1"/>
              </p:cNvSpPr>
              <p:nvPr>
                <p:ph type="body" idx="1"/>
              </p:nvPr>
            </p:nvSpPr>
            <p:spPr/>
            <p:txBody>
              <a:bodyPr/>
              <a:lstStyle/>
              <a:p>
                <a:r>
                  <a:rPr lang="en-US" dirty="0" smtClean="0"/>
                  <a:t>Proof</a:t>
                </a:r>
                <a:r>
                  <a:rPr lang="en-US" baseline="0" dirty="0" smtClean="0"/>
                  <a:t> 2 </a:t>
                </a:r>
                <a:r>
                  <a:rPr lang="en-US" baseline="0" dirty="0" smtClean="0">
                    <a:sym typeface="Wingdings" panose="05000000000000000000" pitchFamily="2" charset="2"/>
                  </a:rPr>
                  <a:t> 1</a:t>
                </a:r>
              </a:p>
              <a:p>
                <a:endParaRPr lang="en-US" baseline="0" dirty="0" smtClean="0">
                  <a:sym typeface="Wingdings" panose="05000000000000000000" pitchFamily="2" charset="2"/>
                </a:endParaRPr>
              </a:p>
              <a:p>
                <a:r>
                  <a:rPr lang="en-US" baseline="0" dirty="0" smtClean="0">
                    <a:sym typeface="Wingdings" panose="05000000000000000000" pitchFamily="2" charset="2"/>
                  </a:rPr>
                  <a:t>Assume that </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a:t>
                </a:r>
                <a:r>
                  <a:rPr lang="en-US" baseline="0" dirty="0" smtClean="0">
                    <a:sym typeface="Wingdings" panose="05000000000000000000" pitchFamily="2" charset="2"/>
                  </a:rPr>
                  <a:t> for all messages </a:t>
                </a:r>
                <a:r>
                  <a:rPr lang="en-US" baseline="0" dirty="0" err="1" smtClean="0">
                    <a:sym typeface="Wingdings" panose="05000000000000000000" pitchFamily="2" charset="2"/>
                  </a:rPr>
                  <a:t>m,m</a:t>
                </a:r>
                <a:r>
                  <a:rPr lang="en-US" baseline="0" dirty="0" smtClean="0">
                    <a:sym typeface="Wingdings" panose="05000000000000000000" pitchFamily="2" charset="2"/>
                  </a:rPr>
                  <a:t>’ and </a:t>
                </a:r>
                <a:r>
                  <a:rPr lang="en-US" baseline="0" dirty="0" err="1" smtClean="0">
                    <a:sym typeface="Wingdings" panose="05000000000000000000" pitchFamily="2" charset="2"/>
                  </a:rPr>
                  <a:t>ciphertexts</a:t>
                </a:r>
                <a:r>
                  <a:rPr lang="en-US" baseline="0" dirty="0" smtClean="0">
                    <a:sym typeface="Wingdings" panose="05000000000000000000" pitchFamily="2" charset="2"/>
                  </a:rPr>
                  <a:t> c.</a:t>
                </a:r>
              </a:p>
              <a:p>
                <a:endParaRPr lang="en-US" baseline="0" dirty="0" smtClean="0">
                  <a:sym typeface="Wingdings" panose="05000000000000000000" pitchFamily="2" charset="2"/>
                </a:endParaRPr>
              </a:p>
              <a:p>
                <a:r>
                  <a:rPr lang="en-US" baseline="0" dirty="0" smtClean="0">
                    <a:sym typeface="Wingdings" panose="05000000000000000000" pitchFamily="2" charset="2"/>
                  </a:rPr>
                  <a:t>Fix any distribution D over messages and any </a:t>
                </a:r>
                <a:r>
                  <a:rPr lang="en-US" baseline="0" dirty="0" err="1" smtClean="0">
                    <a:sym typeface="Wingdings" panose="05000000000000000000" pitchFamily="2" charset="2"/>
                  </a:rPr>
                  <a:t>ciphertext</a:t>
                </a:r>
                <a:r>
                  <a:rPr lang="en-US" baseline="0" dirty="0" smtClean="0">
                    <a:sym typeface="Wingdings" panose="05000000000000000000" pitchFamily="2" charset="2"/>
                  </a:rPr>
                  <a:t> c with </a:t>
                </a:r>
                <a:r>
                  <a:rPr lang="en-US" baseline="0" dirty="0" err="1" smtClean="0">
                    <a:sym typeface="Wingdings" panose="05000000000000000000" pitchFamily="2" charset="2"/>
                  </a:rPr>
                  <a:t>Pr</a:t>
                </a:r>
                <a:r>
                  <a:rPr lang="en-US" baseline="0" dirty="0" smtClean="0">
                    <a:sym typeface="Wingdings" panose="05000000000000000000" pitchFamily="2" charset="2"/>
                  </a:rPr>
                  <a:t>[C=c]&gt;0 and message m. </a:t>
                </a:r>
              </a:p>
              <a:p>
                <a:endParaRPr lang="en-US" baseline="0" dirty="0" smtClean="0">
                  <a:sym typeface="Wingdings" panose="05000000000000000000" pitchFamily="2" charset="2"/>
                </a:endParaRPr>
              </a:p>
              <a:p>
                <a:r>
                  <a:rPr lang="en-US" baseline="0" dirty="0" smtClean="0">
                    <a:sym typeface="Wingdings" panose="05000000000000000000" pitchFamily="2" charset="2"/>
                  </a:rPr>
                  <a:t>If </a:t>
                </a:r>
                <a:r>
                  <a:rPr lang="en-US" baseline="0" dirty="0" err="1" smtClean="0">
                    <a:sym typeface="Wingdings" panose="05000000000000000000" pitchFamily="2" charset="2"/>
                  </a:rPr>
                  <a:t>Pr</a:t>
                </a:r>
                <a:r>
                  <a:rPr lang="en-US" baseline="0" dirty="0" smtClean="0">
                    <a:sym typeface="Wingdings" panose="05000000000000000000" pitchFamily="2" charset="2"/>
                  </a:rPr>
                  <a:t>[M=m] = 0 (when M is sampled from D) then trivially </a:t>
                </a:r>
                <a:r>
                  <a:rPr lang="en-US" baseline="0" dirty="0" err="1" smtClean="0">
                    <a:sym typeface="Wingdings" panose="05000000000000000000" pitchFamily="2" charset="2"/>
                  </a:rPr>
                  <a:t>Pr</a:t>
                </a:r>
                <a:r>
                  <a:rPr lang="en-US" baseline="0" dirty="0" smtClean="0">
                    <a:sym typeface="Wingdings" panose="05000000000000000000" pitchFamily="2" charset="2"/>
                  </a:rPr>
                  <a:t>[M=m | C= c] = 0 = </a:t>
                </a:r>
                <a:r>
                  <a:rPr lang="en-US" baseline="0" dirty="0" err="1" smtClean="0">
                    <a:sym typeface="Wingdings" panose="05000000000000000000" pitchFamily="2" charset="2"/>
                  </a:rPr>
                  <a:t>Pr</a:t>
                </a:r>
                <a:r>
                  <a:rPr lang="en-US" baseline="0" dirty="0" smtClean="0">
                    <a:sym typeface="Wingdings" panose="05000000000000000000" pitchFamily="2" charset="2"/>
                  </a:rPr>
                  <a:t>[M=m].</a:t>
                </a:r>
              </a:p>
              <a:p>
                <a:endParaRPr lang="en-US" baseline="0" dirty="0" smtClean="0">
                  <a:sym typeface="Wingdings" panose="05000000000000000000" pitchFamily="2" charset="2"/>
                </a:endParaRPr>
              </a:p>
              <a:p>
                <a:r>
                  <a:rPr lang="en-US" baseline="0" dirty="0" smtClean="0">
                    <a:sym typeface="Wingdings" panose="05000000000000000000" pitchFamily="2" charset="2"/>
                  </a:rPr>
                  <a:t>Otherwise we observe that </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i="0">
                    <a:latin typeface="Cambria Math" panose="02040503050406030204" pitchFamily="18" charset="0"/>
                  </a:rPr>
                  <a:t>𝑀)=𝑐├|</a:t>
                </a:r>
                <a:r>
                  <a:rPr lang="en-US" i="0" smtClean="0">
                    <a:latin typeface="Cambria Math" panose="02040503050406030204" pitchFamily="18" charset="0"/>
                  </a:rPr>
                  <a:t>𝑀=𝑚</a:t>
                </a:r>
                <a:r>
                  <a:rPr lang="en-US" i="0">
                    <a:latin typeface="Cambria Math" panose="02040503050406030204" pitchFamily="18" charset="0"/>
                  </a:rPr>
                  <a:t>┤]</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b="0" i="0" smtClean="0">
                    <a:latin typeface="Cambria Math" panose="02040503050406030204" pitchFamily="18" charset="0"/>
                  </a:rPr>
                  <a:t>𝑚</a:t>
                </a:r>
                <a:r>
                  <a:rPr lang="en-US" b="0" i="0">
                    <a:latin typeface="Cambria Math" panose="02040503050406030204" pitchFamily="18" charset="0"/>
                  </a:rPr>
                  <a:t>)</a:t>
                </a:r>
                <a:r>
                  <a:rPr lang="en-US" i="0">
                    <a:latin typeface="Cambria Math" panose="02040503050406030204" pitchFamily="18" charset="0"/>
                  </a:rPr>
                  <a:t>=𝑐</a:t>
                </a:r>
                <a:r>
                  <a:rPr lang="en-US" i="0" smtClean="0">
                    <a:latin typeface="Cambria Math" panose="02040503050406030204" pitchFamily="18" charset="0"/>
                  </a:rPr>
                  <a:t>]</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Notice that </a:t>
                </a:r>
                <a:r>
                  <a:rPr lang="en-US" b="0" i="0" smtClean="0">
                    <a:latin typeface="Cambria Math" panose="02040503050406030204" pitchFamily="18" charset="0"/>
                  </a:rPr>
                  <a:t>p</a:t>
                </a:r>
                <a:r>
                  <a:rPr lang="en-US" b="0" i="0" baseline="-25000" smtClean="0">
                    <a:latin typeface="Cambria Math" panose="02040503050406030204" pitchFamily="18" charset="0"/>
                  </a:rPr>
                  <a:t>c</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b="0" i="0" smtClean="0">
                    <a:latin typeface="Cambria Math" panose="02040503050406030204" pitchFamily="18" charset="0"/>
                  </a:rPr>
                  <a:t>𝑚)</a:t>
                </a:r>
                <a:r>
                  <a:rPr lang="en-US" i="0">
                    <a:latin typeface="Cambria Math" panose="02040503050406030204" pitchFamily="18" charset="0"/>
                  </a:rPr>
                  <a:t>=𝑐]</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i="0">
                    <a:latin typeface="Cambria Math" panose="02040503050406030204" pitchFamily="18" charset="0"/>
                  </a:rPr>
                  <a:t>=𝑐]</a:t>
                </a:r>
                <a:r>
                  <a:rPr lang="en-US" baseline="0" dirty="0" smtClean="0">
                    <a:sym typeface="Wingdings" panose="05000000000000000000" pitchFamily="2" charset="2"/>
                  </a:rPr>
                  <a:t> for any other message m’ (definition 1)</a:t>
                </a:r>
              </a:p>
              <a:p>
                <a:endParaRPr lang="en-US" baseline="0" dirty="0" smtClean="0">
                  <a:sym typeface="Wingdings" panose="05000000000000000000" pitchFamily="2" charset="2"/>
                </a:endParaRPr>
              </a:p>
              <a:p>
                <a:r>
                  <a:rPr lang="en-US" baseline="0" dirty="0" smtClean="0">
                    <a:sym typeface="Wingdings" panose="05000000000000000000" pitchFamily="2" charset="2"/>
                  </a:rPr>
                  <a:t>Applying Bayes’ Theorem</a:t>
                </a:r>
              </a:p>
              <a:p>
                <a:endParaRPr lang="en-US" baseline="0" dirty="0" smtClean="0">
                  <a:sym typeface="Wingdings" panose="05000000000000000000" pitchFamily="2" charset="2"/>
                </a:endParaRPr>
              </a:p>
              <a:p>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𝑀=𝑚</a:t>
                </a:r>
                <a:r>
                  <a:rPr lang="en-US" b="0" i="0">
                    <a:latin typeface="Cambria Math" panose="02040503050406030204" pitchFamily="18" charset="0"/>
                  </a:rPr>
                  <a:t>├|</a:t>
                </a:r>
                <a:r>
                  <a:rPr lang="en-US" b="0" i="0" smtClean="0">
                    <a:latin typeface="Cambria Math" panose="02040503050406030204" pitchFamily="18" charset="0"/>
                  </a:rPr>
                  <a:t>𝐶</a:t>
                </a:r>
                <a:r>
                  <a:rPr lang="en-US" i="0" smtClean="0">
                    <a:latin typeface="Cambria Math" panose="02040503050406030204" pitchFamily="18" charset="0"/>
                  </a:rPr>
                  <a:t>=</a:t>
                </a:r>
                <a:r>
                  <a:rPr lang="en-US" b="0" i="0" smtClean="0">
                    <a:latin typeface="Cambria Math" panose="02040503050406030204" pitchFamily="18" charset="0"/>
                  </a:rPr>
                  <a:t>𝑐┤]=(</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  Pr[𝑀=𝑚])/(Pr[𝐶=𝑐])=(</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  Pr[𝑀=𝑚]</a:t>
                </a:r>
                <a:r>
                  <a:rPr lang="en-US" b="0" i="0" smtClean="0">
                    <a:latin typeface="Cambria Math" panose="02040503050406030204" pitchFamily="18" charset="0"/>
                  </a:rPr>
                  <a:t>)/(∑8_𝑚′▒〖Pr</a:t>
                </a:r>
                <a:r>
                  <a:rPr lang="en-US" b="0" i="0" smtClean="0">
                    <a:latin typeface="Cambria Math" panose="02040503050406030204" pitchFamily="18" charset="0"/>
                  </a:rPr>
                  <a:t>[𝑀=𝑚^′]Pr[𝐶=𝑐|𝑀=𝑚′]</a:t>
                </a:r>
                <a:r>
                  <a:rPr lang="en-US" b="0" i="0" smtClean="0">
                    <a:latin typeface="Cambria Math" panose="02040503050406030204" pitchFamily="18" charset="0"/>
                  </a:rPr>
                  <a:t>〗)=(p</a:t>
                </a:r>
                <a:r>
                  <a:rPr lang="en-US" b="0" i="0" baseline="-25000" smtClean="0">
                    <a:latin typeface="Cambria Math" panose="02040503050406030204" pitchFamily="18" charset="0"/>
                  </a:rPr>
                  <a:t>c</a:t>
                </a:r>
                <a:r>
                  <a:rPr lang="en-US" b="0" i="0" baseline="-25000" smtClean="0">
                    <a:latin typeface="Cambria Math" panose="02040503050406030204" pitchFamily="18" charset="0"/>
                  </a:rPr>
                  <a:t> </a:t>
                </a:r>
                <a:r>
                  <a:rPr lang="en-US" b="0" i="0" smtClean="0">
                    <a:latin typeface="Cambria Math" panose="02040503050406030204" pitchFamily="18" charset="0"/>
                  </a:rPr>
                  <a:t>Pr[𝑀=𝑚]</a:t>
                </a:r>
                <a:r>
                  <a:rPr lang="en-US" b="0" i="0" smtClean="0">
                    <a:latin typeface="Cambria Math" panose="02040503050406030204" pitchFamily="18" charset="0"/>
                  </a:rPr>
                  <a:t>)/(∑_</a:t>
                </a:r>
                <a:r>
                  <a:rPr lang="en-US" b="0" i="0" smtClean="0">
                    <a:latin typeface="Cambria Math" panose="02040503050406030204" pitchFamily="18" charset="0"/>
                  </a:rPr>
                  <a:t>𝑚′▒〖Pr[𝑀=𝑚^′]</a:t>
                </a:r>
                <a:r>
                  <a:rPr lang="en-US" b="0" i="0" smtClean="0">
                    <a:latin typeface="Cambria Math" panose="02040503050406030204" pitchFamily="18" charset="0"/>
                  </a:rPr>
                  <a:t>p</a:t>
                </a:r>
                <a:r>
                  <a:rPr lang="en-US" b="0" i="0" baseline="-25000" smtClean="0">
                    <a:latin typeface="Cambria Math" panose="02040503050406030204" pitchFamily="18" charset="0"/>
                  </a:rPr>
                  <a:t>c〗</a:t>
                </a:r>
                <a:r>
                  <a:rPr lang="en-US" b="0" i="0" baseline="-25000" smtClean="0">
                    <a:latin typeface="Cambria Math" panose="02040503050406030204" pitchFamily="18" charset="0"/>
                  </a:rPr>
                  <a:t>)</a:t>
                </a:r>
                <a:r>
                  <a:rPr lang="en-US" b="0" i="0" smtClean="0">
                    <a:latin typeface="Cambria Math" panose="02040503050406030204" pitchFamily="18" charset="0"/>
                  </a:rPr>
                  <a:t>=(</a:t>
                </a:r>
                <a:r>
                  <a:rPr lang="en-US" b="0" i="0" baseline="-25000" smtClean="0">
                    <a:latin typeface="Cambria Math" panose="02040503050406030204" pitchFamily="18" charset="0"/>
                  </a:rPr>
                  <a:t> </a:t>
                </a:r>
                <a:r>
                  <a:rPr lang="en-US" b="0" i="0" smtClean="0">
                    <a:latin typeface="Cambria Math" panose="02040503050406030204" pitchFamily="18" charset="0"/>
                  </a:rPr>
                  <a:t>Pr[𝑀=𝑚]</a:t>
                </a:r>
                <a:r>
                  <a:rPr lang="en-US" b="0" i="0" smtClean="0">
                    <a:latin typeface="Cambria Math" panose="02040503050406030204" pitchFamily="18" charset="0"/>
                  </a:rPr>
                  <a:t>)/(∑_</a:t>
                </a:r>
                <a:r>
                  <a:rPr lang="en-US" b="0" i="0" smtClean="0">
                    <a:latin typeface="Cambria Math" panose="02040503050406030204" pitchFamily="18" charset="0"/>
                  </a:rPr>
                  <a:t>𝑚′</a:t>
                </a:r>
                <a:r>
                  <a:rPr lang="en-US" b="0" i="0" baseline="-25000" smtClean="0">
                    <a:latin typeface="Cambria Math" panose="02040503050406030204" pitchFamily="18" charset="0"/>
                  </a:rPr>
                  <a:t>▒〖</a:t>
                </a:r>
                <a:r>
                  <a:rPr lang="en-US" b="0" i="0" smtClean="0">
                    <a:latin typeface="Cambria Math" panose="02040503050406030204" pitchFamily="18" charset="0"/>
                  </a:rPr>
                  <a:t>Pr[𝑀=𝑚^′]</a:t>
                </a:r>
                <a:r>
                  <a:rPr lang="en-US" b="0" i="0" smtClean="0">
                    <a:latin typeface="Cambria Math" panose="02040503050406030204" pitchFamily="18" charset="0"/>
                  </a:rPr>
                  <a:t> 〗)=</a:t>
                </a:r>
                <a:r>
                  <a:rPr lang="en-US" b="0" i="0" smtClean="0">
                    <a:latin typeface="Cambria Math" panose="02040503050406030204" pitchFamily="18" charset="0"/>
                  </a:rPr>
                  <a:t>(</a:t>
                </a:r>
                <a:r>
                  <a:rPr lang="en-US" b="0" i="0" baseline="-25000" smtClean="0">
                    <a:latin typeface="Cambria Math" panose="02040503050406030204" pitchFamily="18" charset="0"/>
                  </a:rPr>
                  <a:t> </a:t>
                </a:r>
                <a:r>
                  <a:rPr lang="en-US" b="0" i="0" smtClean="0">
                    <a:latin typeface="Cambria Math" panose="02040503050406030204" pitchFamily="18" charset="0"/>
                  </a:rPr>
                  <a:t>Pr[𝑀=𝑚])/</a:t>
                </a:r>
                <a:r>
                  <a:rPr lang="en-US" b="0" i="0" smtClean="0">
                    <a:latin typeface="Cambria Math" panose="02040503050406030204" pitchFamily="18" charset="0"/>
                  </a:rPr>
                  <a:t>1=Pr</a:t>
                </a:r>
                <a:r>
                  <a:rPr lang="en-US" b="0" i="0" smtClean="0">
                    <a:latin typeface="Cambria Math" panose="02040503050406030204" pitchFamily="18" charset="0"/>
                  </a:rPr>
                  <a:t>[𝑀=𝑚</a:t>
                </a:r>
                <a:r>
                  <a:rPr lang="en-US" b="0" i="0" smtClean="0">
                    <a:latin typeface="Cambria Math" panose="02040503050406030204" pitchFamily="18" charset="0"/>
                  </a:rPr>
                  <a:t>]</a:t>
                </a:r>
                <a:endParaRPr lang="en-US" baseline="0" dirty="0" smtClean="0">
                  <a:sym typeface="Wingdings" panose="05000000000000000000" pitchFamily="2" charset="2"/>
                </a:endParaRPr>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50</a:t>
            </a:fld>
            <a:endParaRPr lang="en-US"/>
          </a:p>
        </p:txBody>
      </p:sp>
    </p:spTree>
    <p:extLst>
      <p:ext uri="{BB962C8B-B14F-4D97-AF65-F5344CB8AC3E}">
        <p14:creationId xmlns:p14="http://schemas.microsoft.com/office/powerpoint/2010/main" val="347312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52</a:t>
            </a:fld>
            <a:endParaRPr lang="en-US"/>
          </a:p>
        </p:txBody>
      </p:sp>
    </p:spTree>
    <p:extLst>
      <p:ext uri="{BB962C8B-B14F-4D97-AF65-F5344CB8AC3E}">
        <p14:creationId xmlns:p14="http://schemas.microsoft.com/office/powerpoint/2010/main" val="2168310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53</a:t>
            </a:fld>
            <a:endParaRPr lang="en-US"/>
          </a:p>
        </p:txBody>
      </p:sp>
    </p:spTree>
    <p:extLst>
      <p:ext uri="{BB962C8B-B14F-4D97-AF65-F5344CB8AC3E}">
        <p14:creationId xmlns:p14="http://schemas.microsoft.com/office/powerpoint/2010/main" val="411640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54</a:t>
            </a:fld>
            <a:endParaRPr lang="en-US"/>
          </a:p>
        </p:txBody>
      </p:sp>
    </p:spTree>
    <p:extLst>
      <p:ext uri="{BB962C8B-B14F-4D97-AF65-F5344CB8AC3E}">
        <p14:creationId xmlns:p14="http://schemas.microsoft.com/office/powerpoint/2010/main" val="2352286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55</a:t>
            </a:fld>
            <a:endParaRPr lang="en-US"/>
          </a:p>
        </p:txBody>
      </p:sp>
    </p:spTree>
    <p:extLst>
      <p:ext uri="{BB962C8B-B14F-4D97-AF65-F5344CB8AC3E}">
        <p14:creationId xmlns:p14="http://schemas.microsoft.com/office/powerpoint/2010/main" val="119820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6</a:t>
            </a:fld>
            <a:endParaRPr lang="en-US"/>
          </a:p>
        </p:txBody>
      </p:sp>
    </p:spTree>
    <p:extLst>
      <p:ext uri="{BB962C8B-B14F-4D97-AF65-F5344CB8AC3E}">
        <p14:creationId xmlns:p14="http://schemas.microsoft.com/office/powerpoint/2010/main" val="1119690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Let Wins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Denote</a:t>
            </a:r>
            <a:r>
              <a:rPr lang="en-US" baseline="0" dirty="0" smtClean="0"/>
              <a:t> the event that the attacker wins the game.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dirty="0" err="1" smtClean="0"/>
              <a:t>Wins|c</a:t>
            </a:r>
            <a:r>
              <a:rPr lang="en-US" dirty="0" smtClean="0"/>
              <a:t>!=c’] = 1/2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dirty="0" err="1" smtClean="0"/>
              <a:t>Wins|c</a:t>
            </a:r>
            <a:r>
              <a:rPr lang="en-US" dirty="0" smtClean="0"/>
              <a:t>=c’] = </a:t>
            </a:r>
            <a:r>
              <a:rPr lang="en-US" dirty="0" err="1" smtClean="0"/>
              <a:t>Pr</a:t>
            </a:r>
            <a:r>
              <a:rPr lang="en-US" dirty="0" smtClean="0"/>
              <a:t>[b=1|c=c’] = </a:t>
            </a:r>
            <a:r>
              <a:rPr lang="en-US" dirty="0" err="1" smtClean="0"/>
              <a:t>Pr</a:t>
            </a:r>
            <a:r>
              <a:rPr lang="en-US" dirty="0" smtClean="0"/>
              <a:t>[b=1 and c=c’]/</a:t>
            </a:r>
            <a:r>
              <a:rPr lang="en-US" dirty="0" err="1" smtClean="0"/>
              <a:t>Pr</a:t>
            </a:r>
            <a:r>
              <a:rPr lang="en-US" dirty="0" smtClean="0"/>
              <a:t>[c=c’] = (1/2)</a:t>
            </a:r>
            <a:r>
              <a:rPr lang="en-US" dirty="0" err="1" smtClean="0"/>
              <a:t>Pr</a:t>
            </a:r>
            <a:r>
              <a:rPr lang="en-US" dirty="0" smtClean="0"/>
              <a:t>[</a:t>
            </a:r>
            <a:r>
              <a:rPr lang="en-US" dirty="0" err="1" smtClean="0"/>
              <a:t>Enck</a:t>
            </a:r>
            <a:r>
              <a:rPr lang="en-US" dirty="0" smtClean="0"/>
              <a:t>(m1)=c’]/</a:t>
            </a:r>
            <a:r>
              <a:rPr lang="en-US" dirty="0" err="1" smtClean="0"/>
              <a:t>Pr</a:t>
            </a:r>
            <a:r>
              <a:rPr lang="en-US" dirty="0" smtClean="0"/>
              <a:t>[c=c’]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dirty="0" err="1" smtClean="0"/>
              <a:t>Wins|c</a:t>
            </a:r>
            <a:r>
              <a:rPr lang="en-US" dirty="0" smtClean="0"/>
              <a:t>=c’] *</a:t>
            </a:r>
            <a:r>
              <a:rPr lang="en-US" dirty="0" err="1" smtClean="0"/>
              <a:t>Pr</a:t>
            </a:r>
            <a:r>
              <a:rPr lang="en-US" dirty="0" smtClean="0"/>
              <a:t>[c=c’] = (1/2) </a:t>
            </a:r>
            <a:r>
              <a:rPr lang="en-US" dirty="0" err="1" smtClean="0"/>
              <a:t>Pr</a:t>
            </a:r>
            <a:r>
              <a:rPr lang="en-US" dirty="0" smtClean="0"/>
              <a:t>[</a:t>
            </a:r>
            <a:r>
              <a:rPr lang="en-US" dirty="0" err="1" smtClean="0"/>
              <a:t>Enck</a:t>
            </a:r>
            <a:r>
              <a:rPr lang="en-US" dirty="0" smtClean="0"/>
              <a:t>(m1)]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[Wins] = </a:t>
            </a:r>
            <a:r>
              <a:rPr lang="en-US" dirty="0" err="1" smtClean="0"/>
              <a:t>Pr</a:t>
            </a:r>
            <a:r>
              <a:rPr lang="en-US" dirty="0" smtClean="0"/>
              <a:t>[</a:t>
            </a:r>
            <a:r>
              <a:rPr lang="en-US" dirty="0" err="1" smtClean="0"/>
              <a:t>Wins|c</a:t>
            </a:r>
            <a:r>
              <a:rPr lang="en-US" dirty="0" smtClean="0"/>
              <a:t>!=c’]*</a:t>
            </a:r>
            <a:r>
              <a:rPr lang="en-US" dirty="0" err="1" smtClean="0"/>
              <a:t>Pr</a:t>
            </a:r>
            <a:r>
              <a:rPr lang="en-US" dirty="0" smtClean="0"/>
              <a:t>[c!=c’] + </a:t>
            </a:r>
            <a:r>
              <a:rPr lang="en-US" dirty="0" err="1" smtClean="0"/>
              <a:t>Pr</a:t>
            </a:r>
            <a:r>
              <a:rPr lang="en-US" dirty="0" smtClean="0"/>
              <a:t>[c=c’]*</a:t>
            </a:r>
            <a:r>
              <a:rPr lang="en-US" dirty="0" err="1" smtClean="0"/>
              <a:t>Pr</a:t>
            </a:r>
            <a:r>
              <a:rPr lang="en-US" dirty="0" smtClean="0"/>
              <a:t>[</a:t>
            </a:r>
            <a:r>
              <a:rPr lang="en-US" dirty="0" err="1" smtClean="0"/>
              <a:t>Wins|c</a:t>
            </a:r>
            <a:r>
              <a:rPr lang="en-US" dirty="0" smtClean="0"/>
              <a:t>=c’]  = (</a:t>
            </a:r>
            <a:r>
              <a:rPr lang="en-US" baseline="0" dirty="0" smtClean="0"/>
              <a:t>½</a:t>
            </a:r>
            <a:r>
              <a:rPr lang="en-US" dirty="0" smtClean="0"/>
              <a:t>)*</a:t>
            </a:r>
            <a:r>
              <a:rPr lang="en-US" dirty="0" err="1" smtClean="0"/>
              <a:t>Pr</a:t>
            </a:r>
            <a:r>
              <a:rPr lang="en-US" dirty="0" smtClean="0"/>
              <a:t>[c!=c’]+(</a:t>
            </a:r>
            <a:r>
              <a:rPr lang="en-US" baseline="0" dirty="0" smtClean="0"/>
              <a:t>½</a:t>
            </a:r>
            <a:r>
              <a:rPr lang="en-US" dirty="0" smtClean="0"/>
              <a:t>) </a:t>
            </a:r>
            <a:r>
              <a:rPr lang="en-US" dirty="0" err="1" smtClean="0"/>
              <a:t>Pr</a:t>
            </a:r>
            <a:r>
              <a:rPr lang="en-US" dirty="0" smtClean="0"/>
              <a:t>[</a:t>
            </a:r>
            <a:r>
              <a:rPr lang="en-US" dirty="0" err="1" smtClean="0"/>
              <a:t>Enck</a:t>
            </a:r>
            <a:r>
              <a:rPr lang="en-US" dirty="0" smtClean="0"/>
              <a:t>(m1)] = (</a:t>
            </a:r>
            <a:r>
              <a:rPr lang="en-US" baseline="0" dirty="0" smtClean="0"/>
              <a:t>½</a:t>
            </a:r>
            <a:r>
              <a:rPr lang="en-US" dirty="0" smtClean="0"/>
              <a:t>) (1-</a:t>
            </a:r>
            <a:r>
              <a:rPr lang="en-US" baseline="0" dirty="0" smtClean="0"/>
              <a:t>½</a:t>
            </a:r>
            <a:r>
              <a:rPr lang="en-US" dirty="0" smtClean="0"/>
              <a:t> * </a:t>
            </a:r>
            <a:r>
              <a:rPr lang="en-US" dirty="0" err="1" smtClean="0"/>
              <a:t>Pr</a:t>
            </a:r>
            <a:r>
              <a:rPr lang="en-US" dirty="0" smtClean="0"/>
              <a:t>[</a:t>
            </a:r>
            <a:r>
              <a:rPr lang="en-US" dirty="0" err="1" smtClean="0"/>
              <a:t>Enck</a:t>
            </a:r>
            <a:r>
              <a:rPr lang="en-US" dirty="0" smtClean="0"/>
              <a:t>(m0)=c’]-</a:t>
            </a:r>
            <a:r>
              <a:rPr lang="en-US" baseline="0" dirty="0" smtClean="0"/>
              <a:t>½</a:t>
            </a:r>
            <a:r>
              <a:rPr lang="en-US" dirty="0" smtClean="0"/>
              <a:t> </a:t>
            </a:r>
            <a:r>
              <a:rPr lang="en-US" dirty="0" err="1" smtClean="0"/>
              <a:t>Pr</a:t>
            </a:r>
            <a:r>
              <a:rPr lang="en-US" dirty="0" smtClean="0"/>
              <a:t>[</a:t>
            </a:r>
            <a:r>
              <a:rPr lang="en-US" dirty="0" err="1" smtClean="0"/>
              <a:t>Enck</a:t>
            </a:r>
            <a:r>
              <a:rPr lang="en-US" dirty="0" smtClean="0"/>
              <a:t>(m1)=c’]) ’]+(</a:t>
            </a:r>
            <a:r>
              <a:rPr lang="en-US" baseline="0" dirty="0" smtClean="0"/>
              <a:t>½</a:t>
            </a:r>
            <a:r>
              <a:rPr lang="en-US" dirty="0" smtClean="0"/>
              <a:t>) </a:t>
            </a:r>
            <a:r>
              <a:rPr lang="en-US" dirty="0" err="1" smtClean="0"/>
              <a:t>Pr</a:t>
            </a:r>
            <a:r>
              <a:rPr lang="en-US" dirty="0" smtClean="0"/>
              <a:t>[</a:t>
            </a:r>
            <a:r>
              <a:rPr lang="en-US" dirty="0" err="1" smtClean="0"/>
              <a:t>Enck</a:t>
            </a:r>
            <a:r>
              <a:rPr lang="en-US" dirty="0" smtClean="0"/>
              <a:t>(m1)] =</a:t>
            </a:r>
            <a:r>
              <a:rPr lang="en-US" baseline="0" dirty="0" smtClean="0"/>
              <a:t> ½ </a:t>
            </a:r>
            <a:r>
              <a:rPr lang="en-US" dirty="0" smtClean="0"/>
              <a:t> – ¼ </a:t>
            </a:r>
            <a:r>
              <a:rPr lang="en-US" dirty="0" err="1" smtClean="0"/>
              <a:t>Pr</a:t>
            </a:r>
            <a:r>
              <a:rPr lang="en-US" dirty="0" smtClean="0"/>
              <a:t>[</a:t>
            </a:r>
            <a:r>
              <a:rPr lang="en-US" dirty="0" err="1" smtClean="0"/>
              <a:t>Enck</a:t>
            </a:r>
            <a:r>
              <a:rPr lang="en-US" dirty="0" smtClean="0"/>
              <a:t>(m0)=c’] + ¼ </a:t>
            </a:r>
            <a:r>
              <a:rPr lang="en-US" dirty="0" err="1" smtClean="0"/>
              <a:t>Pr</a:t>
            </a:r>
            <a:r>
              <a:rPr lang="en-US" dirty="0" smtClean="0"/>
              <a:t>[</a:t>
            </a:r>
            <a:r>
              <a:rPr lang="en-US" dirty="0" err="1" smtClean="0"/>
              <a:t>Enck</a:t>
            </a:r>
            <a:r>
              <a:rPr lang="en-US" dirty="0" smtClean="0"/>
              <a:t>(m1)=c’] &gt;</a:t>
            </a:r>
            <a:r>
              <a:rPr lang="en-US" baseline="0" dirty="0" smtClean="0"/>
              <a:t> ½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above derivation only establishes one direction of the proof.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Suppose now that for all </a:t>
            </a:r>
            <a:r>
              <a:rPr lang="en-US" baseline="0" dirty="0" err="1" smtClean="0"/>
              <a:t>m,m</a:t>
            </a:r>
            <a:r>
              <a:rPr lang="en-US" baseline="0" dirty="0" smtClean="0"/>
              <a:t>’, c’ we have </a:t>
            </a:r>
            <a:r>
              <a:rPr lang="en-US" dirty="0" err="1" smtClean="0"/>
              <a:t>Pr</a:t>
            </a:r>
            <a:r>
              <a:rPr lang="en-US" dirty="0" smtClean="0"/>
              <a:t>[</a:t>
            </a:r>
            <a:r>
              <a:rPr lang="en-US" dirty="0" err="1" smtClean="0"/>
              <a:t>Enc</a:t>
            </a:r>
            <a:r>
              <a:rPr lang="en-US" baseline="-25000" dirty="0" err="1" smtClean="0"/>
              <a:t>K</a:t>
            </a:r>
            <a:r>
              <a:rPr lang="en-US" dirty="0" smtClean="0"/>
              <a:t>(m)= c’] = </a:t>
            </a:r>
            <a:r>
              <a:rPr lang="en-US" dirty="0" err="1" smtClean="0"/>
              <a:t>Pr</a:t>
            </a:r>
            <a:r>
              <a:rPr lang="en-US" dirty="0" smtClean="0"/>
              <a:t>[</a:t>
            </a:r>
            <a:r>
              <a:rPr lang="en-US" dirty="0" err="1" smtClean="0"/>
              <a:t>Enc</a:t>
            </a:r>
            <a:r>
              <a:rPr lang="en-US" baseline="-25000" dirty="0" err="1" smtClean="0"/>
              <a:t>K</a:t>
            </a:r>
            <a:r>
              <a:rPr lang="en-US" dirty="0" smtClean="0"/>
              <a:t>(m’)=c’] . Now we need to argue that the adversary cannot win the game with probability &gt; </a:t>
            </a:r>
            <a:r>
              <a:rPr lang="en-US" baseline="0" dirty="0" smtClean="0"/>
              <a:t>½. How to argue? Let m0,m1 denote the messages played in round 1, and let c be the challenge cipher text sent in round 2. Note that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0</a:t>
            </a:r>
            <a:r>
              <a:rPr lang="en-US" dirty="0" smtClean="0"/>
              <a:t>)= c’] =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1</a:t>
            </a:r>
            <a:r>
              <a:rPr lang="en-US" dirty="0" smtClean="0"/>
              <a:t>)=c’] (by definition) so we have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[b=1</a:t>
            </a:r>
            <a:r>
              <a:rPr lang="en-US" baseline="0" dirty="0" smtClean="0"/>
              <a:t> |  c] = </a:t>
            </a:r>
            <a:r>
              <a:rPr lang="en-US" baseline="0" dirty="0" err="1" smtClean="0"/>
              <a:t>Pr</a:t>
            </a:r>
            <a:r>
              <a:rPr lang="en-US" baseline="0" dirty="0" smtClean="0"/>
              <a:t>[b and c]/</a:t>
            </a:r>
            <a:r>
              <a:rPr lang="en-US" baseline="0" dirty="0" err="1" smtClean="0"/>
              <a:t>Pr</a:t>
            </a:r>
            <a:r>
              <a:rPr lang="en-US" baseline="0" dirty="0" smtClean="0"/>
              <a:t>[c] = (1/2)</a:t>
            </a:r>
            <a:r>
              <a:rPr lang="en-US" dirty="0" smtClean="0"/>
              <a:t>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1</a:t>
            </a:r>
            <a:r>
              <a:rPr lang="en-US" dirty="0" smtClean="0"/>
              <a:t>)=c]/ </a:t>
            </a:r>
            <a:r>
              <a:rPr lang="en-US" baseline="0" dirty="0" err="1" smtClean="0"/>
              <a:t>Pr</a:t>
            </a:r>
            <a:r>
              <a:rPr lang="en-US" baseline="0" dirty="0" smtClean="0"/>
              <a:t>[c]  = (1/2)</a:t>
            </a:r>
            <a:r>
              <a:rPr lang="en-US" dirty="0" smtClean="0"/>
              <a:t>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0</a:t>
            </a:r>
            <a:r>
              <a:rPr lang="en-US" dirty="0" smtClean="0"/>
              <a:t>)=c]/ </a:t>
            </a:r>
            <a:r>
              <a:rPr lang="en-US" baseline="0" dirty="0" err="1" smtClean="0"/>
              <a:t>Pr</a:t>
            </a:r>
            <a:r>
              <a:rPr lang="en-US" baseline="0" dirty="0" smtClean="0"/>
              <a:t>[c] = </a:t>
            </a:r>
            <a:r>
              <a:rPr lang="en-US" baseline="0" dirty="0" err="1" smtClean="0"/>
              <a:t>Pr</a:t>
            </a:r>
            <a:r>
              <a:rPr lang="en-US" baseline="0" dirty="0" smtClean="0"/>
              <a:t>[b=0|c]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a:t>
            </a:r>
            <a:r>
              <a:rPr lang="en-US" dirty="0" err="1" smtClean="0"/>
              <a:t>Pr</a:t>
            </a:r>
            <a:r>
              <a:rPr lang="en-US" dirty="0" smtClean="0"/>
              <a:t>[b=1</a:t>
            </a:r>
            <a:r>
              <a:rPr lang="en-US" baseline="0" dirty="0" smtClean="0"/>
              <a:t> |  c] +</a:t>
            </a:r>
            <a:r>
              <a:rPr lang="en-US" baseline="0" dirty="0" err="1" smtClean="0"/>
              <a:t>Pr</a:t>
            </a:r>
            <a:r>
              <a:rPr lang="en-US" baseline="0" dirty="0" smtClean="0"/>
              <a:t>[b=0|c] =1. Thus, </a:t>
            </a:r>
            <a:r>
              <a:rPr lang="en-US" baseline="0" dirty="0" err="1" smtClean="0"/>
              <a:t>Pr</a:t>
            </a:r>
            <a:r>
              <a:rPr lang="en-US" baseline="0" dirty="0" smtClean="0"/>
              <a:t>[b=0|c]  = ½ and </a:t>
            </a:r>
            <a:r>
              <a:rPr lang="en-US" baseline="0" dirty="0" err="1" smtClean="0"/>
              <a:t>Pr</a:t>
            </a:r>
            <a:r>
              <a:rPr lang="en-US" baseline="0" dirty="0" smtClean="0"/>
              <a:t>[b=1|c] = ½ so whatever bit b’ the attacker guesses after seeing c he will win with probability ½.</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CE35DAA-499F-4673-978B-A6190921FD97}" type="slidenum">
              <a:rPr lang="en-US" smtClean="0"/>
              <a:t>56</a:t>
            </a:fld>
            <a:endParaRPr lang="en-US"/>
          </a:p>
        </p:txBody>
      </p:sp>
    </p:spTree>
    <p:extLst>
      <p:ext uri="{BB962C8B-B14F-4D97-AF65-F5344CB8AC3E}">
        <p14:creationId xmlns:p14="http://schemas.microsoft.com/office/powerpoint/2010/main" val="2848139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The following calculation holds for any c, m’ </a:t>
                </a:r>
                <a:r>
                  <a:rPr lang="en-US" dirty="0" err="1" smtClean="0"/>
                  <a:t>Pr</a:t>
                </a:r>
                <a:r>
                  <a:rPr lang="en-US" dirty="0" smtClean="0"/>
                  <a:t>[C=</a:t>
                </a:r>
                <a:r>
                  <a:rPr lang="en-US" dirty="0" err="1" smtClean="0"/>
                  <a:t>c|M</a:t>
                </a:r>
                <a:r>
                  <a:rPr lang="en-US" dirty="0" smtClean="0"/>
                  <a:t>=m’] = </a:t>
                </a:r>
                <a:r>
                  <a:rPr lang="en-US" dirty="0" err="1" smtClean="0"/>
                  <a:t>Pr</a:t>
                </a:r>
                <a:r>
                  <a:rPr lang="en-US" dirty="0" smtClean="0"/>
                  <a:t>[</a:t>
                </a:r>
                <a:r>
                  <a:rPr lang="en-US" dirty="0" err="1" smtClean="0"/>
                  <a:t>Enc</a:t>
                </a:r>
                <a:r>
                  <a:rPr lang="en-US" baseline="-25000" dirty="0" err="1" smtClean="0"/>
                  <a:t>K</a:t>
                </a:r>
                <a:r>
                  <a:rPr lang="en-US" dirty="0" smtClean="0"/>
                  <a:t>(m’)=c] = </a:t>
                </a:r>
                <a:r>
                  <a:rPr lang="en-US" dirty="0" err="1" smtClean="0"/>
                  <a:t>Pr</a:t>
                </a:r>
                <a:r>
                  <a:rPr lang="en-US" dirty="0" smtClean="0"/>
                  <a:t>[</a:t>
                </a:r>
                <a14:m>
                  <m:oMath xmlns:m="http://schemas.openxmlformats.org/officeDocument/2006/math">
                    <m:r>
                      <a:rPr lang="en-US" sz="1200" b="0" i="1" smtClean="0">
                        <a:latin typeface="Cambria Math" panose="02040503050406030204" pitchFamily="18" charset="0"/>
                      </a:rPr>
                      <m:t>𝐾</m:t>
                    </m:r>
                    <m:r>
                      <a:rPr lang="en-US" sz="1200" b="0" i="1" smtClean="0">
                        <a:latin typeface="Cambria Math" panose="02040503050406030204" pitchFamily="18" charset="0"/>
                        <a:ea typeface="Cambria Math" panose="02040503050406030204" pitchFamily="18" charset="0"/>
                      </a:rPr>
                      <m:t>⨁</m:t>
                    </m:r>
                  </m:oMath>
                </a14:m>
                <a:r>
                  <a:rPr lang="en-US" dirty="0" smtClean="0"/>
                  <a:t>m’ =c] = </a:t>
                </a:r>
                <a:r>
                  <a:rPr lang="en-US" dirty="0" err="1" smtClean="0"/>
                  <a:t>Pr</a:t>
                </a:r>
                <a:r>
                  <a:rPr lang="en-US" dirty="0" smtClean="0"/>
                  <a:t>[K=c</a:t>
                </a:r>
                <a14:m>
                  <m:oMath xmlns:m="http://schemas.openxmlformats.org/officeDocument/2006/math">
                    <m:r>
                      <a:rPr lang="en-US" sz="1200" b="0" i="1" smtClean="0">
                        <a:latin typeface="Cambria Math" panose="02040503050406030204" pitchFamily="18" charset="0"/>
                        <a:ea typeface="Cambria Math" panose="02040503050406030204" pitchFamily="18" charset="0"/>
                      </a:rPr>
                      <m:t>⨁</m:t>
                    </m:r>
                  </m:oMath>
                </a14:m>
                <a:r>
                  <a:rPr lang="en-US" dirty="0" smtClean="0"/>
                  <a:t>m’]</a:t>
                </a:r>
                <a:r>
                  <a:rPr lang="en-US" baseline="0" dirty="0" smtClean="0"/>
                  <a:t> = </a:t>
                </a:r>
                <a14:m>
                  <m:oMath xmlns:m="http://schemas.openxmlformats.org/officeDocument/2006/math">
                    <m:f>
                      <m:fPr>
                        <m:type m:val="skw"/>
                        <m:ctrlPr>
                          <a:rPr lang="en-US" sz="1200" i="1" dirty="0" smtClean="0">
                            <a:latin typeface="Cambria Math" panose="02040503050406030204" pitchFamily="18" charset="0"/>
                          </a:rPr>
                        </m:ctrlPr>
                      </m:fPr>
                      <m:num>
                        <m:r>
                          <a:rPr lang="en-US" sz="1200" b="0" i="1" dirty="0" smtClean="0">
                            <a:latin typeface="Cambria Math" panose="02040503050406030204" pitchFamily="18" charset="0"/>
                          </a:rPr>
                          <m:t>1</m:t>
                        </m:r>
                      </m:num>
                      <m:den>
                        <m:d>
                          <m:dPr>
                            <m:begChr m:val="|"/>
                            <m:endChr m:val="|"/>
                            <m:ctrlPr>
                              <a:rPr lang="en-US" sz="1200" i="1">
                                <a:latin typeface="Cambria Math" panose="02040503050406030204" pitchFamily="18" charset="0"/>
                              </a:rPr>
                            </m:ctrlPr>
                          </m:dPr>
                          <m:e>
                            <m:r>
                              <a:rPr lang="el-GR" sz="1200" i="1">
                                <a:latin typeface="Cambria Math" panose="02040503050406030204" pitchFamily="18" charset="0"/>
                              </a:rPr>
                              <m:t>𝒦</m:t>
                            </m:r>
                          </m:e>
                        </m:d>
                      </m:den>
                    </m:f>
                  </m:oMath>
                </a14:m>
                <a:endParaRPr lang="en-US" dirty="0"/>
              </a:p>
            </p:txBody>
          </p:sp>
        </mc:Choice>
        <mc:Fallback xmlns="">
          <p:sp>
            <p:nvSpPr>
              <p:cNvPr id="3" name="Notes Placeholder 2"/>
              <p:cNvSpPr>
                <a:spLocks noGrp="1"/>
              </p:cNvSpPr>
              <p:nvPr>
                <p:ph type="body" idx="1"/>
              </p:nvPr>
            </p:nvSpPr>
            <p:spPr/>
            <p:txBody>
              <a:bodyPr/>
              <a:lstStyle/>
              <a:p>
                <a:r>
                  <a:rPr lang="en-US" dirty="0" smtClean="0"/>
                  <a:t>The following calculation holds for any c, m’ </a:t>
                </a:r>
                <a:r>
                  <a:rPr lang="en-US" dirty="0" err="1" smtClean="0"/>
                  <a:t>Pr</a:t>
                </a:r>
                <a:r>
                  <a:rPr lang="en-US" dirty="0" smtClean="0"/>
                  <a:t>[C=</a:t>
                </a:r>
                <a:r>
                  <a:rPr lang="en-US" dirty="0" err="1" smtClean="0"/>
                  <a:t>c|M</a:t>
                </a:r>
                <a:r>
                  <a:rPr lang="en-US" dirty="0" smtClean="0"/>
                  <a:t>=m’] = </a:t>
                </a:r>
                <a:r>
                  <a:rPr lang="en-US" dirty="0" err="1" smtClean="0"/>
                  <a:t>Pr</a:t>
                </a:r>
                <a:r>
                  <a:rPr lang="en-US" dirty="0" smtClean="0"/>
                  <a:t>[</a:t>
                </a:r>
                <a:r>
                  <a:rPr lang="en-US" dirty="0" err="1" smtClean="0"/>
                  <a:t>Enc</a:t>
                </a:r>
                <a:r>
                  <a:rPr lang="en-US" baseline="-25000" dirty="0" err="1" smtClean="0"/>
                  <a:t>K</a:t>
                </a:r>
                <a:r>
                  <a:rPr lang="en-US" dirty="0" smtClean="0"/>
                  <a:t>(m’)=c] = </a:t>
                </a:r>
                <a:r>
                  <a:rPr lang="en-US" dirty="0" err="1" smtClean="0"/>
                  <a:t>Pr</a:t>
                </a:r>
                <a:r>
                  <a:rPr lang="en-US" dirty="0" smtClean="0"/>
                  <a:t>[</a:t>
                </a:r>
                <a:r>
                  <a:rPr lang="en-US" sz="1200" b="0" i="0" smtClean="0">
                    <a:latin typeface="Cambria Math" panose="02040503050406030204" pitchFamily="18" charset="0"/>
                  </a:rPr>
                  <a:t>𝐾</a:t>
                </a:r>
                <a:r>
                  <a:rPr lang="en-US" sz="1200" b="0" i="0" smtClean="0">
                    <a:latin typeface="Cambria Math" panose="02040503050406030204" pitchFamily="18" charset="0"/>
                    <a:ea typeface="Cambria Math" panose="02040503050406030204" pitchFamily="18" charset="0"/>
                  </a:rPr>
                  <a:t>⨁</a:t>
                </a:r>
                <a:r>
                  <a:rPr lang="en-US" dirty="0" smtClean="0"/>
                  <a:t>m’ =c] = </a:t>
                </a:r>
                <a:r>
                  <a:rPr lang="en-US" dirty="0" err="1" smtClean="0"/>
                  <a:t>Pr</a:t>
                </a:r>
                <a:r>
                  <a:rPr lang="en-US" dirty="0" smtClean="0"/>
                  <a:t>[K=c</a:t>
                </a:r>
                <a:r>
                  <a:rPr lang="en-US" sz="1200" b="0" i="0" smtClean="0">
                    <a:latin typeface="Cambria Math" panose="02040503050406030204" pitchFamily="18" charset="0"/>
                    <a:ea typeface="Cambria Math" panose="02040503050406030204" pitchFamily="18" charset="0"/>
                  </a:rPr>
                  <a:t>⨁</a:t>
                </a:r>
                <a:r>
                  <a:rPr lang="en-US" dirty="0" smtClean="0"/>
                  <a:t>m</a:t>
                </a:r>
                <a:r>
                  <a:rPr lang="en-US" dirty="0" smtClean="0"/>
                  <a:t>’]</a:t>
                </a:r>
                <a:r>
                  <a:rPr lang="en-US" baseline="0" dirty="0" smtClean="0"/>
                  <a:t> = </a:t>
                </a:r>
                <a:r>
                  <a:rPr lang="en-US" sz="1200" b="0" i="0" dirty="0" smtClean="0">
                    <a:latin typeface="Cambria Math" panose="02040503050406030204" pitchFamily="18" charset="0"/>
                  </a:rPr>
                  <a:t>1</a:t>
                </a:r>
                <a:r>
                  <a:rPr lang="en-US" sz="1200" b="0" i="0" dirty="0" smtClean="0">
                    <a:latin typeface="Cambria Math" panose="02040503050406030204" pitchFamily="18" charset="0"/>
                  </a:rPr>
                  <a:t>⁄</a:t>
                </a:r>
                <a:r>
                  <a:rPr lang="en-US" sz="1200" b="0" i="0">
                    <a:latin typeface="Cambria Math" panose="02040503050406030204" pitchFamily="18" charset="0"/>
                  </a:rPr>
                  <a:t>|</a:t>
                </a:r>
                <a:r>
                  <a:rPr lang="el-GR" sz="1200" i="0">
                    <a:latin typeface="Cambria Math" panose="02040503050406030204" pitchFamily="18" charset="0"/>
                  </a:rPr>
                  <a:t>𝒦| </a:t>
                </a:r>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57</a:t>
            </a:fld>
            <a:endParaRPr lang="en-US"/>
          </a:p>
        </p:txBody>
      </p:sp>
    </p:spTree>
    <p:extLst>
      <p:ext uri="{BB962C8B-B14F-4D97-AF65-F5344CB8AC3E}">
        <p14:creationId xmlns:p14="http://schemas.microsoft.com/office/powerpoint/2010/main" val="4053916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58</a:t>
            </a:fld>
            <a:endParaRPr lang="en-US"/>
          </a:p>
        </p:txBody>
      </p:sp>
    </p:spTree>
    <p:extLst>
      <p:ext uri="{BB962C8B-B14F-4D97-AF65-F5344CB8AC3E}">
        <p14:creationId xmlns:p14="http://schemas.microsoft.com/office/powerpoint/2010/main" val="1567924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59</a:t>
            </a:fld>
            <a:endParaRPr lang="en-US"/>
          </a:p>
        </p:txBody>
      </p:sp>
    </p:spTree>
    <p:extLst>
      <p:ext uri="{BB962C8B-B14F-4D97-AF65-F5344CB8AC3E}">
        <p14:creationId xmlns:p14="http://schemas.microsoft.com/office/powerpoint/2010/main" val="25231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60</a:t>
            </a:fld>
            <a:endParaRPr lang="en-US"/>
          </a:p>
        </p:txBody>
      </p:sp>
    </p:spTree>
    <p:extLst>
      <p:ext uri="{BB962C8B-B14F-4D97-AF65-F5344CB8AC3E}">
        <p14:creationId xmlns:p14="http://schemas.microsoft.com/office/powerpoint/2010/main" val="868762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Proof: Suppose for contradiction</a:t>
                </a:r>
                <a:r>
                  <a:rPr lang="en-US" baseline="0" dirty="0" smtClean="0"/>
                  <a:t> that </a:t>
                </a:r>
                <a14:m>
                  <m:oMath xmlns:m="http://schemas.openxmlformats.org/officeDocument/2006/math">
                    <m:d>
                      <m:dPr>
                        <m:begChr m:val="|"/>
                        <m:endChr m:val="|"/>
                        <m:ctrlPr>
                          <a:rPr lang="en-US" sz="1200" i="1" smtClean="0">
                            <a:latin typeface="Cambria Math" panose="02040503050406030204" pitchFamily="18" charset="0"/>
                          </a:rPr>
                        </m:ctrlPr>
                      </m:dPr>
                      <m:e>
                        <m:r>
                          <a:rPr lang="el-GR" sz="1200" i="1">
                            <a:latin typeface="Cambria Math" panose="02040503050406030204" pitchFamily="18" charset="0"/>
                          </a:rPr>
                          <m:t>𝒦</m:t>
                        </m:r>
                      </m:e>
                    </m:d>
                    <m:r>
                      <a:rPr lang="en-US" sz="1200" b="0" i="1" smtClean="0">
                        <a:latin typeface="Cambria Math" panose="02040503050406030204" pitchFamily="18" charset="0"/>
                      </a:rPr>
                      <m:t>&lt;</m:t>
                    </m:r>
                    <m:d>
                      <m:dPr>
                        <m:begChr m:val="|"/>
                        <m:endChr m:val="|"/>
                        <m:ctrlPr>
                          <a:rPr lang="en-US" sz="1200" i="1" smtClean="0">
                            <a:latin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ℳ</m:t>
                        </m:r>
                      </m:e>
                    </m:d>
                  </m:oMath>
                </a14:m>
                <a:r>
                  <a:rPr lang="en-US" baseline="0" dirty="0" smtClean="0"/>
                  <a:t>. Given a ciphertext c let </a:t>
                </a:r>
                <a14:m>
                  <m:oMath xmlns:m="http://schemas.openxmlformats.org/officeDocument/2006/math">
                    <m:r>
                      <a:rPr lang="en-US" sz="1200" i="1" smtClean="0">
                        <a:latin typeface="Cambria Math" panose="02040503050406030204" pitchFamily="18" charset="0"/>
                        <a:ea typeface="Cambria Math" panose="02040503050406030204" pitchFamily="18" charset="0"/>
                      </a:rPr>
                      <m:t>ℳ</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r>
                      <a:rPr lang="en-US" sz="1200" b="0" i="1" smtClean="0">
                        <a:latin typeface="Cambria Math" panose="02040503050406030204" pitchFamily="18" charset="0"/>
                        <a:ea typeface="Cambria Math" panose="02040503050406030204" pitchFamily="18" charset="0"/>
                      </a:rPr>
                      <m:t>=</m:t>
                    </m:r>
                    <m:d>
                      <m:dPr>
                        <m:begChr m:val="{"/>
                        <m:endChr m:val="}"/>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𝑚</m:t>
                        </m:r>
                        <m:d>
                          <m:dPr>
                            <m:begChr m:val="|"/>
                            <m:endChr m:val=""/>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𝑚</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𝐷𝑒𝑐</m:t>
                                </m:r>
                              </m:e>
                              <m:sub>
                                <m:r>
                                  <a:rPr lang="en-US" sz="1200" b="0" i="1" smtClean="0">
                                    <a:latin typeface="Cambria Math" panose="02040503050406030204" pitchFamily="18" charset="0"/>
                                    <a:ea typeface="Cambria Math" panose="02040503050406030204" pitchFamily="18" charset="0"/>
                                  </a:rPr>
                                  <m:t>𝑘</m:t>
                                </m:r>
                              </m:sub>
                            </m:sSub>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e>
                        </m:d>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𝑓𝑜𝑟</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𝑠𝑜𝑚𝑒</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𝑘𝑒𝑦</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𝑘</m:t>
                        </m:r>
                        <m:r>
                          <a:rPr lang="en-US" sz="1200" b="0" i="1" smtClean="0">
                            <a:latin typeface="Cambria Math" panose="02040503050406030204" pitchFamily="18" charset="0"/>
                            <a:ea typeface="Cambria Math" panose="02040503050406030204" pitchFamily="18" charset="0"/>
                          </a:rPr>
                          <m:t> ∈</m:t>
                        </m:r>
                        <m:r>
                          <a:rPr lang="el-GR" sz="1200" i="1" smtClean="0">
                            <a:latin typeface="Cambria Math" panose="02040503050406030204" pitchFamily="18" charset="0"/>
                          </a:rPr>
                          <m:t>𝒦</m:t>
                        </m:r>
                      </m:e>
                    </m:d>
                  </m:oMath>
                </a14:m>
                <a:r>
                  <a:rPr lang="en-US" dirty="0" smtClean="0"/>
                  <a:t>. Trivially </a:t>
                </a:r>
                <a14:m>
                  <m:oMath xmlns:m="http://schemas.openxmlformats.org/officeDocument/2006/math">
                    <m:d>
                      <m:dPr>
                        <m:begChr m:val="|"/>
                        <m:endChr m:val="|"/>
                        <m:ctrlPr>
                          <a:rPr lang="en-US" sz="1200" i="1" smtClean="0">
                            <a:latin typeface="Cambria Math" panose="02040503050406030204" pitchFamily="18" charset="0"/>
                          </a:rPr>
                        </m:ctrlPr>
                      </m:dPr>
                      <m:e>
                        <m:r>
                          <a:rPr lang="en-US" sz="1200" i="1" smtClean="0">
                            <a:latin typeface="Cambria Math" panose="02040503050406030204" pitchFamily="18" charset="0"/>
                            <a:ea typeface="Cambria Math" panose="02040503050406030204" pitchFamily="18" charset="0"/>
                          </a:rPr>
                          <m:t>ℳ</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e>
                    </m:d>
                    <m:r>
                      <a:rPr lang="en-US" sz="1200" i="1" smtClean="0">
                        <a:latin typeface="Cambria Math" panose="02040503050406030204" pitchFamily="18" charset="0"/>
                        <a:ea typeface="Cambria Math" panose="02040503050406030204" pitchFamily="18" charset="0"/>
                      </a:rPr>
                      <m:t>≤</m:t>
                    </m:r>
                    <m:d>
                      <m:dPr>
                        <m:begChr m:val="|"/>
                        <m:endChr m:val="|"/>
                        <m:ctrlPr>
                          <a:rPr lang="en-US" sz="1200" i="1" smtClean="0">
                            <a:latin typeface="Cambria Math" panose="02040503050406030204" pitchFamily="18" charset="0"/>
                          </a:rPr>
                        </m:ctrlPr>
                      </m:dPr>
                      <m:e>
                        <m:r>
                          <a:rPr lang="el-GR" sz="1200" i="1">
                            <a:latin typeface="Cambria Math" panose="02040503050406030204" pitchFamily="18" charset="0"/>
                          </a:rPr>
                          <m:t>𝒦</m:t>
                        </m:r>
                      </m:e>
                    </m:d>
                    <m:r>
                      <a:rPr lang="en-US" sz="1200" b="0" i="1" smtClean="0">
                        <a:latin typeface="Cambria Math" panose="02040503050406030204" pitchFamily="18" charset="0"/>
                      </a:rPr>
                      <m:t>&lt;</m:t>
                    </m:r>
                    <m:d>
                      <m:dPr>
                        <m:begChr m:val="|"/>
                        <m:endChr m:val="|"/>
                        <m:ctrlPr>
                          <a:rPr lang="en-US" sz="1200" i="1" smtClean="0">
                            <a:latin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ℳ</m:t>
                        </m:r>
                      </m:e>
                    </m:d>
                  </m:oMath>
                </a14:m>
                <a:r>
                  <a:rPr lang="en-US" dirty="0" smtClean="0"/>
                  <a:t>. This implies that there</a:t>
                </a:r>
                <a:r>
                  <a:rPr lang="en-US" baseline="0" dirty="0" smtClean="0"/>
                  <a:t> is some message</a:t>
                </a:r>
                <a14:m>
                  <m:oMath xmlns:m="http://schemas.openxmlformats.org/officeDocument/2006/math">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m</m:t>
                    </m:r>
                    <m:r>
                      <a:rPr lang="en-US" sz="1200" b="0" i="1" smtClean="0">
                        <a:latin typeface="Cambria Math" panose="02040503050406030204" pitchFamily="18" charset="0"/>
                        <a:ea typeface="Cambria Math" panose="02040503050406030204" pitchFamily="18" charset="0"/>
                      </a:rPr>
                      <m:t>∈</m:t>
                    </m:r>
                    <m:r>
                      <a:rPr lang="en-US" sz="1200" i="1" smtClean="0">
                        <a:latin typeface="Cambria Math" panose="02040503050406030204" pitchFamily="18" charset="0"/>
                        <a:ea typeface="Cambria Math" panose="02040503050406030204" pitchFamily="18" charset="0"/>
                      </a:rPr>
                      <m:t>ℳ</m:t>
                    </m:r>
                    <m:r>
                      <a:rPr lang="en-US" sz="1200" b="0" i="1" smtClean="0">
                        <a:latin typeface="Cambria Math" panose="02040503050406030204" pitchFamily="18" charset="0"/>
                        <a:ea typeface="Cambria Math" panose="02040503050406030204" pitchFamily="18" charset="0"/>
                      </a:rPr>
                      <m:t>\</m:t>
                    </m:r>
                    <m:r>
                      <a:rPr lang="en-US" sz="1200" i="1" smtClean="0">
                        <a:latin typeface="Cambria Math" panose="02040503050406030204" pitchFamily="18" charset="0"/>
                        <a:ea typeface="Cambria Math" panose="02040503050406030204" pitchFamily="18" charset="0"/>
                      </a:rPr>
                      <m:t>ℳ</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oMath>
                </a14:m>
                <a:r>
                  <a:rPr lang="en-US" dirty="0" smtClean="0"/>
                  <a:t> so that </a:t>
                </a: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0" smtClean="0">
                          <a:latin typeface="Cambria Math" panose="02040503050406030204" pitchFamily="18" charset="0"/>
                        </a:rPr>
                        <m:t>=</m:t>
                      </m:r>
                      <m:r>
                        <a:rPr lang="en-US" b="0" i="0"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oMath>
                  </m:oMathPara>
                </a14:m>
                <a:endParaRPr lang="en-US" b="0" dirty="0" smtClean="0"/>
              </a:p>
              <a:p>
                <a:endParaRPr lang="en-US" dirty="0"/>
              </a:p>
            </p:txBody>
          </p:sp>
        </mc:Choice>
        <mc:Fallback xmlns="">
          <p:sp>
            <p:nvSpPr>
              <p:cNvPr id="3" name="Notes Placeholder 2"/>
              <p:cNvSpPr>
                <a:spLocks noGrp="1"/>
              </p:cNvSpPr>
              <p:nvPr>
                <p:ph type="body" idx="1"/>
              </p:nvPr>
            </p:nvSpPr>
            <p:spPr/>
            <p:txBody>
              <a:bodyPr/>
              <a:lstStyle/>
              <a:p>
                <a:r>
                  <a:rPr lang="en-US" dirty="0" smtClean="0"/>
                  <a:t>Proof: Suppose for contradiction</a:t>
                </a:r>
                <a:r>
                  <a:rPr lang="en-US" baseline="0" dirty="0" smtClean="0"/>
                  <a:t> that </a:t>
                </a:r>
                <a:r>
                  <a:rPr lang="en-US" sz="1200" i="0" smtClean="0">
                    <a:latin typeface="Cambria Math" panose="02040503050406030204" pitchFamily="18" charset="0"/>
                  </a:rPr>
                  <a:t>|</a:t>
                </a:r>
                <a:r>
                  <a:rPr lang="el-GR" sz="1200" i="0">
                    <a:latin typeface="Cambria Math" panose="02040503050406030204" pitchFamily="18" charset="0"/>
                  </a:rPr>
                  <a:t>𝒦|</a:t>
                </a:r>
                <a:r>
                  <a:rPr lang="en-US" sz="1200" b="0" i="0" smtClean="0">
                    <a:latin typeface="Cambria Math" panose="02040503050406030204" pitchFamily="18" charset="0"/>
                  </a:rPr>
                  <a:t>&lt;</a:t>
                </a:r>
                <a:r>
                  <a:rPr lang="en-US" sz="1200" i="0" smtClean="0">
                    <a:latin typeface="Cambria Math" panose="02040503050406030204" pitchFamily="18" charset="0"/>
                  </a:rPr>
                  <a:t>|</a:t>
                </a:r>
                <a:r>
                  <a:rPr lang="en-US" sz="1200" i="0">
                    <a:latin typeface="Cambria Math" panose="02040503050406030204" pitchFamily="18" charset="0"/>
                    <a:ea typeface="Cambria Math" panose="02040503050406030204" pitchFamily="18" charset="0"/>
                  </a:rPr>
                  <a:t>ℳ|</a:t>
                </a:r>
                <a:r>
                  <a:rPr lang="en-US" baseline="0" dirty="0" smtClean="0"/>
                  <a:t>. Given a ciphertext c let </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(𝑐)={𝑚├|𝑚=〖𝐷𝑒𝑐〗_𝑘 (𝑐)┤  𝑓𝑜𝑟 𝑠𝑜𝑚𝑒 𝑘𝑒𝑦 𝑘 ∈</a:t>
                </a:r>
                <a:r>
                  <a:rPr lang="el-GR" sz="1200" i="0" smtClean="0">
                    <a:latin typeface="Cambria Math" panose="02040503050406030204" pitchFamily="18" charset="0"/>
                  </a:rPr>
                  <a:t>𝒦</a:t>
                </a:r>
                <a:r>
                  <a:rPr lang="en-US" sz="1200" b="0" i="0" smtClean="0">
                    <a:latin typeface="Cambria Math" panose="02040503050406030204" pitchFamily="18" charset="0"/>
                    <a:ea typeface="Cambria Math" panose="02040503050406030204" pitchFamily="18" charset="0"/>
                  </a:rPr>
                  <a:t>}</a:t>
                </a:r>
                <a:r>
                  <a:rPr lang="en-US" dirty="0" smtClean="0"/>
                  <a:t>. Trivially </a:t>
                </a:r>
                <a:r>
                  <a:rPr lang="en-US" sz="1200" i="0" smtClean="0">
                    <a:latin typeface="Cambria Math" panose="02040503050406030204" pitchFamily="18" charset="0"/>
                  </a:rPr>
                  <a:t>|</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a:t>
                </a:r>
                <a:r>
                  <a:rPr lang="en-US" sz="1200" b="0" i="0" smtClean="0">
                    <a:latin typeface="Cambria Math" panose="02040503050406030204" pitchFamily="18" charset="0"/>
                    <a:ea typeface="Cambria Math" panose="02040503050406030204" pitchFamily="18" charset="0"/>
                  </a:rPr>
                  <a:t>𝑐)</a:t>
                </a:r>
                <a:r>
                  <a:rPr lang="en-US" sz="1200" b="0" i="0">
                    <a:latin typeface="Cambria Math" panose="02040503050406030204" pitchFamily="18" charset="0"/>
                    <a:ea typeface="Cambria Math" panose="02040503050406030204" pitchFamily="18" charset="0"/>
                  </a:rPr>
                  <a:t>|</a:t>
                </a:r>
                <a:r>
                  <a:rPr lang="en-US" sz="1200" i="0" smtClean="0">
                    <a:latin typeface="Cambria Math" panose="02040503050406030204" pitchFamily="18" charset="0"/>
                    <a:ea typeface="Cambria Math" panose="02040503050406030204" pitchFamily="18" charset="0"/>
                  </a:rPr>
                  <a:t>≤</a:t>
                </a:r>
                <a:r>
                  <a:rPr lang="en-US" sz="1200" i="0" smtClean="0">
                    <a:latin typeface="Cambria Math" panose="02040503050406030204" pitchFamily="18" charset="0"/>
                  </a:rPr>
                  <a:t>|</a:t>
                </a:r>
                <a:r>
                  <a:rPr lang="el-GR" sz="1200" i="0">
                    <a:latin typeface="Cambria Math" panose="02040503050406030204" pitchFamily="18" charset="0"/>
                  </a:rPr>
                  <a:t>𝒦|</a:t>
                </a:r>
                <a:r>
                  <a:rPr lang="en-US" sz="1200" b="0" i="0" smtClean="0">
                    <a:latin typeface="Cambria Math" panose="02040503050406030204" pitchFamily="18" charset="0"/>
                  </a:rPr>
                  <a:t>&lt;</a:t>
                </a:r>
                <a:r>
                  <a:rPr lang="en-US" sz="1200" i="0" smtClean="0">
                    <a:latin typeface="Cambria Math" panose="02040503050406030204" pitchFamily="18" charset="0"/>
                  </a:rPr>
                  <a:t>|</a:t>
                </a:r>
                <a:r>
                  <a:rPr lang="en-US" sz="1200" i="0">
                    <a:latin typeface="Cambria Math" panose="02040503050406030204" pitchFamily="18" charset="0"/>
                    <a:ea typeface="Cambria Math" panose="02040503050406030204" pitchFamily="18" charset="0"/>
                  </a:rPr>
                  <a:t>ℳ|</a:t>
                </a:r>
                <a:r>
                  <a:rPr lang="en-US" dirty="0" smtClean="0"/>
                  <a:t>. This implies that there</a:t>
                </a:r>
                <a:r>
                  <a:rPr lang="en-US" baseline="0" dirty="0" smtClean="0"/>
                  <a:t> is some message</a:t>
                </a:r>
                <a:r>
                  <a:rPr lang="en-US" sz="1200" b="0" i="0" smtClean="0">
                    <a:latin typeface="Cambria Math" panose="02040503050406030204" pitchFamily="18" charset="0"/>
                    <a:ea typeface="Cambria Math" panose="02040503050406030204" pitchFamily="18" charset="0"/>
                  </a:rPr>
                  <a:t> m∈</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(𝑐)</a:t>
                </a:r>
                <a:r>
                  <a:rPr lang="en-US" dirty="0" smtClean="0"/>
                  <a:t> so that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smtClean="0">
                    <a:latin typeface="Cambria Math" panose="02040503050406030204" pitchFamily="18" charset="0"/>
                  </a:rPr>
                  <a:t>Pr</a:t>
                </a:r>
                <a:r>
                  <a:rPr lang="en-US" b="0" i="0" smtClean="0">
                    <a:latin typeface="Cambria Math" panose="02040503050406030204" pitchFamily="18" charset="0"/>
                  </a:rPr>
                  <a:t>[𝑀=𝑚├|</a:t>
                </a:r>
                <a:r>
                  <a:rPr lang="en-US" i="0">
                    <a:latin typeface="Cambria Math" panose="02040503050406030204" pitchFamily="18" charset="0"/>
                  </a:rPr>
                  <a:t>𝐶=𝑐┤]</a:t>
                </a:r>
                <a:r>
                  <a:rPr lang="en-US" b="0" i="0" smtClean="0">
                    <a:latin typeface="Cambria Math" panose="02040503050406030204" pitchFamily="18" charset="0"/>
                  </a:rPr>
                  <a:t>=</a:t>
                </a:r>
                <a:r>
                  <a:rPr lang="en-US" b="0" i="0" smtClean="0">
                    <a:latin typeface="Cambria Math" panose="02040503050406030204" pitchFamily="18" charset="0"/>
                  </a:rPr>
                  <a:t>0</a:t>
                </a:r>
                <a:r>
                  <a:rPr lang="en-US" b="0" i="0" smtClean="0">
                    <a:latin typeface="Cambria Math" panose="02040503050406030204" pitchFamily="18" charset="0"/>
                    <a:ea typeface="Cambria Math" panose="02040503050406030204" pitchFamily="18" charset="0"/>
                  </a:rPr>
                  <a:t>≠</a:t>
                </a:r>
                <a:r>
                  <a:rPr lang="en-US" b="0" i="0" smtClean="0">
                    <a:latin typeface="Cambria Math" panose="02040503050406030204" pitchFamily="18" charset="0"/>
                  </a:rPr>
                  <a:t>Pr[</a:t>
                </a:r>
                <a:r>
                  <a:rPr lang="en-US" i="0">
                    <a:latin typeface="Cambria Math" panose="02040503050406030204" pitchFamily="18" charset="0"/>
                  </a:rPr>
                  <a:t>𝑀=𝑚]</a:t>
                </a:r>
                <a:r>
                  <a:rPr lang="en-US" b="0" i="0" smtClean="0">
                    <a:latin typeface="Cambria Math" panose="02040503050406030204" pitchFamily="18" charset="0"/>
                  </a:rPr>
                  <a:t>.</a:t>
                </a:r>
                <a:endParaRPr lang="en-US" b="0" dirty="0" smtClean="0"/>
              </a:p>
              <a:p>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61</a:t>
            </a:fld>
            <a:endParaRPr lang="en-US"/>
          </a:p>
        </p:txBody>
      </p:sp>
    </p:spTree>
    <p:extLst>
      <p:ext uri="{BB962C8B-B14F-4D97-AF65-F5344CB8AC3E}">
        <p14:creationId xmlns:p14="http://schemas.microsoft.com/office/powerpoint/2010/main" val="2741297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Limitations?</a:t>
            </a:r>
          </a:p>
          <a:p>
            <a:r>
              <a:rPr lang="en-US" dirty="0" smtClean="0"/>
              <a:t>  Integrity</a:t>
            </a:r>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62</a:t>
            </a:fld>
            <a:endParaRPr lang="en-US"/>
          </a:p>
        </p:txBody>
      </p:sp>
    </p:spTree>
    <p:extLst>
      <p:ext uri="{BB962C8B-B14F-4D97-AF65-F5344CB8AC3E}">
        <p14:creationId xmlns:p14="http://schemas.microsoft.com/office/powerpoint/2010/main" val="105473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a:t>
            </a:r>
            <a:r>
              <a:rPr lang="en-US" baseline="0" dirty="0" smtClean="0"/>
              <a:t> doesn’t respond to Bob since they are out of one-time-pads so they stop talking. Can we save their relationship?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92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a:t>
            </a:r>
            <a:r>
              <a:rPr lang="en-US" baseline="0" dirty="0" smtClean="0"/>
              <a:t> doesn’t respond to Bob since they are out of one-time-pads so they stop talking. Can we save their relationship?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372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a:t>
            </a:r>
            <a:r>
              <a:rPr lang="en-US" baseline="0" dirty="0" smtClean="0"/>
              <a:t> doesn’t respond to Bob since they are out of one-time-pads so they stop talking. Can we save their relationship?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3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7</a:t>
            </a:fld>
            <a:endParaRPr lang="en-US"/>
          </a:p>
        </p:txBody>
      </p:sp>
    </p:spTree>
    <p:extLst>
      <p:ext uri="{BB962C8B-B14F-4D97-AF65-F5344CB8AC3E}">
        <p14:creationId xmlns:p14="http://schemas.microsoft.com/office/powerpoint/2010/main" val="106340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056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995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799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2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8</a:t>
            </a:fld>
            <a:endParaRPr lang="en-US"/>
          </a:p>
        </p:txBody>
      </p:sp>
    </p:spTree>
    <p:extLst>
      <p:ext uri="{BB962C8B-B14F-4D97-AF65-F5344CB8AC3E}">
        <p14:creationId xmlns:p14="http://schemas.microsoft.com/office/powerpoint/2010/main" val="53880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9</a:t>
            </a:fld>
            <a:endParaRPr lang="en-US"/>
          </a:p>
        </p:txBody>
      </p:sp>
    </p:spTree>
    <p:extLst>
      <p:ext uri="{BB962C8B-B14F-4D97-AF65-F5344CB8AC3E}">
        <p14:creationId xmlns:p14="http://schemas.microsoft.com/office/powerpoint/2010/main" val="47827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10</a:t>
            </a:fld>
            <a:endParaRPr lang="en-US"/>
          </a:p>
        </p:txBody>
      </p:sp>
    </p:spTree>
    <p:extLst>
      <p:ext uri="{BB962C8B-B14F-4D97-AF65-F5344CB8AC3E}">
        <p14:creationId xmlns:p14="http://schemas.microsoft.com/office/powerpoint/2010/main" val="260694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11</a:t>
            </a:fld>
            <a:endParaRPr lang="en-US"/>
          </a:p>
        </p:txBody>
      </p:sp>
    </p:spTree>
    <p:extLst>
      <p:ext uri="{BB962C8B-B14F-4D97-AF65-F5344CB8AC3E}">
        <p14:creationId xmlns:p14="http://schemas.microsoft.com/office/powerpoint/2010/main" val="3602215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12</a:t>
            </a:fld>
            <a:endParaRPr lang="en-US"/>
          </a:p>
        </p:txBody>
      </p:sp>
    </p:spTree>
    <p:extLst>
      <p:ext uri="{BB962C8B-B14F-4D97-AF65-F5344CB8AC3E}">
        <p14:creationId xmlns:p14="http://schemas.microsoft.com/office/powerpoint/2010/main" val="4262670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Herodotus, an entertaining but less than reliable Greek historian, reports a more ingenious method. </a:t>
            </a:r>
            <a:r>
              <a:rPr lang="en-US" altLang="en-US" dirty="0" err="1"/>
              <a:t>Histaeus</a:t>
            </a:r>
            <a:r>
              <a:rPr lang="en-US" altLang="en-US" dirty="0"/>
              <a:t>, ruler of Miletus, wanted to send a message to his friend </a:t>
            </a:r>
            <a:r>
              <a:rPr lang="en-US" altLang="en-US" dirty="0" err="1"/>
              <a:t>Aristagorus</a:t>
            </a:r>
            <a:r>
              <a:rPr lang="en-US" altLang="en-US" dirty="0"/>
              <a:t>, urging revolt against the Persians. </a:t>
            </a:r>
            <a:r>
              <a:rPr lang="en-US" altLang="en-US" dirty="0" err="1"/>
              <a:t>Histaeus</a:t>
            </a:r>
            <a:r>
              <a:rPr lang="en-US" altLang="en-US" dirty="0"/>
              <a:t> shaved the head of his most trusted slave, then tattooed a message on the slave's scalp. After the hair grew back, the slave was sent to </a:t>
            </a:r>
            <a:r>
              <a:rPr lang="en-US" altLang="en-US" dirty="0" err="1"/>
              <a:t>Aristagorus</a:t>
            </a:r>
            <a:r>
              <a:rPr lang="en-US" altLang="en-US" dirty="0"/>
              <a:t> with the message safely hidden.</a:t>
            </a:r>
          </a:p>
          <a:p>
            <a:endParaRPr lang="en-US" altLang="en-US" dirty="0"/>
          </a:p>
          <a:p>
            <a:r>
              <a:rPr lang="en-US" altLang="en-US" dirty="0"/>
              <a:t>Later in Herodotus' histories, the Spartans received word that Xerxes was preparing to invade Greece. Their informant, </a:t>
            </a:r>
            <a:r>
              <a:rPr lang="en-US" altLang="en-US" dirty="0" err="1"/>
              <a:t>Demeratus</a:t>
            </a:r>
            <a:r>
              <a:rPr lang="en-US" altLang="en-US" dirty="0"/>
              <a:t>, was a Greek in exile in Persia. Fearing discovery, </a:t>
            </a:r>
            <a:r>
              <a:rPr lang="en-US" altLang="en-US" dirty="0" err="1"/>
              <a:t>Demeratus</a:t>
            </a:r>
            <a:r>
              <a:rPr lang="en-US" altLang="en-US" dirty="0"/>
              <a:t> wrote his message on the wood backing of a wax tablet. He then hid the message underneath a fresh layer of wax. The apparently blank tablet sailed easily past sentries on the road.</a:t>
            </a:r>
          </a:p>
          <a:p>
            <a:pPr>
              <a:buFontTx/>
              <a:buChar char="•"/>
            </a:pPr>
            <a:endParaRPr lang="en-US" altLang="en-US" dirty="0"/>
          </a:p>
          <a:p>
            <a:r>
              <a:rPr lang="en-US" altLang="en-US" dirty="0"/>
              <a:t>A more subtle method, nearly as old, is to use invisible ink. Described as early as the first century AD, invisible inks were commonly used for serious communications until WWII. The simplest are organic compounds, such as lemon juice, milk, or urine, all of which turn dark when held over a flame. In 1641, Bishop John Wilkins suggested onion juice, alum, ammonia salts, and for glow-in-the dark writing the "distilled Juice of Glowworms." Modern invisible inks fluoresce under ultraviolet light and are used as anti-counterfeit devices. For example, "VOID" is printed on checks and other official documents in an ink that appears under the strong ultraviolet light used for photocopies.</a:t>
            </a:r>
          </a:p>
          <a:p>
            <a:endParaRPr lang="en-US" altLang="en-US" dirty="0"/>
          </a:p>
          <a:p>
            <a:r>
              <a:rPr lang="en-US" altLang="en-US" dirty="0"/>
              <a:t>A modern area that is related to both is information hiding or covert channels.  Embed messages in places not intended for storing information.  They can use cryptographic approaches to ensure secrecy, and do not rely only on secrecy of method.</a:t>
            </a:r>
          </a:p>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13</a:t>
            </a:fld>
            <a:endParaRPr lang="en-US"/>
          </a:p>
        </p:txBody>
      </p:sp>
    </p:spTree>
    <p:extLst>
      <p:ext uri="{BB962C8B-B14F-4D97-AF65-F5344CB8AC3E}">
        <p14:creationId xmlns:p14="http://schemas.microsoft.com/office/powerpoint/2010/main" val="55632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CD638-CAC8-4835-93D5-F2F113860AF6}" type="datetime1">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215035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20AD1-AAF5-41BF-8F47-A201BD823CA6}" type="datetime1">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3921565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2F8B5-C2B9-4688-AF44-FC2F88EF1967}" type="datetime1">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132540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C12E03-6634-4506-9456-86EF0B299EA5}" type="datetime1">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968958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FFF1D6-DDC6-46CD-8F4D-A488FCDFFF3F}" type="datetime1">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340703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268F3-B5D5-4614-A1E8-B062619C91D9}" type="datetime1">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110001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87B2AB-DF7C-4D43-93E6-1F8BFC4B85C5}" type="datetime1">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55649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41BF2-9F6E-4EE3-AC23-3342D25B434E}" type="datetime1">
              <a:rPr lang="en-US" smtClean="0"/>
              <a:t>7/25/2022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332417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B3AC0-947E-4117-982D-2E13F67B980A}" type="datetime1">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23247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0ACCC4-E33D-49C2-8C16-2FA37D9D909A}" type="datetime1">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214493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9B8812-7278-4D06-90D2-92395DE9F0D1}" type="datetime1">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428408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57E49-C339-4533-BFB4-FADAD6F354D5}" type="datetime1">
              <a:rPr lang="en-US" smtClean="0"/>
              <a:t>7/25/2022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4D3F7-B83F-4105-B753-146AD0E5364B}" type="slidenum">
              <a:rPr lang="en-US" smtClean="0"/>
              <a:t>‹#›</a:t>
            </a:fld>
            <a:endParaRPr lang="en-US"/>
          </a:p>
        </p:txBody>
      </p:sp>
    </p:spTree>
    <p:extLst>
      <p:ext uri="{BB962C8B-B14F-4D97-AF65-F5344CB8AC3E}">
        <p14:creationId xmlns:p14="http://schemas.microsoft.com/office/powerpoint/2010/main" val="3004504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7.jpeg"/><Relationship Id="rId7"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google.com/url?sa=i&amp;rct=j&amp;q=&amp;esrc=s&amp;source=images&amp;cd=&amp;ved=0ahUKEwiZpZiIpKTRAhVr2IMKHex8A1sQjRwIBw&amp;url=http://hpc-asia.com/cray-supercomputer-maker-looking-64-bit-arm-processors-hpc/&amp;bvm=bv.142059868,d.amc&amp;psig=AFQjCNHdGwT6rKyaArCThtFbjI5BUv87ZQ&amp;ust=1483474697735274" TargetMode="External"/><Relationship Id="rId4" Type="http://schemas.openxmlformats.org/officeDocument/2006/relationships/hyperlink" Target="https://www.google.com/url?sa=i&amp;rct=j&amp;q=&amp;esrc=s&amp;source=images&amp;cd=&amp;cad=rja&amp;uact=8&amp;ved=0ahUKEwiZpZiIpKTRAhVr2IMKHex8A1sQjRwIBw&amp;url=http://hpc-asia.com/cray-supercomputer-maker-looking-64-bit-arm-processors-hpc/&amp;bvm=bv.142059868,d.amc&amp;psig=AFQjCNHdGwT6rKyaArCThtFbjI5BUv87ZQ&amp;ust=148347469773527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google.com/url?sa=i&amp;rct=j&amp;q=&amp;esrc=s&amp;source=images&amp;cd=&amp;ved=0ahUKEwjKvvL_r6TRAhXD44MKHW0dCxcQjRwIBw&amp;url=https://www.pinterest.com/pin/452541462532324928/&amp;bvm=bv.142059868,d.amc&amp;psig=AFQjCNEmukcmKhN733GdOB1_PpPv1o-2xg&amp;ust=1483477903267996"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450.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1.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0.png"/><Relationship Id="rId4" Type="http://schemas.openxmlformats.org/officeDocument/2006/relationships/image" Target="../media/image49.jpg"/></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1.jp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Oq-7XvaTRAhXMzIMKHWPfDm0QjRwIBw&amp;url=http://www.statisticsblog.com/tag/fair-coin/&amp;psig=AFQjCNEni7u9gIzIKZTyGipSXKuF0mqyvw&amp;ust=1483481561966586" TargetMode="External"/><Relationship Id="rId2" Type="http://schemas.openxmlformats.org/officeDocument/2006/relationships/hyperlink" Target="https://www.google.com/url?sa=i&amp;rct=j&amp;q=&amp;esrc=s&amp;source=images&amp;cd=&amp;cad=rja&amp;uact=8&amp;ved=0ahUKEwiOq-7XvaTRAhXMzIMKHWPfDm0QjRwIBw&amp;url=http://www.statisticsblog.com/tag/fair-coin/&amp;psig=AFQjCNEni7u9gIzIKZTyGipSXKuF0mqyvw&amp;ust=1483481561966586"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google.com/url?sa=i&amp;rct=j&amp;q=&amp;esrc=s&amp;source=images&amp;cd=&amp;cad=rja&amp;uact=8&amp;ved=0ahUKEwiOq-7XvaTRAhXMzIMKHWPfDm0QjRwIBw&amp;url=http://www.statisticsblog.com/tag/fair-coin/&amp;psig=AFQjCNEni7u9gIzIKZTyGipSXKuF0mqyvw&amp;ust=1483481561966586"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1.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4.jpg"/><Relationship Id="rId4" Type="http://schemas.openxmlformats.org/officeDocument/2006/relationships/image" Target="../media/image62.gif"/></Relationships>
</file>

<file path=ppt/slides/_rels/slide7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1.png"/><Relationship Id="rId7"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4.jpg"/><Relationship Id="rId4" Type="http://schemas.openxmlformats.org/officeDocument/2006/relationships/image" Target="../media/image62.gif"/></Relationships>
</file>

<file path=ppt/slides/_rels/slide7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1.png"/><Relationship Id="rId7"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4.jpg"/><Relationship Id="rId4" Type="http://schemas.openxmlformats.org/officeDocument/2006/relationships/image" Target="../media/image62.gif"/></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8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5.png"/><Relationship Id="rId7" Type="http://schemas.openxmlformats.org/officeDocument/2006/relationships/image" Target="../media/image35.jpeg"/><Relationship Id="rId12" Type="http://schemas.openxmlformats.org/officeDocument/2006/relationships/image" Target="../media/image2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3.png"/><Relationship Id="rId5" Type="http://schemas.openxmlformats.org/officeDocument/2006/relationships/image" Target="../media/image211.png"/><Relationship Id="rId10" Type="http://schemas.openxmlformats.org/officeDocument/2006/relationships/image" Target="../media/image220.png"/><Relationship Id="rId4" Type="http://schemas.openxmlformats.org/officeDocument/2006/relationships/image" Target="../media/image66.png"/><Relationship Id="rId9" Type="http://schemas.openxmlformats.org/officeDocument/2006/relationships/image" Target="../media/image37.png"/></Relationships>
</file>

<file path=ppt/slides/_rels/slide8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png"/><Relationship Id="rId7"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280.png"/><Relationship Id="rId5" Type="http://schemas.openxmlformats.org/officeDocument/2006/relationships/image" Target="../media/image34.png"/><Relationship Id="rId10" Type="http://schemas.openxmlformats.org/officeDocument/2006/relationships/image" Target="../media/image23.png"/><Relationship Id="rId4" Type="http://schemas.openxmlformats.org/officeDocument/2006/relationships/image" Target="../media/image1700.png"/><Relationship Id="rId9" Type="http://schemas.openxmlformats.org/officeDocument/2006/relationships/image" Target="../media/image220.png"/></Relationships>
</file>

<file path=ppt/slides/_rels/slide8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5.png"/><Relationship Id="rId7" Type="http://schemas.openxmlformats.org/officeDocument/2006/relationships/image" Target="../media/image35.jpeg"/><Relationship Id="rId12" Type="http://schemas.openxmlformats.org/officeDocument/2006/relationships/image" Target="../media/image2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3.png"/><Relationship Id="rId5" Type="http://schemas.openxmlformats.org/officeDocument/2006/relationships/image" Target="../media/image211.png"/><Relationship Id="rId10" Type="http://schemas.openxmlformats.org/officeDocument/2006/relationships/image" Target="../media/image220.png"/><Relationship Id="rId4" Type="http://schemas.openxmlformats.org/officeDocument/2006/relationships/image" Target="../media/image66.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7.png"/><Relationship Id="rId7"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30.png"/><Relationship Id="rId5" Type="http://schemas.openxmlformats.org/officeDocument/2006/relationships/image" Target="../media/image27.png"/><Relationship Id="rId10" Type="http://schemas.openxmlformats.org/officeDocument/2006/relationships/image" Target="../media/image320.png"/><Relationship Id="rId4" Type="http://schemas.openxmlformats.org/officeDocument/2006/relationships/image" Target="../media/image291.png"/><Relationship Id="rId9" Type="http://schemas.openxmlformats.org/officeDocument/2006/relationships/image" Target="../media/image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71600" y="238443"/>
            <a:ext cx="9144000" cy="2387600"/>
          </a:xfrm>
        </p:spPr>
        <p:txBody>
          <a:bodyPr/>
          <a:lstStyle/>
          <a:p>
            <a:r>
              <a:rPr lang="en-US" dirty="0" smtClean="0"/>
              <a:t>Applied Cryptography</a:t>
            </a:r>
            <a:br>
              <a:rPr lang="en-US" dirty="0" smtClean="0"/>
            </a:br>
            <a:r>
              <a:rPr lang="en-US" dirty="0" smtClean="0"/>
              <a:t>ENCS4320</a:t>
            </a:r>
            <a:endParaRPr lang="en-US" dirty="0"/>
          </a:p>
        </p:txBody>
      </p:sp>
      <p:sp>
        <p:nvSpPr>
          <p:cNvPr id="3" name="Subtitle 2"/>
          <p:cNvSpPr>
            <a:spLocks noGrp="1"/>
          </p:cNvSpPr>
          <p:nvPr>
            <p:ph type="subTitle" idx="1"/>
          </p:nvPr>
        </p:nvSpPr>
        <p:spPr>
          <a:xfrm>
            <a:off x="929640" y="3469006"/>
            <a:ext cx="10424160" cy="2754312"/>
          </a:xfrm>
        </p:spPr>
        <p:txBody>
          <a:bodyPr>
            <a:normAutofit fontScale="85000" lnSpcReduction="20000"/>
          </a:bodyPr>
          <a:lstStyle/>
          <a:p>
            <a:pPr algn="l"/>
            <a:r>
              <a:rPr lang="en-US" sz="2900" b="1" dirty="0" smtClean="0"/>
              <a:t>Lecture 1: </a:t>
            </a:r>
          </a:p>
          <a:p>
            <a:pPr marL="342900" indent="-342900" algn="l">
              <a:buFont typeface="Arial" panose="020B0604020202020204" pitchFamily="34" charset="0"/>
              <a:buChar char="•"/>
            </a:pPr>
            <a:r>
              <a:rPr lang="en-US" sz="2900" dirty="0" smtClean="0"/>
              <a:t>Course Overview &amp; What is Cryptography</a:t>
            </a:r>
          </a:p>
          <a:p>
            <a:pPr marL="342900" indent="-342900" algn="l">
              <a:buFont typeface="Arial" panose="020B0604020202020204" pitchFamily="34" charset="0"/>
              <a:buChar char="•"/>
            </a:pPr>
            <a:r>
              <a:rPr lang="en-US" sz="2900" dirty="0"/>
              <a:t>Historical Ciphers (&amp; How to Break Them)</a:t>
            </a:r>
          </a:p>
          <a:p>
            <a:pPr marL="342900" indent="-342900" algn="l">
              <a:buFont typeface="Arial" panose="020B0604020202020204" pitchFamily="34" charset="0"/>
              <a:buChar char="•"/>
            </a:pPr>
            <a:r>
              <a:rPr lang="en-US" sz="2900" dirty="0" smtClean="0"/>
              <a:t>Perfect Secrecy</a:t>
            </a:r>
          </a:p>
          <a:p>
            <a:pPr marL="342900" indent="-342900" algn="l">
              <a:buFont typeface="Arial" panose="020B0604020202020204" pitchFamily="34" charset="0"/>
              <a:buChar char="•"/>
            </a:pPr>
            <a:r>
              <a:rPr lang="en-US" sz="2900" dirty="0" smtClean="0"/>
              <a:t>Computational Security</a:t>
            </a:r>
          </a:p>
          <a:p>
            <a:pPr marL="800100" lvl="1" indent="-342900" algn="l">
              <a:buFont typeface="Arial" panose="020B0604020202020204" pitchFamily="34" charset="0"/>
              <a:buChar char="•"/>
            </a:pPr>
            <a:endParaRPr lang="en-US" sz="2500" dirty="0" smtClean="0"/>
          </a:p>
          <a:p>
            <a:pPr algn="l"/>
            <a:r>
              <a:rPr lang="en-US" sz="2900" b="1" dirty="0" smtClean="0"/>
              <a:t>Readings: </a:t>
            </a:r>
            <a:r>
              <a:rPr lang="en-US" sz="2900" dirty="0" smtClean="0"/>
              <a:t>Katz </a:t>
            </a:r>
            <a:r>
              <a:rPr lang="en-US" sz="2900" dirty="0"/>
              <a:t>and </a:t>
            </a:r>
            <a:r>
              <a:rPr lang="en-US" sz="2900" dirty="0" smtClean="0"/>
              <a:t>Lindell Chapter 1-2 + Appendix A.3 (background)</a:t>
            </a:r>
            <a:endParaRPr lang="en-US" sz="2900"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a:t>
            </a:fld>
            <a:endParaRPr lang="en-US"/>
          </a:p>
        </p:txBody>
      </p:sp>
      <p:sp>
        <p:nvSpPr>
          <p:cNvPr id="5" name="TextBox 4"/>
          <p:cNvSpPr txBox="1"/>
          <p:nvPr/>
        </p:nvSpPr>
        <p:spPr>
          <a:xfrm>
            <a:off x="5252720" y="6388655"/>
            <a:ext cx="1510350" cy="369332"/>
          </a:xfrm>
          <a:prstGeom prst="rect">
            <a:avLst/>
          </a:prstGeom>
          <a:noFill/>
        </p:spPr>
        <p:txBody>
          <a:bodyPr wrap="none" rtlCol="0">
            <a:spAutoFit/>
          </a:bodyPr>
          <a:lstStyle/>
          <a:p>
            <a:r>
              <a:rPr lang="en-US" b="1" dirty="0" smtClean="0"/>
              <a:t>Summer 2022</a:t>
            </a:r>
            <a:endParaRPr lang="en-US" b="1" dirty="0"/>
          </a:p>
        </p:txBody>
      </p:sp>
    </p:spTree>
    <p:extLst>
      <p:ext uri="{BB962C8B-B14F-4D97-AF65-F5344CB8AC3E}">
        <p14:creationId xmlns:p14="http://schemas.microsoft.com/office/powerpoint/2010/main" val="1336778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Does It Mean to “Secure Information” </a:t>
            </a:r>
            <a:endParaRPr lang="en-US" dirty="0"/>
          </a:p>
        </p:txBody>
      </p:sp>
      <p:sp>
        <p:nvSpPr>
          <p:cNvPr id="3" name="Content Placeholder 2"/>
          <p:cNvSpPr>
            <a:spLocks noGrp="1"/>
          </p:cNvSpPr>
          <p:nvPr>
            <p:ph idx="1"/>
          </p:nvPr>
        </p:nvSpPr>
        <p:spPr>
          <a:xfrm>
            <a:off x="838200" y="1825625"/>
            <a:ext cx="10515600" cy="5138846"/>
          </a:xfrm>
        </p:spPr>
        <p:txBody>
          <a:bodyPr/>
          <a:lstStyle/>
          <a:p>
            <a:r>
              <a:rPr lang="en-US" dirty="0" smtClean="0"/>
              <a:t>Confidentiality (Security/Privacy)</a:t>
            </a:r>
          </a:p>
          <a:p>
            <a:pPr lvl="1"/>
            <a:r>
              <a:rPr lang="en-US" dirty="0" smtClean="0"/>
              <a:t>Only intended recipient can see the communication</a:t>
            </a:r>
          </a:p>
          <a:p>
            <a:endParaRPr lang="en-US" dirty="0" smtClean="0"/>
          </a:p>
          <a:p>
            <a:endParaRPr lang="en-US" dirty="0"/>
          </a:p>
          <a:p>
            <a:endParaRPr lang="en-US" dirty="0" smtClean="0"/>
          </a:p>
          <a:p>
            <a:endParaRPr lang="en-US" dirty="0" smtClean="0"/>
          </a:p>
        </p:txBody>
      </p:sp>
      <p:pic>
        <p:nvPicPr>
          <p:cNvPr id="4098" name="Picture 2" descr="Image result for eavesdropp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040" y="2646341"/>
            <a:ext cx="1947820" cy="15368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avesdro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392" y="2659389"/>
            <a:ext cx="1855475" cy="18616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avesdrop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6492" y="2659389"/>
            <a:ext cx="3142654" cy="167608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wolf in grandma's clot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wolf in grandma's cloth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wolf in grandma's clothes"/>
          <p:cNvSpPr>
            <a:spLocks noChangeAspect="1" noChangeArrowheads="1"/>
          </p:cNvSpPr>
          <p:nvPr/>
        </p:nvSpPr>
        <p:spPr bwMode="auto">
          <a:xfrm>
            <a:off x="460375" y="63231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Image result for wolf in grandma's clothes"/>
          <p:cNvSpPr>
            <a:spLocks noChangeAspect="1" noChangeArrowheads="1"/>
          </p:cNvSpPr>
          <p:nvPr/>
        </p:nvSpPr>
        <p:spPr bwMode="auto">
          <a:xfrm>
            <a:off x="155575" y="4829305"/>
            <a:ext cx="523875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12"/>
          </p:nvPr>
        </p:nvSpPr>
        <p:spPr/>
        <p:txBody>
          <a:bodyPr/>
          <a:lstStyle/>
          <a:p>
            <a:fld id="{D104D3F7-B83F-4105-B753-146AD0E5364B}" type="slidenum">
              <a:rPr lang="en-US" smtClean="0"/>
              <a:t>10</a:t>
            </a:fld>
            <a:endParaRPr lang="en-US"/>
          </a:p>
        </p:txBody>
      </p:sp>
    </p:spTree>
    <p:extLst>
      <p:ext uri="{BB962C8B-B14F-4D97-AF65-F5344CB8AC3E}">
        <p14:creationId xmlns:p14="http://schemas.microsoft.com/office/powerpoint/2010/main" val="2608129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Does It Mean to “Secure Information” </a:t>
            </a:r>
            <a:endParaRPr lang="en-US" dirty="0"/>
          </a:p>
        </p:txBody>
      </p:sp>
      <p:sp>
        <p:nvSpPr>
          <p:cNvPr id="3" name="Content Placeholder 2"/>
          <p:cNvSpPr>
            <a:spLocks noGrp="1"/>
          </p:cNvSpPr>
          <p:nvPr>
            <p:ph idx="1"/>
          </p:nvPr>
        </p:nvSpPr>
        <p:spPr>
          <a:xfrm>
            <a:off x="838200" y="1825625"/>
            <a:ext cx="10515600" cy="5138846"/>
          </a:xfrm>
        </p:spPr>
        <p:txBody>
          <a:bodyPr/>
          <a:lstStyle/>
          <a:p>
            <a:r>
              <a:rPr lang="en-US" dirty="0" smtClean="0"/>
              <a:t>Confidentiality (Security/Privacy)</a:t>
            </a:r>
          </a:p>
          <a:p>
            <a:pPr lvl="1"/>
            <a:r>
              <a:rPr lang="en-US" dirty="0" smtClean="0"/>
              <a:t>Only intended recipient can see the communication</a:t>
            </a:r>
          </a:p>
          <a:p>
            <a:r>
              <a:rPr lang="en-US" dirty="0" smtClean="0"/>
              <a:t>Integrity (Authenticity)</a:t>
            </a:r>
          </a:p>
          <a:p>
            <a:pPr lvl="1"/>
            <a:r>
              <a:rPr lang="en-US" dirty="0" smtClean="0"/>
              <a:t>The message was actually sent by the alleged sender</a:t>
            </a:r>
            <a:endParaRPr lang="en-US" dirty="0"/>
          </a:p>
        </p:txBody>
      </p:sp>
      <p:sp>
        <p:nvSpPr>
          <p:cNvPr id="4" name="AutoShape 8" descr="Image result for wolf in grandma's clot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wolf in grandma's cloth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wolf in grandma's clothes"/>
          <p:cNvSpPr>
            <a:spLocks noChangeAspect="1" noChangeArrowheads="1"/>
          </p:cNvSpPr>
          <p:nvPr/>
        </p:nvSpPr>
        <p:spPr bwMode="auto">
          <a:xfrm>
            <a:off x="612775" y="6292776"/>
            <a:ext cx="1067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smtClean="0"/>
              <a:t>Bob</a:t>
            </a:r>
            <a:endParaRPr lang="en-US" b="1" dirty="0"/>
          </a:p>
        </p:txBody>
      </p:sp>
      <p:sp>
        <p:nvSpPr>
          <p:cNvPr id="7" name="AutoShape 14" descr="Image result for wolf in grandma's clothes"/>
          <p:cNvSpPr>
            <a:spLocks noChangeAspect="1" noChangeArrowheads="1"/>
          </p:cNvSpPr>
          <p:nvPr/>
        </p:nvSpPr>
        <p:spPr bwMode="auto">
          <a:xfrm>
            <a:off x="155575" y="4829305"/>
            <a:ext cx="523875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6" descr="Image result for al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989" y="3964342"/>
            <a:ext cx="1557669" cy="2130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bo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67" y="3964342"/>
            <a:ext cx="2387523" cy="20768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le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25" y="3837645"/>
            <a:ext cx="1162957" cy="116295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2" descr="Image result for wolf in grandma's clothes"/>
          <p:cNvSpPr>
            <a:spLocks noChangeAspect="1" noChangeArrowheads="1"/>
          </p:cNvSpPr>
          <p:nvPr/>
        </p:nvSpPr>
        <p:spPr bwMode="auto">
          <a:xfrm>
            <a:off x="9984331" y="6140375"/>
            <a:ext cx="1067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smtClean="0"/>
              <a:t>Alice</a:t>
            </a:r>
            <a:endParaRPr lang="en-US" b="1" dirty="0"/>
          </a:p>
        </p:txBody>
      </p:sp>
      <p:cxnSp>
        <p:nvCxnSpPr>
          <p:cNvPr id="9" name="Straight Arrow Connector 8"/>
          <p:cNvCxnSpPr>
            <a:endCxn id="11" idx="1"/>
          </p:cNvCxnSpPr>
          <p:nvPr/>
        </p:nvCxnSpPr>
        <p:spPr>
          <a:xfrm flipV="1">
            <a:off x="2774950" y="5029415"/>
            <a:ext cx="6845039" cy="10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24" name="Picture 4" descr="Image result for dev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7136" y="3981577"/>
            <a:ext cx="1432046" cy="23961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le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373" y="3795954"/>
            <a:ext cx="1162957" cy="1162957"/>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p:cNvSpPr/>
          <p:nvPr/>
        </p:nvSpPr>
        <p:spPr>
          <a:xfrm>
            <a:off x="2796388" y="5233226"/>
            <a:ext cx="2511034" cy="1364352"/>
          </a:xfrm>
          <a:prstGeom prst="wedgeRoundRectCallout">
            <a:avLst>
              <a:gd name="adj1" fmla="val -27520"/>
              <a:gd name="adj2" fmla="val -782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I love you Alice… - Bob</a:t>
            </a:r>
            <a:endParaRPr lang="en-US" dirty="0"/>
          </a:p>
        </p:txBody>
      </p:sp>
      <p:sp>
        <p:nvSpPr>
          <p:cNvPr id="23" name="Rounded Rectangular Callout 22"/>
          <p:cNvSpPr/>
          <p:nvPr/>
        </p:nvSpPr>
        <p:spPr>
          <a:xfrm>
            <a:off x="6928265" y="5198448"/>
            <a:ext cx="2652641" cy="1345343"/>
          </a:xfrm>
          <a:prstGeom prst="wedgeRoundRectCallout">
            <a:avLst>
              <a:gd name="adj1" fmla="val -28071"/>
              <a:gd name="adj2" fmla="val -825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We need to break up -Bob</a:t>
            </a:r>
            <a:endParaRPr lang="en-US" dirty="0"/>
          </a:p>
        </p:txBody>
      </p:sp>
      <p:sp>
        <p:nvSpPr>
          <p:cNvPr id="17" name="Slide Number Placeholder 16"/>
          <p:cNvSpPr>
            <a:spLocks noGrp="1"/>
          </p:cNvSpPr>
          <p:nvPr>
            <p:ph type="sldNum" sz="quarter" idx="12"/>
          </p:nvPr>
        </p:nvSpPr>
        <p:spPr/>
        <p:txBody>
          <a:bodyPr/>
          <a:lstStyle/>
          <a:p>
            <a:fld id="{D104D3F7-B83F-4105-B753-146AD0E5364B}" type="slidenum">
              <a:rPr lang="en-US" smtClean="0"/>
              <a:t>11</a:t>
            </a:fld>
            <a:endParaRPr lang="en-US"/>
          </a:p>
        </p:txBody>
      </p:sp>
    </p:spTree>
    <p:extLst>
      <p:ext uri="{BB962C8B-B14F-4D97-AF65-F5344CB8AC3E}">
        <p14:creationId xmlns:p14="http://schemas.microsoft.com/office/powerpoint/2010/main" val="6185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7 L 0.14896 0.00348 " pathEditMode="relative" rAng="0" ptsTypes="AA">
                                      <p:cBhvr>
                                        <p:cTn id="6" dur="2000" fill="hold"/>
                                        <p:tgtEl>
                                          <p:spTgt spid="5122"/>
                                        </p:tgtEl>
                                        <p:attrNameLst>
                                          <p:attrName>ppt_x</p:attrName>
                                          <p:attrName>ppt_y</p:attrName>
                                        </p:attrNameLst>
                                      </p:cBhvr>
                                      <p:rCtr x="7969" y="417"/>
                                    </p:animMotion>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5122"/>
                                        </p:tgtEl>
                                      </p:cBhvr>
                                    </p:animEffect>
                                    <p:set>
                                      <p:cBhvr>
                                        <p:cTn id="15" dur="1" fill="hold">
                                          <p:stCondLst>
                                            <p:cond delay="499"/>
                                          </p:stCondLst>
                                        </p:cTn>
                                        <p:tgtEl>
                                          <p:spTgt spid="512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0" presetClass="exit" presetSubtype="0" fill="hold" grpId="0"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95833E-6 1.48148E-6 L 0.16224 0.00162 " pathEditMode="relative" rAng="0" ptsTypes="AA">
                                      <p:cBhvr>
                                        <p:cTn id="24" dur="2000" fill="hold"/>
                                        <p:tgtEl>
                                          <p:spTgt spid="21"/>
                                        </p:tgtEl>
                                        <p:attrNameLst>
                                          <p:attrName>ppt_x</p:attrName>
                                          <p:attrName>ppt_y</p:attrName>
                                        </p:attrNameLst>
                                      </p:cBhvr>
                                      <p:rCtr x="6771"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Two Attacker Models</a:t>
            </a:r>
            <a:endParaRPr lang="en-US" dirty="0"/>
          </a:p>
        </p:txBody>
      </p:sp>
      <p:sp>
        <p:nvSpPr>
          <p:cNvPr id="3" name="Content Placeholder 2"/>
          <p:cNvSpPr>
            <a:spLocks noGrp="1"/>
          </p:cNvSpPr>
          <p:nvPr>
            <p:ph idx="1"/>
          </p:nvPr>
        </p:nvSpPr>
        <p:spPr/>
        <p:txBody>
          <a:bodyPr/>
          <a:lstStyle/>
          <a:p>
            <a:r>
              <a:rPr lang="en-US" dirty="0" smtClean="0"/>
              <a:t>Passive Attacker (Eve)</a:t>
            </a:r>
          </a:p>
          <a:p>
            <a:pPr lvl="1"/>
            <a:r>
              <a:rPr lang="en-US" dirty="0" smtClean="0"/>
              <a:t>Attacker can eavesdrop </a:t>
            </a:r>
          </a:p>
          <a:p>
            <a:pPr lvl="1"/>
            <a:r>
              <a:rPr lang="en-US" dirty="0" smtClean="0"/>
              <a:t>Protection Requires? </a:t>
            </a:r>
          </a:p>
          <a:p>
            <a:pPr lvl="2"/>
            <a:r>
              <a:rPr lang="en-US" dirty="0" smtClean="0"/>
              <a:t>Confidentiality</a:t>
            </a:r>
          </a:p>
          <a:p>
            <a:endParaRPr lang="en-US" dirty="0" smtClean="0"/>
          </a:p>
          <a:p>
            <a:r>
              <a:rPr lang="en-US" dirty="0" smtClean="0"/>
              <a:t>Active Attacker (Mallory)</a:t>
            </a:r>
          </a:p>
          <a:p>
            <a:pPr lvl="1"/>
            <a:r>
              <a:rPr lang="en-US" dirty="0" smtClean="0"/>
              <a:t>Has full control over communication channel</a:t>
            </a:r>
          </a:p>
          <a:p>
            <a:pPr lvl="1"/>
            <a:r>
              <a:rPr lang="en-US" dirty="0" smtClean="0"/>
              <a:t>Protection Requires? </a:t>
            </a:r>
          </a:p>
          <a:p>
            <a:pPr lvl="2"/>
            <a:r>
              <a:rPr lang="en-US" dirty="0" smtClean="0"/>
              <a:t>Confidentiality &amp; Integrity</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12</a:t>
            </a:fld>
            <a:endParaRPr lang="en-US"/>
          </a:p>
        </p:txBody>
      </p:sp>
      <p:pic>
        <p:nvPicPr>
          <p:cNvPr id="1026" name="Picture 2" descr="Image result for devi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4001294"/>
            <a:ext cx="333375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050" y="1538923"/>
            <a:ext cx="3317188" cy="184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Steganography vs Cryptography</a:t>
            </a:r>
            <a:endParaRPr lang="en-US" dirty="0"/>
          </a:p>
        </p:txBody>
      </p:sp>
      <p:sp>
        <p:nvSpPr>
          <p:cNvPr id="3" name="Content Placeholder 2"/>
          <p:cNvSpPr>
            <a:spLocks noGrp="1"/>
          </p:cNvSpPr>
          <p:nvPr>
            <p:ph idx="1"/>
          </p:nvPr>
        </p:nvSpPr>
        <p:spPr/>
        <p:txBody>
          <a:bodyPr/>
          <a:lstStyle/>
          <a:p>
            <a:r>
              <a:rPr lang="en-US" dirty="0" smtClean="0"/>
              <a:t>Steganography</a:t>
            </a:r>
          </a:p>
          <a:p>
            <a:pPr lvl="1"/>
            <a:r>
              <a:rPr lang="en-US" dirty="0" smtClean="0"/>
              <a:t>Goal: Hide existence of a message</a:t>
            </a:r>
          </a:p>
          <a:p>
            <a:pPr lvl="2"/>
            <a:r>
              <a:rPr lang="en-US" dirty="0" smtClean="0"/>
              <a:t>Invisible Ink, Tattoo Underneath Hair, …</a:t>
            </a:r>
          </a:p>
          <a:p>
            <a:pPr lvl="2"/>
            <a:endParaRPr lang="en-US" dirty="0"/>
          </a:p>
          <a:p>
            <a:pPr lvl="2"/>
            <a:endParaRPr lang="en-US" dirty="0" smtClean="0"/>
          </a:p>
          <a:p>
            <a:pPr lvl="2"/>
            <a:endParaRPr lang="en-US" dirty="0"/>
          </a:p>
          <a:p>
            <a:pPr lvl="2"/>
            <a:endParaRPr lang="en-US" dirty="0" smtClean="0"/>
          </a:p>
          <a:p>
            <a:pPr lvl="1"/>
            <a:endParaRPr lang="en-US" dirty="0"/>
          </a:p>
          <a:p>
            <a:pPr lvl="1"/>
            <a:endParaRPr lang="en-US" dirty="0" smtClean="0"/>
          </a:p>
          <a:p>
            <a:pPr lvl="1"/>
            <a:endParaRPr lang="en-US" dirty="0"/>
          </a:p>
          <a:p>
            <a:pPr lvl="1"/>
            <a:r>
              <a:rPr lang="en-US" dirty="0" smtClean="0"/>
              <a:t>Assumption: Method is secret</a:t>
            </a:r>
            <a:endParaRPr lang="en-US" dirty="0"/>
          </a:p>
        </p:txBody>
      </p:sp>
      <p:pic>
        <p:nvPicPr>
          <p:cNvPr id="6146" name="Picture 2" descr="Image result for Histi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28" y="2971466"/>
            <a:ext cx="2211363" cy="25378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invisible 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571" y="3085644"/>
            <a:ext cx="3460526" cy="23094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04D3F7-B83F-4105-B753-146AD0E5364B}" type="slidenum">
              <a:rPr lang="en-US" smtClean="0"/>
              <a:t>13</a:t>
            </a:fld>
            <a:endParaRPr lang="en-US"/>
          </a:p>
        </p:txBody>
      </p:sp>
    </p:spTree>
    <p:extLst>
      <p:ext uri="{BB962C8B-B14F-4D97-AF65-F5344CB8AC3E}">
        <p14:creationId xmlns:p14="http://schemas.microsoft.com/office/powerpoint/2010/main" val="4198596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Steganography vs Cryptography</a:t>
            </a:r>
            <a:endParaRPr lang="en-US" dirty="0"/>
          </a:p>
        </p:txBody>
      </p:sp>
      <p:sp>
        <p:nvSpPr>
          <p:cNvPr id="3" name="Content Placeholder 2"/>
          <p:cNvSpPr>
            <a:spLocks noGrp="1"/>
          </p:cNvSpPr>
          <p:nvPr>
            <p:ph idx="1"/>
          </p:nvPr>
        </p:nvSpPr>
        <p:spPr/>
        <p:txBody>
          <a:bodyPr/>
          <a:lstStyle/>
          <a:p>
            <a:r>
              <a:rPr lang="en-US" dirty="0" smtClean="0"/>
              <a:t>Steganography</a:t>
            </a:r>
          </a:p>
          <a:p>
            <a:pPr lvl="1"/>
            <a:r>
              <a:rPr lang="en-US" b="1" dirty="0" smtClean="0"/>
              <a:t>Goal: </a:t>
            </a:r>
            <a:r>
              <a:rPr lang="en-US" dirty="0" smtClean="0"/>
              <a:t>Hide existence of a message</a:t>
            </a:r>
          </a:p>
          <a:p>
            <a:pPr lvl="2"/>
            <a:r>
              <a:rPr lang="en-US" dirty="0" smtClean="0"/>
              <a:t>Invisible Ink, Tattoo Underneath Hair, …</a:t>
            </a:r>
          </a:p>
          <a:p>
            <a:pPr lvl="1"/>
            <a:r>
              <a:rPr lang="en-US" b="1" dirty="0" smtClean="0"/>
              <a:t>Assumption: </a:t>
            </a:r>
            <a:r>
              <a:rPr lang="en-US" dirty="0" smtClean="0"/>
              <a:t>Method is secret</a:t>
            </a:r>
          </a:p>
          <a:p>
            <a:r>
              <a:rPr lang="en-US" dirty="0" smtClean="0"/>
              <a:t>Cryptography</a:t>
            </a:r>
          </a:p>
          <a:p>
            <a:pPr lvl="1"/>
            <a:r>
              <a:rPr lang="en-US" b="1" dirty="0" smtClean="0"/>
              <a:t>Goal:</a:t>
            </a:r>
            <a:r>
              <a:rPr lang="en-US" dirty="0" smtClean="0"/>
              <a:t> Hide the meaning of a message</a:t>
            </a:r>
          </a:p>
          <a:p>
            <a:pPr lvl="1"/>
            <a:r>
              <a:rPr lang="en-US" dirty="0" smtClean="0"/>
              <a:t>Depends only on secrecy of a (short) key</a:t>
            </a:r>
          </a:p>
          <a:p>
            <a:pPr lvl="1"/>
            <a:r>
              <a:rPr lang="en-US" b="1" dirty="0" err="1" smtClean="0"/>
              <a:t>Kerckhoff’s</a:t>
            </a:r>
            <a:r>
              <a:rPr lang="en-US" b="1" dirty="0" smtClean="0"/>
              <a:t> Principle: </a:t>
            </a:r>
            <a:r>
              <a:rPr lang="en-US" dirty="0" smtClean="0"/>
              <a:t>Cipher method should </a:t>
            </a:r>
          </a:p>
          <a:p>
            <a:pPr marL="457200" lvl="1" indent="0">
              <a:buNone/>
            </a:pPr>
            <a:r>
              <a:rPr lang="en-US" dirty="0" smtClean="0"/>
              <a:t>not be required to be secret.</a:t>
            </a:r>
          </a:p>
        </p:txBody>
      </p:sp>
      <p:sp>
        <p:nvSpPr>
          <p:cNvPr id="4" name="Slide Number Placeholder 3"/>
          <p:cNvSpPr>
            <a:spLocks noGrp="1"/>
          </p:cNvSpPr>
          <p:nvPr>
            <p:ph type="sldNum" sz="quarter" idx="12"/>
          </p:nvPr>
        </p:nvSpPr>
        <p:spPr/>
        <p:txBody>
          <a:bodyPr/>
          <a:lstStyle/>
          <a:p>
            <a:fld id="{D104D3F7-B83F-4105-B753-146AD0E5364B}" type="slidenum">
              <a:rPr lang="en-US" smtClean="0"/>
              <a:t>14</a:t>
            </a:fld>
            <a:endParaRPr lang="en-US"/>
          </a:p>
        </p:txBody>
      </p:sp>
    </p:spTree>
    <p:extLst>
      <p:ext uri="{BB962C8B-B14F-4D97-AF65-F5344CB8AC3E}">
        <p14:creationId xmlns:p14="http://schemas.microsoft.com/office/powerpoint/2010/main" val="3400361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Symmetric Key Encryption</a:t>
            </a:r>
            <a:endParaRPr lang="en-US" dirty="0"/>
          </a:p>
        </p:txBody>
      </p:sp>
      <p:sp>
        <p:nvSpPr>
          <p:cNvPr id="3" name="Content Placeholder 2"/>
          <p:cNvSpPr>
            <a:spLocks noGrp="1"/>
          </p:cNvSpPr>
          <p:nvPr>
            <p:ph idx="1"/>
          </p:nvPr>
        </p:nvSpPr>
        <p:spPr/>
        <p:txBody>
          <a:bodyPr/>
          <a:lstStyle/>
          <a:p>
            <a:r>
              <a:rPr lang="en-US" dirty="0" smtClean="0"/>
              <a:t>What cryptography has historically been all about (Pre 1970)</a:t>
            </a:r>
          </a:p>
          <a:p>
            <a:r>
              <a:rPr lang="en-US" dirty="0" smtClean="0"/>
              <a:t>Two parties (sender and receiver) share secret key</a:t>
            </a:r>
          </a:p>
          <a:p>
            <a:endParaRPr lang="en-US" dirty="0"/>
          </a:p>
          <a:p>
            <a:r>
              <a:rPr lang="en-US" dirty="0" smtClean="0"/>
              <a:t>Sender uses key to encrypt (“scramble”) the message before transmission</a:t>
            </a:r>
          </a:p>
          <a:p>
            <a:r>
              <a:rPr lang="en-US" dirty="0" smtClean="0"/>
              <a:t>Receiver uses the key to decrypt (“unscramble”) and recover the original message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15</a:t>
            </a:fld>
            <a:endParaRPr lang="en-US"/>
          </a:p>
        </p:txBody>
      </p:sp>
    </p:spTree>
    <p:extLst>
      <p:ext uri="{BB962C8B-B14F-4D97-AF65-F5344CB8AC3E}">
        <p14:creationId xmlns:p14="http://schemas.microsoft.com/office/powerpoint/2010/main" val="599015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Encryption: Basic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Plaintext</a:t>
                </a:r>
              </a:p>
              <a:p>
                <a:pPr lvl="1"/>
                <a:r>
                  <a:rPr lang="en-US" dirty="0" smtClean="0"/>
                  <a:t>The original message m</a:t>
                </a:r>
              </a:p>
              <a:p>
                <a:r>
                  <a:rPr lang="en-US" dirty="0" smtClean="0"/>
                  <a:t>Plaintext Space (Message Space)</a:t>
                </a:r>
              </a:p>
              <a:p>
                <a:pPr lvl="1"/>
                <a:r>
                  <a:rPr lang="en-US" dirty="0" smtClean="0"/>
                  <a:t>The set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r>
                  <a:rPr lang="en-US" dirty="0" smtClean="0"/>
                  <a:t> of all possible plaintext messages</a:t>
                </a:r>
              </a:p>
              <a:p>
                <a:pPr lvl="1"/>
                <a:r>
                  <a:rPr lang="en-US" dirty="0" smtClean="0"/>
                  <a:t>Example 1: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𝑎𝑡𝑡𝑎𝑐</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𝑘</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𝑒𝑡𝑟𝑒𝑎</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ea typeface="Cambria Math" panose="02040503050406030204" pitchFamily="18" charset="0"/>
                              </a:rPr>
                              <m:t>h</m:t>
                            </m:r>
                          </m:e>
                        </m:sPre>
                        <m:r>
                          <a:rPr lang="en-US" b="0" i="1" smtClean="0">
                            <a:latin typeface="Cambria Math" panose="02040503050406030204" pitchFamily="18" charset="0"/>
                            <a:ea typeface="Cambria Math" panose="02040503050406030204" pitchFamily="18" charset="0"/>
                          </a:rPr>
                          <m:t>𝑜𝑙𝑑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𝑐𝑢𝑟𝑟𝑒𝑛𝑡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𝑝𝑜𝑠𝑖𝑡𝑖𝑜𝑛</m:t>
                        </m:r>
                        <m:r>
                          <a:rPr lang="en-US" b="0" i="1" smtClean="0">
                            <a:latin typeface="Cambria Math" panose="02040503050406030204" pitchFamily="18" charset="0"/>
                            <a:ea typeface="Cambria Math" panose="02040503050406030204" pitchFamily="18" charset="0"/>
                          </a:rPr>
                          <m:t>′</m:t>
                        </m:r>
                      </m:e>
                    </m:d>
                  </m:oMath>
                </a14:m>
                <a:endParaRPr lang="en-US" dirty="0" smtClean="0"/>
              </a:p>
              <a:p>
                <a:pPr lvl="1"/>
                <a:r>
                  <a:rPr lang="en-US" dirty="0" smtClean="0">
                    <a:ea typeface="Cambria Math" panose="02040503050406030204" pitchFamily="18" charset="0"/>
                  </a:rPr>
                  <a:t>Example 2: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e>
                    </m:d>
                    <m:r>
                      <a:rPr lang="en-US" b="0" i="1" baseline="30000" smtClean="0">
                        <a:latin typeface="Cambria Math" panose="02040503050406030204" pitchFamily="18" charset="0"/>
                        <a:ea typeface="Cambria Math" panose="02040503050406030204" pitchFamily="18" charset="0"/>
                      </a:rPr>
                      <m:t>𝑛</m:t>
                    </m:r>
                  </m:oMath>
                </a14:m>
                <a:r>
                  <a:rPr lang="en-US" b="0" dirty="0" smtClean="0">
                    <a:ea typeface="Cambria Math" panose="02040503050406030204" pitchFamily="18" charset="0"/>
                  </a:rPr>
                  <a:t>   ---  all n-bit messages</a:t>
                </a:r>
              </a:p>
              <a:p>
                <a:r>
                  <a:rPr lang="en-US" dirty="0" err="1" smtClean="0"/>
                  <a:t>Ciphertext</a:t>
                </a:r>
                <a:r>
                  <a:rPr lang="en-US" dirty="0" smtClean="0"/>
                  <a:t>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𝒞</m:t>
                    </m:r>
                  </m:oMath>
                </a14:m>
                <a:r>
                  <a:rPr lang="en-US" dirty="0" smtClean="0"/>
                  <a:t> </a:t>
                </a:r>
              </a:p>
              <a:p>
                <a:pPr lvl="1"/>
                <a:r>
                  <a:rPr lang="en-US" dirty="0" smtClean="0"/>
                  <a:t>An encrypted (“scrambled”)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𝒞</m:t>
                    </m:r>
                  </m:oMath>
                </a14:m>
                <a:r>
                  <a:rPr lang="en-US" dirty="0" smtClean="0"/>
                  <a:t>  (</a:t>
                </a:r>
                <a:r>
                  <a:rPr lang="en-US" dirty="0" err="1" smtClean="0"/>
                  <a:t>ciphertext</a:t>
                </a:r>
                <a:r>
                  <a:rPr lang="en-US" dirty="0" smtClean="0"/>
                  <a:t> space)</a:t>
                </a:r>
              </a:p>
              <a:p>
                <a:r>
                  <a:rPr lang="en-US" dirty="0" smtClean="0"/>
                  <a:t>Key/</a:t>
                </a:r>
                <a:r>
                  <a:rPr lang="en-US" dirty="0" err="1" smtClean="0"/>
                  <a:t>Keyspace</a:t>
                </a:r>
                <a:r>
                  <a:rPr lang="en-US" dirty="0" smtClean="0"/>
                  <a:t>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t>
                </a: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16</a:t>
            </a:fld>
            <a:endParaRPr lang="en-US"/>
          </a:p>
        </p:txBody>
      </p:sp>
    </p:spTree>
    <p:extLst>
      <p:ext uri="{BB962C8B-B14F-4D97-AF65-F5344CB8AC3E}">
        <p14:creationId xmlns:p14="http://schemas.microsoft.com/office/powerpoint/2010/main" val="3173303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Private Key Encryption Syntax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Gen</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Enc</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Dec</m:t>
                        </m:r>
                      </m:e>
                    </m:d>
                  </m:oMath>
                </a14:m>
                <a:endParaRPr lang="en-US" dirty="0" smtClean="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dirty="0" smtClean="0"/>
                  <a:t>Random Bits R</a:t>
                </a:r>
              </a:p>
              <a:p>
                <a:pPr lvl="2"/>
                <a:r>
                  <a:rPr lang="en-US" b="1" dirty="0" smtClean="0"/>
                  <a:t>Output:</a:t>
                </a:r>
                <a:r>
                  <a:rPr lang="en-US" dirty="0" smtClean="0"/>
                  <a:t> 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func>
                  </m:oMath>
                </a14:m>
                <a:r>
                  <a:rPr lang="en-US" dirty="0" smtClean="0"/>
                  <a:t> (Encryption algorithm)</a:t>
                </a:r>
              </a:p>
              <a:p>
                <a:pPr lvl="2"/>
                <a:r>
                  <a:rPr lang="en-US" b="1" dirty="0" smtClean="0"/>
                  <a:t>Input:</a:t>
                </a:r>
                <a:r>
                  <a:rPr lang="en-US" dirty="0" smtClean="0"/>
                  <a:t> 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dirty="0" smtClean="0"/>
              </a:p>
              <a:p>
                <a:pPr lvl="2"/>
                <a:r>
                  <a:rPr lang="en-US" b="1" dirty="0" smtClean="0"/>
                  <a:t>Output: </a:t>
                </a:r>
                <a:r>
                  <a:rPr lang="en-US" dirty="0" err="1" smtClean="0"/>
                  <a:t>ciphertext</a:t>
                </a:r>
                <a:r>
                  <a:rPr lang="en-US" dirty="0" smtClean="0"/>
                  <a: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a:t>
                </a:r>
                <a:r>
                  <a:rPr lang="en-US" dirty="0" smtClean="0"/>
                  <a:t> 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i="1" dirty="0" smtClean="0"/>
              </a:p>
              <a:p>
                <a:endParaRPr lang="en-US" dirty="0" smtClean="0"/>
              </a:p>
              <a:p>
                <a:r>
                  <a:rPr lang="en-US" b="1" dirty="0" smtClean="0"/>
                  <a:t>Invariant: </a:t>
                </a:r>
                <a:r>
                  <a:rPr lang="en-US" dirty="0" smtClean="0"/>
                  <a:t>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6989379" y="1690688"/>
                <a:ext cx="3836276" cy="1241698"/>
              </a:xfrm>
              <a:prstGeom prst="wedgeRoundRectCallout">
                <a:avLst>
                  <a:gd name="adj1" fmla="val -94258"/>
                  <a:gd name="adj2" fmla="val 56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Typically picks </a:t>
                </a:r>
                <a14:m>
                  <m:oMath xmlns:m="http://schemas.openxmlformats.org/officeDocument/2006/math">
                    <m:r>
                      <m:rPr>
                        <m:sty m:val="p"/>
                      </m:rPr>
                      <a:rPr lang="en-US" smtClean="0">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algn="ctr"/>
                <a:r>
                  <a:rPr lang="en-US" dirty="0" smtClean="0"/>
                  <a:t> uniformly at random</a:t>
                </a:r>
                <a:endParaRPr lang="en-US" dirty="0"/>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6989379" y="1690688"/>
                <a:ext cx="3836276" cy="1241698"/>
              </a:xfrm>
              <a:prstGeom prst="wedgeRoundRectCallout">
                <a:avLst>
                  <a:gd name="adj1" fmla="val -94258"/>
                  <a:gd name="adj2" fmla="val 56575"/>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97820"/>
              <a:gd name="adj2" fmla="val -407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Trusted Parties (e.g., Alice and Bob) must run Gen in advance to obtain secret k. </a:t>
            </a:r>
            <a:endParaRPr lang="en-US" dirty="0"/>
          </a:p>
        </p:txBody>
      </p:sp>
      <p:sp>
        <p:nvSpPr>
          <p:cNvPr id="6" name="Rounded Rectangular Callout 5"/>
          <p:cNvSpPr/>
          <p:nvPr/>
        </p:nvSpPr>
        <p:spPr>
          <a:xfrm>
            <a:off x="6989379" y="4393928"/>
            <a:ext cx="3836276" cy="1241698"/>
          </a:xfrm>
          <a:prstGeom prst="wedgeRoundRectCallout">
            <a:avLst>
              <a:gd name="adj1" fmla="val -95902"/>
              <a:gd name="adj2" fmla="val -1491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Assumption: Adversary does not get to see output of Gen</a:t>
            </a:r>
            <a:endParaRPr lang="en-US" dirty="0"/>
          </a:p>
        </p:txBody>
      </p:sp>
      <p:sp>
        <p:nvSpPr>
          <p:cNvPr id="7" name="Slide Number Placeholder 6"/>
          <p:cNvSpPr>
            <a:spLocks noGrp="1"/>
          </p:cNvSpPr>
          <p:nvPr>
            <p:ph type="sldNum" sz="quarter" idx="12"/>
          </p:nvPr>
        </p:nvSpPr>
        <p:spPr/>
        <p:txBody>
          <a:bodyPr/>
          <a:lstStyle/>
          <a:p>
            <a:fld id="{D104D3F7-B83F-4105-B753-146AD0E5364B}" type="slidenum">
              <a:rPr lang="en-US" smtClean="0"/>
              <a:t>17</a:t>
            </a:fld>
            <a:endParaRPr lang="en-US"/>
          </a:p>
        </p:txBody>
      </p:sp>
    </p:spTree>
    <p:extLst>
      <p:ext uri="{BB962C8B-B14F-4D97-AF65-F5344CB8AC3E}">
        <p14:creationId xmlns:p14="http://schemas.microsoft.com/office/powerpoint/2010/main" val="69483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Example: Shift Cipher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Key Space: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={0,1,…,25}</a:t>
                </a:r>
                <a:endParaRPr lang="en-US" i="1" dirty="0" smtClean="0">
                  <a:latin typeface="Cambria Math" panose="02040503050406030204" pitchFamily="18" charset="0"/>
                </a:endParaRPr>
              </a:p>
              <a:p>
                <a:r>
                  <a:rPr lang="en-US" dirty="0"/>
                  <a:t>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a:t>
                </a:r>
                <a:r>
                  <a:rPr lang="en-US" dirty="0" err="1"/>
                  <a:t>a,b,c</a:t>
                </a:r>
                <a:r>
                  <a:rPr lang="en-US" dirty="0"/>
                  <a:t>,…,z}</a:t>
                </a:r>
                <a:r>
                  <a:rPr lang="en-US" baseline="30000" dirty="0"/>
                  <a:t>*</a:t>
                </a:r>
              </a:p>
              <a:p>
                <a:r>
                  <a:rPr lang="en-US" dirty="0" smtClean="0"/>
                  <a:t>Right Shift Operation</a:t>
                </a:r>
              </a:p>
              <a:p>
                <a:pPr lvl="1"/>
                <a:r>
                  <a:rPr lang="en-US" dirty="0" smtClean="0"/>
                  <a:t>RS</a:t>
                </a:r>
                <a:r>
                  <a:rPr lang="en-US" baseline="-25000" dirty="0" smtClean="0"/>
                  <a:t>1</a:t>
                </a:r>
                <a:r>
                  <a:rPr lang="en-US" dirty="0" smtClean="0"/>
                  <a:t>(a) = b</a:t>
                </a:r>
              </a:p>
              <a:p>
                <a:pPr lvl="1"/>
                <a:r>
                  <a:rPr lang="en-US" dirty="0" smtClean="0"/>
                  <a:t>RS</a:t>
                </a:r>
                <a:r>
                  <a:rPr lang="en-US" baseline="-25000" dirty="0" smtClean="0"/>
                  <a:t>1</a:t>
                </a:r>
                <a:r>
                  <a:rPr lang="en-US" dirty="0" smtClean="0"/>
                  <a:t>(b) = c</a:t>
                </a:r>
              </a:p>
              <a:p>
                <a:pPr lvl="1"/>
                <a:r>
                  <a:rPr lang="en-US" dirty="0" smtClean="0"/>
                  <a:t>...</a:t>
                </a:r>
              </a:p>
              <a:p>
                <a:pPr lvl="1"/>
                <a:r>
                  <a:rPr lang="en-US" dirty="0" smtClean="0"/>
                  <a:t>RS</a:t>
                </a:r>
                <a:r>
                  <a:rPr lang="en-US" baseline="-25000" dirty="0" smtClean="0"/>
                  <a:t>1</a:t>
                </a:r>
                <a:r>
                  <a:rPr lang="en-US" dirty="0" smtClean="0"/>
                  <a:t>(z) = ?</a:t>
                </a:r>
              </a:p>
              <a:p>
                <a:pPr lvl="1"/>
                <a:r>
                  <a:rPr lang="en-US" dirty="0" smtClean="0"/>
                  <a:t>RS</a:t>
                </a:r>
                <a:r>
                  <a:rPr lang="en-US" baseline="-25000" dirty="0" smtClean="0"/>
                  <a:t>i+1</a:t>
                </a:r>
                <a:r>
                  <a:rPr lang="en-US" dirty="0" smtClean="0"/>
                  <a:t>(a)=</a:t>
                </a:r>
                <a:r>
                  <a:rPr lang="en-US" dirty="0" err="1" smtClean="0"/>
                  <a:t>RS</a:t>
                </a:r>
                <a:r>
                  <a:rPr lang="en-US" baseline="-25000" dirty="0" err="1" smtClean="0"/>
                  <a:t>i</a:t>
                </a:r>
                <a:r>
                  <a:rPr lang="en-US" dirty="0" smtClean="0"/>
                  <a:t>(b)</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18</a:t>
            </a:fld>
            <a:endParaRPr lang="en-US"/>
          </a:p>
        </p:txBody>
      </p:sp>
    </p:spTree>
    <p:extLst>
      <p:ext uri="{BB962C8B-B14F-4D97-AF65-F5344CB8AC3E}">
        <p14:creationId xmlns:p14="http://schemas.microsoft.com/office/powerpoint/2010/main" val="202317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Shift Cipher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Key Space: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={0,1,…,25}</a:t>
                </a:r>
                <a:endParaRPr lang="en-US" i="1" dirty="0" smtClean="0">
                  <a:latin typeface="Cambria Math" panose="02040503050406030204" pitchFamily="18" charset="0"/>
                </a:endParaRPr>
              </a:p>
              <a:p>
                <a:r>
                  <a:rPr lang="en-US" dirty="0"/>
                  <a:t>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a:t>
                </a:r>
                <a:r>
                  <a:rPr lang="en-US" dirty="0" err="1"/>
                  <a:t>a,b,c</a:t>
                </a:r>
                <a:r>
                  <a:rPr lang="en-US" dirty="0"/>
                  <a:t>,…,z}</a:t>
                </a:r>
                <a:r>
                  <a:rPr lang="en-US" baseline="30000" dirty="0"/>
                  <a:t>*</a:t>
                </a:r>
              </a:p>
              <a:p>
                <a:r>
                  <a:rPr lang="en-US" dirty="0" smtClean="0"/>
                  <a:t>Right Shift Operation</a:t>
                </a:r>
              </a:p>
              <a:p>
                <a:pPr lvl="1"/>
                <a:r>
                  <a:rPr lang="en-US" dirty="0" smtClean="0"/>
                  <a:t>RS</a:t>
                </a:r>
                <a:r>
                  <a:rPr lang="en-US" baseline="-25000" dirty="0" smtClean="0"/>
                  <a:t>1</a:t>
                </a:r>
                <a:r>
                  <a:rPr lang="en-US" dirty="0" smtClean="0"/>
                  <a:t>(a) = b</a:t>
                </a:r>
              </a:p>
              <a:p>
                <a:pPr lvl="1"/>
                <a:r>
                  <a:rPr lang="en-US" dirty="0" smtClean="0"/>
                  <a:t>RS</a:t>
                </a:r>
                <a:r>
                  <a:rPr lang="en-US" baseline="-25000" dirty="0" smtClean="0"/>
                  <a:t>1</a:t>
                </a:r>
                <a:r>
                  <a:rPr lang="en-US" dirty="0" smtClean="0"/>
                  <a:t>(b) = c</a:t>
                </a:r>
              </a:p>
              <a:p>
                <a:pPr lvl="1"/>
                <a:r>
                  <a:rPr lang="en-US" dirty="0" smtClean="0"/>
                  <a:t>...</a:t>
                </a:r>
              </a:p>
              <a:p>
                <a:pPr lvl="1"/>
                <a:r>
                  <a:rPr lang="en-US" dirty="0" smtClean="0"/>
                  <a:t>RS</a:t>
                </a:r>
                <a:r>
                  <a:rPr lang="en-US" baseline="-25000" dirty="0" smtClean="0"/>
                  <a:t>1</a:t>
                </a:r>
                <a:r>
                  <a:rPr lang="en-US" dirty="0" smtClean="0"/>
                  <a:t>(z) = a</a:t>
                </a:r>
              </a:p>
              <a:p>
                <a:pPr lvl="1"/>
                <a:r>
                  <a:rPr lang="en-US" dirty="0" smtClean="0"/>
                  <a:t>RS</a:t>
                </a:r>
                <a:r>
                  <a:rPr lang="en-US" baseline="-25000" dirty="0" smtClean="0"/>
                  <a:t>i+1</a:t>
                </a:r>
                <a:r>
                  <a:rPr lang="en-US" dirty="0" smtClean="0"/>
                  <a:t>(a)=</a:t>
                </a:r>
                <a:r>
                  <a:rPr lang="en-US" dirty="0" err="1" smtClean="0"/>
                  <a:t>RS</a:t>
                </a:r>
                <a:r>
                  <a:rPr lang="en-US" baseline="-25000" dirty="0" err="1" smtClean="0"/>
                  <a:t>i</a:t>
                </a:r>
                <a:r>
                  <a:rPr lang="en-US" dirty="0" smtClean="0"/>
                  <a:t>(b)</a:t>
                </a:r>
                <a:endParaRPr lang="en-US" dirty="0"/>
              </a:p>
              <a:p>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fName>
                      <m:e>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r>
                          <a:rPr lang="en-US" i="1">
                            <a:latin typeface="Cambria Math" panose="02040503050406030204" pitchFamily="18" charset="0"/>
                          </a:rPr>
                          <m:t>)</m:t>
                        </m:r>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𝑅𝑆</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𝑛</m:t>
                            </m:r>
                          </m:sub>
                        </m:sSub>
                      </m:e>
                    </m:d>
                  </m:oMath>
                </a14:m>
                <a:endParaRPr lang="en-US" dirty="0" smtClean="0"/>
              </a:p>
              <a:p>
                <a:pPr lvl="1"/>
                <a:r>
                  <a:rPr lang="en-US" dirty="0" smtClean="0"/>
                  <a:t>Each letter in plaintext message </a:t>
                </a:r>
                <a14:m>
                  <m:oMath xmlns:m="http://schemas.openxmlformats.org/officeDocument/2006/math">
                    <m:r>
                      <m:rPr>
                        <m:sty m:val="p"/>
                      </m:rPr>
                      <a:rPr lang="en-US" b="0" i="0" smtClean="0">
                        <a:latin typeface="Cambria Math" panose="02040503050406030204" pitchFamily="18" charset="0"/>
                      </a:rPr>
                      <m:t>m</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oMath>
                </a14:m>
                <a:r>
                  <a:rPr lang="en-US" dirty="0" smtClean="0"/>
                  <a:t> is right shifted k times </a:t>
                </a:r>
                <a:r>
                  <a:rPr lang="en-US" dirty="0" err="1" smtClean="0"/>
                  <a:t>RS</a:t>
                </a:r>
                <a:r>
                  <a:rPr lang="en-US" baseline="-25000" dirty="0" err="1" smtClean="0"/>
                  <a:t>k</a:t>
                </a:r>
                <a:endParaRPr lang="en-US" baseline="-25000" dirty="0" smtClean="0"/>
              </a:p>
              <a:p>
                <a:r>
                  <a:rPr lang="en-US" b="1" dirty="0" smtClean="0"/>
                  <a:t>Question: </a:t>
                </a:r>
                <a:r>
                  <a:rPr lang="en-US" dirty="0" smtClean="0"/>
                  <a:t>what is ciphertext space </a:t>
                </a:r>
                <a14:m>
                  <m:oMath xmlns:m="http://schemas.openxmlformats.org/officeDocument/2006/math">
                    <m:r>
                      <a:rPr lang="en-US" i="1">
                        <a:latin typeface="Cambria Math" panose="02040503050406030204" pitchFamily="18" charset="0"/>
                        <a:ea typeface="Cambria Math" panose="02040503050406030204" pitchFamily="18" charset="0"/>
                      </a:rPr>
                      <m:t>𝒞</m:t>
                    </m:r>
                  </m:oMath>
                </a14:m>
                <a:r>
                  <a:rPr lang="en-US" dirty="0" smtClean="0"/>
                  <a:t>?</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28" t="-2801" b="-7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19</a:t>
            </a:fld>
            <a:endParaRPr lang="en-US"/>
          </a:p>
        </p:txBody>
      </p:sp>
    </p:spTree>
    <p:extLst>
      <p:ext uri="{BB962C8B-B14F-4D97-AF65-F5344CB8AC3E}">
        <p14:creationId xmlns:p14="http://schemas.microsoft.com/office/powerpoint/2010/main" val="327860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Resources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Instructor: </a:t>
            </a:r>
            <a:r>
              <a:rPr lang="en-US" dirty="0" smtClean="0"/>
              <a:t>Ahmad Alsadeh</a:t>
            </a:r>
          </a:p>
          <a:p>
            <a:pPr marL="0" indent="0">
              <a:buNone/>
            </a:pPr>
            <a:endParaRPr lang="en-US" dirty="0" smtClean="0"/>
          </a:p>
          <a:p>
            <a:pPr marL="0" indent="0">
              <a:buNone/>
            </a:pPr>
            <a:r>
              <a:rPr lang="en-US" b="1" dirty="0" smtClean="0"/>
              <a:t>Office Hours: </a:t>
            </a:r>
            <a:r>
              <a:rPr lang="en-US" dirty="0" smtClean="0"/>
              <a:t>TBD</a:t>
            </a:r>
          </a:p>
          <a:p>
            <a:pPr marL="0" indent="0">
              <a:buNone/>
            </a:pPr>
            <a:endParaRPr lang="en-US" b="1" dirty="0" smtClean="0"/>
          </a:p>
          <a:p>
            <a:pPr marL="0" indent="0">
              <a:buNone/>
            </a:pPr>
            <a:r>
              <a:rPr lang="en-US" b="1" dirty="0" smtClean="0"/>
              <a:t>Textbook: </a:t>
            </a:r>
            <a:endParaRPr lang="en-US" b="1" dirty="0"/>
          </a:p>
          <a:p>
            <a:pPr marL="0" indent="0">
              <a:buNone/>
            </a:pPr>
            <a:r>
              <a:rPr lang="en-US" dirty="0"/>
              <a:t>Introduction to Modern Cryptography (3rd edition)</a:t>
            </a:r>
          </a:p>
          <a:p>
            <a:pPr marL="0" indent="0">
              <a:buNone/>
            </a:pPr>
            <a:r>
              <a:rPr lang="en-US" dirty="0"/>
              <a:t>Jonathan Katz and Yehuda </a:t>
            </a:r>
            <a:r>
              <a:rPr lang="en-US" dirty="0" smtClean="0"/>
              <a:t>Lindell</a:t>
            </a:r>
          </a:p>
          <a:p>
            <a:pPr marL="0" indent="0">
              <a:buNone/>
            </a:pPr>
            <a:endParaRPr lang="en-US" b="1" dirty="0" smtClean="0"/>
          </a:p>
          <a:p>
            <a:pPr marL="457200" lvl="1"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a:t>
            </a:fld>
            <a:endParaRPr lang="en-US"/>
          </a:p>
        </p:txBody>
      </p:sp>
      <p:sp>
        <p:nvSpPr>
          <p:cNvPr id="5" name="AutoShape 2" descr="Introduction to Modern Cryptography (Chapman &amp; Hall/CRC Cryptography and  Network Security Series) 2, Katz, Jonathan, Lindell, Yehuda - Amazon.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cs.umd.edu/~jkatz/imc/cover-3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7066" y="1646238"/>
            <a:ext cx="2436734" cy="377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556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Example: Shift Cipher (Multiple Characters)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Key Space: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={0,1,…,25}</a:t>
                </a:r>
                <a:endParaRPr lang="en-US" i="1" dirty="0" smtClean="0">
                  <a:latin typeface="Cambria Math" panose="02040503050406030204" pitchFamily="18" charset="0"/>
                </a:endParaRPr>
              </a:p>
              <a:p>
                <a:r>
                  <a:rPr lang="en-US" dirty="0"/>
                  <a:t>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a:t>
                </a:r>
                <a:r>
                  <a:rPr lang="en-US" dirty="0" err="1"/>
                  <a:t>a,b,c</a:t>
                </a:r>
                <a:r>
                  <a:rPr lang="en-US" dirty="0"/>
                  <a:t>,…,z</a:t>
                </a:r>
                <a:r>
                  <a:rPr lang="en-US" dirty="0" smtClean="0"/>
                  <a:t>}</a:t>
                </a:r>
                <a:r>
                  <a:rPr lang="en-US" baseline="30000" dirty="0" smtClean="0"/>
                  <a:t>*</a:t>
                </a: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fName>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r>
                            <a:rPr lang="en-US" i="1">
                              <a:latin typeface="Cambria Math" panose="02040503050406030204" pitchFamily="18" charset="0"/>
                            </a:rPr>
                            <m:t>)</m:t>
                          </m:r>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𝑛</m:t>
                              </m:r>
                            </m:sub>
                          </m:sSub>
                        </m:e>
                      </m:d>
                    </m:oMath>
                  </m:oMathPara>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De</m:t>
                          </m:r>
                          <m:r>
                            <m:rPr>
                              <m:sty m:val="p"/>
                            </m:rPr>
                            <a:rPr lang="en-US">
                              <a:latin typeface="Cambria Math" panose="02040503050406030204" pitchFamily="18" charset="0"/>
                            </a:rPr>
                            <m:t>c</m:t>
                          </m:r>
                          <m:r>
                            <m:rPr>
                              <m:sty m:val="p"/>
                            </m:rPr>
                            <a:rPr lang="en-US" baseline="-25000">
                              <a:latin typeface="Cambria Math" panose="02040503050406030204" pitchFamily="18" charset="0"/>
                            </a:rPr>
                            <m:t>k</m:t>
                          </m:r>
                        </m:fName>
                        <m:e>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e>
                      </m:func>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𝐿</m:t>
                          </m:r>
                          <m:r>
                            <a:rPr lang="en-US" i="1">
                              <a:latin typeface="Cambria Math" panose="02040503050406030204" pitchFamily="18" charset="0"/>
                            </a:rPr>
                            <m:t>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1</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𝐿</m:t>
                          </m:r>
                          <m:r>
                            <a:rPr lang="en-US" i="1">
                              <a:latin typeface="Cambria Math" panose="02040503050406030204" pitchFamily="18" charset="0"/>
                            </a:rPr>
                            <m:t>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𝑛</m:t>
                              </m:r>
                            </m:sub>
                          </m:sSub>
                        </m:e>
                      </m:d>
                    </m:oMath>
                  </m:oMathPara>
                </a14:m>
                <a:endParaRPr lang="en-US" dirty="0" smtClean="0"/>
              </a:p>
              <a:p>
                <a:endParaRPr lang="en-US" dirty="0" smtClean="0"/>
              </a:p>
              <a:p>
                <a:r>
                  <a:rPr lang="en-US" b="1" dirty="0" smtClean="0"/>
                  <a:t>Note:</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Dec</m:t>
                          </m:r>
                          <m:r>
                            <m:rPr>
                              <m:sty m:val="p"/>
                            </m:rPr>
                            <a:rPr lang="en-US" baseline="-25000">
                              <a:latin typeface="Cambria Math" panose="02040503050406030204" pitchFamily="18" charset="0"/>
                            </a:rPr>
                            <m:t>k</m:t>
                          </m:r>
                        </m:fName>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e>
                                  </m:d>
                                </m:e>
                              </m:func>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e>
                      </m:func>
                    </m:oMath>
                  </m:oMathPara>
                </a14:m>
                <a:endParaRPr lang="en-US" b="1" dirty="0" smtClean="0"/>
              </a:p>
              <a:p>
                <a:pPr marL="0" indent="0">
                  <a:buNone/>
                </a:pPr>
                <a:r>
                  <a:rPr lang="en-US" dirty="0" smtClean="0"/>
                  <a:t>since </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𝐿𝑆</m:t>
                          </m:r>
                        </m:e>
                        <m:sub>
                          <m:r>
                            <a:rPr lang="en-US" i="1">
                              <a:latin typeface="Cambria Math" panose="02040503050406030204" pitchFamily="18" charset="0"/>
                            </a:rPr>
                            <m:t>𝑘</m:t>
                          </m:r>
                        </m:sub>
                      </m:sSub>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20</a:t>
            </a:fld>
            <a:endParaRPr lang="en-US"/>
          </a:p>
        </p:txBody>
      </p:sp>
    </p:spTree>
    <p:extLst>
      <p:ext uri="{BB962C8B-B14F-4D97-AF65-F5344CB8AC3E}">
        <p14:creationId xmlns:p14="http://schemas.microsoft.com/office/powerpoint/2010/main" val="2248311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2: Historical Ciphers (&amp; How to Break Them)</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21</a:t>
            </a:fld>
            <a:endParaRPr lang="en-US"/>
          </a:p>
        </p:txBody>
      </p:sp>
    </p:spTree>
    <p:extLst>
      <p:ext uri="{BB962C8B-B14F-4D97-AF65-F5344CB8AC3E}">
        <p14:creationId xmlns:p14="http://schemas.microsoft.com/office/powerpoint/2010/main" val="1852928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Cryptography History</a:t>
            </a:r>
            <a:endParaRPr lang="en-US" dirty="0"/>
          </a:p>
        </p:txBody>
      </p:sp>
      <p:sp>
        <p:nvSpPr>
          <p:cNvPr id="3" name="Content Placeholder 2"/>
          <p:cNvSpPr>
            <a:spLocks noGrp="1"/>
          </p:cNvSpPr>
          <p:nvPr>
            <p:ph idx="1"/>
          </p:nvPr>
        </p:nvSpPr>
        <p:spPr/>
        <p:txBody>
          <a:bodyPr/>
          <a:lstStyle/>
          <a:p>
            <a:r>
              <a:rPr lang="en-US" dirty="0" smtClean="0"/>
              <a:t>2500+ years</a:t>
            </a:r>
          </a:p>
          <a:p>
            <a:r>
              <a:rPr lang="en-US" dirty="0" smtClean="0"/>
              <a:t>Ongoing battle</a:t>
            </a:r>
          </a:p>
          <a:p>
            <a:pPr lvl="1"/>
            <a:r>
              <a:rPr lang="en-US" dirty="0" err="1" smtClean="0"/>
              <a:t>Codemakers</a:t>
            </a:r>
            <a:r>
              <a:rPr lang="en-US" dirty="0" smtClean="0"/>
              <a:t> and codebreakers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22</a:t>
            </a:fld>
            <a:endParaRPr lang="en-US"/>
          </a:p>
        </p:txBody>
      </p:sp>
      <p:cxnSp>
        <p:nvCxnSpPr>
          <p:cNvPr id="5" name="Straight Arrow Connector 4"/>
          <p:cNvCxnSpPr/>
          <p:nvPr/>
        </p:nvCxnSpPr>
        <p:spPr>
          <a:xfrm flipV="1">
            <a:off x="791227" y="5316595"/>
            <a:ext cx="11316690" cy="5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87061" y="4226646"/>
            <a:ext cx="3375796" cy="646331"/>
          </a:xfrm>
          <a:prstGeom prst="rect">
            <a:avLst/>
          </a:prstGeom>
          <a:noFill/>
        </p:spPr>
        <p:txBody>
          <a:bodyPr wrap="none" rtlCol="0">
            <a:spAutoFit/>
          </a:bodyPr>
          <a:lstStyle/>
          <a:p>
            <a:r>
              <a:rPr lang="en-US" b="1" dirty="0" smtClean="0"/>
              <a:t>Shannon Entropy/Perfect Secrecy</a:t>
            </a:r>
          </a:p>
          <a:p>
            <a:r>
              <a:rPr lang="en-US" b="1" dirty="0"/>
              <a:t> </a:t>
            </a:r>
            <a:r>
              <a:rPr lang="en-US" b="1" dirty="0" smtClean="0"/>
              <a:t>                     (~1950)</a:t>
            </a:r>
            <a:endParaRPr lang="en-US" b="1" dirty="0"/>
          </a:p>
        </p:txBody>
      </p:sp>
      <p:pic>
        <p:nvPicPr>
          <p:cNvPr id="10"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836" y="4790467"/>
            <a:ext cx="854018" cy="11233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en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3326" y="4944878"/>
            <a:ext cx="1229956" cy="8177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69247" y="4342668"/>
            <a:ext cx="2728632" cy="369332"/>
          </a:xfrm>
          <a:prstGeom prst="rect">
            <a:avLst/>
          </a:prstGeom>
          <a:noFill/>
        </p:spPr>
        <p:txBody>
          <a:bodyPr wrap="none" rtlCol="0">
            <a:spAutoFit/>
          </a:bodyPr>
          <a:lstStyle/>
          <a:p>
            <a:r>
              <a:rPr lang="en-US" b="1" dirty="0" smtClean="0"/>
              <a:t>Caesar Shift Cipher (50 BC)</a:t>
            </a:r>
            <a:endParaRPr lang="en-US" b="1" dirty="0"/>
          </a:p>
        </p:txBody>
      </p:sp>
      <p:sp>
        <p:nvSpPr>
          <p:cNvPr id="14" name="TextBox 13"/>
          <p:cNvSpPr txBox="1"/>
          <p:nvPr/>
        </p:nvSpPr>
        <p:spPr>
          <a:xfrm>
            <a:off x="1224454" y="6031531"/>
            <a:ext cx="2008050" cy="369332"/>
          </a:xfrm>
          <a:prstGeom prst="rect">
            <a:avLst/>
          </a:prstGeom>
          <a:noFill/>
        </p:spPr>
        <p:txBody>
          <a:bodyPr wrap="none" rtlCol="0">
            <a:spAutoFit/>
          </a:bodyPr>
          <a:lstStyle/>
          <a:p>
            <a:r>
              <a:rPr lang="en-US" b="1" dirty="0" smtClean="0"/>
              <a:t>Frequency Analysis</a:t>
            </a:r>
            <a:endParaRPr lang="en-US" b="1" dirty="0"/>
          </a:p>
        </p:txBody>
      </p:sp>
      <p:pic>
        <p:nvPicPr>
          <p:cNvPr id="8194" name="Picture 2" descr="Image result for frequency analy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807" y="4790467"/>
            <a:ext cx="2467213" cy="12292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07675" y="5843272"/>
            <a:ext cx="2537874" cy="369332"/>
          </a:xfrm>
          <a:prstGeom prst="rect">
            <a:avLst/>
          </a:prstGeom>
          <a:noFill/>
        </p:spPr>
        <p:txBody>
          <a:bodyPr wrap="none" rtlCol="0">
            <a:spAutoFit/>
          </a:bodyPr>
          <a:lstStyle/>
          <a:p>
            <a:r>
              <a:rPr lang="en-US" b="1" dirty="0" smtClean="0"/>
              <a:t>Cipher Machines (1900s)</a:t>
            </a:r>
            <a:endParaRPr lang="en-US" b="1" dirty="0"/>
          </a:p>
        </p:txBody>
      </p:sp>
      <p:pic>
        <p:nvPicPr>
          <p:cNvPr id="8196" name="Picture 4" descr="Image result for claude shann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229" y="4936110"/>
            <a:ext cx="2435104" cy="76097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diffie hell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5921" y="5418380"/>
            <a:ext cx="1179645" cy="71493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rsa autho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7643" y="5348481"/>
            <a:ext cx="1194761" cy="8452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373529" y="4855150"/>
            <a:ext cx="744114" cy="369332"/>
          </a:xfrm>
          <a:prstGeom prst="rect">
            <a:avLst/>
          </a:prstGeom>
          <a:noFill/>
        </p:spPr>
        <p:txBody>
          <a:bodyPr wrap="none" rtlCol="0">
            <a:spAutoFit/>
          </a:bodyPr>
          <a:lstStyle/>
          <a:p>
            <a:r>
              <a:rPr lang="en-US" b="1" dirty="0" smtClean="0"/>
              <a:t>1970s</a:t>
            </a:r>
            <a:endParaRPr lang="en-US" b="1" dirty="0"/>
          </a:p>
        </p:txBody>
      </p:sp>
      <p:sp>
        <p:nvSpPr>
          <p:cNvPr id="22" name="TextBox 21"/>
          <p:cNvSpPr txBox="1"/>
          <p:nvPr/>
        </p:nvSpPr>
        <p:spPr>
          <a:xfrm>
            <a:off x="8762857" y="6177953"/>
            <a:ext cx="2324034" cy="369332"/>
          </a:xfrm>
          <a:prstGeom prst="rect">
            <a:avLst/>
          </a:prstGeom>
          <a:noFill/>
        </p:spPr>
        <p:txBody>
          <a:bodyPr wrap="none" rtlCol="0">
            <a:spAutoFit/>
          </a:bodyPr>
          <a:lstStyle/>
          <a:p>
            <a:r>
              <a:rPr lang="en-US" b="1" dirty="0" smtClean="0"/>
              <a:t>Public Key Crypto/RSA</a:t>
            </a:r>
            <a:endParaRPr lang="en-US" b="1" dirty="0"/>
          </a:p>
        </p:txBody>
      </p:sp>
      <p:sp>
        <p:nvSpPr>
          <p:cNvPr id="20" name="TextBox 19"/>
          <p:cNvSpPr txBox="1"/>
          <p:nvPr/>
        </p:nvSpPr>
        <p:spPr>
          <a:xfrm>
            <a:off x="10075565" y="2507223"/>
            <a:ext cx="2032351" cy="1200329"/>
          </a:xfrm>
          <a:prstGeom prst="rect">
            <a:avLst/>
          </a:prstGeom>
          <a:noFill/>
        </p:spPr>
        <p:txBody>
          <a:bodyPr wrap="square" rtlCol="0">
            <a:spAutoFit/>
          </a:bodyPr>
          <a:lstStyle/>
          <a:p>
            <a:r>
              <a:rPr lang="en-US" b="1" dirty="0" smtClean="0"/>
              <a:t>Formalization of Modern Crypto (1976+)</a:t>
            </a:r>
          </a:p>
          <a:p>
            <a:endParaRPr lang="en-US" b="1" dirty="0"/>
          </a:p>
        </p:txBody>
      </p:sp>
      <p:pic>
        <p:nvPicPr>
          <p:cNvPr id="23" name="Picture 2" descr="http://www.cs.umd.edu/~jkatz/imc/cover-3r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5707" y="3458917"/>
            <a:ext cx="1142367" cy="176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7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21" grpId="0"/>
      <p:bldP spid="22"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Who Uses Cryptography</a:t>
            </a:r>
            <a:endParaRPr lang="en-US" dirty="0"/>
          </a:p>
        </p:txBody>
      </p:sp>
      <p:sp>
        <p:nvSpPr>
          <p:cNvPr id="3" name="Content Placeholder 2"/>
          <p:cNvSpPr>
            <a:spLocks noGrp="1"/>
          </p:cNvSpPr>
          <p:nvPr>
            <p:ph idx="1"/>
          </p:nvPr>
        </p:nvSpPr>
        <p:spPr/>
        <p:txBody>
          <a:bodyPr/>
          <a:lstStyle/>
          <a:p>
            <a:r>
              <a:rPr lang="en-US" dirty="0" smtClean="0"/>
              <a:t>Traditionally: Militias</a:t>
            </a:r>
          </a:p>
          <a:p>
            <a:r>
              <a:rPr lang="en-US" dirty="0" smtClean="0"/>
              <a:t>Modern Times: Everyone!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23</a:t>
            </a:fld>
            <a:endParaRPr lang="en-US"/>
          </a:p>
        </p:txBody>
      </p:sp>
      <p:cxnSp>
        <p:nvCxnSpPr>
          <p:cNvPr id="5" name="Straight Arrow Connector 4"/>
          <p:cNvCxnSpPr/>
          <p:nvPr/>
        </p:nvCxnSpPr>
        <p:spPr>
          <a:xfrm flipV="1">
            <a:off x="791227" y="5316595"/>
            <a:ext cx="11316690" cy="5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41999" y="4378780"/>
            <a:ext cx="1974067" cy="369332"/>
          </a:xfrm>
          <a:prstGeom prst="rect">
            <a:avLst/>
          </a:prstGeom>
          <a:noFill/>
        </p:spPr>
        <p:txBody>
          <a:bodyPr wrap="none" rtlCol="0">
            <a:spAutoFit/>
          </a:bodyPr>
          <a:lstStyle/>
          <a:p>
            <a:r>
              <a:rPr lang="en-US" b="1" dirty="0" smtClean="0"/>
              <a:t>Revolutionary War</a:t>
            </a:r>
            <a:endParaRPr lang="en-US" b="1" dirty="0"/>
          </a:p>
        </p:txBody>
      </p:sp>
      <p:pic>
        <p:nvPicPr>
          <p:cNvPr id="10"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836" y="4790467"/>
            <a:ext cx="854018" cy="11233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3219" y="4353259"/>
            <a:ext cx="2728632" cy="369332"/>
          </a:xfrm>
          <a:prstGeom prst="rect">
            <a:avLst/>
          </a:prstGeom>
          <a:noFill/>
        </p:spPr>
        <p:txBody>
          <a:bodyPr wrap="none" rtlCol="0">
            <a:spAutoFit/>
          </a:bodyPr>
          <a:lstStyle/>
          <a:p>
            <a:r>
              <a:rPr lang="en-US" b="1" dirty="0" smtClean="0"/>
              <a:t>Caesar Shift Cipher (50 BC)</a:t>
            </a:r>
            <a:endParaRPr lang="en-US" b="1" dirty="0"/>
          </a:p>
        </p:txBody>
      </p:sp>
      <p:pic>
        <p:nvPicPr>
          <p:cNvPr id="11266" name="Picture 2" descr="Image result for 1 if by 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121" y="4855150"/>
            <a:ext cx="1552241" cy="12716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revolutionary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822" y="4855150"/>
            <a:ext cx="1978322" cy="147321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7738097" y="5058647"/>
            <a:ext cx="12526" cy="56367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36639" y="4563446"/>
            <a:ext cx="1644489" cy="369332"/>
          </a:xfrm>
          <a:prstGeom prst="rect">
            <a:avLst/>
          </a:prstGeom>
          <a:noFill/>
        </p:spPr>
        <p:txBody>
          <a:bodyPr wrap="none" rtlCol="0">
            <a:spAutoFit/>
          </a:bodyPr>
          <a:lstStyle/>
          <a:p>
            <a:r>
              <a:rPr lang="en-US" b="1" dirty="0" smtClean="0"/>
              <a:t>Modern Crypto</a:t>
            </a:r>
            <a:endParaRPr lang="en-US" b="1" dirty="0"/>
          </a:p>
        </p:txBody>
      </p:sp>
      <p:pic>
        <p:nvPicPr>
          <p:cNvPr id="25" name="Picture 2" descr="Image result for milit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1282" y="5408857"/>
            <a:ext cx="1350419" cy="9002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al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3499" y="4317091"/>
            <a:ext cx="648712" cy="8871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mage result for amaz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8335" y="4253136"/>
            <a:ext cx="1514065" cy="10150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bo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586" y="4378780"/>
            <a:ext cx="922993" cy="80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Caesar </a:t>
            </a:r>
            <a:r>
              <a:rPr lang="en-US" dirty="0" smtClean="0"/>
              <a:t>Cipher</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24</a:t>
            </a:fld>
            <a:endParaRPr lang="en-US"/>
          </a:p>
        </p:txBody>
      </p:sp>
      <p:sp>
        <p:nvSpPr>
          <p:cNvPr id="8" name="TextBox 7"/>
          <p:cNvSpPr txBox="1"/>
          <p:nvPr/>
        </p:nvSpPr>
        <p:spPr>
          <a:xfrm>
            <a:off x="1281548" y="4844445"/>
            <a:ext cx="8700652" cy="584775"/>
          </a:xfrm>
          <a:prstGeom prst="rect">
            <a:avLst/>
          </a:prstGeom>
          <a:noFill/>
        </p:spPr>
        <p:txBody>
          <a:bodyPr wrap="none" rtlCol="0">
            <a:spAutoFit/>
          </a:bodyPr>
          <a:lstStyle/>
          <a:p>
            <a:r>
              <a:rPr lang="en-US" sz="3200" dirty="0" smtClean="0"/>
              <a:t>Caesar adopted the shift cipher with secret key k=3</a:t>
            </a:r>
            <a:endParaRPr lang="en-US" sz="3200" dirty="0"/>
          </a:p>
        </p:txBody>
      </p:sp>
      <p:pic>
        <p:nvPicPr>
          <p:cNvPr id="9"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457" y="1895109"/>
            <a:ext cx="2127749" cy="279881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505200" y="1478439"/>
            <a:ext cx="7848600" cy="2545080"/>
          </a:xfrm>
          <a:prstGeom prst="wedgeRoundRectCallout">
            <a:avLst>
              <a:gd name="adj1" fmla="val -68498"/>
              <a:gd name="adj2" fmla="val 53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Three shall be the number of thy shifting and the number of thy shifting shall be three. Four shalt thou not shift, neither shift thou two, excepting that thou then proceed to three. Five is right out…..</a:t>
            </a:r>
            <a:endParaRPr lang="en-US" sz="2800" dirty="0"/>
          </a:p>
        </p:txBody>
      </p:sp>
    </p:spTree>
    <p:extLst>
      <p:ext uri="{BB962C8B-B14F-4D97-AF65-F5344CB8AC3E}">
        <p14:creationId xmlns:p14="http://schemas.microsoft.com/office/powerpoint/2010/main" val="657178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Caesar </a:t>
            </a:r>
            <a:r>
              <a:rPr lang="en-US" dirty="0" smtClean="0"/>
              <a:t>Cipher (Example)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25</a:t>
            </a:fld>
            <a:endParaRPr lang="en-US"/>
          </a:p>
        </p:txBody>
      </p:sp>
      <p:pic>
        <p:nvPicPr>
          <p:cNvPr id="9"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457" y="1895109"/>
            <a:ext cx="2127749" cy="279881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505200" y="1478439"/>
            <a:ext cx="7848600" cy="2545080"/>
          </a:xfrm>
          <a:prstGeom prst="wedgeRoundRectCallout">
            <a:avLst>
              <a:gd name="adj1" fmla="val -71973"/>
              <a:gd name="adj2" fmla="val 53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BEGINTHEATTACKNOW </a:t>
            </a:r>
          </a:p>
          <a:p>
            <a:pPr algn="ctr"/>
            <a:r>
              <a:rPr lang="en-US" sz="2800" dirty="0" smtClean="0">
                <a:sym typeface="Wingdings" panose="05000000000000000000" pitchFamily="2" charset="2"/>
              </a:rPr>
              <a:t> </a:t>
            </a:r>
          </a:p>
          <a:p>
            <a:pPr algn="ctr"/>
            <a:r>
              <a:rPr lang="en-US" sz="2800" dirty="0" smtClean="0">
                <a:sym typeface="Wingdings" panose="05000000000000000000" pitchFamily="2" charset="2"/>
              </a:rPr>
              <a:t>EHJLQWKHDWWDFNQRZ</a:t>
            </a:r>
            <a:endParaRPr lang="en-US" sz="2800" dirty="0"/>
          </a:p>
        </p:txBody>
      </p:sp>
      <p:sp>
        <p:nvSpPr>
          <p:cNvPr id="7" name="TextBox 6"/>
          <p:cNvSpPr txBox="1"/>
          <p:nvPr/>
        </p:nvSpPr>
        <p:spPr>
          <a:xfrm>
            <a:off x="1281548" y="4844445"/>
            <a:ext cx="8700652" cy="584775"/>
          </a:xfrm>
          <a:prstGeom prst="rect">
            <a:avLst/>
          </a:prstGeom>
          <a:noFill/>
        </p:spPr>
        <p:txBody>
          <a:bodyPr wrap="none" rtlCol="0">
            <a:spAutoFit/>
          </a:bodyPr>
          <a:lstStyle/>
          <a:p>
            <a:r>
              <a:rPr lang="en-US" sz="3200" dirty="0" smtClean="0"/>
              <a:t>Caesar adopted the shift cipher with secret key k=3</a:t>
            </a:r>
            <a:endParaRPr lang="en-US" sz="3200" dirty="0"/>
          </a:p>
        </p:txBody>
      </p:sp>
    </p:spTree>
    <p:extLst>
      <p:ext uri="{BB962C8B-B14F-4D97-AF65-F5344CB8AC3E}">
        <p14:creationId xmlns:p14="http://schemas.microsoft.com/office/powerpoint/2010/main" val="2809055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Caesar </a:t>
            </a:r>
            <a:r>
              <a:rPr lang="en-US" dirty="0" smtClean="0"/>
              <a:t>Cipher (Example)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26</a:t>
            </a:fld>
            <a:endParaRPr lang="en-US"/>
          </a:p>
        </p:txBody>
      </p:sp>
      <p:pic>
        <p:nvPicPr>
          <p:cNvPr id="9"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457" y="1895109"/>
            <a:ext cx="2127749" cy="279881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505200" y="1478439"/>
            <a:ext cx="7848600" cy="2545080"/>
          </a:xfrm>
          <a:prstGeom prst="wedgeRoundRectCallout">
            <a:avLst>
              <a:gd name="adj1" fmla="val -71973"/>
              <a:gd name="adj2" fmla="val 53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BEGINTHEATTACKNOW </a:t>
            </a:r>
          </a:p>
          <a:p>
            <a:pPr algn="ctr"/>
            <a:r>
              <a:rPr lang="en-US" sz="2800" dirty="0" smtClean="0">
                <a:sym typeface="Wingdings" panose="05000000000000000000" pitchFamily="2" charset="2"/>
              </a:rPr>
              <a:t> </a:t>
            </a:r>
          </a:p>
          <a:p>
            <a:pPr algn="ctr"/>
            <a:r>
              <a:rPr lang="en-US" sz="2800" dirty="0" smtClean="0">
                <a:sym typeface="Wingdings" panose="05000000000000000000" pitchFamily="2" charset="2"/>
              </a:rPr>
              <a:t>EHJLQWKHDWWDFNQRZ</a:t>
            </a:r>
            <a:endParaRPr lang="en-US" sz="2800" dirty="0"/>
          </a:p>
        </p:txBody>
      </p:sp>
      <p:sp>
        <p:nvSpPr>
          <p:cNvPr id="7" name="TextBox 6"/>
          <p:cNvSpPr txBox="1"/>
          <p:nvPr/>
        </p:nvSpPr>
        <p:spPr>
          <a:xfrm>
            <a:off x="1281548" y="4844445"/>
            <a:ext cx="9883668" cy="1077218"/>
          </a:xfrm>
          <a:prstGeom prst="rect">
            <a:avLst/>
          </a:prstGeom>
          <a:noFill/>
        </p:spPr>
        <p:txBody>
          <a:bodyPr wrap="none" rtlCol="0">
            <a:spAutoFit/>
          </a:bodyPr>
          <a:lstStyle/>
          <a:p>
            <a:r>
              <a:rPr lang="en-US" sz="3200" dirty="0" smtClean="0"/>
              <a:t>Immediate Issue: anyone who knows method can decrypt </a:t>
            </a:r>
          </a:p>
          <a:p>
            <a:r>
              <a:rPr lang="en-US" sz="3200" dirty="0"/>
              <a:t> </a:t>
            </a:r>
            <a:r>
              <a:rPr lang="en-US" sz="3200" dirty="0" smtClean="0"/>
              <a:t>                                   (since k=3 is fixed)</a:t>
            </a:r>
            <a:endParaRPr lang="en-US" sz="3200" dirty="0"/>
          </a:p>
        </p:txBody>
      </p:sp>
    </p:spTree>
    <p:extLst>
      <p:ext uri="{BB962C8B-B14F-4D97-AF65-F5344CB8AC3E}">
        <p14:creationId xmlns:p14="http://schemas.microsoft.com/office/powerpoint/2010/main" val="3587170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Shift Cipher: Brute Force Attack</a:t>
            </a:r>
            <a:endParaRPr lang="en-US" dirty="0"/>
          </a:p>
        </p:txBody>
      </p:sp>
      <p:sp>
        <p:nvSpPr>
          <p:cNvPr id="3" name="Content Placeholder 2"/>
          <p:cNvSpPr>
            <a:spLocks noGrp="1"/>
          </p:cNvSpPr>
          <p:nvPr>
            <p:ph idx="1"/>
          </p:nvPr>
        </p:nvSpPr>
        <p:spPr/>
        <p:txBody>
          <a:bodyPr>
            <a:normAutofit/>
          </a:bodyPr>
          <a:lstStyle/>
          <a:p>
            <a:r>
              <a:rPr lang="en-US" dirty="0" smtClean="0"/>
              <a:t>Ciphertext</a:t>
            </a:r>
            <a:r>
              <a:rPr lang="en-US" dirty="0"/>
              <a:t>: “</a:t>
            </a:r>
            <a:r>
              <a:rPr lang="en-US" dirty="0" err="1"/>
              <a:t>lwxrw</a:t>
            </a:r>
            <a:r>
              <a:rPr lang="en-US" dirty="0"/>
              <a:t> </a:t>
            </a:r>
            <a:r>
              <a:rPr lang="en-US" dirty="0" err="1"/>
              <a:t>ztn</a:t>
            </a:r>
            <a:r>
              <a:rPr lang="en-US" dirty="0"/>
              <a:t> </a:t>
            </a:r>
            <a:r>
              <a:rPr lang="en-US" dirty="0" err="1"/>
              <a:t>sd</a:t>
            </a:r>
            <a:r>
              <a:rPr lang="en-US" dirty="0"/>
              <a:t> </a:t>
            </a:r>
            <a:r>
              <a:rPr lang="en-US" dirty="0" err="1"/>
              <a:t>ndj</a:t>
            </a:r>
            <a:r>
              <a:rPr lang="en-US" dirty="0"/>
              <a:t> </a:t>
            </a:r>
            <a:r>
              <a:rPr lang="en-US" dirty="0" err="1"/>
              <a:t>iwxcz</a:t>
            </a:r>
            <a:r>
              <a:rPr lang="en-US" dirty="0"/>
              <a:t> </a:t>
            </a:r>
            <a:r>
              <a:rPr lang="en-US" dirty="0" err="1"/>
              <a:t>xh</a:t>
            </a:r>
            <a:r>
              <a:rPr lang="en-US" dirty="0"/>
              <a:t> </a:t>
            </a:r>
            <a:r>
              <a:rPr lang="en-US" dirty="0" err="1"/>
              <a:t>gxvwi</a:t>
            </a:r>
            <a:r>
              <a:rPr lang="en-US" dirty="0" smtClean="0"/>
              <a:t>?”</a:t>
            </a:r>
          </a:p>
          <a:p>
            <a:pPr lvl="1"/>
            <a:r>
              <a:rPr lang="en-US" sz="3200" dirty="0" smtClean="0"/>
              <a:t>k=1 </a:t>
            </a:r>
            <a:r>
              <a:rPr lang="en-US" sz="3200" dirty="0" smtClean="0">
                <a:sym typeface="Wingdings" panose="05000000000000000000" pitchFamily="2" charset="2"/>
              </a:rPr>
              <a:t> m = “</a:t>
            </a:r>
            <a:r>
              <a:rPr lang="en-US" sz="3200" dirty="0" err="1"/>
              <a:t>mxysx</a:t>
            </a:r>
            <a:r>
              <a:rPr lang="en-US" sz="3200" dirty="0"/>
              <a:t> </a:t>
            </a:r>
            <a:r>
              <a:rPr lang="en-US" sz="3200" dirty="0" err="1"/>
              <a:t>auo</a:t>
            </a:r>
            <a:r>
              <a:rPr lang="en-US" sz="3200" dirty="0"/>
              <a:t> </a:t>
            </a:r>
            <a:r>
              <a:rPr lang="en-US" sz="3200" dirty="0" err="1"/>
              <a:t>te</a:t>
            </a:r>
            <a:r>
              <a:rPr lang="en-US" sz="3200" dirty="0"/>
              <a:t> </a:t>
            </a:r>
            <a:r>
              <a:rPr lang="en-US" sz="3200" dirty="0" err="1"/>
              <a:t>oek</a:t>
            </a:r>
            <a:r>
              <a:rPr lang="en-US" sz="3200" dirty="0"/>
              <a:t> </a:t>
            </a:r>
            <a:r>
              <a:rPr lang="en-US" sz="3200" dirty="0" err="1"/>
              <a:t>jxyda</a:t>
            </a:r>
            <a:r>
              <a:rPr lang="en-US" sz="3200" dirty="0"/>
              <a:t> </a:t>
            </a:r>
            <a:r>
              <a:rPr lang="en-US" sz="3200" dirty="0" err="1"/>
              <a:t>yi</a:t>
            </a:r>
            <a:r>
              <a:rPr lang="en-US" sz="3200" dirty="0"/>
              <a:t> </a:t>
            </a:r>
            <a:r>
              <a:rPr lang="en-US" sz="3200" dirty="0" err="1"/>
              <a:t>hywxj</a:t>
            </a:r>
            <a:r>
              <a:rPr lang="en-US" sz="3200" dirty="0" smtClean="0"/>
              <a:t>?” </a:t>
            </a:r>
          </a:p>
          <a:p>
            <a:pPr lvl="1"/>
            <a:r>
              <a:rPr lang="en-US" sz="3200" dirty="0" smtClean="0">
                <a:sym typeface="Wingdings" panose="05000000000000000000" pitchFamily="2" charset="2"/>
              </a:rPr>
              <a:t>k=2  m=“</a:t>
            </a:r>
            <a:r>
              <a:rPr lang="en-US" sz="3200" dirty="0" err="1"/>
              <a:t>nyzty</a:t>
            </a:r>
            <a:r>
              <a:rPr lang="en-US" sz="3200" dirty="0"/>
              <a:t> </a:t>
            </a:r>
            <a:r>
              <a:rPr lang="en-US" sz="3200" dirty="0" err="1"/>
              <a:t>bvp</a:t>
            </a:r>
            <a:r>
              <a:rPr lang="en-US" sz="3200" dirty="0"/>
              <a:t> </a:t>
            </a:r>
            <a:r>
              <a:rPr lang="en-US" sz="3200" dirty="0" err="1"/>
              <a:t>uf</a:t>
            </a:r>
            <a:r>
              <a:rPr lang="en-US" sz="3200" dirty="0"/>
              <a:t> </a:t>
            </a:r>
            <a:r>
              <a:rPr lang="en-US" sz="3200" dirty="0" err="1"/>
              <a:t>pfl</a:t>
            </a:r>
            <a:r>
              <a:rPr lang="en-US" sz="3200" dirty="0"/>
              <a:t> </a:t>
            </a:r>
            <a:r>
              <a:rPr lang="en-US" sz="3200" dirty="0" err="1"/>
              <a:t>kyzeb</a:t>
            </a:r>
            <a:r>
              <a:rPr lang="en-US" sz="3200" dirty="0"/>
              <a:t> </a:t>
            </a:r>
            <a:r>
              <a:rPr lang="en-US" sz="3200" dirty="0" err="1"/>
              <a:t>zj</a:t>
            </a:r>
            <a:r>
              <a:rPr lang="en-US" sz="3200" dirty="0"/>
              <a:t> </a:t>
            </a:r>
            <a:r>
              <a:rPr lang="en-US" sz="3200" dirty="0" err="1"/>
              <a:t>izxyk</a:t>
            </a:r>
            <a:r>
              <a:rPr lang="en-US" sz="3200" dirty="0" smtClean="0"/>
              <a:t>?”</a:t>
            </a:r>
          </a:p>
          <a:p>
            <a:pPr lvl="1"/>
            <a:r>
              <a:rPr lang="en-US" sz="3200" dirty="0" smtClean="0">
                <a:sym typeface="Wingdings" panose="05000000000000000000" pitchFamily="2" charset="2"/>
              </a:rPr>
              <a:t>k=3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ozauz</a:t>
            </a:r>
            <a:r>
              <a:rPr lang="en-US" sz="3200" dirty="0"/>
              <a:t> </a:t>
            </a:r>
            <a:r>
              <a:rPr lang="en-US" sz="3200" dirty="0" err="1"/>
              <a:t>cwq</a:t>
            </a:r>
            <a:r>
              <a:rPr lang="en-US" sz="3200" dirty="0"/>
              <a:t> vg </a:t>
            </a:r>
            <a:r>
              <a:rPr lang="en-US" sz="3200" dirty="0" err="1"/>
              <a:t>qgm</a:t>
            </a:r>
            <a:r>
              <a:rPr lang="en-US" sz="3200" dirty="0"/>
              <a:t> </a:t>
            </a:r>
            <a:r>
              <a:rPr lang="en-US" sz="3200" dirty="0" err="1"/>
              <a:t>lzafc</a:t>
            </a:r>
            <a:r>
              <a:rPr lang="en-US" sz="3200" dirty="0"/>
              <a:t> </a:t>
            </a:r>
            <a:r>
              <a:rPr lang="en-US" sz="3200" dirty="0" err="1"/>
              <a:t>ak</a:t>
            </a:r>
            <a:r>
              <a:rPr lang="en-US" sz="3200" dirty="0"/>
              <a:t> </a:t>
            </a:r>
            <a:r>
              <a:rPr lang="en-US" sz="3200" dirty="0" err="1"/>
              <a:t>jayzl</a:t>
            </a:r>
            <a:r>
              <a:rPr lang="en-US" sz="3200" dirty="0"/>
              <a:t>?”</a:t>
            </a:r>
            <a:endParaRPr lang="en-US" sz="3200" dirty="0">
              <a:sym typeface="Wingdings" panose="05000000000000000000" pitchFamily="2" charset="2"/>
            </a:endParaRPr>
          </a:p>
          <a:p>
            <a:pPr lvl="1"/>
            <a:r>
              <a:rPr lang="en-US" sz="3200" dirty="0" smtClean="0"/>
              <a:t>k=4 </a:t>
            </a:r>
            <a:r>
              <a:rPr lang="en-US" sz="3200" dirty="0">
                <a:sym typeface="Wingdings" panose="05000000000000000000" pitchFamily="2" charset="2"/>
              </a:rPr>
              <a:t> m = </a:t>
            </a:r>
            <a:r>
              <a:rPr lang="en-US" sz="3200" dirty="0" smtClean="0">
                <a:sym typeface="Wingdings" panose="05000000000000000000" pitchFamily="2" charset="2"/>
              </a:rPr>
              <a:t>“</a:t>
            </a:r>
            <a:r>
              <a:rPr lang="en-US" sz="3200" dirty="0" err="1"/>
              <a:t>pabva</a:t>
            </a:r>
            <a:r>
              <a:rPr lang="en-US" sz="3200" dirty="0"/>
              <a:t> </a:t>
            </a:r>
            <a:r>
              <a:rPr lang="en-US" sz="3200" dirty="0" err="1"/>
              <a:t>dxr</a:t>
            </a:r>
            <a:r>
              <a:rPr lang="en-US" sz="3200" dirty="0"/>
              <a:t> </a:t>
            </a:r>
            <a:r>
              <a:rPr lang="en-US" sz="3200" dirty="0" err="1"/>
              <a:t>wh</a:t>
            </a:r>
            <a:r>
              <a:rPr lang="en-US" sz="3200" dirty="0"/>
              <a:t> </a:t>
            </a:r>
            <a:r>
              <a:rPr lang="en-US" sz="3200" dirty="0" err="1"/>
              <a:t>rhn</a:t>
            </a:r>
            <a:r>
              <a:rPr lang="en-US" sz="3200" dirty="0"/>
              <a:t> </a:t>
            </a:r>
            <a:r>
              <a:rPr lang="en-US" sz="3200" dirty="0" err="1"/>
              <a:t>mabgd</a:t>
            </a:r>
            <a:r>
              <a:rPr lang="en-US" sz="3200" dirty="0"/>
              <a:t> </a:t>
            </a:r>
            <a:r>
              <a:rPr lang="en-US" sz="3200" dirty="0" err="1"/>
              <a:t>bl</a:t>
            </a:r>
            <a:r>
              <a:rPr lang="en-US" sz="3200" dirty="0"/>
              <a:t> </a:t>
            </a:r>
            <a:r>
              <a:rPr lang="en-US" sz="3200" dirty="0" err="1"/>
              <a:t>kbzam</a:t>
            </a:r>
            <a:r>
              <a:rPr lang="en-US" sz="3200" dirty="0" smtClean="0"/>
              <a:t>?” </a:t>
            </a:r>
            <a:endParaRPr lang="en-US" sz="3200" dirty="0"/>
          </a:p>
          <a:p>
            <a:pPr lvl="1"/>
            <a:r>
              <a:rPr lang="en-US" sz="3200" dirty="0" smtClean="0">
                <a:sym typeface="Wingdings" panose="05000000000000000000" pitchFamily="2" charset="2"/>
              </a:rPr>
              <a:t>k=5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qbcwb</a:t>
            </a:r>
            <a:r>
              <a:rPr lang="en-US" sz="3200" dirty="0"/>
              <a:t> </a:t>
            </a:r>
            <a:r>
              <a:rPr lang="en-US" sz="3200" dirty="0" err="1"/>
              <a:t>eys</a:t>
            </a:r>
            <a:r>
              <a:rPr lang="en-US" sz="3200" dirty="0"/>
              <a:t> xi </a:t>
            </a:r>
            <a:r>
              <a:rPr lang="en-US" sz="3200" dirty="0" err="1"/>
              <a:t>sio</a:t>
            </a:r>
            <a:r>
              <a:rPr lang="en-US" sz="3200" dirty="0"/>
              <a:t> </a:t>
            </a:r>
            <a:r>
              <a:rPr lang="en-US" sz="3200" dirty="0" err="1"/>
              <a:t>nbche</a:t>
            </a:r>
            <a:r>
              <a:rPr lang="en-US" sz="3200" dirty="0"/>
              <a:t> cm </a:t>
            </a:r>
            <a:r>
              <a:rPr lang="en-US" sz="3200" dirty="0" err="1"/>
              <a:t>lcabn</a:t>
            </a:r>
            <a:r>
              <a:rPr lang="en-US" sz="3200" dirty="0"/>
              <a:t>?”</a:t>
            </a:r>
          </a:p>
          <a:p>
            <a:pPr lvl="1"/>
            <a:r>
              <a:rPr lang="en-US" sz="3200" dirty="0" smtClean="0">
                <a:sym typeface="Wingdings" panose="05000000000000000000" pitchFamily="2" charset="2"/>
              </a:rPr>
              <a:t>k=6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rcdxc</a:t>
            </a:r>
            <a:r>
              <a:rPr lang="en-US" sz="3200" dirty="0"/>
              <a:t> </a:t>
            </a:r>
            <a:r>
              <a:rPr lang="en-US" sz="3200" dirty="0" err="1"/>
              <a:t>fzt</a:t>
            </a:r>
            <a:r>
              <a:rPr lang="en-US" sz="3200" dirty="0"/>
              <a:t> </a:t>
            </a:r>
            <a:r>
              <a:rPr lang="en-US" sz="3200" dirty="0" err="1"/>
              <a:t>yj</a:t>
            </a:r>
            <a:r>
              <a:rPr lang="en-US" sz="3200" dirty="0"/>
              <a:t> </a:t>
            </a:r>
            <a:r>
              <a:rPr lang="en-US" sz="3200" dirty="0" err="1"/>
              <a:t>tjp</a:t>
            </a:r>
            <a:r>
              <a:rPr lang="en-US" sz="3200" dirty="0"/>
              <a:t> </a:t>
            </a:r>
            <a:r>
              <a:rPr lang="en-US" sz="3200" dirty="0" err="1"/>
              <a:t>ocdif</a:t>
            </a:r>
            <a:r>
              <a:rPr lang="en-US" sz="3200" dirty="0"/>
              <a:t> </a:t>
            </a:r>
            <a:r>
              <a:rPr lang="en-US" sz="3200" dirty="0" err="1"/>
              <a:t>dn</a:t>
            </a:r>
            <a:r>
              <a:rPr lang="en-US" sz="3200" dirty="0"/>
              <a:t> </a:t>
            </a:r>
            <a:r>
              <a:rPr lang="en-US" sz="3200" dirty="0" err="1"/>
              <a:t>mdbco</a:t>
            </a:r>
            <a:r>
              <a:rPr lang="en-US" sz="3200" dirty="0" smtClean="0"/>
              <a:t>?”</a:t>
            </a:r>
            <a:endParaRPr lang="en-US" sz="3200" dirty="0">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D104D3F7-B83F-4105-B753-146AD0E5364B}" type="slidenum">
              <a:rPr lang="en-US" smtClean="0"/>
              <a:t>27</a:t>
            </a:fld>
            <a:endParaRPr lang="en-US"/>
          </a:p>
        </p:txBody>
      </p:sp>
    </p:spTree>
    <p:extLst>
      <p:ext uri="{BB962C8B-B14F-4D97-AF65-F5344CB8AC3E}">
        <p14:creationId xmlns:p14="http://schemas.microsoft.com/office/powerpoint/2010/main" val="188249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Shift Cipher: Brute Force Attack</a:t>
            </a:r>
            <a:endParaRPr lang="en-US" dirty="0"/>
          </a:p>
        </p:txBody>
      </p:sp>
      <p:sp>
        <p:nvSpPr>
          <p:cNvPr id="3" name="Content Placeholder 2"/>
          <p:cNvSpPr>
            <a:spLocks noGrp="1"/>
          </p:cNvSpPr>
          <p:nvPr>
            <p:ph idx="1"/>
          </p:nvPr>
        </p:nvSpPr>
        <p:spPr/>
        <p:txBody>
          <a:bodyPr>
            <a:normAutofit/>
          </a:bodyPr>
          <a:lstStyle/>
          <a:p>
            <a:r>
              <a:rPr lang="en-US" dirty="0" smtClean="0"/>
              <a:t>Ciphertext</a:t>
            </a:r>
            <a:r>
              <a:rPr lang="en-US" dirty="0"/>
              <a:t>: “</a:t>
            </a:r>
            <a:r>
              <a:rPr lang="en-US" dirty="0" err="1"/>
              <a:t>lwxrw</a:t>
            </a:r>
            <a:r>
              <a:rPr lang="en-US" dirty="0"/>
              <a:t> </a:t>
            </a:r>
            <a:r>
              <a:rPr lang="en-US" dirty="0" err="1"/>
              <a:t>ztn</a:t>
            </a:r>
            <a:r>
              <a:rPr lang="en-US" dirty="0"/>
              <a:t> </a:t>
            </a:r>
            <a:r>
              <a:rPr lang="en-US" dirty="0" err="1"/>
              <a:t>sd</a:t>
            </a:r>
            <a:r>
              <a:rPr lang="en-US" dirty="0"/>
              <a:t> </a:t>
            </a:r>
            <a:r>
              <a:rPr lang="en-US" dirty="0" err="1"/>
              <a:t>ndj</a:t>
            </a:r>
            <a:r>
              <a:rPr lang="en-US" dirty="0"/>
              <a:t> </a:t>
            </a:r>
            <a:r>
              <a:rPr lang="en-US" dirty="0" err="1"/>
              <a:t>iwxcz</a:t>
            </a:r>
            <a:r>
              <a:rPr lang="en-US" dirty="0"/>
              <a:t> </a:t>
            </a:r>
            <a:r>
              <a:rPr lang="en-US" dirty="0" err="1"/>
              <a:t>xh</a:t>
            </a:r>
            <a:r>
              <a:rPr lang="en-US" dirty="0"/>
              <a:t> </a:t>
            </a:r>
            <a:r>
              <a:rPr lang="en-US" dirty="0" err="1"/>
              <a:t>gxvwi</a:t>
            </a:r>
            <a:r>
              <a:rPr lang="en-US" dirty="0" smtClean="0"/>
              <a:t>?”</a:t>
            </a:r>
          </a:p>
          <a:p>
            <a:pPr lvl="1"/>
            <a:r>
              <a:rPr lang="en-US" sz="3200" dirty="0" smtClean="0"/>
              <a:t>…</a:t>
            </a:r>
          </a:p>
          <a:p>
            <a:pPr lvl="1"/>
            <a:r>
              <a:rPr lang="en-US" sz="3200" dirty="0" smtClean="0">
                <a:sym typeface="Wingdings" panose="05000000000000000000" pitchFamily="2" charset="2"/>
              </a:rPr>
              <a:t>k=7  m=“</a:t>
            </a:r>
            <a:r>
              <a:rPr lang="en-US" sz="3200" dirty="0" err="1"/>
              <a:t>sdeyd</a:t>
            </a:r>
            <a:r>
              <a:rPr lang="en-US" sz="3200" dirty="0"/>
              <a:t> </a:t>
            </a:r>
            <a:r>
              <a:rPr lang="en-US" sz="3200" dirty="0" err="1"/>
              <a:t>gau</a:t>
            </a:r>
            <a:r>
              <a:rPr lang="en-US" sz="3200" dirty="0"/>
              <a:t> </a:t>
            </a:r>
            <a:r>
              <a:rPr lang="en-US" sz="3200" dirty="0" err="1"/>
              <a:t>zk</a:t>
            </a:r>
            <a:r>
              <a:rPr lang="en-US" sz="3200" dirty="0"/>
              <a:t> </a:t>
            </a:r>
            <a:r>
              <a:rPr lang="en-US" sz="3200" dirty="0" err="1"/>
              <a:t>ukq</a:t>
            </a:r>
            <a:r>
              <a:rPr lang="en-US" sz="3200" dirty="0"/>
              <a:t> </a:t>
            </a:r>
            <a:r>
              <a:rPr lang="en-US" sz="3200" dirty="0" err="1"/>
              <a:t>pdejg</a:t>
            </a:r>
            <a:r>
              <a:rPr lang="en-US" sz="3200" dirty="0"/>
              <a:t> </a:t>
            </a:r>
            <a:r>
              <a:rPr lang="en-US" sz="3200" dirty="0" err="1"/>
              <a:t>eo</a:t>
            </a:r>
            <a:r>
              <a:rPr lang="en-US" sz="3200" dirty="0"/>
              <a:t> </a:t>
            </a:r>
            <a:r>
              <a:rPr lang="en-US" sz="3200" dirty="0" err="1"/>
              <a:t>necdp</a:t>
            </a:r>
            <a:r>
              <a:rPr lang="en-US" sz="3200" dirty="0" smtClean="0"/>
              <a:t>?”</a:t>
            </a:r>
          </a:p>
          <a:p>
            <a:pPr lvl="1"/>
            <a:r>
              <a:rPr lang="en-US" sz="3200" dirty="0" smtClean="0">
                <a:sym typeface="Wingdings" panose="05000000000000000000" pitchFamily="2" charset="2"/>
              </a:rPr>
              <a:t>k=8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tefze</a:t>
            </a:r>
            <a:r>
              <a:rPr lang="en-US" sz="3200" dirty="0"/>
              <a:t> </a:t>
            </a:r>
            <a:r>
              <a:rPr lang="en-US" sz="3200" dirty="0" err="1"/>
              <a:t>hbv</a:t>
            </a:r>
            <a:r>
              <a:rPr lang="en-US" sz="3200" dirty="0"/>
              <a:t> al </a:t>
            </a:r>
            <a:r>
              <a:rPr lang="en-US" sz="3200" dirty="0" err="1"/>
              <a:t>vlr</a:t>
            </a:r>
            <a:r>
              <a:rPr lang="en-US" sz="3200" dirty="0"/>
              <a:t> </a:t>
            </a:r>
            <a:r>
              <a:rPr lang="en-US" sz="3200" dirty="0" err="1"/>
              <a:t>qefkh</a:t>
            </a:r>
            <a:r>
              <a:rPr lang="en-US" sz="3200" dirty="0"/>
              <a:t> </a:t>
            </a:r>
            <a:r>
              <a:rPr lang="en-US" sz="3200" dirty="0" err="1"/>
              <a:t>fp</a:t>
            </a:r>
            <a:r>
              <a:rPr lang="en-US" sz="3200" dirty="0"/>
              <a:t> </a:t>
            </a:r>
            <a:r>
              <a:rPr lang="en-US" sz="3200" dirty="0" err="1"/>
              <a:t>ofdeq</a:t>
            </a:r>
            <a:r>
              <a:rPr lang="en-US" sz="3200" dirty="0" smtClean="0"/>
              <a:t>?”</a:t>
            </a:r>
            <a:endParaRPr lang="en-US" sz="3200" dirty="0">
              <a:sym typeface="Wingdings" panose="05000000000000000000" pitchFamily="2" charset="2"/>
            </a:endParaRPr>
          </a:p>
          <a:p>
            <a:pPr lvl="1"/>
            <a:r>
              <a:rPr lang="en-US" sz="3200" dirty="0" smtClean="0"/>
              <a:t>k=9 </a:t>
            </a:r>
            <a:r>
              <a:rPr lang="en-US" sz="3200" dirty="0">
                <a:sym typeface="Wingdings" panose="05000000000000000000" pitchFamily="2" charset="2"/>
              </a:rPr>
              <a:t> m = </a:t>
            </a:r>
            <a:r>
              <a:rPr lang="en-US" sz="3200" dirty="0" smtClean="0">
                <a:sym typeface="Wingdings" panose="05000000000000000000" pitchFamily="2" charset="2"/>
              </a:rPr>
              <a:t>“</a:t>
            </a:r>
            <a:r>
              <a:rPr lang="en-US" sz="3200" dirty="0" err="1"/>
              <a:t>ufgaf</a:t>
            </a:r>
            <a:r>
              <a:rPr lang="en-US" sz="3200" dirty="0"/>
              <a:t> </a:t>
            </a:r>
            <a:r>
              <a:rPr lang="en-US" sz="3200" dirty="0" err="1"/>
              <a:t>icw</a:t>
            </a:r>
            <a:r>
              <a:rPr lang="en-US" sz="3200" dirty="0"/>
              <a:t> </a:t>
            </a:r>
            <a:r>
              <a:rPr lang="en-US" sz="3200" dirty="0" err="1"/>
              <a:t>bm</a:t>
            </a:r>
            <a:r>
              <a:rPr lang="en-US" sz="3200" dirty="0"/>
              <a:t> </a:t>
            </a:r>
            <a:r>
              <a:rPr lang="en-US" sz="3200" dirty="0" err="1"/>
              <a:t>wms</a:t>
            </a:r>
            <a:r>
              <a:rPr lang="en-US" sz="3200" dirty="0"/>
              <a:t> </a:t>
            </a:r>
            <a:r>
              <a:rPr lang="en-US" sz="3200" dirty="0" err="1"/>
              <a:t>rfgli</a:t>
            </a:r>
            <a:r>
              <a:rPr lang="en-US" sz="3200" dirty="0"/>
              <a:t> </a:t>
            </a:r>
            <a:r>
              <a:rPr lang="en-US" sz="3200" dirty="0" err="1"/>
              <a:t>gq</a:t>
            </a:r>
            <a:r>
              <a:rPr lang="en-US" sz="3200" dirty="0"/>
              <a:t> </a:t>
            </a:r>
            <a:r>
              <a:rPr lang="en-US" sz="3200" dirty="0" err="1"/>
              <a:t>pgefr</a:t>
            </a:r>
            <a:r>
              <a:rPr lang="en-US" sz="3200" dirty="0" smtClean="0"/>
              <a:t>?” </a:t>
            </a:r>
            <a:endParaRPr lang="en-US" sz="3200" dirty="0"/>
          </a:p>
          <a:p>
            <a:pPr lvl="1"/>
            <a:r>
              <a:rPr lang="en-US" sz="3200" dirty="0" smtClean="0">
                <a:sym typeface="Wingdings" panose="05000000000000000000" pitchFamily="2" charset="2"/>
              </a:rPr>
              <a:t>k=10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vghbg</a:t>
            </a:r>
            <a:r>
              <a:rPr lang="en-US" sz="3200" dirty="0"/>
              <a:t> </a:t>
            </a:r>
            <a:r>
              <a:rPr lang="en-US" sz="3200" dirty="0" err="1"/>
              <a:t>jdx</a:t>
            </a:r>
            <a:r>
              <a:rPr lang="en-US" sz="3200" dirty="0"/>
              <a:t> </a:t>
            </a:r>
            <a:r>
              <a:rPr lang="en-US" sz="3200" dirty="0" err="1"/>
              <a:t>cn</a:t>
            </a:r>
            <a:r>
              <a:rPr lang="en-US" sz="3200" dirty="0"/>
              <a:t> </a:t>
            </a:r>
            <a:r>
              <a:rPr lang="en-US" sz="3200" dirty="0" err="1"/>
              <a:t>xnt</a:t>
            </a:r>
            <a:r>
              <a:rPr lang="en-US" sz="3200" dirty="0"/>
              <a:t> </a:t>
            </a:r>
            <a:r>
              <a:rPr lang="en-US" sz="3200" dirty="0" err="1"/>
              <a:t>sghmj</a:t>
            </a:r>
            <a:r>
              <a:rPr lang="en-US" sz="3200" dirty="0"/>
              <a:t> </a:t>
            </a:r>
            <a:r>
              <a:rPr lang="en-US" sz="3200" dirty="0" err="1"/>
              <a:t>hr</a:t>
            </a:r>
            <a:r>
              <a:rPr lang="en-US" sz="3200" dirty="0"/>
              <a:t> </a:t>
            </a:r>
            <a:r>
              <a:rPr lang="en-US" sz="3200" dirty="0" err="1"/>
              <a:t>qhfgs</a:t>
            </a:r>
            <a:r>
              <a:rPr lang="en-US" sz="3200" dirty="0" smtClean="0"/>
              <a:t>?”</a:t>
            </a:r>
            <a:endParaRPr lang="en-US" sz="3200" dirty="0"/>
          </a:p>
          <a:p>
            <a:pPr lvl="1"/>
            <a:r>
              <a:rPr lang="en-US" sz="3200" dirty="0">
                <a:sym typeface="Wingdings" panose="05000000000000000000" pitchFamily="2" charset="2"/>
              </a:rPr>
              <a:t>k=11 m= “</a:t>
            </a:r>
            <a:r>
              <a:rPr lang="en-US" sz="3200" dirty="0"/>
              <a:t>which key do you think is right?” </a:t>
            </a:r>
          </a:p>
          <a:p>
            <a:pPr lvl="1"/>
            <a:r>
              <a:rPr lang="en-US" sz="3200" dirty="0" smtClean="0">
                <a:sym typeface="Wingdings" panose="05000000000000000000" pitchFamily="2" charset="2"/>
              </a:rPr>
              <a:t>k=12  </a:t>
            </a:r>
            <a:r>
              <a:rPr lang="en-US" sz="3200" dirty="0">
                <a:sym typeface="Wingdings" panose="05000000000000000000" pitchFamily="2" charset="2"/>
              </a:rPr>
              <a:t>m= </a:t>
            </a:r>
            <a:r>
              <a:rPr lang="en-US" sz="3200" dirty="0" smtClean="0">
                <a:sym typeface="Wingdings" panose="05000000000000000000" pitchFamily="2" charset="2"/>
              </a:rPr>
              <a:t>“</a:t>
            </a:r>
            <a:r>
              <a:rPr lang="en-US" sz="3200" dirty="0" err="1"/>
              <a:t>xijdi</a:t>
            </a:r>
            <a:r>
              <a:rPr lang="en-US" sz="3200" dirty="0"/>
              <a:t> </a:t>
            </a:r>
            <a:r>
              <a:rPr lang="en-US" sz="3200" dirty="0" err="1"/>
              <a:t>lfz</a:t>
            </a:r>
            <a:r>
              <a:rPr lang="en-US" sz="3200" dirty="0"/>
              <a:t> ep </a:t>
            </a:r>
            <a:r>
              <a:rPr lang="en-US" sz="3200" dirty="0" err="1"/>
              <a:t>zpv</a:t>
            </a:r>
            <a:r>
              <a:rPr lang="en-US" sz="3200" dirty="0"/>
              <a:t> </a:t>
            </a:r>
            <a:r>
              <a:rPr lang="en-US" sz="3200" dirty="0" err="1"/>
              <a:t>uijol</a:t>
            </a:r>
            <a:r>
              <a:rPr lang="en-US" sz="3200" dirty="0"/>
              <a:t> </a:t>
            </a:r>
            <a:r>
              <a:rPr lang="en-US" sz="3200" dirty="0" err="1"/>
              <a:t>jt</a:t>
            </a:r>
            <a:r>
              <a:rPr lang="en-US" sz="3200" dirty="0"/>
              <a:t> </a:t>
            </a:r>
            <a:r>
              <a:rPr lang="en-US" sz="3200" dirty="0" err="1"/>
              <a:t>sjhiu</a:t>
            </a:r>
            <a:r>
              <a:rPr lang="en-US" sz="3200" dirty="0" smtClean="0"/>
              <a:t>?”</a:t>
            </a:r>
            <a:endParaRPr lang="en-US" sz="3200" dirty="0"/>
          </a:p>
          <a:p>
            <a:endParaRPr lang="en-US" dirty="0" smtClean="0">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D104D3F7-B83F-4105-B753-146AD0E5364B}" type="slidenum">
              <a:rPr lang="en-US" smtClean="0"/>
              <a:t>28</a:t>
            </a:fld>
            <a:endParaRPr lang="en-US"/>
          </a:p>
        </p:txBody>
      </p:sp>
    </p:spTree>
    <p:extLst>
      <p:ext uri="{BB962C8B-B14F-4D97-AF65-F5344CB8AC3E}">
        <p14:creationId xmlns:p14="http://schemas.microsoft.com/office/powerpoint/2010/main" val="38920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Sufficient Key Space Principle</a:t>
            </a:r>
            <a:endParaRPr lang="en-US" dirty="0"/>
          </a:p>
        </p:txBody>
      </p:sp>
      <p:sp>
        <p:nvSpPr>
          <p:cNvPr id="3" name="Content Placeholder 2"/>
          <p:cNvSpPr>
            <a:spLocks noGrp="1"/>
          </p:cNvSpPr>
          <p:nvPr>
            <p:ph idx="1"/>
          </p:nvPr>
        </p:nvSpPr>
        <p:spPr/>
        <p:txBody>
          <a:bodyPr/>
          <a:lstStyle/>
          <a:p>
            <a:pPr marL="0" indent="0" algn="ctr">
              <a:buNone/>
            </a:pPr>
            <a:r>
              <a:rPr lang="en-US" sz="3600" dirty="0" smtClean="0"/>
              <a:t>“Any secure encryption scheme </a:t>
            </a:r>
            <a:r>
              <a:rPr lang="en-US" sz="3600" i="1" dirty="0" smtClean="0"/>
              <a:t>must</a:t>
            </a:r>
            <a:r>
              <a:rPr lang="en-US" sz="3600" dirty="0" smtClean="0"/>
              <a:t> have a key space that is sufficiently large to make an exhaustive search attack infeasible.”</a:t>
            </a:r>
          </a:p>
          <a:p>
            <a:pPr marL="0" indent="0">
              <a:buNone/>
            </a:pPr>
            <a:endParaRPr lang="en-US" dirty="0" smtClean="0"/>
          </a:p>
          <a:p>
            <a:pPr marL="0" indent="0">
              <a:buNone/>
            </a:pPr>
            <a:endParaRPr lang="en-US" b="1" dirty="0" smtClean="0"/>
          </a:p>
        </p:txBody>
      </p:sp>
      <p:sp>
        <p:nvSpPr>
          <p:cNvPr id="4" name="Slide Number Placeholder 3"/>
          <p:cNvSpPr>
            <a:spLocks noGrp="1"/>
          </p:cNvSpPr>
          <p:nvPr>
            <p:ph type="sldNum" sz="quarter" idx="12"/>
          </p:nvPr>
        </p:nvSpPr>
        <p:spPr/>
        <p:txBody>
          <a:bodyPr/>
          <a:lstStyle/>
          <a:p>
            <a:fld id="{D104D3F7-B83F-4105-B753-146AD0E5364B}" type="slidenum">
              <a:rPr lang="en-US" smtClean="0"/>
              <a:t>29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86" y="3403600"/>
            <a:ext cx="3877733" cy="2908300"/>
          </a:xfrm>
          <a:prstGeom prst="rect">
            <a:avLst/>
          </a:prstGeom>
        </p:spPr>
      </p:pic>
      <p:sp>
        <p:nvSpPr>
          <p:cNvPr id="6" name="AutoShape 2" descr="Image result for cray supercomputer">
            <a:hlinkClick r:id="rId4"/>
          </p:cNvPr>
          <p:cNvSpPr>
            <a:spLocks noChangeAspect="1" noChangeArrowheads="1"/>
          </p:cNvSpPr>
          <p:nvPr/>
        </p:nvSpPr>
        <p:spPr bwMode="auto">
          <a:xfrm>
            <a:off x="2210753" y="-1740218"/>
            <a:ext cx="5734050" cy="3676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cray supercompute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7633" y="3282949"/>
            <a:ext cx="573405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49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Course Participation: 5%</a:t>
            </a:r>
          </a:p>
          <a:p>
            <a:r>
              <a:rPr lang="en-US" dirty="0" smtClean="0"/>
              <a:t>Homework: 20%</a:t>
            </a:r>
          </a:p>
          <a:p>
            <a:r>
              <a:rPr lang="en-US" dirty="0" smtClean="0"/>
              <a:t>Quizzes: 10%</a:t>
            </a:r>
          </a:p>
          <a:p>
            <a:r>
              <a:rPr lang="en-US" dirty="0"/>
              <a:t>Midterm Exam: 25%</a:t>
            </a:r>
          </a:p>
          <a:p>
            <a:r>
              <a:rPr lang="en-US" dirty="0"/>
              <a:t>Final Exam: 40</a:t>
            </a:r>
            <a:r>
              <a:rPr lang="en-US" dirty="0" smtClean="0"/>
              <a:t>%</a:t>
            </a:r>
          </a:p>
          <a:p>
            <a:endParaRPr lang="en-US" dirty="0"/>
          </a:p>
          <a:p>
            <a:pPr marL="0" indent="0">
              <a:buNone/>
            </a:pPr>
            <a:r>
              <a:rPr lang="en-US" dirty="0" smtClean="0"/>
              <a:t>Collaboration is permitted on homework assignments, but you completely understand your solutions and you must write the solutions entirely in your own words.</a:t>
            </a:r>
          </a:p>
          <a:p>
            <a:pPr marL="0" indent="0">
              <a:buNone/>
            </a:pPr>
            <a:endParaRPr lang="en-US" dirty="0" smtClean="0"/>
          </a:p>
          <a:p>
            <a:pPr marL="0" indent="0">
              <a:buNone/>
            </a:pPr>
            <a:r>
              <a:rPr lang="en-US" dirty="0" smtClean="0"/>
              <a:t>No collaboration on quizzes/exams</a:t>
            </a:r>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a:t>
            </a:fld>
            <a:endParaRPr lang="en-US"/>
          </a:p>
        </p:txBody>
      </p:sp>
    </p:spTree>
    <p:extLst>
      <p:ext uri="{BB962C8B-B14F-4D97-AF65-F5344CB8AC3E}">
        <p14:creationId xmlns:p14="http://schemas.microsoft.com/office/powerpoint/2010/main" val="17015325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Sufficient Key Space Principle</a:t>
            </a:r>
            <a:endParaRPr lang="en-US" dirty="0"/>
          </a:p>
        </p:txBody>
      </p:sp>
      <p:sp>
        <p:nvSpPr>
          <p:cNvPr id="3" name="Content Placeholder 2"/>
          <p:cNvSpPr>
            <a:spLocks noGrp="1"/>
          </p:cNvSpPr>
          <p:nvPr>
            <p:ph idx="1"/>
          </p:nvPr>
        </p:nvSpPr>
        <p:spPr/>
        <p:txBody>
          <a:bodyPr/>
          <a:lstStyle/>
          <a:p>
            <a:pPr marL="0" indent="0" algn="ctr">
              <a:buNone/>
            </a:pPr>
            <a:r>
              <a:rPr lang="en-US" sz="3600" dirty="0" smtClean="0"/>
              <a:t>“Any secure encryption scheme </a:t>
            </a:r>
            <a:r>
              <a:rPr lang="en-US" sz="3600" i="1" dirty="0" smtClean="0"/>
              <a:t>must</a:t>
            </a:r>
            <a:r>
              <a:rPr lang="en-US" sz="3600" dirty="0" smtClean="0"/>
              <a:t> have a key space that is sufficiently large to make an exhaustive search attack infeasible.”</a:t>
            </a:r>
          </a:p>
          <a:p>
            <a:pPr marL="0" indent="0">
              <a:buNone/>
            </a:pPr>
            <a:endParaRPr lang="en-US" dirty="0" smtClean="0"/>
          </a:p>
          <a:p>
            <a:pPr marL="0" indent="0">
              <a:buNone/>
            </a:pPr>
            <a:r>
              <a:rPr lang="en-US" b="1" dirty="0" smtClean="0"/>
              <a:t>Question 1: </a:t>
            </a:r>
            <a:r>
              <a:rPr lang="en-US" dirty="0" smtClean="0"/>
              <a:t>How big is big enough? Complicated question….</a:t>
            </a:r>
            <a:endParaRPr lang="en-US" b="1" dirty="0" smtClean="0"/>
          </a:p>
          <a:p>
            <a:pPr marL="0" indent="0">
              <a:buNone/>
            </a:pPr>
            <a:endParaRPr lang="en-US" b="1" dirty="0" smtClean="0"/>
          </a:p>
          <a:p>
            <a:pPr marL="0" indent="0">
              <a:buNone/>
            </a:pPr>
            <a:r>
              <a:rPr lang="en-US" b="1" dirty="0" smtClean="0"/>
              <a:t>Question 2: </a:t>
            </a:r>
            <a:r>
              <a:rPr lang="en-US" dirty="0" smtClean="0"/>
              <a:t>If the key space is large is the encryption scheme necessarily secure?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30</a:t>
            </a:fld>
            <a:endParaRPr lang="en-US"/>
          </a:p>
        </p:txBody>
      </p:sp>
    </p:spTree>
    <p:extLst>
      <p:ext uri="{BB962C8B-B14F-4D97-AF65-F5344CB8AC3E}">
        <p14:creationId xmlns:p14="http://schemas.microsoft.com/office/powerpoint/2010/main" val="2202758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Substitution Cipher</a:t>
            </a:r>
            <a:endParaRPr lang="en-US" dirty="0"/>
          </a:p>
        </p:txBody>
      </p:sp>
      <p:sp>
        <p:nvSpPr>
          <p:cNvPr id="3" name="Content Placeholder 2"/>
          <p:cNvSpPr>
            <a:spLocks noGrp="1"/>
          </p:cNvSpPr>
          <p:nvPr>
            <p:ph idx="1"/>
          </p:nvPr>
        </p:nvSpPr>
        <p:spPr/>
        <p:txBody>
          <a:bodyPr/>
          <a:lstStyle/>
          <a:p>
            <a:r>
              <a:rPr lang="en-US" dirty="0" smtClean="0"/>
              <a:t>Secret key K is permutation of the alphabet</a:t>
            </a:r>
          </a:p>
          <a:p>
            <a:pPr lvl="1"/>
            <a:r>
              <a:rPr lang="en-US" dirty="0" smtClean="0"/>
              <a:t>Example:</a:t>
            </a:r>
          </a:p>
          <a:p>
            <a:pPr lvl="2"/>
            <a:r>
              <a:rPr lang="en-US" dirty="0" smtClean="0"/>
              <a:t>A  B  C  D  E  F   G  H  I   J    K  L   M  N  O P  Q  R   S   T   U  V  W  X  Y  Z</a:t>
            </a:r>
          </a:p>
          <a:p>
            <a:pPr lvl="2"/>
            <a:r>
              <a:rPr lang="en-US" dirty="0" smtClean="0"/>
              <a:t>X  E  U  A  D  N  B  K  V  M  R  O  C   Q  F  S  Y   H  W  G  L   Z   I    J   P  T</a:t>
            </a:r>
          </a:p>
          <a:p>
            <a:endParaRPr lang="en-US" dirty="0" smtClean="0"/>
          </a:p>
          <a:p>
            <a:r>
              <a:rPr lang="en-US" b="1" dirty="0" smtClean="0"/>
              <a:t>Encryption: </a:t>
            </a:r>
            <a:r>
              <a:rPr lang="en-US" dirty="0" smtClean="0"/>
              <a:t>apply permutation K to each letter in message</a:t>
            </a:r>
          </a:p>
          <a:p>
            <a:pPr lvl="1"/>
            <a:r>
              <a:rPr lang="en-US" dirty="0" smtClean="0"/>
              <a:t>TELLHIMABOUTME </a:t>
            </a:r>
            <a:r>
              <a:rPr lang="en-US" dirty="0" smtClean="0">
                <a:sym typeface="Wingdings" panose="05000000000000000000" pitchFamily="2" charset="2"/>
              </a:rPr>
              <a:t> GDOOKVCXEFLGCD</a:t>
            </a:r>
          </a:p>
          <a:p>
            <a:pPr lvl="1"/>
            <a:endParaRPr lang="en-US" dirty="0">
              <a:sym typeface="Wingdings" panose="05000000000000000000" pitchFamily="2" charset="2"/>
            </a:endParaRPr>
          </a:p>
          <a:p>
            <a:r>
              <a:rPr lang="en-US" b="1" dirty="0" smtClean="0">
                <a:sym typeface="Wingdings" panose="05000000000000000000" pitchFamily="2" charset="2"/>
              </a:rPr>
              <a:t>Decryption: </a:t>
            </a:r>
            <a:r>
              <a:rPr lang="en-US" dirty="0" smtClean="0">
                <a:sym typeface="Wingdings" panose="05000000000000000000" pitchFamily="2" charset="2"/>
              </a:rPr>
              <a:t>reverse the permutation</a:t>
            </a:r>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31</a:t>
            </a:fld>
            <a:endParaRPr lang="en-US"/>
          </a:p>
        </p:txBody>
      </p:sp>
    </p:spTree>
    <p:extLst>
      <p:ext uri="{BB962C8B-B14F-4D97-AF65-F5344CB8AC3E}">
        <p14:creationId xmlns:p14="http://schemas.microsoft.com/office/powerpoint/2010/main" val="480392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Substitution Cipher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Secret key K is a permutation of the alphabet</a:t>
                </a:r>
              </a:p>
              <a:p>
                <a:pPr lvl="1"/>
                <a:r>
                  <a:rPr lang="en-US" dirty="0" smtClean="0"/>
                  <a:t>Example:</a:t>
                </a:r>
              </a:p>
              <a:p>
                <a:pPr lvl="2"/>
                <a:r>
                  <a:rPr lang="en-US" dirty="0"/>
                  <a:t>A  B  C  D  E  F   G  H  I   J    K  L   M  N  O P  Q  R   S   T   U  V  W  X  Y  Z</a:t>
                </a:r>
              </a:p>
              <a:p>
                <a:pPr lvl="2"/>
                <a:r>
                  <a:rPr lang="en-US" dirty="0"/>
                  <a:t>X  E  U  A  D  N  B  K  V  M  R  O  C   Q  F  S  Y   H  W  G  L   Z   I    J   P  T</a:t>
                </a:r>
              </a:p>
              <a:p>
                <a:pPr lvl="2"/>
                <a:endParaRPr lang="en-US" dirty="0"/>
              </a:p>
              <a:p>
                <a:r>
                  <a:rPr lang="en-US" b="1" dirty="0" smtClean="0"/>
                  <a:t>Question: </a:t>
                </a:r>
                <a:r>
                  <a:rPr lang="en-US" dirty="0" smtClean="0"/>
                  <a:t>What is the size of the </a:t>
                </a:r>
                <a:r>
                  <a:rPr lang="en-US" dirty="0" err="1" smtClean="0"/>
                  <a:t>keyspace</a:t>
                </a:r>
                <a:r>
                  <a:rPr lang="en-US" dirty="0" smtClean="0"/>
                  <a:t>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a:t>
                </a:r>
              </a:p>
              <a:p>
                <a:endParaRPr lang="en-US"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l-GR" i="1">
                              <a:latin typeface="Cambria Math" panose="02040503050406030204" pitchFamily="18" charset="0"/>
                              <a:ea typeface="Cambria Math" panose="02040503050406030204" pitchFamily="18" charset="0"/>
                            </a:rPr>
                            <m:t>𝒦</m:t>
                          </m:r>
                        </m:e>
                      </m:d>
                      <m:r>
                        <a:rPr lang="en-US" b="0" i="1" smtClean="0">
                          <a:latin typeface="Cambria Math" panose="02040503050406030204" pitchFamily="18" charset="0"/>
                        </a:rPr>
                        <m:t>=</m:t>
                      </m:r>
                      <m:r>
                        <a:rPr lang="en-US" b="0" i="1" smtClean="0">
                          <a:latin typeface="Cambria Math" panose="02040503050406030204" pitchFamily="18" charset="0"/>
                        </a:rPr>
                        <m:t>26</m:t>
                      </m:r>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88</m:t>
                          </m:r>
                        </m:sup>
                      </m:s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32</a:t>
            </a:fld>
            <a:endParaRPr lang="en-US"/>
          </a:p>
        </p:txBody>
      </p:sp>
    </p:spTree>
    <p:extLst>
      <p:ext uri="{BB962C8B-B14F-4D97-AF65-F5344CB8AC3E}">
        <p14:creationId xmlns:p14="http://schemas.microsoft.com/office/powerpoint/2010/main" val="260490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Frequency Analysis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3179" y="3281769"/>
            <a:ext cx="5352381" cy="3257143"/>
          </a:xfrm>
        </p:spPr>
      </p:pic>
      <p:sp>
        <p:nvSpPr>
          <p:cNvPr id="4" name="Slide Number Placeholder 3"/>
          <p:cNvSpPr>
            <a:spLocks noGrp="1"/>
          </p:cNvSpPr>
          <p:nvPr>
            <p:ph type="sldNum" sz="quarter" idx="12"/>
          </p:nvPr>
        </p:nvSpPr>
        <p:spPr/>
        <p:txBody>
          <a:bodyPr/>
          <a:lstStyle/>
          <a:p>
            <a:fld id="{D104D3F7-B83F-4105-B753-146AD0E5364B}" type="slidenum">
              <a:rPr lang="en-US" smtClean="0"/>
              <a:t>33</a:t>
            </a:fld>
            <a:endParaRPr lang="en-US"/>
          </a:p>
        </p:txBody>
      </p:sp>
      <p:sp>
        <p:nvSpPr>
          <p:cNvPr id="6" name="TextBox 5"/>
          <p:cNvSpPr txBox="1"/>
          <p:nvPr/>
        </p:nvSpPr>
        <p:spPr>
          <a:xfrm>
            <a:off x="180891" y="1506022"/>
            <a:ext cx="10649669"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Observation 1:</a:t>
            </a:r>
            <a:r>
              <a:rPr lang="en-US" dirty="0" smtClean="0"/>
              <a:t> If e is mapped to d then every appearance of e in the plaintext results in the appearance of a d in the ciphertext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t>Observation 2: </a:t>
            </a:r>
            <a:r>
              <a:rPr lang="en-US" dirty="0" smtClean="0"/>
              <a:t>Some letters occur much more frequently in English.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t>Observation 3:</a:t>
            </a:r>
            <a:r>
              <a:rPr lang="en-US" dirty="0" smtClean="0"/>
              <a:t> Texts consisting of a few sentences tend to have a distribution close to average.</a:t>
            </a:r>
            <a:endParaRPr lang="en-US" dirty="0"/>
          </a:p>
        </p:txBody>
      </p:sp>
      <p:sp>
        <p:nvSpPr>
          <p:cNvPr id="7" name="Oval 6"/>
          <p:cNvSpPr/>
          <p:nvPr/>
        </p:nvSpPr>
        <p:spPr>
          <a:xfrm>
            <a:off x="2621280" y="3454400"/>
            <a:ext cx="568960" cy="37592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7" idx="6"/>
          </p:cNvCxnSpPr>
          <p:nvPr/>
        </p:nvCxnSpPr>
        <p:spPr>
          <a:xfrm>
            <a:off x="3190240" y="3642360"/>
            <a:ext cx="4018634" cy="209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08874" y="3738276"/>
            <a:ext cx="4652236" cy="1200329"/>
          </a:xfrm>
          <a:prstGeom prst="rect">
            <a:avLst/>
          </a:prstGeom>
          <a:noFill/>
        </p:spPr>
        <p:txBody>
          <a:bodyPr wrap="none" rtlCol="0">
            <a:spAutoFit/>
          </a:bodyPr>
          <a:lstStyle/>
          <a:p>
            <a:r>
              <a:rPr lang="en-US" dirty="0" smtClean="0"/>
              <a:t>Step 1: Find letter in ciphertext that occurs with</a:t>
            </a:r>
          </a:p>
          <a:p>
            <a:r>
              <a:rPr lang="en-US" dirty="0" smtClean="0"/>
              <a:t>frequency &gt; 11%. This letter is probably e…</a:t>
            </a:r>
          </a:p>
          <a:p>
            <a:endParaRPr lang="en-US" dirty="0"/>
          </a:p>
          <a:p>
            <a:r>
              <a:rPr lang="en-US" dirty="0" smtClean="0"/>
              <a:t> </a:t>
            </a:r>
            <a:endParaRPr lang="en-US" dirty="0"/>
          </a:p>
        </p:txBody>
      </p:sp>
    </p:spTree>
    <p:extLst>
      <p:ext uri="{BB962C8B-B14F-4D97-AF65-F5344CB8AC3E}">
        <p14:creationId xmlns:p14="http://schemas.microsoft.com/office/powerpoint/2010/main" val="2570577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a:t>Vigenère</a:t>
            </a:r>
            <a:r>
              <a:rPr lang="en-US" dirty="0"/>
              <a:t> </a:t>
            </a:r>
            <a:r>
              <a:rPr lang="en-US" dirty="0" smtClean="0"/>
              <a:t>Cipher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Generalizes Shift Cipher</a:t>
            </a:r>
          </a:p>
          <a:p>
            <a:r>
              <a:rPr lang="en-US" dirty="0" smtClean="0"/>
              <a:t>K=k</a:t>
            </a:r>
            <a:r>
              <a:rPr lang="en-US" baseline="-25000" dirty="0" smtClean="0"/>
              <a:t>1</a:t>
            </a:r>
            <a:r>
              <a:rPr lang="en-US" dirty="0" smtClean="0"/>
              <a:t>,…,</a:t>
            </a:r>
            <a:r>
              <a:rPr lang="en-US" dirty="0" err="1" smtClean="0"/>
              <a:t>k</a:t>
            </a:r>
            <a:r>
              <a:rPr lang="en-US" baseline="-25000" dirty="0" err="1" smtClean="0"/>
              <a:t>t</a:t>
            </a:r>
            <a:endParaRPr lang="en-US" baseline="-25000" dirty="0" smtClean="0"/>
          </a:p>
          <a:p>
            <a:r>
              <a:rPr lang="en-US" dirty="0" err="1" smtClean="0"/>
              <a:t>Enc</a:t>
            </a:r>
            <a:r>
              <a:rPr lang="en-US" baseline="-25000" dirty="0" err="1" smtClean="0"/>
              <a:t>K</a:t>
            </a:r>
            <a:r>
              <a:rPr lang="en-US" dirty="0" smtClean="0"/>
              <a:t>(m) </a:t>
            </a:r>
          </a:p>
          <a:p>
            <a:pPr lvl="1"/>
            <a:r>
              <a:rPr lang="en-US" dirty="0" smtClean="0"/>
              <a:t>Shift first letter right k</a:t>
            </a:r>
            <a:r>
              <a:rPr lang="en-US" baseline="-25000" dirty="0" smtClean="0"/>
              <a:t>1</a:t>
            </a:r>
            <a:r>
              <a:rPr lang="en-US" dirty="0" smtClean="0"/>
              <a:t> times</a:t>
            </a:r>
          </a:p>
          <a:p>
            <a:pPr lvl="1"/>
            <a:r>
              <a:rPr lang="en-US" dirty="0" smtClean="0"/>
              <a:t>Shift second letter right k</a:t>
            </a:r>
            <a:r>
              <a:rPr lang="en-US" baseline="-25000" dirty="0" smtClean="0"/>
              <a:t>2</a:t>
            </a:r>
            <a:r>
              <a:rPr lang="en-US" dirty="0" smtClean="0"/>
              <a:t> times</a:t>
            </a:r>
          </a:p>
          <a:p>
            <a:pPr lvl="1"/>
            <a:r>
              <a:rPr lang="en-US" dirty="0" smtClean="0"/>
              <a:t>…</a:t>
            </a:r>
          </a:p>
          <a:p>
            <a:pPr lvl="1"/>
            <a:r>
              <a:rPr lang="en-US" dirty="0" smtClean="0"/>
              <a:t>Shift </a:t>
            </a:r>
            <a:r>
              <a:rPr lang="en-US" dirty="0" err="1" smtClean="0"/>
              <a:t>t</a:t>
            </a:r>
            <a:r>
              <a:rPr lang="en-US" baseline="30000" dirty="0" err="1" smtClean="0"/>
              <a:t>th</a:t>
            </a:r>
            <a:r>
              <a:rPr lang="en-US" dirty="0" smtClean="0"/>
              <a:t> letter right </a:t>
            </a:r>
            <a:r>
              <a:rPr lang="en-US" dirty="0" err="1" smtClean="0"/>
              <a:t>k</a:t>
            </a:r>
            <a:r>
              <a:rPr lang="en-US" baseline="-25000" dirty="0" err="1" smtClean="0"/>
              <a:t>t</a:t>
            </a:r>
            <a:r>
              <a:rPr lang="en-US" dirty="0" smtClean="0"/>
              <a:t> times </a:t>
            </a:r>
          </a:p>
          <a:p>
            <a:pPr lvl="1"/>
            <a:r>
              <a:rPr lang="en-US" dirty="0" smtClean="0"/>
              <a:t>Shift t+1</a:t>
            </a:r>
            <a:r>
              <a:rPr lang="en-US" baseline="30000" dirty="0" smtClean="0"/>
              <a:t>st</a:t>
            </a:r>
            <a:r>
              <a:rPr lang="en-US" dirty="0" smtClean="0"/>
              <a:t> letter right k</a:t>
            </a:r>
            <a:r>
              <a:rPr lang="en-US" baseline="-25000" dirty="0" smtClean="0"/>
              <a:t>1</a:t>
            </a:r>
            <a:r>
              <a:rPr lang="en-US" dirty="0" smtClean="0"/>
              <a:t> times</a:t>
            </a:r>
          </a:p>
          <a:p>
            <a:pPr lvl="1"/>
            <a:r>
              <a:rPr lang="en-US" dirty="0" smtClean="0"/>
              <a:t>…</a:t>
            </a:r>
            <a:endParaRPr lang="en-US" dirty="0"/>
          </a:p>
          <a:p>
            <a:r>
              <a:rPr lang="en-US" b="1" dirty="0" smtClean="0"/>
              <a:t>Question:</a:t>
            </a:r>
            <a:r>
              <a:rPr lang="en-US" dirty="0" smtClean="0"/>
              <a:t> Size of key-space? </a:t>
            </a:r>
          </a:p>
          <a:p>
            <a:r>
              <a:rPr lang="en-US" dirty="0" smtClean="0"/>
              <a:t>Answer: 26</a:t>
            </a:r>
            <a:r>
              <a:rPr lang="en-US" baseline="30000" dirty="0" smtClean="0"/>
              <a:t>t </a:t>
            </a:r>
            <a:r>
              <a:rPr lang="en-US" dirty="0"/>
              <a:t>(brute force may not be useful)</a:t>
            </a:r>
            <a:endParaRPr lang="en-US" baseline="30000" dirty="0"/>
          </a:p>
          <a:p>
            <a:endParaRPr lang="en-US" baseline="-25000" dirty="0"/>
          </a:p>
        </p:txBody>
      </p:sp>
      <p:sp>
        <p:nvSpPr>
          <p:cNvPr id="4" name="Slide Number Placeholder 3"/>
          <p:cNvSpPr>
            <a:spLocks noGrp="1"/>
          </p:cNvSpPr>
          <p:nvPr>
            <p:ph type="sldNum" sz="quarter" idx="12"/>
          </p:nvPr>
        </p:nvSpPr>
        <p:spPr/>
        <p:txBody>
          <a:bodyPr/>
          <a:lstStyle/>
          <a:p>
            <a:fld id="{D104D3F7-B83F-4105-B753-146AD0E5364B}" type="slidenum">
              <a:rPr lang="en-US" smtClean="0"/>
              <a:t>34</a:t>
            </a:fld>
            <a:endParaRPr lang="en-US"/>
          </a:p>
        </p:txBody>
      </p:sp>
    </p:spTree>
    <p:extLst>
      <p:ext uri="{BB962C8B-B14F-4D97-AF65-F5344CB8AC3E}">
        <p14:creationId xmlns:p14="http://schemas.microsoft.com/office/powerpoint/2010/main" val="3340848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Vigen</a:t>
            </a:r>
            <a:r>
              <a:rPr lang="en-US" dirty="0" err="1"/>
              <a:t>è</a:t>
            </a:r>
            <a:r>
              <a:rPr lang="en-US" dirty="0" err="1" smtClean="0"/>
              <a:t>re</a:t>
            </a:r>
            <a:r>
              <a:rPr lang="en-US" dirty="0" smtClean="0"/>
              <a:t> Cipher</a:t>
            </a:r>
            <a:endParaRPr lang="en-US" dirty="0"/>
          </a:p>
        </p:txBody>
      </p:sp>
      <p:sp>
        <p:nvSpPr>
          <p:cNvPr id="3" name="Content Placeholder 2"/>
          <p:cNvSpPr>
            <a:spLocks noGrp="1"/>
          </p:cNvSpPr>
          <p:nvPr>
            <p:ph idx="1"/>
          </p:nvPr>
        </p:nvSpPr>
        <p:spPr/>
        <p:txBody>
          <a:bodyPr>
            <a:normAutofit/>
          </a:bodyPr>
          <a:lstStyle/>
          <a:p>
            <a:r>
              <a:rPr lang="en-US" dirty="0" smtClean="0"/>
              <a:t>Still vulnerable to frequency analysis</a:t>
            </a:r>
          </a:p>
          <a:p>
            <a:r>
              <a:rPr lang="en-US" dirty="0" smtClean="0"/>
              <a:t>Good guess: Select </a:t>
            </a:r>
            <a:r>
              <a:rPr lang="en-US" dirty="0"/>
              <a:t>K=k</a:t>
            </a:r>
            <a:r>
              <a:rPr lang="en-US" baseline="-25000" dirty="0"/>
              <a:t>1</a:t>
            </a:r>
            <a:r>
              <a:rPr lang="en-US" dirty="0"/>
              <a:t>,…,</a:t>
            </a:r>
            <a:r>
              <a:rPr lang="en-US" dirty="0" err="1" smtClean="0"/>
              <a:t>k</a:t>
            </a:r>
            <a:r>
              <a:rPr lang="en-US" baseline="-25000" dirty="0" err="1" smtClean="0"/>
              <a:t>t</a:t>
            </a:r>
            <a:r>
              <a:rPr lang="en-US" baseline="-25000" dirty="0" smtClean="0"/>
              <a:t> </a:t>
            </a:r>
            <a:r>
              <a:rPr lang="en-US" dirty="0" smtClean="0"/>
              <a:t>to maximize number of e’s in resulting ciphertext </a:t>
            </a:r>
          </a:p>
          <a:p>
            <a:pPr lvl="1"/>
            <a:r>
              <a:rPr lang="en-US" dirty="0" smtClean="0"/>
              <a:t>See Katz and Lindell 1.3 for even more sophisticated heuristics.</a:t>
            </a:r>
          </a:p>
          <a:p>
            <a:pPr lvl="1"/>
            <a:endParaRPr lang="en-US" baseline="-25000" dirty="0" smtClean="0"/>
          </a:p>
          <a:p>
            <a:r>
              <a:rPr lang="en-US" dirty="0" smtClean="0"/>
              <a:t>Attack works when the initial message m is sufficiently long </a:t>
            </a:r>
          </a:p>
          <a:p>
            <a:endParaRPr lang="en-US" dirty="0"/>
          </a:p>
          <a:p>
            <a:r>
              <a:rPr lang="en-US" dirty="0" err="1"/>
              <a:t>Vigenère</a:t>
            </a:r>
            <a:r>
              <a:rPr lang="en-US" dirty="0"/>
              <a:t> </a:t>
            </a:r>
            <a:r>
              <a:rPr lang="en-US" dirty="0" smtClean="0"/>
              <a:t>is “perfectly secret” if the message m is at most t letters long.</a:t>
            </a:r>
            <a:endParaRPr lang="en-US" dirty="0"/>
          </a:p>
          <a:p>
            <a:endParaRPr lang="en-US" baseline="-25000" dirty="0" smtClean="0"/>
          </a:p>
          <a:p>
            <a:endParaRPr lang="en-US" baseline="-25000" dirty="0"/>
          </a:p>
        </p:txBody>
      </p:sp>
      <p:sp>
        <p:nvSpPr>
          <p:cNvPr id="4" name="Slide Number Placeholder 3"/>
          <p:cNvSpPr>
            <a:spLocks noGrp="1"/>
          </p:cNvSpPr>
          <p:nvPr>
            <p:ph type="sldNum" sz="quarter" idx="12"/>
          </p:nvPr>
        </p:nvSpPr>
        <p:spPr/>
        <p:txBody>
          <a:bodyPr/>
          <a:lstStyle/>
          <a:p>
            <a:fld id="{D104D3F7-B83F-4105-B753-146AD0E5364B}" type="slidenum">
              <a:rPr lang="en-US" smtClean="0"/>
              <a:t>35</a:t>
            </a:fld>
            <a:endParaRPr lang="en-US"/>
          </a:p>
        </p:txBody>
      </p:sp>
    </p:spTree>
    <p:extLst>
      <p:ext uri="{BB962C8B-B14F-4D97-AF65-F5344CB8AC3E}">
        <p14:creationId xmlns:p14="http://schemas.microsoft.com/office/powerpoint/2010/main" val="41116893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Designing secure ciphers is hard</a:t>
            </a:r>
          </a:p>
          <a:p>
            <a:endParaRPr lang="en-US" dirty="0"/>
          </a:p>
          <a:p>
            <a:r>
              <a:rPr lang="en-US" dirty="0" err="1"/>
              <a:t>Vigenère</a:t>
            </a:r>
            <a:r>
              <a:rPr lang="en-US" dirty="0"/>
              <a:t> </a:t>
            </a:r>
            <a:r>
              <a:rPr lang="en-US" dirty="0" smtClean="0"/>
              <a:t>remained “unbroken” for a long time</a:t>
            </a:r>
          </a:p>
          <a:p>
            <a:endParaRPr lang="en-US" dirty="0"/>
          </a:p>
          <a:p>
            <a:r>
              <a:rPr lang="en-US" dirty="0" smtClean="0"/>
              <a:t>Complex schemes are not secure</a:t>
            </a:r>
          </a:p>
          <a:p>
            <a:endParaRPr lang="en-US" dirty="0"/>
          </a:p>
          <a:p>
            <a:r>
              <a:rPr lang="en-US" dirty="0" smtClean="0"/>
              <a:t>All historical ciphers have fallen</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36</a:t>
            </a:fld>
            <a:endParaRPr lang="en-US"/>
          </a:p>
        </p:txBody>
      </p:sp>
      <p:pic>
        <p:nvPicPr>
          <p:cNvPr id="5122" name="Picture 2" descr="Image result for sad caesa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695" y="1646238"/>
            <a:ext cx="2666402" cy="436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a:t>
            </a:r>
            <a:r>
              <a:rPr lang="en-US" dirty="0" smtClean="0"/>
              <a:t>3: Perfect Secrecy </a:t>
            </a:r>
            <a:r>
              <a:rPr lang="en-US" smtClean="0"/>
              <a:t>+ One-Time-Pads</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37</a:t>
            </a:fld>
            <a:endParaRPr lang="en-US"/>
          </a:p>
        </p:txBody>
      </p:sp>
    </p:spTree>
    <p:extLst>
      <p:ext uri="{BB962C8B-B14F-4D97-AF65-F5344CB8AC3E}">
        <p14:creationId xmlns:p14="http://schemas.microsoft.com/office/powerpoint/2010/main" val="21887514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Principles of Modern Cryptography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Need formal definitions of “security”</a:t>
                </a:r>
              </a:p>
              <a:p>
                <a:pPr marL="457200" lvl="1" indent="0">
                  <a:buNone/>
                </a:pPr>
                <a:r>
                  <a:rPr lang="en-US" i="1" dirty="0" smtClean="0"/>
                  <a:t>If you don’t understand what you want to achieve, how can you possibly know when (or if) you have achieved it?</a:t>
                </a:r>
              </a:p>
              <a:p>
                <a:pPr marL="457200" lvl="1" indent="0">
                  <a:buNone/>
                </a:pPr>
                <a:endParaRPr lang="en-US" i="1" dirty="0"/>
              </a:p>
              <a:p>
                <a:pPr lvl="1"/>
                <a:r>
                  <a:rPr lang="en-US" dirty="0" smtClean="0"/>
                  <a:t>Attempt 1: Impossible/infeasible for attacker to recover secret key K</a:t>
                </a:r>
              </a:p>
              <a:p>
                <a:pPr lvl="2"/>
                <a14:m>
                  <m:oMath xmlns:m="http://schemas.openxmlformats.org/officeDocument/2006/math">
                    <m:func>
                      <m:funcPr>
                        <m:ctrlPr>
                          <a:rPr lang="en-US" i="1">
                            <a:latin typeface="Cambria Math" panose="02040503050406030204" pitchFamily="18" charset="0"/>
                          </a:rPr>
                        </m:ctrlPr>
                      </m:funcPr>
                      <m:fName>
                        <m:r>
                          <m:rPr>
                            <m:sty m:val="p"/>
                          </m:rPr>
                          <a:rPr lang="en-US" i="0">
                            <a:latin typeface="Cambria Math" panose="02040503050406030204" pitchFamily="18" charset="0"/>
                          </a:rPr>
                          <m:t>Enc</m:t>
                        </m:r>
                        <m:r>
                          <m:rPr>
                            <m:sty m:val="p"/>
                          </m:rPr>
                          <a:rPr lang="en-US" i="0" baseline="-25000">
                            <a:latin typeface="Cambria Math" panose="02040503050406030204" pitchFamily="18" charset="0"/>
                          </a:rPr>
                          <m:t>k</m:t>
                        </m:r>
                      </m:fName>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e>
                    </m:func>
                    <m:r>
                      <a:rPr lang="en-US" b="0" i="0" smtClean="0">
                        <a:latin typeface="Cambria Math" panose="02040503050406030204" pitchFamily="18" charset="0"/>
                      </a:rPr>
                      <m:t>=</m:t>
                    </m:r>
                    <m:r>
                      <m:rPr>
                        <m:sty m:val="p"/>
                      </m:rPr>
                      <a:rPr lang="en-US" b="0" i="0" smtClean="0">
                        <a:latin typeface="Cambria Math" panose="02040503050406030204" pitchFamily="18" charset="0"/>
                      </a:rPr>
                      <m:t>m</m:t>
                    </m:r>
                  </m:oMath>
                </a14:m>
                <a:endParaRPr lang="en-US" b="0" dirty="0" smtClean="0"/>
              </a:p>
              <a:p>
                <a:pPr lvl="1"/>
                <a:r>
                  <a:rPr lang="en-US" dirty="0" smtClean="0"/>
                  <a:t>Attempt 2: Impossible for attacker to recover entire plaintext from ciphertext?</a:t>
                </a:r>
              </a:p>
              <a:p>
                <a:pPr lvl="2"/>
                <a:r>
                  <a:rPr lang="en-US" dirty="0" smtClean="0"/>
                  <a:t>Ok to decrypt 90% of message?</a:t>
                </a:r>
              </a:p>
              <a:p>
                <a:pPr lvl="1"/>
                <a:r>
                  <a:rPr lang="en-US" dirty="0" smtClean="0"/>
                  <a:t>Attempt 3: Impossible for attacker to figure out any particular character of the plaintext from the ciphertext?</a:t>
                </a:r>
              </a:p>
              <a:p>
                <a:pPr lvl="2"/>
                <a:r>
                  <a:rPr lang="en-US" dirty="0" smtClean="0"/>
                  <a:t>[Too Weak] Does employee make more than $100,000 per year?</a:t>
                </a:r>
              </a:p>
              <a:p>
                <a:pPr lvl="2"/>
                <a:r>
                  <a:rPr lang="en-US" dirty="0" smtClean="0"/>
                  <a:t>[Too Strong] Lucky </a:t>
                </a:r>
                <a:r>
                  <a:rPr lang="en-US" dirty="0"/>
                  <a:t>guess? Prior Information? (e.g., letters always begin “Dear ….”)</a:t>
                </a:r>
              </a:p>
              <a:p>
                <a:pPr lvl="2"/>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081" r="-139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38</a:t>
            </a:fld>
            <a:endParaRPr lang="en-US"/>
          </a:p>
        </p:txBody>
      </p:sp>
    </p:spTree>
    <p:extLst>
      <p:ext uri="{BB962C8B-B14F-4D97-AF65-F5344CB8AC3E}">
        <p14:creationId xmlns:p14="http://schemas.microsoft.com/office/powerpoint/2010/main" val="8114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Principles of Modern Cryptography</a:t>
            </a:r>
            <a:endParaRPr lang="en-US" dirty="0"/>
          </a:p>
        </p:txBody>
      </p:sp>
      <p:sp>
        <p:nvSpPr>
          <p:cNvPr id="3" name="Content Placeholder 2"/>
          <p:cNvSpPr>
            <a:spLocks noGrp="1"/>
          </p:cNvSpPr>
          <p:nvPr>
            <p:ph idx="1"/>
          </p:nvPr>
        </p:nvSpPr>
        <p:spPr/>
        <p:txBody>
          <a:bodyPr>
            <a:normAutofit/>
          </a:bodyPr>
          <a:lstStyle/>
          <a:p>
            <a:r>
              <a:rPr lang="en-US" dirty="0" smtClean="0"/>
              <a:t>Need formal definitions of “security”</a:t>
            </a:r>
          </a:p>
          <a:p>
            <a:pPr marL="457200" lvl="1" indent="0">
              <a:buNone/>
            </a:pPr>
            <a:r>
              <a:rPr lang="en-US" i="1" dirty="0" smtClean="0"/>
              <a:t>If you don’t understand what you want to achieve, how can you possibly know when (or if) you have achieved it?</a:t>
            </a:r>
          </a:p>
          <a:p>
            <a:pPr marL="457200" lvl="1" indent="0">
              <a:buNone/>
            </a:pPr>
            <a:endParaRPr lang="en-US" i="1" dirty="0"/>
          </a:p>
          <a:p>
            <a:pPr lvl="1"/>
            <a:r>
              <a:rPr lang="en-US" dirty="0" smtClean="0"/>
              <a:t>Final Attempt: Regardless of information an attacker </a:t>
            </a:r>
            <a:r>
              <a:rPr lang="en-US" i="1" dirty="0" smtClean="0"/>
              <a:t>already</a:t>
            </a:r>
            <a:r>
              <a:rPr lang="en-US" dirty="0" smtClean="0"/>
              <a:t> has, a ciphertext should leak no </a:t>
            </a:r>
            <a:r>
              <a:rPr lang="en-US" i="1" dirty="0" smtClean="0"/>
              <a:t>additional information </a:t>
            </a:r>
            <a:r>
              <a:rPr lang="en-US" dirty="0" smtClean="0"/>
              <a:t>about the underlying plaintext.</a:t>
            </a:r>
          </a:p>
          <a:p>
            <a:pPr lvl="2"/>
            <a:r>
              <a:rPr lang="en-US" dirty="0" smtClean="0"/>
              <a:t>This is the “</a:t>
            </a:r>
            <a:r>
              <a:rPr lang="en-US" i="1" dirty="0" smtClean="0"/>
              <a:t>right</a:t>
            </a:r>
            <a:r>
              <a:rPr lang="en-US" dirty="0" smtClean="0"/>
              <a:t>” approach</a:t>
            </a:r>
          </a:p>
          <a:p>
            <a:pPr lvl="2"/>
            <a:r>
              <a:rPr lang="en-US" dirty="0" smtClean="0"/>
              <a:t>Still need to </a:t>
            </a:r>
            <a:r>
              <a:rPr lang="en-US" i="1" dirty="0" smtClean="0"/>
              <a:t>formalize</a:t>
            </a:r>
            <a:r>
              <a:rPr lang="en-US" dirty="0" smtClean="0"/>
              <a:t> mathematically</a:t>
            </a:r>
          </a:p>
          <a:p>
            <a:endParaRPr lang="en-US" dirty="0"/>
          </a:p>
          <a:p>
            <a:r>
              <a:rPr lang="en-US" dirty="0" smtClean="0"/>
              <a:t>Security definition includes </a:t>
            </a:r>
            <a:r>
              <a:rPr lang="en-US" i="1" u="sng" dirty="0" smtClean="0"/>
              <a:t>goal</a:t>
            </a:r>
            <a:r>
              <a:rPr lang="en-US" dirty="0" smtClean="0"/>
              <a:t> and </a:t>
            </a:r>
            <a:r>
              <a:rPr lang="en-US" i="1" u="sng" dirty="0" smtClean="0"/>
              <a:t>threat-model</a:t>
            </a:r>
          </a:p>
          <a:p>
            <a:pPr lvl="1"/>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39</a:t>
            </a:fld>
            <a:endParaRPr lang="en-US"/>
          </a:p>
        </p:txBody>
      </p:sp>
    </p:spTree>
    <p:extLst>
      <p:ext uri="{BB962C8B-B14F-4D97-AF65-F5344CB8AC3E}">
        <p14:creationId xmlns:p14="http://schemas.microsoft.com/office/powerpoint/2010/main" val="19401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Expected Background</a:t>
            </a:r>
            <a:endParaRPr lang="en-US" dirty="0"/>
          </a:p>
        </p:txBody>
      </p:sp>
      <p:sp>
        <p:nvSpPr>
          <p:cNvPr id="3" name="Content Placeholder 2"/>
          <p:cNvSpPr>
            <a:spLocks noGrp="1"/>
          </p:cNvSpPr>
          <p:nvPr>
            <p:ph idx="1"/>
          </p:nvPr>
        </p:nvSpPr>
        <p:spPr/>
        <p:txBody>
          <a:bodyPr/>
          <a:lstStyle/>
          <a:p>
            <a:r>
              <a:rPr lang="en-US" dirty="0" smtClean="0"/>
              <a:t>Basic Probability Theory</a:t>
            </a:r>
          </a:p>
          <a:p>
            <a:r>
              <a:rPr lang="en-US" dirty="0" smtClean="0"/>
              <a:t>Algorithms and </a:t>
            </a:r>
            <a:r>
              <a:rPr lang="en-US" dirty="0"/>
              <a:t>C</a:t>
            </a:r>
            <a:r>
              <a:rPr lang="en-US" dirty="0" smtClean="0"/>
              <a:t>omplexity</a:t>
            </a:r>
          </a:p>
          <a:p>
            <a:pPr lvl="1"/>
            <a:r>
              <a:rPr lang="en-US" dirty="0" smtClean="0"/>
              <a:t>Most security proofs involve reductions</a:t>
            </a:r>
          </a:p>
          <a:p>
            <a:r>
              <a:rPr lang="en-US" dirty="0" smtClean="0"/>
              <a:t>General Mathematical Maturity</a:t>
            </a:r>
          </a:p>
          <a:p>
            <a:pPr lvl="1"/>
            <a:r>
              <a:rPr lang="en-US" dirty="0" smtClean="0"/>
              <a:t>Quantifiers/Predicate Logic</a:t>
            </a:r>
          </a:p>
          <a:p>
            <a:pPr lvl="1"/>
            <a:r>
              <a:rPr lang="en-US" dirty="0" smtClean="0"/>
              <a:t>Understand what is (is not) a proper definition</a:t>
            </a:r>
          </a:p>
          <a:p>
            <a:pPr lvl="1"/>
            <a:r>
              <a:rPr lang="en-US" dirty="0" smtClean="0"/>
              <a:t>Know how to write a proof</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4</a:t>
            </a:fld>
            <a:endParaRPr lang="en-US"/>
          </a:p>
        </p:txBody>
      </p:sp>
    </p:spTree>
    <p:extLst>
      <p:ext uri="{BB962C8B-B14F-4D97-AF65-F5344CB8AC3E}">
        <p14:creationId xmlns:p14="http://schemas.microsoft.com/office/powerpoint/2010/main" val="3455431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Principles of Modern Cryptography</a:t>
            </a:r>
            <a:endParaRPr lang="en-US" dirty="0"/>
          </a:p>
        </p:txBody>
      </p:sp>
      <p:sp>
        <p:nvSpPr>
          <p:cNvPr id="3" name="Content Placeholder 2"/>
          <p:cNvSpPr>
            <a:spLocks noGrp="1"/>
          </p:cNvSpPr>
          <p:nvPr>
            <p:ph idx="1"/>
          </p:nvPr>
        </p:nvSpPr>
        <p:spPr/>
        <p:txBody>
          <a:bodyPr/>
          <a:lstStyle/>
          <a:p>
            <a:r>
              <a:rPr lang="en-US" dirty="0" smtClean="0"/>
              <a:t>Proofs of Security are critical</a:t>
            </a:r>
          </a:p>
          <a:p>
            <a:pPr lvl="1"/>
            <a:r>
              <a:rPr lang="en-US" dirty="0" smtClean="0"/>
              <a:t>Iron-clad guarantee that attacker will not succeed </a:t>
            </a:r>
            <a:r>
              <a:rPr lang="en-US" dirty="0"/>
              <a:t>(relative to definition/assumptions) </a:t>
            </a:r>
            <a:endParaRPr lang="en-US" dirty="0" smtClean="0"/>
          </a:p>
          <a:p>
            <a:r>
              <a:rPr lang="en-US" dirty="0" smtClean="0"/>
              <a:t>Experience: intuition is often misleading in cryptography</a:t>
            </a:r>
            <a:endParaRPr lang="en-US" dirty="0"/>
          </a:p>
          <a:p>
            <a:pPr lvl="1"/>
            <a:r>
              <a:rPr lang="en-US" dirty="0" smtClean="0"/>
              <a:t>An “intuitively secure” scheme may actually be badly broken.</a:t>
            </a:r>
          </a:p>
          <a:p>
            <a:pPr lvl="1"/>
            <a:endParaRPr lang="en-US" dirty="0"/>
          </a:p>
          <a:p>
            <a:r>
              <a:rPr lang="en-US" dirty="0" smtClean="0"/>
              <a:t>Before deploying in the real world</a:t>
            </a:r>
          </a:p>
          <a:p>
            <a:pPr lvl="1"/>
            <a:r>
              <a:rPr lang="en-US" dirty="0" smtClean="0"/>
              <a:t>Consider definition/assumptions in security definition</a:t>
            </a:r>
          </a:p>
          <a:p>
            <a:pPr lvl="1"/>
            <a:r>
              <a:rPr lang="en-US" dirty="0" smtClean="0"/>
              <a:t>Does the threat model capture the attackers true abilities?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40</a:t>
            </a:fld>
            <a:endParaRPr lang="en-US"/>
          </a:p>
        </p:txBody>
      </p:sp>
    </p:spTree>
    <p:extLst>
      <p:ext uri="{BB962C8B-B14F-4D97-AF65-F5344CB8AC3E}">
        <p14:creationId xmlns:p14="http://schemas.microsoft.com/office/powerpoint/2010/main" val="39033386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 Intuition</a:t>
            </a:r>
            <a:endParaRPr lang="en-US" dirty="0"/>
          </a:p>
        </p:txBody>
      </p:sp>
      <p:sp>
        <p:nvSpPr>
          <p:cNvPr id="3" name="Content Placeholder 2"/>
          <p:cNvSpPr>
            <a:spLocks noGrp="1"/>
          </p:cNvSpPr>
          <p:nvPr>
            <p:ph idx="1"/>
          </p:nvPr>
        </p:nvSpPr>
        <p:spPr/>
        <p:txBody>
          <a:bodyPr/>
          <a:lstStyle/>
          <a:p>
            <a:pPr marL="228600" lvl="1">
              <a:spcBef>
                <a:spcPts val="1000"/>
              </a:spcBef>
            </a:pPr>
            <a:r>
              <a:rPr lang="en-US" sz="3600" dirty="0"/>
              <a:t>Regardless of information an attacker </a:t>
            </a:r>
            <a:r>
              <a:rPr lang="en-US" sz="3600" i="1" dirty="0"/>
              <a:t>already</a:t>
            </a:r>
            <a:r>
              <a:rPr lang="en-US" sz="3600" dirty="0"/>
              <a:t> has, a ciphertext should leak no </a:t>
            </a:r>
            <a:r>
              <a:rPr lang="en-US" sz="3600" i="1" dirty="0"/>
              <a:t>additional information </a:t>
            </a:r>
            <a:r>
              <a:rPr lang="en-US" sz="3600" dirty="0"/>
              <a:t>about the underlying plaintext</a:t>
            </a:r>
            <a:r>
              <a:rPr lang="en-US" sz="3600" dirty="0" smtClean="0"/>
              <a:t>.</a:t>
            </a:r>
          </a:p>
          <a:p>
            <a:endParaRPr lang="en-US" sz="3600" dirty="0"/>
          </a:p>
          <a:p>
            <a:r>
              <a:rPr lang="en-US" sz="3600" dirty="0" smtClean="0"/>
              <a:t>We will formalize this intuition</a:t>
            </a:r>
          </a:p>
          <a:p>
            <a:pPr lvl="1"/>
            <a:r>
              <a:rPr lang="en-US" dirty="0" smtClean="0"/>
              <a:t>And show how to achieve it</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41</a:t>
            </a:fld>
            <a:endParaRPr lang="en-US"/>
          </a:p>
        </p:txBody>
      </p:sp>
    </p:spTree>
    <p:extLst>
      <p:ext uri="{BB962C8B-B14F-4D97-AF65-F5344CB8AC3E}">
        <p14:creationId xmlns:p14="http://schemas.microsoft.com/office/powerpoint/2010/main" val="2628395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Private Key Encryption Syntax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Gen</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Enc</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Dec</m:t>
                        </m:r>
                      </m:e>
                    </m:d>
                  </m:oMath>
                </a14:m>
                <a:endParaRPr lang="en-US" dirty="0" smtClean="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dirty="0" smtClean="0"/>
                  <a:t>Random Bits R</a:t>
                </a:r>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r>
                  <a:rPr lang="en-US" dirty="0" smtClean="0"/>
                  <a:t>. </a:t>
                </a:r>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func>
                  </m:oMath>
                </a14:m>
                <a:r>
                  <a:rPr lang="en-US" dirty="0" smtClean="0"/>
                  <a:t> (Encryption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dirty="0" smtClean="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i="1" dirty="0" smtClean="0"/>
              </a:p>
              <a:p>
                <a:endParaRPr lang="en-US" dirty="0" smtClean="0"/>
              </a:p>
              <a:p>
                <a:r>
                  <a:rPr lang="en-US" b="1" dirty="0" smtClean="0"/>
                  <a:t>Invariant: </a:t>
                </a:r>
                <a:r>
                  <a:rPr lang="en-US" dirty="0" smtClean="0"/>
                  <a:t>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6989379" y="1690688"/>
                <a:ext cx="3836276" cy="1241698"/>
              </a:xfrm>
              <a:prstGeom prst="wedgeRoundRectCallout">
                <a:avLst>
                  <a:gd name="adj1" fmla="val -94258"/>
                  <a:gd name="adj2" fmla="val 56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Typically picks </a:t>
                </a:r>
                <a14:m>
                  <m:oMath xmlns:m="http://schemas.openxmlformats.org/officeDocument/2006/math">
                    <m:r>
                      <m:rPr>
                        <m:sty m:val="p"/>
                      </m:rPr>
                      <a:rPr lang="en-US" smtClean="0">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algn="ctr"/>
                <a:r>
                  <a:rPr lang="en-US" dirty="0" smtClean="0"/>
                  <a:t> uniformly at random</a:t>
                </a:r>
                <a:endParaRPr lang="en-US" dirty="0"/>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6989379" y="1690688"/>
                <a:ext cx="3836276" cy="1241698"/>
              </a:xfrm>
              <a:prstGeom prst="wedgeRoundRectCallout">
                <a:avLst>
                  <a:gd name="adj1" fmla="val -94258"/>
                  <a:gd name="adj2" fmla="val 56575"/>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97820"/>
              <a:gd name="adj2" fmla="val -407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Trusted Parties (e.g., Alice and Bob) must run Gen in advance to obtain secret k. </a:t>
            </a:r>
            <a:endParaRPr lang="en-US" dirty="0"/>
          </a:p>
        </p:txBody>
      </p:sp>
      <p:sp>
        <p:nvSpPr>
          <p:cNvPr id="6" name="Rounded Rectangular Callout 5"/>
          <p:cNvSpPr/>
          <p:nvPr/>
        </p:nvSpPr>
        <p:spPr>
          <a:xfrm>
            <a:off x="6989379" y="4393928"/>
            <a:ext cx="3836276" cy="1241698"/>
          </a:xfrm>
          <a:prstGeom prst="wedgeRoundRectCallout">
            <a:avLst>
              <a:gd name="adj1" fmla="val -95902"/>
              <a:gd name="adj2" fmla="val -1491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Assumption: Adversary does not get to see output of Gen</a:t>
            </a:r>
            <a:endParaRPr lang="en-US" dirty="0"/>
          </a:p>
        </p:txBody>
      </p:sp>
      <p:sp>
        <p:nvSpPr>
          <p:cNvPr id="7" name="Slide Number Placeholder 6"/>
          <p:cNvSpPr>
            <a:spLocks noGrp="1"/>
          </p:cNvSpPr>
          <p:nvPr>
            <p:ph type="sldNum" sz="quarter" idx="12"/>
          </p:nvPr>
        </p:nvSpPr>
        <p:spPr/>
        <p:txBody>
          <a:bodyPr/>
          <a:lstStyle/>
          <a:p>
            <a:fld id="{D104D3F7-B83F-4105-B753-146AD0E5364B}" type="slidenum">
              <a:rPr lang="en-US" smtClean="0"/>
              <a:t>42</a:t>
            </a:fld>
            <a:endParaRPr lang="en-US"/>
          </a:p>
        </p:txBody>
      </p:sp>
    </p:spTree>
    <p:extLst>
      <p:ext uri="{BB962C8B-B14F-4D97-AF65-F5344CB8AC3E}">
        <p14:creationId xmlns:p14="http://schemas.microsoft.com/office/powerpoint/2010/main" val="306262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 Example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Enemy knows that Caesar likes to fight in the rain and it is raining today</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𝑤𝑎𝑖𝑡</m:t>
                          </m:r>
                        </m:e>
                      </m:d>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3</m:t>
                      </m:r>
                    </m:oMath>
                  </m:oMathPara>
                </a14:m>
                <a:endParaRPr lang="en-US" b="0" dirty="0" smtClean="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r>
                            <a:rPr lang="en-US" i="1" smtClean="0">
                              <a:latin typeface="Cambria Math" panose="02040503050406030204" pitchFamily="18" charset="0"/>
                            </a:rPr>
                            <m:t>𝑎</m:t>
                          </m:r>
                          <m:r>
                            <a:rPr lang="en-US" b="0" i="1" smtClean="0">
                              <a:latin typeface="Cambria Math" panose="02040503050406030204" pitchFamily="18" charset="0"/>
                            </a:rPr>
                            <m:t>𝑡𝑡𝑎𝑐𝑘</m:t>
                          </m:r>
                        </m:e>
                      </m:d>
                      <m:r>
                        <a:rPr lang="en-US" i="1">
                          <a:latin typeface="Cambria Math" panose="02040503050406030204" pitchFamily="18" charset="0"/>
                        </a:rPr>
                        <m:t>=</m:t>
                      </m:r>
                      <m:r>
                        <a:rPr lang="en-US" i="1">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7</m:t>
                      </m:r>
                    </m:oMath>
                  </m:oMathPara>
                </a14:m>
                <a:endParaRPr lang="en-US" b="0" dirty="0" smtClean="0"/>
              </a:p>
              <a:p>
                <a:r>
                  <a:rPr lang="en-US" dirty="0" smtClean="0"/>
                  <a:t>Suppose that Caesar sends c=</a:t>
                </a:r>
                <a:r>
                  <a:rPr lang="en-US" dirty="0" err="1" smtClean="0"/>
                  <a:t>Enc</a:t>
                </a:r>
                <a:r>
                  <a:rPr lang="en-US" baseline="-25000" dirty="0" err="1" smtClean="0"/>
                  <a:t>K</a:t>
                </a:r>
                <a:r>
                  <a:rPr lang="en-US" dirty="0" smtClean="0"/>
                  <a:t>(m) to generals and that the attacker intercepts the </a:t>
                </a:r>
                <a:r>
                  <a:rPr lang="en-US" dirty="0" err="1" smtClean="0"/>
                  <a:t>ciphertext</a:t>
                </a:r>
                <a:r>
                  <a:rPr lang="en-US" dirty="0"/>
                  <a:t> </a:t>
                </a:r>
                <a:r>
                  <a:rPr lang="en-US" dirty="0" smtClean="0"/>
                  <a:t>c and calculates</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𝑤𝑎𝑖𝑡</m:t>
                          </m:r>
                          <m:r>
                            <a:rPr lang="en-US" b="0" i="1" smtClean="0">
                              <a:latin typeface="Cambria Math" panose="02040503050406030204" pitchFamily="18" charset="0"/>
                            </a:rPr>
                            <m:t> |</m:t>
                          </m:r>
                          <m:r>
                            <m:rPr>
                              <m:nor/>
                            </m:rPr>
                            <a:rPr lang="en-US" dirty="0"/>
                            <m:t>c</m:t>
                          </m:r>
                          <m:r>
                            <m:rPr>
                              <m:nor/>
                            </m:rPr>
                            <a:rPr lang="en-US" dirty="0"/>
                            <m:t>=</m:t>
                          </m:r>
                          <m:r>
                            <m:rPr>
                              <m:nor/>
                            </m:rPr>
                            <a:rPr lang="en-US" dirty="0"/>
                            <m:t>EncK</m:t>
                          </m:r>
                          <m:r>
                            <m:rPr>
                              <m:nor/>
                            </m:rPr>
                            <a:rPr lang="en-US" dirty="0"/>
                            <m:t>(</m:t>
                          </m:r>
                          <m:r>
                            <m:rPr>
                              <m:nor/>
                            </m:rPr>
                            <a:rPr lang="en-US" dirty="0"/>
                            <m:t>m</m:t>
                          </m:r>
                          <m:r>
                            <m:rPr>
                              <m:nor/>
                            </m:rPr>
                            <a:rPr lang="en-US" dirty="0"/>
                            <m:t>)</m:t>
                          </m:r>
                        </m:e>
                      </m:d>
                      <m:r>
                        <a:rPr lang="en-US" i="1">
                          <a:latin typeface="Cambria Math" panose="02040503050406030204" pitchFamily="18" charset="0"/>
                        </a:rPr>
                        <m:t>=</m:t>
                      </m:r>
                      <m:r>
                        <a:rPr lang="en-US" i="1">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2</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𝑎𝑡𝑡𝑎𝑐𝑘</m:t>
                          </m:r>
                          <m:r>
                            <a:rPr lang="en-US" b="0" i="1" smtClean="0">
                              <a:latin typeface="Cambria Math" panose="02040503050406030204" pitchFamily="18" charset="0"/>
                            </a:rPr>
                            <m:t> |</m:t>
                          </m:r>
                          <m:r>
                            <m:rPr>
                              <m:nor/>
                            </m:rPr>
                            <a:rPr lang="en-US" dirty="0"/>
                            <m:t>c</m:t>
                          </m:r>
                          <m:r>
                            <m:rPr>
                              <m:nor/>
                            </m:rPr>
                            <a:rPr lang="en-US" dirty="0"/>
                            <m:t>=</m:t>
                          </m:r>
                          <m:r>
                            <m:rPr>
                              <m:nor/>
                            </m:rPr>
                            <a:rPr lang="en-US" dirty="0"/>
                            <m:t>EncK</m:t>
                          </m:r>
                          <m:r>
                            <m:rPr>
                              <m:nor/>
                            </m:rPr>
                            <a:rPr lang="en-US" dirty="0"/>
                            <m:t>(</m:t>
                          </m:r>
                          <m:r>
                            <m:rPr>
                              <m:nor/>
                            </m:rPr>
                            <a:rPr lang="en-US" dirty="0"/>
                            <m:t>m</m:t>
                          </m:r>
                          <m:r>
                            <m:rPr>
                              <m:nor/>
                            </m:rPr>
                            <a:rPr lang="en-US" dirty="0"/>
                            <m:t>)</m:t>
                          </m:r>
                        </m:e>
                      </m:d>
                      <m:r>
                        <a:rPr lang="en-US" i="1">
                          <a:latin typeface="Cambria Math" panose="02040503050406030204" pitchFamily="18" charset="0"/>
                        </a:rPr>
                        <m:t>=</m:t>
                      </m:r>
                      <m:r>
                        <a:rPr lang="en-US" i="1">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8</m:t>
                      </m:r>
                    </m:oMath>
                  </m:oMathPara>
                </a14:m>
                <a:endParaRPr lang="en-US" dirty="0"/>
              </a:p>
              <a:p>
                <a:pPr marL="0" indent="0">
                  <a:buNone/>
                </a:pPr>
                <a:endParaRPr lang="en-US" dirty="0" smtClean="0"/>
              </a:p>
              <a:p>
                <a:r>
                  <a:rPr lang="en-US" dirty="0" smtClean="0"/>
                  <a:t>Did the attacker learn anything useful?</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b="-308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43</a:t>
            </a:fld>
            <a:endParaRPr lang="en-US"/>
          </a:p>
        </p:txBody>
      </p:sp>
    </p:spTree>
    <p:extLst>
      <p:ext uri="{BB962C8B-B14F-4D97-AF65-F5344CB8AC3E}">
        <p14:creationId xmlns:p14="http://schemas.microsoft.com/office/powerpoint/2010/main" val="3499178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23899" y="1825625"/>
                <a:ext cx="11044767" cy="4351338"/>
              </a:xfrm>
            </p:spPr>
            <p:txBody>
              <a:bodyPr>
                <a:normAutofit fontScale="92500" lnSpcReduction="20000"/>
              </a:bodyPr>
              <a:lstStyle/>
              <a:p>
                <a:pPr marL="0" indent="0">
                  <a:buNone/>
                </a:pPr>
                <a:r>
                  <a:rPr lang="en-US" b="1" dirty="0" smtClean="0"/>
                  <a:t>Definition 1: </a:t>
                </a:r>
                <a:r>
                  <a:rPr lang="en-US" dirty="0" smtClean="0"/>
                  <a:t>An encryption scheme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Gen</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Enc</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Dec</m:t>
                        </m:r>
                      </m:e>
                    </m:d>
                    <m:r>
                      <a:rPr lang="en-US" b="0" i="1" smtClean="0">
                        <a:latin typeface="Cambria Math" panose="02040503050406030204" pitchFamily="18" charset="0"/>
                        <a:ea typeface="Cambria Math" panose="02040503050406030204" pitchFamily="18" charset="0"/>
                      </a:rPr>
                      <m:t> </m:t>
                    </m:r>
                  </m:oMath>
                </a14:m>
                <a:r>
                  <a:rPr lang="en-US" dirty="0" smtClean="0"/>
                  <a:t>with 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smtClean="0"/>
                  <a:t> is perfectly secret if for </a:t>
                </a:r>
                <a:r>
                  <a:rPr lang="en-US" i="1" dirty="0" smtClean="0"/>
                  <a:t>every </a:t>
                </a:r>
                <a:r>
                  <a:rPr lang="en-US" dirty="0" smtClean="0"/>
                  <a:t>probability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over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 </m:t>
                    </m:r>
                  </m:oMath>
                </a14:m>
                <a:r>
                  <a:rPr lang="en-US" dirty="0" smtClean="0"/>
                  <a:t>every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every ciphertext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smtClean="0"/>
                  <a:t> for which </a:t>
                </a:r>
                <a14:m>
                  <m:oMath xmlns:m="http://schemas.openxmlformats.org/officeDocument/2006/math">
                    <m:r>
                      <m:rPr>
                        <m:sty m:val="p"/>
                      </m:rPr>
                      <a:rPr lang="en-US" b="0" i="0" smtClean="0">
                        <a:latin typeface="Cambria Math" panose="02040503050406030204" pitchFamily="18" charset="0"/>
                      </a:rPr>
                      <m:t>Pr</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&gt;</m:t>
                    </m:r>
                    <m:r>
                      <a:rPr lang="en-US" b="0" i="1" smtClean="0">
                        <a:latin typeface="Cambria Math" panose="02040503050406030204" pitchFamily="18" charset="0"/>
                      </a:rPr>
                      <m:t>0</m:t>
                    </m:r>
                  </m:oMath>
                </a14:m>
                <a:r>
                  <a:rPr lang="en-US" dirty="0" smtClean="0"/>
                  <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0"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oMath>
                  </m:oMathPara>
                </a14:m>
                <a:endParaRPr lang="en-US" b="0" dirty="0" smtClean="0"/>
              </a:p>
              <a:p>
                <a:pPr marL="0" indent="0">
                  <a:buNone/>
                </a:pPr>
                <a:r>
                  <a:rPr lang="en-US" b="0" dirty="0" smtClean="0"/>
                  <a:t>(where </a:t>
                </a:r>
                <a14:m>
                  <m:oMath xmlns:m="http://schemas.openxmlformats.org/officeDocument/2006/math">
                    <m:r>
                      <a:rPr lang="en-US" i="1">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b="0" dirty="0" smtClean="0"/>
                  <a:t>,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𝐺𝑒𝑛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a14:m>
                <a:r>
                  <a:rPr lang="en-US" b="0" dirty="0" smtClean="0"/>
                  <a:t> and </a:t>
                </a:r>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oMath>
                </a14:m>
                <a:r>
                  <a:rPr lang="en-US" b="0" dirty="0" smtClean="0"/>
                  <a:t>)</a:t>
                </a:r>
              </a:p>
              <a:p>
                <a:pPr marL="0" indent="0">
                  <a:buNone/>
                </a:pPr>
                <a:endParaRPr lang="en-US" dirty="0" smtClean="0"/>
              </a:p>
              <a:p>
                <a:pPr marL="0" indent="0">
                  <a:buNone/>
                </a:pPr>
                <a:r>
                  <a:rPr lang="en-US" b="1" dirty="0" smtClean="0"/>
                  <a:t>Definition 2: </a:t>
                </a:r>
                <a:r>
                  <a:rPr lang="en-US" dirty="0" smtClean="0"/>
                  <a:t>For every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a:latin typeface="Cambria Math" panose="02040503050406030204" pitchFamily="18" charset="0"/>
                        </a:rPr>
                        <m:t>.</m:t>
                      </m:r>
                    </m:oMath>
                  </m:oMathPara>
                </a14:m>
                <a:endParaRPr lang="en-US" dirty="0" smtClean="0"/>
              </a:p>
              <a:p>
                <a:pPr marL="0" indent="0">
                  <a:buNone/>
                </a:pPr>
                <a:r>
                  <a:rPr lang="en-US" dirty="0" smtClean="0"/>
                  <a:t>(where the probabilities are taken over the randomness of Gen and </a:t>
                </a:r>
                <a:r>
                  <a:rPr lang="en-US" dirty="0" err="1" smtClean="0"/>
                  <a:t>Enc</a:t>
                </a:r>
                <a:r>
                  <a:rPr lang="en-US" dirty="0" smtClean="0"/>
                  <a:t>)</a:t>
                </a:r>
              </a:p>
              <a:p>
                <a:pPr marL="0" indent="0">
                  <a:buNone/>
                </a:pPr>
                <a:endParaRPr lang="en-US" dirty="0"/>
              </a:p>
              <a:p>
                <a:pPr marL="0" indent="0">
                  <a:buNone/>
                </a:pPr>
                <a:r>
                  <a:rPr lang="en-US" b="1" dirty="0" smtClean="0"/>
                  <a:t>Lemma 2.4: </a:t>
                </a:r>
                <a:r>
                  <a:rPr lang="en-US" dirty="0" smtClean="0"/>
                  <a:t>The above definitions are equivalent.</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23899" y="1825625"/>
                <a:ext cx="11044767" cy="4351338"/>
              </a:xfrm>
              <a:blipFill>
                <a:blip r:embed="rId3"/>
                <a:stretch>
                  <a:fillRect l="-99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44</a:t>
            </a:fld>
            <a:endParaRPr lang="en-US"/>
          </a:p>
        </p:txBody>
      </p:sp>
    </p:spTree>
    <p:extLst>
      <p:ext uri="{BB962C8B-B14F-4D97-AF65-F5344CB8AC3E}">
        <p14:creationId xmlns:p14="http://schemas.microsoft.com/office/powerpoint/2010/main" val="34439974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23899" y="1825625"/>
                <a:ext cx="11044767" cy="4351338"/>
              </a:xfrm>
            </p:spPr>
            <p:txBody>
              <a:bodyPr>
                <a:normAutofit fontScale="92500" lnSpcReduction="20000"/>
              </a:bodyPr>
              <a:lstStyle/>
              <a:p>
                <a:pPr marL="0" indent="0">
                  <a:buNone/>
                </a:pPr>
                <a:r>
                  <a:rPr lang="en-US" b="1" dirty="0" smtClean="0"/>
                  <a:t>Definition 1: </a:t>
                </a:r>
                <a:r>
                  <a:rPr lang="en-US" dirty="0" smtClean="0"/>
                  <a:t>An encryption scheme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Gen</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Enc</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Dec</m:t>
                        </m:r>
                      </m:e>
                    </m:d>
                    <m:r>
                      <a:rPr lang="en-US" b="0" i="1" smtClean="0">
                        <a:latin typeface="Cambria Math" panose="02040503050406030204" pitchFamily="18" charset="0"/>
                        <a:ea typeface="Cambria Math" panose="02040503050406030204" pitchFamily="18" charset="0"/>
                      </a:rPr>
                      <m:t> </m:t>
                    </m:r>
                  </m:oMath>
                </a14:m>
                <a:r>
                  <a:rPr lang="en-US" dirty="0" smtClean="0"/>
                  <a:t>with 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smtClean="0"/>
                  <a:t> is perfectly secret if for </a:t>
                </a:r>
                <a:r>
                  <a:rPr lang="en-US" i="1" dirty="0" smtClean="0"/>
                  <a:t>every </a:t>
                </a:r>
                <a:r>
                  <a:rPr lang="en-US" dirty="0" smtClean="0"/>
                  <a:t>probability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over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 </m:t>
                    </m:r>
                  </m:oMath>
                </a14:m>
                <a:r>
                  <a:rPr lang="en-US" dirty="0" smtClean="0"/>
                  <a:t>every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every ciphertext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smtClean="0"/>
                  <a:t> for which </a:t>
                </a:r>
                <a14:m>
                  <m:oMath xmlns:m="http://schemas.openxmlformats.org/officeDocument/2006/math">
                    <m:r>
                      <m:rPr>
                        <m:sty m:val="p"/>
                      </m:rPr>
                      <a:rPr lang="en-US" b="0" i="0" smtClean="0">
                        <a:latin typeface="Cambria Math" panose="02040503050406030204" pitchFamily="18" charset="0"/>
                      </a:rPr>
                      <m:t>Pr</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&gt;</m:t>
                    </m:r>
                    <m:r>
                      <a:rPr lang="en-US" b="0" i="1" smtClean="0">
                        <a:latin typeface="Cambria Math" panose="02040503050406030204" pitchFamily="18" charset="0"/>
                      </a:rPr>
                      <m:t>0</m:t>
                    </m:r>
                  </m:oMath>
                </a14:m>
                <a:r>
                  <a:rPr lang="en-US" dirty="0" smtClean="0"/>
                  <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0"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oMath>
                  </m:oMathPara>
                </a14:m>
                <a:endParaRPr lang="en-US" b="0" dirty="0" smtClean="0"/>
              </a:p>
              <a:p>
                <a:pPr marL="0" indent="0">
                  <a:buNone/>
                </a:pPr>
                <a:r>
                  <a:rPr lang="en-US" b="0" dirty="0" smtClean="0"/>
                  <a:t>(where </a:t>
                </a:r>
                <a14:m>
                  <m:oMath xmlns:m="http://schemas.openxmlformats.org/officeDocument/2006/math">
                    <m:r>
                      <a:rPr lang="en-US" i="1">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b="0" dirty="0" smtClean="0"/>
                  <a:t>,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𝐺𝑒𝑛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a14:m>
                <a:r>
                  <a:rPr lang="en-US" b="0" dirty="0" smtClean="0"/>
                  <a:t> and </a:t>
                </a:r>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oMath>
                </a14:m>
                <a:r>
                  <a:rPr lang="en-US" b="0" dirty="0" smtClean="0"/>
                  <a:t>)</a:t>
                </a:r>
              </a:p>
              <a:p>
                <a:pPr marL="0" indent="0">
                  <a:buNone/>
                </a:pPr>
                <a:endParaRPr lang="en-US" dirty="0" smtClean="0"/>
              </a:p>
              <a:p>
                <a:pPr marL="0" indent="0">
                  <a:buNone/>
                </a:pPr>
                <a:r>
                  <a:rPr lang="en-US" b="1" dirty="0" smtClean="0"/>
                  <a:t>Definition 2: </a:t>
                </a:r>
                <a:r>
                  <a:rPr lang="en-US" dirty="0" smtClean="0"/>
                  <a:t>For every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a:latin typeface="Cambria Math" panose="02040503050406030204" pitchFamily="18" charset="0"/>
                        </a:rPr>
                        <m:t>.</m:t>
                      </m:r>
                    </m:oMath>
                  </m:oMathPara>
                </a14:m>
                <a:endParaRPr lang="en-US" dirty="0" smtClean="0"/>
              </a:p>
              <a:p>
                <a:pPr marL="0" indent="0">
                  <a:buNone/>
                </a:pPr>
                <a:r>
                  <a:rPr lang="en-US" dirty="0" smtClean="0"/>
                  <a:t>(where the probabilities are taken over the randomness of Gen and </a:t>
                </a:r>
                <a:r>
                  <a:rPr lang="en-US" dirty="0" err="1" smtClean="0"/>
                  <a:t>Enc</a:t>
                </a:r>
                <a:r>
                  <a:rPr lang="en-US" dirty="0" smtClean="0"/>
                  <a:t>)</a:t>
                </a:r>
              </a:p>
              <a:p>
                <a:pPr marL="0" indent="0">
                  <a:buNone/>
                </a:pPr>
                <a:endParaRPr lang="en-US" dirty="0"/>
              </a:p>
              <a:p>
                <a:pPr marL="0" indent="0">
                  <a:buNone/>
                </a:pPr>
                <a:r>
                  <a:rPr lang="en-US" b="1" dirty="0" smtClean="0"/>
                  <a:t>Lemma 2.4: </a:t>
                </a:r>
                <a:r>
                  <a:rPr lang="en-US" dirty="0" smtClean="0"/>
                  <a:t>The above definitions are equivalent. </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23899" y="1825625"/>
                <a:ext cx="11044767" cy="4351338"/>
              </a:xfrm>
              <a:blipFill>
                <a:blip r:embed="rId3"/>
                <a:stretch>
                  <a:fillRect l="-99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45</a:t>
            </a:fld>
            <a:endParaRPr lang="en-US"/>
          </a:p>
        </p:txBody>
      </p:sp>
      <p:sp>
        <p:nvSpPr>
          <p:cNvPr id="5" name="Rectangle 4"/>
          <p:cNvSpPr/>
          <p:nvPr/>
        </p:nvSpPr>
        <p:spPr>
          <a:xfrm>
            <a:off x="723899" y="3769895"/>
            <a:ext cx="11044767" cy="1572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3898" y="1646238"/>
            <a:ext cx="11044767" cy="19887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4822" y="6033184"/>
            <a:ext cx="8277779" cy="923330"/>
          </a:xfrm>
          <a:prstGeom prst="rect">
            <a:avLst/>
          </a:prstGeom>
          <a:noFill/>
        </p:spPr>
        <p:txBody>
          <a:bodyPr wrap="none" rtlCol="0">
            <a:spAutoFit/>
          </a:bodyPr>
          <a:lstStyle/>
          <a:p>
            <a:r>
              <a:rPr lang="en-US" dirty="0" smtClean="0">
                <a:solidFill>
                  <a:srgbClr val="00B050"/>
                </a:solidFill>
              </a:rPr>
              <a:t>Definition 1 is more compelling as a security definition (attacker gains no information).</a:t>
            </a:r>
          </a:p>
          <a:p>
            <a:r>
              <a:rPr lang="en-US" dirty="0">
                <a:solidFill>
                  <a:srgbClr val="FF0000"/>
                </a:solidFill>
              </a:rPr>
              <a:t>Easier to prove an encryption scheme satisfied definition 2.</a:t>
            </a:r>
          </a:p>
          <a:p>
            <a:endParaRPr lang="en-US" dirty="0" smtClean="0">
              <a:solidFill>
                <a:srgbClr val="00B050"/>
              </a:solidFill>
            </a:endParaRPr>
          </a:p>
        </p:txBody>
      </p:sp>
    </p:spTree>
    <p:extLst>
      <p:ext uri="{BB962C8B-B14F-4D97-AF65-F5344CB8AC3E}">
        <p14:creationId xmlns:p14="http://schemas.microsoft.com/office/powerpoint/2010/main" val="29071357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515600" cy="4895850"/>
              </a:xfrm>
            </p:spPr>
            <p:txBody>
              <a:bodyPr>
                <a:normAutofit fontScale="77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m:t>
                      </m:r>
                      <m:r>
                        <a:rPr lang="en-US" i="1">
                          <a:latin typeface="Cambria Math" panose="02040503050406030204" pitchFamily="18" charset="0"/>
                        </a:rPr>
                        <m:t>1</m:t>
                      </m:r>
                      <m:r>
                        <a:rPr lang="en-US" i="1">
                          <a:latin typeface="Cambria Math" panose="02040503050406030204" pitchFamily="18" charset="0"/>
                        </a:rPr>
                        <m:t>).</m:t>
                      </m:r>
                    </m:oMath>
                  </m:oMathPara>
                </a14:m>
                <a:endParaRPr lang="en-US" dirty="0" smtClean="0"/>
              </a:p>
              <a:p>
                <a:pPr marL="0" indent="0">
                  <a:buNone/>
                </a:pPr>
                <a:endParaRPr lang="en-US" dirty="0" smtClean="0"/>
              </a:p>
              <a:p>
                <a:pPr marL="0" indent="0">
                  <a:buNone/>
                </a:pPr>
                <a:r>
                  <a:rPr lang="en-US" dirty="0" smtClean="0"/>
                  <a:t>We will now prove that definition 1 does not hold. 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a:t>
                </a:r>
                <a14:m>
                  <m:oMath xmlns:m="http://schemas.openxmlformats.org/officeDocument/2006/math">
                    <m:r>
                      <a:rPr lang="en-US" b="0" i="0" dirty="0" smtClean="0">
                        <a:latin typeface="Cambria Math" panose="02040503050406030204" pitchFamily="18" charset="0"/>
                      </a:rPr>
                      <m:t> </m:t>
                    </m:r>
                  </m:oMath>
                </a14:m>
                <a:endParaRPr lang="en-US" b="0" i="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m:oMathPara>
                </a14:m>
                <a:endParaRPr lang="en-US" dirty="0" smtClean="0"/>
              </a:p>
              <a:p>
                <a:pPr marL="0" indent="0">
                  <a:buNone/>
                </a:pPr>
                <a:r>
                  <a:rPr lang="en-US" dirty="0" smtClean="0"/>
                  <a:t>Assume for the sake of contradiction that Definition 1 were satisfied then we would have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0" smtClean="0">
                          <a:latin typeface="Cambria Math" panose="02040503050406030204" pitchFamily="18" charset="0"/>
                        </a:rPr>
                        <m:t>   </m:t>
                      </m:r>
                      <m:r>
                        <m:rPr>
                          <m:sty m:val="p"/>
                        </m:rPr>
                        <a:rPr lang="en-US">
                          <a:latin typeface="Cambria Math" panose="02040503050406030204" pitchFamily="18" charset="0"/>
                        </a:rPr>
                        <m:t>and</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b="0" i="1" smtClean="0">
                          <a:latin typeface="Cambria Math" panose="02040503050406030204" pitchFamily="18" charset="0"/>
                        </a:rPr>
                        <m:t>      </m:t>
                      </m:r>
                    </m:oMath>
                  </m:oMathPara>
                </a14:m>
                <a:endParaRPr lang="en-US" dirty="0" smtClean="0"/>
              </a:p>
              <a:p>
                <a:pPr marL="0" indent="0">
                  <a:buNone/>
                </a:pPr>
                <a:r>
                  <a:rPr lang="en-US" dirty="0"/>
                  <a:t>w</a:t>
                </a:r>
                <a:r>
                  <a:rPr lang="en-US" dirty="0" smtClean="0"/>
                  <a:t>hich implies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rPr>
                        <m:t>𝑃𝑟</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𝑀</m:t>
                          </m:r>
                          <m:r>
                            <a:rPr lang="en-US" sz="3600" b="0" i="1">
                              <a:latin typeface="Cambria Math" panose="02040503050406030204" pitchFamily="18" charset="0"/>
                            </a:rPr>
                            <m:t>=</m:t>
                          </m:r>
                          <m:r>
                            <a:rPr lang="en-US" sz="3600" b="0" i="1">
                              <a:latin typeface="Cambria Math" panose="02040503050406030204" pitchFamily="18" charset="0"/>
                            </a:rPr>
                            <m:t>𝑚</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𝐶</m:t>
                              </m:r>
                              <m:r>
                                <a:rPr lang="en-US" sz="3600" b="0" i="1">
                                  <a:latin typeface="Cambria Math" panose="02040503050406030204" pitchFamily="18" charset="0"/>
                                </a:rPr>
                                <m:t>=</m:t>
                              </m:r>
                              <m:r>
                                <a:rPr lang="en-US" sz="3600" b="0" i="1">
                                  <a:latin typeface="Cambria Math" panose="02040503050406030204" pitchFamily="18" charset="0"/>
                                </a:rPr>
                                <m:t>𝑐</m:t>
                              </m:r>
                            </m:e>
                          </m:d>
                        </m:e>
                      </m:d>
                      <m:r>
                        <a:rPr lang="en-US" sz="3600" b="0">
                          <a:latin typeface="Cambria Math" panose="02040503050406030204" pitchFamily="18" charset="0"/>
                        </a:rPr>
                        <m:t>=</m:t>
                      </m:r>
                      <m:r>
                        <a:rPr lang="en-US" sz="3600" b="0" i="1">
                          <a:latin typeface="Cambria Math" panose="02040503050406030204" pitchFamily="18" charset="0"/>
                        </a:rPr>
                        <m:t>𝑃𝑟</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𝑀</m:t>
                          </m:r>
                          <m:r>
                            <a:rPr lang="en-US" sz="3600" b="0" i="1">
                              <a:latin typeface="Cambria Math" panose="02040503050406030204" pitchFamily="18" charset="0"/>
                            </a:rPr>
                            <m:t>=</m:t>
                          </m:r>
                          <m:r>
                            <a:rPr lang="en-US" sz="3600" b="0" i="1">
                              <a:latin typeface="Cambria Math" panose="02040503050406030204" pitchFamily="18" charset="0"/>
                            </a:rPr>
                            <m:t>𝑚</m:t>
                          </m:r>
                          <m:r>
                            <a:rPr lang="en-US" sz="3600" b="0" i="1">
                              <a:latin typeface="Cambria Math" panose="02040503050406030204" pitchFamily="18" charset="0"/>
                            </a:rPr>
                            <m:t>′</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𝐶</m:t>
                              </m:r>
                              <m:r>
                                <a:rPr lang="en-US" sz="3600" b="0" i="1">
                                  <a:latin typeface="Cambria Math" panose="02040503050406030204" pitchFamily="18" charset="0"/>
                                </a:rPr>
                                <m:t>=</m:t>
                              </m:r>
                              <m:r>
                                <a:rPr lang="en-US" sz="3600" b="0" i="1">
                                  <a:latin typeface="Cambria Math" panose="02040503050406030204" pitchFamily="18" charset="0"/>
                                </a:rPr>
                                <m:t>𝑐</m:t>
                              </m:r>
                            </m:e>
                          </m:d>
                        </m:e>
                      </m:d>
                      <m:r>
                        <a:rPr lang="en-US" sz="3600" b="0" i="1" smtClean="0">
                          <a:latin typeface="Cambria Math" panose="02040503050406030204" pitchFamily="18" charset="0"/>
                        </a:rPr>
                        <m:t>  (∗)</m:t>
                      </m:r>
                    </m:oMath>
                  </m:oMathPara>
                </a14:m>
                <a:endParaRPr lang="en-US" sz="3600" dirty="0" smtClean="0"/>
              </a:p>
              <a:p>
                <a:pPr marL="0" indent="0">
                  <a:buNone/>
                </a:pPr>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515600" cy="4895850"/>
              </a:xfrm>
              <a:blipFill>
                <a:blip r:embed="rId3"/>
                <a:stretch>
                  <a:fillRect l="-754" t="-2488" b="-1119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46</a:t>
            </a:fld>
            <a:endParaRPr lang="en-US"/>
          </a:p>
        </p:txBody>
      </p:sp>
      <p:sp>
        <p:nvSpPr>
          <p:cNvPr id="5" name="Rectangle 4"/>
          <p:cNvSpPr/>
          <p:nvPr/>
        </p:nvSpPr>
        <p:spPr>
          <a:xfrm>
            <a:off x="2646947" y="5630779"/>
            <a:ext cx="6898106" cy="725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6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(Def 1 </a:t>
            </a:r>
            <a:r>
              <a:rPr lang="en-US" dirty="0" smtClean="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m:t>
                      </m:r>
                      <m:r>
                        <a:rPr lang="en-US" i="1">
                          <a:latin typeface="Cambria Math" panose="02040503050406030204" pitchFamily="18" charset="0"/>
                        </a:rPr>
                        <m:t>1</m:t>
                      </m:r>
                      <m:r>
                        <a:rPr lang="en-US" i="1">
                          <a:latin typeface="Cambria Math" panose="02040503050406030204" pitchFamily="18" charset="0"/>
                        </a:rPr>
                        <m:t>).</m:t>
                      </m:r>
                    </m:oMath>
                  </m:oMathPara>
                </a14:m>
                <a:endParaRPr lang="en-US" dirty="0" smtClean="0"/>
              </a:p>
              <a:p>
                <a:pPr marL="0" indent="0">
                  <a:buNone/>
                </a:pPr>
                <a:endParaRPr lang="en-US" dirty="0" smtClean="0"/>
              </a:p>
              <a:p>
                <a:pPr marL="0" indent="0">
                  <a:buNone/>
                </a:pPr>
                <a:r>
                  <a:rPr lang="en-US" dirty="0" smtClean="0"/>
                  <a:t>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 </a:t>
                </a:r>
                <a14:m>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a14:m>
                <a:endParaRPr lang="en-US" dirty="0" smtClean="0"/>
              </a:p>
              <a:p>
                <a:pPr marL="0" indent="0">
                  <a:buNone/>
                </a:pPr>
                <a:endParaRPr lang="en-US" dirty="0"/>
              </a:p>
              <a:p>
                <a:pPr marL="0" indent="0">
                  <a:buNone/>
                </a:pPr>
                <a:r>
                  <a:rPr lang="en-US" b="1" dirty="0" smtClean="0"/>
                  <a:t>Bayes Rule (1)</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smtClean="0">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𝐶</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𝑀</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𝑚</m:t>
                                  </m:r>
                                </m:e>
                              </m:d>
                            </m:e>
                          </m:d>
                          <m:r>
                            <m:rPr>
                              <m:nor/>
                            </m:rPr>
                            <a:rPr lang="en-US" dirty="0" smtClean="0">
                              <a:solidFill>
                                <a:srgbClr val="00B050"/>
                              </a:solidFill>
                            </a:rPr>
                            <m:t>Pr</m:t>
                          </m:r>
                          <m:r>
                            <m:rPr>
                              <m:nor/>
                            </m:rPr>
                            <a:rPr lang="en-US" dirty="0" smtClean="0">
                              <a:solidFill>
                                <a:srgbClr val="00B050"/>
                              </a:solidFill>
                            </a:rPr>
                            <m:t>[</m:t>
                          </m:r>
                          <m:r>
                            <m:rPr>
                              <m:nor/>
                            </m:rPr>
                            <a:rPr lang="en-US" dirty="0" smtClean="0">
                              <a:solidFill>
                                <a:srgbClr val="00B050"/>
                              </a:solidFill>
                            </a:rPr>
                            <m:t>M</m:t>
                          </m:r>
                          <m:r>
                            <m:rPr>
                              <m:nor/>
                            </m:rPr>
                            <a:rPr lang="en-US" dirty="0" smtClean="0">
                              <a:solidFill>
                                <a:srgbClr val="00B050"/>
                              </a:solidFill>
                            </a:rPr>
                            <m:t>=</m:t>
                          </m:r>
                          <m:r>
                            <m:rPr>
                              <m:nor/>
                            </m:rPr>
                            <a:rPr lang="en-US" dirty="0" smtClean="0">
                              <a:solidFill>
                                <a:srgbClr val="00B050"/>
                              </a:solidFill>
                            </a:rPr>
                            <m:t>m</m:t>
                          </m:r>
                          <m:r>
                            <m:rPr>
                              <m:nor/>
                            </m:rPr>
                            <a:rPr lang="en-US" dirty="0" smtClean="0">
                              <a:solidFill>
                                <a:srgbClr val="00B050"/>
                              </a:solidFill>
                            </a:rPr>
                            <m:t>]</m:t>
                          </m:r>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m:t>
                      </m:r>
                      <m:f>
                        <m:fPr>
                          <m:ctrlPr>
                            <a:rPr lang="en-US"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1</m:t>
                          </m:r>
                        </m:num>
                        <m:den>
                          <m:r>
                            <a:rPr lang="en-US" b="0" i="1" smtClean="0">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smtClean="0">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b="0" i="1" smtClean="0">
                                      <a:solidFill>
                                        <a:srgbClr val="00B0F0"/>
                                      </a:solidFill>
                                      <a:latin typeface="Cambria Math" panose="02040503050406030204" pitchFamily="18" charset="0"/>
                                    </a:rPr>
                                    <m:t>𝑚</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m:t>
                      </m:r>
                    </m:oMath>
                  </m:oMathPara>
                </a14:m>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47</a:t>
            </a:fld>
            <a:endParaRPr lang="en-US"/>
          </a:p>
        </p:txBody>
      </p:sp>
    </p:spTree>
    <p:extLst>
      <p:ext uri="{BB962C8B-B14F-4D97-AF65-F5344CB8AC3E}">
        <p14:creationId xmlns:p14="http://schemas.microsoft.com/office/powerpoint/2010/main" val="1745595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m:t>
                      </m:r>
                      <m:r>
                        <a:rPr lang="en-US" i="1">
                          <a:latin typeface="Cambria Math" panose="02040503050406030204" pitchFamily="18" charset="0"/>
                        </a:rPr>
                        <m:t>1</m:t>
                      </m:r>
                      <m:r>
                        <a:rPr lang="en-US" i="1">
                          <a:latin typeface="Cambria Math" panose="02040503050406030204" pitchFamily="18" charset="0"/>
                        </a:rPr>
                        <m:t>).</m:t>
                      </m:r>
                    </m:oMath>
                  </m:oMathPara>
                </a14:m>
                <a:endParaRPr lang="en-US" dirty="0" smtClean="0"/>
              </a:p>
              <a:p>
                <a:pPr marL="0" indent="0">
                  <a:buNone/>
                </a:pPr>
                <a:endParaRPr lang="en-US" dirty="0" smtClean="0"/>
              </a:p>
              <a:p>
                <a:pPr marL="0" indent="0">
                  <a:buNone/>
                </a:pPr>
                <a:r>
                  <a:rPr lang="en-US" dirty="0" smtClean="0"/>
                  <a:t>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 </a:t>
                </a:r>
                <a14:m>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a14:m>
                <a:endParaRPr lang="en-US" dirty="0" smtClean="0"/>
              </a:p>
              <a:p>
                <a:pPr marL="0" indent="0">
                  <a:buNone/>
                </a:pPr>
                <a:endParaRPr lang="en-US" dirty="0"/>
              </a:p>
              <a:p>
                <a:pPr marL="0" indent="0">
                  <a:buNone/>
                </a:pPr>
                <a:r>
                  <a:rPr lang="en-US" b="1" dirty="0" smtClean="0"/>
                  <a:t>Bayes Rule (2)</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smtClean="0">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𝐶</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𝑀</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𝑚</m:t>
                                  </m:r>
                                  <m:r>
                                    <a:rPr lang="en-US" b="0" i="1" smtClean="0">
                                      <a:solidFill>
                                        <a:srgbClr val="00B0F0"/>
                                      </a:solidFill>
                                      <a:latin typeface="Cambria Math" panose="02040503050406030204" pitchFamily="18" charset="0"/>
                                    </a:rPr>
                                    <m:t>′</m:t>
                                  </m:r>
                                </m:e>
                              </m:d>
                            </m:e>
                          </m:d>
                          <m:r>
                            <m:rPr>
                              <m:nor/>
                            </m:rPr>
                            <a:rPr lang="en-US" dirty="0">
                              <a:solidFill>
                                <a:srgbClr val="00B050"/>
                              </a:solidFill>
                            </a:rPr>
                            <m:t>Pr</m:t>
                          </m:r>
                          <m:r>
                            <m:rPr>
                              <m:nor/>
                            </m:rPr>
                            <a:rPr lang="en-US" dirty="0">
                              <a:solidFill>
                                <a:srgbClr val="00B050"/>
                              </a:solidFill>
                            </a:rPr>
                            <m:t>[</m:t>
                          </m:r>
                          <m:r>
                            <m:rPr>
                              <m:nor/>
                            </m:rPr>
                            <a:rPr lang="en-US" dirty="0">
                              <a:solidFill>
                                <a:srgbClr val="00B050"/>
                              </a:solidFill>
                            </a:rPr>
                            <m:t>M</m:t>
                          </m:r>
                          <m:r>
                            <m:rPr>
                              <m:nor/>
                            </m:rPr>
                            <a:rPr lang="en-US" dirty="0">
                              <a:solidFill>
                                <a:srgbClr val="00B050"/>
                              </a:solidFill>
                            </a:rPr>
                            <m:t>=</m:t>
                          </m:r>
                          <m:r>
                            <m:rPr>
                              <m:nor/>
                            </m:rPr>
                            <a:rPr lang="en-US" dirty="0">
                              <a:solidFill>
                                <a:srgbClr val="00B050"/>
                              </a:solidFill>
                            </a:rPr>
                            <m:t>m</m:t>
                          </m:r>
                          <m:r>
                            <m:rPr>
                              <m:nor/>
                            </m:rPr>
                            <a:rPr lang="en-US" b="0" i="0" dirty="0" smtClean="0">
                              <a:solidFill>
                                <a:srgbClr val="00B050"/>
                              </a:solidFill>
                            </a:rPr>
                            <m:t>′</m:t>
                          </m:r>
                          <m:r>
                            <m:rPr>
                              <m:nor/>
                            </m:rPr>
                            <a:rPr lang="en-US" dirty="0">
                              <a:solidFill>
                                <a:srgbClr val="00B050"/>
                              </a:solidFill>
                            </a:rPr>
                            <m:t>]</m:t>
                          </m:r>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dirty="0" smtClean="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r>
                                    <a:rPr lang="en-US" b="0" i="1" smtClean="0">
                                      <a:solidFill>
                                        <a:srgbClr val="00B0F0"/>
                                      </a:solidFill>
                                      <a:latin typeface="Cambria Math" panose="02040503050406030204" pitchFamily="18" charset="0"/>
                                    </a:rPr>
                                    <m:t>′</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                       </m:t>
                      </m:r>
                      <m:r>
                        <a:rPr lang="en-US" i="1" dirty="0">
                          <a:latin typeface="Cambria Math" panose="02040503050406030204" pitchFamily="18" charset="0"/>
                        </a:rPr>
                        <m:t> </m:t>
                      </m:r>
                      <m:r>
                        <a:rPr lang="en-US" i="1">
                          <a:latin typeface="Cambria Math" panose="02040503050406030204" pitchFamily="18" charset="0"/>
                        </a:rPr>
                        <m:t>(</m:t>
                      </m:r>
                      <m:r>
                        <a:rPr lang="en-US" b="0" i="1" smtClean="0">
                          <a:latin typeface="Cambria Math" panose="02040503050406030204" pitchFamily="18" charset="0"/>
                        </a:rPr>
                        <m:t>3</m:t>
                      </m:r>
                      <m:r>
                        <a:rPr lang="en-US" i="1">
                          <a:latin typeface="Cambria Math" panose="02040503050406030204" pitchFamily="18" charset="0"/>
                        </a:rPr>
                        <m:t>)</m:t>
                      </m:r>
                    </m:oMath>
                  </m:oMathPara>
                </a14:m>
                <a:endParaRPr lang="en-US" dirty="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48</a:t>
            </a:fld>
            <a:endParaRPr lang="en-US"/>
          </a:p>
        </p:txBody>
      </p:sp>
    </p:spTree>
    <p:extLst>
      <p:ext uri="{BB962C8B-B14F-4D97-AF65-F5344CB8AC3E}">
        <p14:creationId xmlns:p14="http://schemas.microsoft.com/office/powerpoint/2010/main" val="3915440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m:t>
                      </m:r>
                      <m:r>
                        <a:rPr lang="en-US" i="1">
                          <a:latin typeface="Cambria Math" panose="02040503050406030204" pitchFamily="18" charset="0"/>
                        </a:rPr>
                        <m:t>1</m:t>
                      </m:r>
                      <m:r>
                        <a:rPr lang="en-US" i="1">
                          <a:latin typeface="Cambria Math" panose="02040503050406030204" pitchFamily="18" charset="0"/>
                        </a:rPr>
                        <m:t>).</m:t>
                      </m:r>
                    </m:oMath>
                  </m:oMathPara>
                </a14:m>
                <a:endParaRPr lang="en-US" dirty="0" smtClean="0"/>
              </a:p>
              <a:p>
                <a:pPr marL="0" indent="0">
                  <a:buNone/>
                </a:pPr>
                <a:endParaRPr lang="en-US" dirty="0" smtClean="0"/>
              </a:p>
              <a:p>
                <a:pPr marL="0" indent="0">
                  <a:buNone/>
                </a:pPr>
                <a:r>
                  <a:rPr lang="en-US" dirty="0" smtClean="0"/>
                  <a:t>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 </a:t>
                </a:r>
                <a14:m>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a14:m>
                <a:endParaRPr lang="en-US" dirty="0" smtClean="0"/>
              </a:p>
              <a:p>
                <a:pPr marL="0" indent="0">
                  <a:buNone/>
                </a:pPr>
                <a:endParaRPr lang="en-US" dirty="0"/>
              </a:p>
              <a:p>
                <a:pPr marL="0" indent="0">
                  <a:buNone/>
                </a:pPr>
                <a:r>
                  <a:rPr lang="en-US" b="1" dirty="0" smtClean="0"/>
                  <a:t>Combining equations (2) and (3</a:t>
                </a:r>
                <a:r>
                  <a:rPr lang="en-US" b="1" smtClean="0"/>
                  <a:t>), Bayes Rule </a:t>
                </a:r>
                <a:r>
                  <a:rPr lang="en-US" b="1" dirty="0" smtClean="0"/>
                  <a:t>implies that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r>
                                    <a:rPr lang="en-US" i="1">
                                      <a:solidFill>
                                        <a:srgbClr val="00B0F0"/>
                                      </a:solidFill>
                                      <a:latin typeface="Cambria Math" panose="02040503050406030204" pitchFamily="18" charset="0"/>
                                    </a:rPr>
                                    <m:t>′</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 (∗∗)</m:t>
                      </m:r>
                    </m:oMath>
                  </m:oMathPara>
                </a14:m>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49</a:t>
            </a:fld>
            <a:endParaRPr lang="en-US"/>
          </a:p>
        </p:txBody>
      </p:sp>
    </p:spTree>
    <p:extLst>
      <p:ext uri="{BB962C8B-B14F-4D97-AF65-F5344CB8AC3E}">
        <p14:creationId xmlns:p14="http://schemas.microsoft.com/office/powerpoint/2010/main" val="1058809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Course Goals</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smtClean="0"/>
              <a:t>Understand the mathematics underlying cryptographic algorithms and protocols</a:t>
            </a:r>
          </a:p>
          <a:p>
            <a:r>
              <a:rPr lang="en-US" dirty="0" smtClean="0"/>
              <a:t>Understand the power (and limitations) of common cryptographic tools</a:t>
            </a:r>
          </a:p>
          <a:p>
            <a:r>
              <a:rPr lang="en-US" dirty="0" smtClean="0"/>
              <a:t>Understand the formal approach to security in modern cryptography</a:t>
            </a:r>
            <a:endParaRPr lang="en-US" dirty="0"/>
          </a:p>
        </p:txBody>
      </p:sp>
      <p:sp>
        <p:nvSpPr>
          <p:cNvPr id="6" name="Slide Number Placeholder 5"/>
          <p:cNvSpPr>
            <a:spLocks noGrp="1"/>
          </p:cNvSpPr>
          <p:nvPr>
            <p:ph type="sldNum" sz="quarter" idx="12"/>
          </p:nvPr>
        </p:nvSpPr>
        <p:spPr/>
        <p:txBody>
          <a:bodyPr/>
          <a:lstStyle/>
          <a:p>
            <a:fld id="{D104D3F7-B83F-4105-B753-146AD0E5364B}" type="slidenum">
              <a:rPr lang="en-US" smtClean="0"/>
              <a:t>5</a:t>
            </a:fld>
            <a:endParaRPr lang="en-US"/>
          </a:p>
        </p:txBody>
      </p:sp>
    </p:spTree>
    <p:extLst>
      <p:ext uri="{BB962C8B-B14F-4D97-AF65-F5344CB8AC3E}">
        <p14:creationId xmlns:p14="http://schemas.microsoft.com/office/powerpoint/2010/main" val="668018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b="1" dirty="0" smtClean="0"/>
                  <a:t>Thus, Bayes Rule implies that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r>
                                    <a:rPr lang="en-US" i="1">
                                      <a:solidFill>
                                        <a:srgbClr val="00B0F0"/>
                                      </a:solidFill>
                                      <a:latin typeface="Cambria Math" panose="02040503050406030204" pitchFamily="18" charset="0"/>
                                    </a:rPr>
                                    <m:t>′</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 (∗∗)</m:t>
                      </m:r>
                    </m:oMath>
                  </m:oMathPara>
                </a14:m>
                <a:endParaRPr lang="en-US" dirty="0" smtClean="0"/>
              </a:p>
              <a:p>
                <a:pPr marL="0" indent="0">
                  <a:buNone/>
                </a:pPr>
                <a:endParaRPr lang="en-US" dirty="0"/>
              </a:p>
              <a:p>
                <a:pPr marL="0" indent="0">
                  <a:buNone/>
                </a:pPr>
                <a:r>
                  <a:rPr lang="en-US" dirty="0" smtClean="0"/>
                  <a:t>We previously showed that definition 2 implies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  (∗)</m:t>
                      </m:r>
                    </m:oMath>
                  </m:oMathPara>
                </a14:m>
                <a:endParaRPr lang="en-US" dirty="0"/>
              </a:p>
              <a:p>
                <a:pPr marL="0" indent="0">
                  <a:buNone/>
                </a:pPr>
                <a:endParaRPr lang="en-US" dirty="0" smtClean="0"/>
              </a:p>
              <a:p>
                <a:pPr marL="0" indent="0">
                  <a:buNone/>
                </a:pPr>
                <a:r>
                  <a:rPr lang="en-US" dirty="0" smtClean="0"/>
                  <a:t>Contradiction! </a:t>
                </a:r>
              </a:p>
              <a:p>
                <a:pPr marL="0" indent="0">
                  <a:buNone/>
                </a:pPr>
                <a:r>
                  <a:rPr lang="en-US" dirty="0" smtClean="0"/>
                  <a:t>(Still need to prove Def 2 </a:t>
                </a:r>
                <a:r>
                  <a:rPr lang="en-US" dirty="0" smtClean="0">
                    <a:sym typeface="Wingdings" panose="05000000000000000000" pitchFamily="2" charset="2"/>
                  </a:rPr>
                  <a:t> Def 1 --- </a:t>
                </a:r>
                <a:r>
                  <a:rPr lang="en-US" dirty="0" smtClean="0"/>
                  <a:t>See textbook for details)</a:t>
                </a:r>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3501" b="-12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50</a:t>
            </a:fld>
            <a:endParaRPr lang="en-US"/>
          </a:p>
        </p:txBody>
      </p:sp>
    </p:spTree>
    <p:extLst>
      <p:ext uri="{BB962C8B-B14F-4D97-AF65-F5344CB8AC3E}">
        <p14:creationId xmlns:p14="http://schemas.microsoft.com/office/powerpoint/2010/main" val="3701949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(Def </a:t>
            </a:r>
            <a:r>
              <a:rPr lang="en-US" dirty="0" smtClean="0"/>
              <a:t>2 </a:t>
            </a:r>
            <a:r>
              <a:rPr lang="en-US" dirty="0">
                <a:sym typeface="Wingdings" panose="05000000000000000000" pitchFamily="2" charset="2"/>
              </a:rPr>
              <a:t> Def </a:t>
            </a:r>
            <a:r>
              <a:rPr lang="en-US" dirty="0" smtClean="0">
                <a:sym typeface="Wingdings" panose="05000000000000000000" pitchFamily="2" charset="2"/>
              </a:rPr>
              <a:t>1</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2926" y="1825625"/>
                <a:ext cx="11502190" cy="4351338"/>
              </a:xfrm>
            </p:spPr>
            <p:txBody>
              <a:bodyPr>
                <a:normAutofit fontScale="92500" lnSpcReduction="10000"/>
              </a:bodyPr>
              <a:lstStyle/>
              <a:p>
                <a:pPr marL="0" indent="0">
                  <a:buNone/>
                </a:pPr>
                <a:r>
                  <a:rPr lang="en-US" dirty="0" smtClean="0">
                    <a:sym typeface="Wingdings" panose="05000000000000000000" pitchFamily="2" charset="2"/>
                  </a:rPr>
                  <a:t>Assume that Definition 2 holds then </a:t>
                </a:r>
                <a:r>
                  <a:rPr lang="en-US" dirty="0">
                    <a:sym typeface="Wingdings" panose="05000000000000000000" pitchFamily="2" charset="2"/>
                  </a:rPr>
                  <a:t>for all messages </a:t>
                </a:r>
                <a:r>
                  <a:rPr lang="en-US" dirty="0" err="1">
                    <a:sym typeface="Wingdings" panose="05000000000000000000" pitchFamily="2" charset="2"/>
                  </a:rPr>
                  <a:t>m,m</a:t>
                </a:r>
                <a:r>
                  <a:rPr lang="en-US" dirty="0">
                    <a:sym typeface="Wingdings" panose="05000000000000000000" pitchFamily="2" charset="2"/>
                  </a:rPr>
                  <a:t>’ and </a:t>
                </a:r>
                <a:r>
                  <a:rPr lang="en-US" dirty="0" err="1">
                    <a:sym typeface="Wingdings" panose="05000000000000000000" pitchFamily="2" charset="2"/>
                  </a:rPr>
                  <a:t>ciphertexts</a:t>
                </a:r>
                <a:r>
                  <a:rPr lang="en-US" dirty="0">
                    <a:sym typeface="Wingdings" panose="05000000000000000000" pitchFamily="2" charset="2"/>
                  </a:rPr>
                  <a:t> </a:t>
                </a:r>
                <a:r>
                  <a:rPr lang="en-US" dirty="0" smtClean="0">
                    <a:sym typeface="Wingdings" panose="05000000000000000000" pitchFamily="2" charset="2"/>
                  </a:rPr>
                  <a:t>we have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oMath>
                  </m:oMathPara>
                </a14:m>
                <a:endParaRPr lang="en-US" dirty="0" smtClean="0"/>
              </a:p>
              <a:p>
                <a:pPr marL="0" indent="0">
                  <a:buNone/>
                </a:pPr>
                <a:endParaRPr lang="en-US" dirty="0"/>
              </a:p>
              <a:p>
                <a:pPr marL="0" indent="0">
                  <a:buNone/>
                </a:pPr>
                <a:r>
                  <a:rPr lang="en-US" dirty="0" smtClean="0"/>
                  <a:t>Now to show that Definition 1 holds we fix any distribution D and any message m and </a:t>
                </a:r>
                <a:r>
                  <a:rPr lang="en-US" dirty="0" err="1" smtClean="0"/>
                  <a:t>ciphertext</a:t>
                </a:r>
                <a:r>
                  <a:rPr lang="en-US" dirty="0" smtClean="0"/>
                  <a:t> c for which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e>
                        </m:d>
                      </m:e>
                    </m:func>
                    <m:r>
                      <a:rPr lang="en-US" b="0" i="1" smtClean="0">
                        <a:latin typeface="Cambria Math" panose="02040503050406030204" pitchFamily="18" charset="0"/>
                      </a:rPr>
                      <m:t>&gt;</m:t>
                    </m:r>
                    <m:r>
                      <a:rPr lang="en-US" b="0" i="1" smtClean="0">
                        <a:latin typeface="Cambria Math" panose="02040503050406030204" pitchFamily="18" charset="0"/>
                      </a:rPr>
                      <m:t>0</m:t>
                    </m:r>
                  </m:oMath>
                </a14:m>
                <a:r>
                  <a:rPr lang="en-US" dirty="0" smtClean="0"/>
                  <a:t> </a:t>
                </a:r>
              </a:p>
              <a:p>
                <a:pPr marL="0" indent="0">
                  <a:buNone/>
                </a:pPr>
                <a:r>
                  <a:rPr lang="en-US" dirty="0"/>
                  <a:t> </a:t>
                </a:r>
                <a:r>
                  <a:rPr lang="en-US" dirty="0" smtClean="0"/>
                  <a:t>  (when </a:t>
                </a:r>
                <a14:m>
                  <m:oMath xmlns:m="http://schemas.openxmlformats.org/officeDocument/2006/math">
                    <m:r>
                      <m:rPr>
                        <m:sty m:val="p"/>
                      </m:rPr>
                      <a:rPr lang="en-US" b="0" i="0" smtClean="0">
                        <a:latin typeface="Cambria Math" panose="02040503050406030204" pitchFamily="18" charset="0"/>
                      </a:rPr>
                      <m:t>C</m:t>
                    </m:r>
                    <m:r>
                      <a:rPr lang="en-US" b="0" i="0" smtClean="0">
                        <a:latin typeface="Cambria Math" panose="02040503050406030204" pitchFamily="18" charset="0"/>
                      </a:rPr>
                      <m:t>=</m:t>
                    </m:r>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r>
                      <a:rPr lang="en-US" b="0" i="1" smtClean="0">
                        <a:latin typeface="Cambria Math" panose="02040503050406030204" pitchFamily="18" charset="0"/>
                      </a:rPr>
                      <m:t> </m:t>
                    </m:r>
                  </m:oMath>
                </a14:m>
                <a:r>
                  <a:rPr lang="en-US" dirty="0" smtClean="0"/>
                  <a:t>for a randomly sampled message M from D)</a:t>
                </a:r>
              </a:p>
              <a:p>
                <a:pPr marL="0" indent="0">
                  <a:buNone/>
                </a:pPr>
                <a:endParaRPr lang="en-US" dirty="0"/>
              </a:p>
              <a:p>
                <a:pPr marL="0" indent="0">
                  <a:buNone/>
                </a:pPr>
                <a:r>
                  <a:rPr lang="en-US" dirty="0" smtClean="0"/>
                  <a:t>We need to prove that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smtClean="0"/>
              </a:p>
              <a:p>
                <a:pPr marL="0" indent="0">
                  <a:buNone/>
                </a:pPr>
                <a:endParaRPr lang="en-US" dirty="0"/>
              </a:p>
              <a:p>
                <a:pPr marL="0" indent="0">
                  <a:buNone/>
                </a:pPr>
                <a:r>
                  <a:rPr lang="en-US" b="1" dirty="0" smtClean="0"/>
                  <a:t>Observation 1: </a:t>
                </a:r>
                <a:r>
                  <a:rPr lang="en-US" dirty="0" smtClean="0"/>
                  <a:t>If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0</m:t>
                        </m:r>
                      </m:e>
                    </m:func>
                  </m:oMath>
                </a14:m>
                <a:r>
                  <a:rPr lang="en-US" dirty="0" smtClean="0"/>
                  <a:t> then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2926" y="1825625"/>
                <a:ext cx="11502190" cy="4351338"/>
              </a:xfrm>
              <a:blipFill>
                <a:blip r:embed="rId2"/>
                <a:stretch>
                  <a:fillRect l="-954" t="-2801" b="-14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51</a:t>
            </a:fld>
            <a:endParaRPr lang="en-US"/>
          </a:p>
        </p:txBody>
      </p:sp>
    </p:spTree>
    <p:extLst>
      <p:ext uri="{BB962C8B-B14F-4D97-AF65-F5344CB8AC3E}">
        <p14:creationId xmlns:p14="http://schemas.microsoft.com/office/powerpoint/2010/main" val="13917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(Def </a:t>
            </a:r>
            <a:r>
              <a:rPr lang="en-US" dirty="0" smtClean="0"/>
              <a:t>2 </a:t>
            </a:r>
            <a:r>
              <a:rPr lang="en-US" dirty="0">
                <a:sym typeface="Wingdings" panose="05000000000000000000" pitchFamily="2" charset="2"/>
              </a:rPr>
              <a:t> Def </a:t>
            </a:r>
            <a:r>
              <a:rPr lang="en-US" dirty="0" smtClean="0">
                <a:sym typeface="Wingdings" panose="05000000000000000000" pitchFamily="2" charset="2"/>
              </a:rPr>
              <a:t>1</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4905" y="1753824"/>
                <a:ext cx="11502190" cy="4351338"/>
              </a:xfrm>
            </p:spPr>
            <p:txBody>
              <a:bodyPr>
                <a:normAutofit/>
              </a:bodyPr>
              <a:lstStyle/>
              <a:p>
                <a:pPr marL="0" indent="0">
                  <a:buNone/>
                </a:pPr>
                <a:r>
                  <a:rPr lang="en-US" dirty="0" smtClean="0"/>
                  <a:t>We need to prove that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smtClean="0"/>
              </a:p>
              <a:p>
                <a:pPr marL="0" indent="0">
                  <a:buNone/>
                </a:pPr>
                <a:r>
                  <a:rPr lang="en-US" b="1" dirty="0" smtClean="0"/>
                  <a:t>Observation 1: </a:t>
                </a:r>
                <a:r>
                  <a:rPr lang="en-US" dirty="0" smtClean="0"/>
                  <a:t>If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0</m:t>
                        </m:r>
                      </m:e>
                    </m:func>
                  </m:oMath>
                </a14:m>
                <a:r>
                  <a:rPr lang="en-US" dirty="0" smtClean="0"/>
                  <a:t> then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smtClean="0"/>
              </a:p>
              <a:p>
                <a:pPr marL="0" indent="0">
                  <a:buNone/>
                </a:pPr>
                <a:endParaRPr lang="en-US" dirty="0" smtClean="0"/>
              </a:p>
              <a:p>
                <a:pPr marL="0" indent="0">
                  <a:buNone/>
                </a:pPr>
                <a:r>
                  <a:rPr lang="en-US" dirty="0" smtClean="0"/>
                  <a:t>Otherwise, define </a:t>
                </a:r>
                <a14:m>
                  <m:oMath xmlns:m="http://schemas.openxmlformats.org/officeDocument/2006/math">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oMath>
                </a14:m>
                <a:r>
                  <a:rPr lang="en-US" dirty="0" smtClean="0"/>
                  <a:t> and notice that</a:t>
                </a:r>
              </a:p>
              <a:p>
                <a:pPr marL="0" indent="0">
                  <a:buNone/>
                </a:pPr>
                <a:endParaRPr lang="en-US" b="1" dirty="0" smtClean="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r>
                        <a:rPr lang="en-US" b="0" i="0"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m:t>
                      </m:r>
                    </m:oMath>
                  </m:oMathPara>
                </a14:m>
                <a:endParaRPr lang="en-US" dirty="0" smtClean="0"/>
              </a:p>
              <a:p>
                <a:pPr marL="0" indent="0">
                  <a:buNone/>
                </a:pPr>
                <a:r>
                  <a:rPr lang="en-US" dirty="0" smtClean="0">
                    <a:sym typeface="Wingdings" panose="05000000000000000000" pitchFamily="2" charset="2"/>
                  </a:rPr>
                  <a:t>For </a:t>
                </a:r>
                <a:r>
                  <a:rPr lang="en-US" dirty="0">
                    <a:sym typeface="Wingdings" panose="05000000000000000000" pitchFamily="2" charset="2"/>
                  </a:rPr>
                  <a:t>any other </a:t>
                </a:r>
                <a:r>
                  <a:rPr lang="en-US" dirty="0" smtClean="0">
                    <a:sym typeface="Wingdings" panose="05000000000000000000" pitchFamily="2" charset="2"/>
                  </a:rPr>
                  <a:t>message m’ we have</a:t>
                </a:r>
                <a:r>
                  <a:rPr lang="en-US" dirty="0" smtClean="0"/>
                  <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𝑐</m:t>
                          </m:r>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r>
                        <a:rPr lang="en-US" i="1">
                          <a:latin typeface="Cambria Math" panose="02040503050406030204" pitchFamily="18" charset="0"/>
                        </a:rPr>
                        <m:t>=</m:t>
                      </m:r>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oMath>
                  </m:oMathPara>
                </a14:m>
                <a:endParaRPr lang="en-US" dirty="0">
                  <a:solidFill>
                    <a:srgbClr val="FF0000"/>
                  </a:solidFill>
                  <a:sym typeface="Wingdings" panose="05000000000000000000" pitchFamily="2" charset="2"/>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4905" y="1753824"/>
                <a:ext cx="11502190" cy="4351338"/>
              </a:xfrm>
              <a:blipFill>
                <a:blip r:embed="rId3"/>
                <a:stretch>
                  <a:fillRect l="-1113" t="-2381" b="-1162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52</a:t>
            </a:fld>
            <a:endParaRPr lang="en-US"/>
          </a:p>
        </p:txBody>
      </p:sp>
      <p:cxnSp>
        <p:nvCxnSpPr>
          <p:cNvPr id="6" name="Straight Arrow Connector 5"/>
          <p:cNvCxnSpPr/>
          <p:nvPr/>
        </p:nvCxnSpPr>
        <p:spPr>
          <a:xfrm flipV="1">
            <a:off x="4203032" y="550283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62457" y="5771731"/>
            <a:ext cx="681149" cy="369332"/>
          </a:xfrm>
          <a:prstGeom prst="rect">
            <a:avLst/>
          </a:prstGeom>
          <a:noFill/>
        </p:spPr>
        <p:txBody>
          <a:bodyPr wrap="none" rtlCol="0">
            <a:spAutoFit/>
          </a:bodyPr>
          <a:lstStyle/>
          <a:p>
            <a:r>
              <a:rPr lang="en-US" dirty="0" smtClean="0"/>
              <a:t>Def 1</a:t>
            </a:r>
            <a:endParaRPr lang="en-US" dirty="0"/>
          </a:p>
        </p:txBody>
      </p:sp>
      <p:cxnSp>
        <p:nvCxnSpPr>
          <p:cNvPr id="8" name="Straight Arrow Connector 7"/>
          <p:cNvCxnSpPr/>
          <p:nvPr/>
        </p:nvCxnSpPr>
        <p:spPr>
          <a:xfrm flipV="1">
            <a:off x="7178848" y="553110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30778" y="5811837"/>
            <a:ext cx="585225" cy="369332"/>
          </a:xfrm>
          <a:prstGeom prst="rect">
            <a:avLst/>
          </a:prstGeom>
          <a:noFill/>
        </p:spPr>
        <p:txBody>
          <a:bodyPr wrap="none" rtlCol="0">
            <a:spAutoFit/>
          </a:bodyPr>
          <a:lstStyle/>
          <a:p>
            <a:r>
              <a:rPr lang="en-US" dirty="0" err="1" smtClean="0"/>
              <a:t>Eq</a:t>
            </a:r>
            <a:r>
              <a:rPr lang="en-US" dirty="0" smtClean="0"/>
              <a:t> 1</a:t>
            </a:r>
            <a:endParaRPr lang="en-US" dirty="0"/>
          </a:p>
        </p:txBody>
      </p:sp>
      <p:cxnSp>
        <p:nvCxnSpPr>
          <p:cNvPr id="10" name="Straight Arrow Connector 9"/>
          <p:cNvCxnSpPr/>
          <p:nvPr/>
        </p:nvCxnSpPr>
        <p:spPr>
          <a:xfrm flipV="1">
            <a:off x="10395292" y="556700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54717" y="5835901"/>
            <a:ext cx="1112356" cy="369332"/>
          </a:xfrm>
          <a:prstGeom prst="rect">
            <a:avLst/>
          </a:prstGeom>
          <a:noFill/>
        </p:spPr>
        <p:txBody>
          <a:bodyPr wrap="none" rtlCol="0">
            <a:spAutoFit/>
          </a:bodyPr>
          <a:lstStyle/>
          <a:p>
            <a:r>
              <a:rPr lang="en-US" dirty="0" smtClean="0"/>
              <a:t>Definition</a:t>
            </a:r>
            <a:endParaRPr lang="en-US" dirty="0"/>
          </a:p>
        </p:txBody>
      </p:sp>
    </p:spTree>
    <p:extLst>
      <p:ext uri="{BB962C8B-B14F-4D97-AF65-F5344CB8AC3E}">
        <p14:creationId xmlns:p14="http://schemas.microsoft.com/office/powerpoint/2010/main" val="26647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(Def </a:t>
            </a:r>
            <a:r>
              <a:rPr lang="en-US" dirty="0" smtClean="0"/>
              <a:t>2 </a:t>
            </a:r>
            <a:r>
              <a:rPr lang="en-US" dirty="0">
                <a:sym typeface="Wingdings" panose="05000000000000000000" pitchFamily="2" charset="2"/>
              </a:rPr>
              <a:t> Def </a:t>
            </a:r>
            <a:r>
              <a:rPr lang="en-US" dirty="0" smtClean="0">
                <a:sym typeface="Wingdings" panose="05000000000000000000" pitchFamily="2" charset="2"/>
              </a:rPr>
              <a:t>1</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4905" y="1753823"/>
                <a:ext cx="11502190" cy="4775313"/>
              </a:xfrm>
            </p:spPr>
            <p:txBody>
              <a:bodyPr>
                <a:normAutofit fontScale="92500" lnSpcReduction="10000"/>
              </a:bodyPr>
              <a:lstStyle/>
              <a:p>
                <a:pPr marL="0" indent="0">
                  <a:buNone/>
                </a:pPr>
                <a:endParaRPr lang="en-US" dirty="0">
                  <a:sym typeface="Wingdings" panose="05000000000000000000" pitchFamily="2" charset="2"/>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smtClean="0">
                              <a:solidFill>
                                <a:srgbClr val="FF0000"/>
                              </a:solidFill>
                              <a:latin typeface="Cambria Math" panose="02040503050406030204" pitchFamily="18" charset="0"/>
                            </a:rPr>
                            <m:t>Pr</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𝐶</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𝑀</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𝑚</m:t>
                                  </m:r>
                                </m:e>
                              </m:d>
                            </m:e>
                          </m:d>
                          <m:r>
                            <a:rPr lang="en-US" i="1">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den>
                      </m:f>
                      <m:r>
                        <a:rPr lang="en-US" b="0" i="1" smtClean="0">
                          <a:latin typeface="Cambria Math" panose="02040503050406030204" pitchFamily="18" charset="0"/>
                        </a:rPr>
                        <m:t>   </m:t>
                      </m:r>
                      <m:r>
                        <a:rPr lang="en-US" b="0" i="0" smtClean="0">
                          <a:latin typeface="Cambria Math" panose="02040503050406030204" pitchFamily="18" charset="0"/>
                        </a:rPr>
                        <m:t>(</m:t>
                      </m:r>
                      <m:r>
                        <m:rPr>
                          <m:sty m:val="p"/>
                        </m:rPr>
                        <a:rPr lang="en-US" b="0" i="0" smtClean="0">
                          <a:latin typeface="Cambria Math" panose="02040503050406030204" pitchFamily="18" charset="0"/>
                        </a:rPr>
                        <m:t>Bayes</m:t>
                      </m:r>
                      <m:r>
                        <a:rPr lang="en-US" b="0" i="0" smtClean="0">
                          <a:latin typeface="Cambria Math" panose="02040503050406030204" pitchFamily="18" charset="0"/>
                        </a:rPr>
                        <m:t> </m:t>
                      </m:r>
                      <m:r>
                        <m:rPr>
                          <m:sty m:val="p"/>
                        </m:rPr>
                        <a:rPr lang="en-US" b="0" i="0" smtClean="0">
                          <a:latin typeface="Cambria Math" panose="02040503050406030204" pitchFamily="18" charset="0"/>
                        </a:rPr>
                        <m:t>Theorem</m:t>
                      </m:r>
                      <m:r>
                        <a:rPr lang="en-US" b="0" i="0" smtClean="0">
                          <a:latin typeface="Cambria Math" panose="02040503050406030204" pitchFamily="18" charset="0"/>
                        </a:rPr>
                        <m:t>)</m:t>
                      </m:r>
                    </m:oMath>
                  </m:oMathPara>
                </a14:m>
                <a:endParaRPr lang="en-US" dirty="0" smtClean="0">
                  <a:latin typeface="Cambria Math" panose="02040503050406030204" pitchFamily="18" charset="0"/>
                </a:endParaRPr>
              </a:p>
              <a:p>
                <a:pPr marL="0" indent="0">
                  <a:buNone/>
                </a:pP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a:solidFill>
                                <a:srgbClr val="FF0000"/>
                              </a:solidFill>
                              <a:latin typeface="Cambria Math" panose="02040503050406030204" pitchFamily="18" charset="0"/>
                            </a:rPr>
                            <m:t>Pr</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𝐶</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𝑀</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𝑚</m:t>
                                  </m:r>
                                </m:e>
                              </m:d>
                            </m:e>
                          </m:d>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rPr>
                                <m:t>′</m:t>
                              </m:r>
                            </m:sub>
                            <m:sup/>
                            <m:e>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r>
                                <a:rPr lang="en-US" i="1">
                                  <a:latin typeface="Cambria Math" panose="02040503050406030204" pitchFamily="18" charset="0"/>
                                </a:rPr>
                                <m:t>]</m:t>
                              </m:r>
                              <m:r>
                                <m:rPr>
                                  <m:sty m:val="p"/>
                                </m:rPr>
                                <a:rPr lang="en-US" smtClean="0">
                                  <a:solidFill>
                                    <a:srgbClr val="FF0000"/>
                                  </a:solidFill>
                                  <a:latin typeface="Cambria Math" panose="02040503050406030204" pitchFamily="18" charset="0"/>
                                </a:rPr>
                                <m:t>Pr</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𝐶</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𝑀</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𝑚</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m:t>
                              </m:r>
                            </m:e>
                          </m:nary>
                        </m:den>
                      </m:f>
                    </m:oMath>
                  </m:oMathPara>
                </a14:m>
                <a:endParaRPr lang="en-US" i="1" dirty="0" smtClean="0">
                  <a:latin typeface="Cambria Math" panose="02040503050406030204" pitchFamily="18" charset="0"/>
                </a:endParaRPr>
              </a:p>
              <a:p>
                <a:pPr marL="0" indent="0">
                  <a:buNone/>
                </a:pP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r>
                            <a:rPr lang="en-US" baseline="-25000">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rPr>
                                <m:t>′</m:t>
                              </m:r>
                            </m:sub>
                            <m:sup/>
                            <m:e>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r>
                                <a:rPr lang="en-US" i="1">
                                  <a:latin typeface="Cambria Math" panose="02040503050406030204" pitchFamily="18" charset="0"/>
                                </a:rPr>
                                <m:t>]</m:t>
                              </m:r>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e>
                          </m:nary>
                        </m:den>
                      </m:f>
                      <m:r>
                        <a:rPr lang="en-US" i="1">
                          <a:latin typeface="Cambria Math" panose="02040503050406030204" pitchFamily="18" charset="0"/>
                        </a:rPr>
                        <m:t>=</m:t>
                      </m:r>
                      <m:f>
                        <m:fPr>
                          <m:ctrlPr>
                            <a:rPr lang="en-US" i="1">
                              <a:latin typeface="Cambria Math" panose="02040503050406030204" pitchFamily="18" charset="0"/>
                            </a:rPr>
                          </m:ctrlPr>
                        </m:fPr>
                        <m:num>
                          <m:r>
                            <a:rPr lang="en-US" baseline="-25000">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rPr>
                                <m:t>′</m:t>
                              </m:r>
                            </m:sub>
                            <m:sup/>
                            <m:e>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r>
                                <a:rPr lang="en-US" i="1">
                                  <a:latin typeface="Cambria Math" panose="02040503050406030204" pitchFamily="18" charset="0"/>
                                </a:rPr>
                                <m:t>] </m:t>
                              </m:r>
                            </m:e>
                          </m:nary>
                        </m:den>
                      </m:f>
                    </m:oMath>
                  </m:oMathPara>
                </a14:m>
                <a:endParaRPr lang="en-US" i="1" dirty="0" smtClean="0">
                  <a:latin typeface="Cambria Math" panose="02040503050406030204" pitchFamily="18" charset="0"/>
                </a:endParaRPr>
              </a:p>
              <a:p>
                <a:pPr marL="0" indent="0">
                  <a:buNone/>
                </a:pP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baseline="-25000">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r>
                            <a:rPr lang="en-US" i="1">
                              <a:latin typeface="Cambria Math" panose="02040503050406030204" pitchFamily="18" charset="0"/>
                            </a:rPr>
                            <m:t>1</m:t>
                          </m:r>
                        </m:den>
                      </m:f>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             </m:t>
                      </m:r>
                    </m:oMath>
                  </m:oMathPara>
                </a14:m>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4905" y="1753823"/>
                <a:ext cx="11502190" cy="4775313"/>
              </a:xfrm>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53</a:t>
            </a:fld>
            <a:endParaRPr lang="en-US"/>
          </a:p>
        </p:txBody>
      </p:sp>
      <p:sp>
        <p:nvSpPr>
          <p:cNvPr id="5" name="Rectangle 4"/>
          <p:cNvSpPr/>
          <p:nvPr/>
        </p:nvSpPr>
        <p:spPr>
          <a:xfrm>
            <a:off x="838200" y="2053389"/>
            <a:ext cx="2915653" cy="83419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99486" y="5694946"/>
            <a:ext cx="1880936" cy="83419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16241" y="6407605"/>
            <a:ext cx="595035" cy="369332"/>
          </a:xfrm>
          <a:prstGeom prst="rect">
            <a:avLst/>
          </a:prstGeom>
          <a:noFill/>
        </p:spPr>
        <p:txBody>
          <a:bodyPr wrap="none" rtlCol="0">
            <a:spAutoFit/>
          </a:bodyPr>
          <a:lstStyle/>
          <a:p>
            <a:r>
              <a:rPr lang="en-US" dirty="0" smtClean="0"/>
              <a:t>QED</a:t>
            </a:r>
            <a:endParaRPr lang="en-US" dirty="0"/>
          </a:p>
        </p:txBody>
      </p:sp>
      <p:sp>
        <p:nvSpPr>
          <p:cNvPr id="14" name="TextBox 13"/>
          <p:cNvSpPr txBox="1"/>
          <p:nvPr/>
        </p:nvSpPr>
        <p:spPr>
          <a:xfrm>
            <a:off x="8208864" y="5662860"/>
            <a:ext cx="3209789" cy="369332"/>
          </a:xfrm>
          <a:prstGeom prst="rect">
            <a:avLst/>
          </a:prstGeom>
          <a:noFill/>
        </p:spPr>
        <p:txBody>
          <a:bodyPr wrap="none" rtlCol="0">
            <a:spAutoFit/>
          </a:bodyPr>
          <a:lstStyle/>
          <a:p>
            <a:r>
              <a:rPr lang="en-US" dirty="0" smtClean="0"/>
              <a:t>This is what we wanted to prove</a:t>
            </a:r>
            <a:endParaRPr lang="en-US" dirty="0"/>
          </a:p>
        </p:txBody>
      </p:sp>
      <p:cxnSp>
        <p:nvCxnSpPr>
          <p:cNvPr id="16" name="Straight Arrow Connector 15"/>
          <p:cNvCxnSpPr>
            <a:stCxn id="14" idx="1"/>
            <a:endCxn id="12" idx="3"/>
          </p:cNvCxnSpPr>
          <p:nvPr/>
        </p:nvCxnSpPr>
        <p:spPr>
          <a:xfrm flipH="1">
            <a:off x="7780422" y="5847526"/>
            <a:ext cx="428442" cy="264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78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Another Equivalent Definition (Game)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7205" y="3403005"/>
                <a:ext cx="1051560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oMath>
                  </m:oMathPara>
                </a14:m>
                <a:endParaRPr lang="en-US" dirty="0" smtClean="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7205" y="3403005"/>
                <a:ext cx="10515600" cy="4351338"/>
              </a:xfrm>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54</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r>
              <a:rPr lang="en-US" sz="2400" dirty="0" smtClean="0"/>
              <a:t>m</a:t>
            </a:r>
            <a:r>
              <a:rPr lang="en-US" sz="2400" baseline="-25000" dirty="0" smtClean="0"/>
              <a:t>0</a:t>
            </a:r>
            <a:r>
              <a:rPr lang="en-US" sz="2400" dirty="0" smtClean="0"/>
              <a:t>, </a:t>
            </a:r>
            <a:r>
              <a:rPr lang="en-US" sz="2400" dirty="0"/>
              <a:t>m</a:t>
            </a:r>
            <a:r>
              <a:rPr lang="en-US" sz="2400" baseline="-25000" dirty="0"/>
              <a:t>1</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2990"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r>
              <a:rPr lang="en-US" sz="2800" b="1" dirty="0" smtClean="0"/>
              <a:t>Random bit b</a:t>
            </a:r>
          </a:p>
          <a:p>
            <a:r>
              <a:rPr lang="en-US" sz="2800" b="1" dirty="0" smtClean="0"/>
              <a:t>K </a:t>
            </a:r>
            <a:r>
              <a:rPr lang="en-US" sz="2800" b="1" dirty="0" smtClean="0">
                <a:sym typeface="Wingdings" panose="05000000000000000000" pitchFamily="2" charset="2"/>
              </a:rPr>
              <a:t></a:t>
            </a:r>
            <a:r>
              <a:rPr lang="en-US" sz="2800" b="1" dirty="0" smtClean="0"/>
              <a:t> Gen(.)</a:t>
            </a:r>
          </a:p>
          <a:p>
            <a:r>
              <a:rPr lang="en-US" sz="2800" b="1" dirty="0" smtClean="0"/>
              <a:t>c = </a:t>
            </a:r>
            <a:r>
              <a:rPr lang="en-US" sz="2800" b="1" dirty="0" err="1" smtClean="0"/>
              <a:t>Enc</a:t>
            </a:r>
            <a:r>
              <a:rPr lang="en-US" sz="2800" b="1" baseline="-25000" dirty="0" err="1" smtClean="0"/>
              <a:t>K</a:t>
            </a:r>
            <a:r>
              <a:rPr lang="en-US" sz="2800" b="1" dirty="0" smtClean="0"/>
              <a:t>(</a:t>
            </a:r>
            <a:r>
              <a:rPr lang="en-US" sz="2800" b="1" dirty="0" err="1" smtClean="0"/>
              <a:t>m</a:t>
            </a:r>
            <a:r>
              <a:rPr lang="en-US" sz="2800" b="1" baseline="-25000" dirty="0" err="1" smtClean="0"/>
              <a:t>b</a:t>
            </a:r>
            <a:r>
              <a:rPr lang="en-US" sz="2800" b="1" dirty="0" smtClean="0"/>
              <a:t>)</a:t>
            </a:r>
            <a:endParaRPr lang="en-US" sz="2800" b="1" dirty="0"/>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r>
              <a:rPr lang="en-US" sz="2400" b="1" dirty="0"/>
              <a:t>c</a:t>
            </a:r>
            <a:endParaRPr lang="en-US" sz="2400" dirty="0"/>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r>
              <a:rPr lang="en-US" sz="2400" dirty="0" smtClean="0"/>
              <a:t>b’</a:t>
            </a:r>
            <a:endParaRPr lang="en-US" sz="2400" dirty="0"/>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38114" y="5049646"/>
            <a:ext cx="1619739" cy="105805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37355" y="4943191"/>
            <a:ext cx="2066810" cy="1350095"/>
          </a:xfrm>
          <a:prstGeom prst="rect">
            <a:avLst/>
          </a:prstGeom>
        </p:spPr>
      </p:pic>
    </p:spTree>
    <p:extLst>
      <p:ext uri="{BB962C8B-B14F-4D97-AF65-F5344CB8AC3E}">
        <p14:creationId xmlns:p14="http://schemas.microsoft.com/office/powerpoint/2010/main" val="14104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58333E-6 3.33333E-6 L 0.32656 -0.00625 " pathEditMode="relative" rAng="0" ptsTypes="AA">
                                      <p:cBhvr>
                                        <p:cTn id="10" dur="2000" fill="hold"/>
                                        <p:tgtEl>
                                          <p:spTgt spid="9"/>
                                        </p:tgtEl>
                                        <p:attrNameLst>
                                          <p:attrName>ppt_x</p:attrName>
                                          <p:attrName>ppt_y</p:attrName>
                                        </p:attrNameLst>
                                      </p:cBhvr>
                                      <p:rCtr x="16328" y="-32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91667E-6 1.48148E-6 L 0.31562 0.00162 " pathEditMode="relative" rAng="0" ptsTypes="AA">
                                      <p:cBhvr>
                                        <p:cTn id="30" dur="2000" fill="hold"/>
                                        <p:tgtEl>
                                          <p:spTgt spid="20"/>
                                        </p:tgtEl>
                                        <p:attrNameLst>
                                          <p:attrName>ppt_x</p:attrName>
                                          <p:attrName>ppt_y</p:attrName>
                                        </p:attrNameLst>
                                      </p:cBhvr>
                                      <p:rCtr x="15781" y="6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9" grpId="1"/>
      <p:bldP spid="15" grpId="0"/>
      <p:bldP spid="20" grpId="0"/>
      <p:bldP spid="2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Another Equivalent Definition (Game)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7205" y="3403005"/>
                <a:ext cx="1051560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oMath>
                  </m:oMathPara>
                </a14:m>
                <a:endParaRPr lang="en-US" dirty="0" smtClean="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7205" y="3403005"/>
                <a:ext cx="10515600" cy="4351338"/>
              </a:xfrm>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55</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r>
              <a:rPr lang="en-US" sz="2400" dirty="0" smtClean="0"/>
              <a:t>m</a:t>
            </a:r>
            <a:r>
              <a:rPr lang="en-US" sz="2400" baseline="-25000" dirty="0" smtClean="0"/>
              <a:t>0</a:t>
            </a:r>
            <a:r>
              <a:rPr lang="en-US" sz="2400" dirty="0" smtClean="0"/>
              <a:t>, </a:t>
            </a:r>
            <a:r>
              <a:rPr lang="en-US" sz="2400" dirty="0"/>
              <a:t>m</a:t>
            </a:r>
            <a:r>
              <a:rPr lang="en-US" sz="2400" baseline="-25000" dirty="0"/>
              <a:t>1</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2990"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r>
              <a:rPr lang="en-US" sz="2800" b="1" dirty="0" smtClean="0"/>
              <a:t>Random bit b</a:t>
            </a:r>
          </a:p>
          <a:p>
            <a:r>
              <a:rPr lang="en-US" sz="2800" b="1" dirty="0" smtClean="0"/>
              <a:t>K = Gen(.)</a:t>
            </a:r>
          </a:p>
          <a:p>
            <a:r>
              <a:rPr lang="en-US" sz="2800" b="1" dirty="0" smtClean="0"/>
              <a:t>c = </a:t>
            </a:r>
            <a:r>
              <a:rPr lang="en-US" sz="2800" b="1" dirty="0" err="1" smtClean="0"/>
              <a:t>Enc</a:t>
            </a:r>
            <a:r>
              <a:rPr lang="en-US" sz="2800" b="1" baseline="-25000" dirty="0" err="1" smtClean="0"/>
              <a:t>K</a:t>
            </a:r>
            <a:r>
              <a:rPr lang="en-US" sz="2800" b="1" dirty="0" smtClean="0"/>
              <a:t>(</a:t>
            </a:r>
            <a:r>
              <a:rPr lang="en-US" sz="2800" b="1" dirty="0" err="1" smtClean="0"/>
              <a:t>m</a:t>
            </a:r>
            <a:r>
              <a:rPr lang="en-US" sz="2800" b="1" baseline="-25000" dirty="0" err="1" smtClean="0"/>
              <a:t>b</a:t>
            </a:r>
            <a:r>
              <a:rPr lang="en-US" sz="2800" b="1" dirty="0" smtClean="0"/>
              <a:t>)</a:t>
            </a:r>
            <a:endParaRPr lang="en-US" sz="2800" b="1" dirty="0"/>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r>
              <a:rPr lang="en-US" sz="2400" b="1" dirty="0"/>
              <a:t>c</a:t>
            </a:r>
            <a:endParaRPr lang="en-US" sz="2400" dirty="0"/>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r>
              <a:rPr lang="en-US" sz="2400" dirty="0" smtClean="0"/>
              <a:t>b’</a:t>
            </a:r>
            <a:endParaRPr lang="en-US" sz="2400" dirty="0"/>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38114" y="5049646"/>
            <a:ext cx="1619739" cy="105805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37355" y="4943191"/>
            <a:ext cx="2066810" cy="1350095"/>
          </a:xfrm>
          <a:prstGeom prst="rect">
            <a:avLst/>
          </a:prstGeom>
        </p:spPr>
      </p:pic>
      <mc:AlternateContent xmlns:mc="http://schemas.openxmlformats.org/markup-compatibility/2006" xmlns:a14="http://schemas.microsoft.com/office/drawing/2010/main">
        <mc:Choice Requires="a14">
          <p:sp>
            <p:nvSpPr>
              <p:cNvPr id="17" name="Rectangular Callout 16"/>
              <p:cNvSpPr/>
              <p:nvPr/>
            </p:nvSpPr>
            <p:spPr>
              <a:xfrm>
                <a:off x="325121" y="1660338"/>
                <a:ext cx="10668142" cy="4632948"/>
              </a:xfrm>
              <a:prstGeom prst="wedgeRectCallout">
                <a:avLst>
                  <a:gd name="adj1" fmla="val 29996"/>
                  <a:gd name="adj2" fmla="val -62916"/>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14:m>
                  <m:oMath xmlns:m="http://schemas.openxmlformats.org/officeDocument/2006/math">
                    <m:r>
                      <a:rPr lang="en-US" sz="2400" b="0" i="1" smtClean="0">
                        <a:solidFill>
                          <a:schemeClr val="tx1"/>
                        </a:solidFill>
                        <a:latin typeface="Cambria Math" panose="02040503050406030204" pitchFamily="18" charset="0"/>
                      </a:rPr>
                      <m:t>𝐹𝑜𝑟𝑚𝑎𝑙𝑙𝑦</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𝑙𝑒𝑡</m:t>
                    </m:r>
                    <m:r>
                      <a:rPr lang="en-US" sz="2400" b="0" i="1" smtClean="0">
                        <a:solidFill>
                          <a:schemeClr val="tx1"/>
                        </a:solidFill>
                        <a:latin typeface="Cambria Math" panose="02040503050406030204" pitchFamily="18" charset="0"/>
                      </a:rPr>
                      <m:t> </m:t>
                    </m:r>
                    <m:r>
                      <m:rPr>
                        <m:sty m:val="p"/>
                      </m:rPr>
                      <a:rPr lang="el-GR" sz="2400" b="0" i="1" smtClean="0">
                        <a:solidFill>
                          <a:schemeClr val="tx1"/>
                        </a:solidFill>
                        <a:latin typeface="Cambria Math" panose="02040503050406030204" pitchFamily="18" charset="0"/>
                        <a:ea typeface="Cambria Math" panose="02040503050406030204" pitchFamily="18" charset="0"/>
                      </a:rPr>
                      <m:t>Π</m:t>
                    </m:r>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rPr>
                      <m:t> </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𝐺𝑒𝑛</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𝐸𝑛𝑐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𝐷𝑒𝑐</m:t>
                        </m:r>
                      </m:e>
                    </m:d>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𝑑𝑒𝑛𝑜𝑡𝑒</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𝑡</m:t>
                    </m:r>
                    <m:r>
                      <a:rPr lang="en-US" sz="2400" b="0" i="1" smtClean="0">
                        <a:solidFill>
                          <a:schemeClr val="tx1"/>
                        </a:solidFill>
                        <a:latin typeface="Cambria Math" panose="02040503050406030204" pitchFamily="18" charset="0"/>
                      </a:rPr>
                      <m:t>h</m:t>
                    </m:r>
                    <m:r>
                      <a:rPr lang="en-US" sz="2400" b="0" i="1" smtClean="0">
                        <a:solidFill>
                          <a:schemeClr val="tx1"/>
                        </a:solidFill>
                        <a:latin typeface="Cambria Math" panose="02040503050406030204" pitchFamily="18" charset="0"/>
                      </a:rPr>
                      <m:t>𝑒</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𝑒𝑛𝑐𝑟𝑦𝑝𝑡𝑖𝑜𝑛</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𝑠𝑐</m:t>
                    </m:r>
                    <m:r>
                      <a:rPr lang="en-US" sz="2400" b="0" i="1" smtClean="0">
                        <a:solidFill>
                          <a:schemeClr val="tx1"/>
                        </a:solidFill>
                        <a:latin typeface="Cambria Math" panose="02040503050406030204" pitchFamily="18" charset="0"/>
                      </a:rPr>
                      <m:t>h</m:t>
                    </m:r>
                    <m:r>
                      <a:rPr lang="en-US" sz="2400" b="0" i="1" smtClean="0">
                        <a:solidFill>
                          <a:schemeClr val="tx1"/>
                        </a:solidFill>
                        <a:latin typeface="Cambria Math" panose="02040503050406030204" pitchFamily="18" charset="0"/>
                      </a:rPr>
                      <m:t>𝑒𝑚𝑒</m:t>
                    </m:r>
                    <m:r>
                      <a:rPr lang="en-US" sz="2400" b="0" i="1" smtClean="0">
                        <a:solidFill>
                          <a:schemeClr val="tx1"/>
                        </a:solidFill>
                        <a:latin typeface="Cambria Math" panose="02040503050406030204" pitchFamily="18" charset="0"/>
                      </a:rPr>
                      <m:t>, </m:t>
                    </m:r>
                  </m:oMath>
                </a14:m>
                <a:r>
                  <a:rPr lang="en-US" sz="2400" b="0" i="1" dirty="0" smtClean="0">
                    <a:solidFill>
                      <a:schemeClr val="tx1"/>
                    </a:solidFill>
                    <a:latin typeface="Cambria Math" panose="02040503050406030204" pitchFamily="18" charset="0"/>
                  </a:rPr>
                  <a:t>and let A denote an eavesdropping  attacker. </a:t>
                </a:r>
                <a14:m>
                  <m:oMath xmlns:m="http://schemas.openxmlformats.org/officeDocument/2006/math">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𝐶𝑎𝑙𝑙</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𝑡</m:t>
                    </m:r>
                    <m:r>
                      <a:rPr lang="en-US" sz="2400" i="1">
                        <a:solidFill>
                          <a:schemeClr val="tx1"/>
                        </a:solidFill>
                        <a:latin typeface="Cambria Math" panose="02040503050406030204" pitchFamily="18" charset="0"/>
                      </a:rPr>
                      <m:t>h</m:t>
                    </m:r>
                    <m:r>
                      <a:rPr lang="en-US" sz="2400" i="1">
                        <a:solidFill>
                          <a:schemeClr val="tx1"/>
                        </a:solidFill>
                        <a:latin typeface="Cambria Math" panose="02040503050406030204" pitchFamily="18" charset="0"/>
                      </a:rPr>
                      <m:t>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𝑔𝑎𝑚𝑒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𝑡</m:t>
                    </m:r>
                    <m:r>
                      <a:rPr lang="en-US" sz="2400" i="1">
                        <a:solidFill>
                          <a:schemeClr val="tx1"/>
                        </a:solidFill>
                        <a:latin typeface="Cambria Math" panose="02040503050406030204" pitchFamily="18" charset="0"/>
                      </a:rPr>
                      <m:t>h</m:t>
                    </m:r>
                    <m:r>
                      <a:rPr lang="en-US" sz="2400" i="1">
                        <a:solidFill>
                          <a:schemeClr val="tx1"/>
                        </a:solidFill>
                        <a:latin typeface="Cambria Math" panose="02040503050406030204" pitchFamily="18" charset="0"/>
                      </a:rPr>
                      <m:t>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𝑎𝑑𝑣𝑒𝑟𝑠𝑎𝑟𝑖𝑎𝑙</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𝑖𝑛𝑑𝑖𝑠𝑡𝑖𝑛𝑔𝑢𝑖𝑠</m:t>
                    </m:r>
                    <m:r>
                      <a:rPr lang="en-US" sz="2400" i="1">
                        <a:solidFill>
                          <a:schemeClr val="tx1"/>
                        </a:solidFill>
                        <a:latin typeface="Cambria Math" panose="02040503050406030204" pitchFamily="18" charset="0"/>
                      </a:rPr>
                      <m:t>h</m:t>
                    </m:r>
                    <m:r>
                      <a:rPr lang="en-US" sz="2400" i="1">
                        <a:solidFill>
                          <a:schemeClr val="tx1"/>
                        </a:solidFill>
                        <a:latin typeface="Cambria Math" panose="02040503050406030204" pitchFamily="18" charset="0"/>
                      </a:rPr>
                      <m:t>𝑎𝑏𝑖𝑙𝑖𝑡𝑦</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𝑒𝑥𝑝𝑒𝑟𝑖𝑚𝑒𝑛𝑡</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𝑎𝑛𝑑</m:t>
                    </m:r>
                    <m:r>
                      <a:rPr lang="en-US" sz="2400" i="1">
                        <a:solidFill>
                          <a:schemeClr val="tx1"/>
                        </a:solidFill>
                        <a:latin typeface="Cambria Math" panose="02040503050406030204" pitchFamily="18" charset="0"/>
                      </a:rPr>
                      <m:t> </m:t>
                    </m:r>
                  </m:oMath>
                </a14:m>
                <a:endParaRPr lang="en-US" sz="2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rPr>
                        <m:t>𝑑𝑒𝑓𝑖𝑛𝑒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𝑟𝑎𝑛𝑑𝑜𝑚</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𝑣𝑎𝑟𝑖𝑎𝑏𝑙𝑒</m:t>
                      </m:r>
                      <m:sSubSup>
                        <m:sSubSupPr>
                          <m:ctrlPr>
                            <a:rPr lang="en-US" sz="2400" i="1">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𝑃𝑟𝑖𝑣𝐾</m:t>
                          </m:r>
                        </m:e>
                        <m:sub>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r>
                            <m:rPr>
                              <m:sty m:val="p"/>
                            </m:rPr>
                            <a:rPr lang="el-GR" sz="2400" i="1">
                              <a:solidFill>
                                <a:schemeClr val="tx1"/>
                              </a:solidFill>
                              <a:latin typeface="Cambria Math" panose="02040503050406030204" pitchFamily="18" charset="0"/>
                              <a:ea typeface="Cambria Math" panose="02040503050406030204" pitchFamily="18" charset="0"/>
                            </a:rPr>
                            <m:t>Π</m:t>
                          </m:r>
                          <m:r>
                            <a:rPr lang="en-US" altLang="en-US" sz="2400" i="1" dirty="0">
                              <a:solidFill>
                                <a:schemeClr val="tx1"/>
                              </a:solidFill>
                              <a:latin typeface="Cambria Math" panose="02040503050406030204" pitchFamily="18" charset="0"/>
                              <a:sym typeface="Symbol" panose="05050102010706020507" pitchFamily="18" charset="2"/>
                            </a:rPr>
                            <m:t> </m:t>
                          </m:r>
                        </m:sub>
                        <m:sup>
                          <m:r>
                            <a:rPr lang="en-US" sz="2400" i="1">
                              <a:solidFill>
                                <a:schemeClr val="tx1"/>
                              </a:solidFill>
                              <a:latin typeface="Cambria Math" panose="02040503050406030204" pitchFamily="18" charset="0"/>
                            </a:rPr>
                            <m:t>𝑒𝑎𝑣</m:t>
                          </m:r>
                        </m:sup>
                      </m:sSubSup>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𝑎𝑠</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𝑓𝑜𝑙𝑙𝑜𝑤𝑠</m:t>
                      </m:r>
                    </m:oMath>
                  </m:oMathPara>
                </a14:m>
                <a:endParaRPr lang="en-US" altLang="en-US" sz="2400" dirty="0">
                  <a:solidFill>
                    <a:schemeClr val="tx1"/>
                  </a:solidFill>
                  <a:sym typeface="Symbol" panose="05050102010706020507" pitchFamily="18" charset="2"/>
                </a:endParaRPr>
              </a:p>
              <a:p>
                <a:pPr algn="ctr"/>
                <a14:m>
                  <m:oMathPara xmlns:m="http://schemas.openxmlformats.org/officeDocument/2006/math">
                    <m:oMathParaPr>
                      <m:jc m:val="centerGroup"/>
                    </m:oMathParaPr>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𝑃𝑟𝑖𝑣𝐾</m:t>
                          </m:r>
                        </m:e>
                        <m:sub>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m:rPr>
                              <m:sty m:val="p"/>
                            </m:rPr>
                            <a:rPr lang="el-GR" i="1">
                              <a:solidFill>
                                <a:schemeClr val="tx1"/>
                              </a:solidFill>
                              <a:latin typeface="Cambria Math" panose="02040503050406030204" pitchFamily="18" charset="0"/>
                              <a:ea typeface="Cambria Math" panose="02040503050406030204" pitchFamily="18" charset="0"/>
                            </a:rPr>
                            <m:t>Π</m:t>
                          </m:r>
                          <m:r>
                            <a:rPr lang="en-US" altLang="en-US" i="1" dirty="0">
                              <a:solidFill>
                                <a:schemeClr val="tx1"/>
                              </a:solidFill>
                              <a:latin typeface="Cambria Math" panose="02040503050406030204" pitchFamily="18" charset="0"/>
                              <a:sym typeface="Symbol" panose="05050102010706020507" pitchFamily="18" charset="2"/>
                            </a:rPr>
                            <m:t> </m:t>
                          </m:r>
                        </m:sub>
                        <m:sup>
                          <m:r>
                            <a:rPr lang="en-US" i="1">
                              <a:solidFill>
                                <a:schemeClr val="tx1"/>
                              </a:solidFill>
                              <a:latin typeface="Cambria Math" panose="02040503050406030204" pitchFamily="18" charset="0"/>
                            </a:rPr>
                            <m:t>𝑒𝑎𝑣</m:t>
                          </m:r>
                        </m:sup>
                      </m:sSubSup>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m>
                            <m:mPr>
                              <m:mcs>
                                <m:mc>
                                  <m:mcPr>
                                    <m:count m:val="2"/>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1</m:t>
                                </m:r>
                              </m:e>
                              <m:e>
                                <m:r>
                                  <m:rPr>
                                    <m:sty m:val="p"/>
                                  </m:rPr>
                                  <a:rPr lang="en-US">
                                    <a:solidFill>
                                      <a:schemeClr val="tx1"/>
                                    </a:solidFill>
                                    <a:latin typeface="Cambria Math" panose="02040503050406030204" pitchFamily="18" charset="0"/>
                                  </a:rPr>
                                  <m:t>if</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𝑏</m:t>
                                </m:r>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𝑏</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𝑎𝑡𝑡𝑎𝑐𝑘𝑒𝑟</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𝑖𝑠</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𝑐𝑜𝑟𝑟𝑒𝑐𝑡</m:t>
                                </m:r>
                                <m:r>
                                  <a:rPr lang="en-US" i="1">
                                    <a:solidFill>
                                      <a:schemeClr val="tx1"/>
                                    </a:solidFill>
                                    <a:latin typeface="Cambria Math" panose="02040503050406030204" pitchFamily="18" charset="0"/>
                                  </a:rPr>
                                  <m:t>)</m:t>
                                </m:r>
                              </m:e>
                            </m:mr>
                            <m:mr>
                              <m:e>
                                <m:r>
                                  <a:rPr lang="en-US" i="1">
                                    <a:solidFill>
                                      <a:schemeClr val="tx1"/>
                                    </a:solidFill>
                                    <a:latin typeface="Cambria Math" panose="02040503050406030204" pitchFamily="18" charset="0"/>
                                  </a:rPr>
                                  <m:t>0</m:t>
                                </m:r>
                              </m:e>
                              <m:e>
                                <m:r>
                                  <m:rPr>
                                    <m:sty m:val="p"/>
                                  </m:rPr>
                                  <a:rPr lang="en-US">
                                    <a:solidFill>
                                      <a:schemeClr val="tx1"/>
                                    </a:solidFill>
                                    <a:latin typeface="Cambria Math" panose="02040503050406030204" pitchFamily="18" charset="0"/>
                                  </a:rPr>
                                  <m:t>otherwise</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𝑎𝑡𝑡𝑎𝑐𝑘𝑒𝑟</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𝑖𝑠</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𝑛𝑜𝑡</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𝑐𝑜𝑟𝑟𝑒𝑐𝑡</m:t>
                                </m:r>
                                <m:r>
                                  <a:rPr lang="en-US" i="1">
                                    <a:solidFill>
                                      <a:schemeClr val="tx1"/>
                                    </a:solidFill>
                                    <a:latin typeface="Cambria Math" panose="02040503050406030204" pitchFamily="18" charset="0"/>
                                  </a:rPr>
                                  <m:t>)</m:t>
                                </m:r>
                              </m:e>
                            </m:mr>
                          </m:m>
                        </m:e>
                      </m:d>
                    </m:oMath>
                  </m:oMathPara>
                </a14:m>
                <a:endParaRPr lang="en-US" altLang="en-US" dirty="0" smtClean="0">
                  <a:solidFill>
                    <a:schemeClr val="tx1"/>
                  </a:solidFill>
                  <a:sym typeface="Symbol" panose="05050102010706020507" pitchFamily="18" charset="2"/>
                </a:endParaRPr>
              </a:p>
              <a:p>
                <a:pPr algn="ctr"/>
                <a:endParaRPr lang="en-US" sz="2400" baseline="30000" dirty="0">
                  <a:solidFill>
                    <a:schemeClr val="tx1"/>
                  </a:solidFill>
                </a:endParaRPr>
              </a:p>
              <a:p>
                <a:pPr algn="ctr"/>
                <a14:m>
                  <m:oMathPara xmlns:m="http://schemas.openxmlformats.org/officeDocument/2006/math">
                    <m:oMathParaPr>
                      <m:jc m:val="centerGroup"/>
                    </m:oMathParaPr>
                    <m:oMath xmlns:m="http://schemas.openxmlformats.org/officeDocument/2006/math">
                      <m:r>
                        <m:rPr>
                          <m:sty m:val="p"/>
                        </m:rPr>
                        <a:rPr lang="el-GR" sz="2400" i="1">
                          <a:solidFill>
                            <a:schemeClr val="tx1"/>
                          </a:solidFill>
                          <a:latin typeface="Cambria Math" panose="02040503050406030204" pitchFamily="18" charset="0"/>
                          <a:ea typeface="Cambria Math" panose="02040503050406030204" pitchFamily="18" charset="0"/>
                        </a:rPr>
                        <m:t>Π</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h</m:t>
                      </m:r>
                      <m:r>
                        <a:rPr lang="en-US" sz="2400" b="0" i="1" smtClean="0">
                          <a:solidFill>
                            <a:schemeClr val="tx1"/>
                          </a:solidFill>
                          <a:latin typeface="Cambria Math" panose="02040503050406030204" pitchFamily="18" charset="0"/>
                          <a:ea typeface="Cambria Math" panose="02040503050406030204" pitchFamily="18" charset="0"/>
                        </a:rPr>
                        <m:t>𝑎𝑠</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𝑖𝑛𝑑𝑖𝑠𝑡𝑖𝑛𝑔𝑢𝑖𝑠</m:t>
                      </m:r>
                      <m:r>
                        <a:rPr lang="en-US" sz="2400" b="0" i="1" smtClean="0">
                          <a:solidFill>
                            <a:schemeClr val="tx1"/>
                          </a:solidFill>
                          <a:latin typeface="Cambria Math" panose="02040503050406030204" pitchFamily="18" charset="0"/>
                          <a:ea typeface="Cambria Math" panose="02040503050406030204" pitchFamily="18" charset="0"/>
                        </a:rPr>
                        <m:t>h</m:t>
                      </m:r>
                      <m:r>
                        <a:rPr lang="en-US" sz="2400" b="0" i="1" smtClean="0">
                          <a:solidFill>
                            <a:schemeClr val="tx1"/>
                          </a:solidFill>
                          <a:latin typeface="Cambria Math" panose="02040503050406030204" pitchFamily="18" charset="0"/>
                          <a:ea typeface="Cambria Math" panose="02040503050406030204" pitchFamily="18" charset="0"/>
                        </a:rPr>
                        <m:t>𝑎𝑏𝑙𝑒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𝑒𝑛𝑐𝑟𝑦𝑝𝑡𝑖𝑜𝑛𝑠</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𝑖𝑛</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𝑡</m:t>
                      </m:r>
                      <m:r>
                        <a:rPr lang="en-US" sz="2400" b="0" i="1" smtClean="0">
                          <a:solidFill>
                            <a:schemeClr val="tx1"/>
                          </a:solidFill>
                          <a:latin typeface="Cambria Math" panose="02040503050406030204" pitchFamily="18" charset="0"/>
                          <a:ea typeface="Cambria Math" panose="02040503050406030204" pitchFamily="18" charset="0"/>
                        </a:rPr>
                        <m:t>h</m:t>
                      </m:r>
                      <m:r>
                        <a:rPr lang="en-US" sz="2400" b="0" i="1" smtClean="0">
                          <a:solidFill>
                            <a:schemeClr val="tx1"/>
                          </a:solidFill>
                          <a:latin typeface="Cambria Math" panose="02040503050406030204" pitchFamily="18" charset="0"/>
                          <a:ea typeface="Cambria Math" panose="02040503050406030204" pitchFamily="18" charset="0"/>
                        </a:rPr>
                        <m:t>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𝑝𝑟𝑒𝑠𝑒𝑛𝑐𝑒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𝑜𝑓</m:t>
                      </m:r>
                      <m:r>
                        <a:rPr lang="en-US" sz="2400" b="0" i="1" smtClean="0">
                          <a:solidFill>
                            <a:schemeClr val="tx1"/>
                          </a:solidFill>
                          <a:latin typeface="Cambria Math" panose="02040503050406030204" pitchFamily="18" charset="0"/>
                          <a:ea typeface="Cambria Math" panose="02040503050406030204" pitchFamily="18" charset="0"/>
                        </a:rPr>
                        <m:t> </m:t>
                      </m:r>
                    </m:oMath>
                  </m:oMathPara>
                </a14:m>
                <a:endParaRPr lang="en-US" sz="2400" b="0" i="1" dirty="0" smtClean="0">
                  <a:solidFill>
                    <a:schemeClr val="tx1"/>
                  </a:solidFill>
                  <a:latin typeface="Cambria Math" panose="02040503050406030204" pitchFamily="18" charset="0"/>
                  <a:ea typeface="Cambria Math" panose="02040503050406030204" pitchFamily="18" charset="0"/>
                </a:endParaRPr>
              </a:p>
              <a:p>
                <a:pPr algn="ctr"/>
                <a14:m>
                  <m:oMath xmlns:m="http://schemas.openxmlformats.org/officeDocument/2006/math">
                    <m:r>
                      <a:rPr lang="en-US" sz="2400" b="0" i="1" smtClean="0">
                        <a:solidFill>
                          <a:schemeClr val="tx1"/>
                        </a:solidFill>
                        <a:latin typeface="Cambria Math" panose="02040503050406030204" pitchFamily="18" charset="0"/>
                        <a:ea typeface="Cambria Math" panose="02040503050406030204" pitchFamily="18" charset="0"/>
                      </a:rPr>
                      <m:t>𝑎𝑛</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𝑒𝑎𝑣𝑒𝑠𝑑𝑟𝑜𝑝𝑝𝑒𝑟</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𝑖𝑓</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𝑓𝑜𝑟</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𝑎𝑙𝑙</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𝑒𝑎𝑣𝑒𝑠𝑑𝑟𝑜𝑝𝑝𝑖𝑛𝑔</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𝑎𝑑𝑣𝑒𝑟𝑠𝑎𝑟𝑖𝑒𝑠</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𝐴</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𝑤𝑒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h</m:t>
                    </m:r>
                    <m:r>
                      <a:rPr lang="en-US" sz="2400" b="0" i="1" smtClean="0">
                        <a:solidFill>
                          <a:schemeClr val="tx1"/>
                        </a:solidFill>
                        <a:latin typeface="Cambria Math" panose="02040503050406030204" pitchFamily="18" charset="0"/>
                        <a:ea typeface="Cambria Math" panose="02040503050406030204" pitchFamily="18" charset="0"/>
                      </a:rPr>
                      <m:t>𝑎𝑣𝑒</m:t>
                    </m:r>
                  </m:oMath>
                </a14:m>
                <a:r>
                  <a:rPr lang="en-US" sz="2400" b="0" dirty="0" smtClean="0">
                    <a:solidFill>
                      <a:schemeClr val="tx1"/>
                    </a:solidFill>
                    <a:ea typeface="Cambria Math" panose="02040503050406030204" pitchFamily="18" charset="0"/>
                  </a:rPr>
                  <a:t> </a:t>
                </a:r>
                <a:endParaRPr lang="en-US" sz="2400" b="0" i="0" dirty="0" smtClean="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latin typeface="Cambria Math" panose="02040503050406030204" pitchFamily="18" charset="0"/>
                        </a:rPr>
                        <m:t>Pr</m:t>
                      </m:r>
                      <m:d>
                        <m:dPr>
                          <m:begChr m:val="["/>
                          <m:endChr m:val="]"/>
                          <m:ctrlPr>
                            <a:rPr lang="en-US" sz="2400" i="1" smtClean="0">
                              <a:solidFill>
                                <a:schemeClr val="tx1"/>
                              </a:solidFill>
                              <a:latin typeface="Cambria Math" panose="02040503050406030204" pitchFamily="18" charset="0"/>
                            </a:rPr>
                          </m:ctrlPr>
                        </m:dPr>
                        <m:e>
                          <m:sSubSup>
                            <m:sSubSupPr>
                              <m:ctrlPr>
                                <a:rPr lang="en-US" sz="2400" i="1">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rPr>
                                <m:t>𝑃𝑟𝑖𝑣𝐾</m:t>
                              </m:r>
                            </m:e>
                            <m:sub>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r>
                                <m:rPr>
                                  <m:sty m:val="p"/>
                                </m:rPr>
                                <a:rPr lang="el-GR" sz="2400" i="1">
                                  <a:solidFill>
                                    <a:schemeClr val="tx1"/>
                                  </a:solidFill>
                                  <a:latin typeface="Cambria Math" panose="02040503050406030204" pitchFamily="18" charset="0"/>
                                  <a:ea typeface="Cambria Math" panose="02040503050406030204" pitchFamily="18" charset="0"/>
                                </a:rPr>
                                <m:t>Π</m:t>
                              </m:r>
                              <m:r>
                                <a:rPr lang="en-US" altLang="en-US" sz="2400" i="1" dirty="0">
                                  <a:solidFill>
                                    <a:schemeClr val="tx1"/>
                                  </a:solidFill>
                                  <a:latin typeface="Cambria Math" panose="02040503050406030204" pitchFamily="18" charset="0"/>
                                  <a:sym typeface="Symbol" panose="05050102010706020507" pitchFamily="18" charset="2"/>
                                </a:rPr>
                                <m:t> </m:t>
                              </m:r>
                            </m:sub>
                            <m:sup>
                              <m:r>
                                <a:rPr lang="en-US" sz="2400" i="1">
                                  <a:solidFill>
                                    <a:schemeClr val="tx1"/>
                                  </a:solidFill>
                                  <a:latin typeface="Cambria Math" panose="02040503050406030204" pitchFamily="18" charset="0"/>
                                </a:rPr>
                                <m:t>𝑒𝑎𝑣</m:t>
                              </m:r>
                            </m:sup>
                          </m:sSubSup>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1</m:t>
                          </m:r>
                        </m:e>
                      </m:d>
                      <m:r>
                        <a:rPr lang="en-US" sz="2400" b="0" i="1" smtClean="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ea typeface="Cambria Math" panose="02040503050406030204" pitchFamily="18" charset="0"/>
                            </a:rPr>
                          </m:ctrlPr>
                        </m:fPr>
                        <m:num>
                          <m:r>
                            <a:rPr lang="en-US" sz="2400" i="1">
                              <a:solidFill>
                                <a:schemeClr val="tx1"/>
                              </a:solidFill>
                              <a:latin typeface="Cambria Math" panose="02040503050406030204" pitchFamily="18" charset="0"/>
                              <a:ea typeface="Cambria Math" panose="02040503050406030204" pitchFamily="18" charset="0"/>
                            </a:rPr>
                            <m:t>1</m:t>
                          </m:r>
                        </m:num>
                        <m:den>
                          <m:r>
                            <a:rPr lang="en-US" sz="2400" i="1">
                              <a:solidFill>
                                <a:schemeClr val="tx1"/>
                              </a:solidFill>
                              <a:latin typeface="Cambria Math" panose="02040503050406030204" pitchFamily="18" charset="0"/>
                              <a:ea typeface="Cambria Math" panose="02040503050406030204" pitchFamily="18" charset="0"/>
                            </a:rPr>
                            <m:t>2</m:t>
                          </m:r>
                        </m:den>
                      </m:f>
                    </m:oMath>
                  </m:oMathPara>
                </a14:m>
                <a:endParaRPr lang="en-US" sz="2400" baseline="30000" dirty="0">
                  <a:solidFill>
                    <a:srgbClr val="FF0000"/>
                  </a:solidFill>
                </a:endParaRPr>
              </a:p>
              <a:p>
                <a:pPr algn="ctr"/>
                <a:endParaRPr lang="en-US" sz="2400" baseline="30000" dirty="0">
                  <a:solidFill>
                    <a:srgbClr val="FF0000"/>
                  </a:solidFill>
                </a:endParaRPr>
              </a:p>
            </p:txBody>
          </p:sp>
        </mc:Choice>
        <mc:Fallback xmlns="">
          <p:sp>
            <p:nvSpPr>
              <p:cNvPr id="17" name="Rectangular Callout 16"/>
              <p:cNvSpPr>
                <a:spLocks noRot="1" noChangeAspect="1" noMove="1" noResize="1" noEditPoints="1" noAdjustHandles="1" noChangeArrowheads="1" noChangeShapeType="1" noTextEdit="1"/>
              </p:cNvSpPr>
              <p:nvPr/>
            </p:nvSpPr>
            <p:spPr>
              <a:xfrm>
                <a:off x="325121" y="1660338"/>
                <a:ext cx="10668142" cy="4632948"/>
              </a:xfrm>
              <a:prstGeom prst="wedgeRectCallout">
                <a:avLst>
                  <a:gd name="adj1" fmla="val 29996"/>
                  <a:gd name="adj2" fmla="val -62916"/>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7567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Another Equivalent Definition (Game)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r>
              <a:rPr lang="en-US" sz="2400" dirty="0" smtClean="0"/>
              <a:t>m</a:t>
            </a:r>
            <a:r>
              <a:rPr lang="en-US" sz="2400" baseline="-25000" dirty="0" smtClean="0"/>
              <a:t>0</a:t>
            </a:r>
            <a:r>
              <a:rPr lang="en-US" sz="2400" dirty="0" smtClean="0"/>
              <a:t>, </a:t>
            </a:r>
            <a:r>
              <a:rPr lang="en-US" sz="2400" dirty="0"/>
              <a:t>m</a:t>
            </a:r>
            <a:r>
              <a:rPr lang="en-US" sz="2400" baseline="-25000" dirty="0"/>
              <a:t>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2990"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r>
              <a:rPr lang="en-US" sz="2800" b="1" dirty="0" smtClean="0"/>
              <a:t>Random bit b</a:t>
            </a:r>
          </a:p>
          <a:p>
            <a:r>
              <a:rPr lang="en-US" sz="2800" b="1" dirty="0" smtClean="0"/>
              <a:t>K </a:t>
            </a:r>
            <a:r>
              <a:rPr lang="en-US" sz="2800" b="1" dirty="0" smtClean="0">
                <a:sym typeface="Wingdings" panose="05000000000000000000" pitchFamily="2" charset="2"/>
              </a:rPr>
              <a:t></a:t>
            </a:r>
            <a:r>
              <a:rPr lang="en-US" sz="2800" b="1" dirty="0" smtClean="0"/>
              <a:t> Gen(.)</a:t>
            </a:r>
          </a:p>
          <a:p>
            <a:r>
              <a:rPr lang="en-US" sz="2800" b="1" dirty="0" smtClean="0"/>
              <a:t>c = </a:t>
            </a:r>
            <a:r>
              <a:rPr lang="en-US" sz="2800" b="1" dirty="0" err="1" smtClean="0"/>
              <a:t>Enc</a:t>
            </a:r>
            <a:r>
              <a:rPr lang="en-US" sz="2800" b="1" baseline="-25000" dirty="0" err="1" smtClean="0"/>
              <a:t>K</a:t>
            </a:r>
            <a:r>
              <a:rPr lang="en-US" sz="2800" b="1" dirty="0" smtClean="0"/>
              <a:t>(</a:t>
            </a:r>
            <a:r>
              <a:rPr lang="en-US" sz="2800" b="1" dirty="0" err="1" smtClean="0"/>
              <a:t>m</a:t>
            </a:r>
            <a:r>
              <a:rPr lang="en-US" sz="2800" b="1" baseline="-25000" dirty="0" err="1" smtClean="0"/>
              <a:t>b</a:t>
            </a:r>
            <a:r>
              <a:rPr lang="en-US" sz="2800" b="1" dirty="0" smtClean="0"/>
              <a:t>)</a:t>
            </a:r>
            <a:endParaRPr lang="en-US" sz="2800" b="1" dirty="0"/>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r>
              <a:rPr lang="en-US" sz="2400" b="1" dirty="0"/>
              <a:t>c</a:t>
            </a:r>
            <a:endParaRPr lang="en-US" sz="2400" dirty="0"/>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r>
              <a:rPr lang="en-US" sz="2400" dirty="0" smtClean="0"/>
              <a:t>b’</a:t>
            </a:r>
            <a:endParaRPr lang="en-US" sz="2400" dirty="0"/>
          </a:p>
        </p:txBody>
      </p:sp>
      <p:sp>
        <p:nvSpPr>
          <p:cNvPr id="7" name="Content Placeholder 6"/>
          <p:cNvSpPr>
            <a:spLocks noGrp="1"/>
          </p:cNvSpPr>
          <p:nvPr>
            <p:ph idx="1"/>
          </p:nvPr>
        </p:nvSpPr>
        <p:spPr>
          <a:xfrm>
            <a:off x="206750" y="4152199"/>
            <a:ext cx="11147050" cy="2024763"/>
          </a:xfrm>
        </p:spPr>
        <p:txBody>
          <a:bodyPr>
            <a:normAutofit fontScale="92500"/>
          </a:bodyPr>
          <a:lstStyle/>
          <a:p>
            <a:pPr marL="0" indent="0">
              <a:buNone/>
            </a:pPr>
            <a:r>
              <a:rPr lang="en-US" dirty="0" smtClean="0"/>
              <a:t>Suppose </a:t>
            </a:r>
            <a:r>
              <a:rPr lang="en-US" dirty="0"/>
              <a:t>we have </a:t>
            </a:r>
            <a:r>
              <a:rPr lang="en-US" dirty="0" err="1"/>
              <a:t>m,m’,c</a:t>
            </a:r>
            <a:r>
              <a:rPr lang="en-US" dirty="0"/>
              <a:t>’ s.t. </a:t>
            </a:r>
            <a:r>
              <a:rPr lang="en-US" dirty="0" err="1"/>
              <a:t>Pr</a:t>
            </a:r>
            <a:r>
              <a:rPr lang="en-US" dirty="0"/>
              <a:t>[</a:t>
            </a:r>
            <a:r>
              <a:rPr lang="en-US" dirty="0" err="1"/>
              <a:t>Enc</a:t>
            </a:r>
            <a:r>
              <a:rPr lang="en-US" baseline="-25000" dirty="0" err="1"/>
              <a:t>K</a:t>
            </a:r>
            <a:r>
              <a:rPr lang="en-US" dirty="0"/>
              <a:t>(m)= c’] &gt; </a:t>
            </a:r>
            <a:r>
              <a:rPr lang="en-US" dirty="0" err="1"/>
              <a:t>Pr</a:t>
            </a:r>
            <a:r>
              <a:rPr lang="en-US" dirty="0"/>
              <a:t>[</a:t>
            </a:r>
            <a:r>
              <a:rPr lang="en-US" dirty="0" err="1"/>
              <a:t>Enc</a:t>
            </a:r>
            <a:r>
              <a:rPr lang="en-US" baseline="-25000" dirty="0" err="1"/>
              <a:t>K</a:t>
            </a:r>
            <a:r>
              <a:rPr lang="en-US" dirty="0"/>
              <a:t>(m’)=c’] </a:t>
            </a:r>
            <a:r>
              <a:rPr lang="en-US" dirty="0" smtClean="0"/>
              <a:t>then the adversary can win the game </a:t>
            </a:r>
            <a:r>
              <a:rPr lang="en-US" dirty="0" err="1" smtClean="0"/>
              <a:t>w.p</a:t>
            </a:r>
            <a:r>
              <a:rPr lang="en-US" dirty="0" smtClean="0"/>
              <a:t> &gt; ½. How?</a:t>
            </a:r>
          </a:p>
          <a:p>
            <a:pPr marL="0" indent="0">
              <a:buNone/>
            </a:pPr>
            <a:endParaRPr lang="en-US" dirty="0"/>
          </a:p>
          <a:p>
            <a:pPr marL="0" indent="0">
              <a:buNone/>
            </a:pPr>
            <a:r>
              <a:rPr lang="en-US" dirty="0" smtClean="0"/>
              <a:t>What else do we need to establish to prove that the definitions are equivalent? </a:t>
            </a:r>
            <a:endParaRPr lang="en-US" dirty="0"/>
          </a:p>
        </p:txBody>
      </p:sp>
    </p:spTree>
    <p:extLst>
      <p:ext uri="{BB962C8B-B14F-4D97-AF65-F5344CB8AC3E}">
        <p14:creationId xmlns:p14="http://schemas.microsoft.com/office/powerpoint/2010/main" val="577707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r>
              <a:rPr lang="en-US" dirty="0" err="1" smtClean="0"/>
              <a:t>Vernam</a:t>
            </a:r>
            <a:r>
              <a:rPr lang="en-US" dirty="0" smtClean="0"/>
              <a:t> 1917]</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57</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1583509" y="1589306"/>
                <a:ext cx="340105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Enc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𝑚</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𝑚</m:t>
                      </m:r>
                    </m:oMath>
                  </m:oMathPara>
                </a14:m>
                <a:endParaRPr lang="en-US" sz="3200" dirty="0"/>
              </a:p>
            </p:txBody>
          </p:sp>
        </mc:Choice>
        <mc:Fallback xmlns="">
          <p:sp>
            <p:nvSpPr>
              <p:cNvPr id="3" name="TextBox 2"/>
              <p:cNvSpPr txBox="1">
                <a:spLocks noRot="1" noChangeAspect="1" noMove="1" noResize="1" noEditPoints="1" noAdjustHandles="1" noChangeArrowheads="1" noChangeShapeType="1" noTextEdit="1"/>
              </p:cNvSpPr>
              <p:nvPr/>
            </p:nvSpPr>
            <p:spPr>
              <a:xfrm>
                <a:off x="1583509" y="1589306"/>
                <a:ext cx="3401059"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96000" y="1589306"/>
                <a:ext cx="31085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Dec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𝑐</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𝑐</m:t>
                      </m:r>
                    </m:oMath>
                  </m:oMathPara>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6096000" y="1589306"/>
                <a:ext cx="310854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68469" y="2492023"/>
                <a:ext cx="5521448" cy="584775"/>
              </a:xfrm>
              <a:prstGeom prst="rect">
                <a:avLst/>
              </a:prstGeom>
              <a:noFill/>
            </p:spPr>
            <p:txBody>
              <a:bodyPr wrap="none" rtlCol="0">
                <a:spAutoFit/>
              </a:bodyPr>
              <a:lstStyle/>
              <a:p>
                <a14:m>
                  <m:oMath xmlns:m="http://schemas.openxmlformats.org/officeDocument/2006/math">
                    <m:r>
                      <a:rPr lang="en-US" sz="3200" b="1" i="0" smtClean="0">
                        <a:latin typeface="Cambria Math" panose="02040503050406030204" pitchFamily="18" charset="0"/>
                      </a:rPr>
                      <m:t>𝐄𝐱𝐚𝐦𝐩𝐥𝐞</m:t>
                    </m:r>
                    <m:r>
                      <a:rPr lang="en-US" sz="3200" b="1" i="1" smtClean="0">
                        <a:latin typeface="Cambria Math" panose="02040503050406030204" pitchFamily="18" charset="0"/>
                      </a:rPr>
                      <m:t>=</m:t>
                    </m:r>
                    <m:r>
                      <a:rPr lang="en-US" sz="3200" b="1" i="1" smtClean="0">
                        <a:latin typeface="Cambria Math" panose="02040503050406030204" pitchFamily="18" charset="0"/>
                      </a:rPr>
                      <m:t>𝟏𝟎𝟏𝟏</m:t>
                    </m:r>
                    <m:r>
                      <a:rPr lang="en-US" sz="3200" b="1" i="1" smtClean="0">
                        <a:latin typeface="Cambria Math" panose="02040503050406030204" pitchFamily="18" charset="0"/>
                        <a:ea typeface="Cambria Math" panose="02040503050406030204" pitchFamily="18" charset="0"/>
                      </a:rPr>
                      <m:t>⨁</m:t>
                    </m:r>
                  </m:oMath>
                </a14:m>
                <a:r>
                  <a:rPr lang="en-US" sz="3200" b="1" dirty="0" smtClean="0"/>
                  <a:t>0011 = ???</a:t>
                </a:r>
                <a:endParaRPr lang="en-US" sz="3200" b="1" dirty="0"/>
              </a:p>
            </p:txBody>
          </p:sp>
        </mc:Choice>
        <mc:Fallback xmlns="">
          <p:sp>
            <p:nvSpPr>
              <p:cNvPr id="8" name="TextBox 7"/>
              <p:cNvSpPr txBox="1">
                <a:spLocks noRot="1" noChangeAspect="1" noMove="1" noResize="1" noEditPoints="1" noAdjustHandles="1" noChangeArrowheads="1" noChangeShapeType="1" noTextEdit="1"/>
              </p:cNvSpPr>
              <p:nvPr/>
            </p:nvSpPr>
            <p:spPr>
              <a:xfrm>
                <a:off x="3168469" y="2492023"/>
                <a:ext cx="5521448" cy="584775"/>
              </a:xfrm>
              <a:prstGeom prst="rect">
                <a:avLst/>
              </a:prstGeom>
              <a:blipFill>
                <a:blip r:embed="rId5"/>
                <a:stretch>
                  <a:fillRect t="-12500" r="-1766"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838200" y="3642359"/>
                <a:ext cx="10515600" cy="2534603"/>
              </a:xfrm>
            </p:spPr>
            <p:txBody>
              <a:bodyPr>
                <a:normAutofit fontScale="70000" lnSpcReduction="20000"/>
              </a:bodyPr>
              <a:lstStyle/>
              <a:p>
                <a:pPr marL="0" indent="0">
                  <a:buNone/>
                </a:pPr>
                <a:r>
                  <a:rPr lang="en-US" sz="3600" b="1" dirty="0" smtClean="0"/>
                  <a:t>Theorem</a:t>
                </a:r>
                <a:r>
                  <a:rPr lang="en-US" dirty="0" smtClean="0"/>
                  <a:t>: </a:t>
                </a:r>
                <a:r>
                  <a:rPr lang="en-US" sz="3600" dirty="0" smtClean="0"/>
                  <a:t>The one-time pad encryption scheme is perfectly secret</a:t>
                </a:r>
              </a:p>
              <a:p>
                <a:pPr marL="0" indent="0">
                  <a:buNone/>
                </a:pPr>
                <a:endParaRPr lang="en-US" sz="3600" dirty="0"/>
              </a:p>
              <a:p>
                <a:pPr marL="0" indent="0">
                  <a:buNone/>
                </a:pPr>
                <a:r>
                  <a:rPr lang="en-US" sz="3600" dirty="0"/>
                  <a:t>The following calculation holds for any c, </a:t>
                </a:r>
                <a:r>
                  <a:rPr lang="en-US" sz="3600" dirty="0" smtClean="0"/>
                  <a:t>m </a:t>
                </a:r>
              </a:p>
              <a:p>
                <a:pPr marL="0" indent="0" algn="ctr">
                  <a:buNone/>
                </a:pPr>
                <a:r>
                  <a:rPr lang="en-US" sz="3600" dirty="0" err="1" smtClean="0"/>
                  <a:t>Pr</a:t>
                </a:r>
                <a:r>
                  <a:rPr lang="en-US" sz="3600" dirty="0" smtClean="0"/>
                  <a:t>[</a:t>
                </a:r>
                <a:r>
                  <a:rPr lang="en-US" sz="3600" dirty="0" err="1" smtClean="0"/>
                  <a:t>Enc</a:t>
                </a:r>
                <a:r>
                  <a:rPr lang="en-US" sz="3600" baseline="-25000" dirty="0" err="1" smtClean="0"/>
                  <a:t>K</a:t>
                </a:r>
                <a:r>
                  <a:rPr lang="en-US" sz="3600" dirty="0" smtClean="0"/>
                  <a:t>(m)=</a:t>
                </a:r>
                <a:r>
                  <a:rPr lang="en-US" sz="3600" dirty="0"/>
                  <a:t>c] = </a:t>
                </a:r>
                <a:r>
                  <a:rPr lang="en-US" sz="3600" dirty="0" err="1"/>
                  <a:t>Pr</a:t>
                </a:r>
                <a:r>
                  <a:rPr lang="en-US" sz="3600" dirty="0"/>
                  <a:t>[</a:t>
                </a:r>
                <a14:m>
                  <m:oMath xmlns:m="http://schemas.openxmlformats.org/officeDocument/2006/math">
                    <m:r>
                      <a:rPr lang="en-US" sz="3600" i="1">
                        <a:latin typeface="Cambria Math" panose="02040503050406030204" pitchFamily="18" charset="0"/>
                      </a:rPr>
                      <m:t>𝐾</m:t>
                    </m:r>
                    <m:r>
                      <a:rPr lang="en-US" sz="3600" i="1">
                        <a:latin typeface="Cambria Math" panose="02040503050406030204" pitchFamily="18" charset="0"/>
                        <a:ea typeface="Cambria Math" panose="02040503050406030204" pitchFamily="18" charset="0"/>
                      </a:rPr>
                      <m:t>⨁</m:t>
                    </m:r>
                  </m:oMath>
                </a14:m>
                <a:r>
                  <a:rPr lang="en-US" sz="3600" dirty="0" smtClean="0"/>
                  <a:t>m </a:t>
                </a:r>
                <a:r>
                  <a:rPr lang="en-US" sz="3600" dirty="0"/>
                  <a:t>=c</a:t>
                </a:r>
                <a:r>
                  <a:rPr lang="en-US" sz="3600" dirty="0" smtClean="0"/>
                  <a:t>] = </a:t>
                </a:r>
                <a:r>
                  <a:rPr lang="en-US" sz="3600" dirty="0" err="1"/>
                  <a:t>Pr</a:t>
                </a:r>
                <a:r>
                  <a:rPr lang="en-US" sz="3600" dirty="0"/>
                  <a:t>[K=c</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US" sz="3600" dirty="0" smtClean="0"/>
                  <a:t>m] </a:t>
                </a:r>
                <a:r>
                  <a:rPr lang="en-US" sz="3600" dirty="0"/>
                  <a:t>= </a:t>
                </a:r>
                <a14:m>
                  <m:oMath xmlns:m="http://schemas.openxmlformats.org/officeDocument/2006/math">
                    <m:f>
                      <m:fPr>
                        <m:type m:val="skw"/>
                        <m:ctrlPr>
                          <a:rPr lang="en-US" sz="3600" i="1" dirty="0">
                            <a:latin typeface="Cambria Math" panose="02040503050406030204" pitchFamily="18" charset="0"/>
                          </a:rPr>
                        </m:ctrlPr>
                      </m:fPr>
                      <m:num>
                        <m:r>
                          <a:rPr lang="en-US" sz="3600" i="1" dirty="0">
                            <a:latin typeface="Cambria Math" panose="02040503050406030204" pitchFamily="18" charset="0"/>
                          </a:rPr>
                          <m:t>1</m:t>
                        </m:r>
                      </m:num>
                      <m:den>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den>
                    </m:f>
                  </m:oMath>
                </a14:m>
                <a:r>
                  <a:rPr lang="en-US" sz="3600" dirty="0" smtClean="0"/>
                  <a:t>.</a:t>
                </a:r>
              </a:p>
              <a:p>
                <a:pPr marL="0" indent="0">
                  <a:buNone/>
                </a:pPr>
                <a:r>
                  <a:rPr lang="en-US" sz="3600" dirty="0" smtClean="0"/>
                  <a:t>Thus, for any m, m’, c we have </a:t>
                </a:r>
              </a:p>
              <a:p>
                <a:pPr marL="0" indent="0" algn="ctr">
                  <a:buNone/>
                </a:pPr>
                <a:r>
                  <a:rPr lang="en-US" sz="3600" dirty="0" err="1" smtClean="0"/>
                  <a:t>Pr</a:t>
                </a:r>
                <a:r>
                  <a:rPr lang="en-US" sz="3600" dirty="0" smtClean="0"/>
                  <a:t>[</a:t>
                </a:r>
                <a:r>
                  <a:rPr lang="en-US" sz="3600" dirty="0" err="1" smtClean="0"/>
                  <a:t>Enc</a:t>
                </a:r>
                <a:r>
                  <a:rPr lang="en-US" sz="3600" baseline="-25000" dirty="0" err="1" smtClean="0"/>
                  <a:t>K</a:t>
                </a:r>
                <a:r>
                  <a:rPr lang="en-US" sz="3600" dirty="0" smtClean="0"/>
                  <a:t>(m</a:t>
                </a:r>
                <a:r>
                  <a:rPr lang="en-US" sz="3600" dirty="0"/>
                  <a:t>)=c</a:t>
                </a:r>
                <a:r>
                  <a:rPr lang="en-US" sz="3600" dirty="0" smtClean="0"/>
                  <a:t>]=</a:t>
                </a:r>
                <a14:m>
                  <m:oMath xmlns:m="http://schemas.openxmlformats.org/officeDocument/2006/math">
                    <m:f>
                      <m:fPr>
                        <m:type m:val="skw"/>
                        <m:ctrlPr>
                          <a:rPr lang="en-US" sz="3600" i="1" dirty="0">
                            <a:latin typeface="Cambria Math" panose="02040503050406030204" pitchFamily="18" charset="0"/>
                          </a:rPr>
                        </m:ctrlPr>
                      </m:fPr>
                      <m:num>
                        <m:r>
                          <a:rPr lang="en-US" sz="3600" i="1" dirty="0">
                            <a:latin typeface="Cambria Math" panose="02040503050406030204" pitchFamily="18" charset="0"/>
                          </a:rPr>
                          <m:t>1</m:t>
                        </m:r>
                      </m:num>
                      <m:den>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den>
                    </m:f>
                  </m:oMath>
                </a14:m>
                <a:r>
                  <a:rPr lang="en-US" sz="3600" dirty="0"/>
                  <a:t> </a:t>
                </a:r>
                <a:r>
                  <a:rPr lang="en-US" sz="3600" dirty="0" smtClean="0"/>
                  <a:t>=</a:t>
                </a:r>
                <a:r>
                  <a:rPr lang="en-US" sz="3600" dirty="0" err="1" smtClean="0"/>
                  <a:t>Pr</a:t>
                </a:r>
                <a:r>
                  <a:rPr lang="en-US" sz="3600" dirty="0" smtClean="0"/>
                  <a:t>[</a:t>
                </a:r>
                <a:r>
                  <a:rPr lang="en-US" sz="3600" dirty="0" err="1" smtClean="0"/>
                  <a:t>Enc</a:t>
                </a:r>
                <a:r>
                  <a:rPr lang="en-US" sz="3600" baseline="-25000" dirty="0" err="1" smtClean="0"/>
                  <a:t>K</a:t>
                </a:r>
                <a:r>
                  <a:rPr lang="en-US" sz="3600" dirty="0" smtClean="0"/>
                  <a:t>(m’)=</a:t>
                </a:r>
                <a:r>
                  <a:rPr lang="en-US" sz="3600" dirty="0"/>
                  <a:t>c</a:t>
                </a:r>
                <a:r>
                  <a:rPr lang="en-US" sz="3600" dirty="0" smtClean="0"/>
                  <a:t>].</a:t>
                </a:r>
                <a:endParaRPr lang="en-US" sz="3600" dirty="0"/>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838200" y="3642359"/>
                <a:ext cx="10515600" cy="2534603"/>
              </a:xfrm>
              <a:blipFill>
                <a:blip r:embed="rId6"/>
                <a:stretch>
                  <a:fillRect l="-986" t="-5529" b="-42548"/>
                </a:stretch>
              </a:blipFill>
            </p:spPr>
            <p:txBody>
              <a:bodyPr/>
              <a:lstStyle/>
              <a:p>
                <a:r>
                  <a:rPr lang="en-US">
                    <a:noFill/>
                  </a:rPr>
                  <a:t> </a:t>
                </a:r>
              </a:p>
            </p:txBody>
          </p:sp>
        </mc:Fallback>
      </mc:AlternateContent>
    </p:spTree>
    <p:extLst>
      <p:ext uri="{BB962C8B-B14F-4D97-AF65-F5344CB8AC3E}">
        <p14:creationId xmlns:p14="http://schemas.microsoft.com/office/powerpoint/2010/main" val="31469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r>
              <a:rPr lang="en-US" dirty="0" err="1" smtClean="0"/>
              <a:t>Vernam</a:t>
            </a:r>
            <a:r>
              <a:rPr lang="en-US" dirty="0" smtClean="0"/>
              <a:t> 1917]</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6414" y="3398262"/>
            <a:ext cx="3255484" cy="3185795"/>
          </a:xfrm>
        </p:spPr>
      </p:pic>
      <p:sp>
        <p:nvSpPr>
          <p:cNvPr id="4" name="Slide Number Placeholder 3"/>
          <p:cNvSpPr>
            <a:spLocks noGrp="1"/>
          </p:cNvSpPr>
          <p:nvPr>
            <p:ph type="sldNum" sz="quarter" idx="12"/>
          </p:nvPr>
        </p:nvSpPr>
        <p:spPr/>
        <p:txBody>
          <a:bodyPr/>
          <a:lstStyle/>
          <a:p>
            <a:fld id="{D104D3F7-B83F-4105-B753-146AD0E5364B}" type="slidenum">
              <a:rPr lang="en-US" smtClean="0"/>
              <a:t>58</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568" y="3399880"/>
            <a:ext cx="4982392" cy="3321595"/>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583509" y="1589306"/>
                <a:ext cx="340105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Enc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𝑚</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𝑚</m:t>
                      </m:r>
                    </m:oMath>
                  </m:oMathPara>
                </a14:m>
                <a:endParaRPr lang="en-US" sz="3200" dirty="0"/>
              </a:p>
            </p:txBody>
          </p:sp>
        </mc:Choice>
        <mc:Fallback xmlns="">
          <p:sp>
            <p:nvSpPr>
              <p:cNvPr id="3" name="TextBox 2"/>
              <p:cNvSpPr txBox="1">
                <a:spLocks noRot="1" noChangeAspect="1" noMove="1" noResize="1" noEditPoints="1" noAdjustHandles="1" noChangeArrowheads="1" noChangeShapeType="1" noTextEdit="1"/>
              </p:cNvSpPr>
              <p:nvPr/>
            </p:nvSpPr>
            <p:spPr>
              <a:xfrm>
                <a:off x="1583509" y="1589306"/>
                <a:ext cx="3401059"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96000" y="1589306"/>
                <a:ext cx="31085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Dec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𝑐</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𝑐</m:t>
                      </m:r>
                    </m:oMath>
                  </m:oMathPara>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6096000" y="1589306"/>
                <a:ext cx="310854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68469" y="2492023"/>
                <a:ext cx="5521448" cy="584775"/>
              </a:xfrm>
              <a:prstGeom prst="rect">
                <a:avLst/>
              </a:prstGeom>
              <a:noFill/>
            </p:spPr>
            <p:txBody>
              <a:bodyPr wrap="none" rtlCol="0">
                <a:spAutoFit/>
              </a:bodyPr>
              <a:lstStyle/>
              <a:p>
                <a14:m>
                  <m:oMath xmlns:m="http://schemas.openxmlformats.org/officeDocument/2006/math">
                    <m:r>
                      <a:rPr lang="en-US" sz="3200" b="1" i="0" smtClean="0">
                        <a:latin typeface="Cambria Math" panose="02040503050406030204" pitchFamily="18" charset="0"/>
                      </a:rPr>
                      <m:t>𝐄𝐱𝐚𝐦𝐩𝐥𝐞</m:t>
                    </m:r>
                    <m:r>
                      <a:rPr lang="en-US" sz="3200" b="1" i="1" smtClean="0">
                        <a:latin typeface="Cambria Math" panose="02040503050406030204" pitchFamily="18" charset="0"/>
                      </a:rPr>
                      <m:t>=</m:t>
                    </m:r>
                    <m:r>
                      <a:rPr lang="en-US" sz="3200" b="1" i="1" smtClean="0">
                        <a:latin typeface="Cambria Math" panose="02040503050406030204" pitchFamily="18" charset="0"/>
                      </a:rPr>
                      <m:t>𝟏𝟎𝟏𝟏</m:t>
                    </m:r>
                    <m:r>
                      <a:rPr lang="en-US" sz="3200" b="1" i="1" smtClean="0">
                        <a:latin typeface="Cambria Math" panose="02040503050406030204" pitchFamily="18" charset="0"/>
                        <a:ea typeface="Cambria Math" panose="02040503050406030204" pitchFamily="18" charset="0"/>
                      </a:rPr>
                      <m:t>⨁</m:t>
                    </m:r>
                  </m:oMath>
                </a14:m>
                <a:r>
                  <a:rPr lang="en-US" sz="3200" b="1" dirty="0" smtClean="0"/>
                  <a:t>0011 = ???</a:t>
                </a:r>
                <a:endParaRPr lang="en-US" sz="3200" b="1" dirty="0"/>
              </a:p>
            </p:txBody>
          </p:sp>
        </mc:Choice>
        <mc:Fallback xmlns="">
          <p:sp>
            <p:nvSpPr>
              <p:cNvPr id="8" name="TextBox 7"/>
              <p:cNvSpPr txBox="1">
                <a:spLocks noRot="1" noChangeAspect="1" noMove="1" noResize="1" noEditPoints="1" noAdjustHandles="1" noChangeArrowheads="1" noChangeShapeType="1" noTextEdit="1"/>
              </p:cNvSpPr>
              <p:nvPr/>
            </p:nvSpPr>
            <p:spPr>
              <a:xfrm>
                <a:off x="3168469" y="2492023"/>
                <a:ext cx="5521448" cy="584775"/>
              </a:xfrm>
              <a:prstGeom prst="rect">
                <a:avLst/>
              </a:prstGeom>
              <a:blipFill>
                <a:blip r:embed="rId7"/>
                <a:stretch>
                  <a:fillRect t="-12500" r="-1766" b="-34375"/>
                </a:stretch>
              </a:blipFill>
            </p:spPr>
            <p:txBody>
              <a:bodyPr/>
              <a:lstStyle/>
              <a:p>
                <a:r>
                  <a:rPr lang="en-US">
                    <a:noFill/>
                  </a:rPr>
                  <a:t> </a:t>
                </a:r>
              </a:p>
            </p:txBody>
          </p:sp>
        </mc:Fallback>
      </mc:AlternateContent>
    </p:spTree>
    <p:extLst>
      <p:ext uri="{BB962C8B-B14F-4D97-AF65-F5344CB8AC3E}">
        <p14:creationId xmlns:p14="http://schemas.microsoft.com/office/powerpoint/2010/main" val="34205843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59</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6000" y="2096294"/>
            <a:ext cx="5080000" cy="3810000"/>
          </a:xfr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7810" r="29619"/>
          <a:stretch/>
        </p:blipFill>
        <p:spPr>
          <a:xfrm>
            <a:off x="8455952" y="2115344"/>
            <a:ext cx="2897848" cy="357368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54313"/>
            <a:ext cx="3076575" cy="4095750"/>
          </a:xfrm>
          <a:prstGeom prst="rect">
            <a:avLst/>
          </a:prstGeom>
        </p:spPr>
      </p:pic>
    </p:spTree>
    <p:extLst>
      <p:ext uri="{BB962C8B-B14F-4D97-AF65-F5344CB8AC3E}">
        <p14:creationId xmlns:p14="http://schemas.microsoft.com/office/powerpoint/2010/main" val="1492628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a:t>
            </a:r>
            <a:r>
              <a:rPr lang="en-US" dirty="0" smtClean="0"/>
              <a:t>1: </a:t>
            </a:r>
            <a:r>
              <a:rPr lang="en-US" dirty="0"/>
              <a:t>Course Overview &amp; What is Cryptography</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6</a:t>
            </a:fld>
            <a:endParaRPr lang="en-US"/>
          </a:p>
        </p:txBody>
      </p:sp>
    </p:spTree>
    <p:extLst>
      <p:ext uri="{BB962C8B-B14F-4D97-AF65-F5344CB8AC3E}">
        <p14:creationId xmlns:p14="http://schemas.microsoft.com/office/powerpoint/2010/main" val="3949289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60</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6000" y="2096294"/>
            <a:ext cx="5080000" cy="3810000"/>
          </a:xfr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7810" r="29619"/>
          <a:stretch/>
        </p:blipFill>
        <p:spPr>
          <a:xfrm>
            <a:off x="8455952" y="2115344"/>
            <a:ext cx="2897848" cy="3573689"/>
          </a:xfrm>
          <a:prstGeom prst="rect">
            <a:avLst/>
          </a:prstGeom>
        </p:spPr>
      </p:pic>
      <p:pic>
        <p:nvPicPr>
          <p:cNvPr id="1026" name="Picture 2" descr="Biden Wins: 2020 Presidential Election Results : N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663" y="2838793"/>
            <a:ext cx="3186202" cy="212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4306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 Limitations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lvl="2" indent="0">
                  <a:spcBef>
                    <a:spcPts val="1000"/>
                  </a:spcBef>
                  <a:buNone/>
                </a:pPr>
                <a:r>
                  <a:rPr lang="en-US" sz="3200" b="1" dirty="0" smtClean="0"/>
                  <a:t>Theorem</a:t>
                </a:r>
                <a:r>
                  <a:rPr lang="en-US" sz="3200" dirty="0" smtClean="0"/>
                  <a:t>: If (</a:t>
                </a:r>
                <a:r>
                  <a:rPr lang="en-US" sz="3200" dirty="0" err="1" smtClean="0"/>
                  <a:t>Gen,Enc,Dec</a:t>
                </a:r>
                <a:r>
                  <a:rPr lang="en-US" sz="3200" dirty="0" smtClean="0"/>
                  <a:t>) is a perfectly secret encryption scheme then</a:t>
                </a:r>
              </a:p>
              <a:p>
                <a:pPr marL="0" lvl="2" indent="0">
                  <a:spcBef>
                    <a:spcPts val="1000"/>
                  </a:spcBef>
                  <a:buNone/>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rPr>
                          </m:ctrlPr>
                        </m:dPr>
                        <m:e>
                          <m:r>
                            <a:rPr lang="el-GR" sz="3200" i="1">
                              <a:latin typeface="Cambria Math" panose="02040503050406030204" pitchFamily="18" charset="0"/>
                            </a:rPr>
                            <m:t>𝒦</m:t>
                          </m:r>
                        </m:e>
                      </m:d>
                      <m:r>
                        <a:rPr lang="en-US" sz="3200" i="1" smtClean="0">
                          <a:latin typeface="Cambria Math" panose="02040503050406030204" pitchFamily="18" charset="0"/>
                          <a:ea typeface="Cambria Math" panose="02040503050406030204" pitchFamily="18" charset="0"/>
                        </a:rPr>
                        <m:t>≥</m:t>
                      </m:r>
                      <m:d>
                        <m:dPr>
                          <m:begChr m:val="|"/>
                          <m:endChr m:val="|"/>
                          <m:ctrlPr>
                            <a:rPr lang="en-US" sz="3200" i="1">
                              <a:latin typeface="Cambria Math" panose="02040503050406030204" pitchFamily="18" charset="0"/>
                            </a:rPr>
                          </m:ctrlPr>
                        </m:dPr>
                        <m:e>
                          <m:r>
                            <a:rPr lang="en-US" sz="3200" i="1">
                              <a:latin typeface="Cambria Math" panose="02040503050406030204" pitchFamily="18" charset="0"/>
                              <a:ea typeface="Cambria Math" panose="02040503050406030204" pitchFamily="18" charset="0"/>
                            </a:rPr>
                            <m:t>ℳ</m:t>
                          </m:r>
                        </m:e>
                      </m:d>
                    </m:oMath>
                  </m:oMathPara>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7" t="-29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61</a:t>
            </a:fld>
            <a:endParaRPr lang="en-US"/>
          </a:p>
        </p:txBody>
      </p:sp>
    </p:spTree>
    <p:extLst>
      <p:ext uri="{BB962C8B-B14F-4D97-AF65-F5344CB8AC3E}">
        <p14:creationId xmlns:p14="http://schemas.microsoft.com/office/powerpoint/2010/main" val="4158848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Limitations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62</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4914" y="1847850"/>
                <a:ext cx="10515600" cy="4351338"/>
              </a:xfrm>
            </p:spPr>
            <p:txBody>
              <a:bodyPr>
                <a:normAutofit/>
              </a:bodyPr>
              <a:lstStyle/>
              <a:p>
                <a:r>
                  <a:rPr lang="en-US" dirty="0" smtClean="0"/>
                  <a:t>The key is as long as the message</a:t>
                </a:r>
              </a:p>
              <a:p>
                <a:pPr lvl="1"/>
                <a:r>
                  <a:rPr lang="en-US" dirty="0" smtClean="0"/>
                  <a:t>How to exchange long messages?</a:t>
                </a:r>
              </a:p>
              <a:p>
                <a:pPr lvl="1"/>
                <a:r>
                  <a:rPr lang="en-US" dirty="0" smtClean="0"/>
                  <a:t>Need to exchange/secure lots of one-time pads!</a:t>
                </a:r>
              </a:p>
              <a:p>
                <a:r>
                  <a:rPr lang="en-US" dirty="0" smtClean="0"/>
                  <a:t>OTPs can only be used once</a:t>
                </a:r>
              </a:p>
              <a:p>
                <a:pPr lvl="1"/>
                <a:r>
                  <a:rPr lang="en-US" dirty="0" smtClean="0"/>
                  <a:t>As the name suggests</a:t>
                </a:r>
                <a:endParaRPr lang="en-US" dirty="0"/>
              </a:p>
              <a:p>
                <a:r>
                  <a:rPr lang="en-US" dirty="0" smtClean="0"/>
                  <a:t>VENONA project (US + UK)</a:t>
                </a:r>
              </a:p>
              <a:p>
                <a:pPr lvl="1"/>
                <a:r>
                  <a:rPr lang="en-US" dirty="0" smtClean="0"/>
                  <a:t>Decrypt </a:t>
                </a:r>
                <a:r>
                  <a:rPr lang="en-US" dirty="0" err="1" smtClean="0"/>
                  <a:t>ciphertexts</a:t>
                </a:r>
                <a:r>
                  <a:rPr lang="en-US" dirty="0" smtClean="0"/>
                  <a:t> sent by Soviet Union which were mistakenly encrypted with portions of the same one-time pad over several decades</a:t>
                </a:r>
              </a:p>
              <a:p>
                <a:pPr marL="457200" lvl="1" indent="0">
                  <a:buNone/>
                </a:pPr>
                <a:endParaRPr lang="en-US" b="0" i="1" dirty="0" smtClean="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d>
                      <m:r>
                        <a:rPr lang="en-US" i="1">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4914" y="1847850"/>
                <a:ext cx="10515600" cy="4351338"/>
              </a:xfrm>
              <a:blipFill>
                <a:blip r:embed="rId3"/>
                <a:stretch>
                  <a:fillRect l="-1043" t="-2241"/>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471" y="1690688"/>
            <a:ext cx="2414421" cy="2131560"/>
          </a:xfrm>
          <a:prstGeom prst="rect">
            <a:avLst/>
          </a:prstGeom>
        </p:spPr>
      </p:pic>
    </p:spTree>
    <p:extLst>
      <p:ext uri="{BB962C8B-B14F-4D97-AF65-F5344CB8AC3E}">
        <p14:creationId xmlns:p14="http://schemas.microsoft.com/office/powerpoint/2010/main" val="13155480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VENONA project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7310" y="1690688"/>
            <a:ext cx="3265576" cy="4817232"/>
          </a:xfrm>
        </p:spPr>
      </p:pic>
      <p:sp>
        <p:nvSpPr>
          <p:cNvPr id="4" name="Slide Number Placeholder 3"/>
          <p:cNvSpPr>
            <a:spLocks noGrp="1"/>
          </p:cNvSpPr>
          <p:nvPr>
            <p:ph type="sldNum" sz="quarter" idx="12"/>
          </p:nvPr>
        </p:nvSpPr>
        <p:spPr/>
        <p:txBody>
          <a:bodyPr/>
          <a:lstStyle/>
          <a:p>
            <a:fld id="{D104D3F7-B83F-4105-B753-146AD0E5364B}" type="slidenum">
              <a:rPr lang="en-US" smtClean="0"/>
              <a:t>63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73" y="1690688"/>
            <a:ext cx="3571875" cy="4762500"/>
          </a:xfrm>
          <a:prstGeom prst="rect">
            <a:avLst/>
          </a:prstGeom>
        </p:spPr>
      </p:pic>
    </p:spTree>
    <p:extLst>
      <p:ext uri="{BB962C8B-B14F-4D97-AF65-F5344CB8AC3E}">
        <p14:creationId xmlns:p14="http://schemas.microsoft.com/office/powerpoint/2010/main" val="30173118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Shannon’s Theorem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lvl="2" indent="0">
                  <a:spcBef>
                    <a:spcPts val="1000"/>
                  </a:spcBef>
                  <a:buNone/>
                </a:pPr>
                <a:r>
                  <a:rPr lang="en-US" sz="3600" b="1" dirty="0" smtClean="0"/>
                  <a:t>Theorem</a:t>
                </a:r>
                <a:r>
                  <a:rPr lang="en-US" sz="3600" dirty="0"/>
                  <a:t>: </a:t>
                </a:r>
                <a:r>
                  <a:rPr lang="en-US" sz="3600" dirty="0" smtClean="0"/>
                  <a:t>Let </a:t>
                </a:r>
                <a:r>
                  <a:rPr lang="en-US" sz="3600" dirty="0"/>
                  <a:t>(</a:t>
                </a:r>
                <a:r>
                  <a:rPr lang="en-US" sz="3600" dirty="0" err="1"/>
                  <a:t>Gen,Enc,Dec</a:t>
                </a:r>
                <a:r>
                  <a:rPr lang="en-US" sz="3600" dirty="0"/>
                  <a:t>) </a:t>
                </a:r>
                <a:r>
                  <a:rPr lang="en-US" sz="3600" dirty="0" smtClean="0"/>
                  <a:t>be an </a:t>
                </a:r>
                <a:r>
                  <a:rPr lang="en-US" sz="3600" dirty="0"/>
                  <a:t>encryption scheme </a:t>
                </a:r>
                <a:r>
                  <a:rPr lang="en-US" sz="3600" dirty="0" smtClean="0"/>
                  <a:t>with </a:t>
                </a:r>
                <a14:m>
                  <m:oMath xmlns:m="http://schemas.openxmlformats.org/officeDocument/2006/math">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r>
                      <a:rPr lang="en-US" sz="3600" b="0" i="1" smtClean="0">
                        <a:latin typeface="Cambria Math" panose="02040503050406030204" pitchFamily="18" charset="0"/>
                      </a:rPr>
                      <m:t>=</m:t>
                    </m:r>
                    <m:d>
                      <m:dPr>
                        <m:begChr m:val="|"/>
                        <m:endChr m:val="|"/>
                        <m:ctrlPr>
                          <a:rPr lang="en-US" sz="3600" i="1">
                            <a:latin typeface="Cambria Math" panose="02040503050406030204" pitchFamily="18" charset="0"/>
                          </a:rPr>
                        </m:ctrlPr>
                      </m:dPr>
                      <m:e>
                        <m:r>
                          <a:rPr lang="en-US" sz="3600" i="1">
                            <a:latin typeface="Cambria Math" panose="02040503050406030204" pitchFamily="18" charset="0"/>
                            <a:ea typeface="Cambria Math" panose="02040503050406030204" pitchFamily="18" charset="0"/>
                          </a:rPr>
                          <m:t>ℳ</m:t>
                        </m:r>
                      </m:e>
                    </m:d>
                    <m:r>
                      <a:rPr lang="en-US" sz="3600" b="0" i="1" smtClean="0">
                        <a:latin typeface="Cambria Math" panose="02040503050406030204" pitchFamily="18" charset="0"/>
                        <a:ea typeface="Cambria Math" panose="02040503050406030204" pitchFamily="18" charset="0"/>
                      </a:rPr>
                      <m:t>=</m:t>
                    </m:r>
                    <m:d>
                      <m:dPr>
                        <m:begChr m:val="|"/>
                        <m:endChr m:val="|"/>
                        <m:ctrlPr>
                          <a:rPr lang="en-US" sz="3600" i="1">
                            <a:latin typeface="Cambria Math" panose="02040503050406030204" pitchFamily="18" charset="0"/>
                          </a:rPr>
                        </m:ctrlPr>
                      </m:dPr>
                      <m:e>
                        <m:r>
                          <a:rPr lang="en-US" sz="3600" i="1">
                            <a:latin typeface="Cambria Math" panose="02040503050406030204" pitchFamily="18" charset="0"/>
                            <a:ea typeface="Cambria Math" panose="02040503050406030204" pitchFamily="18" charset="0"/>
                          </a:rPr>
                          <m:t>𝒞</m:t>
                        </m:r>
                      </m:e>
                    </m:d>
                    <m:r>
                      <a:rPr lang="en-US" sz="3600" b="0" i="1" smtClean="0">
                        <a:latin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 </m:t>
                    </m:r>
                  </m:oMath>
                </a14:m>
                <a:r>
                  <a:rPr lang="en-US" sz="3600" dirty="0" smtClean="0"/>
                  <a:t>Then the scheme is perfectly secret if and only if:</a:t>
                </a:r>
                <a:endParaRPr lang="en-US" sz="4000" dirty="0" smtClean="0"/>
              </a:p>
              <a:p>
                <a:pPr marL="742950" lvl="2" indent="-742950">
                  <a:spcBef>
                    <a:spcPts val="1000"/>
                  </a:spcBef>
                  <a:buFont typeface="+mj-lt"/>
                  <a:buAutoNum type="arabicPeriod"/>
                </a:pPr>
                <a:r>
                  <a:rPr lang="en-US" sz="3600" dirty="0" smtClean="0"/>
                  <a:t>Every key </a:t>
                </a:r>
                <a:r>
                  <a:rPr lang="en-US" sz="3600" dirty="0"/>
                  <a:t>k</a:t>
                </a:r>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US" sz="3600" dirty="0"/>
                  <a:t> </a:t>
                </a:r>
                <a14:m>
                  <m:oMath xmlns:m="http://schemas.openxmlformats.org/officeDocument/2006/math">
                    <m:r>
                      <a:rPr lang="el-GR" sz="3600" i="1">
                        <a:latin typeface="Cambria Math" panose="02040503050406030204" pitchFamily="18" charset="0"/>
                      </a:rPr>
                      <m:t>𝒦</m:t>
                    </m:r>
                  </m:oMath>
                </a14:m>
                <a:r>
                  <a:rPr lang="en-US" sz="3600" dirty="0" smtClean="0"/>
                  <a:t> is chosen with (equal) probability </a:t>
                </a:r>
                <a14:m>
                  <m:oMath xmlns:m="http://schemas.openxmlformats.org/officeDocument/2006/math">
                    <m:f>
                      <m:fPr>
                        <m:type m:val="skw"/>
                        <m:ctrlPr>
                          <a:rPr lang="en-US" sz="3600" i="1" dirty="0" smtClean="0">
                            <a:latin typeface="Cambria Math" panose="02040503050406030204" pitchFamily="18" charset="0"/>
                          </a:rPr>
                        </m:ctrlPr>
                      </m:fPr>
                      <m:num>
                        <m:r>
                          <a:rPr lang="en-US" sz="3600" b="0" i="1" dirty="0" smtClean="0">
                            <a:latin typeface="Cambria Math" panose="02040503050406030204" pitchFamily="18" charset="0"/>
                          </a:rPr>
                          <m:t>1</m:t>
                        </m:r>
                      </m:num>
                      <m:den>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den>
                    </m:f>
                  </m:oMath>
                </a14:m>
                <a:r>
                  <a:rPr lang="en-US" sz="3600" dirty="0" smtClean="0"/>
                  <a:t> by the algorithm Gen, and</a:t>
                </a:r>
              </a:p>
              <a:p>
                <a:pPr marL="742950" lvl="2" indent="-742950">
                  <a:spcBef>
                    <a:spcPts val="1000"/>
                  </a:spcBef>
                  <a:buFont typeface="+mj-lt"/>
                  <a:buAutoNum type="arabicPeriod"/>
                </a:pPr>
                <a:r>
                  <a:rPr lang="en-US" sz="3600" dirty="0" smtClean="0"/>
                  <a:t>For every </a:t>
                </a:r>
                <a14:m>
                  <m:oMath xmlns:m="http://schemas.openxmlformats.org/officeDocument/2006/math">
                    <m:r>
                      <m:rPr>
                        <m:sty m:val="p"/>
                      </m:rPr>
                      <a:rPr lang="en-US" sz="3600" b="0" i="0" smtClean="0">
                        <a:latin typeface="Cambria Math" panose="02040503050406030204" pitchFamily="18" charset="0"/>
                        <a:ea typeface="Cambria Math" panose="02040503050406030204" pitchFamily="18" charset="0"/>
                      </a:rPr>
                      <m:t>m</m:t>
                    </m:r>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ℳ</m:t>
                    </m:r>
                  </m:oMath>
                </a14:m>
                <a:r>
                  <a:rPr lang="en-US" sz="3600" dirty="0" smtClean="0"/>
                  <a:t> and every </a:t>
                </a:r>
                <a14:m>
                  <m:oMath xmlns:m="http://schemas.openxmlformats.org/officeDocument/2006/math">
                    <m:r>
                      <m:rPr>
                        <m:sty m:val="p"/>
                      </m:rPr>
                      <a:rPr lang="en-US" sz="3600">
                        <a:latin typeface="Cambria Math" panose="02040503050406030204" pitchFamily="18" charset="0"/>
                        <a:ea typeface="Cambria Math" panose="02040503050406030204" pitchFamily="18" charset="0"/>
                      </a:rPr>
                      <m:t>c</m:t>
                    </m:r>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𝒞</m:t>
                    </m:r>
                  </m:oMath>
                </a14:m>
                <a:r>
                  <a:rPr lang="en-US" sz="3600" dirty="0"/>
                  <a:t> </a:t>
                </a:r>
                <a:r>
                  <a:rPr lang="en-US" sz="3600" dirty="0" smtClean="0"/>
                  <a:t> there exists a unique key k</a:t>
                </a:r>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US" sz="3600" dirty="0" smtClean="0"/>
                  <a:t> </a:t>
                </a:r>
                <a14:m>
                  <m:oMath xmlns:m="http://schemas.openxmlformats.org/officeDocument/2006/math">
                    <m:r>
                      <a:rPr lang="el-GR" sz="3600" i="1">
                        <a:latin typeface="Cambria Math" panose="02040503050406030204" pitchFamily="18" charset="0"/>
                      </a:rPr>
                      <m:t>𝒦</m:t>
                    </m:r>
                    <m:r>
                      <a:rPr lang="el-GR" sz="3600" i="1">
                        <a:latin typeface="Cambria Math" panose="02040503050406030204" pitchFamily="18" charset="0"/>
                      </a:rPr>
                      <m:t> </m:t>
                    </m:r>
                  </m:oMath>
                </a14:m>
                <a:r>
                  <a:rPr lang="en-US" sz="3600" dirty="0" smtClean="0"/>
                  <a:t>such that </a:t>
                </a:r>
                <a:r>
                  <a:rPr lang="en-US" sz="3600" dirty="0" err="1" smtClean="0"/>
                  <a:t>Enc</a:t>
                </a:r>
                <a:r>
                  <a:rPr lang="en-US" sz="3600" baseline="-25000" dirty="0" err="1" smtClean="0"/>
                  <a:t>k</a:t>
                </a:r>
                <a:r>
                  <a:rPr lang="en-US" sz="3600" dirty="0" smtClean="0"/>
                  <a:t>(m)=c</a:t>
                </a:r>
                <a14:m>
                  <m:oMath xmlns:m="http://schemas.openxmlformats.org/officeDocument/2006/math">
                    <m:r>
                      <a:rPr lang="en-US" sz="3600" b="0" i="1" smtClean="0">
                        <a:latin typeface="Cambria Math" panose="02040503050406030204" pitchFamily="18" charset="0"/>
                        <a:ea typeface="Cambria Math" panose="02040503050406030204" pitchFamily="18" charset="0"/>
                      </a:rPr>
                      <m:t>.</m:t>
                    </m:r>
                  </m:oMath>
                </a14:m>
                <a:endParaRPr lang="en-US" sz="3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97" t="-33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64</a:t>
            </a:fld>
            <a:endParaRPr lang="en-US"/>
          </a:p>
        </p:txBody>
      </p:sp>
    </p:spTree>
    <p:extLst>
      <p:ext uri="{BB962C8B-B14F-4D97-AF65-F5344CB8AC3E}">
        <p14:creationId xmlns:p14="http://schemas.microsoft.com/office/powerpoint/2010/main" val="6866788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 An Important Remark on Randomness</a:t>
            </a:r>
            <a:endParaRPr lang="en-US" dirty="0"/>
          </a:p>
        </p:txBody>
      </p:sp>
      <p:sp>
        <p:nvSpPr>
          <p:cNvPr id="3" name="Content Placeholder 2"/>
          <p:cNvSpPr>
            <a:spLocks noGrp="1"/>
          </p:cNvSpPr>
          <p:nvPr>
            <p:ph idx="1"/>
          </p:nvPr>
        </p:nvSpPr>
        <p:spPr/>
        <p:txBody>
          <a:bodyPr>
            <a:normAutofit/>
          </a:bodyPr>
          <a:lstStyle/>
          <a:p>
            <a:r>
              <a:rPr lang="en-US" dirty="0" smtClean="0"/>
              <a:t>In our analysis we have made (and will</a:t>
            </a:r>
          </a:p>
          <a:p>
            <a:pPr marL="0" indent="0">
              <a:buNone/>
            </a:pPr>
            <a:r>
              <a:rPr lang="en-US" dirty="0" smtClean="0"/>
              <a:t>continue to make) a key assumption:</a:t>
            </a:r>
          </a:p>
          <a:p>
            <a:r>
              <a:rPr lang="en-US" dirty="0" smtClean="0"/>
              <a:t>We have access to  true “randomness” </a:t>
            </a:r>
          </a:p>
          <a:p>
            <a:pPr marL="0" indent="0">
              <a:buNone/>
            </a:pPr>
            <a:r>
              <a:rPr lang="en-US" dirty="0" smtClean="0"/>
              <a:t>to generate a secret key K </a:t>
            </a:r>
          </a:p>
          <a:p>
            <a:pPr marL="0" indent="0">
              <a:buNone/>
            </a:pPr>
            <a:r>
              <a:rPr lang="en-US" dirty="0"/>
              <a:t>	</a:t>
            </a:r>
            <a:r>
              <a:rPr lang="en-US" dirty="0" smtClean="0"/>
              <a:t>Example: K = one time pad</a:t>
            </a:r>
          </a:p>
          <a:p>
            <a:r>
              <a:rPr lang="en-US" dirty="0" smtClean="0"/>
              <a:t>Independent Random Bits </a:t>
            </a:r>
          </a:p>
          <a:p>
            <a:pPr lvl="1"/>
            <a:r>
              <a:rPr lang="en-US" dirty="0" smtClean="0"/>
              <a:t>Unbiased Coin flips</a:t>
            </a:r>
          </a:p>
          <a:p>
            <a:pPr lvl="1"/>
            <a:r>
              <a:rPr lang="en-US" dirty="0" smtClean="0"/>
              <a:t>Radioactive decay?</a:t>
            </a:r>
          </a:p>
        </p:txBody>
      </p:sp>
      <p:sp>
        <p:nvSpPr>
          <p:cNvPr id="4" name="Slide Number Placeholder 3"/>
          <p:cNvSpPr>
            <a:spLocks noGrp="1"/>
          </p:cNvSpPr>
          <p:nvPr>
            <p:ph type="sldNum" sz="quarter" idx="12"/>
          </p:nvPr>
        </p:nvSpPr>
        <p:spPr/>
        <p:txBody>
          <a:bodyPr/>
          <a:lstStyle/>
          <a:p>
            <a:fld id="{D104D3F7-B83F-4105-B753-146AD0E5364B}" type="slidenum">
              <a:rPr lang="en-US" smtClean="0"/>
              <a:t>65</a:t>
            </a:fld>
            <a:endParaRPr lang="en-US"/>
          </a:p>
        </p:txBody>
      </p:sp>
      <p:sp>
        <p:nvSpPr>
          <p:cNvPr id="5" name="AutoShape 2" descr="Image result for fair coin">
            <a:hlinkClick r:id="rId2"/>
          </p:cNvPr>
          <p:cNvSpPr>
            <a:spLocks noChangeAspect="1" noChangeArrowheads="1"/>
          </p:cNvSpPr>
          <p:nvPr/>
        </p:nvSpPr>
        <p:spPr bwMode="auto">
          <a:xfrm>
            <a:off x="3149600" y="-1477963"/>
            <a:ext cx="523875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Image result for fair co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1690688"/>
            <a:ext cx="5238750"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913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In Practice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0958" y="1648732"/>
            <a:ext cx="5341042" cy="3195088"/>
          </a:xfrm>
        </p:spPr>
      </p:pic>
      <p:sp>
        <p:nvSpPr>
          <p:cNvPr id="4" name="Slide Number Placeholder 3"/>
          <p:cNvSpPr>
            <a:spLocks noGrp="1"/>
          </p:cNvSpPr>
          <p:nvPr>
            <p:ph type="sldNum" sz="quarter" idx="12"/>
          </p:nvPr>
        </p:nvSpPr>
        <p:spPr/>
        <p:txBody>
          <a:bodyPr/>
          <a:lstStyle/>
          <a:p>
            <a:fld id="{D104D3F7-B83F-4105-B753-146AD0E5364B}" type="slidenum">
              <a:rPr lang="en-US" smtClean="0"/>
              <a:t>66</a:t>
            </a:fld>
            <a:endParaRPr lang="en-US"/>
          </a:p>
        </p:txBody>
      </p:sp>
      <p:sp>
        <p:nvSpPr>
          <p:cNvPr id="6" name="Content Placeholder 2"/>
          <p:cNvSpPr txBox="1">
            <a:spLocks/>
          </p:cNvSpPr>
          <p:nvPr/>
        </p:nvSpPr>
        <p:spPr>
          <a:xfrm>
            <a:off x="511629" y="18268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Hard to flip thousands/millions of coins</a:t>
            </a:r>
          </a:p>
          <a:p>
            <a:endParaRPr lang="en-US" dirty="0"/>
          </a:p>
          <a:p>
            <a:r>
              <a:rPr lang="en-US" dirty="0" smtClean="0"/>
              <a:t>Mouse-movements/keys</a:t>
            </a:r>
          </a:p>
          <a:p>
            <a:pPr lvl="1"/>
            <a:r>
              <a:rPr lang="en-US" dirty="0" smtClean="0"/>
              <a:t>Uniform bits?</a:t>
            </a:r>
          </a:p>
          <a:p>
            <a:pPr lvl="1"/>
            <a:r>
              <a:rPr lang="en-US" dirty="0" smtClean="0"/>
              <a:t>Independent bits?</a:t>
            </a:r>
          </a:p>
          <a:p>
            <a:pPr lvl="1"/>
            <a:endParaRPr lang="en-US" dirty="0" smtClean="0"/>
          </a:p>
          <a:p>
            <a:r>
              <a:rPr lang="en-US" dirty="0" smtClean="0"/>
              <a:t>Use Randomness Extractors </a:t>
            </a:r>
          </a:p>
          <a:p>
            <a:pPr lvl="1"/>
            <a:r>
              <a:rPr lang="en-US" dirty="0" smtClean="0"/>
              <a:t>As long as input has high entropy, we can extract (almost) uniform/independent bits</a:t>
            </a:r>
            <a:endParaRPr lang="en-US" dirty="0"/>
          </a:p>
          <a:p>
            <a:pPr lvl="1"/>
            <a:r>
              <a:rPr lang="en-US" dirty="0" smtClean="0"/>
              <a:t>Hot research topic in theory</a:t>
            </a:r>
          </a:p>
        </p:txBody>
      </p:sp>
    </p:spTree>
    <p:extLst>
      <p:ext uri="{BB962C8B-B14F-4D97-AF65-F5344CB8AC3E}">
        <p14:creationId xmlns:p14="http://schemas.microsoft.com/office/powerpoint/2010/main" val="22658688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In Practice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0844" y="2423641"/>
            <a:ext cx="5341042" cy="3195088"/>
          </a:xfrm>
        </p:spPr>
      </p:pic>
      <p:sp>
        <p:nvSpPr>
          <p:cNvPr id="4" name="Slide Number Placeholder 3"/>
          <p:cNvSpPr>
            <a:spLocks noGrp="1"/>
          </p:cNvSpPr>
          <p:nvPr>
            <p:ph type="sldNum" sz="quarter" idx="12"/>
          </p:nvPr>
        </p:nvSpPr>
        <p:spPr/>
        <p:txBody>
          <a:bodyPr/>
          <a:lstStyle/>
          <a:p>
            <a:fld id="{D104D3F7-B83F-4105-B753-146AD0E5364B}" type="slidenum">
              <a:rPr lang="en-US" smtClean="0"/>
              <a:t>67</a:t>
            </a:fld>
            <a:endParaRPr lang="en-US"/>
          </a:p>
        </p:txBody>
      </p:sp>
      <p:sp>
        <p:nvSpPr>
          <p:cNvPr id="6" name="Content Placeholder 2"/>
          <p:cNvSpPr txBox="1">
            <a:spLocks/>
          </p:cNvSpPr>
          <p:nvPr/>
        </p:nvSpPr>
        <p:spPr>
          <a:xfrm>
            <a:off x="511629" y="18268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Hard to flip thousands/millions of coins</a:t>
            </a:r>
          </a:p>
          <a:p>
            <a:endParaRPr lang="en-US" dirty="0"/>
          </a:p>
          <a:p>
            <a:r>
              <a:rPr lang="en-US" dirty="0" smtClean="0"/>
              <a:t>Mouse-movements/keys</a:t>
            </a:r>
          </a:p>
          <a:p>
            <a:endParaRPr lang="en-US" dirty="0"/>
          </a:p>
          <a:p>
            <a:r>
              <a:rPr lang="en-US" dirty="0" smtClean="0"/>
              <a:t>Customized Randomness Chip?</a:t>
            </a:r>
          </a:p>
          <a:p>
            <a:endParaRPr lang="en-US" dirty="0"/>
          </a:p>
          <a:p>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978" y="3838622"/>
            <a:ext cx="4074122" cy="2700290"/>
          </a:xfrm>
          <a:prstGeom prst="rect">
            <a:avLst/>
          </a:prstGeom>
        </p:spPr>
      </p:pic>
    </p:spTree>
    <p:extLst>
      <p:ext uri="{BB962C8B-B14F-4D97-AF65-F5344CB8AC3E}">
        <p14:creationId xmlns:p14="http://schemas.microsoft.com/office/powerpoint/2010/main" val="28715553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Caveat: Don’t do this!</a:t>
            </a:r>
            <a:endParaRPr lang="en-US" dirty="0"/>
          </a:p>
        </p:txBody>
      </p:sp>
      <p:sp>
        <p:nvSpPr>
          <p:cNvPr id="3" name="Content Placeholder 2"/>
          <p:cNvSpPr>
            <a:spLocks noGrp="1"/>
          </p:cNvSpPr>
          <p:nvPr>
            <p:ph idx="1"/>
          </p:nvPr>
        </p:nvSpPr>
        <p:spPr/>
        <p:txBody>
          <a:bodyPr>
            <a:normAutofit/>
          </a:bodyPr>
          <a:lstStyle/>
          <a:p>
            <a:r>
              <a:rPr lang="en-US" sz="3600" dirty="0" smtClean="0"/>
              <a:t>Rand() in C </a:t>
            </a:r>
            <a:r>
              <a:rPr lang="en-US" sz="3600" dirty="0" err="1" smtClean="0"/>
              <a:t>stdlib.h</a:t>
            </a:r>
            <a:r>
              <a:rPr lang="en-US" sz="3600" dirty="0" smtClean="0"/>
              <a:t> is no good for cryptographic applications</a:t>
            </a:r>
          </a:p>
          <a:p>
            <a:endParaRPr lang="en-US" sz="3600" dirty="0"/>
          </a:p>
          <a:p>
            <a:r>
              <a:rPr lang="en-US" sz="3600" dirty="0" smtClean="0"/>
              <a:t>Source</a:t>
            </a:r>
            <a:r>
              <a:rPr lang="en-US" sz="3600" dirty="0"/>
              <a:t> </a:t>
            </a:r>
            <a:r>
              <a:rPr lang="en-US" sz="3600" dirty="0" smtClean="0"/>
              <a:t>of many real </a:t>
            </a:r>
          </a:p>
          <a:p>
            <a:pPr marL="0" indent="0">
              <a:buNone/>
            </a:pPr>
            <a:r>
              <a:rPr lang="en-US" sz="3600" dirty="0" smtClean="0"/>
              <a:t>world flaws</a:t>
            </a:r>
          </a:p>
          <a:p>
            <a:pPr marL="457200" lvl="1"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68</a:t>
            </a:fld>
            <a:endParaRPr lang="en-US"/>
          </a:p>
        </p:txBody>
      </p:sp>
      <p:sp>
        <p:nvSpPr>
          <p:cNvPr id="5" name="AutoShape 2" descr="Image result for fair coin">
            <a:hlinkClick r:id="rId2"/>
          </p:cNvPr>
          <p:cNvSpPr>
            <a:spLocks noChangeAspect="1" noChangeArrowheads="1"/>
          </p:cNvSpPr>
          <p:nvPr/>
        </p:nvSpPr>
        <p:spPr bwMode="auto">
          <a:xfrm>
            <a:off x="3149600" y="-1477963"/>
            <a:ext cx="523875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18044"/>
            <a:ext cx="5714129" cy="3522954"/>
          </a:xfrm>
          <a:prstGeom prst="rect">
            <a:avLst/>
          </a:prstGeom>
        </p:spPr>
      </p:pic>
    </p:spTree>
    <p:extLst>
      <p:ext uri="{BB962C8B-B14F-4D97-AF65-F5344CB8AC3E}">
        <p14:creationId xmlns:p14="http://schemas.microsoft.com/office/powerpoint/2010/main" val="21872215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Secrecy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What capabilities do we assume the attacker has?</a:t>
                </a:r>
              </a:p>
              <a:p>
                <a:pPr lvl="1"/>
                <a:r>
                  <a:rPr lang="en-US" dirty="0" smtClean="0"/>
                  <a:t>Eavesdropping (Passive Adversary)</a:t>
                </a:r>
                <a:endParaRPr lang="en-US" dirty="0"/>
              </a:p>
              <a:p>
                <a:pPr lvl="1"/>
                <a:r>
                  <a:rPr lang="en-US" dirty="0" smtClean="0"/>
                  <a:t>That’s it!</a:t>
                </a:r>
              </a:p>
              <a:p>
                <a:pPr lvl="1"/>
                <a:r>
                  <a:rPr lang="en-US" b="1" dirty="0" smtClean="0"/>
                  <a:t>Implicit Assumption</a:t>
                </a:r>
                <a:r>
                  <a:rPr lang="en-US" dirty="0" smtClean="0"/>
                  <a:t>: No ability to tamper with messages!</a:t>
                </a:r>
              </a:p>
              <a:p>
                <a:pPr marL="457200" lvl="1" indent="0">
                  <a:buNone/>
                </a:pPr>
                <a:r>
                  <a:rPr lang="en-US" b="1" dirty="0" smtClean="0"/>
                  <a:t>Remark on One-Time Pads:</a:t>
                </a:r>
                <a:r>
                  <a:rPr lang="en-US" dirty="0" smtClean="0"/>
                  <a:t> If attacker has the ability to tamper with the ciphertext then s/he can easily flip the last bit of the message. How?</a:t>
                </a:r>
              </a:p>
              <a:p>
                <a:pPr marL="457200" lvl="1" indent="0">
                  <a:buNone/>
                </a:pPr>
                <a:r>
                  <a:rPr lang="en-US" b="1" dirty="0" smtClean="0"/>
                  <a:t>Answer: </a:t>
                </a:r>
                <a:r>
                  <a:rPr lang="en-US" dirty="0" smtClean="0"/>
                  <a:t>Flip the last bit of the intercepted ciphertext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oMath>
                </a14:m>
                <a:r>
                  <a:rPr lang="en-US" dirty="0" smtClean="0"/>
                  <a:t> to obtain </a:t>
                </a:r>
              </a:p>
              <a:p>
                <a:pPr marL="457200" lvl="1" indent="0">
                  <a:buNone/>
                </a:pPr>
                <a14:m>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𝑐</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01</m:t>
                    </m:r>
                  </m:oMath>
                </a14:m>
                <a:r>
                  <a:rPr lang="en-US" dirty="0" smtClean="0"/>
                  <a:t> </a:t>
                </a:r>
              </a:p>
              <a:p>
                <a:pPr marL="457200" lvl="1"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Dec</m:t>
                              </m:r>
                            </m:e>
                            <m:sub>
                              <m:r>
                                <a:rPr lang="en-US" i="1">
                                  <a:latin typeface="Cambria Math" panose="02040503050406030204" pitchFamily="18" charset="0"/>
                                </a:rPr>
                                <m:t>𝐾</m:t>
                              </m:r>
                            </m:sub>
                          </m:sSub>
                        </m:fName>
                        <m:e>
                          <m:d>
                            <m:dPr>
                              <m:ctrlPr>
                                <a:rPr lang="en-US" i="1">
                                  <a:latin typeface="Cambria Math" panose="02040503050406030204" pitchFamily="18" charset="0"/>
                                </a:rPr>
                              </m:ctrlPr>
                            </m:dPr>
                            <m:e>
                              <m:r>
                                <a:rPr lang="en-US" i="1">
                                  <a:latin typeface="Cambria Math" panose="02040503050406030204" pitchFamily="18" charset="0"/>
                                </a:rPr>
                                <m:t>𝑐</m:t>
                              </m:r>
                              <m:r>
                                <a:rPr lang="en-US" b="0" i="1" smtClean="0">
                                  <a:latin typeface="Cambria Math" panose="02040503050406030204" pitchFamily="18" charset="0"/>
                                </a:rPr>
                                <m:t>′</m:t>
                              </m:r>
                            </m:e>
                          </m:d>
                        </m:e>
                      </m:func>
                      <m:r>
                        <a:rPr lang="en-US" i="1">
                          <a:latin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00</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m:t>
                      </m:r>
                      <m:r>
                        <a:rPr lang="en-US" i="1">
                          <a:solidFill>
                            <a:srgbClr val="FF0000"/>
                          </a:solidFill>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00</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m:t>
                      </m:r>
                      <m:r>
                        <a:rPr lang="en-US" i="1">
                          <a:solidFill>
                            <a:srgbClr val="FF0000"/>
                          </a:solidFill>
                          <a:latin typeface="Cambria Math" panose="02040503050406030204" pitchFamily="18" charset="0"/>
                          <a:ea typeface="Cambria Math" panose="02040503050406030204" pitchFamily="18" charset="0"/>
                        </a:rPr>
                        <m:t>1</m:t>
                      </m:r>
                    </m:oMath>
                  </m:oMathPara>
                </a14:m>
                <a:endParaRPr lang="en-US" dirty="0"/>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69</a:t>
            </a:fld>
            <a:endParaRPr lang="en-US"/>
          </a:p>
        </p:txBody>
      </p:sp>
    </p:spTree>
    <p:extLst>
      <p:ext uri="{BB962C8B-B14F-4D97-AF65-F5344CB8AC3E}">
        <p14:creationId xmlns:p14="http://schemas.microsoft.com/office/powerpoint/2010/main" val="78387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is Cryptography?</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u="sng" dirty="0" smtClean="0"/>
              <a:t>art</a:t>
            </a:r>
            <a:r>
              <a:rPr lang="en-US" dirty="0" smtClean="0"/>
              <a:t> of writing or solving codes” – Concise Oxford English Dictionary</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7</a:t>
            </a:fld>
            <a:endParaRPr lang="en-US"/>
          </a:p>
        </p:txBody>
      </p:sp>
      <p:pic>
        <p:nvPicPr>
          <p:cNvPr id="8" name="Picture 7"/>
          <p:cNvPicPr>
            <a:picLocks noChangeAspect="1"/>
          </p:cNvPicPr>
          <p:nvPr/>
        </p:nvPicPr>
        <p:blipFill>
          <a:blip r:embed="rId3"/>
          <a:stretch>
            <a:fillRect/>
          </a:stretch>
        </p:blipFill>
        <p:spPr>
          <a:xfrm>
            <a:off x="2676526" y="2449594"/>
            <a:ext cx="5722408" cy="4271881"/>
          </a:xfrm>
          <a:prstGeom prst="rect">
            <a:avLst/>
          </a:prstGeom>
        </p:spPr>
      </p:pic>
    </p:spTree>
    <p:extLst>
      <p:ext uri="{BB962C8B-B14F-4D97-AF65-F5344CB8AC3E}">
        <p14:creationId xmlns:p14="http://schemas.microsoft.com/office/powerpoint/2010/main" val="1799139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4: Computational </a:t>
            </a:r>
            <a:r>
              <a:rPr lang="en-US" dirty="0"/>
              <a:t>Security</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455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want to send a longer message?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3960" y="2434012"/>
            <a:ext cx="2041601" cy="368427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89" y="3180205"/>
            <a:ext cx="2781300" cy="2419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23690"/>
            <a:ext cx="1175126" cy="1037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42751"/>
            <a:ext cx="1175126" cy="1037454"/>
          </a:xfrm>
          <a:prstGeom prst="rect">
            <a:avLst/>
          </a:prstGeom>
        </p:spPr>
      </p:pic>
      <p:cxnSp>
        <p:nvCxnSpPr>
          <p:cNvPr id="10" name="Straight Arrow Connector 9"/>
          <p:cNvCxnSpPr/>
          <p:nvPr/>
        </p:nvCxnSpPr>
        <p:spPr>
          <a:xfrm>
            <a:off x="2727960" y="3594146"/>
            <a:ext cx="647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3184973" y="3203893"/>
                <a:ext cx="5037468"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nc</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𝐷𝑒𝑎𝑟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𝐴𝑙𝑖𝑐𝑒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𝑤𝑟𝑜𝑡𝑒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𝑝𝑜𝑒𝑚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𝑓𝑜𝑟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𝑦𝑜𝑢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84973" y="3203893"/>
                <a:ext cx="5037468" cy="393121"/>
              </a:xfrm>
              <a:prstGeom prst="rect">
                <a:avLst/>
              </a:prstGeom>
              <a:blipFill>
                <a:blip r:embed="rId6"/>
                <a:stretch>
                  <a:fillRect b="-7813"/>
                </a:stretch>
              </a:blipFill>
            </p:spPr>
            <p:txBody>
              <a:bodyPr/>
              <a:lstStyle/>
              <a:p>
                <a:r>
                  <a:rPr lang="en-US">
                    <a:noFill/>
                  </a:rPr>
                  <a:t> </a:t>
                </a:r>
              </a:p>
            </p:txBody>
          </p:sp>
        </mc:Fallback>
      </mc:AlternateContent>
      <p:sp>
        <p:nvSpPr>
          <p:cNvPr id="12" name="TextBox 11"/>
          <p:cNvSpPr txBox="1"/>
          <p:nvPr/>
        </p:nvSpPr>
        <p:spPr>
          <a:xfrm>
            <a:off x="2042160" y="1690688"/>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8808720" y="1537857"/>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cxnSp>
        <p:nvCxnSpPr>
          <p:cNvPr id="14" name="Straight Arrow Connector 13"/>
          <p:cNvCxnSpPr/>
          <p:nvPr/>
        </p:nvCxnSpPr>
        <p:spPr>
          <a:xfrm flipV="1">
            <a:off x="2844800" y="4389120"/>
            <a:ext cx="6146800" cy="3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3439124" y="3946775"/>
                <a:ext cx="2993704"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𝑅𝑜𝑠𝑒𝑠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𝑎𝑟𝑒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439124" y="3946775"/>
                <a:ext cx="2993704" cy="393121"/>
              </a:xfrm>
              <a:prstGeom prst="rect">
                <a:avLst/>
              </a:prstGeom>
              <a:blipFill>
                <a:blip r:embed="rId7"/>
                <a:stretch>
                  <a:fillRect/>
                </a:stretch>
              </a:blipFill>
            </p:spPr>
            <p:txBody>
              <a:bodyPr/>
              <a:lstStyle/>
              <a:p>
                <a:r>
                  <a:rPr lang="en-US">
                    <a:noFill/>
                  </a:rPr>
                  <a:t> </a:t>
                </a:r>
              </a:p>
            </p:txBody>
          </p:sp>
        </mc:Fallback>
      </mc:AlternateContent>
      <p:cxnSp>
        <p:nvCxnSpPr>
          <p:cNvPr id="19" name="Straight Arrow Connector 18"/>
          <p:cNvCxnSpPr/>
          <p:nvPr/>
        </p:nvCxnSpPr>
        <p:spPr>
          <a:xfrm flipV="1">
            <a:off x="2279238" y="5064602"/>
            <a:ext cx="6992313" cy="11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2836361" y="4724775"/>
                <a:ext cx="3198761" cy="393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𝑜𝑓</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𝑠𝑝𝑎𝑐𝑒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𝑟𝑒𝑠𝑡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𝑤𝑎𝑠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𝑎𝑤𝑒𝑠𝑜𝑚𝑒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836361" y="4724775"/>
                <a:ext cx="3198761" cy="393121"/>
              </a:xfrm>
              <a:prstGeom prst="rect">
                <a:avLst/>
              </a:prstGeom>
              <a:blipFill>
                <a:blip r:embed="rId8"/>
                <a:stretch>
                  <a:fillRect r="-74286" b="-7692"/>
                </a:stretch>
              </a:blipFill>
            </p:spPr>
            <p:txBody>
              <a:bodyPr/>
              <a:lstStyle/>
              <a:p>
                <a:r>
                  <a:rPr lang="en-US">
                    <a:noFill/>
                  </a:rPr>
                  <a:t> </a:t>
                </a:r>
              </a:p>
            </p:txBody>
          </p:sp>
        </mc:Fallback>
      </mc:AlternateContent>
    </p:spTree>
    <p:extLst>
      <p:ext uri="{BB962C8B-B14F-4D97-AF65-F5344CB8AC3E}">
        <p14:creationId xmlns:p14="http://schemas.microsoft.com/office/powerpoint/2010/main" val="24366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3.7037E-7 L 0.49063 -0.0412 " pathEditMode="relative" rAng="0" ptsTypes="AA">
                                      <p:cBhvr>
                                        <p:cTn id="6" dur="2000" fill="hold"/>
                                        <p:tgtEl>
                                          <p:spTgt spid="5"/>
                                        </p:tgtEl>
                                        <p:attrNameLst>
                                          <p:attrName>ppt_x</p:attrName>
                                          <p:attrName>ppt_y</p:attrName>
                                        </p:attrNameLst>
                                      </p:cBhvr>
                                      <p:rCtr x="24531" y="-2060"/>
                                    </p:animMotion>
                                  </p:childTnLst>
                                </p:cTn>
                              </p:par>
                              <p:par>
                                <p:cTn id="7" presetID="42" presetClass="path" presetSubtype="0" accel="50000" decel="50000" fill="hold" nodeType="withEffect">
                                  <p:stCondLst>
                                    <p:cond delay="0"/>
                                  </p:stCondLst>
                                  <p:childTnLst>
                                    <p:animMotion origin="layout" path="M -4.16667E-6 -2.96296E-6 L 0.5224 -0.01458 " pathEditMode="relative" rAng="0" ptsTypes="AA">
                                      <p:cBhvr>
                                        <p:cTn id="8" dur="2000" fill="hold"/>
                                        <p:tgtEl>
                                          <p:spTgt spid="6"/>
                                        </p:tgtEl>
                                        <p:attrNameLst>
                                          <p:attrName>ppt_x</p:attrName>
                                          <p:attrName>ppt_y</p:attrName>
                                        </p:attrNameLst>
                                      </p:cBhvr>
                                      <p:rCtr x="26120" y="-741"/>
                                    </p:animMotion>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want to send many messages?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3960" y="2434012"/>
            <a:ext cx="2041601" cy="368427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89" y="3180205"/>
            <a:ext cx="2781300" cy="2419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23690"/>
            <a:ext cx="1175126" cy="1037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42751"/>
            <a:ext cx="1175126" cy="1037454"/>
          </a:xfrm>
          <a:prstGeom prst="rect">
            <a:avLst/>
          </a:prstGeom>
        </p:spPr>
      </p:pic>
      <p:cxnSp>
        <p:nvCxnSpPr>
          <p:cNvPr id="10" name="Straight Arrow Connector 9"/>
          <p:cNvCxnSpPr/>
          <p:nvPr/>
        </p:nvCxnSpPr>
        <p:spPr>
          <a:xfrm>
            <a:off x="2727960" y="3594146"/>
            <a:ext cx="647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045298" y="3175250"/>
                <a:ext cx="2917081"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𝑎𝑡𝑠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𝐴𝑙𝑖𝑐𝑒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045298" y="3175250"/>
                <a:ext cx="2917081" cy="393121"/>
              </a:xfrm>
              <a:prstGeom prst="rect">
                <a:avLst/>
              </a:prstGeom>
              <a:blipFill>
                <a:blip r:embed="rId6"/>
                <a:stretch>
                  <a:fillRect b="-1563"/>
                </a:stretch>
              </a:blipFill>
            </p:spPr>
            <p:txBody>
              <a:bodyPr/>
              <a:lstStyle/>
              <a:p>
                <a:r>
                  <a:rPr lang="en-US">
                    <a:noFill/>
                  </a:rPr>
                  <a:t> </a:t>
                </a:r>
              </a:p>
            </p:txBody>
          </p:sp>
        </mc:Fallback>
      </mc:AlternateContent>
      <p:sp>
        <p:nvSpPr>
          <p:cNvPr id="13" name="TextBox 12"/>
          <p:cNvSpPr txBox="1"/>
          <p:nvPr/>
        </p:nvSpPr>
        <p:spPr>
          <a:xfrm>
            <a:off x="8808720" y="1537857"/>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cxnSp>
        <p:nvCxnSpPr>
          <p:cNvPr id="14" name="Straight Arrow Connector 13"/>
          <p:cNvCxnSpPr>
            <a:endCxn id="7" idx="3"/>
          </p:cNvCxnSpPr>
          <p:nvPr/>
        </p:nvCxnSpPr>
        <p:spPr>
          <a:xfrm flipH="1">
            <a:off x="2968289" y="4276147"/>
            <a:ext cx="6236671" cy="113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5229138" y="3936309"/>
                <a:ext cx="3197478"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𝑁𝑜𝑡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𝑚𝑢𝑐</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𝑦𝑜𝑢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29138" y="3936309"/>
                <a:ext cx="3197478" cy="393121"/>
              </a:xfrm>
              <a:prstGeom prst="rect">
                <a:avLst/>
              </a:prstGeom>
              <a:blipFill>
                <a:blip r:embed="rId7"/>
                <a:stretch>
                  <a:fillRect b="-1563"/>
                </a:stretch>
              </a:blipFill>
            </p:spPr>
            <p:txBody>
              <a:bodyPr/>
              <a:lstStyle/>
              <a:p>
                <a:r>
                  <a:rPr lang="en-US">
                    <a:noFill/>
                  </a:rPr>
                  <a:t> </a:t>
                </a:r>
              </a:p>
            </p:txBody>
          </p:sp>
        </mc:Fallback>
      </mc:AlternateContent>
      <p:cxnSp>
        <p:nvCxnSpPr>
          <p:cNvPr id="19" name="Straight Arrow Connector 18"/>
          <p:cNvCxnSpPr/>
          <p:nvPr/>
        </p:nvCxnSpPr>
        <p:spPr>
          <a:xfrm flipV="1">
            <a:off x="2279238" y="5064602"/>
            <a:ext cx="6992313" cy="11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4719180" y="4724775"/>
                <a:ext cx="3198761" cy="393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𝐽𝑢𝑠𝑡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𝑖𝑙𝑙𝑖𝑛𝑔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19180" y="4724775"/>
                <a:ext cx="3198761" cy="393121"/>
              </a:xfrm>
              <a:prstGeom prst="rect">
                <a:avLst/>
              </a:prstGeom>
              <a:blipFill>
                <a:blip r:embed="rId8"/>
                <a:stretch>
                  <a:fillRect b="-7692"/>
                </a:stretch>
              </a:blipFill>
            </p:spPr>
            <p:txBody>
              <a:bodyPr/>
              <a:lstStyle/>
              <a:p>
                <a:r>
                  <a:rPr lang="en-US">
                    <a:noFill/>
                  </a:rPr>
                  <a:t> </a:t>
                </a:r>
              </a:p>
            </p:txBody>
          </p:sp>
        </mc:Fallback>
      </mc:AlternateContent>
      <p:sp>
        <p:nvSpPr>
          <p:cNvPr id="16" name="TextBox 15"/>
          <p:cNvSpPr txBox="1"/>
          <p:nvPr/>
        </p:nvSpPr>
        <p:spPr>
          <a:xfrm>
            <a:off x="2042160" y="1690688"/>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3.7037E-7 L 0.49063 -0.0412 " pathEditMode="relative" rAng="0" ptsTypes="AA">
                                      <p:cBhvr>
                                        <p:cTn id="6" dur="2000" fill="hold"/>
                                        <p:tgtEl>
                                          <p:spTgt spid="5"/>
                                        </p:tgtEl>
                                        <p:attrNameLst>
                                          <p:attrName>ppt_x</p:attrName>
                                          <p:attrName>ppt_y</p:attrName>
                                        </p:attrNameLst>
                                      </p:cBhvr>
                                      <p:rCtr x="24531" y="-2060"/>
                                    </p:animMotion>
                                  </p:childTnLst>
                                </p:cTn>
                              </p:par>
                              <p:par>
                                <p:cTn id="7" presetID="42" presetClass="path" presetSubtype="0" accel="50000" decel="50000" fill="hold" nodeType="withEffect">
                                  <p:stCondLst>
                                    <p:cond delay="0"/>
                                  </p:stCondLst>
                                  <p:childTnLst>
                                    <p:animMotion origin="layout" path="M -0.025 0.0007 L 0.4974 -0.01389 " pathEditMode="relative" rAng="0" ptsTypes="AA">
                                      <p:cBhvr>
                                        <p:cTn id="8" dur="2000" fill="hold"/>
                                        <p:tgtEl>
                                          <p:spTgt spid="6"/>
                                        </p:tgtEl>
                                        <p:attrNameLst>
                                          <p:attrName>ppt_x</p:attrName>
                                          <p:attrName>ppt_y</p:attrName>
                                        </p:attrNameLst>
                                      </p:cBhvr>
                                      <p:rCtr x="26120" y="-741"/>
                                    </p:animMotion>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save their relationship?</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0159" y="2434012"/>
            <a:ext cx="2041601" cy="368427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89" y="3180205"/>
            <a:ext cx="2781300" cy="2419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23690"/>
            <a:ext cx="1175126" cy="1037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42751"/>
            <a:ext cx="1175126" cy="1037454"/>
          </a:xfrm>
          <a:prstGeom prst="rect">
            <a:avLst/>
          </a:prstGeom>
        </p:spPr>
      </p:pic>
      <p:cxnSp>
        <p:nvCxnSpPr>
          <p:cNvPr id="10" name="Straight Arrow Connector 9"/>
          <p:cNvCxnSpPr/>
          <p:nvPr/>
        </p:nvCxnSpPr>
        <p:spPr>
          <a:xfrm>
            <a:off x="2727960" y="3594146"/>
            <a:ext cx="647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045298" y="3175250"/>
                <a:ext cx="2917081"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𝑎𝑡𝑠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𝐴𝑙𝑖𝑐𝑒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045298" y="3175250"/>
                <a:ext cx="2917081" cy="393121"/>
              </a:xfrm>
              <a:prstGeom prst="rect">
                <a:avLst/>
              </a:prstGeom>
              <a:blipFill>
                <a:blip r:embed="rId6"/>
                <a:stretch>
                  <a:fillRect b="-1563"/>
                </a:stretch>
              </a:blipFill>
            </p:spPr>
            <p:txBody>
              <a:bodyPr/>
              <a:lstStyle/>
              <a:p>
                <a:r>
                  <a:rPr lang="en-US">
                    <a:noFill/>
                  </a:rPr>
                  <a:t> </a:t>
                </a:r>
              </a:p>
            </p:txBody>
          </p:sp>
        </mc:Fallback>
      </mc:AlternateContent>
      <p:sp>
        <p:nvSpPr>
          <p:cNvPr id="12" name="TextBox 11"/>
          <p:cNvSpPr txBox="1"/>
          <p:nvPr/>
        </p:nvSpPr>
        <p:spPr>
          <a:xfrm>
            <a:off x="2042160" y="1690688"/>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13" name="TextBox 12"/>
          <p:cNvSpPr txBox="1"/>
          <p:nvPr/>
        </p:nvSpPr>
        <p:spPr>
          <a:xfrm>
            <a:off x="9965051" y="1730779"/>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cxnSp>
        <p:nvCxnSpPr>
          <p:cNvPr id="14" name="Straight Arrow Connector 13"/>
          <p:cNvCxnSpPr>
            <a:endCxn id="7" idx="3"/>
          </p:cNvCxnSpPr>
          <p:nvPr/>
        </p:nvCxnSpPr>
        <p:spPr>
          <a:xfrm flipH="1">
            <a:off x="2968289" y="4276147"/>
            <a:ext cx="6236671" cy="113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5188498" y="3916488"/>
                <a:ext cx="3197478"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𝑁𝑜𝑡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𝑚𝑢𝑐</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𝑦𝑜𝑢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188498" y="3916488"/>
                <a:ext cx="3197478" cy="393121"/>
              </a:xfrm>
              <a:prstGeom prst="rect">
                <a:avLst/>
              </a:prstGeom>
              <a:blipFill>
                <a:blip r:embed="rId7"/>
                <a:stretch>
                  <a:fillRect b="-1538"/>
                </a:stretch>
              </a:blipFill>
            </p:spPr>
            <p:txBody>
              <a:bodyPr/>
              <a:lstStyle/>
              <a:p>
                <a:r>
                  <a:rPr lang="en-US">
                    <a:noFill/>
                  </a:rPr>
                  <a:t> </a:t>
                </a:r>
              </a:p>
            </p:txBody>
          </p:sp>
        </mc:Fallback>
      </mc:AlternateContent>
      <p:cxnSp>
        <p:nvCxnSpPr>
          <p:cNvPr id="19" name="Straight Arrow Connector 18"/>
          <p:cNvCxnSpPr/>
          <p:nvPr/>
        </p:nvCxnSpPr>
        <p:spPr>
          <a:xfrm flipV="1">
            <a:off x="2279238" y="5064602"/>
            <a:ext cx="6992313" cy="11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4719180" y="4724775"/>
                <a:ext cx="3198761" cy="393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𝐽𝑢𝑠𝑡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𝑖𝑙𝑙𝑖𝑛𝑔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19180" y="4724775"/>
                <a:ext cx="3198761" cy="393121"/>
              </a:xfrm>
              <a:prstGeom prst="rect">
                <a:avLst/>
              </a:prstGeom>
              <a:blipFill>
                <a:blip r:embed="rId8"/>
                <a:stretch>
                  <a:fillRect b="-7692"/>
                </a:stretch>
              </a:blipFill>
            </p:spPr>
            <p:txBody>
              <a:bodyPr/>
              <a:lstStyle/>
              <a:p>
                <a:r>
                  <a:rPr lang="en-US">
                    <a:noFill/>
                  </a:rPr>
                  <a:t> </a:t>
                </a:r>
              </a:p>
            </p:txBody>
          </p:sp>
        </mc:Fallback>
      </mc:AlternateContent>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447" y="1796251"/>
            <a:ext cx="1175126" cy="1037454"/>
          </a:xfrm>
          <a:prstGeom prst="rect">
            <a:avLst/>
          </a:prstGeom>
        </p:spPr>
      </p:pic>
    </p:spTree>
    <p:extLst>
      <p:ext uri="{BB962C8B-B14F-4D97-AF65-F5344CB8AC3E}">
        <p14:creationId xmlns:p14="http://schemas.microsoft.com/office/powerpoint/2010/main" val="28361002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Secrecy vs Computational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228600" lvl="1">
                  <a:spcBef>
                    <a:spcPts val="1000"/>
                  </a:spcBef>
                </a:pPr>
                <a:r>
                  <a:rPr lang="en-US" sz="3600" dirty="0" smtClean="0"/>
                  <a:t>Perfect Secrecy is Information Theoretic</a:t>
                </a:r>
              </a:p>
              <a:p>
                <a:pPr marL="685800" lvl="2">
                  <a:spcBef>
                    <a:spcPts val="1000"/>
                  </a:spcBef>
                </a:pPr>
                <a:r>
                  <a:rPr lang="en-US" sz="3200" dirty="0" smtClean="0"/>
                  <a:t>Guarantee is independent of attacker resources</a:t>
                </a:r>
              </a:p>
              <a:p>
                <a:pPr marL="457200" lvl="2" indent="0">
                  <a:spcBef>
                    <a:spcPts val="1000"/>
                  </a:spcBef>
                  <a:buNone/>
                </a:pPr>
                <a:endParaRPr lang="en-US" sz="3200" dirty="0" smtClean="0"/>
              </a:p>
              <a:p>
                <a:pPr marL="228600" lvl="1">
                  <a:spcBef>
                    <a:spcPts val="1000"/>
                  </a:spcBef>
                </a:pPr>
                <a:r>
                  <a:rPr lang="en-US" sz="3600" dirty="0" smtClean="0"/>
                  <a:t>Computational Security </a:t>
                </a:r>
              </a:p>
              <a:p>
                <a:pPr marL="685800" lvl="2">
                  <a:spcBef>
                    <a:spcPts val="1000"/>
                  </a:spcBef>
                </a:pPr>
                <a:r>
                  <a:rPr lang="en-US" sz="3200" dirty="0" smtClean="0"/>
                  <a:t>Security against computationally bounded attacker</a:t>
                </a:r>
              </a:p>
              <a:p>
                <a:pPr marL="1143000" lvl="3">
                  <a:spcBef>
                    <a:spcPts val="1000"/>
                  </a:spcBef>
                </a:pPr>
                <a:r>
                  <a:rPr lang="en-US" sz="3000" dirty="0" smtClean="0"/>
                  <a:t>An attacker with infinite resources might break security</a:t>
                </a:r>
              </a:p>
              <a:p>
                <a:pPr marL="685800" lvl="2">
                  <a:spcBef>
                    <a:spcPts val="1000"/>
                  </a:spcBef>
                </a:pPr>
                <a:r>
                  <a:rPr lang="en-US" sz="3200" dirty="0" smtClean="0"/>
                  <a:t>Attacker might succeed with very small probability</a:t>
                </a:r>
              </a:p>
              <a:p>
                <a:pPr marL="1143000" lvl="3">
                  <a:spcBef>
                    <a:spcPts val="1000"/>
                  </a:spcBef>
                </a:pPr>
                <a:r>
                  <a:rPr lang="en-US" sz="3000" dirty="0" smtClean="0"/>
                  <a:t>Example: Lucky guess  reveals secret key</a:t>
                </a:r>
              </a:p>
              <a:p>
                <a:pPr marL="1143000" lvl="3">
                  <a:spcBef>
                    <a:spcPts val="1000"/>
                  </a:spcBef>
                </a:pPr>
                <a:r>
                  <a:rPr lang="en-US" sz="3000" dirty="0" smtClean="0"/>
                  <a:t>Very Small Probability: </a:t>
                </a:r>
                <a14:m>
                  <m:oMath xmlns:m="http://schemas.openxmlformats.org/officeDocument/2006/math">
                    <m:sSup>
                      <m:sSupPr>
                        <m:ctrlPr>
                          <a:rPr lang="en-US" sz="3000" i="1" smtClean="0">
                            <a:latin typeface="Cambria Math" panose="02040503050406030204" pitchFamily="18" charset="0"/>
                          </a:rPr>
                        </m:ctrlPr>
                      </m:sSupPr>
                      <m:e>
                        <m:r>
                          <a:rPr lang="en-US" sz="3000" b="0" i="1" smtClean="0">
                            <a:latin typeface="Cambria Math" panose="02040503050406030204" pitchFamily="18" charset="0"/>
                          </a:rPr>
                          <m:t>2</m:t>
                        </m:r>
                      </m:e>
                      <m:sup>
                        <m:r>
                          <a:rPr lang="en-US" sz="3000" b="0" i="1" smtClean="0">
                            <a:latin typeface="Cambria Math" panose="02040503050406030204" pitchFamily="18" charset="0"/>
                          </a:rPr>
                          <m:t>−</m:t>
                        </m:r>
                        <m:r>
                          <a:rPr lang="en-US" sz="3000" b="0" i="1" smtClean="0">
                            <a:latin typeface="Cambria Math" panose="02040503050406030204" pitchFamily="18" charset="0"/>
                          </a:rPr>
                          <m:t>100</m:t>
                        </m:r>
                      </m:sup>
                    </m:sSup>
                    <m:r>
                      <a:rPr lang="en-US" sz="3000" b="0" i="1" smtClean="0">
                        <a:latin typeface="Cambria Math" panose="02040503050406030204" pitchFamily="18" charset="0"/>
                      </a:rPr>
                      <m:t>,</m:t>
                    </m:r>
                  </m:oMath>
                </a14:m>
                <a:r>
                  <a:rPr lang="en-US" sz="3000" dirty="0"/>
                  <a:t> </a:t>
                </a:r>
                <a14:m>
                  <m:oMath xmlns:m="http://schemas.openxmlformats.org/officeDocument/2006/math">
                    <m:sSup>
                      <m:sSupPr>
                        <m:ctrlPr>
                          <a:rPr lang="en-US" sz="3000" i="1">
                            <a:latin typeface="Cambria Math" panose="02040503050406030204" pitchFamily="18" charset="0"/>
                          </a:rPr>
                        </m:ctrlPr>
                      </m:sSupPr>
                      <m:e>
                        <m:r>
                          <a:rPr lang="en-US" sz="3000" b="0" i="1" smtClean="0">
                            <a:latin typeface="Cambria Math" panose="02040503050406030204" pitchFamily="18" charset="0"/>
                          </a:rPr>
                          <m:t>2</m:t>
                        </m:r>
                      </m:e>
                      <m:sup>
                        <m:r>
                          <a:rPr lang="en-US" sz="3000" b="0" i="1" smtClean="0">
                            <a:latin typeface="Cambria Math" panose="02040503050406030204" pitchFamily="18" charset="0"/>
                          </a:rPr>
                          <m:t>−</m:t>
                        </m:r>
                        <m:r>
                          <a:rPr lang="en-US" sz="3000" b="0" i="1" smtClean="0">
                            <a:latin typeface="Cambria Math" panose="02040503050406030204" pitchFamily="18" charset="0"/>
                          </a:rPr>
                          <m:t>1000</m:t>
                        </m:r>
                      </m:sup>
                    </m:sSup>
                  </m:oMath>
                </a14:m>
                <a:r>
                  <a:rPr lang="en-US" sz="3000" dirty="0" smtClean="0"/>
                  <a:t>, …</a:t>
                </a:r>
                <a:endParaRPr lang="en-US" sz="3000" dirty="0"/>
              </a:p>
              <a:p>
                <a:pPr marL="0" lvl="1" indent="0">
                  <a:spcBef>
                    <a:spcPts val="1000"/>
                  </a:spcBef>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91" t="-476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119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Goal</a:t>
            </a:r>
            <a:endParaRPr lang="en-US" dirty="0"/>
          </a:p>
        </p:txBody>
      </p:sp>
      <p:sp>
        <p:nvSpPr>
          <p:cNvPr id="3" name="Content Placeholder 2"/>
          <p:cNvSpPr>
            <a:spLocks noGrp="1"/>
          </p:cNvSpPr>
          <p:nvPr>
            <p:ph idx="1"/>
          </p:nvPr>
        </p:nvSpPr>
        <p:spPr/>
        <p:txBody>
          <a:bodyPr>
            <a:normAutofit/>
          </a:bodyPr>
          <a:lstStyle/>
          <a:p>
            <a:r>
              <a:rPr lang="en-US" dirty="0" smtClean="0"/>
              <a:t>Define computational security in presence of eavesdropper who intercepts a single (long) message</a:t>
            </a:r>
          </a:p>
          <a:p>
            <a:pPr marL="0" lvl="1" indent="0" algn="ctr">
              <a:spcBef>
                <a:spcPts val="1000"/>
              </a:spcBef>
              <a:buNone/>
            </a:pPr>
            <a:r>
              <a:rPr lang="en-US" i="1" dirty="0"/>
              <a:t>If you don’t understand what you want to achieve, how can you possibly know when (or if) you have achieved it?</a:t>
            </a:r>
          </a:p>
          <a:p>
            <a:r>
              <a:rPr lang="en-US" strike="sngStrike" dirty="0"/>
              <a:t>Show how to build a symmetric encryption scheme with computational security in the presence of an eavesdropper.</a:t>
            </a:r>
          </a:p>
          <a:p>
            <a:r>
              <a:rPr lang="en-US" strike="sngStrike" dirty="0" smtClean="0"/>
              <a:t>Define computational security against an active attacker who might modify the message</a:t>
            </a:r>
            <a:endParaRPr lang="en-US" strike="sngStrike" dirty="0"/>
          </a:p>
          <a:p>
            <a:r>
              <a:rPr lang="en-US" strike="sngStrike" dirty="0" smtClean="0"/>
              <a:t>Define computational security for multiple messages in presence of an eavesdropper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5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Security</a:t>
            </a:r>
            <a:endParaRPr lang="en-US" dirty="0"/>
          </a:p>
        </p:txBody>
      </p:sp>
      <p:sp>
        <p:nvSpPr>
          <p:cNvPr id="3" name="Content Placeholder 2"/>
          <p:cNvSpPr>
            <a:spLocks noGrp="1"/>
          </p:cNvSpPr>
          <p:nvPr>
            <p:ph idx="1"/>
          </p:nvPr>
        </p:nvSpPr>
        <p:spPr/>
        <p:txBody>
          <a:bodyPr>
            <a:normAutofit lnSpcReduction="10000"/>
          </a:bodyPr>
          <a:lstStyle/>
          <a:p>
            <a:pPr marL="457200" lvl="1" indent="0">
              <a:buNone/>
            </a:pPr>
            <a:r>
              <a:rPr lang="en-US" altLang="en-US" sz="3200" dirty="0">
                <a:solidFill>
                  <a:srgbClr val="009900"/>
                </a:solidFill>
              </a:rPr>
              <a:t>“A scheme is (t,</a:t>
            </a:r>
            <a:r>
              <a:rPr lang="en-US" altLang="en-US" sz="3200" dirty="0">
                <a:solidFill>
                  <a:srgbClr val="009900"/>
                </a:solidFill>
                <a:sym typeface="Symbol" panose="05050102010706020507" pitchFamily="18" charset="2"/>
              </a:rPr>
              <a:t>)-secure if </a:t>
            </a:r>
            <a:r>
              <a:rPr lang="en-US" altLang="en-US" sz="3200" b="1" dirty="0">
                <a:solidFill>
                  <a:srgbClr val="009900"/>
                </a:solidFill>
                <a:sym typeface="Symbol" panose="05050102010706020507" pitchFamily="18" charset="2"/>
              </a:rPr>
              <a:t>every</a:t>
            </a:r>
            <a:r>
              <a:rPr lang="en-US" altLang="en-US" sz="3200" dirty="0">
                <a:solidFill>
                  <a:srgbClr val="009900"/>
                </a:solidFill>
                <a:sym typeface="Symbol" panose="05050102010706020507" pitchFamily="18" charset="2"/>
              </a:rPr>
              <a:t> adversary running for time at most t succeeds in breaking the scheme with probability at most ”</a:t>
            </a:r>
          </a:p>
          <a:p>
            <a:r>
              <a:rPr lang="en-US" dirty="0" smtClean="0"/>
              <a:t>Example: t = 2</a:t>
            </a:r>
            <a:r>
              <a:rPr lang="en-US" baseline="30000" dirty="0" smtClean="0"/>
              <a:t>60</a:t>
            </a:r>
            <a:r>
              <a:rPr lang="en-US" dirty="0" smtClean="0"/>
              <a:t> CPU cycles</a:t>
            </a:r>
          </a:p>
          <a:p>
            <a:pPr lvl="1"/>
            <a:r>
              <a:rPr lang="en-US" dirty="0" smtClean="0"/>
              <a:t>9 years on a 4GHz processor</a:t>
            </a:r>
          </a:p>
          <a:p>
            <a:pPr lvl="1"/>
            <a:r>
              <a:rPr lang="en-US" dirty="0" smtClean="0"/>
              <a:t>&lt; 1 minute on fastest supercomputer (in parallel)</a:t>
            </a:r>
          </a:p>
          <a:p>
            <a:r>
              <a:rPr lang="en-US" dirty="0" smtClean="0"/>
              <a:t>Full formal definition needs to specify “break”</a:t>
            </a:r>
          </a:p>
          <a:p>
            <a:r>
              <a:rPr lang="en-US" dirty="0"/>
              <a:t>Important Metric in Practice</a:t>
            </a:r>
          </a:p>
          <a:p>
            <a:pPr lvl="1"/>
            <a:r>
              <a:rPr lang="en-US" b="1" dirty="0" smtClean="0"/>
              <a:t>Caveat 1</a:t>
            </a:r>
            <a:r>
              <a:rPr lang="en-US" dirty="0" smtClean="0"/>
              <a:t>: difficult to provide/prove such precise statements</a:t>
            </a:r>
          </a:p>
          <a:p>
            <a:pPr lvl="1"/>
            <a:r>
              <a:rPr lang="en-US" b="1" dirty="0" smtClean="0"/>
              <a:t>Caveat 2</a:t>
            </a:r>
            <a:r>
              <a:rPr lang="en-US" dirty="0" smtClean="0"/>
              <a:t>: hardware improves over time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5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4"/>
                <a:ext cx="10515600" cy="4651375"/>
              </a:xfrm>
            </p:spPr>
            <p:txBody>
              <a:bodyPr>
                <a:normAutofit fontScale="92500" lnSpcReduction="20000"/>
              </a:bodyPr>
              <a:lstStyle/>
              <a:p>
                <a:pPr marL="0" indent="0" algn="ctr">
                  <a:buNone/>
                </a:pPr>
                <a:r>
                  <a:rPr lang="en-US" sz="3900" dirty="0" smtClean="0">
                    <a:solidFill>
                      <a:srgbClr val="00B0F0"/>
                    </a:solidFill>
                  </a:rPr>
                  <a:t>A scheme is secure if every </a:t>
                </a:r>
                <a:r>
                  <a:rPr lang="en-US" sz="3900" i="1" dirty="0" smtClean="0">
                    <a:solidFill>
                      <a:srgbClr val="00B0F0"/>
                    </a:solidFill>
                  </a:rPr>
                  <a:t>probabilistic polynomial time </a:t>
                </a:r>
                <a:r>
                  <a:rPr lang="en-US" sz="3900" dirty="0" smtClean="0">
                    <a:solidFill>
                      <a:srgbClr val="00B0F0"/>
                    </a:solidFill>
                  </a:rPr>
                  <a:t>(</a:t>
                </a:r>
                <a:r>
                  <a:rPr lang="en-US" sz="3900" dirty="0" err="1" smtClean="0">
                    <a:solidFill>
                      <a:srgbClr val="00B0F0"/>
                    </a:solidFill>
                  </a:rPr>
                  <a:t>ppt</a:t>
                </a:r>
                <a:r>
                  <a:rPr lang="en-US" sz="3900" dirty="0" smtClean="0">
                    <a:solidFill>
                      <a:srgbClr val="00B0F0"/>
                    </a:solidFill>
                  </a:rPr>
                  <a:t>) adversary “succeeds” with </a:t>
                </a:r>
                <a:r>
                  <a:rPr lang="en-US" sz="3900" i="1" dirty="0" smtClean="0">
                    <a:solidFill>
                      <a:srgbClr val="00B0F0"/>
                    </a:solidFill>
                  </a:rPr>
                  <a:t>negligible</a:t>
                </a:r>
                <a:r>
                  <a:rPr lang="en-US" sz="3900" dirty="0" smtClean="0">
                    <a:solidFill>
                      <a:srgbClr val="00B0F0"/>
                    </a:solidFill>
                  </a:rPr>
                  <a:t> probability. </a:t>
                </a:r>
              </a:p>
              <a:p>
                <a:pPr marL="0" indent="0">
                  <a:buNone/>
                </a:pPr>
                <a:endParaRPr lang="en-US" dirty="0" smtClean="0"/>
              </a:p>
              <a:p>
                <a:r>
                  <a:rPr lang="en-US" sz="3300" dirty="0" smtClean="0"/>
                  <a:t>Two Key Concepts</a:t>
                </a:r>
              </a:p>
              <a:p>
                <a:pPr lvl="1"/>
                <a:r>
                  <a:rPr lang="en-US" sz="2800" dirty="0" smtClean="0"/>
                  <a:t>Polynomial time algorithm</a:t>
                </a:r>
              </a:p>
              <a:p>
                <a:pPr lvl="1"/>
                <a:r>
                  <a:rPr lang="en-US" sz="2800" dirty="0" smtClean="0"/>
                  <a:t>Negligible Function </a:t>
                </a:r>
              </a:p>
              <a:p>
                <a:pPr marL="457200" lvl="1" indent="0">
                  <a:buNone/>
                </a:pPr>
                <a:endParaRPr lang="en-US" dirty="0" smtClean="0"/>
              </a:p>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p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4"/>
                <a:ext cx="10515600" cy="4651375"/>
              </a:xfrm>
              <a:blipFill>
                <a:blip r:embed="rId2"/>
                <a:stretch>
                  <a:fillRect l="-1275" t="-49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3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886440" cy="4351338"/>
              </a:xfrm>
            </p:spPr>
            <p:txBody>
              <a:bodyPr>
                <a:normAutofit/>
              </a:bodyPr>
              <a:lstStyle/>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a:t>
                </a:r>
                <a14:m>
                  <m:oMath xmlns:m="http://schemas.openxmlformats.org/officeDocument/2006/math">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e>
                    </m:d>
                    <m:r>
                      <a:rPr lang="en-US" b="0" i="1" smtClean="0">
                        <a:latin typeface="Cambria Math" panose="02040503050406030204" pitchFamily="18" charset="0"/>
                        <a:ea typeface="Cambria Math" panose="02040503050406030204" pitchFamily="18" charset="0"/>
                      </a:rPr>
                      <m:t>&gt;</m:t>
                    </m:r>
                    <m:r>
                      <a:rPr lang="en-US" b="0" i="1" smtClean="0">
                        <a:latin typeface="Cambria Math" panose="02040503050406030204" pitchFamily="18" charset="0"/>
                        <a:ea typeface="Cambria Math" panose="02040503050406030204" pitchFamily="18" charset="0"/>
                      </a:rPr>
                      <m:t>0</m:t>
                    </m:r>
                  </m:oMath>
                </a14:m>
                <a:r>
                  <a:rPr lang="en-US" dirty="0" smtClean="0"/>
                  <a:t>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smtClean="0"/>
              </a:p>
              <a:p>
                <a:pPr marL="0" indent="0">
                  <a:buNone/>
                </a:pPr>
                <a:endParaRPr lang="en-US" dirty="0"/>
              </a:p>
              <a:p>
                <a:pPr marL="0" indent="0">
                  <a:buNone/>
                </a:pPr>
                <a:r>
                  <a:rPr lang="en-US" b="1" dirty="0" smtClean="0"/>
                  <a:t>Intuition</a:t>
                </a:r>
                <a:r>
                  <a:rPr lang="en-US" dirty="0" smtClean="0"/>
                  <a:t>: If we choose the security parameter n to be sufficiently large then we can make the adversaries success probability very small (negligibly small).</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886440" cy="4351338"/>
              </a:xfrm>
              <a:blipFill>
                <a:blip r:embed="rId2"/>
                <a:stretch>
                  <a:fillRect l="-1176"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69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p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smtClean="0"/>
              </a:p>
              <a:p>
                <a:pPr marL="0" indent="0">
                  <a:buNone/>
                </a:pPr>
                <a:endParaRPr lang="en-US" dirty="0"/>
              </a:p>
              <a:p>
                <a:pPr marL="0" indent="0">
                  <a:buNone/>
                </a:pPr>
                <a:r>
                  <a:rPr lang="en-US" dirty="0" smtClean="0"/>
                  <a:t>Which functions below are negligible?</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r>
                          <a:rPr lang="en-US" b="0" i="1" smtClean="0">
                            <a:latin typeface="Cambria Math" panose="02040503050406030204" pitchFamily="18" charset="0"/>
                          </a:rPr>
                          <m:t>𝑛</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1000</m:t>
                            </m:r>
                          </m:sup>
                        </m:sSup>
                        <m:r>
                          <a:rPr lang="en-US" i="1">
                            <a:latin typeface="Cambria Math" panose="02040503050406030204" pitchFamily="18" charset="0"/>
                            <a:ea typeface="Cambria Math" panose="02040503050406030204" pitchFamily="18" charset="0"/>
                          </a:rPr>
                          <m:t>1000</m:t>
                        </m:r>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1000</m:t>
                        </m:r>
                      </m:sup>
                    </m:sSup>
                  </m:oMath>
                </a14:m>
                <a:endParaRPr lang="en-US" i="1" dirty="0" smtClean="0">
                  <a:latin typeface="Cambria Math" panose="02040503050406030204" pitchFamily="18" charset="0"/>
                </a:endParaRPr>
              </a:p>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100</m:t>
                            </m:r>
                          </m:sup>
                        </m:sSup>
                        <m:r>
                          <a:rPr lang="en-US" b="0" i="1" smtClean="0">
                            <a:latin typeface="Cambria Math" panose="02040503050406030204" pitchFamily="18" charset="0"/>
                          </a:rPr>
                          <m:t>2</m:t>
                        </m:r>
                      </m:e>
                      <m:sup>
                        <m:r>
                          <a:rPr lang="en-US" b="0"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𝑛</m:t>
                            </m:r>
                          </m:e>
                        </m:rad>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r>
                              <a:rPr lang="en-US" b="0" i="1" smtClean="0">
                                <a:latin typeface="Cambria Math" panose="02040503050406030204" pitchFamily="18" charset="0"/>
                              </a:rPr>
                              <m:t>𝑛</m:t>
                            </m:r>
                          </m:e>
                        </m:func>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𝑛</m:t>
                        </m:r>
                      </m:e>
                      <m:sup>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𝑛</m:t>
                            </m:r>
                          </m:e>
                        </m:func>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38" t="-2521" r="-75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2828" y="3063766"/>
            <a:ext cx="5675586" cy="3794234"/>
          </a:xfrm>
          <a:prstGeom prst="rect">
            <a:avLst/>
          </a:prstGeom>
        </p:spPr>
      </p:pic>
    </p:spTree>
    <p:extLst>
      <p:ext uri="{BB962C8B-B14F-4D97-AF65-F5344CB8AC3E}">
        <p14:creationId xmlns:p14="http://schemas.microsoft.com/office/powerpoint/2010/main" val="1066991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is Cryptography?</a:t>
            </a:r>
            <a:endParaRPr lang="en-US" dirty="0"/>
          </a:p>
        </p:txBody>
      </p:sp>
      <p:sp>
        <p:nvSpPr>
          <p:cNvPr id="3" name="Content Placeholder 2"/>
          <p:cNvSpPr>
            <a:spLocks noGrp="1"/>
          </p:cNvSpPr>
          <p:nvPr>
            <p:ph idx="1"/>
          </p:nvPr>
        </p:nvSpPr>
        <p:spPr>
          <a:xfrm>
            <a:off x="738513" y="1690688"/>
            <a:ext cx="10515600" cy="4351338"/>
          </a:xfrm>
        </p:spPr>
        <p:txBody>
          <a:bodyPr/>
          <a:lstStyle/>
          <a:p>
            <a:pPr marL="0" indent="0">
              <a:buNone/>
            </a:pPr>
            <a:r>
              <a:rPr lang="en-US" dirty="0" smtClean="0">
                <a:solidFill>
                  <a:schemeClr val="bg2"/>
                </a:solidFill>
              </a:rPr>
              <a:t>“the art of writing or solving codes” – Concise Oxford English Dictionary</a:t>
            </a:r>
          </a:p>
          <a:p>
            <a:pPr marL="0" indent="0">
              <a:buNone/>
            </a:pPr>
            <a:endParaRPr lang="en-US" dirty="0">
              <a:solidFill>
                <a:schemeClr val="bg2"/>
              </a:solidFill>
            </a:endParaRPr>
          </a:p>
          <a:p>
            <a:pPr marL="0" indent="0" algn="ctr">
              <a:buNone/>
            </a:pPr>
            <a:r>
              <a:rPr lang="en-US" sz="3600" dirty="0" smtClean="0"/>
              <a:t>“The study of mathematical techniques for </a:t>
            </a:r>
            <a:r>
              <a:rPr lang="en-US" sz="3600" i="1" dirty="0" smtClean="0"/>
              <a:t>securing digital information</a:t>
            </a:r>
            <a:r>
              <a:rPr lang="en-US" sz="3600" dirty="0" smtClean="0"/>
              <a:t>, systems and distributed computation against adversarial attacks.” </a:t>
            </a:r>
          </a:p>
          <a:p>
            <a:pPr marL="0" indent="0" algn="ctr">
              <a:buNone/>
            </a:pPr>
            <a:r>
              <a:rPr lang="en-US" sz="3600" dirty="0" smtClean="0"/>
              <a:t>-- Intro to Modern Cryptography</a:t>
            </a:r>
            <a:endParaRPr lang="en-US" sz="3600" dirty="0"/>
          </a:p>
        </p:txBody>
      </p:sp>
      <p:cxnSp>
        <p:nvCxnSpPr>
          <p:cNvPr id="5" name="Straight Arrow Connector 4"/>
          <p:cNvCxnSpPr/>
          <p:nvPr/>
        </p:nvCxnSpPr>
        <p:spPr>
          <a:xfrm>
            <a:off x="638827" y="5999967"/>
            <a:ext cx="107149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81578" y="5748229"/>
            <a:ext cx="12526" cy="5636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80120" y="5253028"/>
            <a:ext cx="1791260" cy="369332"/>
          </a:xfrm>
          <a:prstGeom prst="rect">
            <a:avLst/>
          </a:prstGeom>
          <a:noFill/>
        </p:spPr>
        <p:txBody>
          <a:bodyPr wrap="none" rtlCol="0">
            <a:spAutoFit/>
          </a:bodyPr>
          <a:lstStyle/>
          <a:p>
            <a:r>
              <a:rPr lang="en-US" b="1" dirty="0" smtClean="0"/>
              <a:t>Late 20</a:t>
            </a:r>
            <a:r>
              <a:rPr lang="en-US" b="1" baseline="30000" dirty="0" smtClean="0"/>
              <a:t>th</a:t>
            </a:r>
            <a:r>
              <a:rPr lang="en-US" b="1" dirty="0" smtClean="0"/>
              <a:t> century</a:t>
            </a:r>
            <a:endParaRPr lang="en-US" b="1" dirty="0"/>
          </a:p>
        </p:txBody>
      </p:sp>
      <p:sp>
        <p:nvSpPr>
          <p:cNvPr id="10" name="TextBox 9"/>
          <p:cNvSpPr txBox="1"/>
          <p:nvPr/>
        </p:nvSpPr>
        <p:spPr>
          <a:xfrm>
            <a:off x="2273156" y="5594831"/>
            <a:ext cx="486030" cy="369332"/>
          </a:xfrm>
          <a:prstGeom prst="rect">
            <a:avLst/>
          </a:prstGeom>
          <a:noFill/>
        </p:spPr>
        <p:txBody>
          <a:bodyPr wrap="none" rtlCol="0">
            <a:spAutoFit/>
          </a:bodyPr>
          <a:lstStyle/>
          <a:p>
            <a:r>
              <a:rPr lang="en-US" b="1" dirty="0" smtClean="0"/>
              <a:t>Art</a:t>
            </a:r>
            <a:endParaRPr lang="en-US" b="1" dirty="0"/>
          </a:p>
        </p:txBody>
      </p:sp>
      <p:sp>
        <p:nvSpPr>
          <p:cNvPr id="11" name="TextBox 10"/>
          <p:cNvSpPr txBox="1"/>
          <p:nvPr/>
        </p:nvSpPr>
        <p:spPr>
          <a:xfrm>
            <a:off x="10271380" y="5631192"/>
            <a:ext cx="896399" cy="369332"/>
          </a:xfrm>
          <a:prstGeom prst="rect">
            <a:avLst/>
          </a:prstGeom>
          <a:noFill/>
        </p:spPr>
        <p:txBody>
          <a:bodyPr wrap="none" rtlCol="0">
            <a:spAutoFit/>
          </a:bodyPr>
          <a:lstStyle/>
          <a:p>
            <a:r>
              <a:rPr lang="en-US" b="1" dirty="0" smtClean="0"/>
              <a:t>Science</a:t>
            </a:r>
            <a:endParaRPr lang="en-US" b="1" dirty="0"/>
          </a:p>
        </p:txBody>
      </p:sp>
      <p:pic>
        <p:nvPicPr>
          <p:cNvPr id="3076" name="Picture 4" descr="Image result for caes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5880" y="5468382"/>
            <a:ext cx="854018" cy="11233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nig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043" y="5466573"/>
            <a:ext cx="1744247" cy="115973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D104D3F7-B83F-4105-B753-146AD0E5364B}" type="slidenum">
              <a:rPr lang="en-US" smtClean="0"/>
              <a:t>8</a:t>
            </a:fld>
            <a:endParaRPr lang="en-US"/>
          </a:p>
        </p:txBody>
      </p:sp>
    </p:spTree>
    <p:extLst>
      <p:ext uri="{BB962C8B-B14F-4D97-AF65-F5344CB8AC3E}">
        <p14:creationId xmlns:p14="http://schemas.microsoft.com/office/powerpoint/2010/main" val="40826537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p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smtClean="0"/>
              </a:p>
              <a:p>
                <a:pPr marL="0" indent="0">
                  <a:buNone/>
                </a:pPr>
                <a:endParaRPr lang="en-US" dirty="0"/>
              </a:p>
              <a:p>
                <a:pPr marL="0" indent="0">
                  <a:buNone/>
                </a:pPr>
                <a:r>
                  <a:rPr lang="en-US" dirty="0" smtClean="0"/>
                  <a:t>Which functions below are negligible?</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r>
                          <a:rPr lang="en-US" b="0" i="1" smtClean="0">
                            <a:latin typeface="Cambria Math" panose="02040503050406030204" pitchFamily="18" charset="0"/>
                          </a:rPr>
                          <m:t>𝑛</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1000</m:t>
                            </m:r>
                          </m:sup>
                        </m:sSup>
                        <m:r>
                          <a:rPr lang="en-US" i="1">
                            <a:latin typeface="Cambria Math" panose="02040503050406030204" pitchFamily="18" charset="0"/>
                            <a:ea typeface="Cambria Math" panose="02040503050406030204" pitchFamily="18" charset="0"/>
                          </a:rPr>
                          <m:t>1000</m:t>
                        </m:r>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1000</m:t>
                        </m:r>
                      </m:sup>
                    </m:sSup>
                  </m:oMath>
                </a14:m>
                <a:endParaRPr lang="en-US" i="1" dirty="0" smtClean="0">
                  <a:latin typeface="Cambria Math" panose="02040503050406030204" pitchFamily="18" charset="0"/>
                </a:endParaRPr>
              </a:p>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100</m:t>
                            </m:r>
                          </m:sup>
                        </m:sSup>
                        <m:r>
                          <a:rPr lang="en-US" b="0" i="1" smtClean="0">
                            <a:latin typeface="Cambria Math" panose="02040503050406030204" pitchFamily="18" charset="0"/>
                          </a:rPr>
                          <m:t>2</m:t>
                        </m:r>
                      </m:e>
                      <m:sup>
                        <m:r>
                          <a:rPr lang="en-US" b="0"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𝑛</m:t>
                            </m:r>
                          </m:e>
                        </m:rad>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r>
                              <a:rPr lang="en-US" b="0" i="1" smtClean="0">
                                <a:latin typeface="Cambria Math" panose="02040503050406030204" pitchFamily="18" charset="0"/>
                              </a:rPr>
                              <m:t>𝑛</m:t>
                            </m:r>
                          </m:e>
                        </m:func>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𝑛</m:t>
                        </m:r>
                      </m:e>
                      <m:sup>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𝑛</m:t>
                            </m:r>
                          </m:e>
                        </m:func>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38" t="-2521" r="-75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60833" t="42568" r="21452" b="26015"/>
          <a:stretch/>
        </p:blipFill>
        <p:spPr>
          <a:xfrm>
            <a:off x="5370785" y="3124419"/>
            <a:ext cx="6479629" cy="3231931"/>
          </a:xfrm>
          <a:prstGeom prst="rect">
            <a:avLst/>
          </a:prstGeom>
        </p:spPr>
      </p:pic>
    </p:spTree>
    <p:extLst>
      <p:ext uri="{BB962C8B-B14F-4D97-AF65-F5344CB8AC3E}">
        <p14:creationId xmlns:p14="http://schemas.microsoft.com/office/powerpoint/2010/main" val="15891990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p:sp>
        <p:nvSpPr>
          <p:cNvPr id="3" name="Content Placeholder 2"/>
          <p:cNvSpPr>
            <a:spLocks noGrp="1"/>
          </p:cNvSpPr>
          <p:nvPr>
            <p:ph idx="1"/>
          </p:nvPr>
        </p:nvSpPr>
        <p:spPr/>
        <p:txBody>
          <a:bodyPr/>
          <a:lstStyle/>
          <a:p>
            <a:pPr marL="0" indent="0">
              <a:buNone/>
            </a:pPr>
            <a:r>
              <a:rPr lang="en-US" b="1" dirty="0" smtClean="0"/>
              <a:t>Definition</a:t>
            </a:r>
            <a:r>
              <a:rPr lang="en-US" dirty="0" smtClean="0"/>
              <a:t>: An (randomized) algorithm A runs in polynomial time if there exists a polynomial </a:t>
            </a:r>
            <a:r>
              <a:rPr lang="en-US" dirty="0"/>
              <a:t>p</a:t>
            </a:r>
            <a:r>
              <a:rPr lang="en-US" dirty="0" smtClean="0"/>
              <a:t>(.) such that for every n-bit input x, A(x) terminates in at most p(n) steps in expectation.</a:t>
            </a:r>
          </a:p>
          <a:p>
            <a:pPr marL="0" indent="0">
              <a:buNone/>
            </a:pPr>
            <a:endParaRPr lang="en-US" dirty="0"/>
          </a:p>
          <a:p>
            <a:pPr marL="0" indent="0">
              <a:buNone/>
            </a:pPr>
            <a:r>
              <a:rPr lang="en-US" b="1" dirty="0" smtClean="0"/>
              <a:t>Intuition: </a:t>
            </a:r>
            <a:r>
              <a:rPr lang="en-US" dirty="0" smtClean="0"/>
              <a:t>If an algorithm A does not run in polynomial time then, for sufficiently large n, it will quickly become impractical for any attacker to run the algorithm A. </a:t>
            </a:r>
          </a:p>
          <a:p>
            <a:endParaRPr lang="en-US" dirty="0" smtClean="0"/>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3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4"/>
                <a:ext cx="10515600" cy="4651375"/>
              </a:xfrm>
            </p:spPr>
            <p:txBody>
              <a:bodyPr>
                <a:normAutofit lnSpcReduction="10000"/>
              </a:bodyPr>
              <a:lstStyle/>
              <a:p>
                <a:pPr marL="0" indent="0" algn="ctr">
                  <a:buNone/>
                </a:pPr>
                <a:r>
                  <a:rPr lang="en-US" sz="3900" dirty="0" smtClean="0">
                    <a:solidFill>
                      <a:srgbClr val="00B0F0"/>
                    </a:solidFill>
                  </a:rPr>
                  <a:t>A scheme is secure if every </a:t>
                </a:r>
                <a:r>
                  <a:rPr lang="en-US" sz="3900" i="1" dirty="0" smtClean="0">
                    <a:solidFill>
                      <a:srgbClr val="00B0F0"/>
                    </a:solidFill>
                  </a:rPr>
                  <a:t>probabilistic polynomial time </a:t>
                </a:r>
                <a:r>
                  <a:rPr lang="en-US" sz="3900" dirty="0" smtClean="0">
                    <a:solidFill>
                      <a:srgbClr val="00B0F0"/>
                    </a:solidFill>
                  </a:rPr>
                  <a:t>(</a:t>
                </a:r>
                <a:r>
                  <a:rPr lang="en-US" sz="3900" dirty="0" err="1" smtClean="0">
                    <a:solidFill>
                      <a:srgbClr val="00B0F0"/>
                    </a:solidFill>
                  </a:rPr>
                  <a:t>ppt</a:t>
                </a:r>
                <a:r>
                  <a:rPr lang="en-US" sz="3900" dirty="0" smtClean="0">
                    <a:solidFill>
                      <a:srgbClr val="00B0F0"/>
                    </a:solidFill>
                  </a:rPr>
                  <a:t>) adversary “succeeds” with </a:t>
                </a:r>
                <a:r>
                  <a:rPr lang="en-US" sz="3900" i="1" dirty="0" smtClean="0">
                    <a:solidFill>
                      <a:srgbClr val="00B0F0"/>
                    </a:solidFill>
                  </a:rPr>
                  <a:t>negligible</a:t>
                </a:r>
                <a:r>
                  <a:rPr lang="en-US" sz="3900" dirty="0" smtClean="0">
                    <a:solidFill>
                      <a:srgbClr val="00B0F0"/>
                    </a:solidFill>
                  </a:rPr>
                  <a:t> probability. </a:t>
                </a:r>
              </a:p>
              <a:p>
                <a:pPr marL="0" indent="0">
                  <a:buNone/>
                </a:pPr>
                <a:endParaRPr lang="en-US" dirty="0" smtClean="0"/>
              </a:p>
              <a:p>
                <a:r>
                  <a:rPr lang="en-US" sz="3300" b="1" dirty="0" smtClean="0"/>
                  <a:t>General Attack 1: </a:t>
                </a:r>
                <a:r>
                  <a:rPr lang="en-US" sz="3300" dirty="0" smtClean="0"/>
                  <a:t>Test all possible secret keys </a:t>
                </a:r>
                <a14:m>
                  <m:oMath xmlns:m="http://schemas.openxmlformats.org/officeDocument/2006/math">
                    <m:r>
                      <m:rPr>
                        <m:sty m:val="p"/>
                      </m:rPr>
                      <a:rPr lang="en-US" sz="3600">
                        <a:latin typeface="Cambria Math" panose="02040503050406030204" pitchFamily="18" charset="0"/>
                        <a:ea typeface="Cambria Math" panose="02040503050406030204" pitchFamily="18" charset="0"/>
                      </a:rPr>
                      <m:t>k</m:t>
                    </m:r>
                    <m:r>
                      <a:rPr lang="en-US" sz="3600" b="0" i="0" smtClean="0">
                        <a:latin typeface="Cambria Math" panose="02040503050406030204" pitchFamily="18" charset="0"/>
                        <a:ea typeface="Cambria Math" panose="02040503050406030204" pitchFamily="18" charset="0"/>
                      </a:rPr>
                      <m:t>′</m:t>
                    </m:r>
                    <m:r>
                      <a:rPr lang="el-GR" sz="3600" i="1">
                        <a:latin typeface="Cambria Math" panose="02040503050406030204" pitchFamily="18" charset="0"/>
                        <a:ea typeface="Cambria Math" panose="02040503050406030204" pitchFamily="18" charset="0"/>
                      </a:rPr>
                      <m:t>∈</m:t>
                    </m:r>
                    <m:r>
                      <a:rPr lang="el-GR" sz="3600" i="1">
                        <a:latin typeface="Cambria Math" panose="02040503050406030204" pitchFamily="18" charset="0"/>
                        <a:ea typeface="Cambria Math" panose="02040503050406030204" pitchFamily="18" charset="0"/>
                      </a:rPr>
                      <m:t>𝒦</m:t>
                    </m:r>
                  </m:oMath>
                </a14:m>
                <a:r>
                  <a:rPr lang="en-US" sz="3600" dirty="0"/>
                  <a:t> </a:t>
                </a:r>
                <a:endParaRPr lang="en-US" sz="3600" dirty="0" smtClean="0"/>
              </a:p>
              <a:p>
                <a:pPr lvl="1"/>
                <a:r>
                  <a:rPr lang="en-US" sz="2900" dirty="0" smtClean="0"/>
                  <a:t>Doesn’t run in polynomial time, since </a:t>
                </a:r>
                <a14:m>
                  <m:oMath xmlns:m="http://schemas.openxmlformats.org/officeDocument/2006/math">
                    <m:d>
                      <m:dPr>
                        <m:begChr m:val="|"/>
                        <m:endChr m:val="|"/>
                        <m:ctrlPr>
                          <a:rPr lang="el-GR" sz="3200" i="1" smtClean="0">
                            <a:latin typeface="Cambria Math" panose="02040503050406030204" pitchFamily="18" charset="0"/>
                            <a:ea typeface="Cambria Math" panose="02040503050406030204" pitchFamily="18" charset="0"/>
                          </a:rPr>
                        </m:ctrlPr>
                      </m:dPr>
                      <m:e>
                        <m:r>
                          <a:rPr lang="el-GR" sz="3200" i="1">
                            <a:latin typeface="Cambria Math" panose="02040503050406030204" pitchFamily="18" charset="0"/>
                            <a:ea typeface="Cambria Math" panose="02040503050406030204" pitchFamily="18" charset="0"/>
                          </a:rPr>
                          <m:t>𝒦</m:t>
                        </m:r>
                      </m:e>
                    </m:d>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2</m:t>
                        </m:r>
                      </m:e>
                      <m:sup>
                        <m:r>
                          <a:rPr lang="en-US" sz="3200" b="0" i="1" smtClean="0">
                            <a:latin typeface="Cambria Math" panose="02040503050406030204" pitchFamily="18" charset="0"/>
                            <a:ea typeface="Cambria Math" panose="02040503050406030204" pitchFamily="18" charset="0"/>
                          </a:rPr>
                          <m:t>𝑛</m:t>
                        </m:r>
                      </m:sup>
                    </m:sSup>
                  </m:oMath>
                </a14:m>
                <a:endParaRPr lang="en-US" sz="2900" dirty="0" smtClean="0"/>
              </a:p>
              <a:p>
                <a:r>
                  <a:rPr lang="en-US" sz="3300" b="1" dirty="0"/>
                  <a:t>General Attack </a:t>
                </a:r>
                <a:r>
                  <a:rPr lang="en-US" sz="3300" b="1" dirty="0" smtClean="0"/>
                  <a:t>2: </a:t>
                </a:r>
                <a:r>
                  <a:rPr lang="en-US" sz="3300" dirty="0" smtClean="0"/>
                  <a:t>Select random </a:t>
                </a:r>
                <a:r>
                  <a:rPr lang="en-US" sz="3200" dirty="0" smtClean="0"/>
                  <a:t>key </a:t>
                </a:r>
                <a14:m>
                  <m:oMath xmlns:m="http://schemas.openxmlformats.org/officeDocument/2006/math">
                    <m:sSup>
                      <m:sSupPr>
                        <m:ctrlPr>
                          <a:rPr lang="en-US" sz="3200" b="0" i="1" smtClean="0">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k</m:t>
                        </m:r>
                      </m:e>
                      <m:sup>
                        <m:r>
                          <a:rPr lang="en-US" sz="3200" b="0" i="0" smtClean="0">
                            <a:latin typeface="Cambria Math" panose="02040503050406030204" pitchFamily="18" charset="0"/>
                            <a:ea typeface="Cambria Math" panose="02040503050406030204" pitchFamily="18" charset="0"/>
                          </a:rPr>
                          <m:t>′</m:t>
                        </m:r>
                      </m:sup>
                    </m:sSup>
                    <m:r>
                      <a:rPr lang="el-GR" sz="3200" i="1">
                        <a:latin typeface="Cambria Math" panose="02040503050406030204" pitchFamily="18" charset="0"/>
                        <a:ea typeface="Cambria Math" panose="02040503050406030204" pitchFamily="18" charset="0"/>
                      </a:rPr>
                      <m:t>∈</m:t>
                    </m:r>
                    <m:r>
                      <a:rPr lang="el-GR" sz="3200" i="1">
                        <a:latin typeface="Cambria Math" panose="02040503050406030204" pitchFamily="18" charset="0"/>
                        <a:ea typeface="Cambria Math" panose="02040503050406030204" pitchFamily="18" charset="0"/>
                      </a:rPr>
                      <m:t>𝒦</m:t>
                    </m:r>
                    <m:r>
                      <a:rPr lang="en-US" sz="3200" b="0" i="0" smtClean="0">
                        <a:latin typeface="Cambria Math" panose="02040503050406030204" pitchFamily="18" charset="0"/>
                        <a:ea typeface="Cambria Math" panose="02040503050406030204" pitchFamily="18" charset="0"/>
                      </a:rPr>
                      <m:t>, </m:t>
                    </m:r>
                  </m:oMath>
                </a14:m>
                <a:r>
                  <a:rPr lang="en-US" sz="3200" dirty="0" smtClean="0"/>
                  <a:t>check if it is correct (otherwise output </a:t>
                </a:r>
                <a14:m>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r>
                      <a:rPr lang="en-US" sz="3200" b="1" i="1">
                        <a:solidFill>
                          <a:srgbClr val="FF0000"/>
                        </a:solidFill>
                        <a:latin typeface="Cambria Math" panose="02040503050406030204" pitchFamily="18" charset="0"/>
                        <a:ea typeface="Cambria Math" panose="02040503050406030204" pitchFamily="18" charset="0"/>
                      </a:rPr>
                      <m:t> </m:t>
                    </m:r>
                  </m:oMath>
                </a14:m>
                <a:r>
                  <a:rPr lang="en-US" sz="3200" dirty="0" smtClean="0"/>
                  <a:t>for “fail”). </a:t>
                </a:r>
                <a:endParaRPr lang="en-US" sz="3200" dirty="0"/>
              </a:p>
              <a:p>
                <a:pPr lvl="1"/>
                <a:r>
                  <a:rPr lang="en-US" sz="2900" dirty="0" smtClean="0"/>
                  <a:t>Only successful with negligible probability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4"/>
                <a:ext cx="10515600" cy="4651375"/>
              </a:xfrm>
              <a:blipFill>
                <a:blip r:embed="rId2"/>
                <a:stretch>
                  <a:fillRect l="-1971" t="-4325" r="-28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3317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Asymptotic Approach</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Closure</a:t>
            </a:r>
          </a:p>
          <a:p>
            <a:pPr lvl="1"/>
            <a:r>
              <a:rPr lang="en-US" dirty="0"/>
              <a:t>If subroutine B runs in polynomial time and algorithm A makes </a:t>
            </a:r>
            <a:r>
              <a:rPr lang="en-US" dirty="0" smtClean="0"/>
              <a:t>poly(n</a:t>
            </a:r>
            <a:r>
              <a:rPr lang="en-US" dirty="0"/>
              <a:t>) queries </a:t>
            </a:r>
            <a:r>
              <a:rPr lang="en-US" dirty="0" smtClean="0"/>
              <a:t>to the subroutine </a:t>
            </a:r>
            <a:r>
              <a:rPr lang="en-US" dirty="0"/>
              <a:t>B then A also runs in polynomial time.</a:t>
            </a:r>
          </a:p>
          <a:p>
            <a:pPr lvl="1"/>
            <a:r>
              <a:rPr lang="en-US" dirty="0" smtClean="0"/>
              <a:t>If </a:t>
            </a:r>
            <a:r>
              <a:rPr lang="en-US" dirty="0"/>
              <a:t>f and g are negligible functions then h(n) = f(n)+g(n) is a negligible function</a:t>
            </a:r>
          </a:p>
          <a:p>
            <a:pPr lvl="1"/>
            <a:r>
              <a:rPr lang="en-US" dirty="0"/>
              <a:t>If </a:t>
            </a:r>
            <a:r>
              <a:rPr lang="en-US" dirty="0" smtClean="0"/>
              <a:t>p(.) </a:t>
            </a:r>
            <a:r>
              <a:rPr lang="en-US" dirty="0"/>
              <a:t>is a positive polynomial, and </a:t>
            </a:r>
            <a:r>
              <a:rPr lang="en-US" dirty="0" smtClean="0"/>
              <a:t>f(.) </a:t>
            </a:r>
            <a:r>
              <a:rPr lang="en-US" dirty="0"/>
              <a:t>is a negligible function then the function g(n)=f(n)p(n) is also negligible</a:t>
            </a:r>
            <a:r>
              <a:rPr lang="en-US" dirty="0" smtClean="0"/>
              <a:t>.</a:t>
            </a:r>
          </a:p>
          <a:p>
            <a:r>
              <a:rPr lang="en-US" b="1" dirty="0"/>
              <a:t>Church-Turing Thesis</a:t>
            </a:r>
            <a:r>
              <a:rPr lang="en-US" dirty="0"/>
              <a:t>: </a:t>
            </a:r>
            <a:r>
              <a:rPr lang="en-US" dirty="0" smtClean="0"/>
              <a:t>“reasonable</a:t>
            </a:r>
            <a:r>
              <a:rPr lang="en-US" dirty="0"/>
              <a:t>” model of computations </a:t>
            </a:r>
            <a:r>
              <a:rPr lang="en-US" dirty="0" smtClean="0"/>
              <a:t>are all </a:t>
            </a:r>
            <a:r>
              <a:rPr lang="en-US" dirty="0" err="1"/>
              <a:t>polynomially</a:t>
            </a:r>
            <a:r>
              <a:rPr lang="en-US" dirty="0"/>
              <a:t> equivalent. </a:t>
            </a:r>
          </a:p>
          <a:p>
            <a:r>
              <a:rPr lang="en-US" b="1" dirty="0" smtClean="0"/>
              <a:t>Implication</a:t>
            </a:r>
            <a:r>
              <a:rPr lang="en-US" dirty="0" smtClean="0"/>
              <a:t>: No need to worry about different models of computation (circuits, random access machines, etc…)</a:t>
            </a:r>
          </a:p>
          <a:p>
            <a:r>
              <a:rPr lang="en-US" b="1" dirty="0" smtClean="0"/>
              <a:t>Disadvantage: </a:t>
            </a:r>
            <a:r>
              <a:rPr lang="en-US" dirty="0" smtClean="0"/>
              <a:t>Limited guidance on how big to make security parameter n in practice.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Asymptotic vs Concrete Security	</a:t>
            </a:r>
            <a:endParaRPr lang="en-US" dirty="0"/>
          </a:p>
        </p:txBody>
      </p:sp>
      <p:sp>
        <p:nvSpPr>
          <p:cNvPr id="3" name="Content Placeholder 2"/>
          <p:cNvSpPr>
            <a:spLocks noGrp="1"/>
          </p:cNvSpPr>
          <p:nvPr>
            <p:ph idx="1"/>
          </p:nvPr>
        </p:nvSpPr>
        <p:spPr/>
        <p:txBody>
          <a:bodyPr/>
          <a:lstStyle/>
          <a:p>
            <a:r>
              <a:rPr lang="en-US" b="1" dirty="0" smtClean="0"/>
              <a:t>Theory of Cryptography: </a:t>
            </a:r>
            <a:r>
              <a:rPr lang="en-US" dirty="0" smtClean="0"/>
              <a:t>Often follows Asymptotic Approach</a:t>
            </a:r>
          </a:p>
          <a:p>
            <a:r>
              <a:rPr lang="en-US" dirty="0"/>
              <a:t>Course Textbook (Katz-Lindell) follows the asymptotic approach</a:t>
            </a:r>
          </a:p>
          <a:p>
            <a:r>
              <a:rPr lang="en-US" b="1" dirty="0" smtClean="0"/>
              <a:t>Applied Cryptography: </a:t>
            </a:r>
            <a:r>
              <a:rPr lang="en-US" dirty="0" smtClean="0"/>
              <a:t>Concrete Security Analysis is more useful</a:t>
            </a:r>
            <a:endParaRPr lang="en-US" dirty="0"/>
          </a:p>
          <a:p>
            <a:r>
              <a:rPr lang="en-US" b="1" dirty="0" smtClean="0"/>
              <a:t>This Course: </a:t>
            </a:r>
            <a:r>
              <a:rPr lang="en-US" dirty="0" smtClean="0"/>
              <a:t>We will consider both approaches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84</a:t>
            </a:fld>
            <a:endParaRPr lang="en-US"/>
          </a:p>
        </p:txBody>
      </p:sp>
    </p:spTree>
    <p:extLst>
      <p:ext uri="{BB962C8B-B14F-4D97-AF65-F5344CB8AC3E}">
        <p14:creationId xmlns:p14="http://schemas.microsoft.com/office/powerpoint/2010/main" val="22994253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Key Encryption Syntax (Revisited)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𝟏</m:t>
                            </m:r>
                          </m:e>
                          <m:sup>
                            <m:r>
                              <a:rPr lang="en-US" b="1" i="1" smtClean="0">
                                <a:solidFill>
                                  <a:srgbClr val="FF0000"/>
                                </a:solidFill>
                                <a:latin typeface="Cambria Math" panose="02040503050406030204" pitchFamily="18" charset="0"/>
                              </a:rPr>
                              <m:t>𝒏</m:t>
                            </m:r>
                          </m:sup>
                        </m:sSup>
                        <m:r>
                          <a:rPr lang="en-US" b="1" i="1" smtClean="0">
                            <a:solidFill>
                              <a:srgbClr val="FF0000"/>
                            </a:solidFill>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b="1" dirty="0">
                    <a:solidFill>
                      <a:srgbClr val="FF0000"/>
                    </a:solidFill>
                  </a:rPr>
                  <a:t>1</a:t>
                </a:r>
                <a:r>
                  <a:rPr lang="en-US" b="1" baseline="30000" dirty="0">
                    <a:solidFill>
                      <a:srgbClr val="FF0000"/>
                    </a:solidFill>
                  </a:rPr>
                  <a:t>n </a:t>
                </a:r>
                <a:r>
                  <a:rPr lang="en-US" b="1" dirty="0" smtClean="0">
                    <a:solidFill>
                      <a:srgbClr val="FF0000"/>
                    </a:solidFill>
                  </a:rPr>
                  <a:t>(security parameter in unary)</a:t>
                </a:r>
                <a:r>
                  <a:rPr lang="en-US" dirty="0" smtClean="0"/>
                  <a:t> + Random Bits R, </a:t>
                </a:r>
                <a:endParaRPr lang="en-US" baseline="30000" dirty="0" smtClean="0"/>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b="1" i="1" smtClean="0">
                            <a:solidFill>
                              <a:srgbClr val="FF0000"/>
                            </a:solidFill>
                            <a:latin typeface="Cambria Math" panose="02040503050406030204" pitchFamily="18" charset="0"/>
                          </a:rPr>
                          <m:t>𝑹</m:t>
                        </m:r>
                        <m:r>
                          <a:rPr lang="en-US" b="0" i="1" smtClean="0">
                            <a:latin typeface="Cambria Math" panose="02040503050406030204" pitchFamily="18" charset="0"/>
                          </a:rPr>
                          <m:t>)</m:t>
                        </m:r>
                      </m:e>
                    </m:func>
                  </m:oMath>
                </a14:m>
                <a:r>
                  <a:rPr lang="en-US" dirty="0" smtClean="0"/>
                  <a:t> (Encryption algorithm)</a:t>
                </a:r>
              </a:p>
              <a:p>
                <a:pPr lvl="2"/>
                <a:r>
                  <a:rPr lang="en-US" b="1" dirty="0" smtClean="0"/>
                  <a:t>Input:</a:t>
                </a:r>
                <a:r>
                  <a:rPr lang="en-US" dirty="0" smtClean="0"/>
                  <a:t> 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dirty="0" smtClean="0"/>
                  <a:t>  +   Random </a:t>
                </a:r>
                <a:r>
                  <a:rPr lang="en-US" dirty="0"/>
                  <a:t>Bits R, </a:t>
                </a:r>
                <a:endParaRPr lang="en-US" baseline="30000" dirty="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i="1" dirty="0" smtClean="0"/>
                  <a:t> or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𝒊</m:t>
                    </m:r>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𝒆</m:t>
                    </m:r>
                  </m:oMath>
                </a14:m>
                <a:r>
                  <a:rPr lang="en-US" b="1" i="1" dirty="0" smtClean="0">
                    <a:solidFill>
                      <a:srgbClr val="FF0000"/>
                    </a:solidFill>
                  </a:rPr>
                  <a:t>“Fail”)</a:t>
                </a:r>
                <a:endParaRPr lang="en-US" b="1" i="1" dirty="0" smtClean="0"/>
              </a:p>
              <a:p>
                <a:endParaRPr lang="en-US" dirty="0" smtClean="0"/>
              </a:p>
              <a:p>
                <a:r>
                  <a:rPr lang="en-US" dirty="0" smtClean="0"/>
                  <a:t>Invariant: 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7093956" y="3016251"/>
                <a:ext cx="3836276" cy="1241698"/>
              </a:xfrm>
              <a:prstGeom prst="wedgeRoundRectCallout">
                <a:avLst>
                  <a:gd name="adj1" fmla="val -85518"/>
                  <a:gd name="adj2" fmla="val 109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Typically picks </a:t>
                </a: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𝒦</m:t>
                    </m:r>
                  </m:oMath>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uniformly at random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7093956" y="3016251"/>
                <a:ext cx="3836276" cy="1241698"/>
              </a:xfrm>
              <a:prstGeom prst="wedgeRoundRectCallout">
                <a:avLst>
                  <a:gd name="adj1" fmla="val -85518"/>
                  <a:gd name="adj2" fmla="val 109351"/>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73984"/>
              <a:gd name="adj2" fmla="val 242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Trusted Parties (e.g., Alice and Bob) must run Gen in advance to obtain secret k.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ular Callout 5"/>
          <p:cNvSpPr/>
          <p:nvPr/>
        </p:nvSpPr>
        <p:spPr>
          <a:xfrm>
            <a:off x="7078716" y="3009901"/>
            <a:ext cx="3836276" cy="1241698"/>
          </a:xfrm>
          <a:prstGeom prst="wedgeRoundRectCallout">
            <a:avLst>
              <a:gd name="adj1" fmla="val -82395"/>
              <a:gd name="adj2" fmla="val -71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Requirement: all three algorithms run in probabilistic polynomial time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Rounded Rectangular Callout 7"/>
              <p:cNvSpPr/>
              <p:nvPr/>
            </p:nvSpPr>
            <p:spPr>
              <a:xfrm>
                <a:off x="7271756" y="4676141"/>
                <a:ext cx="3836276" cy="1241698"/>
              </a:xfrm>
              <a:prstGeom prst="wedgeRoundRectCallout">
                <a:avLst>
                  <a:gd name="adj1" fmla="val -105701"/>
                  <a:gd name="adj2" fmla="val -1527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Quick Comment on Notation: </a:t>
                </a:r>
                <a:endPar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endParaRP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vs.</a:t>
                </a: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K</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7271756" y="4676141"/>
                <a:ext cx="3836276" cy="1241698"/>
              </a:xfrm>
              <a:prstGeom prst="wedgeRoundRectCallout">
                <a:avLst>
                  <a:gd name="adj1" fmla="val -105701"/>
                  <a:gd name="adj2" fmla="val -152796"/>
                  <a:gd name="adj3" fmla="val 16667"/>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23705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Key Encryption Syntax (Revisited)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𝟏</m:t>
                            </m:r>
                          </m:e>
                          <m:sup>
                            <m:r>
                              <a:rPr lang="en-US" b="1" i="1" smtClean="0">
                                <a:solidFill>
                                  <a:srgbClr val="FF0000"/>
                                </a:solidFill>
                                <a:latin typeface="Cambria Math" panose="02040503050406030204" pitchFamily="18" charset="0"/>
                              </a:rPr>
                              <m:t>𝒏</m:t>
                            </m:r>
                          </m:sup>
                        </m:sSup>
                        <m:r>
                          <a:rPr lang="en-US" b="1" i="1" smtClean="0">
                            <a:solidFill>
                              <a:srgbClr val="FF0000"/>
                            </a:solidFill>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b="1" dirty="0">
                    <a:solidFill>
                      <a:srgbClr val="FF0000"/>
                    </a:solidFill>
                  </a:rPr>
                  <a:t>1</a:t>
                </a:r>
                <a:r>
                  <a:rPr lang="en-US" b="1" baseline="30000" dirty="0">
                    <a:solidFill>
                      <a:srgbClr val="FF0000"/>
                    </a:solidFill>
                  </a:rPr>
                  <a:t>n </a:t>
                </a:r>
                <a:r>
                  <a:rPr lang="en-US" b="1" dirty="0" smtClean="0">
                    <a:solidFill>
                      <a:srgbClr val="FF0000"/>
                    </a:solidFill>
                  </a:rPr>
                  <a:t>(security parameter in unary)</a:t>
                </a:r>
                <a:r>
                  <a:rPr lang="en-US" dirty="0" smtClean="0"/>
                  <a:t> + Random Bits R, </a:t>
                </a:r>
                <a:endParaRPr lang="en-US" baseline="30000" dirty="0" smtClean="0"/>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b="1" i="1" smtClean="0">
                            <a:solidFill>
                              <a:srgbClr val="FF0000"/>
                            </a:solidFill>
                            <a:latin typeface="Cambria Math" panose="02040503050406030204" pitchFamily="18" charset="0"/>
                          </a:rPr>
                          <m:t>𝑹</m:t>
                        </m:r>
                        <m:r>
                          <a:rPr lang="en-US" b="0" i="1" smtClean="0">
                            <a:latin typeface="Cambria Math" panose="02040503050406030204" pitchFamily="18" charset="0"/>
                          </a:rPr>
                          <m:t>)</m:t>
                        </m:r>
                      </m:e>
                    </m:func>
                  </m:oMath>
                </a14:m>
                <a:r>
                  <a:rPr lang="en-US" dirty="0" smtClean="0"/>
                  <a:t> (Encryption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dirty="0" smtClean="0"/>
                  <a:t>  +   Random </a:t>
                </a:r>
                <a:r>
                  <a:rPr lang="en-US" dirty="0"/>
                  <a:t>Bits R, </a:t>
                </a:r>
                <a:endParaRPr lang="en-US" baseline="30000" dirty="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i="1" dirty="0" smtClean="0"/>
                  <a:t> or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𝒊</m:t>
                    </m:r>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𝒆</m:t>
                    </m:r>
                  </m:oMath>
                </a14:m>
                <a:r>
                  <a:rPr lang="en-US" b="1" i="1" dirty="0" smtClean="0">
                    <a:solidFill>
                      <a:srgbClr val="FF0000"/>
                    </a:solidFill>
                  </a:rPr>
                  <a:t>“Fail”)</a:t>
                </a:r>
                <a:endParaRPr lang="en-US" b="1" i="1" dirty="0" smtClean="0"/>
              </a:p>
              <a:p>
                <a:endParaRPr lang="en-US" dirty="0" smtClean="0"/>
              </a:p>
              <a:p>
                <a:r>
                  <a:rPr lang="en-US" dirty="0" smtClean="0"/>
                  <a:t>Invariant: 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7093956" y="3016251"/>
                <a:ext cx="3836276" cy="1241698"/>
              </a:xfrm>
              <a:prstGeom prst="wedgeRoundRectCallout">
                <a:avLst>
                  <a:gd name="adj1" fmla="val -85518"/>
                  <a:gd name="adj2" fmla="val 109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Typically picks </a:t>
                </a: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𝒦</m:t>
                    </m:r>
                  </m:oMath>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uniformly at random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7093956" y="3016251"/>
                <a:ext cx="3836276" cy="1241698"/>
              </a:xfrm>
              <a:prstGeom prst="wedgeRoundRectCallout">
                <a:avLst>
                  <a:gd name="adj1" fmla="val -85518"/>
                  <a:gd name="adj2" fmla="val 109351"/>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73984"/>
              <a:gd name="adj2" fmla="val 242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Trusted Parties (e.g., Alice and Bob) must run Gen in advance to obtain secret k.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ular Callout 5"/>
          <p:cNvSpPr/>
          <p:nvPr/>
        </p:nvSpPr>
        <p:spPr>
          <a:xfrm>
            <a:off x="7078716" y="3009901"/>
            <a:ext cx="3836276" cy="1241698"/>
          </a:xfrm>
          <a:prstGeom prst="wedgeRoundRectCallout">
            <a:avLst>
              <a:gd name="adj1" fmla="val -82395"/>
              <a:gd name="adj2" fmla="val -71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Requirement: all three algorithms run in probabilistic polynomial time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Rounded Rectangular Callout 7"/>
              <p:cNvSpPr/>
              <p:nvPr/>
            </p:nvSpPr>
            <p:spPr>
              <a:xfrm>
                <a:off x="7271756" y="4676141"/>
                <a:ext cx="3836276" cy="1241698"/>
              </a:xfrm>
              <a:prstGeom prst="wedgeRoundRectCallout">
                <a:avLst>
                  <a:gd name="adj1" fmla="val -105701"/>
                  <a:gd name="adj2" fmla="val -1527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Quick Comment on Notation: </a:t>
                </a:r>
                <a:endPar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endParaRP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vs.</a:t>
                </a: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K</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7271756" y="4676141"/>
                <a:ext cx="3836276" cy="1241698"/>
              </a:xfrm>
              <a:prstGeom prst="wedgeRoundRectCallout">
                <a:avLst>
                  <a:gd name="adj1" fmla="val -105701"/>
                  <a:gd name="adj2" fmla="val -152796"/>
                  <a:gd name="adj3" fmla="val 16667"/>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65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19677" y="5681232"/>
            <a:ext cx="429426" cy="28051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5313" y="5120640"/>
            <a:ext cx="1275098" cy="8329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56869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r>
                              <a:rPr lang="en-US" sz="4000" i="1" smtClean="0">
                                <a:latin typeface="Cambria Math" panose="02040503050406030204" pitchFamily="18" charset="0"/>
                                <a:ea typeface="Cambria Math" panose="02040503050406030204" pitchFamily="18" charset="0"/>
                              </a:rPr>
                              <m:t>∃</m:t>
                            </m:r>
                            <m:r>
                              <a:rPr lang="en-US" sz="4000" i="1">
                                <a:solidFill>
                                  <a:srgbClr val="FF0000"/>
                                </a:solidFill>
                                <a:latin typeface="Cambria Math" panose="02040503050406030204" pitchFamily="18" charset="0"/>
                                <a:ea typeface="Cambria Math" panose="02040503050406030204" pitchFamily="18" charset="0"/>
                              </a:rPr>
                              <m:t>𝜇</m:t>
                            </m:r>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sSub>
                        <m:sSubPr>
                          <m:ctrlPr>
                            <a:rPr lang="en-US" sz="4000" b="0" i="1" smtClean="0">
                              <a:solidFill>
                                <a:srgbClr val="FF0000"/>
                              </a:solidFill>
                              <a:latin typeface="Cambria Math" panose="02040503050406030204" pitchFamily="18" charset="0"/>
                              <a:ea typeface="Cambria Math" panose="02040503050406030204" pitchFamily="18" charset="0"/>
                            </a:rPr>
                          </m:ctrlPr>
                        </m:sSubPr>
                        <m:e>
                          <m:r>
                            <a:rPr lang="en-US" sz="4000" i="1">
                              <a:solidFill>
                                <a:srgbClr val="FF0000"/>
                              </a:solidFill>
                              <a:latin typeface="Cambria Math" panose="02040503050406030204" pitchFamily="18" charset="0"/>
                              <a:ea typeface="Cambria Math" panose="02040503050406030204" pitchFamily="18" charset="0"/>
                            </a:rPr>
                            <m:t>𝜇</m:t>
                          </m:r>
                        </m:e>
                        <m:sub/>
                      </m:sSub>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568690" cy="4351338"/>
              </a:xfrm>
              <a:blipFill>
                <a:blip r:embed="rId5"/>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Adversarial Indistinguishability Experiment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1"/>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20992" y="5578674"/>
            <a:ext cx="429426" cy="280512"/>
          </a:xfrm>
          <a:prstGeom prst="rect">
            <a:avLst/>
          </a:prstGeom>
        </p:spPr>
      </p:pic>
      <mc:AlternateContent xmlns:mc="http://schemas.openxmlformats.org/markup-compatibility/2006" xmlns:a14="http://schemas.microsoft.com/office/drawing/2010/main">
        <mc:Choice Requires="a14">
          <p:sp>
            <p:nvSpPr>
              <p:cNvPr id="24" name="Rectangular Callout 23"/>
              <p:cNvSpPr/>
              <p:nvPr/>
            </p:nvSpPr>
            <p:spPr>
              <a:xfrm>
                <a:off x="6695582" y="3728039"/>
                <a:ext cx="4297680" cy="911190"/>
              </a:xfrm>
              <a:prstGeom prst="wedgeRectCallout">
                <a:avLst>
                  <a:gd name="adj1" fmla="val -153812"/>
                  <a:gd name="adj2" fmla="val 146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6695582" y="3728039"/>
                <a:ext cx="4297680" cy="911190"/>
              </a:xfrm>
              <a:prstGeom prst="wedgeRectCallout">
                <a:avLst>
                  <a:gd name="adj1" fmla="val -153812"/>
                  <a:gd name="adj2" fmla="val 146127"/>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3118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58333E-6 3.33333E-6 L 0.32656 -0.00625 " pathEditMode="relative" rAng="0" ptsTypes="AA">
                                      <p:cBhvr>
                                        <p:cTn id="10" dur="2000" fill="hold"/>
                                        <p:tgtEl>
                                          <p:spTgt spid="9"/>
                                        </p:tgtEl>
                                        <p:attrNameLst>
                                          <p:attrName>ppt_x</p:attrName>
                                          <p:attrName>ppt_y</p:attrName>
                                        </p:attrNameLst>
                                      </p:cBhvr>
                                      <p:rCtr x="16328" y="-32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91667E-6 1.48148E-6 L 0.31562 0.00162 " pathEditMode="relative" rAng="0" ptsTypes="AA">
                                      <p:cBhvr>
                                        <p:cTn id="30" dur="2000" fill="hold"/>
                                        <p:tgtEl>
                                          <p:spTgt spid="20"/>
                                        </p:tgtEl>
                                        <p:attrNameLst>
                                          <p:attrName>ppt_x</p:attrName>
                                          <p:attrName>ppt_y</p:attrName>
                                        </p:attrNameLst>
                                      </p:cBhvr>
                                      <p:rCtr x="15781" y="69"/>
                                    </p:animMotion>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p:bldP spid="20" grpId="0"/>
      <p:bldP spid="20" grpId="1"/>
      <p:bldP spid="7" grpId="0" animBg="1"/>
      <p:bldP spid="18"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5313" y="4779479"/>
            <a:ext cx="2139547" cy="139760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066055"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𝜇</m:t>
                      </m:r>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066055" cy="4351338"/>
              </a:xfrm>
              <a:blipFill>
                <a:blip r:embed="rId4"/>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Adversarial Indistinguishability Experiment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 Gen(</a:t>
            </a:r>
            <a:r>
              <a:rPr kumimoji="0" lang="en-US" sz="2800" b="1" i="0" u="none" strike="noStrike" kern="1200" cap="none" spc="0" normalizeH="0" baseline="0" noProof="0" dirty="0" smtClean="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smtClean="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ular Callout 18"/>
              <p:cNvSpPr/>
              <p:nvPr/>
            </p:nvSpPr>
            <p:spPr>
              <a:xfrm>
                <a:off x="325121" y="1660338"/>
                <a:ext cx="10947684" cy="4493918"/>
              </a:xfrm>
              <a:prstGeom prst="wedgeRectCallout">
                <a:avLst>
                  <a:gd name="adj1" fmla="val 29996"/>
                  <a:gd name="adj2" fmla="val -62916"/>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𝐹𝑜𝑟𝑚𝑎𝑙𝑙𝑦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𝑙𝑒𝑡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𝐺𝑒𝑛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𝐸𝑛𝑐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𝐷𝑒𝑐</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𝑑𝑒𝑛𝑜𝑡𝑒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𝑒𝑛𝑐𝑟𝑦𝑝𝑡𝑖𝑜𝑛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𝑒𝑚𝑒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𝑐𝑎𝑙𝑙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𝑔𝑎𝑚𝑒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𝑎𝑑𝑣𝑒𝑟𝑠𝑎𝑟𝑖𝑎𝑙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𝑖𝑛𝑑𝑖𝑠𝑡𝑖𝑛𝑔𝑢𝑖𝑠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𝑎𝑏𝑖𝑙𝑖𝑡𝑦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𝑒𝑥𝑝𝑒𝑟𝑖𝑚𝑒𝑛𝑡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𝑎𝑛𝑑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𝑑𝑒𝑓𝑖𝑛𝑒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𝑟𝑎𝑛𝑑𝑜𝑚</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𝑣𝑎𝑟𝑖𝑎𝑏𝑙𝑒</m:t>
                      </m:r>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𝑃𝑟𝑖𝑣𝐾</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Symbol" panose="05050102010706020507" pitchFamily="18" charset="2"/>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𝑒𝑎𝑣</m:t>
                          </m:r>
                        </m:sup>
                      </m:sSubSup>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m:t>1</m:t>
                          </m:r>
                          <m:r>
                            <m:rPr>
                              <m:nor/>
                            </m:rPr>
                            <a:rPr kumimoji="0" lang="en-US" sz="2400" b="0" i="0" u="none" strike="noStrike" kern="1200" cap="none" spc="0" normalizeH="0" baseline="30000" noProof="0" dirty="0" smtClean="0">
                              <a:ln>
                                <a:noFill/>
                              </a:ln>
                              <a:solidFill>
                                <a:prstClr val="black"/>
                              </a:solidFill>
                              <a:effectLst/>
                              <a:uLnTx/>
                              <a:uFillTx/>
                              <a:latin typeface="Calibri" panose="020F0502020204030204"/>
                              <a:ea typeface="+mn-ea"/>
                              <a:cs typeface="+mn-cs"/>
                            </a:rPr>
                            <m:t>n</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𝑓𝑜𝑙𝑙𝑜𝑤𝑠</m:t>
                      </m:r>
                    </m:oMath>
                  </m:oMathPara>
                </a14:m>
                <a:endPar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panose="05050102010706020507" pitchFamily="18"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𝑃𝑟𝑖𝑣𝐾</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Symbol" panose="05050102010706020507" pitchFamily="18" charset="2"/>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𝑒𝑎𝑣</m:t>
                          </m:r>
                        </m:sup>
                      </m:sSub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1</m:t>
                          </m:r>
                          <m:r>
                            <m:rPr>
                              <m:nor/>
                            </m:rP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m:t>n</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if</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otherwise</m:t>
                                </m:r>
                              </m:e>
                            </m:mr>
                          </m:m>
                        </m:e>
                      </m:d>
                    </m:oMath>
                  </m:oMathPara>
                </a14:m>
                <a:endParaRPr kumimoji="0" lang="en-US" sz="2400" b="0" i="0" u="none" strike="noStrike" kern="1200" cap="none" spc="0" normalizeH="0" baseline="3000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𝑖𝑛𝑑𝑖𝑠𝑡𝑖𝑛𝑔𝑢𝑖𝑠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𝑎𝑏𝑙𝑒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𝑒𝑛𝑐𝑟𝑦𝑝𝑡𝑖𝑜𝑛𝑠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𝑝𝑟𝑒𝑠𝑒𝑛𝑐𝑒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𝑜𝑓</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𝑒𝑎𝑣𝑒𝑠𝑑𝑟𝑜𝑝𝑝𝑒𝑟</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𝑖𝑓</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𝑓𝑜𝑟</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𝑃𝑃𝑇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𝑎𝑑𝑣𝑒𝑟𝑠𝑎𝑟𝑦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𝑒𝑟𝑒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𝑒𝑥𝑖𝑠𝑡𝑠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negligible function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 such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Cambria Math" panose="02040503050406030204" pitchFamily="18" charset="0"/>
                    <a:cs typeface="+mn-cs"/>
                  </a:rPr>
                  <a:t>Pr</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a:t>
                </a:r>
                <a14:m>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𝑃𝑟𝑖𝑣𝐾</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Symbol" panose="05050102010706020507" pitchFamily="18" charset="2"/>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𝑒𝑎𝑣</m:t>
                        </m:r>
                      </m:sup>
                    </m:sSub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a14:m>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𝑛</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srgbClr val="FF0000"/>
                  </a:solidFill>
                  <a:effectLst/>
                  <a:uLnTx/>
                  <a:uFillTx/>
                  <a:latin typeface="Calibri" panose="020F0502020204030204"/>
                  <a:ea typeface="+mn-ea"/>
                  <a:cs typeface="+mn-cs"/>
                </a:endParaRPr>
              </a:p>
            </p:txBody>
          </p:sp>
        </mc:Choice>
        <mc:Fallback xmlns="">
          <p:sp>
            <p:nvSpPr>
              <p:cNvPr id="19" name="Rectangular Callout 18"/>
              <p:cNvSpPr>
                <a:spLocks noRot="1" noChangeAspect="1" noMove="1" noResize="1" noEditPoints="1" noAdjustHandles="1" noChangeArrowheads="1" noChangeShapeType="1" noTextEdit="1"/>
              </p:cNvSpPr>
              <p:nvPr/>
            </p:nvSpPr>
            <p:spPr>
              <a:xfrm>
                <a:off x="325121" y="1660338"/>
                <a:ext cx="10947684" cy="4493918"/>
              </a:xfrm>
              <a:prstGeom prst="wedgeRectCallout">
                <a:avLst>
                  <a:gd name="adj1" fmla="val 29996"/>
                  <a:gd name="adj2" fmla="val -62916"/>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18040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19677" y="5681232"/>
            <a:ext cx="429426" cy="28051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5313" y="5120640"/>
            <a:ext cx="1275098" cy="8329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56869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r>
                              <a:rPr lang="en-US" sz="4000" i="1" smtClean="0">
                                <a:latin typeface="Cambria Math" panose="02040503050406030204" pitchFamily="18" charset="0"/>
                                <a:ea typeface="Cambria Math" panose="02040503050406030204" pitchFamily="18" charset="0"/>
                              </a:rPr>
                              <m:t>∃</m:t>
                            </m:r>
                            <m:r>
                              <a:rPr lang="en-US" sz="4000" i="1">
                                <a:solidFill>
                                  <a:srgbClr val="FF0000"/>
                                </a:solidFill>
                                <a:latin typeface="Cambria Math" panose="02040503050406030204" pitchFamily="18" charset="0"/>
                                <a:ea typeface="Cambria Math" panose="02040503050406030204" pitchFamily="18" charset="0"/>
                              </a:rPr>
                              <m:t>𝜇</m:t>
                            </m:r>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sSub>
                        <m:sSubPr>
                          <m:ctrlPr>
                            <a:rPr lang="en-US" sz="4000" b="0" i="1" smtClean="0">
                              <a:solidFill>
                                <a:srgbClr val="FF0000"/>
                              </a:solidFill>
                              <a:latin typeface="Cambria Math" panose="02040503050406030204" pitchFamily="18" charset="0"/>
                              <a:ea typeface="Cambria Math" panose="02040503050406030204" pitchFamily="18" charset="0"/>
                            </a:rPr>
                          </m:ctrlPr>
                        </m:sSubPr>
                        <m:e>
                          <m:r>
                            <a:rPr lang="en-US" sz="4000" i="1">
                              <a:solidFill>
                                <a:srgbClr val="FF0000"/>
                              </a:solidFill>
                              <a:latin typeface="Cambria Math" panose="02040503050406030204" pitchFamily="18" charset="0"/>
                              <a:ea typeface="Cambria Math" panose="02040503050406030204" pitchFamily="18" charset="0"/>
                            </a:rPr>
                            <m:t>𝜇</m:t>
                          </m:r>
                        </m:e>
                        <m:sub/>
                      </m:sSub>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568690" cy="4351338"/>
              </a:xfrm>
              <a:blipFill>
                <a:blip r:embed="rId5"/>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EAV-Secure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1"/>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20992" y="5578674"/>
            <a:ext cx="429426" cy="280512"/>
          </a:xfrm>
          <a:prstGeom prst="rect">
            <a:avLst/>
          </a:prstGeom>
        </p:spPr>
      </p:pic>
      <mc:AlternateContent xmlns:mc="http://schemas.openxmlformats.org/markup-compatibility/2006" xmlns:a14="http://schemas.microsoft.com/office/drawing/2010/main">
        <mc:Choice Requires="a14">
          <p:sp>
            <p:nvSpPr>
              <p:cNvPr id="24" name="Rectangular Callout 23"/>
              <p:cNvSpPr/>
              <p:nvPr/>
            </p:nvSpPr>
            <p:spPr>
              <a:xfrm>
                <a:off x="6695582" y="3728039"/>
                <a:ext cx="4297680" cy="911190"/>
              </a:xfrm>
              <a:prstGeom prst="wedgeRectCallout">
                <a:avLst>
                  <a:gd name="adj1" fmla="val -153812"/>
                  <a:gd name="adj2" fmla="val 146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6695582" y="3728039"/>
                <a:ext cx="4297680" cy="911190"/>
              </a:xfrm>
              <a:prstGeom prst="wedgeRectCallout">
                <a:avLst>
                  <a:gd name="adj1" fmla="val -153812"/>
                  <a:gd name="adj2" fmla="val 146127"/>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6485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is Cryptography?</a:t>
            </a:r>
            <a:endParaRPr lang="en-US" dirty="0"/>
          </a:p>
        </p:txBody>
      </p:sp>
      <p:pic>
        <p:nvPicPr>
          <p:cNvPr id="1026" name="Picture 2" descr="Image result for art vs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963" y="2055812"/>
            <a:ext cx="5932074" cy="44490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04D3F7-B83F-4105-B753-146AD0E5364B}" type="slidenum">
              <a:rPr lang="en-US" smtClean="0"/>
              <a:t>9</a:t>
            </a:fld>
            <a:endParaRPr lang="en-US"/>
          </a:p>
        </p:txBody>
      </p:sp>
      <p:sp>
        <p:nvSpPr>
          <p:cNvPr id="5" name="TextBox 4"/>
          <p:cNvSpPr txBox="1"/>
          <p:nvPr/>
        </p:nvSpPr>
        <p:spPr>
          <a:xfrm>
            <a:off x="134815" y="2272419"/>
            <a:ext cx="3487136" cy="3293209"/>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t>Precise Mathematical Security Definitions</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Specific Algorithmic Assumptions</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Formal Security Reductions/Proofs</a:t>
            </a:r>
            <a:endParaRPr lang="en-US" sz="2600" dirty="0"/>
          </a:p>
        </p:txBody>
      </p:sp>
      <p:sp>
        <p:nvSpPr>
          <p:cNvPr id="7" name="TextBox 6"/>
          <p:cNvSpPr txBox="1"/>
          <p:nvPr/>
        </p:nvSpPr>
        <p:spPr>
          <a:xfrm>
            <a:off x="9254543" y="2872582"/>
            <a:ext cx="3487136" cy="2092881"/>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t>Experience</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Intuition</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Creativity</a:t>
            </a:r>
            <a:endParaRPr lang="en-US" sz="2600" dirty="0"/>
          </a:p>
        </p:txBody>
      </p:sp>
    </p:spTree>
    <p:extLst>
      <p:ext uri="{BB962C8B-B14F-4D97-AF65-F5344CB8AC3E}">
        <p14:creationId xmlns:p14="http://schemas.microsoft.com/office/powerpoint/2010/main" val="28117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5313" y="4779479"/>
            <a:ext cx="2139547" cy="139760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066055"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𝜀</m:t>
                      </m:r>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066055" cy="4351338"/>
              </a:xfr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𝑡</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d>
                          <m:dPr>
                            <m:ctrlPr>
                              <a:rPr lang="en-US" i="1">
                                <a:latin typeface="Cambria Math" panose="02040503050406030204" pitchFamily="18" charset="0"/>
                              </a:rPr>
                            </m:ctrlPr>
                          </m:dPr>
                          <m:e>
                            <m:r>
                              <a:rPr lang="en-US" i="1">
                                <a:latin typeface="Cambria Math" panose="02040503050406030204" pitchFamily="18" charset="0"/>
                              </a:rPr>
                              <m:t>𝑛</m:t>
                            </m:r>
                          </m:e>
                        </m:d>
                      </m:e>
                    </m:d>
                  </m:oMath>
                </a14:m>
                <a:r>
                  <a:rPr lang="en-US" dirty="0" smtClean="0"/>
                  <a:t>-EAV-Secure (Concrete Version)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78386" y="1381760"/>
            <a:ext cx="945562" cy="971556"/>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𝑟𝑢𝑛𝑛𝑖𝑛𝑔</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𝑖𝑛</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𝑡𝑖𝑚𝑒</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𝑚𝑜𝑠𝑡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811471" y="3678879"/>
                <a:ext cx="4297680" cy="911190"/>
              </a:xfrm>
              <a:prstGeom prst="wedgeRectCallout">
                <a:avLst>
                  <a:gd name="adj1" fmla="val 43115"/>
                  <a:gd name="adj2" fmla="val 136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𝑠𝑝𝑒𝑐𝑖𝑓𝑖𝑐</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oMath>
                  </m:oMathPara>
                </a14:m>
                <a:endPar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(same for all attackers)</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811471" y="3678879"/>
                <a:ext cx="4297680" cy="911190"/>
              </a:xfrm>
              <a:prstGeom prst="wedgeRectCallout">
                <a:avLst>
                  <a:gd name="adj1" fmla="val 43115"/>
                  <a:gd name="adj2" fmla="val 136092"/>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262983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Message and Ciphertext Length</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previous game we typically require that |m</a:t>
            </a:r>
            <a:r>
              <a:rPr lang="en-US" baseline="-25000" dirty="0" smtClean="0"/>
              <a:t>0</a:t>
            </a:r>
            <a:r>
              <a:rPr lang="en-US" dirty="0" smtClean="0"/>
              <a:t>|=|m</a:t>
            </a:r>
            <a:r>
              <a:rPr lang="en-US" baseline="-25000" dirty="0" smtClean="0"/>
              <a:t>1</a:t>
            </a:r>
            <a:r>
              <a:rPr lang="en-US" dirty="0" smtClean="0"/>
              <a:t>|. Why?</a:t>
            </a:r>
            <a:endParaRPr lang="en-US" baseline="-25000" dirty="0"/>
          </a:p>
          <a:p>
            <a:endParaRPr lang="en-US" dirty="0" smtClean="0"/>
          </a:p>
          <a:p>
            <a:r>
              <a:rPr lang="en-US" dirty="0" smtClean="0"/>
              <a:t>It is </a:t>
            </a:r>
            <a:r>
              <a:rPr lang="en-US" u="sng" dirty="0" smtClean="0"/>
              <a:t>impossible</a:t>
            </a:r>
            <a:r>
              <a:rPr lang="en-US" dirty="0" smtClean="0"/>
              <a:t> to support arbitrary length messages while hiding all information about plaintext length</a:t>
            </a:r>
          </a:p>
          <a:p>
            <a:endParaRPr lang="en-US" dirty="0"/>
          </a:p>
          <a:p>
            <a:r>
              <a:rPr lang="en-US" b="1" dirty="0" smtClean="0"/>
              <a:t>Limitation: </a:t>
            </a:r>
            <a:r>
              <a:rPr lang="en-US" dirty="0" smtClean="0"/>
              <a:t>When could message length be sensitive?</a:t>
            </a:r>
          </a:p>
          <a:p>
            <a:pPr lvl="1"/>
            <a:r>
              <a:rPr lang="en-US" dirty="0" smtClean="0"/>
              <a:t>Numeric data (5 figure vs 6 figure salary)</a:t>
            </a:r>
          </a:p>
          <a:p>
            <a:pPr lvl="1"/>
            <a:r>
              <a:rPr lang="en-US" dirty="0" smtClean="0"/>
              <a:t>Database Searches: number of records returned can reveal information about the query</a:t>
            </a:r>
          </a:p>
          <a:p>
            <a:pPr lvl="1"/>
            <a:r>
              <a:rPr lang="en-US" dirty="0" smtClean="0"/>
              <a:t>Compressed Data: Short compressed string indicates that original plaintext has a lot of redundancy (e.g., CRIME attack on session cookies in HTTPS)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92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Indistinguishability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0" indent="0">
                  <a:buNone/>
                </a:pPr>
                <a:r>
                  <a:rPr lang="en-US" b="1" dirty="0" smtClean="0"/>
                  <a:t>Theorem 3.10: </a:t>
                </a:r>
                <a:r>
                  <a:rPr lang="en-US" dirty="0" smtClean="0"/>
                  <a:t>Let (Gen, </a:t>
                </a:r>
                <a:r>
                  <a:rPr lang="en-US" dirty="0" err="1" smtClean="0"/>
                  <a:t>Enc</a:t>
                </a:r>
                <a:r>
                  <a:rPr lang="en-US" dirty="0" smtClean="0"/>
                  <a:t>, Dec) 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smtClean="0"/>
                  <a:t> that satisfies indistinguishability (prior definition) then for all PPT attackers A and any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i</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ℓ</m:t>
                    </m:r>
                  </m:oMath>
                </a14:m>
                <a:r>
                  <a:rPr lang="en-US" dirty="0" smtClean="0"/>
                  <a:t> we have</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Enc</m:t>
                                  </m:r>
                                </m:e>
                                <m:sub>
                                  <m:r>
                                    <a:rPr lang="en-US" b="0" i="1" smtClean="0">
                                      <a:latin typeface="Cambria Math" panose="02040503050406030204" pitchFamily="18" charset="0"/>
                                    </a:rPr>
                                    <m:t>𝐾</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𝑖</m:t>
                              </m:r>
                            </m:sup>
                          </m:sSup>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negl</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oMath>
                  </m:oMathPara>
                </a14:m>
                <a:endParaRPr lang="en-US" dirty="0" smtClean="0"/>
              </a:p>
              <a:p>
                <a:pPr marL="0" indent="0">
                  <a:buNone/>
                </a:pPr>
                <a:r>
                  <a:rPr lang="en-US" dirty="0" smtClean="0"/>
                  <a:t>Where the randomness is taken over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Gen</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t>
                </a:r>
                <a:r>
                  <a:rPr lang="en-US" u="sng" dirty="0"/>
                  <a:t>uniform</a:t>
                </a:r>
                <a:r>
                  <a:rPr lang="en-US" dirty="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e>
                        </m:d>
                      </m:e>
                      <m:sup>
                        <m:r>
                          <a:rPr lang="en-US" i="1">
                            <a:latin typeface="Cambria Math" panose="02040503050406030204" pitchFamily="18" charset="0"/>
                            <a:ea typeface="Cambria Math" panose="02040503050406030204" pitchFamily="18" charset="0"/>
                          </a:rPr>
                          <m:t>ℓ</m:t>
                        </m:r>
                      </m:sup>
                    </m:sSup>
                  </m:oMath>
                </a14:m>
                <a:r>
                  <a:rPr lang="en-US" dirty="0" smtClean="0"/>
                  <a:t> and the randomness of </a:t>
                </a:r>
                <a14:m>
                  <m:oMath xmlns:m="http://schemas.openxmlformats.org/officeDocument/2006/math">
                    <m:r>
                      <m:rPr>
                        <m:sty m:val="p"/>
                      </m:rPr>
                      <a:rPr lang="en-US">
                        <a:latin typeface="Cambria Math" panose="02040503050406030204" pitchFamily="18" charset="0"/>
                      </a:rPr>
                      <m:t>Enc</m:t>
                    </m:r>
                  </m:oMath>
                </a14:m>
                <a:r>
                  <a:rPr lang="en-US" dirty="0" smtClean="0"/>
                  <a:t> and A. </a:t>
                </a:r>
              </a:p>
              <a:p>
                <a:pPr marL="0" indent="0">
                  <a:buNone/>
                </a:pPr>
                <a:endParaRPr lang="en-US" dirty="0"/>
              </a:p>
              <a:p>
                <a:pPr marL="0" indent="0">
                  <a:buNone/>
                </a:pPr>
                <a:r>
                  <a:rPr lang="en-US" b="1" dirty="0" smtClean="0"/>
                  <a:t>Remark: </a:t>
                </a:r>
                <a:r>
                  <a:rPr lang="en-US" dirty="0" smtClean="0"/>
                  <a:t>A bit weaker than saying eavesdropping attacker obtains ``no additional” information about message 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17" t="-3081" b="-238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 4"/>
          <p:cNvSpPr/>
          <p:nvPr/>
        </p:nvSpPr>
        <p:spPr>
          <a:xfrm>
            <a:off x="6228080" y="3266615"/>
            <a:ext cx="701040" cy="75674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ular Callout 5"/>
          <p:cNvSpPr/>
          <p:nvPr/>
        </p:nvSpPr>
        <p:spPr>
          <a:xfrm>
            <a:off x="9133138" y="751281"/>
            <a:ext cx="3058862" cy="1006876"/>
          </a:xfrm>
          <a:prstGeom prst="wedgeRectCallout">
            <a:avLst>
              <a:gd name="adj1" fmla="val -125197"/>
              <a:gd name="adj2" fmla="val 208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i</a:t>
            </a:r>
            <a:r>
              <a:rPr kumimoji="0" lang="en-US" sz="3200" b="0" i="0" u="none" strike="noStrike" kern="1200" cap="none" spc="0" normalizeH="0" baseline="30000" noProof="0" dirty="0" err="1" smtClean="0">
                <a:ln>
                  <a:noFill/>
                </a:ln>
                <a:solidFill>
                  <a:prstClr val="white"/>
                </a:solidFill>
                <a:effectLst/>
                <a:uLnTx/>
                <a:uFillTx/>
                <a:latin typeface="Calibri" panose="020F0502020204030204"/>
                <a:ea typeface="+mn-ea"/>
                <a:cs typeface="+mn-cs"/>
              </a:rPr>
              <a:t>th</a:t>
            </a: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bit of message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3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351" y="1825625"/>
                <a:ext cx="11834649" cy="4351338"/>
              </a:xfrm>
            </p:spPr>
            <p:txBody>
              <a:bodyPr>
                <a:normAutofit/>
              </a:bodyPr>
              <a:lstStyle/>
              <a:p>
                <a:pPr marL="0" indent="0">
                  <a:buNone/>
                </a:pPr>
                <a:r>
                  <a:rPr lang="en-US" b="1" dirty="0" smtClean="0"/>
                  <a:t>Definition 3.12: </a:t>
                </a:r>
                <a:r>
                  <a:rPr lang="en-US" dirty="0" smtClean="0"/>
                  <a:t>Let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r>
                          <m:rPr>
                            <m:nor/>
                          </m:rPr>
                          <a:rPr lang="en-US" dirty="0"/>
                          <m:t>Gen</m:t>
                        </m:r>
                        <m:r>
                          <m:rPr>
                            <m:nor/>
                          </m:rPr>
                          <a:rPr lang="en-US" dirty="0"/>
                          <m:t>, </m:t>
                        </m:r>
                        <m:r>
                          <m:rPr>
                            <m:nor/>
                          </m:rPr>
                          <a:rPr lang="en-US" dirty="0"/>
                          <m:t>Enc</m:t>
                        </m:r>
                        <m:r>
                          <m:rPr>
                            <m:nor/>
                          </m:rPr>
                          <a:rPr lang="en-US" dirty="0"/>
                          <m:t>, </m:t>
                        </m:r>
                        <m:r>
                          <m:rPr>
                            <m:nor/>
                          </m:rPr>
                          <a:rPr lang="en-US" dirty="0"/>
                          <m:t>Dec</m:t>
                        </m:r>
                      </m:e>
                    </m:d>
                  </m:oMath>
                </a14:m>
                <a:r>
                  <a:rPr lang="en-US" dirty="0" smtClean="0"/>
                  <a:t>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smtClean="0"/>
                  <a:t>. We say that the scheme is semantically secure if for all PPT attackers A there exists a PPT algorithm A’ such that for any PPT algorithm Sample all any polynomial time computable functions f and h 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4400" b="0" i="1" smtClean="0">
                              <a:latin typeface="Cambria Math" panose="02040503050406030204" pitchFamily="18" charset="0"/>
                            </a:rPr>
                          </m:ctrlPr>
                        </m:dPr>
                        <m:e>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Enc</m:t>
                                      </m:r>
                                    </m:e>
                                    <m:sub>
                                      <m:r>
                                        <a:rPr lang="en-US" sz="4400" i="1">
                                          <a:latin typeface="Cambria Math" panose="02040503050406030204" pitchFamily="18" charset="0"/>
                                        </a:rPr>
                                        <m:t>𝐾</m:t>
                                      </m:r>
                                    </m:sub>
                                  </m:sSub>
                                  <m:d>
                                    <m:dPr>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b="0" i="1" smtClean="0">
                                      <a:latin typeface="Cambria Math" panose="02040503050406030204" pitchFamily="18" charset="0"/>
                                    </a:rPr>
                                    <m:t>,</m:t>
                                  </m:r>
                                  <m:r>
                                    <a:rPr lang="en-US" sz="4400" b="0" i="1" smtClean="0">
                                      <a:latin typeface="Cambria Math" panose="02040503050406030204" pitchFamily="18" charset="0"/>
                                    </a:rPr>
                                    <m:t>h</m:t>
                                  </m:r>
                                  <m:r>
                                    <a:rPr lang="en-US" sz="4400" b="0" i="1" smtClean="0">
                                      <a:latin typeface="Cambria Math" panose="02040503050406030204" pitchFamily="18" charset="0"/>
                                    </a:rPr>
                                    <m:t>(</m:t>
                                  </m:r>
                                  <m:r>
                                    <a:rPr lang="en-US" sz="4400" b="0" i="1" smtClean="0">
                                      <a:latin typeface="Cambria Math" panose="02040503050406030204" pitchFamily="18" charset="0"/>
                                    </a:rPr>
                                    <m:t>𝑚</m:t>
                                  </m:r>
                                  <m:r>
                                    <a:rPr lang="en-US" sz="4400" b="0" i="1" smtClean="0">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b="0" i="1" smtClean="0">
                              <a:latin typeface="Cambria Math" panose="02040503050406030204" pitchFamily="18" charset="0"/>
                            </a:rPr>
                            <m:t>−</m:t>
                          </m:r>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r>
                                <a:rPr lang="en-US" sz="4400" b="0" i="1" smtClean="0">
                                  <a:latin typeface="Cambria Math" panose="02040503050406030204" pitchFamily="18" charset="0"/>
                                </a:rPr>
                                <m:t>′</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b="0" i="1" smtClean="0">
                                      <a:latin typeface="Cambria Math" panose="02040503050406030204" pitchFamily="18" charset="0"/>
                                    </a:rPr>
                                    <m:t>,</m:t>
                                  </m:r>
                                  <m:d>
                                    <m:dPr>
                                      <m:begChr m:val="|"/>
                                      <m:endChr m:val="|"/>
                                      <m:ctrlPr>
                                        <a:rPr lang="en-US" sz="4400" b="0" i="1" smtClean="0">
                                          <a:latin typeface="Cambria Math" panose="02040503050406030204" pitchFamily="18" charset="0"/>
                                        </a:rPr>
                                      </m:ctrlPr>
                                    </m:dPr>
                                    <m:e>
                                      <m:r>
                                        <a:rPr lang="en-US" sz="4400" b="0" i="1" smtClean="0">
                                          <a:latin typeface="Cambria Math" panose="02040503050406030204" pitchFamily="18" charset="0"/>
                                        </a:rPr>
                                        <m:t>𝑚</m:t>
                                      </m:r>
                                    </m:e>
                                  </m:d>
                                  <m:r>
                                    <a:rPr lang="en-US" sz="4400" b="0" i="1" smtClean="0">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e>
                      </m:d>
                      <m:r>
                        <a:rPr lang="en-US" sz="4400" b="0" i="1" smtClean="0">
                          <a:latin typeface="Cambria Math" panose="02040503050406030204" pitchFamily="18" charset="0"/>
                          <a:ea typeface="Cambria Math" panose="02040503050406030204" pitchFamily="18" charset="0"/>
                        </a:rPr>
                        <m:t>≤</m:t>
                      </m:r>
                      <m:r>
                        <m:rPr>
                          <m:sty m:val="p"/>
                        </m:rPr>
                        <a:rPr lang="en-US" sz="4400" b="0" i="0" smtClean="0">
                          <a:latin typeface="Cambria Math" panose="02040503050406030204" pitchFamily="18" charset="0"/>
                          <a:ea typeface="Cambria Math" panose="02040503050406030204" pitchFamily="18" charset="0"/>
                        </a:rPr>
                        <m:t>negl</m:t>
                      </m:r>
                      <m:r>
                        <a:rPr lang="en-US" sz="4400" b="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𝑛</m:t>
                      </m:r>
                      <m:r>
                        <a:rPr lang="en-US" sz="4400" b="0" i="1" smtClean="0">
                          <a:latin typeface="Cambria Math" panose="02040503050406030204" pitchFamily="18" charset="0"/>
                          <a:ea typeface="Cambria Math" panose="02040503050406030204" pitchFamily="18" charset="0"/>
                        </a:rPr>
                        <m:t>)</m:t>
                      </m:r>
                    </m:oMath>
                  </m:oMathPara>
                </a14:m>
                <a:endParaRPr lang="en-US" sz="4400" dirty="0" smtClean="0"/>
              </a:p>
              <a:p>
                <a:pPr marL="0" indent="0">
                  <a:buNone/>
                </a:pPr>
                <a:r>
                  <a:rPr lang="en-US" dirty="0" smtClean="0"/>
                  <a:t>Where the randomness is taken over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Gen</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Samp</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and the randomness of </a:t>
                </a:r>
                <a14:m>
                  <m:oMath xmlns:m="http://schemas.openxmlformats.org/officeDocument/2006/math">
                    <m:r>
                      <m:rPr>
                        <m:sty m:val="p"/>
                      </m:rPr>
                      <a:rPr lang="en-US">
                        <a:latin typeface="Cambria Math" panose="02040503050406030204" pitchFamily="18" charset="0"/>
                      </a:rPr>
                      <m:t>Enc</m:t>
                    </m:r>
                  </m:oMath>
                </a14:m>
                <a:r>
                  <a:rPr lang="en-US" dirty="0" smtClean="0"/>
                  <a:t>, A and </a:t>
                </a:r>
                <a:r>
                  <a:rPr lang="en-US" dirty="0"/>
                  <a:t>A</a:t>
                </a:r>
                <a:r>
                  <a:rPr lang="en-US" dirty="0" smtClean="0"/>
                  <a:t>’.</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351" y="1825625"/>
                <a:ext cx="11834649" cy="4351338"/>
              </a:xfrm>
              <a:blipFill>
                <a:blip r:embed="rId2"/>
                <a:stretch>
                  <a:fillRect l="-1082" t="-2241" r="-11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8531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351" y="1825625"/>
                <a:ext cx="11834649" cy="4351338"/>
              </a:xfrm>
            </p:spPr>
            <p:txBody>
              <a:bodyPr>
                <a:normAutofit/>
              </a:bodyPr>
              <a:lstStyle/>
              <a:p>
                <a:pPr marL="0" indent="0">
                  <a:buNone/>
                </a:pPr>
                <a:r>
                  <a:rPr lang="en-US" b="1" dirty="0"/>
                  <a:t>Definition 3.12: </a:t>
                </a:r>
                <a:r>
                  <a:rPr lang="en-US" dirty="0"/>
                  <a:t>Let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r>
                          <m:rPr>
                            <m:nor/>
                          </m:rPr>
                          <a:rPr lang="en-US" dirty="0"/>
                          <m:t>Gen</m:t>
                        </m:r>
                        <m:r>
                          <m:rPr>
                            <m:nor/>
                          </m:rPr>
                          <a:rPr lang="en-US" dirty="0"/>
                          <m:t>, </m:t>
                        </m:r>
                        <m:r>
                          <m:rPr>
                            <m:nor/>
                          </m:rPr>
                          <a:rPr lang="en-US" dirty="0"/>
                          <m:t>Enc</m:t>
                        </m:r>
                        <m:r>
                          <m:rPr>
                            <m:nor/>
                          </m:rPr>
                          <a:rPr lang="en-US" dirty="0"/>
                          <m:t>, </m:t>
                        </m:r>
                        <m:r>
                          <m:rPr>
                            <m:nor/>
                          </m:rPr>
                          <a:rPr lang="en-US" dirty="0"/>
                          <m:t>Dec</m:t>
                        </m:r>
                      </m:e>
                    </m:d>
                  </m:oMath>
                </a14:m>
                <a:r>
                  <a:rPr lang="en-US" dirty="0"/>
                  <a:t>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a:t>. We say that the scheme is semantically secure if for all PPT attackers A there exists a PPT algorithm A’ such that for any PPT algorithm Sample all any polynomial time computable functions f and h 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Enc</m:t>
                                      </m:r>
                                    </m:e>
                                    <m:sub>
                                      <m:r>
                                        <a:rPr lang="en-US" sz="4400" i="1">
                                          <a:latin typeface="Cambria Math" panose="02040503050406030204" pitchFamily="18" charset="0"/>
                                        </a:rPr>
                                        <m:t>𝐾</m:t>
                                      </m:r>
                                    </m:sub>
                                  </m:sSub>
                                  <m:d>
                                    <m:dPr>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i="1">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r>
                                <a:rPr lang="en-US" sz="4400" i="1">
                                  <a:latin typeface="Cambria Math" panose="02040503050406030204" pitchFamily="18" charset="0"/>
                                </a:rPr>
                                <m:t>′</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i="1">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e>
                      </m:d>
                      <m:r>
                        <a:rPr lang="en-US" sz="4400" i="1">
                          <a:latin typeface="Cambria Math" panose="02040503050406030204" pitchFamily="18" charset="0"/>
                          <a:ea typeface="Cambria Math" panose="02040503050406030204" pitchFamily="18" charset="0"/>
                        </a:rPr>
                        <m:t>≤</m:t>
                      </m:r>
                      <m:r>
                        <m:rPr>
                          <m:sty m:val="p"/>
                        </m:rPr>
                        <a:rPr lang="en-US" sz="4400">
                          <a:latin typeface="Cambria Math" panose="02040503050406030204" pitchFamily="18" charset="0"/>
                          <a:ea typeface="Cambria Math" panose="02040503050406030204" pitchFamily="18" charset="0"/>
                        </a:rPr>
                        <m:t>negl</m:t>
                      </m:r>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𝑛</m:t>
                      </m:r>
                      <m:r>
                        <a:rPr lang="en-US" sz="4400" i="1">
                          <a:latin typeface="Cambria Math" panose="02040503050406030204" pitchFamily="18" charset="0"/>
                          <a:ea typeface="Cambria Math" panose="02040503050406030204" pitchFamily="18" charset="0"/>
                        </a:rPr>
                        <m:t>)</m:t>
                      </m:r>
                    </m:oMath>
                  </m:oMathPara>
                </a14:m>
                <a:endParaRPr lang="en-US" sz="4400" dirty="0"/>
              </a:p>
              <a:p>
                <a:pPr marL="0" indent="0">
                  <a:buNone/>
                </a:pPr>
                <a:r>
                  <a:rPr lang="en-US" dirty="0"/>
                  <a:t>Where the randomness is taken over </a:t>
                </a:r>
                <a14:m>
                  <m:oMath xmlns:m="http://schemas.openxmlformats.org/officeDocument/2006/math">
                    <m:r>
                      <m:rPr>
                        <m:sty m:val="p"/>
                      </m:rPr>
                      <a:rPr lang="en-US">
                        <a:latin typeface="Cambria Math" panose="02040503050406030204" pitchFamily="18" charset="0"/>
                        <a:ea typeface="Cambria Math" panose="02040503050406030204" pitchFamily="18" charset="0"/>
                      </a:rPr>
                      <m:t>K</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Gen</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Samp</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a:t> and the randomness of </a:t>
                </a:r>
                <a14:m>
                  <m:oMath xmlns:m="http://schemas.openxmlformats.org/officeDocument/2006/math">
                    <m:r>
                      <m:rPr>
                        <m:sty m:val="p"/>
                      </m:rPr>
                      <a:rPr lang="en-US">
                        <a:latin typeface="Cambria Math" panose="02040503050406030204" pitchFamily="18" charset="0"/>
                      </a:rPr>
                      <m:t>Enc</m:t>
                    </m:r>
                  </m:oMath>
                </a14:m>
                <a:r>
                  <a:rPr lang="en-US" dirty="0"/>
                  <a:t>, A and A’.</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351" y="1825625"/>
                <a:ext cx="11834649" cy="4351338"/>
              </a:xfrm>
              <a:blipFill>
                <a:blip r:embed="rId2"/>
                <a:stretch>
                  <a:fillRect l="-1082" t="-2241" r="-11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 4"/>
          <p:cNvSpPr/>
          <p:nvPr/>
        </p:nvSpPr>
        <p:spPr>
          <a:xfrm>
            <a:off x="3773213" y="3815255"/>
            <a:ext cx="1282263" cy="107205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ular Callout 5"/>
          <p:cNvSpPr/>
          <p:nvPr/>
        </p:nvSpPr>
        <p:spPr>
          <a:xfrm>
            <a:off x="6274675" y="348496"/>
            <a:ext cx="5612525" cy="1418897"/>
          </a:xfrm>
          <a:prstGeom prst="wedgeRectCallout">
            <a:avLst>
              <a:gd name="adj1" fmla="val -80694"/>
              <a:gd name="adj2" fmla="val 215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 doesn’t even get to see an encryption of m! Just the length of 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7104993" y="3226676"/>
            <a:ext cx="2511973" cy="161689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ular Callout 7"/>
          <p:cNvSpPr/>
          <p:nvPr/>
        </p:nvSpPr>
        <p:spPr>
          <a:xfrm>
            <a:off x="1608081" y="613267"/>
            <a:ext cx="5612525" cy="1418897"/>
          </a:xfrm>
          <a:prstGeom prst="wedgeRectCallout">
            <a:avLst>
              <a:gd name="adj1" fmla="val 52777"/>
              <a:gd name="adj2" fmla="val 189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Example: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f(m) = 1   if m &gt; 100,000;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f(m) = 0   otherwise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4824248" y="3361613"/>
            <a:ext cx="2511973" cy="161689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ular Callout 9"/>
          <p:cNvSpPr/>
          <p:nvPr/>
        </p:nvSpPr>
        <p:spPr>
          <a:xfrm>
            <a:off x="1198178" y="496804"/>
            <a:ext cx="5612525" cy="1418897"/>
          </a:xfrm>
          <a:prstGeom prst="wedgeRectCallout">
            <a:avLst>
              <a:gd name="adj1" fmla="val 23938"/>
              <a:gd name="adj2" fmla="val 1884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h(m) background knowledge the attacker might have about 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21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P spid="9" grpId="0" animBg="1"/>
      <p:bldP spid="9" grpId="1" animBg="1"/>
      <p:bldP spid="10" grpId="0" animBg="1"/>
      <p:bldP spid="10"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351" y="1825625"/>
                <a:ext cx="11834649" cy="4351338"/>
              </a:xfrm>
            </p:spPr>
            <p:txBody>
              <a:bodyPr>
                <a:normAutofit fontScale="92500" lnSpcReduction="20000"/>
              </a:bodyPr>
              <a:lstStyle/>
              <a:p>
                <a:pPr marL="0" indent="0">
                  <a:buNone/>
                </a:pPr>
                <a:r>
                  <a:rPr lang="en-US" b="1" dirty="0" smtClean="0"/>
                  <a:t>Definition 3.12: </a:t>
                </a:r>
                <a:r>
                  <a:rPr lang="en-US" dirty="0" smtClean="0"/>
                  <a:t>Let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rPr>
                        </m:ctrlPr>
                      </m:dPr>
                      <m:e>
                        <m:r>
                          <m:rPr>
                            <m:nor/>
                          </m:rPr>
                          <a:rPr lang="en-US" dirty="0"/>
                          <m:t>Gen</m:t>
                        </m:r>
                        <m:r>
                          <m:rPr>
                            <m:nor/>
                          </m:rPr>
                          <a:rPr lang="en-US" dirty="0"/>
                          <m:t>, </m:t>
                        </m:r>
                        <m:r>
                          <m:rPr>
                            <m:nor/>
                          </m:rPr>
                          <a:rPr lang="en-US" dirty="0"/>
                          <m:t>Enc</m:t>
                        </m:r>
                        <m:r>
                          <m:rPr>
                            <m:nor/>
                          </m:rPr>
                          <a:rPr lang="en-US" dirty="0"/>
                          <m:t>, </m:t>
                        </m:r>
                        <m:r>
                          <m:rPr>
                            <m:nor/>
                          </m:rPr>
                          <a:rPr lang="en-US" dirty="0"/>
                          <m:t>Dec</m:t>
                        </m:r>
                      </m:e>
                    </m:d>
                    <m:r>
                      <a:rPr lang="en-US" b="0" i="1" smtClean="0">
                        <a:latin typeface="Cambria Math" panose="02040503050406030204" pitchFamily="18" charset="0"/>
                      </a:rPr>
                      <m:t> </m:t>
                    </m:r>
                  </m:oMath>
                </a14:m>
                <a:r>
                  <a:rPr lang="en-US" dirty="0" smtClean="0"/>
                  <a:t>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smtClean="0"/>
                  <a:t>. We say that the scheme is semantically secure if for all PPT attackers A there exists a PPT algorithm A’ such that for any PPT algorithm Sample all any polynomial time computable functions f and h 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4400" b="0" i="1" smtClean="0">
                              <a:latin typeface="Cambria Math" panose="02040503050406030204" pitchFamily="18" charset="0"/>
                            </a:rPr>
                          </m:ctrlPr>
                        </m:dPr>
                        <m:e>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Enc</m:t>
                                      </m:r>
                                    </m:e>
                                    <m:sub>
                                      <m:r>
                                        <a:rPr lang="en-US" sz="4400" i="1">
                                          <a:latin typeface="Cambria Math" panose="02040503050406030204" pitchFamily="18" charset="0"/>
                                        </a:rPr>
                                        <m:t>𝐾</m:t>
                                      </m:r>
                                    </m:sub>
                                  </m:sSub>
                                  <m:d>
                                    <m:dPr>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b="0" i="1" smtClean="0">
                                      <a:latin typeface="Cambria Math" panose="02040503050406030204" pitchFamily="18" charset="0"/>
                                    </a:rPr>
                                    <m:t>,</m:t>
                                  </m:r>
                                  <m:r>
                                    <a:rPr lang="en-US" sz="4400" b="0" i="1" smtClean="0">
                                      <a:latin typeface="Cambria Math" panose="02040503050406030204" pitchFamily="18" charset="0"/>
                                    </a:rPr>
                                    <m:t>h</m:t>
                                  </m:r>
                                  <m:r>
                                    <a:rPr lang="en-US" sz="4400" b="0" i="1" smtClean="0">
                                      <a:latin typeface="Cambria Math" panose="02040503050406030204" pitchFamily="18" charset="0"/>
                                    </a:rPr>
                                    <m:t>(</m:t>
                                  </m:r>
                                  <m:r>
                                    <a:rPr lang="en-US" sz="4400" b="0" i="1" smtClean="0">
                                      <a:latin typeface="Cambria Math" panose="02040503050406030204" pitchFamily="18" charset="0"/>
                                    </a:rPr>
                                    <m:t>𝑚</m:t>
                                  </m:r>
                                  <m:r>
                                    <a:rPr lang="en-US" sz="4400" b="0" i="1" smtClean="0">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b="0" i="1" smtClean="0">
                              <a:latin typeface="Cambria Math" panose="02040503050406030204" pitchFamily="18" charset="0"/>
                            </a:rPr>
                            <m:t>−</m:t>
                          </m:r>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r>
                                <a:rPr lang="en-US" sz="4400" b="0" i="1" smtClean="0">
                                  <a:latin typeface="Cambria Math" panose="02040503050406030204" pitchFamily="18" charset="0"/>
                                </a:rPr>
                                <m:t>′</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b="0" i="1" smtClean="0">
                                      <a:latin typeface="Cambria Math" panose="02040503050406030204" pitchFamily="18" charset="0"/>
                                    </a:rPr>
                                    <m:t>,</m:t>
                                  </m:r>
                                  <m:d>
                                    <m:dPr>
                                      <m:begChr m:val="|"/>
                                      <m:endChr m:val="|"/>
                                      <m:ctrlPr>
                                        <a:rPr lang="en-US" sz="4400" b="0" i="1" smtClean="0">
                                          <a:latin typeface="Cambria Math" panose="02040503050406030204" pitchFamily="18" charset="0"/>
                                        </a:rPr>
                                      </m:ctrlPr>
                                    </m:dPr>
                                    <m:e>
                                      <m:r>
                                        <a:rPr lang="en-US" sz="4400" b="0" i="1" smtClean="0">
                                          <a:latin typeface="Cambria Math" panose="02040503050406030204" pitchFamily="18" charset="0"/>
                                        </a:rPr>
                                        <m:t>𝑚</m:t>
                                      </m:r>
                                    </m:e>
                                  </m:d>
                                  <m:r>
                                    <a:rPr lang="en-US" sz="4400" b="0" i="1" smtClean="0">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e>
                      </m:d>
                      <m:r>
                        <a:rPr lang="en-US" sz="4400" b="0" i="1" smtClean="0">
                          <a:latin typeface="Cambria Math" panose="02040503050406030204" pitchFamily="18" charset="0"/>
                          <a:ea typeface="Cambria Math" panose="02040503050406030204" pitchFamily="18" charset="0"/>
                        </a:rPr>
                        <m:t>≤</m:t>
                      </m:r>
                      <m:r>
                        <m:rPr>
                          <m:sty m:val="p"/>
                        </m:rPr>
                        <a:rPr lang="en-US" sz="4400" b="0" i="0" smtClean="0">
                          <a:latin typeface="Cambria Math" panose="02040503050406030204" pitchFamily="18" charset="0"/>
                          <a:ea typeface="Cambria Math" panose="02040503050406030204" pitchFamily="18" charset="0"/>
                        </a:rPr>
                        <m:t>negl</m:t>
                      </m:r>
                      <m:r>
                        <a:rPr lang="en-US" sz="4400" b="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𝑛</m:t>
                      </m:r>
                      <m:r>
                        <a:rPr lang="en-US" sz="4400" b="0" i="1" smtClean="0">
                          <a:latin typeface="Cambria Math" panose="02040503050406030204" pitchFamily="18" charset="0"/>
                          <a:ea typeface="Cambria Math" panose="02040503050406030204" pitchFamily="18" charset="0"/>
                        </a:rPr>
                        <m:t>)</m:t>
                      </m:r>
                    </m:oMath>
                  </m:oMathPara>
                </a14:m>
                <a:endParaRPr lang="en-US" sz="4400" dirty="0" smtClean="0"/>
              </a:p>
              <a:p>
                <a:pPr marL="0" indent="0">
                  <a:buNone/>
                </a:pPr>
                <a:r>
                  <a:rPr lang="en-US" dirty="0" smtClean="0"/>
                  <a:t>Where the randomness is taken over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Gen</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Samp</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and the randomness of </a:t>
                </a:r>
                <a14:m>
                  <m:oMath xmlns:m="http://schemas.openxmlformats.org/officeDocument/2006/math">
                    <m:r>
                      <m:rPr>
                        <m:sty m:val="p"/>
                      </m:rPr>
                      <a:rPr lang="en-US">
                        <a:latin typeface="Cambria Math" panose="02040503050406030204" pitchFamily="18" charset="0"/>
                      </a:rPr>
                      <m:t>Enc</m:t>
                    </m:r>
                  </m:oMath>
                </a14:m>
                <a:r>
                  <a:rPr lang="en-US" dirty="0" smtClean="0"/>
                  <a:t>, A and </a:t>
                </a:r>
                <a:r>
                  <a:rPr lang="en-US" dirty="0"/>
                  <a:t>A</a:t>
                </a:r>
                <a:r>
                  <a:rPr lang="en-US" dirty="0" smtClean="0"/>
                  <a:t>’.</a:t>
                </a:r>
              </a:p>
              <a:p>
                <a:pPr marL="0" indent="0">
                  <a:buNone/>
                </a:pPr>
                <a:endParaRPr lang="en-US" dirty="0" smtClean="0"/>
              </a:p>
              <a:p>
                <a:pPr marL="0" indent="0">
                  <a:buNone/>
                </a:pPr>
                <a:r>
                  <a:rPr lang="en-US" b="1" dirty="0" smtClean="0"/>
                  <a:t>Theorem 3.13. (Equivalent Definitions)</a:t>
                </a:r>
                <a:r>
                  <a:rPr lang="en-US" dirty="0" smtClean="0"/>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oMath>
                </a14:m>
                <a:r>
                  <a:rPr lang="en-US" dirty="0" smtClean="0"/>
                  <a:t> is Semantically secure if and only if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oMath>
                </a14:m>
                <a:r>
                  <a:rPr lang="en-US" dirty="0" smtClean="0"/>
                  <a:t> has indistinguishable encryptions in the presence of an eavesdropper.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351" y="1825625"/>
                <a:ext cx="11834649" cy="4351338"/>
              </a:xfrm>
              <a:blipFill>
                <a:blip r:embed="rId2"/>
                <a:stretch>
                  <a:fillRect l="-927"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6785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Interpretation of 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5120" y="1825625"/>
                <a:ext cx="11460480" cy="4351338"/>
              </a:xfrm>
            </p:spPr>
            <p:txBody>
              <a:bodyPr>
                <a:normAutofit fontScale="92500" lnSpcReduction="10000"/>
              </a:bodyPr>
              <a:lstStyle/>
              <a:p>
                <a:r>
                  <a:rPr lang="en-US" dirty="0" smtClean="0"/>
                  <a:t>World 2: Perfect Secrecy (Attacker doesn’t even see ciphertext).</a:t>
                </a:r>
              </a:p>
              <a:p>
                <a:r>
                  <a:rPr lang="en-US" dirty="0" smtClean="0"/>
                  <a:t> For all attackers A’ (even unbounded) with background knowledge h(m) we have</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b="0" i="1"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   </m:t>
                              </m:r>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𝑚</m:t>
                                  </m:r>
                                </m:e>
                              </m:d>
                              <m:r>
                                <a:rPr lang="en-US" b="0" i="1" smtClean="0">
                                  <a:latin typeface="Cambria Math" panose="02040503050406030204" pitchFamily="18" charset="0"/>
                                </a:rPr>
                                <m:t>,</m:t>
                              </m:r>
                            </m:e>
                          </m:d>
                          <m:d>
                            <m:dPr>
                              <m:begChr m:val="|"/>
                              <m:endChr m:val="|"/>
                              <m:ctrlPr>
                                <a:rPr lang="en-US" i="1">
                                  <a:latin typeface="Cambria Math" panose="02040503050406030204" pitchFamily="18" charset="0"/>
                                </a:rPr>
                              </m:ctrlPr>
                            </m:dPr>
                            <m:e>
                              <m:r>
                                <a:rPr lang="en-US" i="1">
                                  <a:latin typeface="Cambria Math" panose="02040503050406030204" pitchFamily="18" charset="0"/>
                                </a:rPr>
                                <m:t>𝑚</m:t>
                              </m:r>
                            </m:e>
                          </m:d>
                        </m:e>
                      </m:d>
                    </m:oMath>
                  </m:oMathPara>
                </a14:m>
                <a:endParaRPr lang="en-US" dirty="0" smtClean="0"/>
              </a:p>
              <a:p>
                <a:endParaRPr lang="en-US" i="1" dirty="0" smtClean="0">
                  <a:latin typeface="Cambria Math" panose="02040503050406030204" pitchFamily="18" charset="0"/>
                </a:endParaRPr>
              </a:p>
              <a:p>
                <a:r>
                  <a:rPr lang="en-US" dirty="0" smtClean="0">
                    <a:latin typeface="Cambria Math" panose="02040503050406030204" pitchFamily="18" charset="0"/>
                  </a:rPr>
                  <a:t>World 1: Attacker is PPT and sees ciphertext</a:t>
                </a:r>
              </a:p>
              <a:p>
                <a:pPr lvl="1"/>
                <a:r>
                  <a:rPr lang="en-US" dirty="0" smtClean="0">
                    <a:latin typeface="Cambria Math" panose="02040503050406030204" pitchFamily="18" charset="0"/>
                  </a:rPr>
                  <a:t>Best World 1 attacker does no better than World 2 attacker</a:t>
                </a:r>
              </a:p>
              <a:p>
                <a14:m>
                  <m:oMath xmlns:m="http://schemas.openxmlformats.org/officeDocument/2006/math">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𝐴</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Enc</m:t>
                                    </m:r>
                                  </m:e>
                                  <m:sub>
                                    <m:r>
                                      <a:rPr lang="en-US" i="1">
                                        <a:latin typeface="Cambria Math" panose="02040503050406030204" pitchFamily="18" charset="0"/>
                                      </a:rPr>
                                      <m:t>𝐾</m:t>
                                    </m:r>
                                  </m:sub>
                                </m:sSub>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negl</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oMath>
                </a14:m>
                <a:endParaRPr lang="en-US" dirty="0"/>
              </a:p>
              <a:p>
                <a:endParaRPr lang="en-US" dirty="0" smtClean="0"/>
              </a:p>
              <a:p>
                <a:r>
                  <a:rPr lang="en-US" dirty="0" smtClean="0"/>
                  <a:t>What is probability over?</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5120" y="1825625"/>
                <a:ext cx="11460480" cy="4351338"/>
              </a:xfrm>
              <a:blipFill>
                <a:blip r:embed="rId2"/>
                <a:stretch>
                  <a:fillRect l="-798" t="-2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1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9085</TotalTime>
  <Words>5143</Words>
  <Application>Microsoft Office PowerPoint</Application>
  <PresentationFormat>Widescreen</PresentationFormat>
  <Paragraphs>1059</Paragraphs>
  <Slides>96</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Calibri</vt:lpstr>
      <vt:lpstr>Calibri Light</vt:lpstr>
      <vt:lpstr>Cambria Math</vt:lpstr>
      <vt:lpstr>Symbol</vt:lpstr>
      <vt:lpstr>Wingdings</vt:lpstr>
      <vt:lpstr>Office Theme</vt:lpstr>
      <vt:lpstr>Applied Cryptography ENCS4320</vt:lpstr>
      <vt:lpstr>Course Resources</vt:lpstr>
      <vt:lpstr>Grades</vt:lpstr>
      <vt:lpstr>Expected Background</vt:lpstr>
      <vt:lpstr>Course Goals</vt:lpstr>
      <vt:lpstr>Topic 1: Course Overview &amp; What is Cryptography</vt:lpstr>
      <vt:lpstr>What is Cryptography?</vt:lpstr>
      <vt:lpstr>What is Cryptography?</vt:lpstr>
      <vt:lpstr>What is Cryptography?</vt:lpstr>
      <vt:lpstr>What Does It Mean to “Secure Information” </vt:lpstr>
      <vt:lpstr>What Does It Mean to “Secure Information” </vt:lpstr>
      <vt:lpstr>Two Attacker Models</vt:lpstr>
      <vt:lpstr>Steganography vs Cryptography</vt:lpstr>
      <vt:lpstr>Steganography vs Cryptography</vt:lpstr>
      <vt:lpstr>Symmetric Key Encryption</vt:lpstr>
      <vt:lpstr>Encryption: Basic Terminology</vt:lpstr>
      <vt:lpstr>Private Key Encryption Syntax</vt:lpstr>
      <vt:lpstr>Example: Shift Cipher</vt:lpstr>
      <vt:lpstr>Shift Cipher</vt:lpstr>
      <vt:lpstr>Example: Shift Cipher (Multiple Characters)</vt:lpstr>
      <vt:lpstr>Topic 2: Historical Ciphers (&amp; How to Break Them)</vt:lpstr>
      <vt:lpstr>Cryptography History</vt:lpstr>
      <vt:lpstr>Who Uses Cryptography</vt:lpstr>
      <vt:lpstr>Caesar Cipher</vt:lpstr>
      <vt:lpstr>Caesar Cipher (Example)</vt:lpstr>
      <vt:lpstr>Caesar Cipher (Example)</vt:lpstr>
      <vt:lpstr>Shift Cipher: Brute Force Attack</vt:lpstr>
      <vt:lpstr>Shift Cipher: Brute Force Attack</vt:lpstr>
      <vt:lpstr>Sufficient Key Space Principle</vt:lpstr>
      <vt:lpstr>Sufficient Key Space Principle</vt:lpstr>
      <vt:lpstr>Substitution Cipher</vt:lpstr>
      <vt:lpstr>Substitution Cipher</vt:lpstr>
      <vt:lpstr>Frequency Analysis</vt:lpstr>
      <vt:lpstr>Vigenère Cipher</vt:lpstr>
      <vt:lpstr>Vigenère Cipher</vt:lpstr>
      <vt:lpstr>Conclusions</vt:lpstr>
      <vt:lpstr>Topic 3: Perfect Secrecy + One-Time-Pads</vt:lpstr>
      <vt:lpstr>Principles of Modern Cryptography</vt:lpstr>
      <vt:lpstr>Principles of Modern Cryptography</vt:lpstr>
      <vt:lpstr>Principles of Modern Cryptography</vt:lpstr>
      <vt:lpstr>Perfect Secrecy Intuition</vt:lpstr>
      <vt:lpstr>Private Key Encryption Syntax</vt:lpstr>
      <vt:lpstr>An Example</vt:lpstr>
      <vt:lpstr>Perfect Secrecy</vt:lpstr>
      <vt:lpstr>Perfect Secrecy</vt:lpstr>
      <vt:lpstr>Proof (Def 1  Def 2): </vt:lpstr>
      <vt:lpstr>Proof (Def 1  Def 2): </vt:lpstr>
      <vt:lpstr>Proof (Def 1  Def 2): </vt:lpstr>
      <vt:lpstr>Proof (Def 1  Def 2): </vt:lpstr>
      <vt:lpstr>Proof (Def 1  Def 2): </vt:lpstr>
      <vt:lpstr>Proof (Def 2  Def 1): </vt:lpstr>
      <vt:lpstr>Proof (Def 2  Def 1): </vt:lpstr>
      <vt:lpstr>Proof (Def 2  Def 1): </vt:lpstr>
      <vt:lpstr>Another Equivalent Definition (Game)</vt:lpstr>
      <vt:lpstr>Another Equivalent Definition (Game)</vt:lpstr>
      <vt:lpstr>Another Equivalent Definition (Game)</vt:lpstr>
      <vt:lpstr>One Time Pad [Vernam 1917]</vt:lpstr>
      <vt:lpstr>One Time Pad [Vernam 1917]</vt:lpstr>
      <vt:lpstr>One Time Pad </vt:lpstr>
      <vt:lpstr>One Time Pad </vt:lpstr>
      <vt:lpstr>Perfect Secrecy Limitations</vt:lpstr>
      <vt:lpstr>One Time Pad Limitations</vt:lpstr>
      <vt:lpstr>VENONA project</vt:lpstr>
      <vt:lpstr>Shannon’s Theorem</vt:lpstr>
      <vt:lpstr> An Important Remark on Randomness</vt:lpstr>
      <vt:lpstr>In Practice</vt:lpstr>
      <vt:lpstr>In Practice</vt:lpstr>
      <vt:lpstr>Caveat: Don’t do this!</vt:lpstr>
      <vt:lpstr>Perfect Secrecy </vt:lpstr>
      <vt:lpstr>Topic 4: Computational Security</vt:lpstr>
      <vt:lpstr>What if we want to send a longer message?</vt:lpstr>
      <vt:lpstr>What if we want to send many messages?</vt:lpstr>
      <vt:lpstr>Can we save their relationship?</vt:lpstr>
      <vt:lpstr>Perfect Secrecy vs Computational Security</vt:lpstr>
      <vt:lpstr>Current Goal</vt:lpstr>
      <vt:lpstr>Concrete Security</vt:lpstr>
      <vt:lpstr>Asymptotic Approach to Security</vt:lpstr>
      <vt:lpstr>Asymptotic Approach to Security</vt:lpstr>
      <vt:lpstr>Asymptotic Approach to Security</vt:lpstr>
      <vt:lpstr>Asymptotic Approach to Security</vt:lpstr>
      <vt:lpstr>Asymptotic Approach to Security</vt:lpstr>
      <vt:lpstr>Asymptotic Approach to Security</vt:lpstr>
      <vt:lpstr>Advantages of Asymptotic Approach</vt:lpstr>
      <vt:lpstr>Note: Asymptotic vs Concrete Security </vt:lpstr>
      <vt:lpstr>Private Key Encryption Syntax (Revisited)</vt:lpstr>
      <vt:lpstr>Private Key Encryption Syntax (Revisited)</vt:lpstr>
      <vt:lpstr>Adversarial Indistinguishability Experiment</vt:lpstr>
      <vt:lpstr>Adversarial Indistinguishability Experiment</vt:lpstr>
      <vt:lpstr>EAV-Secure</vt:lpstr>
      <vt:lpstr>(t(n),ε(n))-EAV-Secure (Concrete Version)</vt:lpstr>
      <vt:lpstr>Aside: Message and Ciphertext Length</vt:lpstr>
      <vt:lpstr>Implications of Indistinguishability</vt:lpstr>
      <vt:lpstr>Semantic Security</vt:lpstr>
      <vt:lpstr>Semantic Security</vt:lpstr>
      <vt:lpstr>Semantic Security</vt:lpstr>
      <vt:lpstr>Another Interpretation of Semantic Security</vt:lpstr>
    </vt:vector>
  </TitlesOfParts>
  <Company>SERVERS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Cryptography ENCS4320</dc:title>
  <dc:creator/>
  <cp:lastModifiedBy>Ahmad S Alsadeh</cp:lastModifiedBy>
  <cp:revision>95</cp:revision>
  <dcterms:created xsi:type="dcterms:W3CDTF">2016-12-31T20:38:01Z</dcterms:created>
  <dcterms:modified xsi:type="dcterms:W3CDTF">2022-07-25T06:54:38Z</dcterms:modified>
</cp:coreProperties>
</file>