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355" r:id="rId2"/>
    <p:sldId id="425" r:id="rId3"/>
    <p:sldId id="431" r:id="rId4"/>
    <p:sldId id="343" r:id="rId5"/>
    <p:sldId id="354" r:id="rId6"/>
    <p:sldId id="414" r:id="rId7"/>
    <p:sldId id="345" r:id="rId8"/>
    <p:sldId id="347" r:id="rId9"/>
    <p:sldId id="432" r:id="rId10"/>
    <p:sldId id="351" r:id="rId11"/>
    <p:sldId id="433" r:id="rId12"/>
    <p:sldId id="434" r:id="rId13"/>
    <p:sldId id="356" r:id="rId14"/>
    <p:sldId id="360" r:id="rId15"/>
    <p:sldId id="361" r:id="rId16"/>
    <p:sldId id="362" r:id="rId17"/>
    <p:sldId id="430" r:id="rId18"/>
    <p:sldId id="363" r:id="rId19"/>
    <p:sldId id="364" r:id="rId20"/>
    <p:sldId id="365" r:id="rId21"/>
    <p:sldId id="366" r:id="rId22"/>
    <p:sldId id="367" r:id="rId23"/>
    <p:sldId id="368" r:id="rId24"/>
    <p:sldId id="413" r:id="rId25"/>
    <p:sldId id="369" r:id="rId26"/>
    <p:sldId id="373" r:id="rId27"/>
    <p:sldId id="435" r:id="rId28"/>
    <p:sldId id="406" r:id="rId29"/>
    <p:sldId id="407" r:id="rId30"/>
    <p:sldId id="408" r:id="rId31"/>
    <p:sldId id="409" r:id="rId32"/>
    <p:sldId id="410" r:id="rId33"/>
    <p:sldId id="411" r:id="rId34"/>
    <p:sldId id="416" r:id="rId35"/>
    <p:sldId id="412" r:id="rId36"/>
    <p:sldId id="459" r:id="rId37"/>
    <p:sldId id="460" r:id="rId38"/>
    <p:sldId id="461" r:id="rId39"/>
    <p:sldId id="375" r:id="rId40"/>
    <p:sldId id="385" r:id="rId41"/>
    <p:sldId id="386" r:id="rId42"/>
    <p:sldId id="387" r:id="rId43"/>
    <p:sldId id="388" r:id="rId44"/>
    <p:sldId id="389" r:id="rId45"/>
    <p:sldId id="390" r:id="rId46"/>
    <p:sldId id="391" r:id="rId47"/>
    <p:sldId id="392" r:id="rId48"/>
    <p:sldId id="415" r:id="rId49"/>
    <p:sldId id="393" r:id="rId50"/>
    <p:sldId id="394" r:id="rId51"/>
    <p:sldId id="395" r:id="rId52"/>
    <p:sldId id="396" r:id="rId53"/>
    <p:sldId id="436" r:id="rId54"/>
    <p:sldId id="437" r:id="rId55"/>
    <p:sldId id="438" r:id="rId56"/>
    <p:sldId id="439" r:id="rId57"/>
    <p:sldId id="440" r:id="rId58"/>
    <p:sldId id="441" r:id="rId59"/>
    <p:sldId id="442" r:id="rId60"/>
    <p:sldId id="443" r:id="rId61"/>
    <p:sldId id="444" r:id="rId62"/>
    <p:sldId id="445" r:id="rId63"/>
    <p:sldId id="446" r:id="rId64"/>
    <p:sldId id="447" r:id="rId65"/>
    <p:sldId id="448" r:id="rId66"/>
    <p:sldId id="449" r:id="rId67"/>
    <p:sldId id="450" r:id="rId68"/>
    <p:sldId id="451" r:id="rId69"/>
    <p:sldId id="452" r:id="rId70"/>
    <p:sldId id="453" r:id="rId71"/>
    <p:sldId id="454" r:id="rId72"/>
    <p:sldId id="455" r:id="rId73"/>
    <p:sldId id="456" r:id="rId74"/>
    <p:sldId id="457"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1"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74" autoAdjust="0"/>
    <p:restoredTop sz="81323" autoAdjust="0"/>
  </p:normalViewPr>
  <p:slideViewPr>
    <p:cSldViewPr snapToGrid="0">
      <p:cViewPr varScale="1">
        <p:scale>
          <a:sx n="71" d="100"/>
          <a:sy n="71" d="100"/>
        </p:scale>
        <p:origin x="1171" y="62"/>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85FA0-1860-435B-9626-CB21D9C53071}" type="datetimeFigureOut">
              <a:rPr lang="en-US" smtClean="0"/>
              <a:t>7/31/2022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4</a:t>
            </a:fld>
            <a:endParaRPr lang="en-US"/>
          </a:p>
        </p:txBody>
      </p:sp>
    </p:spTree>
    <p:extLst>
      <p:ext uri="{BB962C8B-B14F-4D97-AF65-F5344CB8AC3E}">
        <p14:creationId xmlns:p14="http://schemas.microsoft.com/office/powerpoint/2010/main" val="3091980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34</a:t>
            </a:fld>
            <a:endParaRPr lang="en-US"/>
          </a:p>
        </p:txBody>
      </p:sp>
    </p:spTree>
    <p:extLst>
      <p:ext uri="{BB962C8B-B14F-4D97-AF65-F5344CB8AC3E}">
        <p14:creationId xmlns:p14="http://schemas.microsoft.com/office/powerpoint/2010/main" val="1025977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E35DAA-499F-4673-978B-A6190921FD97}" type="slidenum">
              <a:rPr lang="en-US" smtClean="0"/>
              <a:t>38</a:t>
            </a:fld>
            <a:endParaRPr lang="en-US"/>
          </a:p>
        </p:txBody>
      </p:sp>
    </p:spTree>
    <p:extLst>
      <p:ext uri="{BB962C8B-B14F-4D97-AF65-F5344CB8AC3E}">
        <p14:creationId xmlns:p14="http://schemas.microsoft.com/office/powerpoint/2010/main" val="1127293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err="1" smtClean="0"/>
              <a:t>Batle</a:t>
            </a:r>
            <a:r>
              <a:rPr lang="en-US" baseline="0" dirty="0" smtClean="0"/>
              <a:t> of Midway. In May 1942, US Navy </a:t>
            </a:r>
            <a:r>
              <a:rPr lang="en-US" baseline="0" dirty="0" err="1" smtClean="0"/>
              <a:t>cryptanal</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40</a:t>
            </a:fld>
            <a:endParaRPr lang="en-US"/>
          </a:p>
        </p:txBody>
      </p:sp>
    </p:spTree>
    <p:extLst>
      <p:ext uri="{BB962C8B-B14F-4D97-AF65-F5344CB8AC3E}">
        <p14:creationId xmlns:p14="http://schemas.microsoft.com/office/powerpoint/2010/main" val="1641457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err="1" smtClean="0"/>
              <a:t>Batle</a:t>
            </a:r>
            <a:r>
              <a:rPr lang="en-US" baseline="0" dirty="0" smtClean="0"/>
              <a:t> of Midway. In May 1942, US Navy </a:t>
            </a:r>
            <a:r>
              <a:rPr lang="en-US" baseline="0" dirty="0" err="1" smtClean="0"/>
              <a:t>cryptanal</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41</a:t>
            </a:fld>
            <a:endParaRPr lang="en-US"/>
          </a:p>
        </p:txBody>
      </p:sp>
    </p:spTree>
    <p:extLst>
      <p:ext uri="{BB962C8B-B14F-4D97-AF65-F5344CB8AC3E}">
        <p14:creationId xmlns:p14="http://schemas.microsoft.com/office/powerpoint/2010/main" val="983688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err="1" smtClean="0"/>
              <a:t>Batle</a:t>
            </a:r>
            <a:r>
              <a:rPr lang="en-US" baseline="0" dirty="0" smtClean="0"/>
              <a:t> of Midway. In May 1942, US Navy </a:t>
            </a:r>
            <a:r>
              <a:rPr lang="en-US" baseline="0" dirty="0" err="1" smtClean="0"/>
              <a:t>cryptanal</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42</a:t>
            </a:fld>
            <a:endParaRPr lang="en-US"/>
          </a:p>
        </p:txBody>
      </p:sp>
    </p:spTree>
    <p:extLst>
      <p:ext uri="{BB962C8B-B14F-4D97-AF65-F5344CB8AC3E}">
        <p14:creationId xmlns:p14="http://schemas.microsoft.com/office/powerpoint/2010/main" val="1754817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CE35DAA-499F-4673-978B-A6190921FD97}" type="slidenum">
              <a:rPr lang="en-US" smtClean="0"/>
              <a:t>43</a:t>
            </a:fld>
            <a:endParaRPr lang="en-US"/>
          </a:p>
        </p:txBody>
      </p:sp>
    </p:spTree>
    <p:extLst>
      <p:ext uri="{BB962C8B-B14F-4D97-AF65-F5344CB8AC3E}">
        <p14:creationId xmlns:p14="http://schemas.microsoft.com/office/powerpoint/2010/main" val="2450263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45</a:t>
            </a:fld>
            <a:endParaRPr lang="en-US"/>
          </a:p>
        </p:txBody>
      </p:sp>
    </p:spTree>
    <p:extLst>
      <p:ext uri="{BB962C8B-B14F-4D97-AF65-F5344CB8AC3E}">
        <p14:creationId xmlns:p14="http://schemas.microsoft.com/office/powerpoint/2010/main" val="2685079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46</a:t>
            </a:fld>
            <a:endParaRPr lang="en-US"/>
          </a:p>
        </p:txBody>
      </p:sp>
    </p:spTree>
    <p:extLst>
      <p:ext uri="{BB962C8B-B14F-4D97-AF65-F5344CB8AC3E}">
        <p14:creationId xmlns:p14="http://schemas.microsoft.com/office/powerpoint/2010/main" val="2613398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47</a:t>
            </a:fld>
            <a:endParaRPr lang="en-US"/>
          </a:p>
        </p:txBody>
      </p:sp>
    </p:spTree>
    <p:extLst>
      <p:ext uri="{BB962C8B-B14F-4D97-AF65-F5344CB8AC3E}">
        <p14:creationId xmlns:p14="http://schemas.microsoft.com/office/powerpoint/2010/main" val="2491736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48</a:t>
            </a:fld>
            <a:endParaRPr lang="en-US"/>
          </a:p>
        </p:txBody>
      </p:sp>
    </p:spTree>
    <p:extLst>
      <p:ext uri="{BB962C8B-B14F-4D97-AF65-F5344CB8AC3E}">
        <p14:creationId xmlns:p14="http://schemas.microsoft.com/office/powerpoint/2010/main" val="272639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5</a:t>
            </a:fld>
            <a:endParaRPr lang="en-US"/>
          </a:p>
        </p:txBody>
      </p:sp>
    </p:spTree>
    <p:extLst>
      <p:ext uri="{BB962C8B-B14F-4D97-AF65-F5344CB8AC3E}">
        <p14:creationId xmlns:p14="http://schemas.microsoft.com/office/powerpoint/2010/main" val="2426137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49</a:t>
            </a:fld>
            <a:endParaRPr lang="en-US"/>
          </a:p>
        </p:txBody>
      </p:sp>
    </p:spTree>
    <p:extLst>
      <p:ext uri="{BB962C8B-B14F-4D97-AF65-F5344CB8AC3E}">
        <p14:creationId xmlns:p14="http://schemas.microsoft.com/office/powerpoint/2010/main" val="1644525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61</a:t>
            </a:fld>
            <a:endParaRPr lang="en-US"/>
          </a:p>
        </p:txBody>
      </p:sp>
    </p:spTree>
    <p:extLst>
      <p:ext uri="{BB962C8B-B14F-4D97-AF65-F5344CB8AC3E}">
        <p14:creationId xmlns:p14="http://schemas.microsoft.com/office/powerpoint/2010/main" val="3598347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63</a:t>
            </a:fld>
            <a:endParaRPr lang="en-US"/>
          </a:p>
        </p:txBody>
      </p:sp>
    </p:spTree>
    <p:extLst>
      <p:ext uri="{BB962C8B-B14F-4D97-AF65-F5344CB8AC3E}">
        <p14:creationId xmlns:p14="http://schemas.microsoft.com/office/powerpoint/2010/main" val="86163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65</a:t>
            </a:fld>
            <a:endParaRPr lang="en-US"/>
          </a:p>
        </p:txBody>
      </p:sp>
    </p:spTree>
    <p:extLst>
      <p:ext uri="{BB962C8B-B14F-4D97-AF65-F5344CB8AC3E}">
        <p14:creationId xmlns:p14="http://schemas.microsoft.com/office/powerpoint/2010/main" val="2891860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67</a:t>
            </a:fld>
            <a:endParaRPr lang="en-US"/>
          </a:p>
        </p:txBody>
      </p:sp>
    </p:spTree>
    <p:extLst>
      <p:ext uri="{BB962C8B-B14F-4D97-AF65-F5344CB8AC3E}">
        <p14:creationId xmlns:p14="http://schemas.microsoft.com/office/powerpoint/2010/main" val="1268066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6</a:t>
            </a:fld>
            <a:endParaRPr lang="en-US"/>
          </a:p>
        </p:txBody>
      </p:sp>
    </p:spTree>
    <p:extLst>
      <p:ext uri="{BB962C8B-B14F-4D97-AF65-F5344CB8AC3E}">
        <p14:creationId xmlns:p14="http://schemas.microsoft.com/office/powerpoint/2010/main" val="431950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16</a:t>
            </a:fld>
            <a:endParaRPr lang="en-US"/>
          </a:p>
        </p:txBody>
      </p:sp>
    </p:spTree>
    <p:extLst>
      <p:ext uri="{BB962C8B-B14F-4D97-AF65-F5344CB8AC3E}">
        <p14:creationId xmlns:p14="http://schemas.microsoft.com/office/powerpoint/2010/main" val="337449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17</a:t>
            </a:fld>
            <a:endParaRPr lang="en-US"/>
          </a:p>
        </p:txBody>
      </p:sp>
    </p:spTree>
    <p:extLst>
      <p:ext uri="{BB962C8B-B14F-4D97-AF65-F5344CB8AC3E}">
        <p14:creationId xmlns:p14="http://schemas.microsoft.com/office/powerpoint/2010/main" val="1806527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21</a:t>
            </a:fld>
            <a:endParaRPr lang="en-US"/>
          </a:p>
        </p:txBody>
      </p:sp>
    </p:spTree>
    <p:extLst>
      <p:ext uri="{BB962C8B-B14F-4D97-AF65-F5344CB8AC3E}">
        <p14:creationId xmlns:p14="http://schemas.microsoft.com/office/powerpoint/2010/main" val="312053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28</a:t>
            </a:fld>
            <a:endParaRPr lang="en-US"/>
          </a:p>
        </p:txBody>
      </p:sp>
    </p:spTree>
    <p:extLst>
      <p:ext uri="{BB962C8B-B14F-4D97-AF65-F5344CB8AC3E}">
        <p14:creationId xmlns:p14="http://schemas.microsoft.com/office/powerpoint/2010/main" val="3526081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29</a:t>
            </a:fld>
            <a:endParaRPr lang="en-US"/>
          </a:p>
        </p:txBody>
      </p:sp>
    </p:spTree>
    <p:extLst>
      <p:ext uri="{BB962C8B-B14F-4D97-AF65-F5344CB8AC3E}">
        <p14:creationId xmlns:p14="http://schemas.microsoft.com/office/powerpoint/2010/main" val="2206137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32</a:t>
            </a:fld>
            <a:endParaRPr lang="en-US"/>
          </a:p>
        </p:txBody>
      </p:sp>
    </p:spTree>
    <p:extLst>
      <p:ext uri="{BB962C8B-B14F-4D97-AF65-F5344CB8AC3E}">
        <p14:creationId xmlns:p14="http://schemas.microsoft.com/office/powerpoint/2010/main" val="3846701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12" Type="http://schemas.openxmlformats.org/officeDocument/2006/relationships/image" Target="../media/image2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380.png"/><Relationship Id="rId5" Type="http://schemas.openxmlformats.org/officeDocument/2006/relationships/image" Target="../media/image37.png"/><Relationship Id="rId10"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0.png"/><Relationship Id="rId7" Type="http://schemas.openxmlformats.org/officeDocument/2006/relationships/image" Target="../media/image4.jpeg"/><Relationship Id="rId12"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6.png"/><Relationship Id="rId4" Type="http://schemas.openxmlformats.org/officeDocument/2006/relationships/image" Target="../media/image39.png"/><Relationship Id="rId9" Type="http://schemas.openxmlformats.org/officeDocument/2006/relationships/image" Target="../media/image70.png"/></Relationships>
</file>

<file path=ppt/slides/_rels/slide1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0.png"/><Relationship Id="rId7" Type="http://schemas.openxmlformats.org/officeDocument/2006/relationships/image" Target="../media/image1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160.png"/><Relationship Id="rId4" Type="http://schemas.openxmlformats.org/officeDocument/2006/relationships/image" Target="../media/image3.png"/><Relationship Id="rId9" Type="http://schemas.openxmlformats.org/officeDocument/2006/relationships/image" Target="../media/image15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40.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13.jpe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3" Type="http://schemas.openxmlformats.org/officeDocument/2006/relationships/image" Target="../media/image37.png"/><Relationship Id="rId3"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11" Type="http://schemas.openxmlformats.org/officeDocument/2006/relationships/image" Target="../media/image1.png"/><Relationship Id="rId5" Type="http://schemas.openxmlformats.org/officeDocument/2006/relationships/image" Target="../media/image4.jpeg"/><Relationship Id="rId10" Type="http://schemas.openxmlformats.org/officeDocument/2006/relationships/image" Target="../media/image231.png"/><Relationship Id="rId4" Type="http://schemas.openxmlformats.org/officeDocument/2006/relationships/image" Target="../media/image3.png"/><Relationship Id="rId9" Type="http://schemas.openxmlformats.org/officeDocument/2006/relationships/image" Target="../media/image221.png"/><Relationship Id="rId1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460.png"/><Relationship Id="rId5" Type="http://schemas.openxmlformats.org/officeDocument/2006/relationships/image" Target="../media/image3.png"/><Relationship Id="rId10" Type="http://schemas.openxmlformats.org/officeDocument/2006/relationships/image" Target="../media/image231.png"/><Relationship Id="rId4" Type="http://schemas.openxmlformats.org/officeDocument/2006/relationships/image" Target="../media/image171.png"/><Relationship Id="rId9" Type="http://schemas.openxmlformats.org/officeDocument/2006/relationships/image" Target="../media/image221.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jpeg"/><Relationship Id="rId7" Type="http://schemas.openxmlformats.org/officeDocument/2006/relationships/image" Target="../media/image45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70.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51.png"/></Relationships>
</file>

<file path=ppt/slides/_rels/slide3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jpeg"/><Relationship Id="rId7"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90.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54.png"/></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12"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23.png"/><Relationship Id="rId5" Type="http://schemas.openxmlformats.org/officeDocument/2006/relationships/image" Target="../media/image211.png"/><Relationship Id="rId10" Type="http://schemas.openxmlformats.org/officeDocument/2006/relationships/image" Target="../media/image220.png"/><Relationship Id="rId4" Type="http://schemas.openxmlformats.org/officeDocument/2006/relationships/image" Target="../media/image2.png"/><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2.png"/><Relationship Id="rId5" Type="http://schemas.openxmlformats.org/officeDocument/2006/relationships/image" Target="../media/image4.jpe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5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2.png"/><Relationship Id="rId5" Type="http://schemas.openxmlformats.org/officeDocument/2006/relationships/image" Target="../media/image4.jpe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40.png"/><Relationship Id="rId5" Type="http://schemas.openxmlformats.org/officeDocument/2006/relationships/image" Target="../media/image4.jpe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40.png"/><Relationship Id="rId5" Type="http://schemas.openxmlformats.org/officeDocument/2006/relationships/image" Target="../media/image4.jpe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23.png"/><Relationship Id="rId4" Type="http://schemas.openxmlformats.org/officeDocument/2006/relationships/image" Target="../media/image170.png"/><Relationship Id="rId9" Type="http://schemas.openxmlformats.org/officeDocument/2006/relationships/image" Target="../media/image22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2.png"/><Relationship Id="rId7" Type="http://schemas.openxmlformats.org/officeDocument/2006/relationships/image" Target="../media/image10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82.png"/><Relationship Id="rId4" Type="http://schemas.openxmlformats.org/officeDocument/2006/relationships/image" Target="../media/image73.png"/><Relationship Id="rId9" Type="http://schemas.openxmlformats.org/officeDocument/2006/relationships/image" Target="../media/image1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33.png"/><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58.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7.pn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20.png"/><Relationship Id="rId5" Type="http://schemas.openxmlformats.org/officeDocument/2006/relationships/image" Target="../media/image92.png"/><Relationship Id="rId4" Type="http://schemas.openxmlformats.org/officeDocument/2006/relationships/image" Target="../media/image4.jpeg"/></Relationships>
</file>

<file path=ppt/slides/_rels/slide62.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52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40.png"/><Relationship Id="rId5" Type="http://schemas.openxmlformats.org/officeDocument/2006/relationships/image" Target="../media/image4.jpe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3.png"/><Relationship Id="rId7" Type="http://schemas.openxmlformats.org/officeDocument/2006/relationships/image" Target="../media/image17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131.png"/><Relationship Id="rId4" Type="http://schemas.openxmlformats.org/officeDocument/2006/relationships/image" Target="../media/image4.jpeg"/><Relationship Id="rId9" Type="http://schemas.openxmlformats.org/officeDocument/2006/relationships/image" Target="../media/image93.png"/></Relationships>
</file>

<file path=ppt/slides/_rels/slide66.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0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10.png"/></Relationships>
</file>

<file path=ppt/slides/_rels/slide68.xml.rels><?xml version="1.0" encoding="UTF-8" standalone="yes"?>
<Relationships xmlns="http://schemas.openxmlformats.org/package/2006/relationships"><Relationship Id="rId2" Type="http://schemas.openxmlformats.org/officeDocument/2006/relationships/image" Target="../media/image90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0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0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38443"/>
            <a:ext cx="9144000" cy="2387600"/>
          </a:xfrm>
        </p:spPr>
        <p:txBody>
          <a:bodyPr/>
          <a:lstStyle/>
          <a:p>
            <a:r>
              <a:rPr lang="en-US" dirty="0" smtClean="0"/>
              <a:t>Applied Cryptography</a:t>
            </a:r>
            <a:br>
              <a:rPr lang="en-US" dirty="0" smtClean="0"/>
            </a:br>
            <a:r>
              <a:rPr lang="en-US" dirty="0" smtClean="0"/>
              <a:t>ENCS4320</a:t>
            </a:r>
            <a:endParaRPr lang="en-US" dirty="0"/>
          </a:p>
        </p:txBody>
      </p:sp>
      <p:sp>
        <p:nvSpPr>
          <p:cNvPr id="3" name="Subtitle 2"/>
          <p:cNvSpPr>
            <a:spLocks noGrp="1"/>
          </p:cNvSpPr>
          <p:nvPr>
            <p:ph type="subTitle" idx="1"/>
          </p:nvPr>
        </p:nvSpPr>
        <p:spPr>
          <a:xfrm>
            <a:off x="929640" y="3201672"/>
            <a:ext cx="10424160" cy="2754312"/>
          </a:xfrm>
        </p:spPr>
        <p:txBody>
          <a:bodyPr>
            <a:normAutofit fontScale="92500" lnSpcReduction="10000"/>
          </a:bodyPr>
          <a:lstStyle/>
          <a:p>
            <a:pPr algn="l"/>
            <a:r>
              <a:rPr lang="en-US" sz="2900" b="1" dirty="0" smtClean="0"/>
              <a:t>Week 2: </a:t>
            </a:r>
          </a:p>
          <a:p>
            <a:pPr marL="342900" indent="-342900" algn="l">
              <a:buFont typeface="Arial" panose="020B0604020202020204" pitchFamily="34" charset="0"/>
              <a:buChar char="•"/>
            </a:pPr>
            <a:r>
              <a:rPr lang="en-US" sz="3200" dirty="0"/>
              <a:t>Computational Security </a:t>
            </a:r>
            <a:r>
              <a:rPr lang="en-US" sz="3200" dirty="0" smtClean="0"/>
              <a:t>against Eavesdropper</a:t>
            </a:r>
          </a:p>
          <a:p>
            <a:pPr marL="342900" indent="-342900" algn="l">
              <a:buFont typeface="Arial" panose="020B0604020202020204" pitchFamily="34" charset="0"/>
              <a:buChar char="•"/>
            </a:pPr>
            <a:r>
              <a:rPr lang="en-US" sz="3200" dirty="0"/>
              <a:t>Constructing Secure Encryption </a:t>
            </a:r>
            <a:r>
              <a:rPr lang="en-US" sz="3200" dirty="0" smtClean="0"/>
              <a:t>Schemes against Eavesdropper</a:t>
            </a:r>
            <a:endParaRPr lang="en-US" sz="2900" dirty="0" smtClean="0"/>
          </a:p>
          <a:p>
            <a:pPr marL="342900" indent="-342900" algn="l">
              <a:buFont typeface="Arial" panose="020B0604020202020204" pitchFamily="34" charset="0"/>
              <a:buChar char="•"/>
            </a:pPr>
            <a:r>
              <a:rPr lang="en-US" sz="2900" dirty="0" smtClean="0"/>
              <a:t>Chosen Plaintext Attacks and </a:t>
            </a:r>
            <a:r>
              <a:rPr lang="en-US" sz="3200" dirty="0"/>
              <a:t>CPA-Security</a:t>
            </a:r>
          </a:p>
          <a:p>
            <a:pPr marL="800100" lvl="1" indent="-342900" algn="l">
              <a:buFont typeface="Arial" panose="020B0604020202020204" pitchFamily="34" charset="0"/>
              <a:buChar char="•"/>
            </a:pPr>
            <a:endParaRPr lang="en-US" sz="2500" dirty="0" smtClean="0"/>
          </a:p>
          <a:p>
            <a:pPr algn="l"/>
            <a:r>
              <a:rPr lang="en-US" sz="2900" b="1" dirty="0" smtClean="0"/>
              <a:t>Readings: </a:t>
            </a:r>
            <a:r>
              <a:rPr lang="en-US" sz="2900" dirty="0" smtClean="0"/>
              <a:t>Katz </a:t>
            </a:r>
            <a:r>
              <a:rPr lang="en-US" sz="2900" dirty="0"/>
              <a:t>and </a:t>
            </a:r>
            <a:r>
              <a:rPr lang="en-US" sz="2900" dirty="0" smtClean="0"/>
              <a:t>Lindell Chapter 3.1-3.4</a:t>
            </a:r>
            <a:endParaRPr lang="en-US" dirty="0"/>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374603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7351" y="1825625"/>
                <a:ext cx="11834649" cy="4351338"/>
              </a:xfrm>
            </p:spPr>
            <p:txBody>
              <a:bodyPr>
                <a:normAutofit/>
              </a:bodyPr>
              <a:lstStyle/>
              <a:p>
                <a:pPr marL="0" indent="0">
                  <a:buNone/>
                </a:pPr>
                <a:r>
                  <a:rPr lang="en-US" b="1" dirty="0"/>
                  <a:t>Definition 3.12: </a:t>
                </a:r>
                <a:r>
                  <a:rPr lang="en-US" dirty="0"/>
                  <a:t>Let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r>
                          <m:rPr>
                            <m:nor/>
                          </m:rPr>
                          <a:rPr lang="en-US" dirty="0"/>
                          <m:t>Gen</m:t>
                        </m:r>
                        <m:r>
                          <m:rPr>
                            <m:nor/>
                          </m:rPr>
                          <a:rPr lang="en-US" dirty="0"/>
                          <m:t>, </m:t>
                        </m:r>
                        <m:r>
                          <m:rPr>
                            <m:nor/>
                          </m:rPr>
                          <a:rPr lang="en-US" dirty="0"/>
                          <m:t>Enc</m:t>
                        </m:r>
                        <m:r>
                          <m:rPr>
                            <m:nor/>
                          </m:rPr>
                          <a:rPr lang="en-US" dirty="0"/>
                          <m:t>, </m:t>
                        </m:r>
                        <m:r>
                          <m:rPr>
                            <m:nor/>
                          </m:rPr>
                          <a:rPr lang="en-US" dirty="0"/>
                          <m:t>Dec</m:t>
                        </m:r>
                      </m:e>
                    </m:d>
                  </m:oMath>
                </a14:m>
                <a:r>
                  <a:rPr lang="en-US" dirty="0"/>
                  <a:t>be a fixed-length private key encryption scheme for message of length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a:t>. We say that the scheme is semantically secure if for all PPT attackers A there exists a PPT algorithm A’ such that for any PPT algorithm Sample all any polynomial time computable functions f and h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4400" i="1">
                              <a:latin typeface="Cambria Math" panose="02040503050406030204" pitchFamily="18" charset="0"/>
                            </a:rPr>
                          </m:ctrlPr>
                        </m:dPr>
                        <m:e>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i="1">
                                      <a:latin typeface="Cambria Math" panose="02040503050406030204" pitchFamily="18" charset="0"/>
                                    </a:rPr>
                                    <m:t>,</m:t>
                                  </m:r>
                                  <m:sSub>
                                    <m:sSubPr>
                                      <m:ctrlPr>
                                        <a:rPr lang="en-US" sz="4400" i="1">
                                          <a:latin typeface="Cambria Math" panose="02040503050406030204" pitchFamily="18" charset="0"/>
                                        </a:rPr>
                                      </m:ctrlPr>
                                    </m:sSubPr>
                                    <m:e>
                                      <m:r>
                                        <m:rPr>
                                          <m:sty m:val="p"/>
                                        </m:rPr>
                                        <a:rPr lang="en-US" sz="4400">
                                          <a:latin typeface="Cambria Math" panose="02040503050406030204" pitchFamily="18" charset="0"/>
                                        </a:rPr>
                                        <m:t>Enc</m:t>
                                      </m:r>
                                    </m:e>
                                    <m:sub>
                                      <m:r>
                                        <a:rPr lang="en-US" sz="4400" i="1">
                                          <a:latin typeface="Cambria Math" panose="02040503050406030204" pitchFamily="18" charset="0"/>
                                        </a:rPr>
                                        <m:t>𝐾</m:t>
                                      </m:r>
                                    </m:sub>
                                  </m:sSub>
                                  <m:d>
                                    <m:dPr>
                                      <m:ctrlPr>
                                        <a:rPr lang="en-US" sz="4400" i="1">
                                          <a:latin typeface="Cambria Math" panose="02040503050406030204" pitchFamily="18" charset="0"/>
                                        </a:rPr>
                                      </m:ctrlPr>
                                    </m:dPr>
                                    <m:e>
                                      <m:r>
                                        <a:rPr lang="en-US" sz="4400" i="1">
                                          <a:latin typeface="Cambria Math" panose="02040503050406030204" pitchFamily="18" charset="0"/>
                                        </a:rPr>
                                        <m:t>𝑚</m:t>
                                      </m:r>
                                    </m:e>
                                  </m:d>
                                  <m:r>
                                    <a:rPr lang="en-US" sz="4400" i="1">
                                      <a:latin typeface="Cambria Math" panose="02040503050406030204" pitchFamily="18" charset="0"/>
                                    </a:rPr>
                                    <m:t>,</m:t>
                                  </m:r>
                                  <m:r>
                                    <a:rPr lang="en-US" sz="4400" i="1">
                                      <a:latin typeface="Cambria Math" panose="02040503050406030204" pitchFamily="18" charset="0"/>
                                    </a:rPr>
                                    <m:t>h</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i="1">
                              <a:latin typeface="Cambria Math" panose="02040503050406030204" pitchFamily="18" charset="0"/>
                            </a:rPr>
                            <m:t>−</m:t>
                          </m:r>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r>
                                <a:rPr lang="en-US" sz="4400" i="1">
                                  <a:latin typeface="Cambria Math" panose="02040503050406030204" pitchFamily="18" charset="0"/>
                                </a:rPr>
                                <m:t>′</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i="1">
                                      <a:latin typeface="Cambria Math" panose="02040503050406030204" pitchFamily="18" charset="0"/>
                                    </a:rPr>
                                    <m:t>,</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𝑚</m:t>
                                      </m:r>
                                    </m:e>
                                  </m:d>
                                  <m:r>
                                    <a:rPr lang="en-US" sz="4400" i="1">
                                      <a:latin typeface="Cambria Math" panose="02040503050406030204" pitchFamily="18" charset="0"/>
                                    </a:rPr>
                                    <m:t>,</m:t>
                                  </m:r>
                                  <m:r>
                                    <a:rPr lang="en-US" sz="4400" i="1">
                                      <a:latin typeface="Cambria Math" panose="02040503050406030204" pitchFamily="18" charset="0"/>
                                    </a:rPr>
                                    <m:t>h</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e>
                      </m:d>
                      <m:r>
                        <a:rPr lang="en-US" sz="4400" i="1">
                          <a:latin typeface="Cambria Math" panose="02040503050406030204" pitchFamily="18" charset="0"/>
                          <a:ea typeface="Cambria Math" panose="02040503050406030204" pitchFamily="18" charset="0"/>
                        </a:rPr>
                        <m:t>≤</m:t>
                      </m:r>
                      <m:r>
                        <m:rPr>
                          <m:sty m:val="p"/>
                        </m:rPr>
                        <a:rPr lang="en-US" sz="4400">
                          <a:latin typeface="Cambria Math" panose="02040503050406030204" pitchFamily="18" charset="0"/>
                          <a:ea typeface="Cambria Math" panose="02040503050406030204" pitchFamily="18" charset="0"/>
                        </a:rPr>
                        <m:t>negl</m:t>
                      </m:r>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𝑛</m:t>
                      </m:r>
                      <m:r>
                        <a:rPr lang="en-US" sz="4400" i="1">
                          <a:latin typeface="Cambria Math" panose="02040503050406030204" pitchFamily="18" charset="0"/>
                          <a:ea typeface="Cambria Math" panose="02040503050406030204" pitchFamily="18" charset="0"/>
                        </a:rPr>
                        <m:t>)</m:t>
                      </m:r>
                    </m:oMath>
                  </m:oMathPara>
                </a14:m>
                <a:endParaRPr lang="en-US" sz="4400" dirty="0"/>
              </a:p>
              <a:p>
                <a:pPr marL="0" indent="0">
                  <a:buNone/>
                </a:pPr>
                <a:r>
                  <a:rPr lang="en-US" dirty="0"/>
                  <a:t>Where the randomness is taken over </a:t>
                </a:r>
                <a14:m>
                  <m:oMath xmlns:m="http://schemas.openxmlformats.org/officeDocument/2006/math">
                    <m:r>
                      <m:rPr>
                        <m:sty m:val="p"/>
                      </m:rPr>
                      <a:rPr lang="en-US">
                        <a:latin typeface="Cambria Math" panose="02040503050406030204" pitchFamily="18" charset="0"/>
                        <a:ea typeface="Cambria Math" panose="02040503050406030204" pitchFamily="18" charset="0"/>
                      </a:rPr>
                      <m:t>K</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Gen</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a:t>,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Samp</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a:t> and the randomness of </a:t>
                </a:r>
                <a14:m>
                  <m:oMath xmlns:m="http://schemas.openxmlformats.org/officeDocument/2006/math">
                    <m:r>
                      <m:rPr>
                        <m:sty m:val="p"/>
                      </m:rPr>
                      <a:rPr lang="en-US">
                        <a:latin typeface="Cambria Math" panose="02040503050406030204" pitchFamily="18" charset="0"/>
                      </a:rPr>
                      <m:t>Enc</m:t>
                    </m:r>
                  </m:oMath>
                </a14:m>
                <a:r>
                  <a:rPr lang="en-US" dirty="0"/>
                  <a:t>, A and A’.</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7351" y="1825625"/>
                <a:ext cx="11834649" cy="4351338"/>
              </a:xfrm>
              <a:blipFill>
                <a:blip r:embed="rId2"/>
                <a:stretch>
                  <a:fillRect l="-1082" t="-2241" r="-1133"/>
                </a:stretch>
              </a:blipFill>
            </p:spPr>
            <p:txBody>
              <a:bodyPr/>
              <a:lstStyle/>
              <a:p>
                <a:r>
                  <a:rPr lang="en-US">
                    <a:noFill/>
                  </a:rPr>
                  <a:t> </a:t>
                </a:r>
              </a:p>
            </p:txBody>
          </p:sp>
        </mc:Fallback>
      </mc:AlternateContent>
      <p:sp>
        <p:nvSpPr>
          <p:cNvPr id="5" name="Oval 4"/>
          <p:cNvSpPr/>
          <p:nvPr/>
        </p:nvSpPr>
        <p:spPr>
          <a:xfrm>
            <a:off x="3773213" y="3815255"/>
            <a:ext cx="1282263" cy="107205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6274675" y="348496"/>
            <a:ext cx="5612525" cy="1418897"/>
          </a:xfrm>
          <a:prstGeom prst="wedgeRectCallout">
            <a:avLst>
              <a:gd name="adj1" fmla="val -80694"/>
              <a:gd name="adj2" fmla="val 2151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 doesn’t even get to see an encryption of m! Just the length of m!</a:t>
            </a:r>
            <a:endParaRPr lang="en-US" sz="3200" dirty="0"/>
          </a:p>
        </p:txBody>
      </p:sp>
      <p:sp>
        <p:nvSpPr>
          <p:cNvPr id="7" name="Oval 6"/>
          <p:cNvSpPr/>
          <p:nvPr/>
        </p:nvSpPr>
        <p:spPr>
          <a:xfrm>
            <a:off x="7104993" y="3226676"/>
            <a:ext cx="2511973" cy="161689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p:cNvSpPr/>
          <p:nvPr/>
        </p:nvSpPr>
        <p:spPr>
          <a:xfrm>
            <a:off x="1608081" y="613267"/>
            <a:ext cx="5612525" cy="1418897"/>
          </a:xfrm>
          <a:prstGeom prst="wedgeRectCallout">
            <a:avLst>
              <a:gd name="adj1" fmla="val 52777"/>
              <a:gd name="adj2" fmla="val 1899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Example: </a:t>
            </a:r>
          </a:p>
          <a:p>
            <a:pPr algn="ctr"/>
            <a:r>
              <a:rPr lang="en-US" sz="3200" dirty="0" smtClean="0"/>
              <a:t>f(m) = 1   if m &gt; 100,000;</a:t>
            </a:r>
          </a:p>
          <a:p>
            <a:pPr algn="ctr"/>
            <a:r>
              <a:rPr lang="en-US" sz="3200" dirty="0" smtClean="0"/>
              <a:t>f(m) = 0   otherwise       .</a:t>
            </a:r>
            <a:endParaRPr lang="en-US" sz="3200" dirty="0"/>
          </a:p>
        </p:txBody>
      </p:sp>
      <p:sp>
        <p:nvSpPr>
          <p:cNvPr id="9" name="Oval 8"/>
          <p:cNvSpPr/>
          <p:nvPr/>
        </p:nvSpPr>
        <p:spPr>
          <a:xfrm>
            <a:off x="4824248" y="3361613"/>
            <a:ext cx="2511973" cy="161689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9"/>
          <p:cNvSpPr/>
          <p:nvPr/>
        </p:nvSpPr>
        <p:spPr>
          <a:xfrm>
            <a:off x="1198178" y="496804"/>
            <a:ext cx="5612525" cy="1418897"/>
          </a:xfrm>
          <a:prstGeom prst="wedgeRectCallout">
            <a:avLst>
              <a:gd name="adj1" fmla="val 23938"/>
              <a:gd name="adj2" fmla="val 1884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h(m) background knowledge the attacker might have about m.</a:t>
            </a:r>
            <a:endParaRPr lang="en-US" sz="3200" dirty="0"/>
          </a:p>
        </p:txBody>
      </p:sp>
      <p:sp>
        <p:nvSpPr>
          <p:cNvPr id="11" name="Date Placeholder 10"/>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6611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1" animBg="1"/>
      <p:bldP spid="8" grpId="1" animBg="1"/>
      <p:bldP spid="9" grpId="0" animBg="1"/>
      <p:bldP spid="9" grpId="1" animBg="1"/>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7351" y="1825625"/>
                <a:ext cx="11834649" cy="4351338"/>
              </a:xfrm>
            </p:spPr>
            <p:txBody>
              <a:bodyPr>
                <a:normAutofit fontScale="92500" lnSpcReduction="20000"/>
              </a:bodyPr>
              <a:lstStyle/>
              <a:p>
                <a:pPr marL="0" indent="0">
                  <a:buNone/>
                </a:pPr>
                <a:r>
                  <a:rPr lang="en-US" b="1" dirty="0" smtClean="0"/>
                  <a:t>Definition 3.12: </a:t>
                </a:r>
                <a:r>
                  <a:rPr lang="en-US" dirty="0" smtClean="0"/>
                  <a:t>Let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Π</m:t>
                    </m:r>
                    <m:r>
                      <a:rPr lang="en-US" b="0" i="1"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rPr>
                        </m:ctrlPr>
                      </m:dPr>
                      <m:e>
                        <m:r>
                          <m:rPr>
                            <m:nor/>
                          </m:rPr>
                          <a:rPr lang="en-US" dirty="0"/>
                          <m:t>Gen</m:t>
                        </m:r>
                        <m:r>
                          <m:rPr>
                            <m:nor/>
                          </m:rPr>
                          <a:rPr lang="en-US" dirty="0"/>
                          <m:t>, </m:t>
                        </m:r>
                        <m:r>
                          <m:rPr>
                            <m:nor/>
                          </m:rPr>
                          <a:rPr lang="en-US" dirty="0"/>
                          <m:t>Enc</m:t>
                        </m:r>
                        <m:r>
                          <m:rPr>
                            <m:nor/>
                          </m:rPr>
                          <a:rPr lang="en-US" dirty="0"/>
                          <m:t>, </m:t>
                        </m:r>
                        <m:r>
                          <m:rPr>
                            <m:nor/>
                          </m:rPr>
                          <a:rPr lang="en-US" dirty="0"/>
                          <m:t>Dec</m:t>
                        </m:r>
                      </m:e>
                    </m:d>
                    <m:r>
                      <a:rPr lang="en-US" b="0" i="1" smtClean="0">
                        <a:latin typeface="Cambria Math" panose="02040503050406030204" pitchFamily="18" charset="0"/>
                      </a:rPr>
                      <m:t> </m:t>
                    </m:r>
                  </m:oMath>
                </a14:m>
                <a:r>
                  <a:rPr lang="en-US" dirty="0" smtClean="0"/>
                  <a:t>be a fixed-length private key encryption scheme for message of length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 We say that the scheme is semantically secure if for all PPT attackers A there exists a PPT algorithm A’ such that for any PPT algorithm Sample all any polynomial time computable functions f and h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4400" b="0" i="1" smtClean="0">
                              <a:latin typeface="Cambria Math" panose="02040503050406030204" pitchFamily="18" charset="0"/>
                            </a:rPr>
                          </m:ctrlPr>
                        </m:dPr>
                        <m:e>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i="1">
                                      <a:latin typeface="Cambria Math" panose="02040503050406030204" pitchFamily="18" charset="0"/>
                                    </a:rPr>
                                    <m:t>,</m:t>
                                  </m:r>
                                  <m:sSub>
                                    <m:sSubPr>
                                      <m:ctrlPr>
                                        <a:rPr lang="en-US" sz="4400" i="1">
                                          <a:latin typeface="Cambria Math" panose="02040503050406030204" pitchFamily="18" charset="0"/>
                                        </a:rPr>
                                      </m:ctrlPr>
                                    </m:sSubPr>
                                    <m:e>
                                      <m:r>
                                        <m:rPr>
                                          <m:sty m:val="p"/>
                                        </m:rPr>
                                        <a:rPr lang="en-US" sz="4400">
                                          <a:latin typeface="Cambria Math" panose="02040503050406030204" pitchFamily="18" charset="0"/>
                                        </a:rPr>
                                        <m:t>Enc</m:t>
                                      </m:r>
                                    </m:e>
                                    <m:sub>
                                      <m:r>
                                        <a:rPr lang="en-US" sz="4400" i="1">
                                          <a:latin typeface="Cambria Math" panose="02040503050406030204" pitchFamily="18" charset="0"/>
                                        </a:rPr>
                                        <m:t>𝐾</m:t>
                                      </m:r>
                                    </m:sub>
                                  </m:sSub>
                                  <m:d>
                                    <m:dPr>
                                      <m:ctrlPr>
                                        <a:rPr lang="en-US" sz="4400" i="1">
                                          <a:latin typeface="Cambria Math" panose="02040503050406030204" pitchFamily="18" charset="0"/>
                                        </a:rPr>
                                      </m:ctrlPr>
                                    </m:dPr>
                                    <m:e>
                                      <m:r>
                                        <a:rPr lang="en-US" sz="4400" i="1">
                                          <a:latin typeface="Cambria Math" panose="02040503050406030204" pitchFamily="18" charset="0"/>
                                        </a:rPr>
                                        <m:t>𝑚</m:t>
                                      </m:r>
                                    </m:e>
                                  </m:d>
                                  <m:r>
                                    <a:rPr lang="en-US" sz="4400" b="0" i="1" smtClean="0">
                                      <a:latin typeface="Cambria Math" panose="02040503050406030204" pitchFamily="18" charset="0"/>
                                    </a:rPr>
                                    <m:t>,</m:t>
                                  </m:r>
                                  <m:r>
                                    <a:rPr lang="en-US" sz="4400" b="0" i="1" smtClean="0">
                                      <a:latin typeface="Cambria Math" panose="02040503050406030204" pitchFamily="18" charset="0"/>
                                    </a:rPr>
                                    <m:t>h</m:t>
                                  </m:r>
                                  <m:r>
                                    <a:rPr lang="en-US" sz="4400" b="0" i="1" smtClean="0">
                                      <a:latin typeface="Cambria Math" panose="02040503050406030204" pitchFamily="18" charset="0"/>
                                    </a:rPr>
                                    <m:t>(</m:t>
                                  </m:r>
                                  <m:r>
                                    <a:rPr lang="en-US" sz="4400" b="0" i="1" smtClean="0">
                                      <a:latin typeface="Cambria Math" panose="02040503050406030204" pitchFamily="18" charset="0"/>
                                    </a:rPr>
                                    <m:t>𝑚</m:t>
                                  </m:r>
                                  <m:r>
                                    <a:rPr lang="en-US" sz="4400" b="0" i="1" smtClean="0">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b="0" i="1" smtClean="0">
                              <a:latin typeface="Cambria Math" panose="02040503050406030204" pitchFamily="18" charset="0"/>
                            </a:rPr>
                            <m:t>−</m:t>
                          </m:r>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r>
                                <a:rPr lang="en-US" sz="4400" b="0" i="1" smtClean="0">
                                  <a:latin typeface="Cambria Math" panose="02040503050406030204" pitchFamily="18" charset="0"/>
                                </a:rPr>
                                <m:t>′</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b="0" i="1" smtClean="0">
                                      <a:latin typeface="Cambria Math" panose="02040503050406030204" pitchFamily="18" charset="0"/>
                                    </a:rPr>
                                    <m:t>,</m:t>
                                  </m:r>
                                  <m:d>
                                    <m:dPr>
                                      <m:begChr m:val="|"/>
                                      <m:endChr m:val="|"/>
                                      <m:ctrlPr>
                                        <a:rPr lang="en-US" sz="4400" b="0" i="1" smtClean="0">
                                          <a:latin typeface="Cambria Math" panose="02040503050406030204" pitchFamily="18" charset="0"/>
                                        </a:rPr>
                                      </m:ctrlPr>
                                    </m:dPr>
                                    <m:e>
                                      <m:r>
                                        <a:rPr lang="en-US" sz="4400" b="0" i="1" smtClean="0">
                                          <a:latin typeface="Cambria Math" panose="02040503050406030204" pitchFamily="18" charset="0"/>
                                        </a:rPr>
                                        <m:t>𝑚</m:t>
                                      </m:r>
                                    </m:e>
                                  </m:d>
                                  <m:r>
                                    <a:rPr lang="en-US" sz="4400" b="0" i="1" smtClean="0">
                                      <a:latin typeface="Cambria Math" panose="02040503050406030204" pitchFamily="18" charset="0"/>
                                    </a:rPr>
                                    <m:t>,</m:t>
                                  </m:r>
                                  <m:r>
                                    <a:rPr lang="en-US" sz="4400" i="1">
                                      <a:latin typeface="Cambria Math" panose="02040503050406030204" pitchFamily="18" charset="0"/>
                                    </a:rPr>
                                    <m:t>h</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e>
                      </m:d>
                      <m:r>
                        <a:rPr lang="en-US" sz="4400" b="0" i="1" smtClean="0">
                          <a:latin typeface="Cambria Math" panose="02040503050406030204" pitchFamily="18" charset="0"/>
                          <a:ea typeface="Cambria Math" panose="02040503050406030204" pitchFamily="18" charset="0"/>
                        </a:rPr>
                        <m:t>≤</m:t>
                      </m:r>
                      <m:r>
                        <m:rPr>
                          <m:sty m:val="p"/>
                        </m:rPr>
                        <a:rPr lang="en-US" sz="4400" b="0" i="0" smtClean="0">
                          <a:latin typeface="Cambria Math" panose="02040503050406030204" pitchFamily="18" charset="0"/>
                          <a:ea typeface="Cambria Math" panose="02040503050406030204" pitchFamily="18" charset="0"/>
                        </a:rPr>
                        <m:t>negl</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𝑛</m:t>
                      </m:r>
                      <m:r>
                        <a:rPr lang="en-US" sz="4400" b="0" i="1" smtClean="0">
                          <a:latin typeface="Cambria Math" panose="02040503050406030204" pitchFamily="18" charset="0"/>
                          <a:ea typeface="Cambria Math" panose="02040503050406030204" pitchFamily="18" charset="0"/>
                        </a:rPr>
                        <m:t>)</m:t>
                      </m:r>
                    </m:oMath>
                  </m:oMathPara>
                </a14:m>
                <a:endParaRPr lang="en-US" sz="4400" dirty="0" smtClean="0"/>
              </a:p>
              <a:p>
                <a:pPr marL="0" indent="0">
                  <a:buNone/>
                </a:pPr>
                <a:r>
                  <a:rPr lang="en-US" dirty="0" smtClean="0"/>
                  <a:t>Where the randomness is taken over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Gen</m:t>
                    </m:r>
                    <m:d>
                      <m:dPr>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Samp</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and the randomness of </a:t>
                </a:r>
                <a14:m>
                  <m:oMath xmlns:m="http://schemas.openxmlformats.org/officeDocument/2006/math">
                    <m:r>
                      <m:rPr>
                        <m:sty m:val="p"/>
                      </m:rPr>
                      <a:rPr lang="en-US">
                        <a:latin typeface="Cambria Math" panose="02040503050406030204" pitchFamily="18" charset="0"/>
                      </a:rPr>
                      <m:t>Enc</m:t>
                    </m:r>
                  </m:oMath>
                </a14:m>
                <a:r>
                  <a:rPr lang="en-US" dirty="0" smtClean="0"/>
                  <a:t>, A and </a:t>
                </a:r>
                <a:r>
                  <a:rPr lang="en-US" dirty="0"/>
                  <a:t>A</a:t>
                </a:r>
                <a:r>
                  <a:rPr lang="en-US" dirty="0" smtClean="0"/>
                  <a:t>’.</a:t>
                </a:r>
              </a:p>
              <a:p>
                <a:pPr marL="0" indent="0">
                  <a:buNone/>
                </a:pPr>
                <a:endParaRPr lang="en-US" dirty="0" smtClean="0"/>
              </a:p>
              <a:p>
                <a:pPr marL="0" indent="0">
                  <a:buNone/>
                </a:pPr>
                <a:r>
                  <a:rPr lang="en-US" b="1" dirty="0" smtClean="0"/>
                  <a:t>Theorem 3.13. (Equivalent Definitions)</a:t>
                </a:r>
                <a:r>
                  <a:rPr lang="en-US" dirty="0" smtClean="0"/>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 is Semantically secure if and only if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 has indistinguishable encryptions in the presence of an eavesdropper.</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7351" y="1825625"/>
                <a:ext cx="11834649" cy="4351338"/>
              </a:xfrm>
              <a:blipFill>
                <a:blip r:embed="rId2"/>
                <a:stretch>
                  <a:fillRect l="-927" t="-3501"/>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703008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Interpretation of Semantic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5120" y="1825625"/>
                <a:ext cx="11460480" cy="4351338"/>
              </a:xfrm>
            </p:spPr>
            <p:txBody>
              <a:bodyPr>
                <a:normAutofit fontScale="92500" lnSpcReduction="10000"/>
              </a:bodyPr>
              <a:lstStyle/>
              <a:p>
                <a:r>
                  <a:rPr lang="en-US" dirty="0" smtClean="0"/>
                  <a:t>World 2: Perfect Secrecy (Attacker doesn’t even see ciphertext).</a:t>
                </a:r>
              </a:p>
              <a:p>
                <a:r>
                  <a:rPr lang="en-US" dirty="0" smtClean="0"/>
                  <a:t> For all attackers A’ (even unbounded) with background knowledge h(m) we have</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b="0" i="1" smtClean="0">
                          <a:latin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   </m:t>
                              </m:r>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𝑚</m:t>
                                  </m:r>
                                </m:e>
                              </m:d>
                              <m:r>
                                <a:rPr lang="en-US" b="0" i="1" smtClean="0">
                                  <a:latin typeface="Cambria Math" panose="02040503050406030204" pitchFamily="18" charset="0"/>
                                </a:rPr>
                                <m:t>,</m:t>
                              </m:r>
                            </m:e>
                          </m:d>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e>
                      </m:d>
                    </m:oMath>
                  </m:oMathPara>
                </a14:m>
                <a:endParaRPr lang="en-US" dirty="0" smtClean="0"/>
              </a:p>
              <a:p>
                <a:endParaRPr lang="en-US" i="1" dirty="0" smtClean="0">
                  <a:latin typeface="Cambria Math" panose="02040503050406030204" pitchFamily="18" charset="0"/>
                </a:endParaRPr>
              </a:p>
              <a:p>
                <a:r>
                  <a:rPr lang="en-US" dirty="0" smtClean="0">
                    <a:latin typeface="Cambria Math" panose="02040503050406030204" pitchFamily="18" charset="0"/>
                  </a:rPr>
                  <a:t>World 1: Attacker is PPT and sees ciphertext</a:t>
                </a:r>
              </a:p>
              <a:p>
                <a:pPr lvl="1"/>
                <a:r>
                  <a:rPr lang="en-US" dirty="0" smtClean="0">
                    <a:latin typeface="Cambria Math" panose="02040503050406030204" pitchFamily="18" charset="0"/>
                  </a:rPr>
                  <a:t>Best World 1 attacker does no better than World 2 attacker</a:t>
                </a:r>
              </a:p>
              <a:p>
                <a14:m>
                  <m:oMath xmlns:m="http://schemas.openxmlformats.org/officeDocument/2006/math">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Enc</m:t>
                                    </m:r>
                                  </m:e>
                                  <m:sub>
                                    <m:r>
                                      <a:rPr lang="en-US" i="1">
                                        <a:latin typeface="Cambria Math" panose="02040503050406030204" pitchFamily="18" charset="0"/>
                                      </a:rPr>
                                      <m:t>𝐾</m:t>
                                    </m:r>
                                  </m:sub>
                                </m:sSub>
                                <m:d>
                                  <m:dPr>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𝑚</m:t>
                                    </m:r>
                                  </m:e>
                                </m:d>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e>
                        </m:d>
                      </m:e>
                    </m:d>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negl</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endParaRPr lang="en-US" dirty="0"/>
              </a:p>
              <a:p>
                <a:endParaRPr lang="en-US" dirty="0" smtClean="0"/>
              </a:p>
              <a:p>
                <a:r>
                  <a:rPr lang="en-US" dirty="0" smtClean="0"/>
                  <a:t>What is probability over?</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5120" y="1825625"/>
                <a:ext cx="11460480" cy="4351338"/>
              </a:xfrm>
              <a:blipFill>
                <a:blip r:embed="rId2"/>
                <a:stretch>
                  <a:fillRect l="-798" t="-2801"/>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76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Topic 2: Constructing </a:t>
            </a:r>
            <a:r>
              <a:rPr lang="en-US" dirty="0"/>
              <a:t>Secure Encryption Schemes</a:t>
            </a:r>
          </a:p>
        </p:txBody>
      </p:sp>
      <p:sp>
        <p:nvSpPr>
          <p:cNvPr id="3" name="Date Placeholder 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358316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a:t>
            </a:r>
            <a:endParaRPr lang="en-US" dirty="0"/>
          </a:p>
        </p:txBody>
      </p:sp>
      <p:sp>
        <p:nvSpPr>
          <p:cNvPr id="3" name="Content Placeholder 2"/>
          <p:cNvSpPr>
            <a:spLocks noGrp="1"/>
          </p:cNvSpPr>
          <p:nvPr>
            <p:ph idx="1"/>
          </p:nvPr>
        </p:nvSpPr>
        <p:spPr/>
        <p:txBody>
          <a:bodyPr>
            <a:normAutofit/>
          </a:bodyPr>
          <a:lstStyle/>
          <a:p>
            <a:pPr marL="571500" lvl="1" indent="-571500">
              <a:spcBef>
                <a:spcPts val="1000"/>
              </a:spcBef>
            </a:pPr>
            <a:r>
              <a:rPr lang="en-US" sz="4000" dirty="0" smtClean="0"/>
              <a:t>Pseudorandom Generators</a:t>
            </a:r>
          </a:p>
          <a:p>
            <a:pPr marL="571500" lvl="1" indent="-571500">
              <a:spcBef>
                <a:spcPts val="1000"/>
              </a:spcBef>
            </a:pPr>
            <a:r>
              <a:rPr lang="en-US" sz="4000" dirty="0" smtClean="0"/>
              <a:t>Stream Ciphers</a:t>
            </a:r>
            <a:endParaRPr lang="en-US" sz="4000" dirty="0"/>
          </a:p>
        </p:txBody>
      </p:sp>
      <p:pic>
        <p:nvPicPr>
          <p:cNvPr id="1026" name="Picture 2" descr="Image result for building 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33332"/>
            <a:ext cx="4402442" cy="3778568"/>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849510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Pseudorandom Generator (PRG) 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2880" y="1690688"/>
                <a:ext cx="12009120" cy="5030787"/>
              </a:xfrm>
            </p:spPr>
            <p:txBody>
              <a:bodyPr>
                <a:normAutofit lnSpcReduction="10000"/>
              </a:bodyPr>
              <a:lstStyle/>
              <a:p>
                <a:r>
                  <a:rPr lang="en-US" sz="3100" b="1" dirty="0" smtClean="0"/>
                  <a:t>Input:</a:t>
                </a:r>
                <a:r>
                  <a:rPr lang="en-US" sz="3100" dirty="0" smtClean="0"/>
                  <a:t> </a:t>
                </a:r>
                <a:r>
                  <a:rPr lang="en-US" sz="3100" i="1" dirty="0" smtClean="0"/>
                  <a:t>Short</a:t>
                </a:r>
                <a:r>
                  <a:rPr lang="en-US" sz="3100" dirty="0" smtClean="0"/>
                  <a:t> random seed </a:t>
                </a:r>
                <a14:m>
                  <m:oMath xmlns:m="http://schemas.openxmlformats.org/officeDocument/2006/math">
                    <m:r>
                      <m:rPr>
                        <m:sty m:val="p"/>
                      </m:rPr>
                      <a:rPr lang="en-US" sz="3100" b="0" i="0" smtClean="0">
                        <a:latin typeface="Cambria Math" panose="02040503050406030204" pitchFamily="18" charset="0"/>
                        <a:ea typeface="Cambria Math" panose="02040503050406030204" pitchFamily="18" charset="0"/>
                      </a:rPr>
                      <m:t>s</m:t>
                    </m:r>
                    <m:r>
                      <a:rPr lang="en-US" sz="3100" i="1">
                        <a:latin typeface="Cambria Math" panose="02040503050406030204" pitchFamily="18" charset="0"/>
                        <a:ea typeface="Cambria Math" panose="02040503050406030204" pitchFamily="18" charset="0"/>
                      </a:rPr>
                      <m:t>∈</m:t>
                    </m:r>
                    <m:sSup>
                      <m:sSupPr>
                        <m:ctrlPr>
                          <a:rPr lang="en-US" sz="3100" i="1">
                            <a:latin typeface="Cambria Math" panose="02040503050406030204" pitchFamily="18" charset="0"/>
                            <a:ea typeface="Cambria Math" panose="02040503050406030204" pitchFamily="18" charset="0"/>
                          </a:rPr>
                        </m:ctrlPr>
                      </m:sSupPr>
                      <m:e>
                        <m:d>
                          <m:dPr>
                            <m:begChr m:val="{"/>
                            <m:endChr m:val="}"/>
                            <m:ctrlPr>
                              <a:rPr lang="en-US" sz="3100" i="1">
                                <a:latin typeface="Cambria Math" panose="02040503050406030204" pitchFamily="18" charset="0"/>
                                <a:ea typeface="Cambria Math" panose="02040503050406030204" pitchFamily="18" charset="0"/>
                              </a:rPr>
                            </m:ctrlPr>
                          </m:dPr>
                          <m:e>
                            <m:r>
                              <a:rPr lang="en-US" sz="3100" i="1">
                                <a:latin typeface="Cambria Math" panose="02040503050406030204" pitchFamily="18" charset="0"/>
                                <a:ea typeface="Cambria Math" panose="02040503050406030204" pitchFamily="18" charset="0"/>
                              </a:rPr>
                              <m:t>0</m:t>
                            </m:r>
                            <m:r>
                              <a:rPr lang="en-US" sz="3100" i="1">
                                <a:latin typeface="Cambria Math" panose="02040503050406030204" pitchFamily="18" charset="0"/>
                                <a:ea typeface="Cambria Math" panose="02040503050406030204" pitchFamily="18" charset="0"/>
                              </a:rPr>
                              <m:t>,</m:t>
                            </m:r>
                            <m:r>
                              <a:rPr lang="en-US" sz="3100" i="1">
                                <a:latin typeface="Cambria Math" panose="02040503050406030204" pitchFamily="18" charset="0"/>
                                <a:ea typeface="Cambria Math" panose="02040503050406030204" pitchFamily="18" charset="0"/>
                              </a:rPr>
                              <m:t>1</m:t>
                            </m:r>
                          </m:e>
                        </m:d>
                      </m:e>
                      <m:sup>
                        <m:r>
                          <a:rPr lang="en-US" sz="3100" b="0" i="1" smtClean="0">
                            <a:latin typeface="Cambria Math" panose="02040503050406030204" pitchFamily="18" charset="0"/>
                            <a:ea typeface="Cambria Math" panose="02040503050406030204" pitchFamily="18" charset="0"/>
                          </a:rPr>
                          <m:t>𝑛</m:t>
                        </m:r>
                      </m:sup>
                    </m:sSup>
                  </m:oMath>
                </a14:m>
                <a:endParaRPr lang="en-US" sz="3100" dirty="0" smtClean="0"/>
              </a:p>
              <a:p>
                <a:r>
                  <a:rPr lang="en-US" sz="3100" b="1" dirty="0" smtClean="0"/>
                  <a:t>Output:</a:t>
                </a:r>
                <a:r>
                  <a:rPr lang="en-US" sz="3100" dirty="0" smtClean="0"/>
                  <a:t> Longer “pseudorandom” string </a:t>
                </a:r>
                <a14:m>
                  <m:oMath xmlns:m="http://schemas.openxmlformats.org/officeDocument/2006/math">
                    <m:r>
                      <a:rPr lang="en-US" sz="3100" b="0" i="1" smtClean="0">
                        <a:latin typeface="Cambria Math" panose="02040503050406030204" pitchFamily="18" charset="0"/>
                      </a:rPr>
                      <m:t>𝐺</m:t>
                    </m:r>
                    <m:d>
                      <m:dPr>
                        <m:ctrlPr>
                          <a:rPr lang="en-US" sz="3100" b="0" i="1" smtClean="0">
                            <a:latin typeface="Cambria Math" panose="02040503050406030204" pitchFamily="18" charset="0"/>
                          </a:rPr>
                        </m:ctrlPr>
                      </m:dPr>
                      <m:e>
                        <m:r>
                          <a:rPr lang="en-US" sz="3100" b="0" i="1" smtClean="0">
                            <a:latin typeface="Cambria Math" panose="02040503050406030204" pitchFamily="18" charset="0"/>
                          </a:rPr>
                          <m:t>𝑠</m:t>
                        </m:r>
                      </m:e>
                    </m:d>
                    <m:r>
                      <a:rPr lang="en-US" sz="3100" b="0" i="1" smtClean="0">
                        <a:latin typeface="Cambria Math" panose="02040503050406030204" pitchFamily="18" charset="0"/>
                        <a:ea typeface="Cambria Math" panose="02040503050406030204" pitchFamily="18" charset="0"/>
                      </a:rPr>
                      <m:t>∈</m:t>
                    </m:r>
                    <m:sSup>
                      <m:sSupPr>
                        <m:ctrlPr>
                          <a:rPr lang="en-US" sz="3100" b="0" i="1" smtClean="0">
                            <a:latin typeface="Cambria Math" panose="02040503050406030204" pitchFamily="18" charset="0"/>
                            <a:ea typeface="Cambria Math" panose="02040503050406030204" pitchFamily="18" charset="0"/>
                          </a:rPr>
                        </m:ctrlPr>
                      </m:sSupPr>
                      <m:e>
                        <m:d>
                          <m:dPr>
                            <m:begChr m:val="{"/>
                            <m:endChr m:val="}"/>
                            <m:ctrlPr>
                              <a:rPr lang="en-US" sz="3100" b="0" i="1" smtClean="0">
                                <a:latin typeface="Cambria Math" panose="02040503050406030204" pitchFamily="18" charset="0"/>
                                <a:ea typeface="Cambria Math" panose="02040503050406030204" pitchFamily="18" charset="0"/>
                              </a:rPr>
                            </m:ctrlPr>
                          </m:dPr>
                          <m:e>
                            <m:r>
                              <a:rPr lang="en-US" sz="3100" b="0" i="1" smtClean="0">
                                <a:latin typeface="Cambria Math" panose="02040503050406030204" pitchFamily="18" charset="0"/>
                                <a:ea typeface="Cambria Math" panose="02040503050406030204" pitchFamily="18" charset="0"/>
                              </a:rPr>
                              <m:t>0</m:t>
                            </m:r>
                            <m:r>
                              <a:rPr lang="en-US" sz="3100" b="0" i="1" smtClean="0">
                                <a:latin typeface="Cambria Math" panose="02040503050406030204" pitchFamily="18" charset="0"/>
                                <a:ea typeface="Cambria Math" panose="02040503050406030204" pitchFamily="18" charset="0"/>
                              </a:rPr>
                              <m:t>,</m:t>
                            </m:r>
                            <m:r>
                              <a:rPr lang="en-US" sz="3100" b="0" i="1" smtClean="0">
                                <a:latin typeface="Cambria Math" panose="02040503050406030204" pitchFamily="18" charset="0"/>
                                <a:ea typeface="Cambria Math" panose="02040503050406030204" pitchFamily="18" charset="0"/>
                              </a:rPr>
                              <m:t>1</m:t>
                            </m:r>
                          </m:e>
                        </m:d>
                      </m:e>
                      <m:sup>
                        <m:r>
                          <a:rPr lang="en-US" sz="3100" b="0" i="1" smtClean="0">
                            <a:latin typeface="Cambria Math" panose="02040503050406030204" pitchFamily="18" charset="0"/>
                            <a:ea typeface="Cambria Math" panose="02040503050406030204" pitchFamily="18" charset="0"/>
                          </a:rPr>
                          <m:t>ℓ</m:t>
                        </m:r>
                        <m:r>
                          <a:rPr lang="en-US" sz="3100" b="0" i="1" smtClean="0">
                            <a:latin typeface="Cambria Math" panose="02040503050406030204" pitchFamily="18" charset="0"/>
                            <a:ea typeface="Cambria Math" panose="02040503050406030204" pitchFamily="18" charset="0"/>
                          </a:rPr>
                          <m:t>(</m:t>
                        </m:r>
                        <m:r>
                          <a:rPr lang="en-US" sz="3100" b="0" i="1" smtClean="0">
                            <a:latin typeface="Cambria Math" panose="02040503050406030204" pitchFamily="18" charset="0"/>
                            <a:ea typeface="Cambria Math" panose="02040503050406030204" pitchFamily="18" charset="0"/>
                          </a:rPr>
                          <m:t>𝑛</m:t>
                        </m:r>
                        <m:r>
                          <a:rPr lang="en-US" sz="3100" b="0" i="1" smtClean="0">
                            <a:latin typeface="Cambria Math" panose="02040503050406030204" pitchFamily="18" charset="0"/>
                            <a:ea typeface="Cambria Math" panose="02040503050406030204" pitchFamily="18" charset="0"/>
                          </a:rPr>
                          <m:t>)</m:t>
                        </m:r>
                      </m:sup>
                    </m:sSup>
                  </m:oMath>
                </a14:m>
                <a:r>
                  <a:rPr lang="en-US" sz="3100" dirty="0" smtClean="0"/>
                  <a:t> with </a:t>
                </a:r>
                <a14:m>
                  <m:oMath xmlns:m="http://schemas.openxmlformats.org/officeDocument/2006/math">
                    <m:r>
                      <a:rPr lang="en-US" sz="3100" i="1">
                        <a:latin typeface="Cambria Math" panose="02040503050406030204" pitchFamily="18" charset="0"/>
                        <a:ea typeface="Cambria Math" panose="02040503050406030204" pitchFamily="18" charset="0"/>
                      </a:rPr>
                      <m:t>ℓ</m:t>
                    </m:r>
                    <m:d>
                      <m:dPr>
                        <m:ctrlPr>
                          <a:rPr lang="en-US" sz="3100" i="1">
                            <a:latin typeface="Cambria Math" panose="02040503050406030204" pitchFamily="18" charset="0"/>
                            <a:ea typeface="Cambria Math" panose="02040503050406030204" pitchFamily="18" charset="0"/>
                          </a:rPr>
                        </m:ctrlPr>
                      </m:dPr>
                      <m:e>
                        <m:r>
                          <a:rPr lang="en-US" sz="3100" i="1">
                            <a:latin typeface="Cambria Math" panose="02040503050406030204" pitchFamily="18" charset="0"/>
                            <a:ea typeface="Cambria Math" panose="02040503050406030204" pitchFamily="18" charset="0"/>
                          </a:rPr>
                          <m:t>𝑛</m:t>
                        </m:r>
                      </m:e>
                    </m:d>
                    <m:r>
                      <a:rPr lang="en-US" sz="3100" b="0" i="1" smtClean="0">
                        <a:latin typeface="Cambria Math" panose="02040503050406030204" pitchFamily="18" charset="0"/>
                        <a:ea typeface="Cambria Math" panose="02040503050406030204" pitchFamily="18" charset="0"/>
                      </a:rPr>
                      <m:t>&gt;</m:t>
                    </m:r>
                    <m:r>
                      <a:rPr lang="en-US" sz="3100" b="0" i="1" smtClean="0">
                        <a:latin typeface="Cambria Math" panose="02040503050406030204" pitchFamily="18" charset="0"/>
                        <a:ea typeface="Cambria Math" panose="02040503050406030204" pitchFamily="18" charset="0"/>
                      </a:rPr>
                      <m:t>𝑛</m:t>
                    </m:r>
                  </m:oMath>
                </a14:m>
                <a:endParaRPr lang="en-US" sz="3100" dirty="0" smtClean="0"/>
              </a:p>
              <a:p>
                <a:pPr lvl="1"/>
                <a14:m>
                  <m:oMath xmlns:m="http://schemas.openxmlformats.org/officeDocument/2006/math">
                    <m:r>
                      <a:rPr lang="en-US" sz="3200" i="1">
                        <a:latin typeface="Cambria Math" panose="02040503050406030204" pitchFamily="18" charset="0"/>
                        <a:ea typeface="Cambria Math" panose="02040503050406030204" pitchFamily="18" charset="0"/>
                      </a:rPr>
                      <m:t>ℓ</m:t>
                    </m:r>
                    <m:d>
                      <m:dPr>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𝑛</m:t>
                        </m:r>
                      </m:e>
                    </m:d>
                  </m:oMath>
                </a14:m>
                <a:r>
                  <a:rPr lang="en-US" sz="3200" dirty="0" smtClean="0"/>
                  <a:t> is called expansion factor</a:t>
                </a:r>
              </a:p>
              <a:p>
                <a:r>
                  <a:rPr lang="en-US" sz="3100" b="1" dirty="0" smtClean="0"/>
                  <a:t>PRG Security</a:t>
                </a:r>
                <a:r>
                  <a:rPr lang="en-US" sz="3100" dirty="0" smtClean="0"/>
                  <a:t>: For all PPT attacker </a:t>
                </a:r>
                <a:r>
                  <a:rPr lang="en-US" sz="3100" dirty="0"/>
                  <a:t>A there is a negligible function </a:t>
                </a:r>
                <a14:m>
                  <m:oMath xmlns:m="http://schemas.openxmlformats.org/officeDocument/2006/math">
                    <m:r>
                      <m:rPr>
                        <m:sty m:val="p"/>
                      </m:rPr>
                      <a:rPr lang="en-US" sz="3200">
                        <a:latin typeface="Cambria Math" panose="02040503050406030204" pitchFamily="18" charset="0"/>
                        <a:ea typeface="Cambria Math" panose="02040503050406030204" pitchFamily="18" charset="0"/>
                      </a:rPr>
                      <m:t>negl</m:t>
                    </m:r>
                    <m:d>
                      <m:dPr>
                        <m:ctrlPr>
                          <a:rPr lang="en-US" sz="3200" i="1">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m:t>
                        </m:r>
                      </m:e>
                    </m:d>
                  </m:oMath>
                </a14:m>
                <a:r>
                  <a:rPr lang="en-US" sz="3100" dirty="0"/>
                  <a:t> s.t</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3200" i="1" smtClean="0">
                              <a:latin typeface="Cambria Math" panose="02040503050406030204" pitchFamily="18" charset="0"/>
                            </a:rPr>
                          </m:ctrlPr>
                        </m:dPr>
                        <m:e>
                          <m:sSub>
                            <m:sSubPr>
                              <m:ctrlPr>
                                <a:rPr lang="en-US" sz="3200" i="1">
                                  <a:latin typeface="Cambria Math" panose="02040503050406030204" pitchFamily="18" charset="0"/>
                                </a:rPr>
                              </m:ctrlPr>
                            </m:sSubPr>
                            <m:e>
                              <m:r>
                                <m:rPr>
                                  <m:sty m:val="p"/>
                                </m:rPr>
                                <a:rPr lang="en-US" sz="3200">
                                  <a:latin typeface="Cambria Math" panose="02040503050406030204" pitchFamily="18" charset="0"/>
                                </a:rPr>
                                <m:t>Pr</m:t>
                              </m:r>
                            </m:e>
                            <m:sub>
                              <m:r>
                                <m:rPr>
                                  <m:sty m:val="p"/>
                                </m:rPr>
                                <a:rPr lang="en-US" sz="3200" b="0" i="0" smtClean="0">
                                  <a:latin typeface="Cambria Math" panose="02040503050406030204" pitchFamily="18" charset="0"/>
                                  <a:ea typeface="Cambria Math" panose="02040503050406030204" pitchFamily="18" charset="0"/>
                                </a:rPr>
                                <m:t>s</m:t>
                              </m:r>
                              <m:r>
                                <a:rPr lang="en-US" sz="3200" i="1">
                                  <a:latin typeface="Cambria Math" panose="02040503050406030204" pitchFamily="18" charset="0"/>
                                  <a:ea typeface="Cambria Math" panose="02040503050406030204" pitchFamily="18" charset="0"/>
                                </a:rPr>
                                <m:t>∈</m:t>
                              </m:r>
                              <m:sSup>
                                <m:sSupPr>
                                  <m:ctrlPr>
                                    <a:rPr lang="en-US" sz="3200" i="1">
                                      <a:latin typeface="Cambria Math" panose="02040503050406030204" pitchFamily="18" charset="0"/>
                                      <a:ea typeface="Cambria Math" panose="02040503050406030204" pitchFamily="18" charset="0"/>
                                    </a:rPr>
                                  </m:ctrlPr>
                                </m:sSupPr>
                                <m:e>
                                  <m:d>
                                    <m:dPr>
                                      <m:begChr m:val="{"/>
                                      <m:endChr m:val="}"/>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0</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1</m:t>
                                      </m:r>
                                    </m:e>
                                  </m:d>
                                </m:e>
                                <m:sup>
                                  <m:r>
                                    <a:rPr lang="en-US" sz="3200" b="0" i="1" smtClean="0">
                                      <a:latin typeface="Cambria Math" panose="02040503050406030204" pitchFamily="18" charset="0"/>
                                      <a:ea typeface="Cambria Math" panose="02040503050406030204" pitchFamily="18" charset="0"/>
                                    </a:rPr>
                                    <m:t>𝑛</m:t>
                                  </m:r>
                                </m:sup>
                              </m:sSup>
                            </m:sub>
                          </m:sSub>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𝐴</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𝐺</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𝑠</m:t>
                                      </m:r>
                                    </m:e>
                                  </m:d>
                                </m:e>
                              </m:d>
                              <m:r>
                                <a:rPr lang="en-US" sz="3200" b="0" i="1" smtClean="0">
                                  <a:latin typeface="Cambria Math" panose="02040503050406030204" pitchFamily="18" charset="0"/>
                                </a:rPr>
                                <m:t>=</m:t>
                              </m:r>
                              <m:r>
                                <a:rPr lang="en-US" sz="3200" b="0" i="1" smtClean="0">
                                  <a:latin typeface="Cambria Math" panose="02040503050406030204" pitchFamily="18" charset="0"/>
                                </a:rPr>
                                <m:t>1</m:t>
                              </m:r>
                            </m:e>
                          </m:d>
                          <m:r>
                            <a:rPr lang="en-US" sz="3200" b="0" i="1" smtClean="0">
                              <a:latin typeface="Cambria Math" panose="02040503050406030204" pitchFamily="18" charset="0"/>
                            </a:rPr>
                            <m:t>−</m:t>
                          </m:r>
                          <m:sSub>
                            <m:sSubPr>
                              <m:ctrlPr>
                                <a:rPr lang="en-US" sz="3200" i="1">
                                  <a:latin typeface="Cambria Math" panose="02040503050406030204" pitchFamily="18" charset="0"/>
                                </a:rPr>
                              </m:ctrlPr>
                            </m:sSubPr>
                            <m:e>
                              <m:r>
                                <m:rPr>
                                  <m:sty m:val="p"/>
                                </m:rPr>
                                <a:rPr lang="en-US" sz="3200">
                                  <a:latin typeface="Cambria Math" panose="02040503050406030204" pitchFamily="18" charset="0"/>
                                </a:rPr>
                                <m:t>Pr</m:t>
                              </m:r>
                            </m:e>
                            <m:sub>
                              <m:r>
                                <a:rPr lang="en-US" sz="3200" i="1">
                                  <a:latin typeface="Cambria Math" panose="02040503050406030204" pitchFamily="18" charset="0"/>
                                </a:rPr>
                                <m:t>𝑅</m:t>
                              </m:r>
                              <m:r>
                                <a:rPr lang="en-US" sz="3200" i="1">
                                  <a:latin typeface="Cambria Math" panose="02040503050406030204" pitchFamily="18" charset="0"/>
                                  <a:ea typeface="Cambria Math" panose="02040503050406030204" pitchFamily="18" charset="0"/>
                                </a:rPr>
                                <m:t>∈</m:t>
                              </m:r>
                              <m:sSup>
                                <m:sSupPr>
                                  <m:ctrlPr>
                                    <a:rPr lang="en-US" sz="3200" i="1">
                                      <a:latin typeface="Cambria Math" panose="02040503050406030204" pitchFamily="18" charset="0"/>
                                      <a:ea typeface="Cambria Math" panose="02040503050406030204" pitchFamily="18" charset="0"/>
                                    </a:rPr>
                                  </m:ctrlPr>
                                </m:sSupPr>
                                <m:e>
                                  <m:d>
                                    <m:dPr>
                                      <m:begChr m:val="{"/>
                                      <m:endChr m:val="}"/>
                                      <m:ctrlPr>
                                        <a:rPr lang="en-US" sz="3200" i="1">
                                          <a:latin typeface="Cambria Math" panose="02040503050406030204" pitchFamily="18" charset="0"/>
                                          <a:ea typeface="Cambria Math" panose="02040503050406030204" pitchFamily="18" charset="0"/>
                                        </a:rPr>
                                      </m:ctrlPr>
                                    </m:dPr>
                                    <m:e>
                                      <m:r>
                                        <a:rPr lang="en-US" sz="3200" i="1">
                                          <a:latin typeface="Cambria Math" panose="02040503050406030204" pitchFamily="18" charset="0"/>
                                          <a:ea typeface="Cambria Math" panose="02040503050406030204" pitchFamily="18" charset="0"/>
                                        </a:rPr>
                                        <m:t>0</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1</m:t>
                                      </m:r>
                                    </m:e>
                                  </m:d>
                                </m:e>
                                <m:sup>
                                  <m:r>
                                    <a:rPr lang="en-US" sz="3200" i="1">
                                      <a:latin typeface="Cambria Math" panose="02040503050406030204" pitchFamily="18" charset="0"/>
                                      <a:ea typeface="Cambria Math" panose="02040503050406030204" pitchFamily="18" charset="0"/>
                                    </a:rPr>
                                    <m:t>ℓ</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𝑛</m:t>
                                  </m:r>
                                  <m:r>
                                    <a:rPr lang="en-US" sz="3200" i="1">
                                      <a:latin typeface="Cambria Math" panose="02040503050406030204" pitchFamily="18" charset="0"/>
                                      <a:ea typeface="Cambria Math" panose="02040503050406030204" pitchFamily="18" charset="0"/>
                                    </a:rPr>
                                    <m:t>)</m:t>
                                  </m:r>
                                </m:sup>
                              </m:sSup>
                            </m:sub>
                          </m:sSub>
                          <m:r>
                            <a:rPr lang="en-US" sz="3200" b="0" i="1" smtClean="0">
                              <a:latin typeface="Cambria Math" panose="02040503050406030204" pitchFamily="18" charset="0"/>
                            </a:rPr>
                            <m:t>⁡</m:t>
                          </m:r>
                          <m:d>
                            <m:dPr>
                              <m:begChr m:val="["/>
                              <m:endChr m:val="]"/>
                              <m:ctrlPr>
                                <a:rPr lang="en-US" sz="3200" b="0" i="1" smtClean="0">
                                  <a:latin typeface="Cambria Math" panose="02040503050406030204" pitchFamily="18" charset="0"/>
                                </a:rPr>
                              </m:ctrlPr>
                            </m:dPr>
                            <m:e>
                              <m:r>
                                <a:rPr lang="en-US" sz="3200" i="1">
                                  <a:latin typeface="Cambria Math" panose="02040503050406030204" pitchFamily="18" charset="0"/>
                                </a:rPr>
                                <m:t>𝐴</m:t>
                              </m:r>
                              <m:d>
                                <m:dPr>
                                  <m:ctrlPr>
                                    <a:rPr lang="en-US" sz="3200" i="1">
                                      <a:latin typeface="Cambria Math" panose="02040503050406030204" pitchFamily="18" charset="0"/>
                                    </a:rPr>
                                  </m:ctrlPr>
                                </m:dPr>
                                <m:e>
                                  <m:r>
                                    <a:rPr lang="en-US" sz="3200" b="0" i="1" smtClean="0">
                                      <a:latin typeface="Cambria Math" panose="02040503050406030204" pitchFamily="18" charset="0"/>
                                    </a:rPr>
                                    <m:t>𝑅</m:t>
                                  </m:r>
                                </m:e>
                              </m:d>
                              <m:r>
                                <a:rPr lang="en-US" sz="3200" b="0" i="1" smtClean="0">
                                  <a:latin typeface="Cambria Math" panose="02040503050406030204" pitchFamily="18" charset="0"/>
                                </a:rPr>
                                <m:t>=</m:t>
                              </m:r>
                              <m:r>
                                <a:rPr lang="en-US" sz="3200" b="0" i="1" smtClean="0">
                                  <a:latin typeface="Cambria Math" panose="02040503050406030204" pitchFamily="18" charset="0"/>
                                </a:rPr>
                                <m:t>1</m:t>
                              </m:r>
                            </m:e>
                          </m:d>
                        </m:e>
                      </m:d>
                      <m:r>
                        <a:rPr lang="en-US" sz="3200" i="1" smtClean="0">
                          <a:latin typeface="Cambria Math" panose="02040503050406030204" pitchFamily="18" charset="0"/>
                          <a:ea typeface="Cambria Math" panose="02040503050406030204" pitchFamily="18" charset="0"/>
                        </a:rPr>
                        <m:t>≤</m:t>
                      </m:r>
                      <m:r>
                        <m:rPr>
                          <m:sty m:val="p"/>
                        </m:rPr>
                        <a:rPr lang="en-US" sz="3200" b="0" i="0" smtClean="0">
                          <a:latin typeface="Cambria Math" panose="02040503050406030204" pitchFamily="18" charset="0"/>
                          <a:ea typeface="Cambria Math" panose="02040503050406030204" pitchFamily="18" charset="0"/>
                        </a:rPr>
                        <m:t>negl</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𝑛</m:t>
                          </m:r>
                        </m:e>
                      </m:d>
                    </m:oMath>
                  </m:oMathPara>
                </a14:m>
                <a:endParaRPr lang="en-US" dirty="0" smtClean="0"/>
              </a:p>
              <a:p>
                <a:pPr marL="0" indent="0">
                  <a:buNone/>
                </a:pPr>
                <a:endParaRPr lang="en-US" dirty="0"/>
              </a:p>
              <a:p>
                <a:r>
                  <a:rPr lang="en-US" b="1" dirty="0" smtClean="0"/>
                  <a:t>Concrete Security</a:t>
                </a:r>
                <a:r>
                  <a:rPr lang="en-US" dirty="0"/>
                  <a:t>: </a:t>
                </a:r>
                <a:r>
                  <a:rPr lang="en-US" dirty="0" smtClean="0"/>
                  <a:t>We say that </a:t>
                </a:r>
                <a14:m>
                  <m:oMath xmlns:m="http://schemas.openxmlformats.org/officeDocument/2006/math">
                    <m:r>
                      <a:rPr lang="en-US" i="1">
                        <a:latin typeface="Cambria Math" panose="02040503050406030204" pitchFamily="18" charset="0"/>
                      </a:rPr>
                      <m:t>𝐺</m:t>
                    </m:r>
                    <m:d>
                      <m:dPr>
                        <m:ctrlPr>
                          <a:rPr lang="en-US" i="1">
                            <a:latin typeface="Cambria Math" panose="02040503050406030204" pitchFamily="18" charset="0"/>
                          </a:rPr>
                        </m:ctrlPr>
                      </m:dPr>
                      <m:e>
                        <m:r>
                          <a:rPr lang="en-US" b="0" i="1" smtClean="0">
                            <a:latin typeface="Cambria Math" panose="02040503050406030204" pitchFamily="18" charset="0"/>
                          </a:rPr>
                          <m:t>.</m:t>
                        </m:r>
                      </m:e>
                    </m:d>
                  </m:oMath>
                </a14:m>
                <a:r>
                  <a:rPr lang="en-US" dirty="0" smtClean="0"/>
                  <a:t> is a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𝑡</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e>
                    </m:d>
                  </m:oMath>
                </a14:m>
                <a:r>
                  <a:rPr lang="en-US" dirty="0" smtClean="0"/>
                  <a:t>-secure PRG if for all attackers running in time at most </a:t>
                </a:r>
                <a14:m>
                  <m:oMath xmlns:m="http://schemas.openxmlformats.org/officeDocument/2006/math">
                    <m:r>
                      <a:rPr lang="en-US" i="1">
                        <a:latin typeface="Cambria Math" panose="02040503050406030204" pitchFamily="18" charset="0"/>
                      </a:rPr>
                      <m:t>𝑡</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smtClean="0"/>
                  <a:t> we have</a:t>
                </a:r>
                <a:endParaRPr lang="en-US"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Pr</m:t>
                              </m:r>
                            </m:e>
                            <m:sub>
                              <m:r>
                                <m:rPr>
                                  <m:sty m:val="p"/>
                                </m:rPr>
                                <a:rPr lang="en-US">
                                  <a:latin typeface="Cambria Math" panose="02040503050406030204" pitchFamily="18" charset="0"/>
                                  <a:ea typeface="Cambria Math" panose="02040503050406030204" pitchFamily="18" charset="0"/>
                                </a:rPr>
                                <m:t>s</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i="1">
                                      <a:latin typeface="Cambria Math" panose="02040503050406030204" pitchFamily="18" charset="0"/>
                                      <a:ea typeface="Cambria Math" panose="02040503050406030204" pitchFamily="18" charset="0"/>
                                    </a:rPr>
                                    <m:t>𝑛</m:t>
                                  </m:r>
                                </m:sup>
                              </m:sSup>
                            </m:sub>
                          </m:sSub>
                          <m:d>
                            <m:dPr>
                              <m:begChr m:val="["/>
                              <m:endChr m:val="]"/>
                              <m:ctrlPr>
                                <a:rPr lang="en-US" i="1">
                                  <a:latin typeface="Cambria Math" panose="02040503050406030204" pitchFamily="18" charset="0"/>
                                </a:rPr>
                              </m:ctrlPr>
                            </m:dPr>
                            <m:e>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𝐺</m:t>
                                  </m:r>
                                  <m:d>
                                    <m:dPr>
                                      <m:ctrlPr>
                                        <a:rPr lang="en-US" i="1">
                                          <a:latin typeface="Cambria Math" panose="02040503050406030204" pitchFamily="18" charset="0"/>
                                        </a:rPr>
                                      </m:ctrlPr>
                                    </m:dPr>
                                    <m:e>
                                      <m:r>
                                        <a:rPr lang="en-US" i="1">
                                          <a:latin typeface="Cambria Math" panose="02040503050406030204" pitchFamily="18" charset="0"/>
                                        </a:rPr>
                                        <m:t>𝑠</m:t>
                                      </m:r>
                                    </m:e>
                                  </m:d>
                                </m:e>
                              </m:d>
                              <m:r>
                                <a:rPr lang="en-US" i="1">
                                  <a:latin typeface="Cambria Math" panose="02040503050406030204" pitchFamily="18" charset="0"/>
                                </a:rPr>
                                <m:t>=</m:t>
                              </m:r>
                              <m:r>
                                <a:rPr lang="en-US" i="1">
                                  <a:latin typeface="Cambria Math" panose="02040503050406030204" pitchFamily="18" charset="0"/>
                                </a:rPr>
                                <m:t>1</m:t>
                              </m:r>
                            </m:e>
                          </m:d>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Pr</m:t>
                              </m:r>
                            </m:e>
                            <m:sub>
                              <m:r>
                                <a:rPr lang="en-US" i="1">
                                  <a:latin typeface="Cambria Math" panose="02040503050406030204" pitchFamily="18" charset="0"/>
                                </a:rPr>
                                <m:t>𝑅</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i="1">
                                      <a:latin typeface="Cambria Math" panose="02040503050406030204" pitchFamily="18" charset="0"/>
                                      <a:ea typeface="Cambria Math" panose="02040503050406030204" pitchFamily="18" charset="0"/>
                                    </a:rPr>
                                    <m:t>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sup>
                              </m:sSup>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𝑅</m:t>
                                  </m:r>
                                </m:e>
                              </m:d>
                              <m:r>
                                <a:rPr lang="en-US" i="1">
                                  <a:latin typeface="Cambria Math" panose="02040503050406030204" pitchFamily="18" charset="0"/>
                                </a:rPr>
                                <m:t>=</m:t>
                              </m:r>
                              <m:r>
                                <a:rPr lang="en-US" i="1">
                                  <a:latin typeface="Cambria Math" panose="02040503050406030204" pitchFamily="18" charset="0"/>
                                </a:rPr>
                                <m:t>1</m:t>
                              </m:r>
                            </m:e>
                          </m:d>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2880" y="1690688"/>
                <a:ext cx="12009120" cy="5030787"/>
              </a:xfrm>
              <a:blipFill>
                <a:blip r:embed="rId2"/>
                <a:stretch>
                  <a:fillRect l="-1117" t="-3148"/>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35633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308890" y="5723167"/>
            <a:ext cx="429426" cy="280512"/>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1993" y="5086674"/>
            <a:ext cx="1506367" cy="98399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578850"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m:t>
                      </m:r>
                      <m:m>
                        <m:mPr>
                          <m:mcs>
                            <m:mc>
                              <m:mcPr>
                                <m:count m:val="2"/>
                                <m:mcJc m:val="center"/>
                              </m:mcPr>
                            </m:mc>
                          </m:mcs>
                          <m:ctrlPr>
                            <a:rPr lang="en-US" sz="4000" i="1">
                              <a:latin typeface="Cambria Math" panose="02040503050406030204" pitchFamily="18" charset="0"/>
                              <a:ea typeface="Cambria Math" panose="02040503050406030204" pitchFamily="18" charset="0"/>
                            </a:rPr>
                          </m:ctrlPr>
                        </m:mPr>
                        <m:mr>
                          <m:e/>
                          <m:e/>
                        </m:mr>
                        <m:mr>
                          <m:e/>
                          <m:e>
                            <m:r>
                              <a:rPr lang="en-US" sz="4000" i="1">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𝜇</m:t>
                            </m:r>
                          </m:e>
                        </m:mr>
                        <m:mr>
                          <m:e/>
                          <m:e/>
                        </m:mr>
                      </m:m>
                      <m:r>
                        <a:rPr lang="en-US" sz="4000" b="0" i="0" smtClean="0">
                          <a:solidFill>
                            <a:srgbClr val="FF0000"/>
                          </a:solidFill>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sSub>
                        <m:sSubPr>
                          <m:ctrlPr>
                            <a:rPr lang="en-US" sz="4000" i="1">
                              <a:solidFill>
                                <a:srgbClr val="FF0000"/>
                              </a:solidFill>
                              <a:latin typeface="Cambria Math" panose="02040503050406030204" pitchFamily="18" charset="0"/>
                              <a:ea typeface="Cambria Math" panose="02040503050406030204" pitchFamily="18" charset="0"/>
                            </a:rPr>
                          </m:ctrlPr>
                        </m:sSubPr>
                        <m:e>
                          <m:r>
                            <a:rPr lang="en-US" sz="4000" i="1">
                              <a:solidFill>
                                <a:srgbClr val="FF0000"/>
                              </a:solidFill>
                              <a:latin typeface="Cambria Math" panose="02040503050406030204" pitchFamily="18" charset="0"/>
                              <a:ea typeface="Cambria Math" panose="02040503050406030204" pitchFamily="18" charset="0"/>
                            </a:rPr>
                            <m:t>𝜇</m:t>
                          </m:r>
                        </m:e>
                        <m:sub/>
                      </m:sSub>
                      <m:r>
                        <a:rPr lang="en-US" sz="4000" i="1">
                          <a:solidFill>
                            <a:srgbClr val="FF0000"/>
                          </a:solidFill>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𝑛</m:t>
                      </m:r>
                      <m:r>
                        <a:rPr lang="en-US" sz="4000" i="1">
                          <a:solidFill>
                            <a:srgbClr val="FF0000"/>
                          </a:solidFill>
                          <a:latin typeface="Cambria Math" panose="02040503050406030204" pitchFamily="18" charset="0"/>
                          <a:ea typeface="Cambria Math" panose="02040503050406030204" pitchFamily="18" charset="0"/>
                        </a:rPr>
                        <m:t>)</m:t>
                      </m:r>
                    </m:oMath>
                  </m:oMathPara>
                </a14:m>
                <a:endParaRPr lang="en-US" sz="4000" dirty="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578850" cy="4351338"/>
              </a:xfrm>
              <a:blipFill>
                <a:blip r:embed="rId5"/>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PRG Security as a Game</a:t>
            </a:r>
            <a:endParaRPr lang="en-US"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844008" y="436285"/>
            <a:ext cx="1228181" cy="1261945"/>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9918756" y="1626567"/>
                <a:ext cx="2299540" cy="3137590"/>
              </a:xfrm>
              <a:prstGeom prst="rect">
                <a:avLst/>
              </a:prstGeom>
              <a:noFill/>
            </p:spPr>
            <p:txBody>
              <a:bodyPr wrap="none" rtlCol="0">
                <a:spAutoFit/>
              </a:bodyPr>
              <a:lstStyle/>
              <a:p>
                <a:r>
                  <a:rPr lang="en-US" sz="2800" b="1" dirty="0" smtClean="0"/>
                  <a:t>Random bit b</a:t>
                </a:r>
              </a:p>
              <a:p>
                <a:r>
                  <a:rPr lang="en-US" sz="2800" b="1" dirty="0" smtClean="0"/>
                  <a:t>If b=1</a:t>
                </a:r>
              </a:p>
              <a:p>
                <a14:m>
                  <m:oMath xmlns:m="http://schemas.openxmlformats.org/officeDocument/2006/math">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r</m:t>
                    </m:r>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1</m:t>
                            </m:r>
                          </m:e>
                        </m:d>
                      </m:e>
                      <m:sup>
                        <m:r>
                          <a:rPr lang="en-US" sz="2800" b="0" i="1" smtClean="0">
                            <a:latin typeface="Cambria Math" panose="02040503050406030204" pitchFamily="18" charset="0"/>
                            <a:ea typeface="Cambria Math" panose="02040503050406030204" pitchFamily="18" charset="0"/>
                          </a:rPr>
                          <m:t>𝑛</m:t>
                        </m:r>
                      </m:sup>
                    </m:sSup>
                  </m:oMath>
                </a14:m>
                <a:r>
                  <a:rPr lang="en-US" sz="2800" b="1" dirty="0" smtClean="0"/>
                  <a:t>   </a:t>
                </a:r>
              </a:p>
              <a:p>
                <a:r>
                  <a:rPr lang="en-US" sz="2800" b="1" dirty="0" smtClean="0"/>
                  <a:t>  </a:t>
                </a:r>
                <a:r>
                  <a:rPr lang="en-US" sz="2800" dirty="0" smtClean="0"/>
                  <a:t>R = G(r)</a:t>
                </a:r>
              </a:p>
              <a:p>
                <a:r>
                  <a:rPr lang="en-US" sz="2800" b="1" dirty="0" smtClean="0"/>
                  <a:t>Else </a:t>
                </a: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𝑅</m:t>
                      </m:r>
                      <m:r>
                        <a:rPr lang="en-US" sz="2800" i="1" smtClean="0">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1</m:t>
                              </m:r>
                            </m:e>
                          </m:d>
                        </m:e>
                        <m:sup>
                          <m:r>
                            <a:rPr lang="en-US" sz="2800" i="1">
                              <a:latin typeface="Cambria Math" panose="02040503050406030204" pitchFamily="18" charset="0"/>
                              <a:ea typeface="Cambria Math" panose="02040503050406030204" pitchFamily="18" charset="0"/>
                            </a:rPr>
                            <m:t>ℓ</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𝑛</m:t>
                              </m:r>
                            </m:e>
                          </m:d>
                        </m:sup>
                      </m:sSup>
                    </m:oMath>
                  </m:oMathPara>
                </a14:m>
                <a:endParaRPr lang="en-US" sz="2800" b="1" dirty="0"/>
              </a:p>
              <a:p>
                <a:r>
                  <a:rPr lang="en-US" sz="2800" b="1" dirty="0"/>
                  <a:t> </a:t>
                </a:r>
                <a:r>
                  <a:rPr lang="en-US" sz="2800" b="1" dirty="0" smtClean="0"/>
                  <a:t>  </a:t>
                </a:r>
                <a:endParaRPr lang="en-US" sz="28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9918756" y="1626567"/>
                <a:ext cx="2299540" cy="3137590"/>
              </a:xfrm>
              <a:prstGeom prst="rect">
                <a:avLst/>
              </a:prstGeom>
              <a:blipFill>
                <a:blip r:embed="rId9"/>
                <a:stretch>
                  <a:fillRect l="-5305" t="-1942"/>
                </a:stretch>
              </a:blipFill>
            </p:spPr>
            <p:txBody>
              <a:bodyPr/>
              <a:lstStyle/>
              <a:p>
                <a:r>
                  <a:rPr lang="en-US">
                    <a:noFill/>
                  </a:rPr>
                  <a:t> </a:t>
                </a:r>
              </a:p>
            </p:txBody>
          </p:sp>
        </mc:Fallback>
      </mc:AlternateContent>
      <p:cxnSp>
        <p:nvCxnSpPr>
          <p:cNvPr id="12" name="Straight Arrow Connector 11"/>
          <p:cNvCxnSpPr/>
          <p:nvPr/>
        </p:nvCxnSpPr>
        <p:spPr>
          <a:xfrm flipH="1" flipV="1">
            <a:off x="2142818" y="1934746"/>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22" y="2827728"/>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459"/>
                  <a:gd name="adj2" fmla="val 113234"/>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459"/>
                  <a:gd name="adj2" fmla="val 113234"/>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2"/>
                <a:stretch>
                  <a:fillRect/>
                </a:stretch>
              </a:blipFill>
            </p:spPr>
            <p:txBody>
              <a:bodyPr/>
              <a:lstStyle/>
              <a:p>
                <a:r>
                  <a:rPr lang="en-US">
                    <a:noFill/>
                  </a:rPr>
                  <a:t> </a:t>
                </a:r>
              </a:p>
            </p:txBody>
          </p:sp>
        </mc:Fallback>
      </mc:AlternateContent>
      <p:sp>
        <p:nvSpPr>
          <p:cNvPr id="19" name="TextBox 18"/>
          <p:cNvSpPr txBox="1"/>
          <p:nvPr/>
        </p:nvSpPr>
        <p:spPr>
          <a:xfrm>
            <a:off x="6758355" y="1485046"/>
            <a:ext cx="351378" cy="461665"/>
          </a:xfrm>
          <a:prstGeom prst="rect">
            <a:avLst/>
          </a:prstGeom>
          <a:noFill/>
        </p:spPr>
        <p:txBody>
          <a:bodyPr wrap="none" rtlCol="0">
            <a:spAutoFit/>
          </a:bodyPr>
          <a:lstStyle/>
          <a:p>
            <a:r>
              <a:rPr lang="en-US" sz="2400" dirty="0" smtClean="0"/>
              <a:t>R</a:t>
            </a:r>
            <a:endParaRPr lang="en-US" sz="2400" dirty="0"/>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27394" y="5625228"/>
            <a:ext cx="429426" cy="280512"/>
          </a:xfrm>
          <a:prstGeom prst="rect">
            <a:avLst/>
          </a:prstGeom>
        </p:spPr>
      </p:pic>
      <p:sp>
        <p:nvSpPr>
          <p:cNvPr id="8" name="Date Placeholder 7"/>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17279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1.11022E-16 0 L -0.35182 -0.00347 " pathEditMode="relative" rAng="0" ptsTypes="AA">
                                      <p:cBhvr>
                                        <p:cTn id="10" dur="2000" fill="hold"/>
                                        <p:tgtEl>
                                          <p:spTgt spid="19"/>
                                        </p:tgtEl>
                                        <p:attrNameLst>
                                          <p:attrName>ppt_x</p:attrName>
                                          <p:attrName>ppt_y</p:attrName>
                                        </p:attrNameLst>
                                      </p:cBhvr>
                                      <p:rCtr x="-17591" y="-185"/>
                                    </p:animMotion>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0.00976 -3.33333E-6 L 0.32539 0.00162 " pathEditMode="relative" rAng="0" ptsTypes="AA">
                                      <p:cBhvr>
                                        <p:cTn id="22" dur="2000" fill="hold"/>
                                        <p:tgtEl>
                                          <p:spTgt spid="20"/>
                                        </p:tgtEl>
                                        <p:attrNameLst>
                                          <p:attrName>ppt_x</p:attrName>
                                          <p:attrName>ppt_y</p:attrName>
                                        </p:attrNameLst>
                                      </p:cBhvr>
                                      <p:rCtr x="15781" y="69"/>
                                    </p:animMotion>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7" grpId="0" animBg="1"/>
      <p:bldP spid="18" grpId="0" animBg="1"/>
      <p:bldP spid="19" grpId="0"/>
      <p:bldP spid="1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1993" y="5086674"/>
            <a:ext cx="1506367" cy="98399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578850"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m:t>
                      </m:r>
                      <m:m>
                        <m:mPr>
                          <m:mcs>
                            <m:mc>
                              <m:mcPr>
                                <m:count m:val="2"/>
                                <m:mcJc m:val="center"/>
                              </m:mcPr>
                            </m:mc>
                          </m:mcs>
                          <m:ctrlPr>
                            <a:rPr lang="en-US" sz="4000" i="1">
                              <a:latin typeface="Cambria Math" panose="02040503050406030204" pitchFamily="18" charset="0"/>
                              <a:ea typeface="Cambria Math" panose="02040503050406030204" pitchFamily="18" charset="0"/>
                            </a:rPr>
                          </m:ctrlPr>
                        </m:mPr>
                        <m:mr>
                          <m:e/>
                          <m:e/>
                        </m:mr>
                        <m:mr>
                          <m:e/>
                          <m:e/>
                        </m:mr>
                        <m:mr>
                          <m:e/>
                          <m:e/>
                        </m:mr>
                      </m:m>
                      <m:r>
                        <a:rPr lang="en-US" sz="4000" b="0" i="0" smtClean="0">
                          <a:solidFill>
                            <a:srgbClr val="FF0000"/>
                          </a:solidFill>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𝜀</m:t>
                      </m:r>
                      <m:d>
                        <m:dPr>
                          <m:ctrlPr>
                            <a:rPr lang="en-US" sz="4000" i="1">
                              <a:latin typeface="Cambria Math" panose="02040503050406030204" pitchFamily="18" charset="0"/>
                            </a:rPr>
                          </m:ctrlPr>
                        </m:dPr>
                        <m:e>
                          <m:r>
                            <a:rPr lang="en-US" sz="4000" i="1">
                              <a:latin typeface="Cambria Math" panose="02040503050406030204" pitchFamily="18" charset="0"/>
                            </a:rPr>
                            <m:t>𝑛</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578850" cy="4351338"/>
              </a:xfr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𝑡</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𝑛</m:t>
                            </m:r>
                          </m:e>
                        </m:d>
                      </m:e>
                    </m:d>
                  </m:oMath>
                </a14:m>
                <a:r>
                  <a:rPr lang="en-US" dirty="0" smtClean="0"/>
                  <a:t>-Secure PRG (Concrete Version)</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5"/>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844008" y="436285"/>
            <a:ext cx="1228181" cy="1261945"/>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9918756" y="1626567"/>
                <a:ext cx="2299540" cy="3137590"/>
              </a:xfrm>
              <a:prstGeom prst="rect">
                <a:avLst/>
              </a:prstGeom>
              <a:noFill/>
            </p:spPr>
            <p:txBody>
              <a:bodyPr wrap="none" rtlCol="0">
                <a:spAutoFit/>
              </a:bodyPr>
              <a:lstStyle/>
              <a:p>
                <a:r>
                  <a:rPr lang="en-US" sz="2800" b="1" dirty="0" smtClean="0"/>
                  <a:t>Random bit b</a:t>
                </a:r>
              </a:p>
              <a:p>
                <a:r>
                  <a:rPr lang="en-US" sz="2800" b="1" dirty="0" smtClean="0"/>
                  <a:t>If b=1</a:t>
                </a:r>
              </a:p>
              <a:p>
                <a14:m>
                  <m:oMath xmlns:m="http://schemas.openxmlformats.org/officeDocument/2006/math">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r</m:t>
                    </m:r>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1</m:t>
                            </m:r>
                          </m:e>
                        </m:d>
                      </m:e>
                      <m:sup>
                        <m:r>
                          <a:rPr lang="en-US" sz="2800" b="0" i="1" smtClean="0">
                            <a:latin typeface="Cambria Math" panose="02040503050406030204" pitchFamily="18" charset="0"/>
                            <a:ea typeface="Cambria Math" panose="02040503050406030204" pitchFamily="18" charset="0"/>
                          </a:rPr>
                          <m:t>𝑛</m:t>
                        </m:r>
                      </m:sup>
                    </m:sSup>
                  </m:oMath>
                </a14:m>
                <a:r>
                  <a:rPr lang="en-US" sz="2800" b="1" dirty="0" smtClean="0"/>
                  <a:t>   </a:t>
                </a:r>
              </a:p>
              <a:p>
                <a:r>
                  <a:rPr lang="en-US" sz="2800" b="1" dirty="0" smtClean="0"/>
                  <a:t>  </a:t>
                </a:r>
                <a:r>
                  <a:rPr lang="en-US" sz="2800" dirty="0" smtClean="0"/>
                  <a:t>R = G(r)</a:t>
                </a:r>
              </a:p>
              <a:p>
                <a:r>
                  <a:rPr lang="en-US" sz="2800" b="1" dirty="0" smtClean="0"/>
                  <a:t>Else </a:t>
                </a: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𝑅</m:t>
                      </m:r>
                      <m:r>
                        <a:rPr lang="en-US" sz="2800" i="1" smtClean="0">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1</m:t>
                              </m:r>
                            </m:e>
                          </m:d>
                        </m:e>
                        <m:sup>
                          <m:r>
                            <a:rPr lang="en-US" sz="2800" i="1">
                              <a:latin typeface="Cambria Math" panose="02040503050406030204" pitchFamily="18" charset="0"/>
                              <a:ea typeface="Cambria Math" panose="02040503050406030204" pitchFamily="18" charset="0"/>
                            </a:rPr>
                            <m:t>ℓ</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𝑛</m:t>
                              </m:r>
                            </m:e>
                          </m:d>
                        </m:sup>
                      </m:sSup>
                    </m:oMath>
                  </m:oMathPara>
                </a14:m>
                <a:endParaRPr lang="en-US" sz="2800" b="1" dirty="0"/>
              </a:p>
              <a:p>
                <a:r>
                  <a:rPr lang="en-US" sz="2800" b="1" dirty="0"/>
                  <a:t> </a:t>
                </a:r>
                <a:r>
                  <a:rPr lang="en-US" sz="2800" b="1" dirty="0" smtClean="0"/>
                  <a:t>  </a:t>
                </a:r>
                <a:endParaRPr lang="en-US" sz="28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9918756" y="1626567"/>
                <a:ext cx="2299540" cy="3137590"/>
              </a:xfrm>
              <a:prstGeom prst="rect">
                <a:avLst/>
              </a:prstGeom>
              <a:blipFill>
                <a:blip r:embed="rId9"/>
                <a:stretch>
                  <a:fillRect l="-5305" t="-1942"/>
                </a:stretch>
              </a:blipFill>
            </p:spPr>
            <p:txBody>
              <a:bodyPr/>
              <a:lstStyle/>
              <a:p>
                <a:r>
                  <a:rPr lang="en-US">
                    <a:noFill/>
                  </a:rPr>
                  <a:t> </a:t>
                </a:r>
              </a:p>
            </p:txBody>
          </p:sp>
        </mc:Fallback>
      </mc:AlternateContent>
      <p:cxnSp>
        <p:nvCxnSpPr>
          <p:cNvPr id="12" name="Straight Arrow Connector 11"/>
          <p:cNvCxnSpPr/>
          <p:nvPr/>
        </p:nvCxnSpPr>
        <p:spPr>
          <a:xfrm flipH="1" flipV="1">
            <a:off x="2142818" y="1934746"/>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22" y="2827728"/>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5987"/>
                  <a:gd name="adj2" fmla="val 113234"/>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𝑟𝑢𝑛𝑛𝑖𝑛𝑔</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𝑖𝑛</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𝑡𝑖𝑚𝑒</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𝑡</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𝑛</m:t>
                      </m:r>
                      <m:r>
                        <a:rPr lang="en-US" sz="2400" b="0" i="1"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5987"/>
                  <a:gd name="adj2" fmla="val 113234"/>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5090018" cy="911190"/>
              </a:xfrm>
              <a:prstGeom prst="wedgeRectCallout">
                <a:avLst>
                  <a:gd name="adj1" fmla="val 30266"/>
                  <a:gd name="adj2" fmla="val 1260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𝑠𝑝𝑒𝑐𝑖𝑓𝑖𝑐</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b="0" dirty="0" smtClean="0">
                  <a:solidFill>
                    <a:srgbClr val="FF0000"/>
                  </a:solidFill>
                </a:endParaRPr>
              </a:p>
              <a:p>
                <a:pPr algn="ctr"/>
                <a14:m>
                  <m:oMathPara xmlns:m="http://schemas.openxmlformats.org/officeDocument/2006/math">
                    <m:oMathParaPr>
                      <m:jc m:val="centerGroup"/>
                    </m:oMathParaPr>
                    <m:oMath xmlns:m="http://schemas.openxmlformats.org/officeDocument/2006/math">
                      <m:r>
                        <a:rPr lang="en-US" sz="2800" i="1">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𝑢𝑠𝑢𝑎𝑙𝑙𝑦</m:t>
                      </m:r>
                      <m:r>
                        <a:rPr lang="en-US" sz="2800" b="0" i="1" smtClean="0">
                          <a:solidFill>
                            <a:srgbClr val="FF0000"/>
                          </a:solidFill>
                          <a:latin typeface="Cambria Math" panose="02040503050406030204" pitchFamily="18" charset="0"/>
                        </a:rPr>
                        <m:t> </m:t>
                      </m:r>
                      <m:r>
                        <a:rPr lang="en-US" sz="2800" i="1">
                          <a:solidFill>
                            <a:srgbClr val="FF0000"/>
                          </a:solidFill>
                          <a:latin typeface="Cambria Math" panose="02040503050406030204" pitchFamily="18" charset="0"/>
                        </a:rPr>
                        <m:t>𝑛𝑒𝑔𝑙𝑖𝑔𝑖𝑏𝑙𝑒</m:t>
                      </m:r>
                      <m:r>
                        <a:rPr lang="en-US" sz="2800" i="1">
                          <a:solidFill>
                            <a:srgbClr val="FF0000"/>
                          </a:solidFill>
                          <a:latin typeface="Cambria Math" panose="02040503050406030204" pitchFamily="18" charset="0"/>
                        </a:rPr>
                        <m:t>)</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5090018" cy="911190"/>
              </a:xfrm>
              <a:prstGeom prst="wedgeRectCallout">
                <a:avLst>
                  <a:gd name="adj1" fmla="val 30266"/>
                  <a:gd name="adj2" fmla="val 126057"/>
                </a:avLst>
              </a:prstGeom>
              <a:blipFill>
                <a:blip r:embed="rId12"/>
                <a:stretch>
                  <a:fillRect/>
                </a:stretch>
              </a:blipFill>
            </p:spPr>
            <p:txBody>
              <a:bodyPr/>
              <a:lstStyle/>
              <a:p>
                <a:r>
                  <a:rPr lang="en-US">
                    <a:noFill/>
                  </a:rPr>
                  <a:t> </a:t>
                </a:r>
              </a:p>
            </p:txBody>
          </p:sp>
        </mc:Fallback>
      </mc:AlternateContent>
      <p:sp>
        <p:nvSpPr>
          <p:cNvPr id="19" name="TextBox 18"/>
          <p:cNvSpPr txBox="1"/>
          <p:nvPr/>
        </p:nvSpPr>
        <p:spPr>
          <a:xfrm>
            <a:off x="6758355" y="1485046"/>
            <a:ext cx="351378" cy="461665"/>
          </a:xfrm>
          <a:prstGeom prst="rect">
            <a:avLst/>
          </a:prstGeom>
          <a:noFill/>
        </p:spPr>
        <p:txBody>
          <a:bodyPr wrap="none" rtlCol="0">
            <a:spAutoFit/>
          </a:bodyPr>
          <a:lstStyle/>
          <a:p>
            <a:r>
              <a:rPr lang="en-US" sz="2400" dirty="0" smtClean="0"/>
              <a:t>R</a:t>
            </a:r>
            <a:endParaRPr lang="en-US" sz="2400" dirty="0"/>
          </a:p>
        </p:txBody>
      </p:sp>
      <p:sp>
        <p:nvSpPr>
          <p:cNvPr id="8" name="Date Placeholder 7"/>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814956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Bad PRG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lgn="ctr">
                  <a:buNone/>
                </a:pPr>
                <a:r>
                  <a:rPr lang="en-US" sz="4400" dirty="0" smtClean="0"/>
                  <a:t>G(s) = s|1.</a:t>
                </a:r>
              </a:p>
              <a:p>
                <a:r>
                  <a:rPr lang="en-US" dirty="0" smtClean="0"/>
                  <a:t>What is the expansion factor?</a:t>
                </a:r>
              </a:p>
              <a:p>
                <a:pPr lvl="1"/>
                <a:r>
                  <a:rPr lang="en-US" dirty="0" smtClean="0"/>
                  <a:t>Answer: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a14:m>
                <a:r>
                  <a:rPr lang="en-US" dirty="0" smtClean="0"/>
                  <a:t>=n+1</a:t>
                </a:r>
                <a:endParaRPr lang="en-US" dirty="0"/>
              </a:p>
              <a:p>
                <a:endParaRPr lang="en-US" dirty="0" smtClean="0"/>
              </a:p>
              <a:p>
                <a:r>
                  <a:rPr lang="en-US" dirty="0" smtClean="0"/>
                  <a:t>Task: Construct a distinguisher D which breaks PRG security for G</a:t>
                </a:r>
              </a:p>
              <a:p>
                <a:endParaRPr lang="en-US" dirty="0"/>
              </a:p>
              <a:p>
                <a:pPr lvl="1"/>
                <a:r>
                  <a:rPr lang="en-US" dirty="0" smtClean="0"/>
                  <a:t>One Answer:  D(x|1)=1 and D(x|0)=0 for all x.</a:t>
                </a:r>
              </a:p>
              <a:p>
                <a:pPr lvl="1"/>
                <a:r>
                  <a:rPr lang="en-US" dirty="0" smtClean="0"/>
                  <a:t>Analysis: </a:t>
                </a:r>
                <a:r>
                  <a:rPr lang="en-US" dirty="0" err="1" smtClean="0"/>
                  <a:t>Pr</a:t>
                </a:r>
                <a:r>
                  <a:rPr lang="en-US" dirty="0" smtClean="0"/>
                  <a:t>[D(G(s)) = 1] = ?</a:t>
                </a:r>
              </a:p>
              <a:p>
                <a:pPr lvl="1"/>
                <a:r>
                  <a:rPr lang="en-US" dirty="0"/>
                  <a:t>Analysis: </a:t>
                </a:r>
                <a:r>
                  <a:rPr lang="en-US" dirty="0" err="1" smtClean="0"/>
                  <a:t>Pr</a:t>
                </a:r>
                <a:r>
                  <a:rPr lang="en-US" dirty="0" smtClean="0"/>
                  <a:t>[D(R) </a:t>
                </a:r>
                <a:r>
                  <a:rPr lang="en-US" dirty="0"/>
                  <a:t>= 1] = </a:t>
                </a:r>
                <a:r>
                  <a:rPr lang="en-US" dirty="0" smtClean="0"/>
                  <a:t>?</a:t>
                </a:r>
              </a:p>
              <a:p>
                <a:pPr lvl="1"/>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Pr</m:t>
                            </m:r>
                          </m:e>
                          <m:sub>
                            <m:r>
                              <m:rPr>
                                <m:sty m:val="p"/>
                              </m:rPr>
                              <a:rPr lang="en-US">
                                <a:latin typeface="Cambria Math" panose="02040503050406030204" pitchFamily="18" charset="0"/>
                                <a:ea typeface="Cambria Math" panose="02040503050406030204" pitchFamily="18" charset="0"/>
                              </a:rPr>
                              <m:t>s</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i="1">
                                    <a:latin typeface="Cambria Math" panose="02040503050406030204" pitchFamily="18" charset="0"/>
                                    <a:ea typeface="Cambria Math" panose="02040503050406030204" pitchFamily="18" charset="0"/>
                                  </a:rPr>
                                  <m:t>𝑛</m:t>
                                </m:r>
                              </m:sup>
                            </m:sSup>
                          </m:sub>
                        </m:sSub>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m:t>
                            </m:r>
                            <m:d>
                              <m:dPr>
                                <m:ctrlPr>
                                  <a:rPr lang="en-US" i="1">
                                    <a:latin typeface="Cambria Math" panose="02040503050406030204" pitchFamily="18" charset="0"/>
                                  </a:rPr>
                                </m:ctrlPr>
                              </m:dPr>
                              <m:e>
                                <m:r>
                                  <a:rPr lang="en-US" i="1">
                                    <a:latin typeface="Cambria Math" panose="02040503050406030204" pitchFamily="18" charset="0"/>
                                  </a:rPr>
                                  <m:t>𝐺</m:t>
                                </m:r>
                                <m:d>
                                  <m:dPr>
                                    <m:ctrlPr>
                                      <a:rPr lang="en-US" i="1">
                                        <a:latin typeface="Cambria Math" panose="02040503050406030204" pitchFamily="18" charset="0"/>
                                      </a:rPr>
                                    </m:ctrlPr>
                                  </m:dPr>
                                  <m:e>
                                    <m:r>
                                      <a:rPr lang="en-US" i="1">
                                        <a:latin typeface="Cambria Math" panose="02040503050406030204" pitchFamily="18" charset="0"/>
                                      </a:rPr>
                                      <m:t>𝑠</m:t>
                                    </m:r>
                                  </m:e>
                                </m:d>
                              </m:e>
                            </m:d>
                            <m:r>
                              <a:rPr lang="en-US" i="1">
                                <a:latin typeface="Cambria Math" panose="02040503050406030204" pitchFamily="18" charset="0"/>
                              </a:rPr>
                              <m:t>=</m:t>
                            </m:r>
                            <m:r>
                              <a:rPr lang="en-US" i="1">
                                <a:latin typeface="Cambria Math" panose="02040503050406030204" pitchFamily="18" charset="0"/>
                              </a:rPr>
                              <m:t>1</m:t>
                            </m:r>
                          </m:e>
                        </m:d>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Pr</m:t>
                            </m:r>
                          </m:e>
                          <m:sub>
                            <m:r>
                              <a:rPr lang="en-US" i="1">
                                <a:latin typeface="Cambria Math" panose="02040503050406030204" pitchFamily="18" charset="0"/>
                              </a:rPr>
                              <m:t>𝑅</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i="1">
                                    <a:latin typeface="Cambria Math" panose="02040503050406030204" pitchFamily="18" charset="0"/>
                                    <a:ea typeface="Cambria Math" panose="02040503050406030204" pitchFamily="18" charset="0"/>
                                  </a:rPr>
                                  <m:t>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sup>
                            </m:sSup>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𝐷</m:t>
                            </m:r>
                            <m:d>
                              <m:dPr>
                                <m:ctrlPr>
                                  <a:rPr lang="en-US" i="1">
                                    <a:latin typeface="Cambria Math" panose="02040503050406030204" pitchFamily="18" charset="0"/>
                                  </a:rPr>
                                </m:ctrlPr>
                              </m:dPr>
                              <m:e>
                                <m:r>
                                  <a:rPr lang="en-US" i="1">
                                    <a:latin typeface="Cambria Math" panose="02040503050406030204" pitchFamily="18" charset="0"/>
                                  </a:rPr>
                                  <m:t>𝑅</m:t>
                                </m:r>
                              </m:e>
                            </m:d>
                            <m:r>
                              <a:rPr lang="en-US" i="1">
                                <a:latin typeface="Cambria Math" panose="02040503050406030204" pitchFamily="18" charset="0"/>
                              </a:rPr>
                              <m:t>=</m:t>
                            </m:r>
                            <m:r>
                              <a:rPr lang="en-US" i="1">
                                <a:latin typeface="Cambria Math" panose="02040503050406030204" pitchFamily="18" charset="0"/>
                              </a:rPr>
                              <m:t>1</m:t>
                            </m:r>
                          </m:e>
                        </m:d>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4902"/>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33507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One-Time-Pads +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Encryption</a:t>
                </a:r>
                <a:r>
                  <a:rPr lang="en-US" dirty="0"/>
                  <a:t>:</a:t>
                </a:r>
              </a:p>
              <a:p>
                <a:pPr lvl="1"/>
                <a:r>
                  <a:rPr lang="en-US" dirty="0"/>
                  <a:t>Secret key is the seed (K=s)</a:t>
                </a:r>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oMath>
                  </m:oMathPara>
                </a14:m>
                <a:endParaRPr lang="en-US" dirty="0"/>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Dec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c</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m:oMathPara>
                </a14:m>
                <a:endParaRPr lang="en-US" dirty="0"/>
              </a:p>
              <a:p>
                <a:pPr lvl="1"/>
                <a:r>
                  <a:rPr lang="en-US" b="1" dirty="0" smtClean="0"/>
                  <a:t>Advantage</a:t>
                </a:r>
                <a:r>
                  <a:rPr lang="en-US" dirty="0" smtClean="0"/>
                  <a:t>: </a:t>
                </a:r>
                <a14:m>
                  <m:oMath xmlns:m="http://schemas.openxmlformats.org/officeDocument/2006/math">
                    <m:d>
                      <m:dPr>
                        <m:begChr m:val="|"/>
                        <m:endChr m:val="|"/>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m</m:t>
                        </m:r>
                      </m:e>
                    </m:d>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oMath>
                </a14:m>
                <a:endParaRPr lang="en-US" dirty="0" smtClean="0"/>
              </a:p>
              <a:p>
                <a:pPr lvl="1"/>
                <a:r>
                  <a:rPr lang="en-US" dirty="0"/>
                  <a:t>Computational Security vs Information Theoretic (Perfect) Security</a:t>
                </a:r>
              </a:p>
              <a:p>
                <a:pPr lvl="1"/>
                <a:r>
                  <a:rPr lang="en-US" b="1" dirty="0" smtClean="0"/>
                  <a:t>Disadvantage</a:t>
                </a:r>
                <a:r>
                  <a:rPr lang="en-US" dirty="0" smtClean="0"/>
                  <a:t>: Still can </a:t>
                </a:r>
                <a:r>
                  <a:rPr lang="en-US" dirty="0"/>
                  <a:t>only send one </a:t>
                </a:r>
                <a:r>
                  <a:rPr lang="en-US" dirty="0" smtClean="0"/>
                  <a:t>message</a:t>
                </a:r>
              </a:p>
              <a:p>
                <a:pPr marL="0" indent="0">
                  <a:buNone/>
                </a:pPr>
                <a:endParaRPr lang="en-US" b="1" dirty="0" smtClean="0"/>
              </a:p>
              <a:p>
                <a:pPr marL="0" indent="0">
                  <a:buNone/>
                </a:pPr>
                <a:r>
                  <a:rPr lang="en-US" b="1" dirty="0" smtClean="0"/>
                  <a:t>Theorem 3.18: </a:t>
                </a:r>
                <a:r>
                  <a:rPr lang="en-US" dirty="0" smtClean="0"/>
                  <a:t>If G is a pseudorandom generator then the above encryption scheme has indistinguishable encryptions in the presence of an eavesdropper.</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r="-1739"/>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51311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sz="4000" dirty="0" smtClean="0"/>
              <a:t>Historical Ciphers (and their weaknesses)</a:t>
            </a:r>
          </a:p>
          <a:p>
            <a:r>
              <a:rPr lang="en-US" sz="4000" dirty="0" smtClean="0"/>
              <a:t>Three Equivalent Definitions of Perfect Secrecy</a:t>
            </a:r>
          </a:p>
          <a:p>
            <a:r>
              <a:rPr lang="en-US" sz="4000" dirty="0" smtClean="0"/>
              <a:t>One-time-Pads</a:t>
            </a:r>
          </a:p>
          <a:p>
            <a:r>
              <a:rPr lang="en-US" sz="4000" dirty="0" smtClean="0"/>
              <a:t>Concrete vs Asymptotic Approach to Security</a:t>
            </a:r>
          </a:p>
          <a:p>
            <a:pPr lvl="1"/>
            <a:r>
              <a:rPr lang="en-US" sz="3600" dirty="0" smtClean="0"/>
              <a:t>Probabilistic Polynomial Time (PPT)</a:t>
            </a:r>
          </a:p>
          <a:p>
            <a:pPr lvl="1"/>
            <a:r>
              <a:rPr lang="en-US" sz="3600" dirty="0" smtClean="0"/>
              <a:t>Negligible Function</a:t>
            </a:r>
          </a:p>
          <a:p>
            <a:pPr marL="0" lvl="2" indent="0">
              <a:spcBef>
                <a:spcPts val="1000"/>
              </a:spcBef>
              <a:buNone/>
            </a:pPr>
            <a:endParaRPr lang="en-US" dirty="0"/>
          </a:p>
        </p:txBody>
      </p:sp>
      <p:sp>
        <p:nvSpPr>
          <p:cNvPr id="5" name="Content Placeholder 2"/>
          <p:cNvSpPr txBox="1">
            <a:spLocks/>
          </p:cNvSpPr>
          <p:nvPr/>
        </p:nvSpPr>
        <p:spPr>
          <a:xfrm>
            <a:off x="567703" y="237013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sp>
        <p:nvSpPr>
          <p:cNvPr id="6" name="Date Placeholder 5"/>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373892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One-Time-Pads +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oMath>
                  </m:oMathPara>
                </a14:m>
                <a:endParaRPr lang="en-US" dirty="0"/>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Dec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c</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m:oMathPara>
                </a14:m>
                <a:endParaRPr lang="en-US" dirty="0"/>
              </a:p>
              <a:p>
                <a:pPr marL="0" indent="0">
                  <a:buNone/>
                </a:pPr>
                <a:r>
                  <a:rPr lang="en-US" b="1" dirty="0" smtClean="0"/>
                  <a:t>Theorem 3.18: </a:t>
                </a:r>
                <a:r>
                  <a:rPr lang="en-US" dirty="0" smtClean="0"/>
                  <a:t>If G is a pseudorandom generator then the above encryption scheme has indistinguishable encryptions in the presence of an eavesdropper.</a:t>
                </a:r>
              </a:p>
              <a:p>
                <a:pPr marL="0" indent="0">
                  <a:buNone/>
                </a:pPr>
                <a:endParaRPr lang="en-US" dirty="0"/>
              </a:p>
              <a:p>
                <a:pPr marL="0" indent="0">
                  <a:buNone/>
                </a:pPr>
                <a:r>
                  <a:rPr lang="en-US" b="1" dirty="0" smtClean="0"/>
                  <a:t>Proof by Reduction: </a:t>
                </a:r>
                <a:r>
                  <a:rPr lang="en-US" dirty="0" smtClean="0"/>
                  <a:t>Start with and attacker A that breaks security of encryption scheme and transform A into distinguisher D that breaks PRG security of G. </a:t>
                </a:r>
              </a:p>
              <a:p>
                <a:pPr marL="0" indent="0">
                  <a:buNone/>
                </a:pPr>
                <a:endParaRPr lang="en-US" dirty="0"/>
              </a:p>
              <a:p>
                <a:pPr marL="0" indent="0" algn="ctr">
                  <a:buNone/>
                </a:pPr>
                <a:r>
                  <a:rPr lang="en-US" sz="3900" dirty="0" smtClean="0"/>
                  <a:t>Why is this sufficient? </a:t>
                </a:r>
                <a:endParaRPr lang="en-US" sz="39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r="-174" b="-4482"/>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87149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𝑓</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Breaking Semantic Security</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9818092" y="2035610"/>
            <a:ext cx="2436886" cy="954107"/>
          </a:xfrm>
          <a:prstGeom prst="rect">
            <a:avLst/>
          </a:prstGeom>
          <a:noFill/>
        </p:spPr>
        <p:txBody>
          <a:bodyPr wrap="none" rtlCol="0">
            <a:spAutoFit/>
          </a:bodyPr>
          <a:lstStyle/>
          <a:p>
            <a:r>
              <a:rPr lang="en-US" sz="2800" b="1" dirty="0" smtClean="0"/>
              <a:t>Random bit b</a:t>
            </a:r>
          </a:p>
          <a:p>
            <a:r>
              <a:rPr lang="en-US" sz="2800" b="1" dirty="0" smtClean="0"/>
              <a:t>Random seed s</a:t>
            </a:r>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4446394" y="2168740"/>
                <a:ext cx="2846292"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c</m:t>
                      </m:r>
                      <m:r>
                        <a:rPr lang="en-US" sz="2800" b="0" i="0" smtClean="0">
                          <a:latin typeface="Cambria Math" panose="02040503050406030204" pitchFamily="18" charset="0"/>
                          <a:ea typeface="Cambria Math" panose="02040503050406030204" pitchFamily="18" charset="0"/>
                        </a:rPr>
                        <m:t>=</m:t>
                      </m:r>
                      <m:r>
                        <m:rPr>
                          <m:sty m:val="p"/>
                        </m:rPr>
                        <a:rPr lang="en-US" sz="2800">
                          <a:latin typeface="Cambria Math" panose="02040503050406030204" pitchFamily="18" charset="0"/>
                          <a:ea typeface="Cambria Math" panose="02040503050406030204" pitchFamily="18" charset="0"/>
                        </a:rPr>
                        <m:t>G</m:t>
                      </m:r>
                      <m:r>
                        <a:rPr lang="en-US" sz="2800">
                          <a:latin typeface="Cambria Math" panose="02040503050406030204" pitchFamily="18" charset="0"/>
                          <a:ea typeface="Cambria Math" panose="02040503050406030204" pitchFamily="18" charset="0"/>
                        </a:rPr>
                        <m:t>(</m:t>
                      </m:r>
                      <m:r>
                        <m:rPr>
                          <m:sty m:val="p"/>
                        </m:rPr>
                        <a:rPr lang="en-US" sz="2800">
                          <a:latin typeface="Cambria Math" panose="02040503050406030204" pitchFamily="18" charset="0"/>
                          <a:ea typeface="Cambria Math" panose="02040503050406030204" pitchFamily="18" charset="0"/>
                        </a:rPr>
                        <m:t>s</m:t>
                      </m:r>
                      <m:r>
                        <a:rPr lang="en-US" sz="280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a:ea typeface="Cambria Math" panose="02040503050406030204" pitchFamily="18" charset="0"/>
                            </a:rPr>
                            <m:t>𝑚</m:t>
                          </m:r>
                        </m:e>
                        <m:sub>
                          <m:r>
                            <a:rPr lang="en-US" sz="2800" i="1">
                              <a:latin typeface="Cambria Math"/>
                              <a:ea typeface="Cambria Math" panose="02040503050406030204" pitchFamily="18" charset="0"/>
                            </a:rPr>
                            <m:t>𝑏</m:t>
                          </m:r>
                        </m:sub>
                      </m:sSub>
                    </m:oMath>
                  </m:oMathPara>
                </a14:m>
                <a:endParaRPr lang="en-US" sz="2800" baseline="-25000" dirty="0"/>
              </a:p>
            </p:txBody>
          </p:sp>
        </mc:Choice>
        <mc:Fallback xmlns="">
          <p:sp>
            <p:nvSpPr>
              <p:cNvPr id="15" name="Rectangle 14"/>
              <p:cNvSpPr>
                <a:spLocks noRot="1" noChangeAspect="1" noMove="1" noResize="1" noEditPoints="1" noAdjustHandles="1" noChangeArrowheads="1" noChangeShapeType="1" noTextEdit="1"/>
              </p:cNvSpPr>
              <p:nvPr/>
            </p:nvSpPr>
            <p:spPr>
              <a:xfrm>
                <a:off x="4446394" y="2168740"/>
                <a:ext cx="2846292" cy="523220"/>
              </a:xfrm>
              <a:prstGeom prst="rect">
                <a:avLst/>
              </a:prstGeom>
              <a:blipFill>
                <a:blip r:embed="rId7"/>
                <a:stretch>
                  <a:fillRect/>
                </a:stretch>
              </a:blipFill>
            </p:spPr>
            <p:txBody>
              <a:bodyPr/>
              <a:lstStyle/>
              <a:p>
                <a:r>
                  <a:rPr lang="en-US">
                    <a:noFill/>
                  </a:rPr>
                  <a:t> </a:t>
                </a:r>
              </a:p>
            </p:txBody>
          </p:sp>
        </mc:Fallback>
      </mc:AlternateContent>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300209" y="5086826"/>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5939"/>
                  <a:gd name="adj2" fmla="val 116579"/>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5939"/>
                  <a:gd name="adj2" fmla="val 116579"/>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658218"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𝑛𝑜𝑛</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smtClean="0">
                  <a:solidFill>
                    <a:srgbClr val="FF0000"/>
                  </a:solidFill>
                </a:endParaRPr>
              </a:p>
              <a:p>
                <a:pPr algn="ctr"/>
                <a:r>
                  <a:rPr lang="en-US" sz="2800" dirty="0" smtClean="0">
                    <a:solidFill>
                      <a:srgbClr val="FF0000"/>
                    </a:solidFill>
                  </a:rPr>
                  <a:t>(possibly still small)</a:t>
                </a:r>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658218" cy="911190"/>
              </a:xfrm>
              <a:prstGeom prst="wedgeRectCallout">
                <a:avLst>
                  <a:gd name="adj1" fmla="val 42642"/>
                  <a:gd name="adj2" fmla="val 132747"/>
                </a:avLst>
              </a:prstGeom>
              <a:blipFill>
                <a:blip r:embed="rId10"/>
                <a:stretch>
                  <a:fillRect/>
                </a:stretch>
              </a:blipFill>
            </p:spPr>
            <p:txBody>
              <a:bodyPr/>
              <a:lstStyle/>
              <a:p>
                <a:r>
                  <a:rPr lang="en-US">
                    <a:noFill/>
                  </a:rPr>
                  <a:t> </a:t>
                </a:r>
              </a:p>
            </p:txBody>
          </p:sp>
        </mc:Fallback>
      </mc:AlternateContent>
      <p:sp>
        <p:nvSpPr>
          <p:cNvPr id="13" name="Date Placeholder 1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44326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What is </a:t>
                </a:r>
                <a14:m>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m:rPr>
                            <m:nor/>
                          </m:rPr>
                          <a:rPr lang="en-US" dirty="0"/>
                          <m:t>b</m:t>
                        </m:r>
                        <m:r>
                          <m:rPr>
                            <m:nor/>
                          </m:rPr>
                          <a:rPr lang="en-US" dirty="0"/>
                          <m:t>’’</m:t>
                        </m:r>
                        <m:r>
                          <a:rPr lang="en-US" i="1" dirty="0" smtClean="0">
                            <a:latin typeface="Cambria Math" panose="02040503050406030204" pitchFamily="18" charset="0"/>
                            <a:ea typeface="Cambria Math" panose="02040503050406030204" pitchFamily="18" charset="0"/>
                          </a:rPr>
                          <m:t>≠</m:t>
                        </m:r>
                        <m:r>
                          <m:rPr>
                            <m:nor/>
                          </m:rPr>
                          <a:rPr lang="en-US" dirty="0"/>
                          <m:t>b</m:t>
                        </m:r>
                        <m:r>
                          <m:rPr>
                            <m:nor/>
                          </m:rPr>
                          <a:rPr lang="en-US" dirty="0"/>
                          <m:t>’</m:t>
                        </m:r>
                        <m:d>
                          <m:dPr>
                            <m:begChr m:val="|"/>
                            <m:endChr m:val=""/>
                            <m:ctrlPr>
                              <a:rPr lang="en-US" i="1" dirty="0" smtClean="0">
                                <a:latin typeface="Cambria Math" panose="02040503050406030204" pitchFamily="18" charset="0"/>
                              </a:rPr>
                            </m:ctrlPr>
                          </m:dPr>
                          <m:e>
                            <m:r>
                              <m:rPr>
                                <m:nor/>
                              </m:rPr>
                              <a:rPr lang="en-US" dirty="0"/>
                              <m:t>b</m:t>
                            </m:r>
                            <m:r>
                              <m:rPr>
                                <m:nor/>
                              </m:rPr>
                              <a:rPr lang="en-US" dirty="0"/>
                              <m:t>=</m:t>
                            </m:r>
                            <m:r>
                              <m:rPr>
                                <m:nor/>
                              </m:rPr>
                              <a:rPr lang="en-US" dirty="0"/>
                              <m:t>0</m:t>
                            </m:r>
                          </m:e>
                        </m:d>
                      </m:e>
                    </m:d>
                  </m:oMath>
                </a14:m>
                <a:r>
                  <a:rPr lang="en-US" dirty="0" smtClean="0"/>
                  <a:t>?</a:t>
                </a:r>
              </a:p>
              <a:p>
                <a:pPr lvl="1"/>
                <a:r>
                  <a:rPr lang="en-US" dirty="0" smtClean="0"/>
                  <a:t>Hint: What encryption scheme is used?</a:t>
                </a:r>
              </a:p>
              <a:p>
                <a:r>
                  <a:rPr lang="en-US" dirty="0" smtClean="0"/>
                  <a:t>What is </a:t>
                </a:r>
                <a14:m>
                  <m:oMath xmlns:m="http://schemas.openxmlformats.org/officeDocument/2006/math">
                    <m:r>
                      <m:rPr>
                        <m:sty m:val="p"/>
                      </m:rPr>
                      <a:rPr lang="en-US">
                        <a:latin typeface="Cambria Math" panose="02040503050406030204" pitchFamily="18" charset="0"/>
                      </a:rPr>
                      <m:t>Pr</m:t>
                    </m:r>
                    <m:d>
                      <m:dPr>
                        <m:begChr m:val="["/>
                        <m:endChr m:val="]"/>
                        <m:ctrlPr>
                          <a:rPr lang="en-US" i="1">
                            <a:latin typeface="Cambria Math" panose="02040503050406030204" pitchFamily="18" charset="0"/>
                          </a:rPr>
                        </m:ctrlPr>
                      </m:dPr>
                      <m:e>
                        <m:r>
                          <m:rPr>
                            <m:nor/>
                          </m:rPr>
                          <a:rPr lang="en-US" dirty="0"/>
                          <m:t>b</m:t>
                        </m:r>
                        <m:r>
                          <m:rPr>
                            <m:nor/>
                          </m:rPr>
                          <a:rPr lang="en-US" dirty="0"/>
                          <m:t>’’</m:t>
                        </m:r>
                        <m:r>
                          <a:rPr lang="en-US" b="0" i="1" dirty="0" smtClean="0">
                            <a:latin typeface="Cambria Math" panose="02040503050406030204" pitchFamily="18" charset="0"/>
                            <a:ea typeface="Cambria Math" panose="02040503050406030204" pitchFamily="18" charset="0"/>
                          </a:rPr>
                          <m:t>=</m:t>
                        </m:r>
                        <m:r>
                          <m:rPr>
                            <m:nor/>
                          </m:rPr>
                          <a:rPr lang="en-US" dirty="0"/>
                          <m:t>b</m:t>
                        </m:r>
                        <m:r>
                          <m:rPr>
                            <m:nor/>
                          </m:rPr>
                          <a:rPr lang="en-US" dirty="0"/>
                          <m:t>’</m:t>
                        </m:r>
                        <m:d>
                          <m:dPr>
                            <m:begChr m:val="|"/>
                            <m:endChr m:val=""/>
                            <m:ctrlPr>
                              <a:rPr lang="en-US" i="1" dirty="0">
                                <a:latin typeface="Cambria Math" panose="02040503050406030204" pitchFamily="18" charset="0"/>
                              </a:rPr>
                            </m:ctrlPr>
                          </m:dPr>
                          <m:e>
                            <m:r>
                              <m:rPr>
                                <m:nor/>
                              </m:rPr>
                              <a:rPr lang="en-US" dirty="0"/>
                              <m:t>b</m:t>
                            </m:r>
                            <m:r>
                              <m:rPr>
                                <m:nor/>
                              </m:rPr>
                              <a:rPr lang="en-US" dirty="0"/>
                              <m:t>=</m:t>
                            </m:r>
                            <m:r>
                              <m:rPr>
                                <m:nor/>
                              </m:rPr>
                              <a:rPr lang="en-US" dirty="0"/>
                              <m:t>1</m:t>
                            </m:r>
                          </m:e>
                        </m:d>
                      </m:e>
                    </m:d>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pic>
        <p:nvPicPr>
          <p:cNvPr id="2050" name="Picture 2" descr="Image result for dev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928" y="1816654"/>
            <a:ext cx="2411278" cy="25452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7335" y="2480875"/>
            <a:ext cx="1403222" cy="916621"/>
          </a:xfrm>
          <a:prstGeom prst="rect">
            <a:avLst/>
          </a:prstGeom>
        </p:spPr>
      </p:pic>
      <p:cxnSp>
        <p:nvCxnSpPr>
          <p:cNvPr id="7" name="Straight Arrow Connector 6"/>
          <p:cNvCxnSpPr/>
          <p:nvPr/>
        </p:nvCxnSpPr>
        <p:spPr>
          <a:xfrm>
            <a:off x="2208647" y="2740738"/>
            <a:ext cx="2412187" cy="6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413815" y="2211604"/>
            <a:ext cx="1664145" cy="461665"/>
          </a:xfrm>
          <a:prstGeom prst="rect">
            <a:avLst/>
          </a:prstGeom>
        </p:spPr>
        <p:txBody>
          <a:bodyPr wrap="squar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sp>
        <p:nvSpPr>
          <p:cNvPr id="9" name="TextBox 8"/>
          <p:cNvSpPr txBox="1"/>
          <p:nvPr/>
        </p:nvSpPr>
        <p:spPr>
          <a:xfrm>
            <a:off x="5384343" y="1503471"/>
            <a:ext cx="1400704" cy="369332"/>
          </a:xfrm>
          <a:prstGeom prst="rect">
            <a:avLst/>
          </a:prstGeom>
          <a:noFill/>
        </p:spPr>
        <p:txBody>
          <a:bodyPr wrap="none" rtlCol="0">
            <a:spAutoFit/>
          </a:bodyPr>
          <a:lstStyle/>
          <a:p>
            <a:r>
              <a:rPr lang="en-US" dirty="0" smtClean="0"/>
              <a:t>PRG Attacker</a:t>
            </a:r>
            <a:endParaRPr lang="en-US" dirty="0"/>
          </a:p>
        </p:txBody>
      </p:sp>
      <p:sp>
        <p:nvSpPr>
          <p:cNvPr id="11" name="TextBox 10"/>
          <p:cNvSpPr txBox="1"/>
          <p:nvPr/>
        </p:nvSpPr>
        <p:spPr>
          <a:xfrm>
            <a:off x="512920" y="2117207"/>
            <a:ext cx="2024913" cy="369332"/>
          </a:xfrm>
          <a:prstGeom prst="rect">
            <a:avLst/>
          </a:prstGeom>
          <a:noFill/>
        </p:spPr>
        <p:txBody>
          <a:bodyPr wrap="none" rtlCol="0">
            <a:spAutoFit/>
          </a:bodyPr>
          <a:lstStyle/>
          <a:p>
            <a:r>
              <a:rPr lang="en-US" dirty="0" smtClean="0"/>
              <a:t>Encryption Attacker</a:t>
            </a:r>
            <a:endParaRPr lang="en-US" dirty="0"/>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0536" y="2102593"/>
            <a:ext cx="1455120" cy="971232"/>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9981871" y="1936405"/>
                <a:ext cx="2299540" cy="3137590"/>
              </a:xfrm>
              <a:prstGeom prst="rect">
                <a:avLst/>
              </a:prstGeom>
              <a:noFill/>
            </p:spPr>
            <p:txBody>
              <a:bodyPr wrap="none" rtlCol="0">
                <a:spAutoFit/>
              </a:bodyPr>
              <a:lstStyle/>
              <a:p>
                <a:r>
                  <a:rPr lang="en-US" sz="2800" b="1" dirty="0" smtClean="0"/>
                  <a:t>Random bit b</a:t>
                </a:r>
              </a:p>
              <a:p>
                <a:r>
                  <a:rPr lang="en-US" sz="2800" b="1" dirty="0" smtClean="0"/>
                  <a:t>If b=1</a:t>
                </a:r>
              </a:p>
              <a:p>
                <a14:m>
                  <m:oMath xmlns:m="http://schemas.openxmlformats.org/officeDocument/2006/math">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r</m:t>
                    </m:r>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1</m:t>
                            </m:r>
                          </m:e>
                        </m:d>
                      </m:e>
                      <m:sup>
                        <m:r>
                          <a:rPr lang="en-US" sz="2800" b="0" i="1" smtClean="0">
                            <a:latin typeface="Cambria Math" panose="02040503050406030204" pitchFamily="18" charset="0"/>
                            <a:ea typeface="Cambria Math" panose="02040503050406030204" pitchFamily="18" charset="0"/>
                          </a:rPr>
                          <m:t>𝑛</m:t>
                        </m:r>
                      </m:sup>
                    </m:sSup>
                  </m:oMath>
                </a14:m>
                <a:r>
                  <a:rPr lang="en-US" sz="2800" b="1" dirty="0" smtClean="0"/>
                  <a:t>   </a:t>
                </a:r>
              </a:p>
              <a:p>
                <a:r>
                  <a:rPr lang="en-US" sz="2800" b="1" dirty="0" smtClean="0"/>
                  <a:t>  </a:t>
                </a:r>
                <a:r>
                  <a:rPr lang="en-US" sz="2800" dirty="0" smtClean="0"/>
                  <a:t>R = G(r)</a:t>
                </a:r>
              </a:p>
              <a:p>
                <a:r>
                  <a:rPr lang="en-US" sz="2800" b="1" dirty="0" smtClean="0"/>
                  <a:t>Else </a:t>
                </a: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𝑅</m:t>
                      </m:r>
                      <m:r>
                        <a:rPr lang="en-US" sz="2800" i="1" smtClean="0">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1</m:t>
                              </m:r>
                            </m:e>
                          </m:d>
                        </m:e>
                        <m:sup>
                          <m:r>
                            <a:rPr lang="en-US" sz="2800" i="1">
                              <a:latin typeface="Cambria Math" panose="02040503050406030204" pitchFamily="18" charset="0"/>
                              <a:ea typeface="Cambria Math" panose="02040503050406030204" pitchFamily="18" charset="0"/>
                            </a:rPr>
                            <m:t>ℓ</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𝑛</m:t>
                              </m:r>
                            </m:e>
                          </m:d>
                        </m:sup>
                      </m:sSup>
                    </m:oMath>
                  </m:oMathPara>
                </a14:m>
                <a:endParaRPr lang="en-US" sz="2800" b="1" dirty="0"/>
              </a:p>
              <a:p>
                <a:r>
                  <a:rPr lang="en-US" sz="2800" b="1" dirty="0"/>
                  <a:t> </a:t>
                </a:r>
                <a:r>
                  <a:rPr lang="en-US" sz="2800" b="1" dirty="0" smtClean="0"/>
                  <a:t>  </a:t>
                </a:r>
                <a:endParaRPr lang="en-US" sz="28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9981871" y="1936405"/>
                <a:ext cx="2299540" cy="3137590"/>
              </a:xfrm>
              <a:prstGeom prst="rect">
                <a:avLst/>
              </a:prstGeom>
              <a:blipFill>
                <a:blip r:embed="rId6"/>
                <a:stretch>
                  <a:fillRect l="-5291" t="-1946"/>
                </a:stretch>
              </a:blipFill>
            </p:spPr>
            <p:txBody>
              <a:bodyPr/>
              <a:lstStyle/>
              <a:p>
                <a:r>
                  <a:rPr lang="en-US">
                    <a:noFill/>
                  </a:rPr>
                  <a:t> </a:t>
                </a:r>
              </a:p>
            </p:txBody>
          </p:sp>
        </mc:Fallback>
      </mc:AlternateContent>
      <p:cxnSp>
        <p:nvCxnSpPr>
          <p:cNvPr id="20" name="Straight Arrow Connector 19"/>
          <p:cNvCxnSpPr/>
          <p:nvPr/>
        </p:nvCxnSpPr>
        <p:spPr>
          <a:xfrm flipH="1" flipV="1">
            <a:off x="6824452" y="2457810"/>
            <a:ext cx="1197938" cy="14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167206" y="2003493"/>
            <a:ext cx="351378" cy="461665"/>
          </a:xfrm>
          <a:prstGeom prst="rect">
            <a:avLst/>
          </a:prstGeom>
          <a:noFill/>
        </p:spPr>
        <p:txBody>
          <a:bodyPr wrap="none" rtlCol="0">
            <a:spAutoFit/>
          </a:bodyPr>
          <a:lstStyle/>
          <a:p>
            <a:r>
              <a:rPr lang="en-US" sz="2400" dirty="0" smtClean="0"/>
              <a:t>R</a:t>
            </a:r>
            <a:endParaRPr lang="en-US" sz="2400" dirty="0"/>
          </a:p>
        </p:txBody>
      </p:sp>
      <p:cxnSp>
        <p:nvCxnSpPr>
          <p:cNvPr id="30" name="Straight Arrow Connector 29"/>
          <p:cNvCxnSpPr/>
          <p:nvPr/>
        </p:nvCxnSpPr>
        <p:spPr>
          <a:xfrm flipH="1" flipV="1">
            <a:off x="2123696" y="3203225"/>
            <a:ext cx="2732784" cy="10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Rectangle 30"/>
              <p:cNvSpPr/>
              <p:nvPr/>
            </p:nvSpPr>
            <p:spPr>
              <a:xfrm>
                <a:off x="2050251" y="2711212"/>
                <a:ext cx="2428485" cy="51328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c</m:t>
                      </m:r>
                      <m:r>
                        <a:rPr lang="en-US" sz="2800" b="0" i="0" smtClean="0">
                          <a:latin typeface="Cambria Math" panose="02040503050406030204" pitchFamily="18" charset="0"/>
                          <a:ea typeface="Cambria Math" panose="02040503050406030204" pitchFamily="18" charset="0"/>
                        </a:rPr>
                        <m:t>=</m:t>
                      </m:r>
                      <m:r>
                        <m:rPr>
                          <m:sty m:val="p"/>
                        </m:rPr>
                        <a:rPr lang="en-US" sz="2800" b="0" i="0" smtClean="0">
                          <a:latin typeface="Cambria Math" panose="02040503050406030204" pitchFamily="18" charset="0"/>
                          <a:ea typeface="Cambria Math" panose="02040503050406030204" pitchFamily="18" charset="0"/>
                        </a:rPr>
                        <m:t>R</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a:ea typeface="Cambria Math" panose="02040503050406030204" pitchFamily="18" charset="0"/>
                            </a:rPr>
                            <m:t>𝑚</m:t>
                          </m:r>
                        </m:e>
                        <m:sub>
                          <m:r>
                            <a:rPr lang="en-US" sz="2800" i="1">
                              <a:latin typeface="Cambria Math"/>
                              <a:ea typeface="Cambria Math" panose="02040503050406030204" pitchFamily="18" charset="0"/>
                            </a:rPr>
                            <m:t>𝑏</m:t>
                          </m:r>
                          <m:r>
                            <a:rPr lang="en-US" sz="2800" i="1">
                              <a:latin typeface="Cambria Math"/>
                              <a:ea typeface="Cambria Math" panose="02040503050406030204" pitchFamily="18" charset="0"/>
                            </a:rPr>
                            <m:t>′</m:t>
                          </m:r>
                        </m:sub>
                      </m:sSub>
                    </m:oMath>
                  </m:oMathPara>
                </a14:m>
                <a:endParaRPr lang="en-US" sz="2800" baseline="-25000" dirty="0"/>
              </a:p>
            </p:txBody>
          </p:sp>
        </mc:Choice>
        <mc:Fallback xmlns="">
          <p:sp>
            <p:nvSpPr>
              <p:cNvPr id="31" name="Rectangle 30"/>
              <p:cNvSpPr>
                <a:spLocks noRot="1" noChangeAspect="1" noMove="1" noResize="1" noEditPoints="1" noAdjustHandles="1" noChangeArrowheads="1" noChangeShapeType="1" noTextEdit="1"/>
              </p:cNvSpPr>
              <p:nvPr/>
            </p:nvSpPr>
            <p:spPr>
              <a:xfrm>
                <a:off x="2050251" y="2711212"/>
                <a:ext cx="2428485" cy="513282"/>
              </a:xfrm>
              <a:prstGeom prst="rect">
                <a:avLst/>
              </a:prstGeom>
              <a:blipFill>
                <a:blip r:embed="rId7"/>
                <a:stretch>
                  <a:fillRect/>
                </a:stretch>
              </a:blipFill>
            </p:spPr>
            <p:txBody>
              <a:bodyPr/>
              <a:lstStyle/>
              <a:p>
                <a:r>
                  <a:rPr lang="en-US">
                    <a:noFill/>
                  </a:rPr>
                  <a:t> </a:t>
                </a:r>
              </a:p>
            </p:txBody>
          </p:sp>
        </mc:Fallback>
      </mc:AlternateContent>
      <p:sp>
        <p:nvSpPr>
          <p:cNvPr id="32" name="TextBox 31"/>
          <p:cNvSpPr txBox="1"/>
          <p:nvPr/>
        </p:nvSpPr>
        <p:spPr>
          <a:xfrm>
            <a:off x="6213174" y="2774531"/>
            <a:ext cx="1221809" cy="369332"/>
          </a:xfrm>
          <a:prstGeom prst="rect">
            <a:avLst/>
          </a:prstGeom>
          <a:noFill/>
        </p:spPr>
        <p:txBody>
          <a:bodyPr wrap="none" rtlCol="0">
            <a:spAutoFit/>
          </a:bodyPr>
          <a:lstStyle/>
          <a:p>
            <a:r>
              <a:rPr lang="en-US" b="1" dirty="0" smtClean="0"/>
              <a:t>Random b’</a:t>
            </a:r>
            <a:endParaRPr lang="en-US" b="1" dirty="0"/>
          </a:p>
        </p:txBody>
      </p:sp>
      <p:cxnSp>
        <p:nvCxnSpPr>
          <p:cNvPr id="34" name="Straight Arrow Connector 33"/>
          <p:cNvCxnSpPr/>
          <p:nvPr/>
        </p:nvCxnSpPr>
        <p:spPr>
          <a:xfrm>
            <a:off x="1762094" y="3628329"/>
            <a:ext cx="34804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849518" y="3166664"/>
            <a:ext cx="500458" cy="461665"/>
          </a:xfrm>
          <a:prstGeom prst="rect">
            <a:avLst/>
          </a:prstGeom>
          <a:noFill/>
        </p:spPr>
        <p:txBody>
          <a:bodyPr wrap="none" rtlCol="0">
            <a:spAutoFit/>
          </a:bodyPr>
          <a:lstStyle/>
          <a:p>
            <a:r>
              <a:rPr lang="en-US" sz="2400" dirty="0" smtClean="0"/>
              <a:t>b’’</a:t>
            </a:r>
            <a:endParaRPr lang="en-US" sz="2400" dirty="0"/>
          </a:p>
        </p:txBody>
      </p:sp>
      <p:cxnSp>
        <p:nvCxnSpPr>
          <p:cNvPr id="37" name="Straight Arrow Connector 36"/>
          <p:cNvCxnSpPr/>
          <p:nvPr/>
        </p:nvCxnSpPr>
        <p:spPr>
          <a:xfrm flipV="1">
            <a:off x="6583680" y="3099413"/>
            <a:ext cx="2103120" cy="528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620579" y="3133038"/>
            <a:ext cx="328936" cy="461665"/>
          </a:xfrm>
          <a:prstGeom prst="rect">
            <a:avLst/>
          </a:prstGeom>
          <a:noFill/>
        </p:spPr>
        <p:txBody>
          <a:bodyPr wrap="none" rtlCol="0">
            <a:spAutoFit/>
          </a:bodyPr>
          <a:lstStyle/>
          <a:p>
            <a:r>
              <a:rPr lang="en-US" sz="2400" dirty="0" smtClean="0"/>
              <a:t>g</a:t>
            </a:r>
            <a:endParaRPr lang="en-US" sz="2400" dirty="0"/>
          </a:p>
        </p:txBody>
      </p:sp>
      <p:sp>
        <p:nvSpPr>
          <p:cNvPr id="40" name="TextBox 39"/>
          <p:cNvSpPr txBox="1"/>
          <p:nvPr/>
        </p:nvSpPr>
        <p:spPr>
          <a:xfrm>
            <a:off x="6643200" y="4804132"/>
            <a:ext cx="3338671" cy="1200329"/>
          </a:xfrm>
          <a:prstGeom prst="rect">
            <a:avLst/>
          </a:prstGeom>
          <a:noFill/>
        </p:spPr>
        <p:txBody>
          <a:bodyPr wrap="none" rtlCol="0">
            <a:spAutoFit/>
          </a:bodyPr>
          <a:lstStyle/>
          <a:p>
            <a:r>
              <a:rPr lang="en-US" sz="3600" dirty="0" smtClean="0"/>
              <a:t>g = 1     if b”=b’</a:t>
            </a:r>
          </a:p>
          <a:p>
            <a:r>
              <a:rPr lang="en-US" sz="3600" dirty="0"/>
              <a:t> </a:t>
            </a:r>
            <a:r>
              <a:rPr lang="en-US" sz="3600" dirty="0" smtClean="0"/>
              <a:t>     0    otherwise</a:t>
            </a:r>
            <a:endParaRPr lang="en-US" sz="3600" dirty="0"/>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06544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3" grpId="0"/>
      <p:bldP spid="31" grpId="0"/>
      <p:bldP spid="32" grpId="0"/>
      <p:bldP spid="35"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4100" i="1" smtClean="0">
                              <a:latin typeface="Cambria Math" panose="02040503050406030204" pitchFamily="18" charset="0"/>
                            </a:rPr>
                          </m:ctrlPr>
                        </m:dPr>
                        <m:e>
                          <m:sSub>
                            <m:sSubPr>
                              <m:ctrlPr>
                                <a:rPr lang="en-US" sz="4100" i="1">
                                  <a:latin typeface="Cambria Math" panose="02040503050406030204" pitchFamily="18" charset="0"/>
                                </a:rPr>
                              </m:ctrlPr>
                            </m:sSubPr>
                            <m:e>
                              <m:r>
                                <m:rPr>
                                  <m:sty m:val="p"/>
                                </m:rPr>
                                <a:rPr lang="en-US" sz="4100">
                                  <a:latin typeface="Cambria Math" panose="02040503050406030204" pitchFamily="18" charset="0"/>
                                </a:rPr>
                                <m:t>Pr</m:t>
                              </m:r>
                            </m:e>
                            <m:sub>
                              <m:r>
                                <m:rPr>
                                  <m:sty m:val="p"/>
                                </m:rPr>
                                <a:rPr lang="en-US" sz="4100">
                                  <a:latin typeface="Cambria Math" panose="02040503050406030204" pitchFamily="18" charset="0"/>
                                  <a:ea typeface="Cambria Math" panose="02040503050406030204" pitchFamily="18" charset="0"/>
                                </a:rPr>
                                <m:t>s</m:t>
                              </m:r>
                              <m:r>
                                <a:rPr lang="en-US" sz="4100" i="1">
                                  <a:latin typeface="Cambria Math" panose="02040503050406030204" pitchFamily="18" charset="0"/>
                                  <a:ea typeface="Cambria Math" panose="02040503050406030204" pitchFamily="18" charset="0"/>
                                </a:rPr>
                                <m:t>∈</m:t>
                              </m:r>
                              <m:sSup>
                                <m:sSupPr>
                                  <m:ctrlPr>
                                    <a:rPr lang="en-US" sz="4100" i="1">
                                      <a:latin typeface="Cambria Math" panose="02040503050406030204" pitchFamily="18" charset="0"/>
                                      <a:ea typeface="Cambria Math" panose="02040503050406030204" pitchFamily="18" charset="0"/>
                                    </a:rPr>
                                  </m:ctrlPr>
                                </m:sSupPr>
                                <m:e>
                                  <m:d>
                                    <m:dPr>
                                      <m:begChr m:val="{"/>
                                      <m:endChr m:val="}"/>
                                      <m:ctrlPr>
                                        <a:rPr lang="en-US" sz="4100" i="1">
                                          <a:latin typeface="Cambria Math" panose="02040503050406030204" pitchFamily="18" charset="0"/>
                                          <a:ea typeface="Cambria Math" panose="02040503050406030204" pitchFamily="18" charset="0"/>
                                        </a:rPr>
                                      </m:ctrlPr>
                                    </m:dPr>
                                    <m:e>
                                      <m:r>
                                        <a:rPr lang="en-US" sz="4100" i="1">
                                          <a:latin typeface="Cambria Math" panose="02040503050406030204" pitchFamily="18" charset="0"/>
                                          <a:ea typeface="Cambria Math" panose="02040503050406030204" pitchFamily="18" charset="0"/>
                                        </a:rPr>
                                        <m:t>0</m:t>
                                      </m:r>
                                      <m:r>
                                        <a:rPr lang="en-US" sz="4100" i="1">
                                          <a:latin typeface="Cambria Math" panose="02040503050406030204" pitchFamily="18" charset="0"/>
                                          <a:ea typeface="Cambria Math" panose="02040503050406030204" pitchFamily="18" charset="0"/>
                                        </a:rPr>
                                        <m:t>,</m:t>
                                      </m:r>
                                      <m:r>
                                        <a:rPr lang="en-US" sz="4100" i="1">
                                          <a:latin typeface="Cambria Math" panose="02040503050406030204" pitchFamily="18" charset="0"/>
                                          <a:ea typeface="Cambria Math" panose="02040503050406030204" pitchFamily="18" charset="0"/>
                                        </a:rPr>
                                        <m:t>1</m:t>
                                      </m:r>
                                    </m:e>
                                  </m:d>
                                </m:e>
                                <m:sup>
                                  <m:r>
                                    <a:rPr lang="en-US" sz="4100" i="1">
                                      <a:latin typeface="Cambria Math" panose="02040503050406030204" pitchFamily="18" charset="0"/>
                                      <a:ea typeface="Cambria Math" panose="02040503050406030204" pitchFamily="18" charset="0"/>
                                    </a:rPr>
                                    <m:t>𝑛</m:t>
                                  </m:r>
                                </m:sup>
                              </m:sSup>
                            </m:sub>
                          </m:sSub>
                          <m:d>
                            <m:dPr>
                              <m:begChr m:val="["/>
                              <m:endChr m:val="]"/>
                              <m:ctrlPr>
                                <a:rPr lang="en-US" sz="4100" i="1">
                                  <a:latin typeface="Cambria Math" panose="02040503050406030204" pitchFamily="18" charset="0"/>
                                </a:rPr>
                              </m:ctrlPr>
                            </m:dPr>
                            <m:e>
                              <m:r>
                                <a:rPr lang="en-US" sz="4100" i="1">
                                  <a:latin typeface="Cambria Math" panose="02040503050406030204" pitchFamily="18" charset="0"/>
                                </a:rPr>
                                <m:t>𝐷</m:t>
                              </m:r>
                              <m:d>
                                <m:dPr>
                                  <m:ctrlPr>
                                    <a:rPr lang="en-US" sz="4100" i="1">
                                      <a:latin typeface="Cambria Math" panose="02040503050406030204" pitchFamily="18" charset="0"/>
                                    </a:rPr>
                                  </m:ctrlPr>
                                </m:dPr>
                                <m:e>
                                  <m:r>
                                    <a:rPr lang="en-US" sz="4100" i="1">
                                      <a:latin typeface="Cambria Math" panose="02040503050406030204" pitchFamily="18" charset="0"/>
                                    </a:rPr>
                                    <m:t>𝐺</m:t>
                                  </m:r>
                                  <m:d>
                                    <m:dPr>
                                      <m:ctrlPr>
                                        <a:rPr lang="en-US" sz="4100" i="1">
                                          <a:latin typeface="Cambria Math" panose="02040503050406030204" pitchFamily="18" charset="0"/>
                                        </a:rPr>
                                      </m:ctrlPr>
                                    </m:dPr>
                                    <m:e>
                                      <m:r>
                                        <a:rPr lang="en-US" sz="4100" i="1">
                                          <a:latin typeface="Cambria Math" panose="02040503050406030204" pitchFamily="18" charset="0"/>
                                        </a:rPr>
                                        <m:t>𝑠</m:t>
                                      </m:r>
                                    </m:e>
                                  </m:d>
                                </m:e>
                              </m:d>
                              <m:r>
                                <a:rPr lang="en-US" sz="4100" i="1">
                                  <a:latin typeface="Cambria Math" panose="02040503050406030204" pitchFamily="18" charset="0"/>
                                </a:rPr>
                                <m:t>=</m:t>
                              </m:r>
                              <m:r>
                                <a:rPr lang="en-US" sz="4100" i="1">
                                  <a:latin typeface="Cambria Math" panose="02040503050406030204" pitchFamily="18" charset="0"/>
                                </a:rPr>
                                <m:t>1</m:t>
                              </m:r>
                            </m:e>
                          </m:d>
                          <m:r>
                            <a:rPr lang="en-US" sz="4100" i="1">
                              <a:latin typeface="Cambria Math" panose="02040503050406030204" pitchFamily="18" charset="0"/>
                            </a:rPr>
                            <m:t>−</m:t>
                          </m:r>
                          <m:sSub>
                            <m:sSubPr>
                              <m:ctrlPr>
                                <a:rPr lang="en-US" sz="4100" i="1">
                                  <a:latin typeface="Cambria Math" panose="02040503050406030204" pitchFamily="18" charset="0"/>
                                </a:rPr>
                              </m:ctrlPr>
                            </m:sSubPr>
                            <m:e>
                              <m:r>
                                <m:rPr>
                                  <m:sty m:val="p"/>
                                </m:rPr>
                                <a:rPr lang="en-US" sz="4100">
                                  <a:latin typeface="Cambria Math" panose="02040503050406030204" pitchFamily="18" charset="0"/>
                                </a:rPr>
                                <m:t>Pr</m:t>
                              </m:r>
                            </m:e>
                            <m:sub>
                              <m:r>
                                <a:rPr lang="en-US" sz="4100" i="1">
                                  <a:latin typeface="Cambria Math" panose="02040503050406030204" pitchFamily="18" charset="0"/>
                                </a:rPr>
                                <m:t>𝑅</m:t>
                              </m:r>
                              <m:r>
                                <a:rPr lang="en-US" sz="4100" i="1">
                                  <a:latin typeface="Cambria Math" panose="02040503050406030204" pitchFamily="18" charset="0"/>
                                  <a:ea typeface="Cambria Math" panose="02040503050406030204" pitchFamily="18" charset="0"/>
                                </a:rPr>
                                <m:t>∈</m:t>
                              </m:r>
                              <m:sSup>
                                <m:sSupPr>
                                  <m:ctrlPr>
                                    <a:rPr lang="en-US" sz="4100" i="1">
                                      <a:latin typeface="Cambria Math" panose="02040503050406030204" pitchFamily="18" charset="0"/>
                                      <a:ea typeface="Cambria Math" panose="02040503050406030204" pitchFamily="18" charset="0"/>
                                    </a:rPr>
                                  </m:ctrlPr>
                                </m:sSupPr>
                                <m:e>
                                  <m:d>
                                    <m:dPr>
                                      <m:begChr m:val="{"/>
                                      <m:endChr m:val="}"/>
                                      <m:ctrlPr>
                                        <a:rPr lang="en-US" sz="4100" i="1">
                                          <a:latin typeface="Cambria Math" panose="02040503050406030204" pitchFamily="18" charset="0"/>
                                          <a:ea typeface="Cambria Math" panose="02040503050406030204" pitchFamily="18" charset="0"/>
                                        </a:rPr>
                                      </m:ctrlPr>
                                    </m:dPr>
                                    <m:e>
                                      <m:r>
                                        <a:rPr lang="en-US" sz="4100" i="1">
                                          <a:latin typeface="Cambria Math" panose="02040503050406030204" pitchFamily="18" charset="0"/>
                                          <a:ea typeface="Cambria Math" panose="02040503050406030204" pitchFamily="18" charset="0"/>
                                        </a:rPr>
                                        <m:t>0</m:t>
                                      </m:r>
                                      <m:r>
                                        <a:rPr lang="en-US" sz="4100" i="1">
                                          <a:latin typeface="Cambria Math" panose="02040503050406030204" pitchFamily="18" charset="0"/>
                                          <a:ea typeface="Cambria Math" panose="02040503050406030204" pitchFamily="18" charset="0"/>
                                        </a:rPr>
                                        <m:t>,</m:t>
                                      </m:r>
                                      <m:r>
                                        <a:rPr lang="en-US" sz="4100" i="1">
                                          <a:latin typeface="Cambria Math" panose="02040503050406030204" pitchFamily="18" charset="0"/>
                                          <a:ea typeface="Cambria Math" panose="02040503050406030204" pitchFamily="18" charset="0"/>
                                        </a:rPr>
                                        <m:t>1</m:t>
                                      </m:r>
                                    </m:e>
                                  </m:d>
                                </m:e>
                                <m:sup>
                                  <m:r>
                                    <a:rPr lang="en-US" sz="4100" i="1">
                                      <a:latin typeface="Cambria Math" panose="02040503050406030204" pitchFamily="18" charset="0"/>
                                      <a:ea typeface="Cambria Math" panose="02040503050406030204" pitchFamily="18" charset="0"/>
                                    </a:rPr>
                                    <m:t>ℓ</m:t>
                                  </m:r>
                                  <m:r>
                                    <a:rPr lang="en-US" sz="4100" i="1">
                                      <a:latin typeface="Cambria Math" panose="02040503050406030204" pitchFamily="18" charset="0"/>
                                      <a:ea typeface="Cambria Math" panose="02040503050406030204" pitchFamily="18" charset="0"/>
                                    </a:rPr>
                                    <m:t>(</m:t>
                                  </m:r>
                                  <m:r>
                                    <a:rPr lang="en-US" sz="4100" i="1">
                                      <a:latin typeface="Cambria Math" panose="02040503050406030204" pitchFamily="18" charset="0"/>
                                      <a:ea typeface="Cambria Math" panose="02040503050406030204" pitchFamily="18" charset="0"/>
                                    </a:rPr>
                                    <m:t>𝑛</m:t>
                                  </m:r>
                                  <m:r>
                                    <a:rPr lang="en-US" sz="4100" i="1">
                                      <a:latin typeface="Cambria Math" panose="02040503050406030204" pitchFamily="18" charset="0"/>
                                      <a:ea typeface="Cambria Math" panose="02040503050406030204" pitchFamily="18" charset="0"/>
                                    </a:rPr>
                                    <m:t>)</m:t>
                                  </m:r>
                                </m:sup>
                              </m:sSup>
                            </m:sub>
                          </m:sSub>
                          <m:r>
                            <a:rPr lang="en-US" sz="4100" i="1">
                              <a:latin typeface="Cambria Math" panose="02040503050406030204" pitchFamily="18" charset="0"/>
                            </a:rPr>
                            <m:t>⁡</m:t>
                          </m:r>
                          <m:d>
                            <m:dPr>
                              <m:begChr m:val="["/>
                              <m:endChr m:val="]"/>
                              <m:ctrlPr>
                                <a:rPr lang="en-US" sz="4100" i="1">
                                  <a:latin typeface="Cambria Math" panose="02040503050406030204" pitchFamily="18" charset="0"/>
                                </a:rPr>
                              </m:ctrlPr>
                            </m:dPr>
                            <m:e>
                              <m:r>
                                <a:rPr lang="en-US" sz="4100" i="1">
                                  <a:latin typeface="Cambria Math" panose="02040503050406030204" pitchFamily="18" charset="0"/>
                                </a:rPr>
                                <m:t>𝐷</m:t>
                              </m:r>
                              <m:d>
                                <m:dPr>
                                  <m:ctrlPr>
                                    <a:rPr lang="en-US" sz="4100" i="1">
                                      <a:latin typeface="Cambria Math" panose="02040503050406030204" pitchFamily="18" charset="0"/>
                                    </a:rPr>
                                  </m:ctrlPr>
                                </m:dPr>
                                <m:e>
                                  <m:r>
                                    <a:rPr lang="en-US" sz="4100" i="1">
                                      <a:latin typeface="Cambria Math" panose="02040503050406030204" pitchFamily="18" charset="0"/>
                                    </a:rPr>
                                    <m:t>𝑅</m:t>
                                  </m:r>
                                </m:e>
                              </m:d>
                              <m:r>
                                <a:rPr lang="en-US" sz="4100" i="1">
                                  <a:latin typeface="Cambria Math" panose="02040503050406030204" pitchFamily="18" charset="0"/>
                                </a:rPr>
                                <m:t>=</m:t>
                              </m:r>
                              <m:r>
                                <a:rPr lang="en-US" sz="4100" i="1">
                                  <a:latin typeface="Cambria Math" panose="02040503050406030204" pitchFamily="18" charset="0"/>
                                </a:rPr>
                                <m:t>1</m:t>
                              </m:r>
                            </m:e>
                          </m:d>
                        </m:e>
                      </m:d>
                    </m:oMath>
                  </m:oMathPara>
                </a14:m>
                <a:endParaRPr lang="en-US" sz="410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4100" b="0" i="1" smtClean="0">
                          <a:latin typeface="Cambria Math" panose="02040503050406030204" pitchFamily="18" charset="0"/>
                        </a:rPr>
                        <m:t>=</m:t>
                      </m:r>
                      <m:d>
                        <m:dPr>
                          <m:begChr m:val="|"/>
                          <m:endChr m:val="|"/>
                          <m:ctrlPr>
                            <a:rPr lang="en-US" sz="4100" b="0" i="1" smtClean="0">
                              <a:latin typeface="Cambria Math" panose="02040503050406030204" pitchFamily="18" charset="0"/>
                            </a:rPr>
                          </m:ctrlPr>
                        </m:dPr>
                        <m:e>
                          <m:r>
                            <m:rPr>
                              <m:sty m:val="p"/>
                            </m:rPr>
                            <a:rPr lang="en-US" sz="4100">
                              <a:latin typeface="Cambria Math" panose="02040503050406030204" pitchFamily="18" charset="0"/>
                            </a:rPr>
                            <m:t>Pr</m:t>
                          </m:r>
                          <m:d>
                            <m:dPr>
                              <m:begChr m:val="["/>
                              <m:endChr m:val="]"/>
                              <m:ctrlPr>
                                <a:rPr lang="en-US" sz="4100" i="1">
                                  <a:latin typeface="Cambria Math" panose="02040503050406030204" pitchFamily="18" charset="0"/>
                                </a:rPr>
                              </m:ctrlPr>
                            </m:dPr>
                            <m:e>
                              <m:r>
                                <m:rPr>
                                  <m:nor/>
                                </m:rPr>
                                <a:rPr lang="en-US" sz="4100" dirty="0"/>
                                <m:t>b</m:t>
                              </m:r>
                              <m:r>
                                <m:rPr>
                                  <m:nor/>
                                </m:rPr>
                                <a:rPr lang="en-US" sz="4100" dirty="0"/>
                                <m:t>’’</m:t>
                              </m:r>
                              <m:r>
                                <a:rPr lang="en-US" sz="4100" i="1" dirty="0">
                                  <a:latin typeface="Cambria Math" panose="02040503050406030204" pitchFamily="18" charset="0"/>
                                  <a:ea typeface="Cambria Math" panose="02040503050406030204" pitchFamily="18" charset="0"/>
                                </a:rPr>
                                <m:t>=</m:t>
                              </m:r>
                              <m:r>
                                <m:rPr>
                                  <m:nor/>
                                </m:rPr>
                                <a:rPr lang="en-US" sz="4100" dirty="0"/>
                                <m:t>b</m:t>
                              </m:r>
                              <m:r>
                                <m:rPr>
                                  <m:nor/>
                                </m:rPr>
                                <a:rPr lang="en-US" sz="4100" dirty="0"/>
                                <m:t>’</m:t>
                              </m:r>
                              <m:d>
                                <m:dPr>
                                  <m:begChr m:val="|"/>
                                  <m:endChr m:val=""/>
                                  <m:ctrlPr>
                                    <a:rPr lang="en-US" sz="4100" i="1" dirty="0">
                                      <a:latin typeface="Cambria Math" panose="02040503050406030204" pitchFamily="18" charset="0"/>
                                    </a:rPr>
                                  </m:ctrlPr>
                                </m:dPr>
                                <m:e>
                                  <m:r>
                                    <m:rPr>
                                      <m:nor/>
                                    </m:rPr>
                                    <a:rPr lang="en-US" sz="4100" dirty="0"/>
                                    <m:t>b</m:t>
                                  </m:r>
                                  <m:r>
                                    <m:rPr>
                                      <m:nor/>
                                    </m:rPr>
                                    <a:rPr lang="en-US" sz="4100" dirty="0"/>
                                    <m:t>=</m:t>
                                  </m:r>
                                  <m:r>
                                    <m:rPr>
                                      <m:nor/>
                                    </m:rPr>
                                    <a:rPr lang="en-US" sz="4100" dirty="0"/>
                                    <m:t>1</m:t>
                                  </m:r>
                                </m:e>
                              </m:d>
                            </m:e>
                          </m:d>
                          <m:r>
                            <a:rPr lang="en-US" sz="4100" b="0" i="1" smtClean="0">
                              <a:latin typeface="Cambria Math" panose="02040503050406030204" pitchFamily="18" charset="0"/>
                            </a:rPr>
                            <m:t>−</m:t>
                          </m:r>
                          <m:r>
                            <m:rPr>
                              <m:sty m:val="p"/>
                            </m:rPr>
                            <a:rPr lang="en-US" sz="4100">
                              <a:latin typeface="Cambria Math" panose="02040503050406030204" pitchFamily="18" charset="0"/>
                            </a:rPr>
                            <m:t>Pr</m:t>
                          </m:r>
                          <m:d>
                            <m:dPr>
                              <m:begChr m:val="["/>
                              <m:endChr m:val="]"/>
                              <m:ctrlPr>
                                <a:rPr lang="en-US" sz="4100" i="1">
                                  <a:latin typeface="Cambria Math" panose="02040503050406030204" pitchFamily="18" charset="0"/>
                                </a:rPr>
                              </m:ctrlPr>
                            </m:dPr>
                            <m:e>
                              <m:r>
                                <m:rPr>
                                  <m:nor/>
                                </m:rPr>
                                <a:rPr lang="en-US" sz="4100" dirty="0"/>
                                <m:t>b</m:t>
                              </m:r>
                              <m:r>
                                <m:rPr>
                                  <m:nor/>
                                </m:rPr>
                                <a:rPr lang="en-US" sz="4100" dirty="0"/>
                                <m:t>’’</m:t>
                              </m:r>
                              <m:r>
                                <a:rPr lang="en-US" sz="4100" i="1" dirty="0">
                                  <a:latin typeface="Cambria Math" panose="02040503050406030204" pitchFamily="18" charset="0"/>
                                  <a:ea typeface="Cambria Math" panose="02040503050406030204" pitchFamily="18" charset="0"/>
                                </a:rPr>
                                <m:t>≠</m:t>
                              </m:r>
                              <m:r>
                                <m:rPr>
                                  <m:nor/>
                                </m:rPr>
                                <a:rPr lang="en-US" sz="4100" dirty="0"/>
                                <m:t>b</m:t>
                              </m:r>
                              <m:r>
                                <m:rPr>
                                  <m:nor/>
                                </m:rPr>
                                <a:rPr lang="en-US" sz="4100" dirty="0"/>
                                <m:t>’</m:t>
                              </m:r>
                              <m:d>
                                <m:dPr>
                                  <m:begChr m:val="|"/>
                                  <m:endChr m:val=""/>
                                  <m:ctrlPr>
                                    <a:rPr lang="en-US" sz="4100" i="1" dirty="0">
                                      <a:latin typeface="Cambria Math" panose="02040503050406030204" pitchFamily="18" charset="0"/>
                                    </a:rPr>
                                  </m:ctrlPr>
                                </m:dPr>
                                <m:e>
                                  <m:r>
                                    <m:rPr>
                                      <m:nor/>
                                    </m:rPr>
                                    <a:rPr lang="en-US" sz="4100" dirty="0"/>
                                    <m:t>b</m:t>
                                  </m:r>
                                  <m:r>
                                    <m:rPr>
                                      <m:nor/>
                                    </m:rPr>
                                    <a:rPr lang="en-US" sz="4100" dirty="0"/>
                                    <m:t>=</m:t>
                                  </m:r>
                                  <m:r>
                                    <m:rPr>
                                      <m:nor/>
                                    </m:rPr>
                                    <a:rPr lang="en-US" sz="4100" dirty="0"/>
                                    <m:t>0</m:t>
                                  </m:r>
                                </m:e>
                              </m:d>
                            </m:e>
                          </m:d>
                        </m:e>
                      </m:d>
                      <m:r>
                        <a:rPr lang="en-US" sz="4100" i="1">
                          <a:latin typeface="Cambria Math" panose="02040503050406030204" pitchFamily="18" charset="0"/>
                        </a:rPr>
                        <m:t>=</m:t>
                      </m:r>
                      <m:d>
                        <m:dPr>
                          <m:begChr m:val="|"/>
                          <m:endChr m:val="|"/>
                          <m:ctrlPr>
                            <a:rPr lang="en-US" sz="4100" i="1">
                              <a:latin typeface="Cambria Math" panose="02040503050406030204" pitchFamily="18" charset="0"/>
                            </a:rPr>
                          </m:ctrlPr>
                        </m:dPr>
                        <m:e>
                          <m:r>
                            <m:rPr>
                              <m:sty m:val="p"/>
                            </m:rPr>
                            <a:rPr lang="en-US" sz="4100">
                              <a:latin typeface="Cambria Math" panose="02040503050406030204" pitchFamily="18" charset="0"/>
                            </a:rPr>
                            <m:t>Pr</m:t>
                          </m:r>
                          <m:d>
                            <m:dPr>
                              <m:begChr m:val="["/>
                              <m:endChr m:val="]"/>
                              <m:ctrlPr>
                                <a:rPr lang="en-US" sz="4100" i="1">
                                  <a:latin typeface="Cambria Math" panose="02040503050406030204" pitchFamily="18" charset="0"/>
                                </a:rPr>
                              </m:ctrlPr>
                            </m:dPr>
                            <m:e>
                              <m:r>
                                <m:rPr>
                                  <m:nor/>
                                </m:rPr>
                                <a:rPr lang="en-US" sz="4100" dirty="0"/>
                                <m:t>b</m:t>
                              </m:r>
                              <m:r>
                                <m:rPr>
                                  <m:nor/>
                                </m:rPr>
                                <a:rPr lang="en-US" sz="4100" dirty="0"/>
                                <m:t>’’</m:t>
                              </m:r>
                              <m:r>
                                <a:rPr lang="en-US" sz="4100" i="1" dirty="0">
                                  <a:latin typeface="Cambria Math" panose="02040503050406030204" pitchFamily="18" charset="0"/>
                                  <a:ea typeface="Cambria Math" panose="02040503050406030204" pitchFamily="18" charset="0"/>
                                </a:rPr>
                                <m:t>=</m:t>
                              </m:r>
                              <m:r>
                                <m:rPr>
                                  <m:nor/>
                                </m:rPr>
                                <a:rPr lang="en-US" sz="4100" dirty="0"/>
                                <m:t>b</m:t>
                              </m:r>
                              <m:r>
                                <m:rPr>
                                  <m:nor/>
                                </m:rPr>
                                <a:rPr lang="en-US" sz="4100" dirty="0"/>
                                <m:t>’</m:t>
                              </m:r>
                              <m:d>
                                <m:dPr>
                                  <m:begChr m:val="|"/>
                                  <m:endChr m:val=""/>
                                  <m:ctrlPr>
                                    <a:rPr lang="en-US" sz="4100" i="1" dirty="0">
                                      <a:latin typeface="Cambria Math" panose="02040503050406030204" pitchFamily="18" charset="0"/>
                                    </a:rPr>
                                  </m:ctrlPr>
                                </m:dPr>
                                <m:e>
                                  <m:r>
                                    <m:rPr>
                                      <m:nor/>
                                    </m:rPr>
                                    <a:rPr lang="en-US" sz="4100" dirty="0"/>
                                    <m:t>b</m:t>
                                  </m:r>
                                  <m:r>
                                    <m:rPr>
                                      <m:nor/>
                                    </m:rPr>
                                    <a:rPr lang="en-US" sz="4100" dirty="0"/>
                                    <m:t>=</m:t>
                                  </m:r>
                                  <m:r>
                                    <m:rPr>
                                      <m:nor/>
                                    </m:rPr>
                                    <a:rPr lang="en-US" sz="4100" dirty="0"/>
                                    <m:t>1</m:t>
                                  </m:r>
                                </m:e>
                              </m:d>
                            </m:e>
                          </m:d>
                          <m:r>
                            <a:rPr lang="en-US" sz="4100" i="1">
                              <a:latin typeface="Cambria Math" panose="02040503050406030204" pitchFamily="18" charset="0"/>
                            </a:rPr>
                            <m:t>−</m:t>
                          </m:r>
                          <m:r>
                            <m:rPr>
                              <m:nor/>
                            </m:rPr>
                            <a:rPr lang="en-US" sz="4100" dirty="0"/>
                            <m:t>½</m:t>
                          </m:r>
                        </m:e>
                      </m:d>
                    </m:oMath>
                  </m:oMathPara>
                </a14:m>
                <a:endParaRPr lang="en-US" sz="4100" dirty="0" smtClean="0"/>
              </a:p>
              <a:p>
                <a:pPr marL="0" indent="0">
                  <a:buNone/>
                </a:pPr>
                <a14:m>
                  <m:oMathPara xmlns:m="http://schemas.openxmlformats.org/officeDocument/2006/math">
                    <m:oMathParaPr>
                      <m:jc m:val="centerGroup"/>
                    </m:oMathParaPr>
                    <m:oMath xmlns:m="http://schemas.openxmlformats.org/officeDocument/2006/math">
                      <m:r>
                        <a:rPr lang="en-US" sz="4100" i="1">
                          <a:latin typeface="Cambria Math" panose="02040503050406030204" pitchFamily="18" charset="0"/>
                          <a:ea typeface="Cambria Math" panose="02040503050406030204" pitchFamily="18" charset="0"/>
                        </a:rPr>
                        <m:t>≥</m:t>
                      </m:r>
                      <m:r>
                        <m:rPr>
                          <m:nor/>
                        </m:rPr>
                        <a:rPr lang="en-US" sz="4100" dirty="0"/>
                        <m:t>½  </m:t>
                      </m:r>
                      <m:r>
                        <m:rPr>
                          <m:nor/>
                        </m:rPr>
                        <a:rPr lang="en-US" sz="4100" b="0" i="0" dirty="0" smtClean="0"/>
                        <m:t>+</m:t>
                      </m:r>
                      <m:r>
                        <m:rPr>
                          <m:nor/>
                        </m:rPr>
                        <a:rPr lang="en-US" sz="4100" dirty="0"/>
                        <m:t> </m:t>
                      </m:r>
                      <m:r>
                        <m:rPr>
                          <m:nor/>
                        </m:rPr>
                        <a:rPr lang="en-US" sz="4100" dirty="0"/>
                        <m:t>f</m:t>
                      </m:r>
                      <m:r>
                        <m:rPr>
                          <m:nor/>
                        </m:rPr>
                        <a:rPr lang="en-US" sz="4100" dirty="0"/>
                        <m:t>(</m:t>
                      </m:r>
                      <m:r>
                        <m:rPr>
                          <m:nor/>
                        </m:rPr>
                        <a:rPr lang="en-US" sz="4100" dirty="0"/>
                        <m:t>n</m:t>
                      </m:r>
                      <m:r>
                        <m:rPr>
                          <m:nor/>
                        </m:rPr>
                        <a:rPr lang="en-US" sz="4100" dirty="0"/>
                        <m:t>) </m:t>
                      </m:r>
                      <m:r>
                        <a:rPr lang="en-US" sz="4100" i="1">
                          <a:latin typeface="Cambria Math" panose="02040503050406030204" pitchFamily="18" charset="0"/>
                        </a:rPr>
                        <m:t>−</m:t>
                      </m:r>
                      <m:r>
                        <m:rPr>
                          <m:nor/>
                        </m:rPr>
                        <a:rPr lang="en-US" sz="4100" dirty="0"/>
                        <m:t>½</m:t>
                      </m:r>
                      <m:r>
                        <a:rPr lang="en-US" sz="4100" i="1">
                          <a:latin typeface="Cambria Math" panose="02040503050406030204" pitchFamily="18" charset="0"/>
                          <a:ea typeface="Cambria Math" panose="02040503050406030204" pitchFamily="18" charset="0"/>
                        </a:rPr>
                        <m:t>≥</m:t>
                      </m:r>
                      <m:r>
                        <m:rPr>
                          <m:nor/>
                        </m:rPr>
                        <a:rPr lang="en-US" sz="4100" dirty="0"/>
                        <m:t>f</m:t>
                      </m:r>
                      <m:r>
                        <m:rPr>
                          <m:nor/>
                        </m:rPr>
                        <a:rPr lang="en-US" sz="4100" dirty="0"/>
                        <m:t>(</m:t>
                      </m:r>
                      <m:r>
                        <m:rPr>
                          <m:nor/>
                        </m:rPr>
                        <a:rPr lang="en-US" sz="4100" dirty="0"/>
                        <m:t>n</m:t>
                      </m:r>
                      <m:r>
                        <m:rPr>
                          <m:nor/>
                        </m:rPr>
                        <a:rPr lang="en-US" sz="4100" dirty="0"/>
                        <m:t>)                               </m:t>
                      </m:r>
                    </m:oMath>
                  </m:oMathPara>
                </a14:m>
                <a:endParaRPr lang="en-US" sz="4100" dirty="0"/>
              </a:p>
              <a:p>
                <a:pPr marL="0" indent="0">
                  <a:buNone/>
                </a:pPr>
                <a:endParaRPr lang="en-US" dirty="0" smtClean="0"/>
              </a:p>
              <a:p>
                <a:pPr marL="0" indent="0">
                  <a:buNone/>
                </a:pPr>
                <a:r>
                  <a:rPr lang="en-US" sz="3400" b="1" dirty="0" smtClean="0"/>
                  <a:t>Recall:</a:t>
                </a:r>
                <a:r>
                  <a:rPr lang="en-US" sz="3400" dirty="0" smtClean="0"/>
                  <a:t> f(n) was (non-negligible) advantage of encryption attacker.</a:t>
                </a:r>
                <a:endParaRPr lang="en-US" sz="3400" dirty="0"/>
              </a:p>
              <a:p>
                <a:pPr marL="0" indent="0">
                  <a:buNone/>
                </a:pPr>
                <a:endParaRPr lang="en-US" sz="3400" dirty="0" smtClean="0"/>
              </a:p>
              <a:p>
                <a:pPr marL="0" indent="0">
                  <a:buNone/>
                </a:pPr>
                <a:r>
                  <a:rPr lang="en-US" sz="3400" b="1" dirty="0" smtClean="0"/>
                  <a:t>Implication</a:t>
                </a:r>
                <a:r>
                  <a:rPr lang="en-US" sz="3400" dirty="0" smtClean="0"/>
                  <a:t>: PRG G is also insecure (contrary to assumption). </a:t>
                </a:r>
              </a:p>
              <a:p>
                <a:pPr marL="0" indent="0">
                  <a:buNone/>
                </a:pPr>
                <a:endParaRPr lang="en-US" sz="3400" dirty="0"/>
              </a:p>
              <a:p>
                <a:pPr marL="0" indent="0">
                  <a:buNone/>
                </a:pPr>
                <a:r>
                  <a:rPr lang="en-US" sz="3400" b="1" dirty="0" smtClean="0"/>
                  <a:t>QED</a:t>
                </a:r>
                <a:endParaRPr lang="en-US" sz="3400" b="1" dirty="0"/>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3922"/>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87779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One-Time-Pads +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Encryption</a:t>
                </a:r>
                <a:r>
                  <a:rPr lang="en-US" dirty="0"/>
                  <a:t>:</a:t>
                </a:r>
              </a:p>
              <a:p>
                <a:pPr lvl="1"/>
                <a:r>
                  <a:rPr lang="en-US" dirty="0"/>
                  <a:t>Secret key is the seed (K=s)</a:t>
                </a:r>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oMath>
                  </m:oMathPara>
                </a14:m>
                <a:endParaRPr lang="en-US" dirty="0"/>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Dec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c</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m:oMathPara>
                </a14:m>
                <a:endParaRPr lang="en-US" dirty="0"/>
              </a:p>
              <a:p>
                <a:pPr lvl="1"/>
                <a:r>
                  <a:rPr lang="en-US" b="1" dirty="0" smtClean="0"/>
                  <a:t>Advantage</a:t>
                </a:r>
                <a:r>
                  <a:rPr lang="en-US" dirty="0" smtClean="0"/>
                  <a:t>: </a:t>
                </a:r>
                <a14:m>
                  <m:oMath xmlns:m="http://schemas.openxmlformats.org/officeDocument/2006/math">
                    <m:d>
                      <m:dPr>
                        <m:begChr m:val="|"/>
                        <m:endChr m:val="|"/>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m</m:t>
                        </m:r>
                      </m:e>
                    </m:d>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oMath>
                </a14:m>
                <a:endParaRPr lang="en-US" dirty="0" smtClean="0"/>
              </a:p>
              <a:p>
                <a:pPr lvl="1"/>
                <a:r>
                  <a:rPr lang="en-US" dirty="0"/>
                  <a:t>Computational Security vs Information Theoretic (Perfect) Security</a:t>
                </a:r>
              </a:p>
              <a:p>
                <a:pPr lvl="1"/>
                <a:r>
                  <a:rPr lang="en-US" b="1" dirty="0" smtClean="0"/>
                  <a:t>Disadvantages</a:t>
                </a:r>
                <a:r>
                  <a:rPr lang="en-US" dirty="0" smtClean="0"/>
                  <a:t>: can only </a:t>
                </a:r>
                <a:r>
                  <a:rPr lang="en-US" dirty="0"/>
                  <a:t>send one </a:t>
                </a:r>
                <a:r>
                  <a:rPr lang="en-US" dirty="0" smtClean="0"/>
                  <a:t>message, no message integrity vs. active attacker</a:t>
                </a:r>
              </a:p>
              <a:p>
                <a:pPr marL="0" indent="0">
                  <a:buNone/>
                </a:pPr>
                <a:endParaRPr lang="en-US" b="1" dirty="0" smtClean="0"/>
              </a:p>
              <a:p>
                <a:pPr marL="0" indent="0">
                  <a:buNone/>
                </a:pPr>
                <a:r>
                  <a:rPr lang="en-US" b="1" dirty="0" smtClean="0"/>
                  <a:t>Theorem (Concrete Security): </a:t>
                </a:r>
                <a:r>
                  <a:rPr lang="en-US" dirty="0" smtClean="0"/>
                  <a:t>If G is a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𝑡</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𝑛</m:t>
                            </m:r>
                          </m:e>
                        </m:d>
                      </m:e>
                    </m:d>
                  </m:oMath>
                </a14:m>
                <a:r>
                  <a:rPr lang="en-US" dirty="0"/>
                  <a:t>-secure PRG  then the above encryption scheme </a:t>
                </a:r>
                <a:r>
                  <a:rPr lang="en-US" dirty="0" smtClean="0"/>
                  <a:t>is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𝑡</m:t>
                        </m:r>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𝑛</m:t>
                            </m:r>
                          </m:e>
                        </m:d>
                        <m:r>
                          <a:rPr lang="en-US" b="0" i="1" smtClean="0">
                            <a:latin typeface="Cambria Math" panose="02040503050406030204" pitchFamily="18" charset="0"/>
                          </a:rPr>
                          <m:t>=</m:t>
                        </m:r>
                        <m:r>
                          <a:rPr lang="en-US" i="1">
                            <a:latin typeface="Cambria Math" panose="02040503050406030204" pitchFamily="18" charset="0"/>
                          </a:rPr>
                          <m:t>𝑡</m:t>
                        </m:r>
                        <m:d>
                          <m:dPr>
                            <m:ctrlPr>
                              <a:rPr lang="en-US" i="1">
                                <a:latin typeface="Cambria Math" panose="02040503050406030204" pitchFamily="18" charset="0"/>
                              </a:rPr>
                            </m:ctrlPr>
                          </m:dPr>
                          <m:e>
                            <m:r>
                              <a:rPr lang="en-US" i="1">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𝑛</m:t>
                            </m:r>
                          </m:e>
                        </m:d>
                      </m:e>
                    </m:d>
                  </m:oMath>
                </a14:m>
                <a:r>
                  <a:rPr lang="en-US" dirty="0" smtClean="0"/>
                  <a:t>-semantically secure. </a:t>
                </a:r>
              </a:p>
              <a:p>
                <a:pPr marL="0" indent="0">
                  <a:buNone/>
                </a:pPr>
                <a:r>
                  <a:rPr lang="en-US" b="1" dirty="0" smtClean="0"/>
                  <a:t>Proof Idea: </a:t>
                </a:r>
                <a:r>
                  <a:rPr lang="en-US" dirty="0" smtClean="0"/>
                  <a:t>Use the same reduction. If encryption attacker runs in time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smtClean="0"/>
                  <a:t> then our PRG attacker runs in time </a:t>
                </a:r>
                <a14:m>
                  <m:oMath xmlns:m="http://schemas.openxmlformats.org/officeDocument/2006/math">
                    <m:r>
                      <a:rPr lang="en-US" i="1">
                        <a:latin typeface="Cambria Math" panose="02040503050406030204" pitchFamily="18" charset="0"/>
                      </a:rPr>
                      <m:t>𝑡</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smtClean="0"/>
                  <a:t>. If encryption attacker wins with probability </a:t>
                </a:r>
                <a14:m>
                  <m:oMath xmlns:m="http://schemas.openxmlformats.org/officeDocument/2006/math">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smtClean="0"/>
                  <a:t> then our PRG attacker wins the PRG game with the same probability.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3221"/>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800198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PRG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b="1" dirty="0" smtClean="0"/>
                  <a:t>Notation: </a:t>
                </a:r>
                <a:r>
                  <a:rPr lang="en-US" dirty="0" smtClean="0"/>
                  <a:t>Given string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x</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i="1">
                            <a:latin typeface="Cambria Math" panose="02040503050406030204" pitchFamily="18" charset="0"/>
                            <a:ea typeface="Cambria Math" panose="02040503050406030204" pitchFamily="18" charset="0"/>
                          </a:rPr>
                          <m:t>𝑛</m:t>
                        </m:r>
                      </m:sup>
                    </m:sSup>
                  </m:oMath>
                </a14:m>
                <a:r>
                  <a:rPr lang="en-US" dirty="0" smtClean="0"/>
                  <a:t> and a subset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S</m:t>
                    </m:r>
                    <m:r>
                      <a:rPr lang="en-US"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e>
                    </m:d>
                  </m:oMath>
                </a14:m>
                <a:r>
                  <a:rPr lang="en-US" dirty="0" smtClean="0"/>
                  <a:t> let          </a:t>
                </a:r>
                <a:r>
                  <a:rPr lang="en-US" dirty="0" err="1" smtClean="0"/>
                  <a:t>x</a:t>
                </a:r>
                <a:r>
                  <a:rPr lang="en-US" baseline="-25000" dirty="0" err="1" smtClean="0"/>
                  <a:t>S</a:t>
                </a:r>
                <a:r>
                  <a:rPr lang="en-US" dirty="0" smtClean="0"/>
                  <a:t> </a:t>
                </a:r>
                <a14:m>
                  <m:oMath xmlns:m="http://schemas.openxmlformats.org/officeDocument/2006/math">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m:t>
                        </m:r>
                      </m:sup>
                    </m:sSup>
                  </m:oMath>
                </a14:m>
                <a:r>
                  <a:rPr lang="en-US" dirty="0" smtClean="0"/>
                  <a:t> denote the substring formed by concatenating bits at the positions in S.</a:t>
                </a:r>
              </a:p>
              <a:p>
                <a:r>
                  <a:rPr lang="en-US" b="1" dirty="0" smtClean="0"/>
                  <a:t>Example</a:t>
                </a:r>
                <a:r>
                  <a:rPr lang="en-US" dirty="0" smtClean="0"/>
                  <a:t>: x=</a:t>
                </a:r>
                <a:r>
                  <a:rPr lang="en-US" dirty="0" smtClean="0">
                    <a:solidFill>
                      <a:srgbClr val="FF0000"/>
                    </a:solidFill>
                  </a:rPr>
                  <a:t>1</a:t>
                </a:r>
                <a:r>
                  <a:rPr lang="en-US" dirty="0" smtClean="0"/>
                  <a:t>01</a:t>
                </a:r>
                <a:r>
                  <a:rPr lang="en-US" dirty="0" smtClean="0">
                    <a:solidFill>
                      <a:srgbClr val="FF0000"/>
                    </a:solidFill>
                  </a:rPr>
                  <a:t>10</a:t>
                </a:r>
                <a:r>
                  <a:rPr lang="en-US" dirty="0" smtClean="0"/>
                  <a:t> and </a:t>
                </a:r>
                <a:r>
                  <a:rPr lang="en-US" dirty="0" smtClean="0">
                    <a:solidFill>
                      <a:srgbClr val="FF0000"/>
                    </a:solidFill>
                  </a:rPr>
                  <a:t>S = {1,4,5}         </a:t>
                </a:r>
                <a:r>
                  <a:rPr lang="en-US" dirty="0" err="1" smtClean="0"/>
                  <a:t>x</a:t>
                </a:r>
                <a:r>
                  <a:rPr lang="en-US" baseline="-25000" dirty="0" err="1" smtClean="0"/>
                  <a:t>S</a:t>
                </a:r>
                <a:r>
                  <a:rPr lang="en-US" dirty="0" smtClean="0"/>
                  <a:t>=110</a:t>
                </a:r>
                <a:endParaRPr lang="en-US" dirty="0" smtClean="0">
                  <a:solidFill>
                    <a:srgbClr val="FF0000"/>
                  </a:solidFill>
                </a:endParaRP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baseline="-25000"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baseline="-25000"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baseline="-25000"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baseline="-25000" smtClean="0">
                              <a:latin typeface="Cambria Math" panose="02040503050406030204" pitchFamily="18" charset="0"/>
                            </a:rPr>
                            <m:t>4</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baseline="-25000" smtClean="0">
                              <a:latin typeface="Cambria Math" panose="02040503050406030204" pitchFamily="18" charset="0"/>
                            </a:rPr>
                            <m:t>5</m:t>
                          </m:r>
                        </m:e>
                      </m:d>
                      <m:r>
                        <a:rPr lang="en-US" b="0" i="1" smtClean="0">
                          <a:latin typeface="Cambria Math" panose="02040503050406030204" pitchFamily="18" charset="0"/>
                        </a:rPr>
                        <m:t>=</m:t>
                      </m:r>
                      <m:r>
                        <a:rPr lang="en-US" i="1">
                          <a:latin typeface="Cambria Math" panose="02040503050406030204" pitchFamily="18" charset="0"/>
                        </a:rPr>
                        <m:t>𝑥</m:t>
                      </m:r>
                      <m:r>
                        <a:rPr lang="en-US" i="1" baseline="-25000">
                          <a:latin typeface="Cambria Math" panose="02040503050406030204" pitchFamily="18" charset="0"/>
                        </a:rPr>
                        <m:t>1</m:t>
                      </m:r>
                      <m:func>
                        <m:funcPr>
                          <m:ctrlPr>
                            <a:rPr lang="en-US" b="0" i="1" smtClean="0">
                              <a:latin typeface="Cambria Math" panose="02040503050406030204" pitchFamily="18" charset="0"/>
                            </a:rPr>
                          </m:ctrlPr>
                        </m:funcPr>
                        <m:fName>
                          <m:r>
                            <a:rPr lang="en-US" b="0" i="1" smtClean="0">
                              <a:latin typeface="Cambria Math" panose="02040503050406030204" pitchFamily="18" charset="0"/>
                            </a:rPr>
                            <m:t>+</m:t>
                          </m:r>
                          <m:r>
                            <a:rPr lang="en-US" i="1">
                              <a:latin typeface="Cambria Math" panose="02040503050406030204" pitchFamily="18" charset="0"/>
                            </a:rPr>
                            <m:t>𝑥</m:t>
                          </m:r>
                          <m:r>
                            <a:rPr lang="en-US" i="1" baseline="-2500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𝑥</m:t>
                          </m:r>
                          <m:r>
                            <a:rPr lang="en-US" i="1" baseline="-25000">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𝑥</m:t>
                          </m:r>
                          <m:r>
                            <a:rPr lang="en-US" i="1" baseline="-25000">
                              <a:latin typeface="Cambria Math" panose="02040503050406030204" pitchFamily="18" charset="0"/>
                            </a:rPr>
                            <m:t>4</m:t>
                          </m:r>
                          <m:r>
                            <a:rPr lang="en-US" i="1">
                              <a:latin typeface="Cambria Math" panose="02040503050406030204" pitchFamily="18" charset="0"/>
                            </a:rPr>
                            <m:t>𝑥</m:t>
                          </m:r>
                          <m:r>
                            <a:rPr lang="en-US" i="1" baseline="-25000">
                              <a:latin typeface="Cambria Math" panose="02040503050406030204" pitchFamily="18" charset="0"/>
                            </a:rPr>
                            <m:t>5</m:t>
                          </m:r>
                          <m:r>
                            <a:rPr lang="en-US" b="0" i="0" baseline="-25000" smtClean="0">
                              <a:latin typeface="Cambria Math" panose="02040503050406030204" pitchFamily="18" charset="0"/>
                            </a:rPr>
                            <m:t> </m:t>
                          </m:r>
                          <m:r>
                            <m:rPr>
                              <m:sty m:val="p"/>
                            </m:rPr>
                            <a:rPr lang="en-US" b="0" i="0" smtClean="0">
                              <a:latin typeface="Cambria Math" panose="02040503050406030204" pitchFamily="18" charset="0"/>
                            </a:rPr>
                            <m:t>mod</m:t>
                          </m:r>
                        </m:fName>
                        <m:e>
                          <m:r>
                            <a:rPr lang="en-US" b="0" i="1" smtClean="0">
                              <a:latin typeface="Cambria Math" panose="02040503050406030204" pitchFamily="18" charset="0"/>
                            </a:rPr>
                            <m:t>2</m:t>
                          </m:r>
                        </m:e>
                      </m:func>
                    </m:oMath>
                  </m:oMathPara>
                </a14:m>
                <a:endParaRPr lang="en-US" dirty="0" smtClean="0"/>
              </a:p>
              <a:p>
                <a:endParaRPr lang="en-US" dirty="0"/>
              </a:p>
              <a:p>
                <a:r>
                  <a:rPr lang="en-US" dirty="0" smtClean="0"/>
                  <a:t>Select random subsets </a:t>
                </a:r>
                <a14:m>
                  <m:oMath xmlns:m="http://schemas.openxmlformats.org/officeDocument/2006/math">
                    <m:r>
                      <a:rPr lang="en-US" i="1" smtClean="0">
                        <a:latin typeface="Cambria Math" panose="02040503050406030204" pitchFamily="18" charset="0"/>
                        <a:ea typeface="Cambria Math" panose="02040503050406030204" pitchFamily="18" charset="0"/>
                      </a:rPr>
                      <m:t>𝕊</m:t>
                    </m:r>
                    <m:r>
                      <a:rPr lang="en-US" i="1" smtClean="0">
                        <a:latin typeface="Cambria Math" panose="02040503050406030204" pitchFamily="18" charset="0"/>
                        <a:ea typeface="Cambria Math" panose="02040503050406030204" pitchFamily="18" charset="0"/>
                      </a:rPr>
                      <m:t>=</m:t>
                    </m:r>
                  </m:oMath>
                </a14:m>
                <a:r>
                  <a:rPr lang="en-US" dirty="0" smtClean="0"/>
                  <a:t>S</a:t>
                </a:r>
                <a:r>
                  <a:rPr lang="en-US" baseline="-25000" dirty="0" smtClean="0"/>
                  <a:t>1</a:t>
                </a:r>
                <a:r>
                  <a:rPr lang="en-US" dirty="0" smtClean="0"/>
                  <a:t>,…,</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sub>
                    </m:sSub>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e>
                    </m:d>
                  </m:oMath>
                </a14:m>
                <a:r>
                  <a:rPr lang="en-US" dirty="0" smtClean="0"/>
                  <a:t> of size |S</a:t>
                </a:r>
                <a:r>
                  <a:rPr lang="en-US" baseline="-25000" dirty="0" smtClean="0"/>
                  <a:t>i</a:t>
                </a:r>
                <a:r>
                  <a:rPr lang="en-US" dirty="0" smtClean="0"/>
                  <a:t>|=5 and with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m:t>
                        </m:r>
                      </m:sup>
                    </m:sSup>
                  </m:oMath>
                </a14:m>
                <a:endParaRPr lang="en-US" baseline="30000" dirty="0"/>
              </a:p>
              <a:p>
                <a:pPr marL="0" indent="0">
                  <a:buNone/>
                </a:pPr>
                <a14:m>
                  <m:oMathPara xmlns:m="http://schemas.openxmlformats.org/officeDocument/2006/math">
                    <m:oMathParaPr>
                      <m:jc m:val="centerGroup"/>
                    </m:oMathParaPr>
                    <m:oMath xmlns:m="http://schemas.openxmlformats.org/officeDocument/2006/math">
                      <m:r>
                        <a:rPr lang="en-US" sz="3900" b="0" i="1" smtClean="0">
                          <a:latin typeface="Cambria Math" panose="02040503050406030204" pitchFamily="18" charset="0"/>
                        </a:rPr>
                        <m:t>𝐺</m:t>
                      </m:r>
                      <m:r>
                        <a:rPr lang="en-US" sz="3900" i="1" baseline="-25000">
                          <a:latin typeface="Cambria Math" panose="02040503050406030204" pitchFamily="18" charset="0"/>
                          <a:ea typeface="Cambria Math" panose="02040503050406030204" pitchFamily="18" charset="0"/>
                        </a:rPr>
                        <m:t>𝕊</m:t>
                      </m:r>
                      <m:d>
                        <m:dPr>
                          <m:ctrlPr>
                            <a:rPr lang="en-US" sz="3900" i="1">
                              <a:latin typeface="Cambria Math" panose="02040503050406030204" pitchFamily="18" charset="0"/>
                            </a:rPr>
                          </m:ctrlPr>
                        </m:dPr>
                        <m:e>
                          <m:r>
                            <a:rPr lang="en-US" sz="3900" b="0" i="1" smtClean="0">
                              <a:latin typeface="Cambria Math" panose="02040503050406030204" pitchFamily="18" charset="0"/>
                            </a:rPr>
                            <m:t>𝑥</m:t>
                          </m:r>
                        </m:e>
                      </m:d>
                      <m:r>
                        <a:rPr lang="en-US" sz="3900" i="1">
                          <a:latin typeface="Cambria Math" panose="02040503050406030204" pitchFamily="18" charset="0"/>
                        </a:rPr>
                        <m:t>=</m:t>
                      </m:r>
                      <m:r>
                        <a:rPr lang="en-US" sz="3900" i="1">
                          <a:latin typeface="Cambria Math" panose="02040503050406030204" pitchFamily="18" charset="0"/>
                        </a:rPr>
                        <m:t>𝑃</m:t>
                      </m:r>
                      <m:d>
                        <m:dPr>
                          <m:ctrlPr>
                            <a:rPr lang="en-US" sz="3900" i="1">
                              <a:latin typeface="Cambria Math" panose="02040503050406030204" pitchFamily="18" charset="0"/>
                            </a:rPr>
                          </m:ctrlPr>
                        </m:dPr>
                        <m:e>
                          <m:sSub>
                            <m:sSubPr>
                              <m:ctrlPr>
                                <a:rPr lang="en-US" sz="3900" i="1">
                                  <a:latin typeface="Cambria Math" panose="02040503050406030204" pitchFamily="18" charset="0"/>
                                </a:rPr>
                              </m:ctrlPr>
                            </m:sSubPr>
                            <m:e>
                              <m:r>
                                <a:rPr lang="en-US" sz="3900" i="1">
                                  <a:latin typeface="Cambria Math" panose="02040503050406030204" pitchFamily="18" charset="0"/>
                                </a:rPr>
                                <m:t>𝑥</m:t>
                              </m:r>
                            </m:e>
                            <m:sub>
                              <m:sSub>
                                <m:sSubPr>
                                  <m:ctrlPr>
                                    <a:rPr lang="en-US" sz="3900" i="1">
                                      <a:latin typeface="Cambria Math" panose="02040503050406030204" pitchFamily="18" charset="0"/>
                                    </a:rPr>
                                  </m:ctrlPr>
                                </m:sSubPr>
                                <m:e>
                                  <m:r>
                                    <a:rPr lang="en-US" sz="3900" i="1">
                                      <a:latin typeface="Cambria Math" panose="02040503050406030204" pitchFamily="18" charset="0"/>
                                    </a:rPr>
                                    <m:t>𝑆</m:t>
                                  </m:r>
                                </m:e>
                                <m:sub>
                                  <m:r>
                                    <a:rPr lang="en-US" sz="3900" i="1">
                                      <a:latin typeface="Cambria Math" panose="02040503050406030204" pitchFamily="18" charset="0"/>
                                    </a:rPr>
                                    <m:t>1</m:t>
                                  </m:r>
                                </m:sub>
                              </m:sSub>
                            </m:sub>
                          </m:sSub>
                        </m:e>
                      </m:d>
                      <m:r>
                        <a:rPr lang="en-US" sz="3900" i="1">
                          <a:latin typeface="Cambria Math" panose="02040503050406030204" pitchFamily="18" charset="0"/>
                          <a:ea typeface="Cambria Math" panose="02040503050406030204" pitchFamily="18" charset="0"/>
                        </a:rPr>
                        <m:t>∘</m:t>
                      </m:r>
                      <m:r>
                        <a:rPr lang="en-US" sz="3900" b="0" i="1" smtClean="0">
                          <a:latin typeface="Cambria Math" panose="02040503050406030204" pitchFamily="18" charset="0"/>
                          <a:ea typeface="Cambria Math" panose="02040503050406030204" pitchFamily="18" charset="0"/>
                        </a:rPr>
                        <m:t>…</m:t>
                      </m:r>
                      <m:r>
                        <a:rPr lang="en-US" sz="3900" i="1">
                          <a:latin typeface="Cambria Math" panose="02040503050406030204" pitchFamily="18" charset="0"/>
                          <a:ea typeface="Cambria Math" panose="02040503050406030204" pitchFamily="18" charset="0"/>
                        </a:rPr>
                        <m:t>∘</m:t>
                      </m:r>
                      <m:r>
                        <a:rPr lang="en-US" sz="3900" i="1">
                          <a:latin typeface="Cambria Math" panose="02040503050406030204" pitchFamily="18" charset="0"/>
                        </a:rPr>
                        <m:t>𝑃</m:t>
                      </m:r>
                      <m:d>
                        <m:dPr>
                          <m:ctrlPr>
                            <a:rPr lang="en-US" sz="3900" i="1">
                              <a:latin typeface="Cambria Math" panose="02040503050406030204" pitchFamily="18" charset="0"/>
                            </a:rPr>
                          </m:ctrlPr>
                        </m:dPr>
                        <m:e>
                          <m:sSub>
                            <m:sSubPr>
                              <m:ctrlPr>
                                <a:rPr lang="en-US" sz="3900" i="1">
                                  <a:latin typeface="Cambria Math" panose="02040503050406030204" pitchFamily="18" charset="0"/>
                                </a:rPr>
                              </m:ctrlPr>
                            </m:sSubPr>
                            <m:e>
                              <m:r>
                                <a:rPr lang="en-US" sz="3900" i="1">
                                  <a:latin typeface="Cambria Math" panose="02040503050406030204" pitchFamily="18" charset="0"/>
                                </a:rPr>
                                <m:t>𝑥</m:t>
                              </m:r>
                            </m:e>
                            <m:sub>
                              <m:sSub>
                                <m:sSubPr>
                                  <m:ctrlPr>
                                    <a:rPr lang="en-US" sz="3900" i="1">
                                      <a:latin typeface="Cambria Math" panose="02040503050406030204" pitchFamily="18" charset="0"/>
                                      <a:ea typeface="Cambria Math" panose="02040503050406030204" pitchFamily="18" charset="0"/>
                                    </a:rPr>
                                  </m:ctrlPr>
                                </m:sSubPr>
                                <m:e>
                                  <m:r>
                                    <a:rPr lang="en-US" sz="3900" i="1">
                                      <a:latin typeface="Cambria Math" panose="02040503050406030204" pitchFamily="18" charset="0"/>
                                      <a:ea typeface="Cambria Math" panose="02040503050406030204" pitchFamily="18" charset="0"/>
                                    </a:rPr>
                                    <m:t>𝑆</m:t>
                                  </m:r>
                                </m:e>
                                <m:sub>
                                  <m:r>
                                    <a:rPr lang="en-US" sz="3900" i="1">
                                      <a:latin typeface="Cambria Math" panose="02040503050406030204" pitchFamily="18" charset="0"/>
                                      <a:ea typeface="Cambria Math" panose="02040503050406030204" pitchFamily="18" charset="0"/>
                                    </a:rPr>
                                    <m:t>ℓ</m:t>
                                  </m:r>
                                  <m:d>
                                    <m:dPr>
                                      <m:ctrlPr>
                                        <a:rPr lang="en-US" sz="3900" i="1">
                                          <a:latin typeface="Cambria Math" panose="02040503050406030204" pitchFamily="18" charset="0"/>
                                          <a:ea typeface="Cambria Math" panose="02040503050406030204" pitchFamily="18" charset="0"/>
                                        </a:rPr>
                                      </m:ctrlPr>
                                    </m:dPr>
                                    <m:e>
                                      <m:r>
                                        <a:rPr lang="en-US" sz="3900" i="1">
                                          <a:latin typeface="Cambria Math" panose="02040503050406030204" pitchFamily="18" charset="0"/>
                                          <a:ea typeface="Cambria Math" panose="02040503050406030204" pitchFamily="18" charset="0"/>
                                        </a:rPr>
                                        <m:t>𝑛</m:t>
                                      </m:r>
                                    </m:e>
                                  </m:d>
                                </m:sub>
                              </m:sSub>
                            </m:sub>
                          </m:sSub>
                        </m:e>
                      </m:d>
                    </m:oMath>
                  </m:oMathPara>
                </a14:m>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r="-638"/>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497255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Current Security Definition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Assumes adversary observes just one </a:t>
                </a:r>
                <a:r>
                  <a:rPr lang="en-US" dirty="0" err="1" smtClean="0"/>
                  <a:t>ciphertext</a:t>
                </a:r>
                <a:endParaRPr lang="en-US" dirty="0" smtClean="0"/>
              </a:p>
              <a:p>
                <a:endParaRPr lang="en-US" dirty="0"/>
              </a:p>
              <a:p>
                <a:r>
                  <a:rPr lang="en-US" dirty="0" smtClean="0"/>
                  <a:t>What if adversary observes two </a:t>
                </a:r>
                <a:r>
                  <a:rPr lang="en-US" dirty="0" err="1" smtClean="0"/>
                  <a:t>ciphertexts</a:t>
                </a:r>
                <a:r>
                  <a:rPr lang="en-US" dirty="0" smtClean="0"/>
                  <a:t>?</a:t>
                </a:r>
              </a:p>
              <a:p>
                <a:endParaRPr lang="en-US" dirty="0"/>
              </a:p>
              <a:p>
                <a:pPr marL="0" lvl="1" indent="0">
                  <a:spcBef>
                    <a:spcPts val="100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a:ea typeface="Cambria Math" panose="02040503050406030204" pitchFamily="18" charset="0"/>
                            </a:rPr>
                            <m:t>𝑐</m:t>
                          </m:r>
                        </m:e>
                        <m:sub>
                          <m:r>
                            <a:rPr lang="en-US" i="1">
                              <a:latin typeface="Cambria Math"/>
                              <a:ea typeface="Cambria Math" panose="02040503050406030204" pitchFamily="18" charset="0"/>
                            </a:rPr>
                            <m:t>1</m:t>
                          </m:r>
                        </m:sub>
                      </m:sSub>
                      <m:r>
                        <a:rPr lang="en-US" b="0" i="0" smtClean="0">
                          <a:latin typeface="Cambria Math"/>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a:ea typeface="Cambria Math" panose="02040503050406030204" pitchFamily="18" charset="0"/>
                            </a:rPr>
                            <m:t>𝑚</m:t>
                          </m:r>
                        </m:e>
                        <m:sub>
                          <m:r>
                            <a:rPr lang="en-US" b="0" i="1" smtClean="0">
                              <a:latin typeface="Cambria Math"/>
                              <a:ea typeface="Cambria Math" panose="02040503050406030204" pitchFamily="18" charset="0"/>
                            </a:rPr>
                            <m:t>1</m:t>
                          </m:r>
                        </m:sub>
                      </m:sSub>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𝑚</m:t>
                          </m:r>
                        </m:e>
                        <m:sub>
                          <m:r>
                            <a:rPr lang="en-US" i="1">
                              <a:latin typeface="Cambria Math"/>
                              <a:ea typeface="Cambria Math" panose="02040503050406030204" pitchFamily="18" charset="0"/>
                            </a:rPr>
                            <m:t>1</m:t>
                          </m:r>
                        </m:sub>
                      </m:sSub>
                    </m:oMath>
                  </m:oMathPara>
                </a14:m>
                <a:endParaRPr lang="en-US" dirty="0" smtClean="0"/>
              </a:p>
              <a:p>
                <a:pPr marL="0" lvl="1" indent="0">
                  <a:spcBef>
                    <a:spcPts val="100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𝑐</m:t>
                          </m:r>
                        </m:e>
                        <m:sub>
                          <m:r>
                            <a:rPr lang="en-US" b="0" i="1" smtClean="0">
                              <a:latin typeface="Cambria Math"/>
                              <a:ea typeface="Cambria Math" panose="02040503050406030204" pitchFamily="18" charset="0"/>
                            </a:rPr>
                            <m:t>2</m:t>
                          </m:r>
                        </m:sub>
                      </m:sSub>
                      <m:r>
                        <a:rPr lang="en-US">
                          <a:latin typeface="Cambria Math"/>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𝑚</m:t>
                          </m:r>
                        </m:e>
                        <m:sub>
                          <m:r>
                            <a:rPr lang="en-US" b="0" i="1" smtClean="0">
                              <a:latin typeface="Cambria Math"/>
                              <a:ea typeface="Cambria Math" panose="02040503050406030204" pitchFamily="18" charset="0"/>
                            </a:rPr>
                            <m:t>2</m:t>
                          </m:r>
                        </m:sub>
                      </m:sSub>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𝑚</m:t>
                          </m:r>
                        </m:e>
                        <m:sub>
                          <m:r>
                            <a:rPr lang="en-US" b="0" i="1" smtClean="0">
                              <a:latin typeface="Cambria Math"/>
                              <a:ea typeface="Cambria Math" panose="02040503050406030204" pitchFamily="18" charset="0"/>
                            </a:rPr>
                            <m:t>2</m:t>
                          </m:r>
                        </m:sub>
                      </m:sSub>
                    </m:oMath>
                  </m:oMathPara>
                </a14:m>
                <a:endParaRPr lang="en-US" dirty="0" smtClean="0"/>
              </a:p>
              <a:p>
                <a:pPr marL="0" lvl="1" indent="0">
                  <a:spcBef>
                    <a:spcPts val="1000"/>
                  </a:spcBef>
                  <a:buNone/>
                </a:pPr>
                <a:endParaRPr lang="en-US" dirty="0"/>
              </a:p>
              <a:p>
                <a:pPr marL="342900" lvl="1" indent="-342900">
                  <a:spcBef>
                    <a:spcPts val="1000"/>
                  </a:spcBef>
                </a:pPr>
                <a:r>
                  <a:rPr lang="en-US" dirty="0" smtClean="0"/>
                  <a:t>How could the adversary (Joe) attempt to modify c=</a:t>
                </a:r>
                <a:r>
                  <a:rPr lang="en-US" dirty="0" err="1" smtClean="0"/>
                  <a:t>Enc</a:t>
                </a:r>
                <a:r>
                  <a:rPr lang="en-US" baseline="-25000" dirty="0" err="1" smtClean="0"/>
                  <a:t>k</a:t>
                </a:r>
                <a:r>
                  <a:rPr lang="en-US" dirty="0" smtClean="0"/>
                  <a:t>(m) below?</a:t>
                </a:r>
              </a:p>
              <a:p>
                <a:pPr marL="0" lvl="1" indent="0" algn="ctr">
                  <a:spcBef>
                    <a:spcPts val="1000"/>
                  </a:spcBef>
                  <a:buNone/>
                </a:pPr>
                <a:r>
                  <a:rPr lang="en-US" dirty="0"/>
                  <a:t> </a:t>
                </a:r>
                <a:r>
                  <a:rPr lang="en-US" dirty="0" smtClean="0"/>
                  <a:t>  m = “Pay Joe the following amount (USD): 000000101”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572623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Current Security Definition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Assumes adversary observes just one </a:t>
                </a:r>
                <a:r>
                  <a:rPr lang="en-US" dirty="0" err="1" smtClean="0"/>
                  <a:t>ciphertext</a:t>
                </a:r>
                <a:endParaRPr lang="en-US" dirty="0" smtClean="0"/>
              </a:p>
              <a:p>
                <a:endParaRPr lang="en-US" dirty="0"/>
              </a:p>
              <a:p>
                <a:r>
                  <a:rPr lang="en-US" dirty="0" smtClean="0"/>
                  <a:t>What if adversary observes two </a:t>
                </a:r>
                <a:r>
                  <a:rPr lang="en-US" dirty="0" err="1" smtClean="0"/>
                  <a:t>ciphertexts</a:t>
                </a:r>
                <a:r>
                  <a:rPr lang="en-US" dirty="0" smtClean="0"/>
                  <a:t>?</a:t>
                </a:r>
              </a:p>
              <a:p>
                <a:endParaRPr lang="en-US" dirty="0"/>
              </a:p>
              <a:p>
                <a:pPr marL="0" lvl="1" indent="0">
                  <a:spcBef>
                    <a:spcPts val="100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a:ea typeface="Cambria Math" panose="02040503050406030204" pitchFamily="18" charset="0"/>
                            </a:rPr>
                            <m:t>𝑐</m:t>
                          </m:r>
                        </m:e>
                        <m:sub>
                          <m:r>
                            <a:rPr lang="en-US" i="1">
                              <a:latin typeface="Cambria Math"/>
                              <a:ea typeface="Cambria Math" panose="02040503050406030204" pitchFamily="18" charset="0"/>
                            </a:rPr>
                            <m:t>1</m:t>
                          </m:r>
                        </m:sub>
                      </m:sSub>
                      <m:r>
                        <a:rPr lang="en-US" b="0" i="0" smtClean="0">
                          <a:latin typeface="Cambria Math"/>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a:ea typeface="Cambria Math" panose="02040503050406030204" pitchFamily="18" charset="0"/>
                            </a:rPr>
                            <m:t>𝑚</m:t>
                          </m:r>
                        </m:e>
                        <m:sub>
                          <m:r>
                            <a:rPr lang="en-US" b="0" i="1" smtClean="0">
                              <a:latin typeface="Cambria Math"/>
                              <a:ea typeface="Cambria Math" panose="02040503050406030204" pitchFamily="18" charset="0"/>
                            </a:rPr>
                            <m:t>1</m:t>
                          </m:r>
                        </m:sub>
                      </m:sSub>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𝑚</m:t>
                          </m:r>
                        </m:e>
                        <m:sub>
                          <m:r>
                            <a:rPr lang="en-US" i="1">
                              <a:latin typeface="Cambria Math"/>
                              <a:ea typeface="Cambria Math" panose="02040503050406030204" pitchFamily="18" charset="0"/>
                            </a:rPr>
                            <m:t>1</m:t>
                          </m:r>
                        </m:sub>
                      </m:sSub>
                    </m:oMath>
                  </m:oMathPara>
                </a14:m>
                <a:endParaRPr lang="en-US" dirty="0" smtClean="0"/>
              </a:p>
              <a:p>
                <a:pPr marL="0" lvl="1" indent="0">
                  <a:spcBef>
                    <a:spcPts val="1000"/>
                  </a:spcBef>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𝑐</m:t>
                          </m:r>
                        </m:e>
                        <m:sub>
                          <m:r>
                            <a:rPr lang="en-US" b="0" i="1" smtClean="0">
                              <a:latin typeface="Cambria Math"/>
                              <a:ea typeface="Cambria Math" panose="02040503050406030204" pitchFamily="18" charset="0"/>
                            </a:rPr>
                            <m:t>2</m:t>
                          </m:r>
                        </m:sub>
                      </m:sSub>
                      <m:r>
                        <a:rPr lang="en-US">
                          <a:latin typeface="Cambria Math"/>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𝑚</m:t>
                          </m:r>
                        </m:e>
                        <m:sub>
                          <m:r>
                            <a:rPr lang="en-US" b="0" i="1" smtClean="0">
                              <a:latin typeface="Cambria Math"/>
                              <a:ea typeface="Cambria Math" panose="02040503050406030204" pitchFamily="18" charset="0"/>
                            </a:rPr>
                            <m:t>2</m:t>
                          </m:r>
                        </m:sub>
                      </m:sSub>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a:ea typeface="Cambria Math" panose="02040503050406030204" pitchFamily="18" charset="0"/>
                            </a:rPr>
                            <m:t>𝑚</m:t>
                          </m:r>
                        </m:e>
                        <m:sub>
                          <m:r>
                            <a:rPr lang="en-US" b="0" i="1" smtClean="0">
                              <a:latin typeface="Cambria Math"/>
                              <a:ea typeface="Cambria Math" panose="02040503050406030204" pitchFamily="18" charset="0"/>
                            </a:rPr>
                            <m:t>2</m:t>
                          </m:r>
                        </m:sub>
                      </m:sSub>
                    </m:oMath>
                  </m:oMathPara>
                </a14:m>
                <a:endParaRPr lang="en-US" dirty="0" smtClean="0"/>
              </a:p>
              <a:p>
                <a:pPr marL="0" lvl="1" indent="0">
                  <a:spcBef>
                    <a:spcPts val="1000"/>
                  </a:spcBef>
                  <a:buNone/>
                </a:pPr>
                <a:endParaRPr lang="en-US" dirty="0"/>
              </a:p>
              <a:p>
                <a:pPr marL="342900" lvl="1" indent="-342900">
                  <a:spcBef>
                    <a:spcPts val="1000"/>
                  </a:spcBef>
                </a:pPr>
                <a:r>
                  <a:rPr lang="en-US" dirty="0" smtClean="0"/>
                  <a:t>How could the adversary (Joe) attempt to modify c=</a:t>
                </a:r>
                <a:r>
                  <a:rPr lang="en-US" dirty="0" err="1" smtClean="0"/>
                  <a:t>Enc</a:t>
                </a:r>
                <a:r>
                  <a:rPr lang="en-US" baseline="-25000" dirty="0" err="1" smtClean="0"/>
                  <a:t>k</a:t>
                </a:r>
                <a:r>
                  <a:rPr lang="en-US" dirty="0" smtClean="0"/>
                  <a:t>(m) below?</a:t>
                </a:r>
              </a:p>
              <a:p>
                <a:pPr marL="0" lvl="1" indent="0" algn="ctr">
                  <a:spcBef>
                    <a:spcPts val="1000"/>
                  </a:spcBef>
                  <a:buNone/>
                </a:pPr>
                <a:r>
                  <a:rPr lang="en-US" dirty="0"/>
                  <a:t> </a:t>
                </a:r>
                <a:r>
                  <a:rPr lang="en-US" dirty="0" smtClean="0"/>
                  <a:t>  m = “Pay Joe the following amount (USD): </a:t>
                </a:r>
                <a:r>
                  <a:rPr lang="en-US" b="1" dirty="0" smtClean="0">
                    <a:solidFill>
                      <a:srgbClr val="FF0000"/>
                    </a:solidFill>
                  </a:rPr>
                  <a:t>1</a:t>
                </a:r>
                <a:r>
                  <a:rPr lang="en-US" dirty="0" smtClean="0"/>
                  <a:t>00000101”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169403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905536" y="942812"/>
            <a:ext cx="1228181" cy="1261945"/>
          </a:xfrm>
          <a:prstGeom prst="rect">
            <a:avLst/>
          </a:prstGeom>
        </p:spPr>
      </p:pic>
      <p:sp>
        <p:nvSpPr>
          <p:cNvPr id="2" name="Title 1"/>
          <p:cNvSpPr>
            <a:spLocks noGrp="1"/>
          </p:cNvSpPr>
          <p:nvPr>
            <p:ph type="title"/>
          </p:nvPr>
        </p:nvSpPr>
        <p:spPr/>
        <p:txBody>
          <a:bodyPr/>
          <a:lstStyle/>
          <a:p>
            <a:r>
              <a:rPr lang="en-US" dirty="0" smtClean="0"/>
              <a:t>Multiple Message Eavesdropping Experiment</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0301" y="185653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3481466" cy="461665"/>
          </a:xfrm>
          <a:prstGeom prst="rect">
            <a:avLst/>
          </a:prstGeom>
        </p:spPr>
        <p:txBody>
          <a:bodyPr wrap="none">
            <a:spAutoFit/>
          </a:bodyPr>
          <a:lstStyle/>
          <a:p>
            <a:r>
              <a:rPr lang="en-US" sz="2400" dirty="0"/>
              <a:t>(</a:t>
            </a:r>
            <a:r>
              <a:rPr lang="en-US" sz="2400" dirty="0" smtClean="0"/>
              <a:t>m</a:t>
            </a:r>
            <a:r>
              <a:rPr lang="en-US" sz="2400" baseline="-25000" dirty="0" smtClean="0"/>
              <a:t>0,1</a:t>
            </a:r>
            <a:r>
              <a:rPr lang="en-US" sz="2400" dirty="0"/>
              <a:t>,…,</a:t>
            </a:r>
            <a:r>
              <a:rPr lang="en-US" sz="2400" dirty="0" smtClean="0"/>
              <a:t>m</a:t>
            </a:r>
            <a:r>
              <a:rPr lang="en-US" sz="2400" baseline="-25000" dirty="0" smtClean="0"/>
              <a:t>0,t</a:t>
            </a:r>
            <a:r>
              <a:rPr lang="en-US" sz="2400" dirty="0"/>
              <a:t>)</a:t>
            </a:r>
            <a:r>
              <a:rPr lang="en-US" sz="2400" dirty="0" smtClean="0"/>
              <a:t>, (</a:t>
            </a:r>
            <a:r>
              <a:rPr lang="en-US" sz="2400" dirty="0"/>
              <a:t>m</a:t>
            </a:r>
            <a:r>
              <a:rPr lang="en-US" sz="2400" baseline="-25000" dirty="0"/>
              <a:t>1,1</a:t>
            </a:r>
            <a:r>
              <a:rPr lang="en-US" sz="2400" dirty="0" smtClean="0"/>
              <a:t>,…,m</a:t>
            </a:r>
            <a:r>
              <a:rPr lang="en-US" sz="2400" baseline="-25000" dirty="0" smtClean="0"/>
              <a:t>1,t</a:t>
            </a:r>
            <a:r>
              <a:rPr lang="en-US" sz="2400" dirty="0" smtClean="0"/>
              <a:t>)</a:t>
            </a:r>
            <a:endParaRPr lang="en-US" sz="2400" baseline="-25000" dirty="0"/>
          </a:p>
        </p:txBody>
      </p:sp>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 Gen(.)</a:t>
            </a:r>
          </a:p>
          <a:p>
            <a:r>
              <a:rPr lang="en-US" sz="2800" b="1" dirty="0" smtClean="0"/>
              <a:t>c</a:t>
            </a:r>
            <a:r>
              <a:rPr lang="en-US" sz="2800" b="1" baseline="-25000" dirty="0" smtClean="0"/>
              <a:t>i</a:t>
            </a:r>
            <a:r>
              <a:rPr lang="en-US" sz="2800" b="1" dirty="0" smtClean="0"/>
              <a:t>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b,i</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85375" y="2238693"/>
            <a:ext cx="1188146" cy="461665"/>
          </a:xfrm>
          <a:prstGeom prst="rect">
            <a:avLst/>
          </a:prstGeom>
        </p:spPr>
        <p:txBody>
          <a:bodyPr wrap="none">
            <a:spAutoFit/>
          </a:bodyPr>
          <a:lstStyle/>
          <a:p>
            <a:r>
              <a:rPr lang="en-US" sz="2400" b="1" dirty="0" smtClean="0"/>
              <a:t>(c</a:t>
            </a:r>
            <a:r>
              <a:rPr lang="en-US" sz="2400" b="1" baseline="-25000" dirty="0" smtClean="0"/>
              <a:t>1</a:t>
            </a:r>
            <a:r>
              <a:rPr lang="en-US" sz="2400" b="1" dirty="0" smtClean="0"/>
              <a:t>,…,</a:t>
            </a:r>
            <a:r>
              <a:rPr lang="en-US" sz="2400" b="1" dirty="0" err="1" smtClean="0"/>
              <a:t>c</a:t>
            </a:r>
            <a:r>
              <a:rPr lang="en-US" sz="2400" b="1" baseline="-25000" dirty="0" err="1" smtClean="0"/>
              <a:t>t</a:t>
            </a:r>
            <a:r>
              <a:rPr lang="en-US" sz="2400" b="1" dirty="0" smtClean="0"/>
              <a:t>)</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0"/>
                <a:stretch>
                  <a:fillRect/>
                </a:stretch>
              </a:blipFill>
            </p:spPr>
            <p:txBody>
              <a:bodyPr/>
              <a:lstStyle/>
              <a:p>
                <a:r>
                  <a:rPr lang="en-US">
                    <a:noFill/>
                  </a:rPr>
                  <a:t> </a:t>
                </a:r>
              </a:p>
            </p:txBody>
          </p:sp>
        </mc:Fallback>
      </mc:AlternateContent>
      <p:sp>
        <p:nvSpPr>
          <p:cNvPr id="13" name="Content Placeholder 12"/>
          <p:cNvSpPr>
            <a:spLocks noGrp="1"/>
          </p:cNvSpPr>
          <p:nvPr>
            <p:ph idx="1"/>
          </p:nvPr>
        </p:nvSpPr>
        <p:spPr/>
        <p:txBody>
          <a:bodyPr/>
          <a:lstStyle/>
          <a:p>
            <a:endParaRPr lang="en-US"/>
          </a:p>
        </p:txBody>
      </p:sp>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308890" y="5723167"/>
            <a:ext cx="429426" cy="280512"/>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611993" y="5086674"/>
            <a:ext cx="1506367" cy="983999"/>
          </a:xfrm>
          <a:prstGeom prst="rect">
            <a:avLst/>
          </a:prstGeom>
        </p:spPr>
      </p:pic>
      <mc:AlternateContent xmlns:mc="http://schemas.openxmlformats.org/markup-compatibility/2006" xmlns:a14="http://schemas.microsoft.com/office/drawing/2010/main">
        <mc:Choice Requires="a14">
          <p:sp>
            <p:nvSpPr>
              <p:cNvPr id="25" name="Content Placeholder 2"/>
              <p:cNvSpPr txBox="1">
                <a:spLocks/>
              </p:cNvSpPr>
              <p:nvPr/>
            </p:nvSpPr>
            <p:spPr>
              <a:xfrm>
                <a:off x="206750" y="3403005"/>
                <a:ext cx="115788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m:t>
                      </m:r>
                      <m:m>
                        <m:mPr>
                          <m:mcs>
                            <m:mc>
                              <m:mcPr>
                                <m:count m:val="2"/>
                                <m:mcJc m:val="center"/>
                              </m:mcPr>
                            </m:mc>
                          </m:mcs>
                          <m:ctrlPr>
                            <a:rPr lang="en-US" sz="4000" i="1">
                              <a:latin typeface="Cambria Math" panose="02040503050406030204" pitchFamily="18" charset="0"/>
                              <a:ea typeface="Cambria Math" panose="02040503050406030204" pitchFamily="18" charset="0"/>
                            </a:rPr>
                          </m:ctrlPr>
                        </m:mPr>
                        <m:mr>
                          <m:e/>
                          <m:e/>
                        </m:mr>
                        <m:mr>
                          <m:e/>
                          <m:e>
                            <m:r>
                              <a:rPr lang="en-US" sz="4000" i="1">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𝜇</m:t>
                            </m:r>
                          </m:e>
                        </m:mr>
                        <m:mr>
                          <m:e/>
                          <m:e/>
                        </m:mr>
                      </m:m>
                      <m:r>
                        <a:rPr lang="en-US" sz="4000" smtClean="0">
                          <a:solidFill>
                            <a:srgbClr val="FF0000"/>
                          </a:solidFill>
                          <a:latin typeface="Cambria Math" panose="02040503050406030204" pitchFamily="18" charset="0"/>
                          <a:ea typeface="Cambria Math" panose="02040503050406030204" pitchFamily="18" charset="0"/>
                        </a:rPr>
                        <m:t>   </m:t>
                      </m:r>
                      <m:r>
                        <m:rPr>
                          <m:sty m:val="p"/>
                        </m:rPr>
                        <a:rPr lang="en-US" sz="4000" smtClean="0">
                          <a:latin typeface="Cambria Math" panose="02040503050406030204" pitchFamily="18" charset="0"/>
                          <a:ea typeface="Cambria Math" panose="02040503050406030204" pitchFamily="18" charset="0"/>
                        </a:rPr>
                        <m:t>Pr</m:t>
                      </m:r>
                      <m:d>
                        <m:dPr>
                          <m:begChr m:val="["/>
                          <m:endChr m:val="]"/>
                          <m:ctrlPr>
                            <a:rPr lang="en-US" sz="400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
                          <m:r>
                            <a:rPr lang="en-US" sz="4000" i="1" smtClean="0">
                              <a:latin typeface="Cambria Math" panose="02040503050406030204" pitchFamily="18" charset="0"/>
                              <a:ea typeface="Cambria Math" panose="02040503050406030204" pitchFamily="18" charset="0"/>
                            </a:rPr>
                            <m:t>  </m:t>
                          </m:r>
                          <m:r>
                            <a:rPr lang="en-US" sz="4000" i="1" smtClean="0">
                              <a:latin typeface="Cambria Math" panose="02040503050406030204" pitchFamily="18" charset="0"/>
                              <a:ea typeface="Cambria Math" panose="02040503050406030204" pitchFamily="18" charset="0"/>
                            </a:rPr>
                            <m:t>𝐺𝑢𝑒𝑠𝑠𝑒𝑠</m:t>
                          </m:r>
                          <m:r>
                            <a:rPr lang="en-US" sz="4000" i="1" smtClean="0">
                              <a:latin typeface="Cambria Math" panose="02040503050406030204" pitchFamily="18" charset="0"/>
                              <a:ea typeface="Cambria Math" panose="02040503050406030204" pitchFamily="18" charset="0"/>
                            </a:rPr>
                            <m:t> </m:t>
                          </m:r>
                          <m:sSup>
                            <m:sSupPr>
                              <m:ctrlPr>
                                <a:rPr lang="en-US" sz="4000" i="1" smtClean="0">
                                  <a:latin typeface="Cambria Math" panose="02040503050406030204" pitchFamily="18" charset="0"/>
                                  <a:ea typeface="Cambria Math" panose="02040503050406030204" pitchFamily="18" charset="0"/>
                                </a:rPr>
                              </m:ctrlPr>
                            </m:sSupPr>
                            <m:e>
                              <m:r>
                                <a:rPr lang="en-US" sz="4000" i="1" smtClean="0">
                                  <a:latin typeface="Cambria Math" panose="02040503050406030204" pitchFamily="18" charset="0"/>
                                  <a:ea typeface="Cambria Math" panose="02040503050406030204" pitchFamily="18" charset="0"/>
                                </a:rPr>
                                <m:t>𝑏</m:t>
                              </m:r>
                            </m:e>
                            <m:sup>
                              <m:r>
                                <a:rPr lang="en-US" sz="4000" i="1" smtClean="0">
                                  <a:latin typeface="Cambria Math" panose="02040503050406030204" pitchFamily="18" charset="0"/>
                                  <a:ea typeface="Cambria Math" panose="02040503050406030204" pitchFamily="18" charset="0"/>
                                </a:rPr>
                                <m:t>′</m:t>
                              </m:r>
                            </m:sup>
                          </m:sSup>
                          <m:r>
                            <a:rPr lang="en-US" sz="4000" i="1" smtClean="0">
                              <a:latin typeface="Cambria Math" panose="02040503050406030204" pitchFamily="18" charset="0"/>
                              <a:ea typeface="Cambria Math" panose="02040503050406030204" pitchFamily="18" charset="0"/>
                            </a:rPr>
                            <m:t>=</m:t>
                          </m:r>
                          <m:r>
                            <a:rPr lang="en-US" sz="4000" i="1" smtClean="0">
                              <a:latin typeface="Cambria Math" panose="02040503050406030204" pitchFamily="18" charset="0"/>
                              <a:ea typeface="Cambria Math" panose="02040503050406030204" pitchFamily="18" charset="0"/>
                            </a:rPr>
                            <m:t>𝑏</m:t>
                          </m:r>
                        </m:e>
                      </m:d>
                      <m:r>
                        <a:rPr lang="en-US" sz="4000" i="1" smtClean="0">
                          <a:latin typeface="Cambria Math" panose="02040503050406030204" pitchFamily="18" charset="0"/>
                          <a:ea typeface="Cambria Math" panose="02040503050406030204" pitchFamily="18" charset="0"/>
                        </a:rPr>
                        <m:t>≤</m:t>
                      </m:r>
                      <m:f>
                        <m:fPr>
                          <m:ctrlPr>
                            <a:rPr lang="en-US" sz="4000" i="1" smtClean="0">
                              <a:latin typeface="Cambria Math" panose="02040503050406030204" pitchFamily="18" charset="0"/>
                              <a:ea typeface="Cambria Math" panose="02040503050406030204" pitchFamily="18" charset="0"/>
                            </a:rPr>
                          </m:ctrlPr>
                        </m:fPr>
                        <m:num>
                          <m:r>
                            <a:rPr lang="en-US" sz="4000" i="1" smtClean="0">
                              <a:latin typeface="Cambria Math" panose="02040503050406030204" pitchFamily="18" charset="0"/>
                              <a:ea typeface="Cambria Math" panose="02040503050406030204" pitchFamily="18" charset="0"/>
                            </a:rPr>
                            <m:t>1</m:t>
                          </m:r>
                        </m:num>
                        <m:den>
                          <m:r>
                            <a:rPr lang="en-US" sz="4000" i="1" smtClean="0">
                              <a:latin typeface="Cambria Math" panose="02040503050406030204" pitchFamily="18" charset="0"/>
                              <a:ea typeface="Cambria Math" panose="02040503050406030204" pitchFamily="18" charset="0"/>
                            </a:rPr>
                            <m:t>2</m:t>
                          </m:r>
                        </m:den>
                      </m:f>
                      <m:r>
                        <a:rPr lang="en-US" sz="4000" i="1" smtClean="0">
                          <a:latin typeface="Cambria Math" panose="02040503050406030204" pitchFamily="18" charset="0"/>
                          <a:ea typeface="Cambria Math" panose="02040503050406030204" pitchFamily="18" charset="0"/>
                        </a:rPr>
                        <m:t>+</m:t>
                      </m:r>
                      <m:sSub>
                        <m:sSubPr>
                          <m:ctrlPr>
                            <a:rPr lang="en-US" sz="4000" i="1">
                              <a:solidFill>
                                <a:srgbClr val="FF0000"/>
                              </a:solidFill>
                              <a:latin typeface="Cambria Math" panose="02040503050406030204" pitchFamily="18" charset="0"/>
                              <a:ea typeface="Cambria Math" panose="02040503050406030204" pitchFamily="18" charset="0"/>
                            </a:rPr>
                          </m:ctrlPr>
                        </m:sSubPr>
                        <m:e>
                          <m:r>
                            <a:rPr lang="en-US" sz="4000" i="1">
                              <a:solidFill>
                                <a:srgbClr val="FF0000"/>
                              </a:solidFill>
                              <a:latin typeface="Cambria Math" panose="02040503050406030204" pitchFamily="18" charset="0"/>
                              <a:ea typeface="Cambria Math" panose="02040503050406030204" pitchFamily="18" charset="0"/>
                            </a:rPr>
                            <m:t>𝜇</m:t>
                          </m:r>
                        </m:e>
                        <m:sub/>
                      </m:sSub>
                      <m:r>
                        <a:rPr lang="en-US" sz="4000" i="1">
                          <a:solidFill>
                            <a:srgbClr val="FF0000"/>
                          </a:solidFill>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𝑛</m:t>
                      </m:r>
                      <m:r>
                        <a:rPr lang="en-US" sz="4000" i="1">
                          <a:solidFill>
                            <a:srgbClr val="FF0000"/>
                          </a:solidFill>
                          <a:latin typeface="Cambria Math" panose="02040503050406030204" pitchFamily="18" charset="0"/>
                          <a:ea typeface="Cambria Math" panose="02040503050406030204" pitchFamily="18" charset="0"/>
                        </a:rPr>
                        <m:t>)</m:t>
                      </m:r>
                    </m:oMath>
                  </m:oMathPara>
                </a14:m>
                <a:endParaRPr lang="en-US" sz="4000" dirty="0">
                  <a:solidFill>
                    <a:srgbClr val="FF0000"/>
                  </a:solidFill>
                </a:endParaRPr>
              </a:p>
              <a:p>
                <a:pPr marL="0" indent="0">
                  <a:buFont typeface="Arial" panose="020B0604020202020204" pitchFamily="34" charset="0"/>
                  <a:buNone/>
                </a:pPr>
                <a:endParaRPr lang="en-US" dirty="0"/>
              </a:p>
            </p:txBody>
          </p:sp>
        </mc:Choice>
        <mc:Fallback xmlns="">
          <p:sp>
            <p:nvSpPr>
              <p:cNvPr id="25" name="Content Placeholder 2"/>
              <p:cNvSpPr txBox="1">
                <a:spLocks noRot="1" noChangeAspect="1" noMove="1" noResize="1" noEditPoints="1" noAdjustHandles="1" noChangeArrowheads="1" noChangeShapeType="1" noTextEdit="1"/>
              </p:cNvSpPr>
              <p:nvPr/>
            </p:nvSpPr>
            <p:spPr>
              <a:xfrm>
                <a:off x="206750" y="3403005"/>
                <a:ext cx="11578850" cy="4351338"/>
              </a:xfrm>
              <a:prstGeom prst="rect">
                <a:avLst/>
              </a:prstGeom>
              <a:blipFill>
                <a:blip r:embed="rId13"/>
                <a:stretch>
                  <a:fillRect/>
                </a:stretch>
              </a:blipFill>
            </p:spPr>
            <p:txBody>
              <a:bodyPr/>
              <a:lstStyle/>
              <a:p>
                <a:r>
                  <a:rPr lang="en-US">
                    <a:noFill/>
                  </a:rPr>
                  <a:t> </a:t>
                </a:r>
              </a:p>
            </p:txBody>
          </p:sp>
        </mc:Fallback>
      </mc:AlternateContent>
      <p:cxnSp>
        <p:nvCxnSpPr>
          <p:cNvPr id="26" name="Straight Arrow Connector 2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427394" y="5625228"/>
            <a:ext cx="429426" cy="280512"/>
          </a:xfrm>
          <a:prstGeom prst="rect">
            <a:avLst/>
          </a:prstGeom>
        </p:spPr>
      </p:pic>
      <p:sp>
        <p:nvSpPr>
          <p:cNvPr id="3" name="Date Placeholder 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74497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75E-6 3.33333E-6 L 0.1358 -0.00047 " pathEditMode="relative" rAng="0" ptsTypes="AA">
                                      <p:cBhvr>
                                        <p:cTn id="10" dur="2000" fill="hold"/>
                                        <p:tgtEl>
                                          <p:spTgt spid="9"/>
                                        </p:tgtEl>
                                        <p:attrNameLst>
                                          <p:attrName>ppt_x</p:attrName>
                                          <p:attrName>ppt_y</p:attrName>
                                        </p:attrNameLst>
                                      </p:cBhvr>
                                      <p:rCtr x="6784" y="-2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2.91667E-6 1.48148E-6 L 0.31562 0.00162 " pathEditMode="relative" rAng="0" ptsTypes="AA">
                                      <p:cBhvr>
                                        <p:cTn id="30" dur="2000" fill="hold"/>
                                        <p:tgtEl>
                                          <p:spTgt spid="20"/>
                                        </p:tgtEl>
                                        <p:attrNameLst>
                                          <p:attrName>ppt_x</p:attrName>
                                          <p:attrName>ppt_y</p:attrName>
                                        </p:attrNameLst>
                                      </p:cBhvr>
                                      <p:rCtr x="15781" y="69"/>
                                    </p:animMotion>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7" grpId="0" animBg="1"/>
      <p:bldP spid="18" grpId="0" animBg="1"/>
      <p:bldP spid="2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5313" y="4779479"/>
            <a:ext cx="2139547" cy="139760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𝜇</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4"/>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Multiple Message Eavesdropping Experiment</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 Gen(.)</a:t>
            </a:r>
          </a:p>
          <a:p>
            <a:r>
              <a:rPr lang="en-US" sz="2800" b="1" dirty="0" smtClean="0"/>
              <a:t>c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ular Callout 18"/>
              <p:cNvSpPr/>
              <p:nvPr/>
            </p:nvSpPr>
            <p:spPr>
              <a:xfrm>
                <a:off x="325121" y="1660338"/>
                <a:ext cx="10668142" cy="4090222"/>
              </a:xfrm>
              <a:prstGeom prst="wedgeRectCallout">
                <a:avLst>
                  <a:gd name="adj1" fmla="val 29996"/>
                  <a:gd name="adj2" fmla="val -62916"/>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𝐹𝑜𝑟𝑚𝑎𝑙𝑙𝑦</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𝑙𝑒𝑡</m:t>
                      </m:r>
                      <m:r>
                        <a:rPr lang="en-US" sz="2400" b="0" i="1" smtClean="0">
                          <a:solidFill>
                            <a:schemeClr val="tx1"/>
                          </a:solidFill>
                          <a:latin typeface="Cambria Math" panose="02040503050406030204" pitchFamily="18" charset="0"/>
                        </a:rPr>
                        <m:t> </m:t>
                      </m:r>
                      <m:r>
                        <m:rPr>
                          <m:sty m:val="p"/>
                        </m:rPr>
                        <a:rPr lang="el-GR" sz="2400" b="0" i="1" smtClean="0">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rPr>
                        <m:t> </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𝐺𝑒𝑛</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𝐸𝑛𝑐</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𝐷𝑒𝑐</m:t>
                          </m:r>
                        </m:e>
                      </m:d>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𝑑𝑒𝑛𝑜𝑡𝑒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𝑡</m:t>
                      </m:r>
                      <m:r>
                        <a:rPr lang="en-US" sz="2400" b="0" i="1" smtClean="0">
                          <a:solidFill>
                            <a:schemeClr val="tx1"/>
                          </a:solidFill>
                          <a:latin typeface="Cambria Math" panose="02040503050406030204" pitchFamily="18" charset="0"/>
                        </a:rPr>
                        <m:t>h</m:t>
                      </m:r>
                      <m:r>
                        <a:rPr lang="en-US" sz="2400" b="0" i="1" smtClean="0">
                          <a:solidFill>
                            <a:schemeClr val="tx1"/>
                          </a:solidFill>
                          <a:latin typeface="Cambria Math" panose="02040503050406030204" pitchFamily="18" charset="0"/>
                        </a:rPr>
                        <m:t>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𝑒𝑛𝑐𝑟𝑦𝑝𝑡𝑖𝑜𝑛</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𝑠𝑐</m:t>
                      </m:r>
                      <m:r>
                        <a:rPr lang="en-US" sz="2400" b="0" i="1" smtClean="0">
                          <a:solidFill>
                            <a:schemeClr val="tx1"/>
                          </a:solidFill>
                          <a:latin typeface="Cambria Math" panose="02040503050406030204" pitchFamily="18" charset="0"/>
                        </a:rPr>
                        <m:t>h</m:t>
                      </m:r>
                      <m:r>
                        <a:rPr lang="en-US" sz="2400" b="0" i="1" smtClean="0">
                          <a:solidFill>
                            <a:schemeClr val="tx1"/>
                          </a:solidFill>
                          <a:latin typeface="Cambria Math" panose="02040503050406030204" pitchFamily="18" charset="0"/>
                        </a:rPr>
                        <m:t>𝑒𝑚𝑒</m:t>
                      </m:r>
                    </m:oMath>
                  </m:oMathPara>
                </a14:m>
                <a:endParaRPr lang="en-US" sz="2400" b="0" i="1" dirty="0" smtClean="0">
                  <a:solidFill>
                    <a:schemeClr val="tx1"/>
                  </a:solidFill>
                  <a:latin typeface="Cambria Math" panose="02040503050406030204" pitchFamily="18" charset="0"/>
                </a:endParaRPr>
              </a:p>
              <a:p>
                <a:pPr algn="ctr"/>
                <a14:m>
                  <m:oMath xmlns:m="http://schemas.openxmlformats.org/officeDocument/2006/math">
                    <m:r>
                      <a:rPr lang="en-US" sz="2400" b="0" i="1" smtClean="0">
                        <a:solidFill>
                          <a:schemeClr val="tx1"/>
                        </a:solidFill>
                        <a:latin typeface="Cambria Math" panose="02040503050406030204" pitchFamily="18" charset="0"/>
                      </a:rPr>
                      <m:t>𝑎𝑛𝑑</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𝑑𝑒𝑓𝑖𝑛𝑒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𝑟𝑎𝑛𝑑𝑜𝑚</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𝑣𝑎𝑟𝑖𝑎𝑏𝑙𝑒</m:t>
                    </m:r>
                  </m:oMath>
                </a14:m>
                <a:r>
                  <a:rPr lang="en-US" sz="2400" baseline="30000" dirty="0" smtClean="0">
                    <a:solidFill>
                      <a:schemeClr val="tx1"/>
                    </a:solidFill>
                  </a:rPr>
                  <a:t> </a:t>
                </a:r>
                <a:endParaRPr lang="en-US" sz="2400" i="1" dirty="0" smtClean="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a:solidFill>
                                <a:schemeClr val="tx1"/>
                              </a:solidFill>
                              <a:latin typeface="Cambria Math" panose="02040503050406030204" pitchFamily="18" charset="0"/>
                            </a:rPr>
                            <m:t>𝑚𝑢𝑙𝑡</m:t>
                          </m:r>
                        </m:sup>
                      </m:sSubSup>
                      <m:d>
                        <m:dPr>
                          <m:ctrlPr>
                            <a:rPr lang="en-US" sz="2400" i="1" smtClean="0">
                              <a:solidFill>
                                <a:schemeClr val="tx1"/>
                              </a:solidFill>
                              <a:latin typeface="Cambria Math" panose="02040503050406030204" pitchFamily="18" charset="0"/>
                            </a:rPr>
                          </m:ctrlPr>
                        </m:dPr>
                        <m:e>
                          <m:sSup>
                            <m:sSupPr>
                              <m:ctrlPr>
                                <a:rPr lang="en-US" sz="240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1</m:t>
                              </m:r>
                            </m:e>
                            <m:sup>
                              <m:r>
                                <a:rPr lang="en-US" sz="2400" b="0" i="1" smtClean="0">
                                  <a:solidFill>
                                    <a:schemeClr val="tx1"/>
                                  </a:solidFill>
                                  <a:latin typeface="Cambria Math" panose="02040503050406030204" pitchFamily="18" charset="0"/>
                                </a:rPr>
                                <m:t>𝑛</m:t>
                              </m:r>
                            </m:sup>
                          </m:sSup>
                        </m:e>
                      </m:d>
                      <m:r>
                        <a:rPr lang="en-US" sz="2400" i="1">
                          <a:solidFill>
                            <a:schemeClr val="tx1"/>
                          </a:solidFill>
                          <a:latin typeface="Cambria Math" panose="02040503050406030204" pitchFamily="18" charset="0"/>
                        </a:rPr>
                        <m:t>=</m:t>
                      </m:r>
                      <m:d>
                        <m:dPr>
                          <m:begChr m:val="{"/>
                          <m:endChr m:val=""/>
                          <m:ctrlPr>
                            <a:rPr lang="en-US" sz="2400" i="1">
                              <a:solidFill>
                                <a:schemeClr val="tx1"/>
                              </a:solidFill>
                              <a:latin typeface="Cambria Math" panose="02040503050406030204" pitchFamily="18" charset="0"/>
                            </a:rPr>
                          </m:ctrlPr>
                        </m:dPr>
                        <m:e>
                          <m:m>
                            <m:mPr>
                              <m:mcs>
                                <m:mc>
                                  <m:mcPr>
                                    <m:count m:val="2"/>
                                    <m:mcJc m:val="center"/>
                                  </m:mcPr>
                                </m:mc>
                              </m:mcs>
                              <m:ctrlPr>
                                <a:rPr lang="en-US" sz="2400" i="1">
                                  <a:solidFill>
                                    <a:schemeClr val="tx1"/>
                                  </a:solidFill>
                                  <a:latin typeface="Cambria Math" panose="02040503050406030204" pitchFamily="18" charset="0"/>
                                </a:rPr>
                              </m:ctrlPr>
                            </m:mPr>
                            <m:mr>
                              <m:e>
                                <m:r>
                                  <m:rPr>
                                    <m:brk m:alnAt="7"/>
                                  </m:rPr>
                                  <a:rPr lang="en-US" sz="2400" i="1">
                                    <a:solidFill>
                                      <a:schemeClr val="tx1"/>
                                    </a:solidFill>
                                    <a:latin typeface="Cambria Math" panose="02040503050406030204" pitchFamily="18" charset="0"/>
                                  </a:rPr>
                                  <m:t>1</m:t>
                                </m:r>
                              </m:e>
                              <m:e>
                                <m:r>
                                  <m:rPr>
                                    <m:sty m:val="p"/>
                                  </m:rPr>
                                  <a:rPr lang="en-US" sz="2400">
                                    <a:solidFill>
                                      <a:schemeClr val="tx1"/>
                                    </a:solidFill>
                                    <a:latin typeface="Cambria Math" panose="02040503050406030204" pitchFamily="18" charset="0"/>
                                  </a:rPr>
                                  <m:t>if</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𝑏</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𝑏</m:t>
                                </m:r>
                                <m:r>
                                  <a:rPr lang="en-US" sz="2400" i="1">
                                    <a:solidFill>
                                      <a:schemeClr val="tx1"/>
                                    </a:solidFill>
                                    <a:latin typeface="Cambria Math" panose="02040503050406030204" pitchFamily="18" charset="0"/>
                                  </a:rPr>
                                  <m:t>′</m:t>
                                </m:r>
                              </m:e>
                            </m:mr>
                            <m:mr>
                              <m:e>
                                <m:r>
                                  <a:rPr lang="en-US" sz="2400" i="1">
                                    <a:solidFill>
                                      <a:schemeClr val="tx1"/>
                                    </a:solidFill>
                                    <a:latin typeface="Cambria Math" panose="02040503050406030204" pitchFamily="18" charset="0"/>
                                  </a:rPr>
                                  <m:t>0</m:t>
                                </m:r>
                              </m:e>
                              <m:e>
                                <m:r>
                                  <m:rPr>
                                    <m:sty m:val="p"/>
                                  </m:rPr>
                                  <a:rPr lang="en-US" sz="2400">
                                    <a:solidFill>
                                      <a:schemeClr val="tx1"/>
                                    </a:solidFill>
                                    <a:latin typeface="Cambria Math" panose="02040503050406030204" pitchFamily="18" charset="0"/>
                                  </a:rPr>
                                  <m:t>otherwise</m:t>
                                </m:r>
                              </m:e>
                            </m:mr>
                          </m:m>
                        </m:e>
                      </m:d>
                    </m:oMath>
                  </m:oMathPara>
                </a14:m>
                <a:endParaRPr lang="en-US" sz="2400" baseline="30000" dirty="0">
                  <a:solidFill>
                    <a:schemeClr val="tx1"/>
                  </a:solidFill>
                </a:endParaRPr>
              </a:p>
              <a:p>
                <a:pPr algn="ctr"/>
                <a:endParaRPr lang="en-US" altLang="en-US" dirty="0" smtClean="0">
                  <a:solidFill>
                    <a:schemeClr val="tx1"/>
                  </a:solidFill>
                  <a:sym typeface="Symbol" panose="05050102010706020507" pitchFamily="18" charset="2"/>
                </a:endParaRPr>
              </a:p>
              <a:p>
                <a:pPr algn="ctr"/>
                <a14:m>
                  <m:oMathPara xmlns:m="http://schemas.openxmlformats.org/officeDocument/2006/math">
                    <m:oMathParaPr>
                      <m:jc m:val="centerGroup"/>
                    </m:oMathParaPr>
                    <m:oMath xmlns:m="http://schemas.openxmlformats.org/officeDocument/2006/math">
                      <m:r>
                        <m:rPr>
                          <m:sty m:val="p"/>
                        </m:rPr>
                        <a:rPr lang="el-GR" sz="2400" i="1">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h</m:t>
                      </m:r>
                      <m:r>
                        <a:rPr lang="en-US" sz="2400" b="0" i="1" smtClean="0">
                          <a:solidFill>
                            <a:schemeClr val="tx1"/>
                          </a:solidFill>
                          <a:latin typeface="Cambria Math" panose="02040503050406030204" pitchFamily="18" charset="0"/>
                          <a:ea typeface="Cambria Math" panose="02040503050406030204" pitchFamily="18" charset="0"/>
                        </a:rPr>
                        <m:t>𝑎𝑠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𝑖𝑛𝑑𝑖𝑠𝑡𝑖𝑛𝑔𝑢𝑖𝑠</m:t>
                      </m:r>
                      <m:r>
                        <a:rPr lang="en-US" sz="2400" b="0" i="1" smtClean="0">
                          <a:solidFill>
                            <a:schemeClr val="tx1"/>
                          </a:solidFill>
                          <a:latin typeface="Cambria Math" panose="02040503050406030204" pitchFamily="18" charset="0"/>
                          <a:ea typeface="Cambria Math" panose="02040503050406030204" pitchFamily="18" charset="0"/>
                        </a:rPr>
                        <m:t>h</m:t>
                      </m:r>
                      <m:r>
                        <a:rPr lang="en-US" sz="2400" b="0" i="1" smtClean="0">
                          <a:solidFill>
                            <a:schemeClr val="tx1"/>
                          </a:solidFill>
                          <a:latin typeface="Cambria Math" panose="02040503050406030204" pitchFamily="18" charset="0"/>
                          <a:ea typeface="Cambria Math" panose="02040503050406030204" pitchFamily="18" charset="0"/>
                        </a:rPr>
                        <m:t>𝑎𝑏𝑙𝑒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𝑚𝑢𝑙𝑡𝑖𝑝𝑙𝑒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𝑒𝑛𝑐𝑟𝑦𝑝𝑡𝑖𝑜𝑛𝑠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𝑖𝑛</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𝑡</m:t>
                      </m:r>
                      <m:r>
                        <a:rPr lang="en-US" sz="2400" b="0" i="1" smtClean="0">
                          <a:solidFill>
                            <a:schemeClr val="tx1"/>
                          </a:solidFill>
                          <a:latin typeface="Cambria Math" panose="02040503050406030204" pitchFamily="18" charset="0"/>
                          <a:ea typeface="Cambria Math" panose="02040503050406030204" pitchFamily="18" charset="0"/>
                        </a:rPr>
                        <m:t>h</m:t>
                      </m:r>
                      <m:r>
                        <a:rPr lang="en-US" sz="2400" b="0" i="1" smtClean="0">
                          <a:solidFill>
                            <a:schemeClr val="tx1"/>
                          </a:solidFill>
                          <a:latin typeface="Cambria Math" panose="02040503050406030204" pitchFamily="18" charset="0"/>
                          <a:ea typeface="Cambria Math" panose="02040503050406030204" pitchFamily="18" charset="0"/>
                        </a:rPr>
                        <m:t>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𝑝𝑟𝑒𝑠𝑒𝑛𝑐𝑒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𝑜𝑓</m:t>
                      </m:r>
                      <m:r>
                        <a:rPr lang="en-US" sz="2400" b="0" i="1" smtClean="0">
                          <a:solidFill>
                            <a:schemeClr val="tx1"/>
                          </a:solidFill>
                          <a:latin typeface="Cambria Math" panose="02040503050406030204" pitchFamily="18" charset="0"/>
                          <a:ea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𝑎𝑛</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𝑒𝑎𝑣𝑒𝑠𝑑𝑟𝑜𝑝𝑝𝑒𝑟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𝑖𝑓</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𝑓𝑜𝑟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𝑎𝑙𝑙</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𝑃𝑃𝑇</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𝑎𝑑𝑣𝑒𝑟𝑠𝑎𝑟𝑦</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𝐴</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𝑡</m:t>
                      </m:r>
                      <m:r>
                        <a:rPr lang="en-US" sz="2400" b="0" i="1" smtClean="0">
                          <a:solidFill>
                            <a:schemeClr val="tx1"/>
                          </a:solidFill>
                          <a:latin typeface="Cambria Math" panose="02040503050406030204" pitchFamily="18" charset="0"/>
                          <a:ea typeface="Cambria Math" panose="02040503050406030204" pitchFamily="18" charset="0"/>
                        </a:rPr>
                        <m:t>h</m:t>
                      </m:r>
                      <m:r>
                        <a:rPr lang="en-US" sz="2400" b="0" i="1" smtClean="0">
                          <a:solidFill>
                            <a:schemeClr val="tx1"/>
                          </a:solidFill>
                          <a:latin typeface="Cambria Math" panose="02040503050406030204" pitchFamily="18" charset="0"/>
                          <a:ea typeface="Cambria Math" panose="02040503050406030204" pitchFamily="18" charset="0"/>
                        </a:rPr>
                        <m:t>𝑒𝑟𝑒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m:t>
                      </m:r>
                      <m:r>
                        <a:rPr lang="en-US" sz="2400" b="0" i="1" smtClean="0">
                          <a:solidFill>
                            <a:schemeClr val="tx1"/>
                          </a:solidFill>
                          <a:latin typeface="Cambria Math" panose="02040503050406030204" pitchFamily="18" charset="0"/>
                          <a:ea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a typeface="Cambria Math" panose="02040503050406030204" pitchFamily="18" charset="0"/>
                </a:endParaRPr>
              </a:p>
              <a:p>
                <a:pPr algn="ctr"/>
                <a:r>
                  <a:rPr lang="en-US" sz="2400" b="0" dirty="0" smtClean="0">
                    <a:solidFill>
                      <a:schemeClr val="tx1"/>
                    </a:solidFill>
                    <a:ea typeface="Cambria Math" panose="02040503050406030204" pitchFamily="18" charset="0"/>
                  </a:rPr>
                  <a:t>Negligible function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𝜇</m:t>
                    </m:r>
                  </m:oMath>
                </a14:m>
                <a:r>
                  <a:rPr lang="en-US" sz="2400" b="0" dirty="0" smtClean="0">
                    <a:solidFill>
                      <a:schemeClr val="tx1"/>
                    </a:solidFill>
                    <a:ea typeface="Cambria Math" panose="02040503050406030204" pitchFamily="18" charset="0"/>
                  </a:rPr>
                  <a:t> such that </a:t>
                </a:r>
                <a:r>
                  <a:rPr lang="en-US" sz="2400" b="0" dirty="0" err="1" smtClean="0">
                    <a:solidFill>
                      <a:schemeClr val="tx1"/>
                    </a:solidFill>
                    <a:ea typeface="Cambria Math" panose="02040503050406030204" pitchFamily="18" charset="0"/>
                  </a:rPr>
                  <a:t>Pr</a:t>
                </a:r>
                <a:r>
                  <a:rPr lang="en-US" sz="2400" b="0" dirty="0" smtClean="0">
                    <a:solidFill>
                      <a:schemeClr val="tx1"/>
                    </a:solidFill>
                    <a:ea typeface="Cambria Math" panose="02040503050406030204" pitchFamily="18" charset="0"/>
                  </a:rPr>
                  <a:t>[</a:t>
                </a:r>
                <a14:m>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a:solidFill>
                              <a:schemeClr val="tx1"/>
                            </a:solidFill>
                            <a:latin typeface="Cambria Math" panose="02040503050406030204" pitchFamily="18" charset="0"/>
                          </a:rPr>
                          <m:t>𝑚𝑢𝑙𝑡</m:t>
                        </m:r>
                      </m:sup>
                    </m:sSubSup>
                    <m:d>
                      <m:dPr>
                        <m:ctrlPr>
                          <a:rPr lang="en-US" sz="2400" i="1">
                            <a:solidFill>
                              <a:schemeClr val="tx1"/>
                            </a:solidFill>
                            <a:latin typeface="Cambria Math" panose="02040503050406030204" pitchFamily="18" charset="0"/>
                          </a:rPr>
                        </m:ctrlPr>
                      </m:dPr>
                      <m:e>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1</m:t>
                            </m:r>
                          </m:e>
                          <m:sup>
                            <m:r>
                              <a:rPr lang="en-US" sz="2400" i="1">
                                <a:solidFill>
                                  <a:schemeClr val="tx1"/>
                                </a:solidFill>
                                <a:latin typeface="Cambria Math" panose="02040503050406030204" pitchFamily="18" charset="0"/>
                              </a:rPr>
                              <m:t>𝑛</m:t>
                            </m:r>
                          </m:sup>
                        </m:sSup>
                      </m:e>
                    </m:d>
                    <m:r>
                      <a:rPr lang="en-US" sz="2400" b="0" i="1" smtClean="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1</m:t>
                    </m:r>
                  </m:oMath>
                </a14:m>
                <a:r>
                  <a:rPr lang="en-US" sz="2400" b="0" dirty="0" smtClean="0">
                    <a:solidFill>
                      <a:schemeClr val="tx1"/>
                    </a:solidFill>
                    <a:ea typeface="Cambria Math" panose="02040503050406030204" pitchFamily="18" charset="0"/>
                  </a:rPr>
                  <a: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1</m:t>
                        </m:r>
                      </m:num>
                      <m:den>
                        <m:r>
                          <a:rPr lang="en-US" sz="2400" i="1">
                            <a:solidFill>
                              <a:schemeClr val="tx1"/>
                            </a:solidFill>
                            <a:latin typeface="Cambria Math" panose="02040503050406030204" pitchFamily="18" charset="0"/>
                            <a:ea typeface="Cambria Math" panose="02040503050406030204" pitchFamily="18" charset="0"/>
                          </a:rPr>
                          <m:t>2</m:t>
                        </m:r>
                      </m:den>
                    </m:f>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𝜇</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𝑛</m:t>
                    </m:r>
                    <m:r>
                      <a:rPr lang="en-US" sz="2400" i="1">
                        <a:solidFill>
                          <a:schemeClr val="tx1"/>
                        </a:solidFill>
                        <a:latin typeface="Cambria Math" panose="02040503050406030204" pitchFamily="18" charset="0"/>
                        <a:ea typeface="Cambria Math" panose="02040503050406030204" pitchFamily="18" charset="0"/>
                      </a:rPr>
                      <m:t>)</m:t>
                    </m:r>
                  </m:oMath>
                </a14:m>
                <a:endParaRPr lang="en-US" sz="2400" dirty="0">
                  <a:solidFill>
                    <a:schemeClr val="tx1"/>
                  </a:solidFill>
                </a:endParaRPr>
              </a:p>
              <a:p>
                <a:pPr algn="ctr"/>
                <a:endParaRPr lang="en-US" sz="2400" baseline="30000" dirty="0">
                  <a:solidFill>
                    <a:srgbClr val="FF0000"/>
                  </a:solidFill>
                </a:endParaRPr>
              </a:p>
              <a:p>
                <a:pPr algn="ctr"/>
                <a:endParaRPr lang="en-US" sz="2400" baseline="30000" dirty="0">
                  <a:solidFill>
                    <a:srgbClr val="FF0000"/>
                  </a:solidFill>
                </a:endParaRPr>
              </a:p>
            </p:txBody>
          </p:sp>
        </mc:Choice>
        <mc:Fallback xmlns="">
          <p:sp>
            <p:nvSpPr>
              <p:cNvPr id="19" name="Rectangular Callout 18"/>
              <p:cNvSpPr>
                <a:spLocks noRot="1" noChangeAspect="1" noMove="1" noResize="1" noEditPoints="1" noAdjustHandles="1" noChangeArrowheads="1" noChangeShapeType="1" noTextEdit="1"/>
              </p:cNvSpPr>
              <p:nvPr/>
            </p:nvSpPr>
            <p:spPr>
              <a:xfrm>
                <a:off x="325121" y="1660338"/>
                <a:ext cx="10668142" cy="4090222"/>
              </a:xfrm>
              <a:prstGeom prst="wedgeRectCallout">
                <a:avLst>
                  <a:gd name="adj1" fmla="val 29996"/>
                  <a:gd name="adj2" fmla="val -62916"/>
                </a:avLst>
              </a:prstGeom>
              <a:blipFill>
                <a:blip r:embed="rId11"/>
                <a:stretch>
                  <a:fillRect/>
                </a:stretch>
              </a:blipFill>
            </p:spPr>
            <p:txBody>
              <a:bodyPr/>
              <a:lstStyle/>
              <a:p>
                <a:r>
                  <a:rPr lang="en-US">
                    <a:noFill/>
                  </a:rPr>
                  <a:t> </a:t>
                </a:r>
              </a:p>
            </p:txBody>
          </p:sp>
        </mc:Fallback>
      </mc:AlternateContent>
      <p:sp>
        <p:nvSpPr>
          <p:cNvPr id="13" name="Date Placeholder 1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642154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Key Encryption Syntax (Revisited)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Message Space: </a:t>
                </a:r>
                <a14:m>
                  <m:oMath xmlns:m="http://schemas.openxmlformats.org/officeDocument/2006/math">
                    <m:r>
                      <a:rPr lang="en-US" i="1" smtClean="0">
                        <a:latin typeface="Cambria Math" panose="02040503050406030204" pitchFamily="18" charset="0"/>
                        <a:ea typeface="Cambria Math" panose="02040503050406030204" pitchFamily="18" charset="0"/>
                      </a:rPr>
                      <m:t>ℳ</m:t>
                    </m:r>
                  </m:oMath>
                </a14:m>
                <a:endParaRPr lang="en-US" dirty="0" smtClean="0"/>
              </a:p>
              <a:p>
                <a:r>
                  <a:rPr lang="en-US" dirty="0" smtClean="0"/>
                  <a:t>Key Space: </a:t>
                </a:r>
                <a14:m>
                  <m:oMath xmlns:m="http://schemas.openxmlformats.org/officeDocument/2006/math">
                    <m:r>
                      <a:rPr lang="el-GR" i="1" smtClean="0">
                        <a:latin typeface="Cambria Math" panose="02040503050406030204" pitchFamily="18" charset="0"/>
                        <a:ea typeface="Cambria Math" panose="02040503050406030204" pitchFamily="18" charset="0"/>
                      </a:rPr>
                      <m:t>𝒦</m:t>
                    </m:r>
                  </m:oMath>
                </a14:m>
                <a:endParaRPr lang="en-US" dirty="0" smtClean="0"/>
              </a:p>
              <a:p>
                <a:r>
                  <a:rPr lang="en-US" dirty="0" smtClean="0"/>
                  <a:t>Three Algorithms</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Gen</m:t>
                        </m:r>
                      </m:fName>
                      <m:e>
                        <m:r>
                          <a:rPr lang="en-US" b="0" i="1" smtClean="0">
                            <a:latin typeface="Cambria Math" panose="02040503050406030204" pitchFamily="18" charset="0"/>
                          </a:rPr>
                          <m:t>(</m:t>
                        </m:r>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𝟏</m:t>
                            </m:r>
                          </m:e>
                          <m:sup>
                            <m:r>
                              <a:rPr lang="en-US" b="1" i="1" smtClean="0">
                                <a:solidFill>
                                  <a:srgbClr val="FF0000"/>
                                </a:solidFill>
                                <a:latin typeface="Cambria Math" panose="02040503050406030204" pitchFamily="18" charset="0"/>
                              </a:rPr>
                              <m:t>𝒏</m:t>
                            </m:r>
                          </m:sup>
                        </m:sSup>
                        <m:r>
                          <a:rPr lang="en-US" b="1" i="1" smtClean="0">
                            <a:solidFill>
                              <a:srgbClr val="FF0000"/>
                            </a:solidFill>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e>
                    </m:func>
                  </m:oMath>
                </a14:m>
                <a:r>
                  <a:rPr lang="en-US" dirty="0" smtClean="0"/>
                  <a:t> (Key-generation algorithm)</a:t>
                </a:r>
              </a:p>
              <a:p>
                <a:pPr lvl="2"/>
                <a:r>
                  <a:rPr lang="en-US" b="1" dirty="0" smtClean="0"/>
                  <a:t>Input: </a:t>
                </a:r>
                <a:r>
                  <a:rPr lang="en-US" b="1" dirty="0">
                    <a:solidFill>
                      <a:srgbClr val="FF0000"/>
                    </a:solidFill>
                  </a:rPr>
                  <a:t>1</a:t>
                </a:r>
                <a:r>
                  <a:rPr lang="en-US" b="1" baseline="30000" dirty="0">
                    <a:solidFill>
                      <a:srgbClr val="FF0000"/>
                    </a:solidFill>
                  </a:rPr>
                  <a:t>n </a:t>
                </a:r>
                <a:r>
                  <a:rPr lang="en-US" b="1" dirty="0" smtClean="0">
                    <a:solidFill>
                      <a:srgbClr val="FF0000"/>
                    </a:solidFill>
                  </a:rPr>
                  <a:t>(security parameter in unary)</a:t>
                </a:r>
                <a:r>
                  <a:rPr lang="en-US" dirty="0" smtClean="0"/>
                  <a:t> + Random Bits R, </a:t>
                </a:r>
                <a:endParaRPr lang="en-US" baseline="30000" dirty="0" smtClean="0"/>
              </a:p>
              <a:p>
                <a:pPr lvl="2"/>
                <a:r>
                  <a:rPr lang="en-US" b="1" dirty="0" smtClean="0"/>
                  <a:t>Output: </a:t>
                </a:r>
                <a:r>
                  <a:rPr lang="en-US" dirty="0" smtClean="0"/>
                  <a:t>Secret key </a:t>
                </a:r>
                <a14:m>
                  <m:oMath xmlns:m="http://schemas.openxmlformats.org/officeDocument/2006/math">
                    <m:r>
                      <m:rPr>
                        <m:sty m:val="p"/>
                      </m:rPr>
                      <a:rPr lang="en-US">
                        <a:latin typeface="Cambria Math" panose="02040503050406030204" pitchFamily="18" charset="0"/>
                      </a:rPr>
                      <m:t>k</m:t>
                    </m:r>
                    <m:r>
                      <a:rPr lang="el-GR" i="1">
                        <a:latin typeface="Cambria Math" panose="02040503050406030204" pitchFamily="18" charset="0"/>
                      </a:rPr>
                      <m:t>∈</m:t>
                    </m:r>
                    <m:r>
                      <a:rPr lang="el-GR" i="1">
                        <a:latin typeface="Cambria Math" panose="02040503050406030204" pitchFamily="18" charset="0"/>
                      </a:rPr>
                      <m:t>𝒦</m:t>
                    </m:r>
                  </m:oMath>
                </a14:m>
                <a:endParaRPr lang="en-US" dirty="0"/>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Enc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𝑚</m:t>
                        </m:r>
                        <m:r>
                          <a:rPr lang="en-US" i="1">
                            <a:latin typeface="Cambria Math" panose="02040503050406030204" pitchFamily="18" charset="0"/>
                          </a:rPr>
                          <m:t>;</m:t>
                        </m:r>
                        <m:r>
                          <a:rPr lang="en-US" b="1" i="1" smtClean="0">
                            <a:solidFill>
                              <a:srgbClr val="FF0000"/>
                            </a:solidFill>
                            <a:latin typeface="Cambria Math" panose="02040503050406030204" pitchFamily="18" charset="0"/>
                          </a:rPr>
                          <m:t>𝑹</m:t>
                        </m:r>
                        <m:r>
                          <a:rPr lang="en-US" b="0" i="1" smtClean="0">
                            <a:latin typeface="Cambria Math" panose="02040503050406030204" pitchFamily="18" charset="0"/>
                          </a:rPr>
                          <m:t>)</m:t>
                        </m:r>
                      </m:e>
                    </m:func>
                  </m:oMath>
                </a14:m>
                <a:r>
                  <a:rPr lang="en-US" dirty="0" smtClean="0"/>
                  <a:t> (Encryption algorithm)</a:t>
                </a:r>
              </a:p>
              <a:p>
                <a:pPr lvl="2"/>
                <a:r>
                  <a:rPr lang="en-US" b="1" dirty="0" smtClean="0"/>
                  <a:t>Input:</a:t>
                </a:r>
                <a:r>
                  <a:rPr lang="en-US" dirty="0" smtClean="0"/>
                  <a:t> 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r>
                  <a:rPr lang="en-US" dirty="0" smtClean="0"/>
                  <a:t>  +   Random </a:t>
                </a:r>
                <a:r>
                  <a:rPr lang="en-US" dirty="0"/>
                  <a:t>Bits R, </a:t>
                </a:r>
                <a:endParaRPr lang="en-US" baseline="30000" dirty="0"/>
              </a:p>
              <a:p>
                <a:pPr lvl="2"/>
                <a:r>
                  <a:rPr lang="en-US" b="1" dirty="0" smtClean="0"/>
                  <a:t>Output: </a:t>
                </a:r>
                <a:r>
                  <a:rPr lang="en-US" dirty="0" smtClean="0"/>
                  <a:t>ciphertext </a:t>
                </a:r>
                <a:r>
                  <a:rPr lang="en-US" i="1" dirty="0" smtClean="0"/>
                  <a:t>c</a:t>
                </a:r>
              </a:p>
              <a:p>
                <a:pPr lvl="1"/>
                <a14:m>
                  <m:oMath xmlns:m="http://schemas.openxmlformats.org/officeDocument/2006/math">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Dec</m:t>
                        </m:r>
                        <m:r>
                          <m:rPr>
                            <m:sty m:val="p"/>
                          </m:rPr>
                          <a:rPr lang="en-US" b="0" i="0" baseline="-25000" smtClean="0">
                            <a:latin typeface="Cambria Math" panose="02040503050406030204" pitchFamily="18" charset="0"/>
                          </a:rPr>
                          <m:t>k</m:t>
                        </m:r>
                      </m:fName>
                      <m:e>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e>
                    </m:func>
                  </m:oMath>
                </a14:m>
                <a:r>
                  <a:rPr lang="en-US" dirty="0" smtClean="0"/>
                  <a:t> (Decryption algorithm)</a:t>
                </a:r>
              </a:p>
              <a:p>
                <a:pPr lvl="2"/>
                <a:r>
                  <a:rPr lang="en-US" b="1" dirty="0" smtClean="0"/>
                  <a:t>Input: </a:t>
                </a:r>
                <a:r>
                  <a:rPr lang="en-US" dirty="0" smtClean="0"/>
                  <a:t>Secret key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l-GR" i="1" smtClean="0">
                        <a:latin typeface="Cambria Math" panose="02040503050406030204" pitchFamily="18" charset="0"/>
                        <a:ea typeface="Cambria Math" panose="02040503050406030204" pitchFamily="18" charset="0"/>
                      </a:rPr>
                      <m:t>∈</m:t>
                    </m:r>
                    <m:r>
                      <a:rPr lang="el-GR" i="1" smtClean="0">
                        <a:latin typeface="Cambria Math" panose="02040503050406030204" pitchFamily="18" charset="0"/>
                        <a:ea typeface="Cambria Math" panose="02040503050406030204" pitchFamily="18" charset="0"/>
                      </a:rPr>
                      <m:t>𝒦</m:t>
                    </m:r>
                  </m:oMath>
                </a14:m>
                <a:r>
                  <a:rPr lang="en-US" dirty="0" smtClean="0"/>
                  <a:t> and a ciphertex</a:t>
                </a: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c</m:t>
                    </m:r>
                  </m:oMath>
                </a14:m>
                <a:endParaRPr lang="en-US" dirty="0" smtClean="0"/>
              </a:p>
              <a:p>
                <a:pPr lvl="2"/>
                <a:r>
                  <a:rPr lang="en-US" b="1" dirty="0" smtClean="0"/>
                  <a:t>Output: </a:t>
                </a:r>
                <a:r>
                  <a:rPr lang="en-US" dirty="0" smtClean="0"/>
                  <a:t>a plaintext message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m</m:t>
                    </m:r>
                    <m:r>
                      <a:rPr lang="el-GR"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ℳ</m:t>
                    </m:r>
                  </m:oMath>
                </a14:m>
                <a:r>
                  <a:rPr lang="en-US" i="1" dirty="0" smtClean="0"/>
                  <a:t> or </a:t>
                </a:r>
                <a14:m>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𝒊</m:t>
                    </m:r>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𝒆</m:t>
                    </m:r>
                  </m:oMath>
                </a14:m>
                <a:r>
                  <a:rPr lang="en-US" b="1" i="1" dirty="0" smtClean="0">
                    <a:solidFill>
                      <a:srgbClr val="FF0000"/>
                    </a:solidFill>
                  </a:rPr>
                  <a:t>“Fail”)</a:t>
                </a:r>
                <a:endParaRPr lang="en-US" b="1" i="1" dirty="0" smtClean="0"/>
              </a:p>
              <a:p>
                <a:endParaRPr lang="en-US" dirty="0" smtClean="0"/>
              </a:p>
              <a:p>
                <a:r>
                  <a:rPr lang="en-US" dirty="0" smtClean="0"/>
                  <a:t>Invariant: Dec</a:t>
                </a:r>
                <a:r>
                  <a:rPr lang="en-US" baseline="-25000" dirty="0" smtClean="0"/>
                  <a:t>k</a:t>
                </a:r>
                <a:r>
                  <a:rPr lang="en-US" dirty="0" smtClean="0"/>
                  <a:t>(</a:t>
                </a:r>
                <a:r>
                  <a:rPr lang="en-US" dirty="0" err="1" smtClean="0"/>
                  <a:t>Enc</a:t>
                </a:r>
                <a:r>
                  <a:rPr lang="en-US" baseline="-25000" dirty="0" err="1" smtClean="0"/>
                  <a:t>k</a:t>
                </a:r>
                <a:r>
                  <a:rPr lang="en-US" dirty="0" smtClean="0"/>
                  <a:t>(m))=m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992660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vs Single Encryptions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b="1" dirty="0" smtClean="0"/>
                  <a:t>If</a:t>
                </a:r>
                <a14:m>
                  <m:oMath xmlns:m="http://schemas.openxmlformats.org/officeDocument/2006/math">
                    <m:r>
                      <a:rPr lang="en-US" b="0" i="0" smtClean="0">
                        <a:latin typeface="Cambria Math" panose="02040503050406030204" pitchFamily="18" charset="0"/>
                        <a:ea typeface="Cambria Math" panose="02040503050406030204" pitchFamily="18" charset="0"/>
                      </a:rPr>
                      <m:t> </m:t>
                    </m:r>
                    <m:r>
                      <m:rPr>
                        <m:sty m:val="p"/>
                      </m:rPr>
                      <a:rPr lang="el-GR" i="1" smtClean="0">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 </m:t>
                    </m:r>
                  </m:oMath>
                </a14:m>
                <a:r>
                  <a:rPr lang="en-US" dirty="0" smtClean="0"/>
                  <a:t>has </a:t>
                </a:r>
                <a:r>
                  <a:rPr lang="en-US" i="1" dirty="0" smtClean="0"/>
                  <a:t>indistinguishable multiple encryptions </a:t>
                </a:r>
                <a:r>
                  <a:rPr lang="en-US" dirty="0" smtClean="0"/>
                  <a:t>in the presence of an eavesdropper </a:t>
                </a:r>
              </a:p>
              <a:p>
                <a:pPr marL="0" indent="0">
                  <a:buNone/>
                </a:pPr>
                <a:r>
                  <a:rPr lang="en-US" b="1" dirty="0" smtClean="0"/>
                  <a:t>then </a:t>
                </a:r>
              </a:p>
              <a:p>
                <a:pPr marL="0" indent="0">
                  <a:buNone/>
                </a:pP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 also has </a:t>
                </a:r>
                <a:r>
                  <a:rPr lang="en-US" i="1" dirty="0" smtClean="0"/>
                  <a:t>indistinguishable encryptions </a:t>
                </a:r>
                <a:r>
                  <a:rPr lang="en-US" dirty="0" smtClean="0"/>
                  <a:t>in the presence of an eavesdropper. </a:t>
                </a:r>
              </a:p>
              <a:p>
                <a:pPr marL="0" indent="0">
                  <a:buNone/>
                </a:pPr>
                <a:endParaRPr lang="en-US" dirty="0" smtClean="0"/>
              </a:p>
              <a:p>
                <a:pPr marL="0" indent="0">
                  <a:buNone/>
                </a:pPr>
                <a:r>
                  <a:rPr lang="en-US" b="1" dirty="0" smtClean="0"/>
                  <a:t>Question: </a:t>
                </a:r>
                <a:r>
                  <a:rPr lang="en-US" dirty="0" smtClean="0"/>
                  <a:t>Are the definitions equivalent?</a:t>
                </a:r>
              </a:p>
              <a:p>
                <a:pPr marL="0" indent="0">
                  <a:buNone/>
                </a:pPr>
                <a:endParaRPr lang="en-US" dirty="0"/>
              </a:p>
              <a:p>
                <a:r>
                  <a:rPr lang="en-US" b="1" dirty="0" smtClean="0"/>
                  <a:t>Answer: </a:t>
                </a:r>
                <a:r>
                  <a:rPr lang="en-US" dirty="0" smtClean="0"/>
                  <a:t>No, </a:t>
                </a:r>
                <a:r>
                  <a:rPr lang="en-US" i="1" dirty="0" smtClean="0"/>
                  <a:t>indistinguishable </a:t>
                </a:r>
                <a:r>
                  <a:rPr lang="en-US" i="1" dirty="0"/>
                  <a:t>multiple encryptions </a:t>
                </a:r>
                <a:r>
                  <a:rPr lang="en-US" dirty="0" smtClean="0"/>
                  <a:t>is a strictly stronger security notion.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b="-2241"/>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45380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Enc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m</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oMath>
                  </m:oMathPara>
                </a14:m>
                <a:endParaRPr lang="en-US" dirty="0"/>
              </a:p>
              <a:p>
                <a:pPr marL="457200" lvl="1"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mbria Math" panose="02040503050406030204" pitchFamily="18" charset="0"/>
                        </a:rPr>
                        <m:t>Dec</m:t>
                      </m:r>
                      <m:r>
                        <m:rPr>
                          <m:sty m:val="p"/>
                        </m:rPr>
                        <a:rPr lang="en-US" baseline="-25000">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c</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G</m:t>
                      </m:r>
                      <m:r>
                        <a:rPr lang="en-US">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m:oMathPara>
                </a14:m>
                <a:endParaRPr lang="en-US" dirty="0"/>
              </a:p>
              <a:p>
                <a:pPr marL="0" indent="0">
                  <a:buNone/>
                </a:pPr>
                <a:r>
                  <a:rPr lang="en-US" b="1" dirty="0" smtClean="0"/>
                  <a:t>Recall</a:t>
                </a:r>
                <a:r>
                  <a:rPr lang="en-US" dirty="0" smtClean="0"/>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i="1">
                            <a:latin typeface="Cambria Math" panose="02040503050406030204" pitchFamily="18" charset="0"/>
                          </a:rPr>
                          <m:t>𝐷𝑒𝑐</m:t>
                        </m:r>
                      </m:e>
                    </m:d>
                    <m:r>
                      <a:rPr lang="en-US" i="1">
                        <a:latin typeface="Cambria Math" panose="02040503050406030204" pitchFamily="18" charset="0"/>
                      </a:rPr>
                      <m:t> </m:t>
                    </m:r>
                  </m:oMath>
                </a14:m>
                <a:r>
                  <a:rPr lang="en-US" dirty="0"/>
                  <a:t>has </a:t>
                </a:r>
                <a:r>
                  <a:rPr lang="en-US" b="1" dirty="0"/>
                  <a:t>indistinguishable encryptions</a:t>
                </a:r>
                <a:r>
                  <a:rPr lang="en-US" dirty="0"/>
                  <a:t> in the presence of an eavesdropper.</a:t>
                </a:r>
                <a:r>
                  <a:rPr lang="en-US" dirty="0" smtClean="0"/>
                  <a:t> </a:t>
                </a:r>
              </a:p>
              <a:p>
                <a:pPr marL="0" indent="0">
                  <a:buNone/>
                </a:pPr>
                <a:endParaRPr lang="en-US" dirty="0"/>
              </a:p>
              <a:p>
                <a:pPr marL="0" indent="0">
                  <a:buNone/>
                </a:pPr>
                <a:r>
                  <a:rPr lang="en-US" b="1" dirty="0" smtClean="0"/>
                  <a:t>Claim</a:t>
                </a:r>
                <a:r>
                  <a:rPr lang="en-US" dirty="0" smtClean="0"/>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i="1">
                            <a:latin typeface="Cambria Math" panose="02040503050406030204" pitchFamily="18" charset="0"/>
                          </a:rPr>
                          <m:t>𝐷𝑒𝑐</m:t>
                        </m:r>
                      </m:e>
                    </m:d>
                    <m:r>
                      <a:rPr lang="en-US" i="1">
                        <a:latin typeface="Cambria Math" panose="02040503050406030204" pitchFamily="18" charset="0"/>
                      </a:rPr>
                      <m:t> </m:t>
                    </m:r>
                  </m:oMath>
                </a14:m>
                <a:r>
                  <a:rPr lang="en-US" dirty="0" smtClean="0"/>
                  <a:t>does </a:t>
                </a:r>
                <a:r>
                  <a:rPr lang="en-US" b="1" dirty="0" smtClean="0"/>
                  <a:t>not</a:t>
                </a:r>
                <a:r>
                  <a:rPr lang="en-US" dirty="0" smtClean="0"/>
                  <a:t> have </a:t>
                </a:r>
                <a:r>
                  <a:rPr lang="en-US" b="1" dirty="0" smtClean="0"/>
                  <a:t>indistinguishable multiple </a:t>
                </a:r>
                <a:r>
                  <a:rPr lang="en-US" b="1" dirty="0"/>
                  <a:t>encryptions</a:t>
                </a:r>
                <a:r>
                  <a:rPr lang="en-US" dirty="0"/>
                  <a:t> in the presence of an eavesdropper.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r="-406"/>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16520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905536" y="942812"/>
            <a:ext cx="1228181" cy="1261945"/>
          </a:xfrm>
          <a:prstGeom prst="rect">
            <a:avLst/>
          </a:prstGeom>
        </p:spPr>
      </p:pic>
      <p:sp>
        <p:nvSpPr>
          <p:cNvPr id="2" name="Title 1"/>
          <p:cNvSpPr>
            <a:spLocks noGrp="1"/>
          </p:cNvSpPr>
          <p:nvPr>
            <p:ph type="title"/>
          </p:nvPr>
        </p:nvSpPr>
        <p:spPr/>
        <p:txBody>
          <a:bodyPr/>
          <a:lstStyle/>
          <a:p>
            <a:r>
              <a:rPr lang="en-US" dirty="0" smtClean="0"/>
              <a:t>Multiple Message Eavesdropping Attack</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4245073" cy="461665"/>
          </a:xfrm>
          <a:prstGeom prst="rect">
            <a:avLst/>
          </a:prstGeom>
        </p:spPr>
        <p:txBody>
          <a:bodyPr wrap="none">
            <a:spAutoFit/>
          </a:bodyPr>
          <a:lstStyle/>
          <a:p>
            <a:r>
              <a:rPr lang="en-US" sz="2400" b="1" dirty="0" smtClean="0"/>
              <a:t>m</a:t>
            </a:r>
            <a:r>
              <a:rPr lang="en-US" sz="2400" b="1" baseline="-25000" dirty="0" smtClean="0"/>
              <a:t>0</a:t>
            </a:r>
            <a:r>
              <a:rPr lang="en-US" sz="2400" dirty="0" smtClean="0"/>
              <a:t>=(0</a:t>
            </a:r>
            <a:r>
              <a:rPr lang="en-US" sz="2400" baseline="30000" dirty="0" smtClean="0">
                <a:latin typeface="Cambria Math" panose="02040503050406030204" pitchFamily="18" charset="0"/>
                <a:ea typeface="Cambria Math" panose="02040503050406030204" pitchFamily="18" charset="0"/>
              </a:rPr>
              <a:t>ℓ</a:t>
            </a:r>
            <a:r>
              <a:rPr lang="en-US" sz="2400" baseline="30000" dirty="0">
                <a:latin typeface="Cambria Math" panose="02040503050406030204" pitchFamily="18" charset="0"/>
                <a:ea typeface="Cambria Math" panose="02040503050406030204" pitchFamily="18" charset="0"/>
              </a:rPr>
              <a:t>(𝑛</a:t>
            </a:r>
            <a:r>
              <a:rPr lang="en-US" sz="2400" baseline="30000" dirty="0" smtClean="0">
                <a:latin typeface="Cambria Math" panose="02040503050406030204" pitchFamily="18" charset="0"/>
                <a:ea typeface="Cambria Math" panose="02040503050406030204" pitchFamily="18" charset="0"/>
              </a:rPr>
              <a:t>)</a:t>
            </a:r>
            <a:r>
              <a:rPr lang="en-US" sz="2400" dirty="0" smtClean="0"/>
              <a:t>,</a:t>
            </a:r>
            <a:r>
              <a:rPr lang="en-US" sz="2400" dirty="0"/>
              <a:t> 0</a:t>
            </a:r>
            <a:r>
              <a:rPr lang="en-US" sz="2400" baseline="30000" dirty="0">
                <a:latin typeface="Cambria Math" panose="02040503050406030204" pitchFamily="18" charset="0"/>
                <a:ea typeface="Cambria Math" panose="02040503050406030204" pitchFamily="18" charset="0"/>
              </a:rPr>
              <a:t>ℓ(𝑛)</a:t>
            </a:r>
            <a:r>
              <a:rPr lang="en-US" sz="2400" dirty="0" smtClean="0"/>
              <a:t>), </a:t>
            </a:r>
            <a:r>
              <a:rPr lang="en-US" sz="2400" b="1" dirty="0" smtClean="0"/>
              <a:t>m</a:t>
            </a:r>
            <a:r>
              <a:rPr lang="en-US" sz="2400" b="1" baseline="-25000" dirty="0" smtClean="0"/>
              <a:t>1</a:t>
            </a:r>
            <a:r>
              <a:rPr lang="en-US" sz="2400" dirty="0" smtClean="0"/>
              <a:t>=(0</a:t>
            </a:r>
            <a:r>
              <a:rPr lang="en-US" sz="2400" baseline="30000" dirty="0" smtClean="0">
                <a:latin typeface="Cambria Math" panose="02040503050406030204" pitchFamily="18" charset="0"/>
                <a:ea typeface="Cambria Math" panose="02040503050406030204" pitchFamily="18" charset="0"/>
              </a:rPr>
              <a:t>ℓ</a:t>
            </a:r>
            <a:r>
              <a:rPr lang="en-US" sz="2400" baseline="30000" dirty="0">
                <a:latin typeface="Cambria Math" panose="02040503050406030204" pitchFamily="18" charset="0"/>
                <a:ea typeface="Cambria Math" panose="02040503050406030204" pitchFamily="18" charset="0"/>
              </a:rPr>
              <a:t>(𝑛</a:t>
            </a:r>
            <a:r>
              <a:rPr lang="en-US" sz="2400" baseline="30000" dirty="0" smtClean="0">
                <a:latin typeface="Cambria Math" panose="02040503050406030204" pitchFamily="18" charset="0"/>
                <a:ea typeface="Cambria Math" panose="02040503050406030204" pitchFamily="18" charset="0"/>
              </a:rPr>
              <a:t>)</a:t>
            </a:r>
            <a:r>
              <a:rPr lang="en-US" sz="2400" dirty="0" smtClean="0"/>
              <a:t>,</a:t>
            </a:r>
            <a:r>
              <a:rPr lang="en-US" sz="2400" dirty="0"/>
              <a:t> </a:t>
            </a:r>
            <a:r>
              <a:rPr lang="en-US" sz="2400" dirty="0" smtClean="0"/>
              <a:t>1</a:t>
            </a:r>
            <a:r>
              <a:rPr lang="en-US" sz="2400" baseline="30000" dirty="0" smtClean="0">
                <a:latin typeface="Cambria Math" panose="02040503050406030204" pitchFamily="18" charset="0"/>
                <a:ea typeface="Cambria Math" panose="02040503050406030204" pitchFamily="18" charset="0"/>
              </a:rPr>
              <a:t>ℓ</a:t>
            </a:r>
            <a:r>
              <a:rPr lang="en-US" sz="2400" baseline="30000" dirty="0">
                <a:latin typeface="Cambria Math" panose="02040503050406030204" pitchFamily="18" charset="0"/>
                <a:ea typeface="Cambria Math" panose="02040503050406030204" pitchFamily="18" charset="0"/>
              </a:rPr>
              <a:t>(𝑛)</a:t>
            </a:r>
            <a:r>
              <a:rPr lang="en-US" sz="2400" dirty="0" smtClean="0"/>
              <a:t>)</a:t>
            </a:r>
            <a:endParaRPr lang="en-US" sz="2400" baseline="-25000" dirty="0"/>
          </a:p>
        </p:txBody>
      </p:sp>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s </a:t>
            </a:r>
            <a:r>
              <a:rPr lang="en-US" sz="2800" b="1" dirty="0">
                <a:sym typeface="Wingdings" panose="05000000000000000000" pitchFamily="2" charset="2"/>
              </a:rPr>
              <a:t></a:t>
            </a:r>
            <a:r>
              <a:rPr lang="en-US" sz="2800" b="1" dirty="0" smtClean="0"/>
              <a:t> Gen(1</a:t>
            </a:r>
            <a:r>
              <a:rPr lang="en-US" sz="2800" b="1" baseline="30000" dirty="0" smtClean="0"/>
              <a:t>n</a:t>
            </a:r>
            <a:r>
              <a:rPr lang="en-US" sz="2800" b="1" dirty="0" smtClean="0"/>
              <a:t>)</a:t>
            </a:r>
          </a:p>
          <a:p>
            <a:r>
              <a:rPr lang="en-US" sz="2800" b="1" dirty="0" smtClean="0"/>
              <a:t>c</a:t>
            </a:r>
            <a:r>
              <a:rPr lang="en-US" sz="2800" b="1" baseline="-25000" dirty="0" smtClean="0"/>
              <a:t>i</a:t>
            </a:r>
            <a:r>
              <a:rPr lang="en-US" sz="2800" b="1" dirty="0" smtClean="0"/>
              <a:t>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b,i</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2664874" y="2221526"/>
                <a:ext cx="4711033"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0"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1</m:t>
                          </m:r>
                        </m:sub>
                      </m:sSub>
                      <m:r>
                        <a:rPr lang="en-US" sz="2400" b="0" i="0" smtClean="0">
                          <a:latin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G</m:t>
                      </m:r>
                      <m:r>
                        <a:rPr lang="en-US" sz="240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s</m:t>
                      </m:r>
                      <m:r>
                        <a:rPr lang="en-US" sz="240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m:rPr>
                          <m:nor/>
                        </m:rPr>
                        <a:rPr lang="en-US" sz="2400" b="1" dirty="0"/>
                        <m:t>m</m:t>
                      </m:r>
                      <m:r>
                        <m:rPr>
                          <m:nor/>
                        </m:rPr>
                        <a:rPr lang="en-US" sz="2400" b="1" baseline="-25000" dirty="0"/>
                        <m:t>b</m:t>
                      </m:r>
                      <m:r>
                        <m:rPr>
                          <m:nor/>
                        </m:rPr>
                        <a:rPr lang="en-US" sz="2400" b="1" baseline="-25000" dirty="0"/>
                        <m:t>,</m:t>
                      </m:r>
                      <m:r>
                        <m:rPr>
                          <m:nor/>
                        </m:rPr>
                        <a:rPr lang="en-US" sz="2400" b="0" i="0" baseline="-25000" dirty="0" smtClean="0"/>
                        <m:t>1</m:t>
                      </m:r>
                      <m:r>
                        <m:rPr>
                          <m:nor/>
                        </m:rPr>
                        <a:rPr lang="en-US" sz="2400" dirty="0"/>
                        <m:t>,</m:t>
                      </m:r>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b="0" i="1" smtClean="0">
                              <a:latin typeface="Cambria Math" panose="02040503050406030204" pitchFamily="18" charset="0"/>
                            </a:rPr>
                            <m:t>2</m:t>
                          </m:r>
                        </m:sub>
                      </m:sSub>
                      <m:r>
                        <a:rPr lang="en-US" sz="2400" b="0" i="0" smtClean="0">
                          <a:latin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G</m:t>
                      </m:r>
                      <m:r>
                        <a:rPr lang="en-US" sz="240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s</m:t>
                      </m:r>
                      <m:r>
                        <a:rPr lang="en-US" sz="240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r>
                        <m:rPr>
                          <m:nor/>
                        </m:rPr>
                        <a:rPr lang="en-US" sz="2400" b="1" dirty="0"/>
                        <m:t>m</m:t>
                      </m:r>
                      <m:r>
                        <m:rPr>
                          <m:nor/>
                        </m:rPr>
                        <a:rPr lang="en-US" sz="2400" b="1" baseline="-25000" dirty="0"/>
                        <m:t>b</m:t>
                      </m:r>
                      <m:r>
                        <m:rPr>
                          <m:nor/>
                        </m:rPr>
                        <a:rPr lang="en-US" sz="2400" b="1" baseline="-25000" dirty="0"/>
                        <m:t>,</m:t>
                      </m:r>
                      <m:r>
                        <m:rPr>
                          <m:nor/>
                        </m:rPr>
                        <a:rPr lang="en-US" sz="2400" b="1" baseline="-25000" dirty="0"/>
                        <m:t>2</m:t>
                      </m:r>
                      <m:r>
                        <a:rPr lang="en-US" sz="2400" b="0" i="0" smtClean="0">
                          <a:latin typeface="Cambria Math" panose="02040503050406030204" pitchFamily="18" charset="0"/>
                          <a:ea typeface="Cambria Math" panose="02040503050406030204" pitchFamily="18" charset="0"/>
                        </a:rPr>
                        <m:t>)</m:t>
                      </m:r>
                    </m:oMath>
                  </m:oMathPara>
                </a14:m>
                <a:endParaRPr lang="en-US" sz="2400" dirty="0"/>
              </a:p>
              <a:p>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2664874" y="2221526"/>
                <a:ext cx="4711033" cy="830997"/>
              </a:xfrm>
              <a:prstGeom prst="rect">
                <a:avLst/>
              </a:prstGeom>
              <a:blipFill>
                <a:blip r:embed="rId6"/>
                <a:stretch>
                  <a:fillRect/>
                </a:stretch>
              </a:blipFill>
            </p:spPr>
            <p:txBody>
              <a:bodyPr/>
              <a:lstStyle/>
              <a:p>
                <a:r>
                  <a:rPr lang="en-US">
                    <a:noFill/>
                  </a:rPr>
                  <a:t> </a:t>
                </a:r>
              </a:p>
            </p:txBody>
          </p:sp>
        </mc:Fallback>
      </mc:AlternateContent>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sp>
        <p:nvSpPr>
          <p:cNvPr id="13" name="Content Placeholder 12"/>
          <p:cNvSpPr>
            <a:spLocks noGrp="1"/>
          </p:cNvSpPr>
          <p:nvPr>
            <p:ph idx="1"/>
          </p:nvPr>
        </p:nvSpPr>
        <p:spPr>
          <a:xfrm>
            <a:off x="838200" y="3948315"/>
            <a:ext cx="10515600" cy="2228648"/>
          </a:xfrm>
        </p:spPr>
        <p:txBody>
          <a:bodyPr/>
          <a:lstStyle/>
          <a:p>
            <a:endParaRPr lang="en-US" dirty="0" smtClean="0"/>
          </a:p>
          <a:p>
            <a:endParaRPr lang="en-US" dirty="0"/>
          </a:p>
        </p:txBody>
      </p:sp>
      <mc:AlternateContent xmlns:mc="http://schemas.openxmlformats.org/markup-compatibility/2006" xmlns:a14="http://schemas.microsoft.com/office/drawing/2010/main">
        <mc:Choice Requires="a14">
          <p:sp>
            <p:nvSpPr>
              <p:cNvPr id="23" name="TextBox 22"/>
              <p:cNvSpPr txBox="1"/>
              <p:nvPr/>
            </p:nvSpPr>
            <p:spPr>
              <a:xfrm>
                <a:off x="2417541" y="3532887"/>
                <a:ext cx="4456413" cy="13281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𝑏</m:t>
                          </m:r>
                        </m:e>
                        <m:sup>
                          <m:r>
                            <a:rPr lang="en-US" sz="3600" b="0" i="1" smtClean="0">
                              <a:latin typeface="Cambria Math" panose="02040503050406030204" pitchFamily="18" charset="0"/>
                            </a:rPr>
                            <m:t>′</m:t>
                          </m:r>
                        </m:sup>
                      </m:sSup>
                      <m:r>
                        <a:rPr lang="en-US" sz="3600" b="0" i="1" smtClean="0">
                          <a:latin typeface="Cambria Math" panose="02040503050406030204" pitchFamily="18" charset="0"/>
                        </a:rPr>
                        <m:t>=</m:t>
                      </m:r>
                      <m:d>
                        <m:dPr>
                          <m:begChr m:val="{"/>
                          <m:endChr m:val=""/>
                          <m:ctrlPr>
                            <a:rPr lang="en-US" sz="3600" b="0" i="1" smtClean="0">
                              <a:latin typeface="Cambria Math" panose="02040503050406030204" pitchFamily="18" charset="0"/>
                            </a:rPr>
                          </m:ctrlPr>
                        </m:dPr>
                        <m:e>
                          <m:eqArr>
                            <m:eqArrPr>
                              <m:ctrlPr>
                                <a:rPr lang="en-US" sz="3600" b="0" i="1" smtClean="0">
                                  <a:latin typeface="Cambria Math" panose="02040503050406030204" pitchFamily="18" charset="0"/>
                                </a:rPr>
                              </m:ctrlPr>
                            </m:eqArrPr>
                            <m:e>
                              <m:r>
                                <a:rPr lang="en-US" sz="3600" b="0" i="1" smtClean="0">
                                  <a:latin typeface="Cambria Math" panose="02040503050406030204" pitchFamily="18" charset="0"/>
                                </a:rPr>
                                <m:t>1</m:t>
                              </m:r>
                              <m:r>
                                <m:rPr>
                                  <m:nor/>
                                </m:rPr>
                                <a:rPr lang="en-US" sz="3600" b="0" i="0" smtClean="0">
                                  <a:latin typeface="Cambria Math" panose="02040503050406030204" pitchFamily="18" charset="0"/>
                                </a:rPr>
                                <m:t>      </m:t>
                              </m:r>
                              <m:r>
                                <m:rPr>
                                  <m:nor/>
                                </m:rPr>
                                <a:rPr lang="en-US" sz="3600" dirty="0"/>
                                <m:t>if</m:t>
                              </m:r>
                              <m:r>
                                <m:rPr>
                                  <m:nor/>
                                </m:rPr>
                                <a:rPr lang="en-US" sz="3600" dirty="0"/>
                                <m:t> </m:t>
                              </m:r>
                              <m:sSub>
                                <m:sSubPr>
                                  <m:ctrlPr>
                                    <a:rPr lang="en-US" sz="3600" i="1">
                                      <a:latin typeface="Cambria Math" panose="02040503050406030204" pitchFamily="18" charset="0"/>
                                    </a:rPr>
                                  </m:ctrlPr>
                                </m:sSubPr>
                                <m:e>
                                  <m:r>
                                    <a:rPr lang="en-US" sz="3600" i="1">
                                      <a:latin typeface="Cambria Math" panose="02040503050406030204" pitchFamily="18" charset="0"/>
                                    </a:rPr>
                                    <m:t>𝑐</m:t>
                                  </m:r>
                                </m:e>
                                <m:sub>
                                  <m:r>
                                    <a:rPr lang="en-US" sz="3600" i="1">
                                      <a:latin typeface="Cambria Math" panose="02040503050406030204" pitchFamily="18" charset="0"/>
                                    </a:rPr>
                                    <m:t>1</m:t>
                                  </m:r>
                                </m:sub>
                              </m:sSub>
                              <m:r>
                                <a:rPr lang="en-US" sz="3600" i="1">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i="1">
                                      <a:latin typeface="Cambria Math" panose="02040503050406030204" pitchFamily="18" charset="0"/>
                                      <a:ea typeface="Cambria Math" panose="02040503050406030204" pitchFamily="18" charset="0"/>
                                    </a:rPr>
                                    <m:t>2</m:t>
                                  </m:r>
                                  <m:r>
                                    <a:rPr lang="en-US" sz="3600" b="0" i="1" smtClean="0">
                                      <a:latin typeface="Cambria Math" panose="02040503050406030204" pitchFamily="18" charset="0"/>
                                      <a:ea typeface="Cambria Math" panose="02040503050406030204" pitchFamily="18" charset="0"/>
                                    </a:rPr>
                                    <m:t>   </m:t>
                                  </m:r>
                                </m:sub>
                              </m:sSub>
                            </m:e>
                            <m:e>
                              <m:r>
                                <a:rPr lang="en-US" sz="3600" b="0" i="1" smtClean="0">
                                  <a:latin typeface="Cambria Math" panose="02040503050406030204" pitchFamily="18" charset="0"/>
                                </a:rPr>
                                <m:t>0</m:t>
                              </m:r>
                              <m:r>
                                <a:rPr lang="en-US" sz="3600" b="0" i="1" smtClean="0">
                                  <a:latin typeface="Cambria Math" panose="02040503050406030204" pitchFamily="18" charset="0"/>
                                </a:rPr>
                                <m:t>      </m:t>
                              </m:r>
                              <m:r>
                                <a:rPr lang="en-US" sz="3600" b="0" i="1" smtClean="0">
                                  <a:latin typeface="Cambria Math" panose="02040503050406030204" pitchFamily="18" charset="0"/>
                                </a:rPr>
                                <m:t>𝑜𝑡</m:t>
                              </m:r>
                              <m:r>
                                <a:rPr lang="en-US" sz="3600" b="0" i="1" smtClean="0">
                                  <a:latin typeface="Cambria Math" panose="02040503050406030204" pitchFamily="18" charset="0"/>
                                </a:rPr>
                                <m:t>h</m:t>
                              </m:r>
                              <m:r>
                                <a:rPr lang="en-US" sz="3600" b="0" i="1" smtClean="0">
                                  <a:latin typeface="Cambria Math" panose="02040503050406030204" pitchFamily="18" charset="0"/>
                                </a:rPr>
                                <m:t>𝑒𝑟𝑤𝑖𝑠𝑒</m:t>
                              </m:r>
                            </m:e>
                          </m:eqArr>
                        </m:e>
                      </m:d>
                    </m:oMath>
                  </m:oMathPara>
                </a14:m>
                <a:endParaRPr lang="en-US" sz="3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417541" y="3532887"/>
                <a:ext cx="4456413" cy="13281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07576" y="5217591"/>
                <a:ext cx="8225009" cy="646331"/>
              </a:xfrm>
              <a:prstGeom prst="rect">
                <a:avLst/>
              </a:prstGeom>
              <a:noFill/>
            </p:spPr>
            <p:txBody>
              <a:bodyPr wrap="none" rtlCol="0">
                <a:spAutoFit/>
              </a:bodyPr>
              <a:lstStyle/>
              <a:p>
                <a:r>
                  <a:rPr lang="en-US" sz="3600" dirty="0" smtClean="0"/>
                  <a:t>Analysis: If b=0 then </a:t>
                </a:r>
                <a14:m>
                  <m:oMath xmlns:m="http://schemas.openxmlformats.org/officeDocument/2006/math">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i="1">
                            <a:latin typeface="Cambria Math" panose="02040503050406030204" pitchFamily="18" charset="0"/>
                            <a:ea typeface="Cambria Math" panose="02040503050406030204" pitchFamily="18" charset="0"/>
                          </a:rPr>
                          <m:t>1</m:t>
                        </m:r>
                      </m:sub>
                    </m:sSub>
                    <m:r>
                      <a:rPr lang="en-US" sz="3600" i="1">
                        <a:latin typeface="Cambria Math" panose="02040503050406030204" pitchFamily="18" charset="0"/>
                        <a:ea typeface="Cambria Math" panose="02040503050406030204" pitchFamily="18" charset="0"/>
                      </a:rPr>
                      <m:t>=</m:t>
                    </m:r>
                  </m:oMath>
                </a14:m>
                <a:r>
                  <a:rPr lang="en-US" sz="3600" dirty="0">
                    <a:ea typeface="Cambria Math" panose="02040503050406030204" pitchFamily="18" charset="0"/>
                  </a:rPr>
                  <a:t> </a:t>
                </a:r>
                <a14:m>
                  <m:oMath xmlns:m="http://schemas.openxmlformats.org/officeDocument/2006/math">
                    <m:r>
                      <m:rPr>
                        <m:sty m:val="p"/>
                      </m:rPr>
                      <a:rPr lang="en-US" sz="3600">
                        <a:latin typeface="Cambria Math" panose="02040503050406030204" pitchFamily="18" charset="0"/>
                        <a:ea typeface="Cambria Math" panose="02040503050406030204" pitchFamily="18" charset="0"/>
                      </a:rPr>
                      <m:t>G</m:t>
                    </m:r>
                    <m:r>
                      <a:rPr lang="en-US" sz="360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s</m:t>
                    </m:r>
                    <m:r>
                      <a:rPr lang="en-US" sz="360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m:t>
                    </m:r>
                  </m:oMath>
                </a14:m>
                <a:r>
                  <a:rPr lang="en-US" sz="3600" dirty="0"/>
                  <a:t> 0</a:t>
                </a:r>
                <a:r>
                  <a:rPr lang="en-US" sz="3600" baseline="30000" dirty="0">
                    <a:latin typeface="Cambria Math" panose="02040503050406030204" pitchFamily="18" charset="0"/>
                    <a:ea typeface="Cambria Math" panose="02040503050406030204" pitchFamily="18" charset="0"/>
                  </a:rPr>
                  <a:t>ℓ(𝑛</a:t>
                </a:r>
                <a:r>
                  <a:rPr lang="en-US" sz="3600" baseline="30000" dirty="0" smtClean="0">
                    <a:latin typeface="Cambria Math" panose="02040503050406030204" pitchFamily="18" charset="0"/>
                    <a:ea typeface="Cambria Math" panose="02040503050406030204" pitchFamily="18" charset="0"/>
                  </a:rPr>
                  <a:t>)</a:t>
                </a:r>
                <a:r>
                  <a:rPr lang="en-US" sz="3600" dirty="0" smtClean="0"/>
                  <a:t> </a:t>
                </a:r>
                <a14:m>
                  <m:oMath xmlns:m="http://schemas.openxmlformats.org/officeDocument/2006/math">
                    <m:r>
                      <a:rPr lang="en-US" sz="3600" i="1">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b="0" i="1" smtClean="0">
                            <a:latin typeface="Cambria Math" panose="02040503050406030204" pitchFamily="18" charset="0"/>
                            <a:ea typeface="Cambria Math" panose="02040503050406030204" pitchFamily="18" charset="0"/>
                          </a:rPr>
                          <m:t>2</m:t>
                        </m:r>
                      </m:sub>
                    </m:sSub>
                  </m:oMath>
                </a14:m>
                <a:endParaRPr lang="en-US" sz="3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07576" y="5217591"/>
                <a:ext cx="8225009" cy="646331"/>
              </a:xfrm>
              <a:prstGeom prst="rect">
                <a:avLst/>
              </a:prstGeom>
              <a:blipFill>
                <a:blip r:embed="rId8"/>
                <a:stretch>
                  <a:fillRect l="-2298" t="-15094"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07576" y="5878812"/>
                <a:ext cx="10874259" cy="1200329"/>
              </a:xfrm>
              <a:prstGeom prst="rect">
                <a:avLst/>
              </a:prstGeom>
              <a:noFill/>
            </p:spPr>
            <p:txBody>
              <a:bodyPr wrap="none" rtlCol="0">
                <a:spAutoFit/>
              </a:bodyPr>
              <a:lstStyle/>
              <a:p>
                <a:r>
                  <a:rPr lang="en-US" sz="3600" dirty="0" smtClean="0"/>
                  <a:t>Analysis: If b=1 then </a:t>
                </a:r>
                <a14:m>
                  <m:oMath xmlns:m="http://schemas.openxmlformats.org/officeDocument/2006/math">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i="1">
                            <a:latin typeface="Cambria Math" panose="02040503050406030204" pitchFamily="18" charset="0"/>
                            <a:ea typeface="Cambria Math" panose="02040503050406030204" pitchFamily="18" charset="0"/>
                          </a:rPr>
                          <m:t>1</m:t>
                        </m:r>
                      </m:sub>
                    </m:sSub>
                    <m:r>
                      <a:rPr lang="en-US" sz="3600" b="0" i="0" smtClean="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G</m:t>
                    </m:r>
                    <m:r>
                      <a:rPr lang="en-US" sz="360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s</m:t>
                    </m:r>
                    <m:r>
                      <a:rPr lang="en-US" sz="360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m:t>
                    </m:r>
                    <m:r>
                      <m:rPr>
                        <m:nor/>
                      </m:rPr>
                      <a:rPr lang="en-US" sz="3600" dirty="0"/>
                      <m:t>0</m:t>
                    </m:r>
                    <m:r>
                      <m:rPr>
                        <m:nor/>
                      </m:rPr>
                      <a:rPr lang="en-US" sz="3600" baseline="30000" dirty="0">
                        <a:latin typeface="Cambria Math" panose="02040503050406030204" pitchFamily="18" charset="0"/>
                        <a:ea typeface="Cambria Math" panose="02040503050406030204" pitchFamily="18" charset="0"/>
                      </a:rPr>
                      <m:t>ℓ</m:t>
                    </m:r>
                    <m:r>
                      <m:rPr>
                        <m:nor/>
                      </m:rPr>
                      <a:rPr lang="en-US" sz="3600" baseline="30000" dirty="0">
                        <a:latin typeface="Cambria Math" panose="02040503050406030204" pitchFamily="18" charset="0"/>
                        <a:ea typeface="Cambria Math" panose="02040503050406030204" pitchFamily="18" charset="0"/>
                      </a:rPr>
                      <m:t>(</m:t>
                    </m:r>
                    <m:r>
                      <m:rPr>
                        <m:nor/>
                      </m:rPr>
                      <a:rPr lang="en-US" sz="3600" baseline="30000" dirty="0">
                        <a:latin typeface="Cambria Math" panose="02040503050406030204" pitchFamily="18" charset="0"/>
                        <a:ea typeface="Cambria Math" panose="02040503050406030204" pitchFamily="18" charset="0"/>
                      </a:rPr>
                      <m:t>𝑛</m:t>
                    </m:r>
                    <m:r>
                      <m:rPr>
                        <m:nor/>
                      </m:rPr>
                      <a:rPr lang="en-US" sz="3600" baseline="30000" dirty="0">
                        <a:latin typeface="Cambria Math" panose="02040503050406030204" pitchFamily="18" charset="0"/>
                        <a:ea typeface="Cambria Math" panose="02040503050406030204" pitchFamily="18" charset="0"/>
                      </a:rPr>
                      <m:t>)</m:t>
                    </m:r>
                    <m:r>
                      <a:rPr lang="en-US" sz="3600" i="1" smtClean="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G</m:t>
                    </m:r>
                    <m:r>
                      <a:rPr lang="en-US" sz="3600">
                        <a:latin typeface="Cambria Math" panose="02040503050406030204" pitchFamily="18" charset="0"/>
                        <a:ea typeface="Cambria Math" panose="02040503050406030204" pitchFamily="18" charset="0"/>
                      </a:rPr>
                      <m:t>(</m:t>
                    </m:r>
                    <m:r>
                      <m:rPr>
                        <m:sty m:val="p"/>
                      </m:rPr>
                      <a:rPr lang="en-US" sz="3600">
                        <a:latin typeface="Cambria Math" panose="02040503050406030204" pitchFamily="18" charset="0"/>
                        <a:ea typeface="Cambria Math" panose="02040503050406030204" pitchFamily="18" charset="0"/>
                      </a:rPr>
                      <m:t>s</m:t>
                    </m:r>
                    <m:r>
                      <a:rPr lang="en-US" sz="360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m:t>
                    </m:r>
                    <m:r>
                      <m:rPr>
                        <m:nor/>
                      </m:rPr>
                      <a:rPr lang="en-US" sz="3600" b="0" i="0" dirty="0" smtClean="0"/>
                      <m:t>1</m:t>
                    </m:r>
                    <m:r>
                      <m:rPr>
                        <m:nor/>
                      </m:rPr>
                      <a:rPr lang="en-US" sz="3600" baseline="30000" dirty="0">
                        <a:latin typeface="Cambria Math" panose="02040503050406030204" pitchFamily="18" charset="0"/>
                        <a:ea typeface="Cambria Math" panose="02040503050406030204" pitchFamily="18" charset="0"/>
                      </a:rPr>
                      <m:t>ℓ</m:t>
                    </m:r>
                    <m:r>
                      <m:rPr>
                        <m:nor/>
                      </m:rPr>
                      <a:rPr lang="en-US" sz="3600" baseline="30000" dirty="0">
                        <a:latin typeface="Cambria Math" panose="02040503050406030204" pitchFamily="18" charset="0"/>
                        <a:ea typeface="Cambria Math" panose="02040503050406030204" pitchFamily="18" charset="0"/>
                      </a:rPr>
                      <m:t>(</m:t>
                    </m:r>
                    <m:r>
                      <m:rPr>
                        <m:nor/>
                      </m:rPr>
                      <a:rPr lang="en-US" sz="3600" baseline="30000" dirty="0">
                        <a:latin typeface="Cambria Math" panose="02040503050406030204" pitchFamily="18" charset="0"/>
                        <a:ea typeface="Cambria Math" panose="02040503050406030204" pitchFamily="18" charset="0"/>
                      </a:rPr>
                      <m:t>𝑛</m:t>
                    </m:r>
                    <m:r>
                      <m:rPr>
                        <m:nor/>
                      </m:rPr>
                      <a:rPr lang="en-US" sz="3600" baseline="30000" dirty="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i="1">
                            <a:latin typeface="Cambria Math" panose="02040503050406030204" pitchFamily="18" charset="0"/>
                            <a:ea typeface="Cambria Math" panose="02040503050406030204" pitchFamily="18" charset="0"/>
                          </a:rPr>
                          <m:t>2</m:t>
                        </m:r>
                      </m:sub>
                    </m:sSub>
                  </m:oMath>
                </a14:m>
                <a:endParaRPr lang="en-US" sz="3600" baseline="-25000" dirty="0"/>
              </a:p>
              <a:p>
                <a:r>
                  <a:rPr lang="en-US" sz="3600" dirty="0" smtClean="0"/>
                  <a:t> </a:t>
                </a:r>
                <a:endParaRPr lang="en-US" sz="3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07576" y="5878812"/>
                <a:ext cx="10874259" cy="1200329"/>
              </a:xfrm>
              <a:prstGeom prst="rect">
                <a:avLst/>
              </a:prstGeom>
              <a:blipFill>
                <a:blip r:embed="rId9"/>
                <a:stretch>
                  <a:fillRect l="-1738" t="-7614"/>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59151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54167E-6 3.33333E-6 L 0.06549 0.00069 " pathEditMode="relative" rAng="0" ptsTypes="AA">
                                      <p:cBhvr>
                                        <p:cTn id="10" dur="2000" fill="hold"/>
                                        <p:tgtEl>
                                          <p:spTgt spid="9"/>
                                        </p:tgtEl>
                                        <p:attrNameLst>
                                          <p:attrName>ppt_x</p:attrName>
                                          <p:attrName>ppt_y</p:attrName>
                                        </p:attrNameLst>
                                      </p:cBhvr>
                                      <p:rCtr x="3268" y="2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2.91667E-6 1.48148E-6 L 0.31562 0.00162 " pathEditMode="relative" rAng="0" ptsTypes="AA">
                                      <p:cBhvr>
                                        <p:cTn id="28" dur="2000" fill="hold"/>
                                        <p:tgtEl>
                                          <p:spTgt spid="20"/>
                                        </p:tgtEl>
                                        <p:attrNameLst>
                                          <p:attrName>ppt_x</p:attrName>
                                          <p:attrName>ppt_y</p:attrName>
                                        </p:attrNameLst>
                                      </p:cBhvr>
                                      <p:rCtr x="15781" y="69"/>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23" grpId="0"/>
      <p:bldP spid="24"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We Cheat?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0520" y="1825625"/>
                <a:ext cx="11536680" cy="4351338"/>
              </a:xfrm>
            </p:spPr>
            <p:txBody>
              <a:bodyPr>
                <a:noAutofit/>
              </a:bodyPr>
              <a:lstStyle/>
              <a:p>
                <a:r>
                  <a:rPr lang="en-US" sz="3400" dirty="0"/>
                  <a:t>Attack </a:t>
                </a:r>
                <a:r>
                  <a:rPr lang="en-US" sz="3400" dirty="0" smtClean="0"/>
                  <a:t>specifically exploited </a:t>
                </a:r>
                <a:r>
                  <a:rPr lang="en-US" sz="3400" dirty="0"/>
                  <a:t>the fact that we can ask to see multiple encryptions of the same message…</a:t>
                </a:r>
              </a:p>
              <a:p>
                <a:r>
                  <a:rPr lang="en-US" sz="3400" dirty="0" smtClean="0"/>
                  <a:t>The above argument might appear to show that no encryption scheme provides secure </a:t>
                </a:r>
                <a:r>
                  <a:rPr lang="en-US" sz="3400" b="1" dirty="0" smtClean="0"/>
                  <a:t>indistinguishable </a:t>
                </a:r>
                <a:r>
                  <a:rPr lang="en-US" sz="3400" b="1" dirty="0"/>
                  <a:t>multiple encryptions</a:t>
                </a:r>
                <a:r>
                  <a:rPr lang="en-US" sz="3400" dirty="0"/>
                  <a:t> in the presence of an eavesdropper. </a:t>
                </a:r>
                <a:endParaRPr lang="en-US" sz="3400" dirty="0" smtClean="0"/>
              </a:p>
              <a:p>
                <a:pPr marL="0" indent="0">
                  <a:buNone/>
                </a:pPr>
                <a:endParaRPr lang="en-US" sz="3400" b="1" dirty="0" smtClean="0"/>
              </a:p>
              <a:p>
                <a:pPr marL="0" indent="0">
                  <a:buNone/>
                </a:pPr>
                <a:r>
                  <a:rPr lang="en-US" sz="3400" b="1" dirty="0" smtClean="0"/>
                  <a:t>Theorem</a:t>
                </a:r>
                <a:r>
                  <a:rPr lang="en-US" sz="3400" dirty="0" smtClean="0"/>
                  <a:t>: If </a:t>
                </a:r>
                <a14:m>
                  <m:oMath xmlns:m="http://schemas.openxmlformats.org/officeDocument/2006/math">
                    <m:r>
                      <m:rPr>
                        <m:sty m:val="p"/>
                      </m:rPr>
                      <a:rPr lang="el-GR" sz="3400" i="1">
                        <a:latin typeface="Cambria Math" panose="02040503050406030204" pitchFamily="18" charset="0"/>
                        <a:ea typeface="Cambria Math" panose="02040503050406030204" pitchFamily="18" charset="0"/>
                      </a:rPr>
                      <m:t>Π</m:t>
                    </m:r>
                  </m:oMath>
                </a14:m>
                <a:r>
                  <a:rPr lang="en-US" sz="3400" dirty="0" smtClean="0"/>
                  <a:t> is (stateless) encryption scheme and </a:t>
                </a:r>
                <a:r>
                  <a:rPr lang="en-US" sz="3400" dirty="0" err="1" smtClean="0"/>
                  <a:t>Enc</a:t>
                </a:r>
                <a:r>
                  <a:rPr lang="en-US" sz="3400" dirty="0" smtClean="0"/>
                  <a:t> is deterministic then </a:t>
                </a:r>
                <a14:m>
                  <m:oMath xmlns:m="http://schemas.openxmlformats.org/officeDocument/2006/math">
                    <m:r>
                      <m:rPr>
                        <m:sty m:val="p"/>
                      </m:rPr>
                      <a:rPr lang="el-GR" sz="3400" i="1">
                        <a:latin typeface="Cambria Math" panose="02040503050406030204" pitchFamily="18" charset="0"/>
                        <a:ea typeface="Cambria Math" panose="02040503050406030204" pitchFamily="18" charset="0"/>
                      </a:rPr>
                      <m:t>Π</m:t>
                    </m:r>
                  </m:oMath>
                </a14:m>
                <a:r>
                  <a:rPr lang="en-US" sz="3400" dirty="0" smtClean="0"/>
                  <a:t> does </a:t>
                </a:r>
                <a:r>
                  <a:rPr lang="en-US" sz="3400" b="1" dirty="0" smtClean="0"/>
                  <a:t>not provide</a:t>
                </a:r>
                <a:r>
                  <a:rPr lang="en-US" sz="3400" dirty="0" smtClean="0"/>
                  <a:t> secure </a:t>
                </a:r>
                <a:r>
                  <a:rPr lang="en-US" sz="3400" b="1" dirty="0"/>
                  <a:t>indistinguishable multiple encryptions</a:t>
                </a:r>
                <a:r>
                  <a:rPr lang="en-US" sz="3400" dirty="0"/>
                  <a:t> </a:t>
                </a:r>
                <a:endParaRPr lang="en-US" sz="3400" dirty="0" smtClean="0"/>
              </a:p>
              <a:p>
                <a:pPr marL="0" indent="0">
                  <a:buNone/>
                </a:pPr>
                <a:endParaRPr lang="en-US" sz="24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0520" y="1825625"/>
                <a:ext cx="11536680" cy="4351338"/>
              </a:xfrm>
              <a:blipFill>
                <a:blip r:embed="rId2"/>
                <a:stretch>
                  <a:fillRect l="-1480" t="-3081" r="-423" b="-12325"/>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34151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905536" y="942812"/>
            <a:ext cx="1228181" cy="1261945"/>
          </a:xfrm>
          <a:prstGeom prst="rect">
            <a:avLst/>
          </a:prstGeom>
        </p:spPr>
      </p:pic>
      <p:sp>
        <p:nvSpPr>
          <p:cNvPr id="2" name="Title 1"/>
          <p:cNvSpPr>
            <a:spLocks noGrp="1"/>
          </p:cNvSpPr>
          <p:nvPr>
            <p:ph type="title"/>
          </p:nvPr>
        </p:nvSpPr>
        <p:spPr/>
        <p:txBody>
          <a:bodyPr/>
          <a:lstStyle/>
          <a:p>
            <a:r>
              <a:rPr lang="en-US" dirty="0" smtClean="0"/>
              <a:t>Multiple Message Eavesdropping</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4203395" cy="461665"/>
          </a:xfrm>
          <a:prstGeom prst="rect">
            <a:avLst/>
          </a:prstGeom>
        </p:spPr>
        <p:txBody>
          <a:bodyPr wrap="none">
            <a:spAutoFit/>
          </a:bodyPr>
          <a:lstStyle/>
          <a:p>
            <a:r>
              <a:rPr lang="en-US" sz="2400" b="1" dirty="0"/>
              <a:t>m</a:t>
            </a:r>
            <a:r>
              <a:rPr lang="en-US" sz="2400" b="1" baseline="-25000" dirty="0"/>
              <a:t>0</a:t>
            </a:r>
            <a:r>
              <a:rPr lang="en-US" sz="2400" dirty="0"/>
              <a:t>=(0</a:t>
            </a:r>
            <a:r>
              <a:rPr lang="en-US" sz="2400" baseline="30000" dirty="0">
                <a:latin typeface="Cambria Math" panose="02040503050406030204" pitchFamily="18" charset="0"/>
                <a:ea typeface="Cambria Math" panose="02040503050406030204" pitchFamily="18" charset="0"/>
              </a:rPr>
              <a:t>ℓ(𝑛)</a:t>
            </a:r>
            <a:r>
              <a:rPr lang="en-US" sz="2400" dirty="0"/>
              <a:t>, 0</a:t>
            </a:r>
            <a:r>
              <a:rPr lang="en-US" sz="2400" baseline="30000" dirty="0">
                <a:latin typeface="Cambria Math" panose="02040503050406030204" pitchFamily="18" charset="0"/>
                <a:ea typeface="Cambria Math" panose="02040503050406030204" pitchFamily="18" charset="0"/>
              </a:rPr>
              <a:t>ℓ(𝑛)</a:t>
            </a:r>
            <a:r>
              <a:rPr lang="en-US" sz="2400" dirty="0"/>
              <a:t>), </a:t>
            </a:r>
            <a:r>
              <a:rPr lang="en-US" sz="2400" b="1" dirty="0"/>
              <a:t>m</a:t>
            </a:r>
            <a:r>
              <a:rPr lang="en-US" sz="2400" b="1" baseline="-25000" dirty="0"/>
              <a:t>1</a:t>
            </a:r>
            <a:r>
              <a:rPr lang="en-US" sz="2400" dirty="0"/>
              <a:t>=(0</a:t>
            </a:r>
            <a:r>
              <a:rPr lang="en-US" sz="2400" baseline="30000" dirty="0">
                <a:latin typeface="Cambria Math" panose="02040503050406030204" pitchFamily="18" charset="0"/>
                <a:ea typeface="Cambria Math" panose="02040503050406030204" pitchFamily="18" charset="0"/>
              </a:rPr>
              <a:t>ℓ(𝑛)</a:t>
            </a:r>
            <a:r>
              <a:rPr lang="en-US" sz="2400" dirty="0"/>
              <a:t>, 1</a:t>
            </a:r>
            <a:r>
              <a:rPr lang="en-US" sz="2400" baseline="30000" dirty="0">
                <a:latin typeface="Cambria Math" panose="02040503050406030204" pitchFamily="18" charset="0"/>
                <a:ea typeface="Cambria Math" panose="02040503050406030204" pitchFamily="18" charset="0"/>
              </a:rPr>
              <a:t>ℓ(𝑛)</a:t>
            </a:r>
            <a:r>
              <a:rPr lang="en-US" sz="2400" dirty="0"/>
              <a:t>)</a:t>
            </a:r>
            <a:endParaRPr lang="en-US" sz="2400" baseline="-25000" dirty="0"/>
          </a:p>
        </p:txBody>
      </p:sp>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s </a:t>
            </a:r>
            <a:r>
              <a:rPr lang="en-US" sz="2800" b="1" dirty="0">
                <a:sym typeface="Wingdings" panose="05000000000000000000" pitchFamily="2" charset="2"/>
              </a:rPr>
              <a:t></a:t>
            </a:r>
            <a:r>
              <a:rPr lang="en-US" sz="2800" b="1" dirty="0" smtClean="0"/>
              <a:t> Gen(1</a:t>
            </a:r>
            <a:r>
              <a:rPr lang="en-US" sz="2800" b="1" baseline="30000" dirty="0" smtClean="0"/>
              <a:t>n</a:t>
            </a:r>
            <a:r>
              <a:rPr lang="en-US" sz="2800" b="1" dirty="0" smtClean="0"/>
              <a:t>)</a:t>
            </a:r>
          </a:p>
          <a:p>
            <a:r>
              <a:rPr lang="en-US" sz="2800" b="1" dirty="0" smtClean="0"/>
              <a:t>c</a:t>
            </a:r>
            <a:r>
              <a:rPr lang="en-US" sz="2800" b="1" baseline="-25000" dirty="0" smtClean="0"/>
              <a:t>i</a:t>
            </a:r>
            <a:r>
              <a:rPr lang="en-US" sz="2800" b="1" dirty="0" smtClean="0"/>
              <a:t>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b,i</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2480758" y="2177295"/>
                <a:ext cx="5026184" cy="509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1</m:t>
                              </m:r>
                            </m:sub>
                          </m:sSub>
                          <m:sSub>
                            <m:sSubPr>
                              <m:ctrlPr>
                                <a:rPr lang="en-US" sz="2400" i="1">
                                  <a:latin typeface="Cambria Math" panose="02040503050406030204" pitchFamily="18" charset="0"/>
                                  <a:ea typeface="Cambria Math" panose="02040503050406030204" pitchFamily="18" charset="0"/>
                                </a:rPr>
                              </m:ctrlPr>
                            </m:sSubPr>
                            <m:e>
                              <m:r>
                                <a:rPr lang="en-US" sz="240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Enc</m:t>
                              </m:r>
                            </m:e>
                            <m:sub>
                              <m:r>
                                <a:rPr lang="en-US" sz="2400" i="1">
                                  <a:latin typeface="Cambria Math" panose="02040503050406030204" pitchFamily="18" charset="0"/>
                                  <a:ea typeface="Cambria Math" panose="02040503050406030204" pitchFamily="18" charset="0"/>
                                </a:rPr>
                                <m:t>𝐾</m:t>
                              </m:r>
                            </m:sub>
                          </m:sSub>
                          <m:r>
                            <a:rPr lang="en-US" sz="2400">
                              <a:latin typeface="Cambria Math" panose="02040503050406030204" pitchFamily="18" charset="0"/>
                              <a:ea typeface="Cambria Math" panose="02040503050406030204" pitchFamily="18" charset="0"/>
                            </a:rPr>
                            <m:t>(</m:t>
                          </m:r>
                          <m:r>
                            <m:rPr>
                              <m:nor/>
                            </m:rPr>
                            <a:rPr lang="en-US" sz="2400" b="1" dirty="0"/>
                            <m:t>m</m:t>
                          </m:r>
                          <m:r>
                            <m:rPr>
                              <m:nor/>
                            </m:rPr>
                            <a:rPr lang="en-US" sz="2400" b="1" baseline="-25000" dirty="0"/>
                            <m:t>b</m:t>
                          </m:r>
                          <m:r>
                            <m:rPr>
                              <m:nor/>
                            </m:rPr>
                            <a:rPr lang="en-US" sz="2400" b="1" baseline="-25000" dirty="0"/>
                            <m:t>,</m:t>
                          </m:r>
                          <m:r>
                            <m:rPr>
                              <m:nor/>
                            </m:rPr>
                            <a:rPr lang="en-US" sz="2400" baseline="-25000" dirty="0"/>
                            <m:t>1</m:t>
                          </m:r>
                          <m:r>
                            <a:rPr lang="en-US" sz="2400">
                              <a:latin typeface="Cambria Math" panose="02040503050406030204" pitchFamily="18" charset="0"/>
                              <a:ea typeface="Cambria Math" panose="02040503050406030204" pitchFamily="18" charset="0"/>
                            </a:rPr>
                            <m:t>)</m:t>
                          </m:r>
                          <m:r>
                            <m:rPr>
                              <m:nor/>
                            </m:rPr>
                            <a:rPr lang="en-US" sz="2400" dirty="0"/>
                            <m:t>,</m:t>
                          </m:r>
                          <m:r>
                            <a:rPr lang="en-US" sz="2400" i="1">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𝑐</m:t>
                              </m:r>
                            </m:e>
                            <m:sub>
                              <m:r>
                                <a:rPr lang="en-US" sz="2400" i="1">
                                  <a:latin typeface="Cambria Math" panose="02040503050406030204" pitchFamily="18" charset="0"/>
                                  <a:ea typeface="Cambria Math" panose="02040503050406030204" pitchFamily="18" charset="0"/>
                                </a:rPr>
                                <m:t>2</m:t>
                              </m:r>
                            </m:sub>
                          </m:sSub>
                          <m:sSub>
                            <m:sSubPr>
                              <m:ctrlPr>
                                <a:rPr lang="en-US" sz="2400" i="1">
                                  <a:latin typeface="Cambria Math" panose="02040503050406030204" pitchFamily="18" charset="0"/>
                                  <a:ea typeface="Cambria Math" panose="02040503050406030204" pitchFamily="18" charset="0"/>
                                </a:rPr>
                              </m:ctrlPr>
                            </m:sSubPr>
                            <m:e>
                              <m:r>
                                <a:rPr lang="en-US" sz="240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Enc</m:t>
                              </m:r>
                            </m:e>
                            <m:sub>
                              <m:r>
                                <a:rPr lang="en-US" sz="2400" i="1">
                                  <a:latin typeface="Cambria Math" panose="02040503050406030204" pitchFamily="18" charset="0"/>
                                  <a:ea typeface="Cambria Math" panose="02040503050406030204" pitchFamily="18" charset="0"/>
                                </a:rPr>
                                <m:t>𝐾</m:t>
                              </m:r>
                            </m:sub>
                          </m:sSub>
                          <m:d>
                            <m:dPr>
                              <m:ctrlPr>
                                <a:rPr lang="en-US" sz="2400" i="1">
                                  <a:latin typeface="Cambria Math" panose="02040503050406030204" pitchFamily="18" charset="0"/>
                                  <a:ea typeface="Cambria Math" panose="02040503050406030204" pitchFamily="18" charset="0"/>
                                </a:rPr>
                              </m:ctrlPr>
                            </m:dPr>
                            <m:e>
                              <m:r>
                                <m:rPr>
                                  <m:nor/>
                                </m:rPr>
                                <a:rPr lang="en-US" sz="2400" b="1" dirty="0"/>
                                <m:t>m</m:t>
                              </m:r>
                              <m:r>
                                <m:rPr>
                                  <m:nor/>
                                </m:rPr>
                                <a:rPr lang="en-US" sz="2400" b="1" baseline="-25000" dirty="0"/>
                                <m:t>b</m:t>
                              </m:r>
                              <m:r>
                                <m:rPr>
                                  <m:nor/>
                                </m:rPr>
                                <a:rPr lang="en-US" sz="2400" b="1" baseline="-25000" dirty="0"/>
                                <m:t>,</m:t>
                              </m:r>
                              <m:r>
                                <m:rPr>
                                  <m:nor/>
                                </m:rPr>
                                <a:rPr lang="en-US" sz="2400" baseline="-25000" dirty="0"/>
                                <m:t>2</m:t>
                              </m:r>
                            </m:e>
                          </m:d>
                        </m:e>
                      </m:d>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2480758" y="2177295"/>
                <a:ext cx="5026184" cy="509178"/>
              </a:xfrm>
              <a:prstGeom prst="rect">
                <a:avLst/>
              </a:prstGeom>
              <a:blipFill>
                <a:blip r:embed="rId6"/>
                <a:stretch>
                  <a:fillRect/>
                </a:stretch>
              </a:blipFill>
            </p:spPr>
            <p:txBody>
              <a:bodyPr/>
              <a:lstStyle/>
              <a:p>
                <a:r>
                  <a:rPr lang="en-US">
                    <a:noFill/>
                  </a:rPr>
                  <a:t> </a:t>
                </a:r>
              </a:p>
            </p:txBody>
          </p:sp>
        </mc:Fallback>
      </mc:AlternateContent>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sp>
        <p:nvSpPr>
          <p:cNvPr id="13" name="Content Placeholder 12"/>
          <p:cNvSpPr>
            <a:spLocks noGrp="1"/>
          </p:cNvSpPr>
          <p:nvPr>
            <p:ph idx="1"/>
          </p:nvPr>
        </p:nvSpPr>
        <p:spPr>
          <a:xfrm>
            <a:off x="838200" y="3948315"/>
            <a:ext cx="10515600" cy="2228648"/>
          </a:xfrm>
        </p:spPr>
        <p:txBody>
          <a:bodyPr/>
          <a:lstStyle/>
          <a:p>
            <a:endParaRPr lang="en-US" dirty="0" smtClean="0"/>
          </a:p>
          <a:p>
            <a:endParaRPr lang="en-US" dirty="0"/>
          </a:p>
        </p:txBody>
      </p:sp>
      <mc:AlternateContent xmlns:mc="http://schemas.openxmlformats.org/markup-compatibility/2006" xmlns:a14="http://schemas.microsoft.com/office/drawing/2010/main">
        <mc:Choice Requires="a14">
          <p:sp>
            <p:nvSpPr>
              <p:cNvPr id="23" name="TextBox 22"/>
              <p:cNvSpPr txBox="1"/>
              <p:nvPr/>
            </p:nvSpPr>
            <p:spPr>
              <a:xfrm>
                <a:off x="2417541" y="3549669"/>
                <a:ext cx="4456413" cy="13281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3600" i="1" smtClean="0">
                              <a:latin typeface="Cambria Math" panose="02040503050406030204" pitchFamily="18" charset="0"/>
                            </a:rPr>
                          </m:ctrlPr>
                        </m:sSupPr>
                        <m:e>
                          <m:r>
                            <a:rPr lang="en-US" sz="3600" i="1">
                              <a:latin typeface="Cambria Math" panose="02040503050406030204" pitchFamily="18" charset="0"/>
                            </a:rPr>
                            <m:t>𝑏</m:t>
                          </m:r>
                        </m:e>
                        <m:sup>
                          <m:r>
                            <a:rPr lang="en-US" sz="3600" i="1">
                              <a:latin typeface="Cambria Math" panose="02040503050406030204" pitchFamily="18" charset="0"/>
                            </a:rPr>
                            <m:t>′</m:t>
                          </m:r>
                        </m:sup>
                      </m:sSup>
                      <m:r>
                        <a:rPr lang="en-US" sz="3600" i="1">
                          <a:latin typeface="Cambria Math" panose="02040503050406030204" pitchFamily="18" charset="0"/>
                        </a:rPr>
                        <m:t>=</m:t>
                      </m:r>
                      <m:d>
                        <m:dPr>
                          <m:begChr m:val="{"/>
                          <m:endChr m:val=""/>
                          <m:ctrlPr>
                            <a:rPr lang="en-US" sz="3600" i="1">
                              <a:latin typeface="Cambria Math" panose="02040503050406030204" pitchFamily="18" charset="0"/>
                            </a:rPr>
                          </m:ctrlPr>
                        </m:dPr>
                        <m:e>
                          <m:eqArr>
                            <m:eqArrPr>
                              <m:ctrlPr>
                                <a:rPr lang="en-US" sz="3600" i="1">
                                  <a:latin typeface="Cambria Math" panose="02040503050406030204" pitchFamily="18" charset="0"/>
                                </a:rPr>
                              </m:ctrlPr>
                            </m:eqArrPr>
                            <m:e>
                              <m:r>
                                <a:rPr lang="en-US" sz="3600" b="0" i="1" smtClean="0">
                                  <a:latin typeface="Cambria Math" panose="02040503050406030204" pitchFamily="18" charset="0"/>
                                </a:rPr>
                                <m:t>1</m:t>
                              </m:r>
                              <m:r>
                                <m:rPr>
                                  <m:nor/>
                                </m:rPr>
                                <a:rPr lang="en-US" sz="3600">
                                  <a:latin typeface="Cambria Math" panose="02040503050406030204" pitchFamily="18" charset="0"/>
                                </a:rPr>
                                <m:t>      </m:t>
                              </m:r>
                              <m:r>
                                <m:rPr>
                                  <m:nor/>
                                </m:rPr>
                                <a:rPr lang="en-US" sz="3600" dirty="0"/>
                                <m:t>if</m:t>
                              </m:r>
                              <m:r>
                                <m:rPr>
                                  <m:nor/>
                                </m:rPr>
                                <a:rPr lang="en-US" sz="3600" dirty="0"/>
                                <m:t> </m:t>
                              </m:r>
                              <m:sSub>
                                <m:sSubPr>
                                  <m:ctrlPr>
                                    <a:rPr lang="en-US" sz="3600" i="1">
                                      <a:latin typeface="Cambria Math" panose="02040503050406030204" pitchFamily="18" charset="0"/>
                                    </a:rPr>
                                  </m:ctrlPr>
                                </m:sSubPr>
                                <m:e>
                                  <m:r>
                                    <a:rPr lang="en-US" sz="3600" i="1">
                                      <a:latin typeface="Cambria Math" panose="02040503050406030204" pitchFamily="18" charset="0"/>
                                    </a:rPr>
                                    <m:t>𝑐</m:t>
                                  </m:r>
                                </m:e>
                                <m:sub>
                                  <m:r>
                                    <a:rPr lang="en-US" sz="3600" i="1">
                                      <a:latin typeface="Cambria Math" panose="02040503050406030204" pitchFamily="18" charset="0"/>
                                    </a:rPr>
                                    <m:t>1</m:t>
                                  </m:r>
                                </m:sub>
                              </m:sSub>
                              <m:r>
                                <a:rPr lang="en-US" sz="3600" i="1">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i="1">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   </m:t>
                                  </m:r>
                                </m:sub>
                              </m:sSub>
                            </m:e>
                            <m:e>
                              <m:r>
                                <a:rPr lang="en-US" sz="3600" b="0" i="1" smtClean="0">
                                  <a:latin typeface="Cambria Math" panose="02040503050406030204" pitchFamily="18" charset="0"/>
                                </a:rPr>
                                <m:t>0</m:t>
                              </m:r>
                              <m:r>
                                <a:rPr lang="en-US" sz="3600" i="1">
                                  <a:latin typeface="Cambria Math" panose="02040503050406030204" pitchFamily="18" charset="0"/>
                                </a:rPr>
                                <m:t>      </m:t>
                              </m:r>
                              <m:r>
                                <a:rPr lang="en-US" sz="3600" i="1">
                                  <a:latin typeface="Cambria Math" panose="02040503050406030204" pitchFamily="18" charset="0"/>
                                </a:rPr>
                                <m:t>𝑜𝑡</m:t>
                              </m:r>
                              <m:r>
                                <a:rPr lang="en-US" sz="3600" i="1">
                                  <a:latin typeface="Cambria Math" panose="02040503050406030204" pitchFamily="18" charset="0"/>
                                </a:rPr>
                                <m:t>h</m:t>
                              </m:r>
                              <m:r>
                                <a:rPr lang="en-US" sz="3600" i="1">
                                  <a:latin typeface="Cambria Math" panose="02040503050406030204" pitchFamily="18" charset="0"/>
                                </a:rPr>
                                <m:t>𝑒𝑟𝑤𝑖𝑠𝑒</m:t>
                              </m:r>
                            </m:e>
                          </m:eqArr>
                        </m:e>
                      </m:d>
                    </m:oMath>
                  </m:oMathPara>
                </a14:m>
                <a:endParaRPr lang="en-US" sz="3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417541" y="3549669"/>
                <a:ext cx="4456413" cy="13281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07576" y="5217591"/>
                <a:ext cx="8591006" cy="646331"/>
              </a:xfrm>
              <a:prstGeom prst="rect">
                <a:avLst/>
              </a:prstGeom>
              <a:noFill/>
            </p:spPr>
            <p:txBody>
              <a:bodyPr wrap="none" rtlCol="0">
                <a:spAutoFit/>
              </a:bodyPr>
              <a:lstStyle/>
              <a:p>
                <a:r>
                  <a:rPr lang="en-US" sz="3600" dirty="0" smtClean="0"/>
                  <a:t>Analysis: If b=0 then </a:t>
                </a:r>
                <a14:m>
                  <m:oMath xmlns:m="http://schemas.openxmlformats.org/officeDocument/2006/math">
                    <m:sSub>
                      <m:sSubPr>
                        <m:ctrlPr>
                          <a:rPr lang="en-US" sz="360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𝑐</m:t>
                        </m:r>
                      </m:e>
                      <m:sub>
                        <m:r>
                          <a:rPr lang="en-US" sz="3600" b="0" i="1" smtClean="0">
                            <a:latin typeface="Cambria Math" panose="02040503050406030204" pitchFamily="18" charset="0"/>
                            <a:ea typeface="Cambria Math" panose="02040503050406030204" pitchFamily="18" charset="0"/>
                          </a:rPr>
                          <m:t>1</m:t>
                        </m:r>
                      </m:sub>
                    </m:sSub>
                    <m:r>
                      <a:rPr lang="en-US" sz="3600" b="0" i="1" smtClean="0">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m:rPr>
                            <m:sty m:val="p"/>
                          </m:rPr>
                          <a:rPr lang="en-US" sz="3600">
                            <a:latin typeface="Cambria Math" panose="02040503050406030204" pitchFamily="18" charset="0"/>
                            <a:ea typeface="Cambria Math" panose="02040503050406030204" pitchFamily="18" charset="0"/>
                          </a:rPr>
                          <m:t>Enc</m:t>
                        </m:r>
                      </m:e>
                      <m:sub>
                        <m:r>
                          <a:rPr lang="en-US" sz="3600" i="1">
                            <a:latin typeface="Cambria Math" panose="02040503050406030204" pitchFamily="18" charset="0"/>
                            <a:ea typeface="Cambria Math" panose="02040503050406030204" pitchFamily="18" charset="0"/>
                          </a:rPr>
                          <m:t>𝐾</m:t>
                        </m:r>
                      </m:sub>
                    </m:sSub>
                    <m:r>
                      <a:rPr lang="en-US" sz="3600">
                        <a:latin typeface="Cambria Math" panose="02040503050406030204" pitchFamily="18" charset="0"/>
                        <a:ea typeface="Cambria Math" panose="02040503050406030204" pitchFamily="18" charset="0"/>
                      </a:rPr>
                      <m:t>(</m:t>
                    </m:r>
                    <m:r>
                      <m:rPr>
                        <m:nor/>
                      </m:rPr>
                      <a:rPr lang="en-US" sz="3600" dirty="0"/>
                      <m:t>0</m:t>
                    </m:r>
                    <m:r>
                      <m:rPr>
                        <m:nor/>
                      </m:rPr>
                      <a:rPr lang="en-US" sz="3600" baseline="30000" dirty="0">
                        <a:latin typeface="Cambria Math" panose="02040503050406030204" pitchFamily="18" charset="0"/>
                        <a:ea typeface="Cambria Math" panose="02040503050406030204" pitchFamily="18" charset="0"/>
                      </a:rPr>
                      <m:t>ℓ</m:t>
                    </m:r>
                    <m:r>
                      <m:rPr>
                        <m:nor/>
                      </m:rPr>
                      <a:rPr lang="en-US" sz="3600" baseline="30000" dirty="0">
                        <a:latin typeface="Cambria Math" panose="02040503050406030204" pitchFamily="18" charset="0"/>
                        <a:ea typeface="Cambria Math" panose="02040503050406030204" pitchFamily="18" charset="0"/>
                      </a:rPr>
                      <m:t>(</m:t>
                    </m:r>
                    <m:r>
                      <m:rPr>
                        <m:nor/>
                      </m:rPr>
                      <a:rPr lang="en-US" sz="3600" baseline="30000" dirty="0">
                        <a:latin typeface="Cambria Math" panose="02040503050406030204" pitchFamily="18" charset="0"/>
                        <a:ea typeface="Cambria Math" panose="02040503050406030204" pitchFamily="18" charset="0"/>
                      </a:rPr>
                      <m:t>𝑛</m:t>
                    </m:r>
                    <m:r>
                      <m:rPr>
                        <m:nor/>
                      </m:rPr>
                      <a:rPr lang="en-US" sz="3600" baseline="30000" dirty="0">
                        <a:latin typeface="Cambria Math" panose="02040503050406030204" pitchFamily="18" charset="0"/>
                        <a:ea typeface="Cambria Math" panose="02040503050406030204" pitchFamily="18" charset="0"/>
                      </a:rPr>
                      <m:t>)</m:t>
                    </m:r>
                    <m:r>
                      <a:rPr lang="en-US" sz="360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 = </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b="0" i="1" smtClean="0">
                            <a:latin typeface="Cambria Math" panose="02040503050406030204" pitchFamily="18" charset="0"/>
                            <a:ea typeface="Cambria Math" panose="02040503050406030204" pitchFamily="18" charset="0"/>
                          </a:rPr>
                          <m:t>2</m:t>
                        </m:r>
                      </m:sub>
                    </m:sSub>
                  </m:oMath>
                </a14:m>
                <a:r>
                  <a:rPr lang="en-US" sz="3600" dirty="0" smtClean="0"/>
                  <a:t> </a:t>
                </a:r>
                <a:endParaRPr lang="en-US" sz="3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07576" y="5217591"/>
                <a:ext cx="8591006" cy="646331"/>
              </a:xfrm>
              <a:prstGeom prst="rect">
                <a:avLst/>
              </a:prstGeom>
              <a:blipFill>
                <a:blip r:embed="rId8"/>
                <a:stretch>
                  <a:fillRect l="-2200" t="-15094"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07576" y="5878812"/>
                <a:ext cx="11207107" cy="1200329"/>
              </a:xfrm>
              <a:prstGeom prst="rect">
                <a:avLst/>
              </a:prstGeom>
              <a:noFill/>
            </p:spPr>
            <p:txBody>
              <a:bodyPr wrap="none" rtlCol="0">
                <a:spAutoFit/>
              </a:bodyPr>
              <a:lstStyle/>
              <a:p>
                <a:r>
                  <a:rPr lang="en-US" sz="3600" dirty="0" smtClean="0"/>
                  <a:t>Analysis: If b=1 then </a:t>
                </a:r>
                <a14:m>
                  <m:oMath xmlns:m="http://schemas.openxmlformats.org/officeDocument/2006/math">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i="1">
                            <a:latin typeface="Cambria Math" panose="02040503050406030204" pitchFamily="18" charset="0"/>
                            <a:ea typeface="Cambria Math" panose="02040503050406030204" pitchFamily="18" charset="0"/>
                          </a:rPr>
                          <m:t>1</m:t>
                        </m:r>
                      </m:sub>
                    </m:sSub>
                    <m:r>
                      <a:rPr lang="en-US" sz="3600" i="1">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m:rPr>
                            <m:sty m:val="p"/>
                          </m:rPr>
                          <a:rPr lang="en-US" sz="3600">
                            <a:latin typeface="Cambria Math" panose="02040503050406030204" pitchFamily="18" charset="0"/>
                            <a:ea typeface="Cambria Math" panose="02040503050406030204" pitchFamily="18" charset="0"/>
                          </a:rPr>
                          <m:t>Enc</m:t>
                        </m:r>
                      </m:e>
                      <m:sub>
                        <m:r>
                          <a:rPr lang="en-US" sz="3600" i="1">
                            <a:latin typeface="Cambria Math" panose="02040503050406030204" pitchFamily="18" charset="0"/>
                            <a:ea typeface="Cambria Math" panose="02040503050406030204" pitchFamily="18" charset="0"/>
                          </a:rPr>
                          <m:t>𝐾</m:t>
                        </m:r>
                      </m:sub>
                    </m:sSub>
                    <m:r>
                      <a:rPr lang="en-US" sz="3600">
                        <a:latin typeface="Cambria Math" panose="02040503050406030204" pitchFamily="18" charset="0"/>
                        <a:ea typeface="Cambria Math" panose="02040503050406030204" pitchFamily="18" charset="0"/>
                      </a:rPr>
                      <m:t>(</m:t>
                    </m:r>
                    <m:r>
                      <m:rPr>
                        <m:nor/>
                      </m:rPr>
                      <a:rPr lang="en-US" sz="3600" dirty="0"/>
                      <m:t>0</m:t>
                    </m:r>
                    <m:r>
                      <m:rPr>
                        <m:nor/>
                      </m:rPr>
                      <a:rPr lang="en-US" sz="3600" baseline="30000" dirty="0">
                        <a:latin typeface="Cambria Math" panose="02040503050406030204" pitchFamily="18" charset="0"/>
                        <a:ea typeface="Cambria Math" panose="02040503050406030204" pitchFamily="18" charset="0"/>
                      </a:rPr>
                      <m:t>ℓ</m:t>
                    </m:r>
                    <m:r>
                      <m:rPr>
                        <m:nor/>
                      </m:rPr>
                      <a:rPr lang="en-US" sz="3600" baseline="30000" dirty="0">
                        <a:latin typeface="Cambria Math" panose="02040503050406030204" pitchFamily="18" charset="0"/>
                        <a:ea typeface="Cambria Math" panose="02040503050406030204" pitchFamily="18" charset="0"/>
                      </a:rPr>
                      <m:t>(</m:t>
                    </m:r>
                    <m:r>
                      <m:rPr>
                        <m:nor/>
                      </m:rPr>
                      <a:rPr lang="en-US" sz="3600" baseline="30000" dirty="0">
                        <a:latin typeface="Cambria Math" panose="02040503050406030204" pitchFamily="18" charset="0"/>
                        <a:ea typeface="Cambria Math" panose="02040503050406030204" pitchFamily="18" charset="0"/>
                      </a:rPr>
                      <m:t>𝑛</m:t>
                    </m:r>
                    <m:r>
                      <m:rPr>
                        <m:nor/>
                      </m:rPr>
                      <a:rPr lang="en-US" sz="3600" baseline="30000" dirty="0">
                        <a:latin typeface="Cambria Math" panose="02040503050406030204" pitchFamily="18" charset="0"/>
                        <a:ea typeface="Cambria Math" panose="02040503050406030204" pitchFamily="18" charset="0"/>
                      </a:rPr>
                      <m:t>)</m:t>
                    </m:r>
                    <m:r>
                      <a:rPr lang="en-US" sz="3600">
                        <a:latin typeface="Cambria Math" panose="02040503050406030204" pitchFamily="18" charset="0"/>
                        <a:ea typeface="Cambria Math" panose="02040503050406030204" pitchFamily="18" charset="0"/>
                      </a:rPr>
                      <m:t>)</m:t>
                    </m:r>
                    <m:r>
                      <a:rPr lang="en-US" sz="3600" i="1" smtClean="0">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m:rPr>
                            <m:sty m:val="p"/>
                          </m:rPr>
                          <a:rPr lang="en-US" sz="3600">
                            <a:latin typeface="Cambria Math" panose="02040503050406030204" pitchFamily="18" charset="0"/>
                            <a:ea typeface="Cambria Math" panose="02040503050406030204" pitchFamily="18" charset="0"/>
                          </a:rPr>
                          <m:t>Enc</m:t>
                        </m:r>
                      </m:e>
                      <m:sub>
                        <m:r>
                          <a:rPr lang="en-US" sz="3600" i="1">
                            <a:latin typeface="Cambria Math" panose="02040503050406030204" pitchFamily="18" charset="0"/>
                            <a:ea typeface="Cambria Math" panose="02040503050406030204" pitchFamily="18" charset="0"/>
                          </a:rPr>
                          <m:t>𝐾</m:t>
                        </m:r>
                      </m:sub>
                    </m:sSub>
                    <m:r>
                      <a:rPr lang="en-US" sz="3600">
                        <a:latin typeface="Cambria Math" panose="02040503050406030204" pitchFamily="18" charset="0"/>
                        <a:ea typeface="Cambria Math" panose="02040503050406030204" pitchFamily="18" charset="0"/>
                      </a:rPr>
                      <m:t>(</m:t>
                    </m:r>
                    <m:r>
                      <m:rPr>
                        <m:nor/>
                      </m:rPr>
                      <a:rPr lang="en-US" sz="3600" b="0" i="0" dirty="0" smtClean="0"/>
                      <m:t>1</m:t>
                    </m:r>
                    <m:r>
                      <m:rPr>
                        <m:nor/>
                      </m:rPr>
                      <a:rPr lang="en-US" sz="3600" baseline="30000" dirty="0">
                        <a:latin typeface="Cambria Math" panose="02040503050406030204" pitchFamily="18" charset="0"/>
                        <a:ea typeface="Cambria Math" panose="02040503050406030204" pitchFamily="18" charset="0"/>
                      </a:rPr>
                      <m:t>ℓ</m:t>
                    </m:r>
                    <m:r>
                      <m:rPr>
                        <m:nor/>
                      </m:rPr>
                      <a:rPr lang="en-US" sz="3600" baseline="30000" dirty="0">
                        <a:latin typeface="Cambria Math" panose="02040503050406030204" pitchFamily="18" charset="0"/>
                        <a:ea typeface="Cambria Math" panose="02040503050406030204" pitchFamily="18" charset="0"/>
                      </a:rPr>
                      <m:t>(</m:t>
                    </m:r>
                    <m:r>
                      <m:rPr>
                        <m:nor/>
                      </m:rPr>
                      <a:rPr lang="en-US" sz="3600" baseline="30000" dirty="0">
                        <a:latin typeface="Cambria Math" panose="02040503050406030204" pitchFamily="18" charset="0"/>
                        <a:ea typeface="Cambria Math" panose="02040503050406030204" pitchFamily="18" charset="0"/>
                      </a:rPr>
                      <m:t>𝑛</m:t>
                    </m:r>
                    <m:r>
                      <m:rPr>
                        <m:nor/>
                      </m:rPr>
                      <a:rPr lang="en-US" sz="3600" baseline="30000" dirty="0">
                        <a:latin typeface="Cambria Math" panose="02040503050406030204" pitchFamily="18" charset="0"/>
                        <a:ea typeface="Cambria Math" panose="02040503050406030204" pitchFamily="18" charset="0"/>
                      </a:rPr>
                      <m:t>)</m:t>
                    </m:r>
                    <m:r>
                      <a:rPr lang="en-US" sz="3600">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 </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𝑐</m:t>
                        </m:r>
                      </m:e>
                      <m:sub>
                        <m:r>
                          <a:rPr lang="en-US" sz="3600" i="1">
                            <a:latin typeface="Cambria Math" panose="02040503050406030204" pitchFamily="18" charset="0"/>
                            <a:ea typeface="Cambria Math" panose="02040503050406030204" pitchFamily="18" charset="0"/>
                          </a:rPr>
                          <m:t>2</m:t>
                        </m:r>
                      </m:sub>
                    </m:sSub>
                  </m:oMath>
                </a14:m>
                <a:endParaRPr lang="en-US" sz="3600" baseline="-25000" dirty="0"/>
              </a:p>
              <a:p>
                <a:r>
                  <a:rPr lang="en-US" sz="3600" dirty="0" smtClean="0"/>
                  <a:t> </a:t>
                </a:r>
                <a:endParaRPr lang="en-US" sz="3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07576" y="5878812"/>
                <a:ext cx="11207107" cy="1200329"/>
              </a:xfrm>
              <a:prstGeom prst="rect">
                <a:avLst/>
              </a:prstGeom>
              <a:blipFill>
                <a:blip r:embed="rId9"/>
                <a:stretch>
                  <a:fillRect l="-1687" t="-7614"/>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02257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75E-6 3.33333E-6 L 0.0681 -0.00324 " pathEditMode="relative" rAng="0" ptsTypes="AA">
                                      <p:cBhvr>
                                        <p:cTn id="10" dur="2000" fill="hold"/>
                                        <p:tgtEl>
                                          <p:spTgt spid="9"/>
                                        </p:tgtEl>
                                        <p:attrNameLst>
                                          <p:attrName>ppt_x</p:attrName>
                                          <p:attrName>ppt_y</p:attrName>
                                        </p:attrNameLst>
                                      </p:cBhvr>
                                      <p:rCtr x="3398" y="-162"/>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2.91667E-6 1.48148E-6 L 0.31562 0.00162 " pathEditMode="relative" rAng="0" ptsTypes="AA">
                                      <p:cBhvr>
                                        <p:cTn id="28" dur="2000" fill="hold"/>
                                        <p:tgtEl>
                                          <p:spTgt spid="20"/>
                                        </p:tgtEl>
                                        <p:attrNameLst>
                                          <p:attrName>ppt_x</p:attrName>
                                          <p:attrName>ppt_y</p:attrName>
                                        </p:attrNameLst>
                                      </p:cBhvr>
                                      <p:rCtr x="15781" y="69"/>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23" grpId="0"/>
      <p:bldP spid="24" grpId="0"/>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go from here?</a:t>
            </a:r>
            <a:endParaRPr lang="en-US" dirty="0"/>
          </a:p>
        </p:txBody>
      </p:sp>
      <p:sp>
        <p:nvSpPr>
          <p:cNvPr id="3" name="Content Placeholder 2"/>
          <p:cNvSpPr>
            <a:spLocks noGrp="1"/>
          </p:cNvSpPr>
          <p:nvPr>
            <p:ph idx="1"/>
          </p:nvPr>
        </p:nvSpPr>
        <p:spPr/>
        <p:txBody>
          <a:bodyPr/>
          <a:lstStyle/>
          <a:p>
            <a:pPr marL="0" indent="0">
              <a:buNone/>
            </a:pPr>
            <a:r>
              <a:rPr lang="en-US" b="1" dirty="0" smtClean="0"/>
              <a:t>Option 1: </a:t>
            </a:r>
            <a:r>
              <a:rPr lang="en-US" dirty="0" smtClean="0"/>
              <a:t>Weaken the security definition so that attacker cannot request two encryptions of the same message.</a:t>
            </a:r>
          </a:p>
          <a:p>
            <a:r>
              <a:rPr lang="en-US" dirty="0" smtClean="0"/>
              <a:t>Undesirable! </a:t>
            </a:r>
          </a:p>
          <a:p>
            <a:r>
              <a:rPr lang="en-US" b="1" dirty="0" smtClean="0"/>
              <a:t>Example: </a:t>
            </a:r>
            <a:r>
              <a:rPr lang="en-US" dirty="0" smtClean="0"/>
              <a:t>Dataset in which many people have the last name “Smith”</a:t>
            </a:r>
            <a:endParaRPr lang="en-US" dirty="0"/>
          </a:p>
          <a:p>
            <a:r>
              <a:rPr lang="en-US" dirty="0"/>
              <a:t>We will actually want to strengthen the definition later…</a:t>
            </a:r>
          </a:p>
          <a:p>
            <a:pPr marL="0" indent="0">
              <a:buNone/>
            </a:pPr>
            <a:endParaRPr lang="en-US" b="1" dirty="0" smtClean="0"/>
          </a:p>
          <a:p>
            <a:pPr marL="0" indent="0">
              <a:buNone/>
            </a:pPr>
            <a:r>
              <a:rPr lang="en-US" b="1" dirty="0" smtClean="0"/>
              <a:t>Option 2: </a:t>
            </a:r>
            <a:r>
              <a:rPr lang="en-US" dirty="0" smtClean="0"/>
              <a:t>Consider randomized </a:t>
            </a:r>
            <a:r>
              <a:rPr lang="en-US" dirty="0"/>
              <a:t>e</a:t>
            </a:r>
            <a:r>
              <a:rPr lang="en-US" dirty="0" smtClean="0"/>
              <a:t>ncryption algorithms</a:t>
            </a:r>
          </a:p>
          <a:p>
            <a:pPr marL="0" indent="0">
              <a:buNone/>
            </a:pPr>
            <a:endParaRPr lang="en-US" dirty="0"/>
          </a:p>
          <a:p>
            <a:endParaRPr lang="en-US" dirty="0"/>
          </a:p>
        </p:txBody>
      </p:sp>
      <p:pic>
        <p:nvPicPr>
          <p:cNvPr id="1026" name="Picture 2" descr="Image result for imposs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707" y="5342037"/>
            <a:ext cx="3693334" cy="1379438"/>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90298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Cipher vs PRG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PRG pseudorandom bits output all at once</a:t>
                </a:r>
              </a:p>
              <a:p>
                <a:endParaRPr lang="en-US" dirty="0"/>
              </a:p>
              <a:p>
                <a:r>
                  <a:rPr lang="en-US" dirty="0" smtClean="0"/>
                  <a:t>Stream Cipher</a:t>
                </a:r>
              </a:p>
              <a:p>
                <a:pPr lvl="1"/>
                <a:r>
                  <a:rPr lang="en-US" dirty="0" smtClean="0"/>
                  <a:t>Pseudorandom bits can be output as a stream</a:t>
                </a:r>
              </a:p>
              <a:p>
                <a:pPr lvl="1"/>
                <a:r>
                  <a:rPr lang="en-US" dirty="0" smtClean="0"/>
                  <a:t>RC4, RC5 (Ron’s Code)</a:t>
                </a:r>
              </a:p>
              <a:p>
                <a:pPr lvl="1"/>
                <a:endParaRPr lang="en-US" dirty="0"/>
              </a:p>
              <a:p>
                <a:pPr marL="0" indent="0">
                  <a:buNone/>
                </a:pPr>
                <a:r>
                  <a:rPr lang="en-US" dirty="0" smtClean="0"/>
                  <a:t>           st</a:t>
                </a:r>
                <a:r>
                  <a:rPr lang="en-US" baseline="-25000" dirty="0" smtClean="0"/>
                  <a:t>0</a:t>
                </a:r>
                <a:r>
                  <a:rPr lang="en-US" dirty="0" smtClean="0"/>
                  <a:t> </a:t>
                </a:r>
                <a:r>
                  <a:rPr lang="en-US" dirty="0"/>
                  <a:t>:=</a:t>
                </a:r>
                <a:r>
                  <a:rPr lang="en-US" dirty="0" smtClean="0"/>
                  <a:t> </a:t>
                </a:r>
                <a:r>
                  <a:rPr lang="en-US" dirty="0" err="1" smtClean="0"/>
                  <a:t>Init</a:t>
                </a:r>
                <a:r>
                  <a:rPr lang="en-US" dirty="0" smtClean="0"/>
                  <a:t>(s)</a:t>
                </a:r>
              </a:p>
              <a:p>
                <a:pPr marL="0" indent="0">
                  <a:buNone/>
                </a:pPr>
                <a:r>
                  <a:rPr lang="en-US" b="1" dirty="0" smtClean="0"/>
                  <a:t>           For</a:t>
                </a:r>
                <a:r>
                  <a:rPr lang="en-US" dirty="0" smtClean="0"/>
                  <a:t> </a:t>
                </a:r>
                <a:r>
                  <a:rPr lang="en-US" dirty="0" err="1" smtClean="0"/>
                  <a:t>i</a:t>
                </a:r>
                <a:r>
                  <a:rPr lang="en-US" dirty="0" smtClean="0"/>
                  <a:t>=1 to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  </a:t>
                </a:r>
              </a:p>
              <a:p>
                <a:pPr marL="457200" lvl="1" indent="0">
                  <a:buNone/>
                </a:pPr>
                <a:r>
                  <a:rPr lang="en-US" sz="2800" dirty="0" smtClean="0"/>
                  <a:t>            (</a:t>
                </a:r>
                <a:r>
                  <a:rPr lang="en-US" sz="2800" dirty="0" err="1" smtClean="0"/>
                  <a:t>y</a:t>
                </a:r>
                <a:r>
                  <a:rPr lang="en-US" sz="2800" baseline="-25000" dirty="0" err="1" smtClean="0"/>
                  <a:t>i</a:t>
                </a:r>
                <a:r>
                  <a:rPr lang="en-US" sz="2800" dirty="0" err="1" smtClean="0"/>
                  <a:t>,st</a:t>
                </a:r>
                <a:r>
                  <a:rPr lang="en-US" sz="2800" baseline="-25000" dirty="0" err="1" smtClean="0"/>
                  <a:t>i</a:t>
                </a:r>
                <a:r>
                  <a:rPr lang="en-US" sz="2800" dirty="0" smtClean="0"/>
                  <a:t>):=</a:t>
                </a:r>
                <a:r>
                  <a:rPr lang="en-US" sz="2800" dirty="0" err="1" smtClean="0"/>
                  <a:t>GetBits</a:t>
                </a:r>
                <a:r>
                  <a:rPr lang="en-US" sz="2800" dirty="0" smtClean="0"/>
                  <a:t>(st</a:t>
                </a:r>
                <a:r>
                  <a:rPr lang="en-US" sz="2800" baseline="-25000" dirty="0" smtClean="0"/>
                  <a:t>i-1</a:t>
                </a:r>
                <a:r>
                  <a:rPr lang="en-US" sz="2800" dirty="0" smtClean="0"/>
                  <a:t>)</a:t>
                </a:r>
              </a:p>
              <a:p>
                <a:pPr marL="0" indent="0">
                  <a:buNone/>
                </a:pPr>
                <a:r>
                  <a:rPr lang="en-US" b="1" dirty="0" smtClean="0"/>
                  <a:t>          Output</a:t>
                </a:r>
                <a:r>
                  <a:rPr lang="en-US" dirty="0" smtClean="0"/>
                  <a:t>: y</a:t>
                </a:r>
                <a:r>
                  <a:rPr lang="en-US" baseline="-25000" dirty="0" smtClean="0"/>
                  <a:t>1</a:t>
                </a:r>
                <a:r>
                  <a:rPr lang="en-US" dirty="0" smtClean="0"/>
                  <a:t>,…,y</a:t>
                </a:r>
                <a14:m>
                  <m:oMath xmlns:m="http://schemas.openxmlformats.org/officeDocument/2006/math">
                    <m:r>
                      <a:rPr lang="en-US" i="1" baseline="-25000">
                        <a:latin typeface="Cambria Math" panose="02040503050406030204" pitchFamily="18" charset="0"/>
                        <a:ea typeface="Cambria Math" panose="02040503050406030204" pitchFamily="18" charset="0"/>
                      </a:rPr>
                      <m:t>ℓ</m:t>
                    </m:r>
                  </m:oMath>
                </a14:m>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b="-1821"/>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09443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a:solidFill>
                <a:schemeClr val="tx1"/>
              </a:solidFill>
            </a:endParaRPr>
          </a:p>
        </p:txBody>
      </p:sp>
      <p:sp>
        <p:nvSpPr>
          <p:cNvPr id="23557" name="Rectangle 2"/>
          <p:cNvSpPr>
            <a:spLocks noGrp="1" noChangeArrowheads="1"/>
          </p:cNvSpPr>
          <p:nvPr>
            <p:ph type="title"/>
          </p:nvPr>
        </p:nvSpPr>
        <p:spPr/>
        <p:txBody>
          <a:bodyPr/>
          <a:lstStyle/>
          <a:p>
            <a:pPr eaLnBrk="1" hangingPunct="1"/>
            <a:r>
              <a:rPr lang="en-US" altLang="en-US" smtClean="0"/>
              <a:t>The RC4 Stream Cipher</a:t>
            </a:r>
            <a:endParaRPr lang="en-AU" altLang="en-US" smtClean="0"/>
          </a:p>
        </p:txBody>
      </p:sp>
      <p:sp>
        <p:nvSpPr>
          <p:cNvPr id="23558" name="Rectangle 3"/>
          <p:cNvSpPr>
            <a:spLocks noGrp="1" noChangeArrowheads="1"/>
          </p:cNvSpPr>
          <p:nvPr>
            <p:ph type="body" idx="1"/>
          </p:nvPr>
        </p:nvSpPr>
        <p:spPr>
          <a:xfrm>
            <a:off x="2438400" y="1524000"/>
            <a:ext cx="7391400" cy="3962400"/>
          </a:xfrm>
        </p:spPr>
        <p:txBody>
          <a:bodyPr>
            <a:normAutofit fontScale="92500" lnSpcReduction="20000"/>
          </a:bodyPr>
          <a:lstStyle/>
          <a:p>
            <a:pPr eaLnBrk="1" hangingPunct="1"/>
            <a:r>
              <a:rPr lang="en-AU" altLang="en-US" sz="2400" dirty="0"/>
              <a:t>A proprietary cipher owned by RSA, designed by Ron Rivest in 1987. </a:t>
            </a:r>
          </a:p>
          <a:p>
            <a:pPr eaLnBrk="1" hangingPunct="1"/>
            <a:r>
              <a:rPr lang="en-AU" altLang="en-US" sz="2400" dirty="0"/>
              <a:t>Became public in 1994.</a:t>
            </a:r>
          </a:p>
          <a:p>
            <a:pPr eaLnBrk="1" hangingPunct="1"/>
            <a:r>
              <a:rPr lang="en-AU" altLang="en-US" sz="2400" dirty="0"/>
              <a:t>Simple and effective design. </a:t>
            </a:r>
          </a:p>
          <a:p>
            <a:pPr eaLnBrk="1" hangingPunct="1"/>
            <a:r>
              <a:rPr lang="en-AU" altLang="en-US" sz="2400" dirty="0"/>
              <a:t>Variable key size (typical 40 to 256 bits), </a:t>
            </a:r>
          </a:p>
          <a:p>
            <a:pPr eaLnBrk="1" hangingPunct="1"/>
            <a:r>
              <a:rPr lang="en-AU" altLang="en-US" sz="2400" dirty="0"/>
              <a:t>Output unbounded number of bytes. </a:t>
            </a:r>
          </a:p>
          <a:p>
            <a:pPr eaLnBrk="1" hangingPunct="1"/>
            <a:r>
              <a:rPr lang="en-AU" altLang="en-US" sz="2400" dirty="0"/>
              <a:t>Widely used (web SSL/TLS, wireless WEP). </a:t>
            </a:r>
          </a:p>
          <a:p>
            <a:pPr eaLnBrk="1" hangingPunct="1"/>
            <a:r>
              <a:rPr lang="en-AU" altLang="en-US" sz="2400" dirty="0"/>
              <a:t>Extensively studied, not a completely secure </a:t>
            </a:r>
            <a:r>
              <a:rPr lang="en-AU" altLang="en-US" sz="2400" dirty="0" smtClean="0"/>
              <a:t>PRNG </a:t>
            </a:r>
            <a:r>
              <a:rPr lang="en-AU" altLang="en-US" sz="2400" dirty="0"/>
              <a:t>when used correctly, </a:t>
            </a:r>
            <a:r>
              <a:rPr lang="en-AU" altLang="en-US" sz="2400" strike="sngStrike" dirty="0"/>
              <a:t>no known attacks </a:t>
            </a:r>
            <a:r>
              <a:rPr lang="en-AU" altLang="en-US" sz="2400" strike="sngStrike" dirty="0" smtClean="0"/>
              <a:t>exist</a:t>
            </a:r>
          </a:p>
          <a:p>
            <a:pPr eaLnBrk="1" hangingPunct="1"/>
            <a:r>
              <a:rPr lang="en-AU" altLang="en-US" sz="2400" b="1" dirty="0" smtClean="0"/>
              <a:t>Newer Versions</a:t>
            </a:r>
            <a:r>
              <a:rPr lang="en-AU" altLang="en-US" sz="2400" dirty="0" smtClean="0"/>
              <a:t>: RC5 and RC6</a:t>
            </a:r>
          </a:p>
          <a:p>
            <a:pPr eaLnBrk="1" hangingPunct="1"/>
            <a:r>
              <a:rPr lang="en-AU" altLang="en-US" sz="2400" b="1" dirty="0" err="1" smtClean="0"/>
              <a:t>Rijndael</a:t>
            </a:r>
            <a:r>
              <a:rPr lang="en-AU" altLang="en-US" sz="2400" dirty="0" smtClean="0"/>
              <a:t> selected by NIST as AES in 2000</a:t>
            </a:r>
            <a:endParaRPr lang="en-AU" altLang="en-US" sz="2400" dirty="0"/>
          </a:p>
        </p:txBody>
      </p:sp>
    </p:spTree>
    <p:extLst>
      <p:ext uri="{BB962C8B-B14F-4D97-AF65-F5344CB8AC3E}">
        <p14:creationId xmlns:p14="http://schemas.microsoft.com/office/powerpoint/2010/main" val="323874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r>
              <a:rPr lang="en-US" altLang="en-US" dirty="0" smtClean="0"/>
              <a:t>The RC4 Cipher</a:t>
            </a:r>
          </a:p>
        </p:txBody>
      </p:sp>
      <p:sp>
        <p:nvSpPr>
          <p:cNvPr id="24581" name="Rectangle 3"/>
          <p:cNvSpPr>
            <a:spLocks noGrp="1" noChangeArrowheads="1"/>
          </p:cNvSpPr>
          <p:nvPr>
            <p:ph type="body" idx="1"/>
          </p:nvPr>
        </p:nvSpPr>
        <p:spPr>
          <a:xfrm>
            <a:off x="1981200" y="1524000"/>
            <a:ext cx="8305800" cy="4724400"/>
          </a:xfrm>
        </p:spPr>
        <p:txBody>
          <a:bodyPr/>
          <a:lstStyle/>
          <a:p>
            <a:pPr>
              <a:lnSpc>
                <a:spcPct val="90000"/>
              </a:lnSpc>
            </a:pPr>
            <a:r>
              <a:rPr lang="en-US" altLang="en-US" dirty="0" smtClean="0"/>
              <a:t>The cipher internal state consists of </a:t>
            </a:r>
          </a:p>
          <a:p>
            <a:pPr lvl="1">
              <a:lnSpc>
                <a:spcPct val="90000"/>
              </a:lnSpc>
            </a:pPr>
            <a:r>
              <a:rPr lang="en-US" altLang="en-US" dirty="0" smtClean="0"/>
              <a:t>a 256-byte array S, which contains a permutation of 0 to 255</a:t>
            </a:r>
          </a:p>
          <a:p>
            <a:pPr lvl="2">
              <a:lnSpc>
                <a:spcPct val="90000"/>
              </a:lnSpc>
            </a:pPr>
            <a:r>
              <a:rPr lang="en-AU" altLang="en-US" dirty="0" smtClean="0"/>
              <a:t>total number of possible states is 256! </a:t>
            </a:r>
            <a:r>
              <a:rPr lang="en-AU" altLang="en-US" dirty="0" smtClean="0">
                <a:sym typeface="Symbol" panose="05050102010706020507" pitchFamily="18" charset="2"/>
              </a:rPr>
              <a:t></a:t>
            </a:r>
            <a:r>
              <a:rPr lang="en-AU" altLang="en-US" dirty="0" smtClean="0"/>
              <a:t> 2</a:t>
            </a:r>
            <a:r>
              <a:rPr lang="en-AU" altLang="en-US" baseline="30000" dirty="0" smtClean="0"/>
              <a:t>1700</a:t>
            </a:r>
          </a:p>
          <a:p>
            <a:pPr lvl="1">
              <a:lnSpc>
                <a:spcPct val="90000"/>
              </a:lnSpc>
            </a:pPr>
            <a:r>
              <a:rPr lang="en-US" altLang="en-US" dirty="0" smtClean="0"/>
              <a:t>two indexes: </a:t>
            </a:r>
            <a:r>
              <a:rPr lang="en-US" altLang="en-US" dirty="0" err="1" smtClean="0"/>
              <a:t>i</a:t>
            </a:r>
            <a:r>
              <a:rPr lang="en-US" altLang="en-US" dirty="0" smtClean="0"/>
              <a:t>, j</a:t>
            </a:r>
          </a:p>
          <a:p>
            <a:pPr lvl="1">
              <a:lnSpc>
                <a:spcPct val="90000"/>
              </a:lnSpc>
              <a:buFontTx/>
              <a:buNone/>
            </a:pPr>
            <a:r>
              <a:rPr lang="en-AU" altLang="en-US" sz="2200" b="1" dirty="0" err="1">
                <a:solidFill>
                  <a:srgbClr val="CC0099"/>
                </a:solidFill>
                <a:latin typeface="Courier" pitchFamily="49" charset="0"/>
              </a:rPr>
              <a:t>i</a:t>
            </a:r>
            <a:r>
              <a:rPr lang="en-AU" altLang="en-US" sz="2200" b="1" dirty="0">
                <a:solidFill>
                  <a:srgbClr val="CC0099"/>
                </a:solidFill>
                <a:latin typeface="Courier" pitchFamily="49" charset="0"/>
              </a:rPr>
              <a:t> = j = 0 </a:t>
            </a:r>
          </a:p>
          <a:p>
            <a:pPr lvl="1">
              <a:lnSpc>
                <a:spcPct val="90000"/>
              </a:lnSpc>
              <a:buFontTx/>
              <a:buNone/>
            </a:pPr>
            <a:r>
              <a:rPr lang="en-AU" altLang="en-US" sz="2200" b="1" dirty="0">
                <a:solidFill>
                  <a:srgbClr val="CC0099"/>
                </a:solidFill>
                <a:latin typeface="Courier" pitchFamily="49" charset="0"/>
              </a:rPr>
              <a:t>Loop</a:t>
            </a:r>
            <a:endParaRPr lang="en-AU" altLang="en-US" sz="2200" b="1" baseline="-25000" dirty="0">
              <a:solidFill>
                <a:srgbClr val="CC0099"/>
              </a:solidFill>
              <a:latin typeface="Courier" pitchFamily="49" charset="0"/>
            </a:endParaRPr>
          </a:p>
          <a:p>
            <a:pPr lvl="2">
              <a:lnSpc>
                <a:spcPct val="90000"/>
              </a:lnSpc>
              <a:buFontTx/>
              <a:buNone/>
            </a:pP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 (</a:t>
            </a: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+ 1) (mod 256)</a:t>
            </a:r>
          </a:p>
          <a:p>
            <a:pPr lvl="2">
              <a:lnSpc>
                <a:spcPct val="90000"/>
              </a:lnSpc>
              <a:buFontTx/>
              <a:buNone/>
            </a:pPr>
            <a:r>
              <a:rPr lang="en-AU" altLang="en-US" b="1" dirty="0" smtClean="0">
                <a:solidFill>
                  <a:srgbClr val="CC0099"/>
                </a:solidFill>
                <a:latin typeface="Courier" pitchFamily="49" charset="0"/>
              </a:rPr>
              <a:t>j = (j + S[</a:t>
            </a: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(mod 256)</a:t>
            </a:r>
          </a:p>
          <a:p>
            <a:pPr lvl="2">
              <a:lnSpc>
                <a:spcPct val="90000"/>
              </a:lnSpc>
              <a:buFontTx/>
              <a:buNone/>
            </a:pPr>
            <a:r>
              <a:rPr lang="en-AU" altLang="en-US" b="1" dirty="0" smtClean="0">
                <a:solidFill>
                  <a:srgbClr val="CC0099"/>
                </a:solidFill>
                <a:latin typeface="Courier" pitchFamily="49" charset="0"/>
              </a:rPr>
              <a:t>swap(S[</a:t>
            </a: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S[j])</a:t>
            </a:r>
          </a:p>
          <a:p>
            <a:pPr lvl="2">
              <a:lnSpc>
                <a:spcPct val="90000"/>
              </a:lnSpc>
              <a:buFontTx/>
              <a:buNone/>
            </a:pPr>
            <a:r>
              <a:rPr lang="en-AU" altLang="en-US" b="1" dirty="0" smtClean="0">
                <a:solidFill>
                  <a:srgbClr val="CC0099"/>
                </a:solidFill>
                <a:latin typeface="Courier" pitchFamily="49" charset="0"/>
              </a:rPr>
              <a:t>output S[S[</a:t>
            </a: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 S[j]] (mod 256) </a:t>
            </a:r>
          </a:p>
          <a:p>
            <a:pPr lvl="1">
              <a:lnSpc>
                <a:spcPct val="90000"/>
              </a:lnSpc>
              <a:buFontTx/>
              <a:buNone/>
            </a:pPr>
            <a:r>
              <a:rPr lang="en-AU" altLang="en-US" sz="2200" b="1" dirty="0">
                <a:solidFill>
                  <a:srgbClr val="CC0099"/>
                </a:solidFill>
                <a:latin typeface="Courier" pitchFamily="49" charset="0"/>
              </a:rPr>
              <a:t>End Loop</a:t>
            </a:r>
            <a:endParaRPr lang="en-US" altLang="en-US" sz="2200" b="1" dirty="0">
              <a:solidFill>
                <a:srgbClr val="CC0099"/>
              </a:solidFill>
              <a:latin typeface="Courier" pitchFamily="49" charset="0"/>
            </a:endParaRPr>
          </a:p>
        </p:txBody>
      </p:sp>
      <p:sp>
        <p:nvSpPr>
          <p:cNvPr id="2" name="Date Placeholder 1"/>
          <p:cNvSpPr>
            <a:spLocks noGrp="1"/>
          </p:cNvSpPr>
          <p:nvPr>
            <p:ph type="dt" sz="quarter" idx="10"/>
          </p:nvPr>
        </p:nvSpPr>
        <p:spPr/>
        <p:txBody>
          <a:bodyPr/>
          <a:lstStyle/>
          <a:p>
            <a:pPr>
              <a:defRPr/>
            </a:pPr>
            <a:endParaRPr lang="en-US" dirty="0">
              <a:solidFill>
                <a:schemeClr val="tx1"/>
              </a:solidFill>
            </a:endParaRPr>
          </a:p>
        </p:txBody>
      </p:sp>
    </p:spTree>
    <p:extLst>
      <p:ext uri="{BB962C8B-B14F-4D97-AF65-F5344CB8AC3E}">
        <p14:creationId xmlns:p14="http://schemas.microsoft.com/office/powerpoint/2010/main" val="751595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CPA-Security</a:t>
            </a: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456389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19677" y="5681232"/>
            <a:ext cx="429426" cy="280512"/>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5313" y="5120640"/>
            <a:ext cx="1275098" cy="832928"/>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568690"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r>
                              <a:rPr lang="en-US" sz="4000" i="1" smtClean="0">
                                <a:latin typeface="Cambria Math" panose="02040503050406030204" pitchFamily="18" charset="0"/>
                                <a:ea typeface="Cambria Math" panose="02040503050406030204" pitchFamily="18" charset="0"/>
                              </a:rPr>
                              <m:t>∃</m:t>
                            </m:r>
                            <m:r>
                              <a:rPr lang="en-US" sz="4000" i="1">
                                <a:solidFill>
                                  <a:srgbClr val="FF0000"/>
                                </a:solidFill>
                                <a:latin typeface="Cambria Math" panose="02040503050406030204" pitchFamily="18" charset="0"/>
                                <a:ea typeface="Cambria Math" panose="02040503050406030204" pitchFamily="18" charset="0"/>
                              </a:rPr>
                              <m:t>𝜇</m:t>
                            </m:r>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sSub>
                        <m:sSubPr>
                          <m:ctrlPr>
                            <a:rPr lang="en-US" sz="4000" b="0" i="1" smtClean="0">
                              <a:solidFill>
                                <a:srgbClr val="FF0000"/>
                              </a:solidFill>
                              <a:latin typeface="Cambria Math" panose="02040503050406030204" pitchFamily="18" charset="0"/>
                              <a:ea typeface="Cambria Math" panose="02040503050406030204" pitchFamily="18" charset="0"/>
                            </a:rPr>
                          </m:ctrlPr>
                        </m:sSubPr>
                        <m:e>
                          <m:r>
                            <a:rPr lang="en-US" sz="4000" i="1">
                              <a:solidFill>
                                <a:srgbClr val="FF0000"/>
                              </a:solidFill>
                              <a:latin typeface="Cambria Math" panose="02040503050406030204" pitchFamily="18" charset="0"/>
                              <a:ea typeface="Cambria Math" panose="02040503050406030204" pitchFamily="18" charset="0"/>
                            </a:rPr>
                            <m:t>𝜇</m:t>
                          </m:r>
                        </m:e>
                        <m:sub/>
                      </m:sSub>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568690" cy="4351338"/>
              </a:xfrm>
              <a:blipFill>
                <a:blip r:embed="rId5"/>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Adversarial Indistinguishability Experiment</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a:t>
            </a:r>
            <a:r>
              <a:rPr lang="en-US" sz="2800" b="1" dirty="0">
                <a:sym typeface="Wingdings" panose="05000000000000000000" pitchFamily="2" charset="2"/>
              </a:rPr>
              <a:t></a:t>
            </a:r>
            <a:r>
              <a:rPr lang="en-US" sz="2800" b="1" dirty="0" smtClean="0"/>
              <a:t> </a:t>
            </a:r>
            <a:r>
              <a:rPr lang="en-US" sz="2800" b="1" dirty="0"/>
              <a:t>Gen(</a:t>
            </a:r>
            <a:r>
              <a:rPr lang="en-US" sz="2800" b="1" dirty="0">
                <a:solidFill>
                  <a:srgbClr val="FF0000"/>
                </a:solidFill>
              </a:rPr>
              <a:t>1</a:t>
            </a:r>
            <a:r>
              <a:rPr lang="en-US" sz="2800" b="1" baseline="30000" dirty="0">
                <a:solidFill>
                  <a:srgbClr val="FF0000"/>
                </a:solidFill>
              </a:rPr>
              <a:t>n</a:t>
            </a:r>
            <a:r>
              <a:rPr lang="en-US" sz="2800" b="1" dirty="0" smtClean="0"/>
              <a:t>)</a:t>
            </a:r>
          </a:p>
          <a:p>
            <a:r>
              <a:rPr lang="en-US" sz="2800" b="1" dirty="0" smtClean="0"/>
              <a:t>c </a:t>
            </a:r>
            <a:r>
              <a:rPr lang="en-US" sz="2800" b="1" dirty="0">
                <a:sym typeface="Wingdings" panose="05000000000000000000" pitchFamily="2" charset="2"/>
              </a:rPr>
              <a:t></a:t>
            </a:r>
            <a:r>
              <a:rPr lang="en-US" sz="2800" b="1" dirty="0" smtClean="0"/>
              <a:t>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1"/>
                <a:stretch>
                  <a:fillRect/>
                </a:stretch>
              </a:blipFill>
            </p:spPr>
            <p:txBody>
              <a:bodyPr/>
              <a:lstStyle/>
              <a:p>
                <a:r>
                  <a:rPr lang="en-US">
                    <a:noFill/>
                  </a:rPr>
                  <a:t> </a:t>
                </a:r>
              </a:p>
            </p:txBody>
          </p:sp>
        </mc:Fallback>
      </mc:AlternateContent>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20992" y="5578674"/>
            <a:ext cx="429426" cy="280512"/>
          </a:xfrm>
          <a:prstGeom prst="rect">
            <a:avLst/>
          </a:prstGeom>
        </p:spPr>
      </p:pic>
      <mc:AlternateContent xmlns:mc="http://schemas.openxmlformats.org/markup-compatibility/2006" xmlns:a14="http://schemas.microsoft.com/office/drawing/2010/main">
        <mc:Choice Requires="a14">
          <p:sp>
            <p:nvSpPr>
              <p:cNvPr id="24" name="Rectangular Callout 23"/>
              <p:cNvSpPr/>
              <p:nvPr/>
            </p:nvSpPr>
            <p:spPr>
              <a:xfrm>
                <a:off x="6695582" y="3728039"/>
                <a:ext cx="4297680" cy="911190"/>
              </a:xfrm>
              <a:prstGeom prst="wedgeRectCallout">
                <a:avLst>
                  <a:gd name="adj1" fmla="val -153812"/>
                  <a:gd name="adj2" fmla="val 146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24" name="Rectangular Callout 23"/>
              <p:cNvSpPr>
                <a:spLocks noRot="1" noChangeAspect="1" noMove="1" noResize="1" noEditPoints="1" noAdjustHandles="1" noChangeArrowheads="1" noChangeShapeType="1" noTextEdit="1"/>
              </p:cNvSpPr>
              <p:nvPr/>
            </p:nvSpPr>
            <p:spPr>
              <a:xfrm>
                <a:off x="6695582" y="3728039"/>
                <a:ext cx="4297680" cy="911190"/>
              </a:xfrm>
              <a:prstGeom prst="wedgeRectCallout">
                <a:avLst>
                  <a:gd name="adj1" fmla="val -153812"/>
                  <a:gd name="adj2" fmla="val 146127"/>
                </a:avLst>
              </a:prstGeom>
              <a:blipFill>
                <a:blip r:embed="rId12"/>
                <a:stretch>
                  <a:fillRect/>
                </a:stretch>
              </a:blipFill>
            </p:spPr>
            <p:txBody>
              <a:bodyPr/>
              <a:lstStyle/>
              <a:p>
                <a:r>
                  <a:rPr lang="en-US">
                    <a:noFill/>
                  </a:rPr>
                  <a:t> </a:t>
                </a:r>
              </a:p>
            </p:txBody>
          </p:sp>
        </mc:Fallback>
      </mc:AlternateContent>
      <p:sp>
        <p:nvSpPr>
          <p:cNvPr id="13" name="Date Placeholder 1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81779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4.58333E-6 3.33333E-6 L 0.32656 -0.00625 " pathEditMode="relative" rAng="0" ptsTypes="AA">
                                      <p:cBhvr>
                                        <p:cTn id="10" dur="2000" fill="hold"/>
                                        <p:tgtEl>
                                          <p:spTgt spid="9"/>
                                        </p:tgtEl>
                                        <p:attrNameLst>
                                          <p:attrName>ppt_x</p:attrName>
                                          <p:attrName>ppt_y</p:attrName>
                                        </p:attrNameLst>
                                      </p:cBhvr>
                                      <p:rCtr x="16328" y="-32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2.91667E-6 1.48148E-6 L 0.31562 0.00162 " pathEditMode="relative" rAng="0" ptsTypes="AA">
                                      <p:cBhvr>
                                        <p:cTn id="30" dur="2000" fill="hold"/>
                                        <p:tgtEl>
                                          <p:spTgt spid="20"/>
                                        </p:tgtEl>
                                        <p:attrNameLst>
                                          <p:attrName>ppt_x</p:attrName>
                                          <p:attrName>ppt_y</p:attrName>
                                        </p:attrNameLst>
                                      </p:cBhvr>
                                      <p:rCtr x="15781" y="69"/>
                                    </p:animMotion>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7" grpId="0" animBg="1"/>
      <p:bldP spid="18" grpId="0" animBg="1"/>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Chosen-Plaintext Attacks</a:t>
            </a:r>
            <a:endParaRPr lang="en-US" dirty="0"/>
          </a:p>
        </p:txBody>
      </p:sp>
      <p:sp>
        <p:nvSpPr>
          <p:cNvPr id="3" name="Content Placeholder 2"/>
          <p:cNvSpPr>
            <a:spLocks noGrp="1"/>
          </p:cNvSpPr>
          <p:nvPr>
            <p:ph idx="1"/>
          </p:nvPr>
        </p:nvSpPr>
        <p:spPr/>
        <p:txBody>
          <a:bodyPr>
            <a:normAutofit/>
          </a:bodyPr>
          <a:lstStyle/>
          <a:p>
            <a:r>
              <a:rPr lang="en-US" dirty="0" smtClean="0"/>
              <a:t>Model ability of adversary to control or influence what the honest parties encrypt.</a:t>
            </a:r>
          </a:p>
          <a:p>
            <a:endParaRPr lang="en-US" dirty="0"/>
          </a:p>
          <a:p>
            <a:r>
              <a:rPr lang="en-US" dirty="0" smtClean="0"/>
              <a:t>During World War 2 the British </a:t>
            </a:r>
            <a:r>
              <a:rPr lang="en-US" dirty="0"/>
              <a:t>placed mines at specific locations, knowing that the Germans, upon finding the mines, would encrypt the location and send them back to headquarters. The encrypted messages helped cryptanalysts at Bletchley Park to break the German encryption scheme.</a:t>
            </a:r>
          </a:p>
          <a:p>
            <a:endParaRPr lang="en-US" dirty="0"/>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120285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Chosen-Plaintext Attacks</a:t>
            </a:r>
            <a:endParaRPr lang="en-US" dirty="0"/>
          </a:p>
        </p:txBody>
      </p:sp>
      <p:sp>
        <p:nvSpPr>
          <p:cNvPr id="3" name="Content Placeholder 2"/>
          <p:cNvSpPr>
            <a:spLocks noGrp="1"/>
          </p:cNvSpPr>
          <p:nvPr>
            <p:ph idx="1"/>
          </p:nvPr>
        </p:nvSpPr>
        <p:spPr/>
        <p:txBody>
          <a:bodyPr>
            <a:normAutofit lnSpcReduction="10000"/>
          </a:bodyPr>
          <a:lstStyle/>
          <a:p>
            <a:r>
              <a:rPr lang="en-US" dirty="0" smtClean="0"/>
              <a:t>Model ability of adversary to control or influence what the honest parties encrypt.</a:t>
            </a:r>
          </a:p>
          <a:p>
            <a:endParaRPr lang="en-US" dirty="0"/>
          </a:p>
          <a:p>
            <a:r>
              <a:rPr lang="en-US" dirty="0" smtClean="0"/>
              <a:t>Battle of Midway (WWII). US Navy cryptanalysts intercept and encrypted message which they are able to partially decode (May 1942).</a:t>
            </a:r>
          </a:p>
          <a:p>
            <a:pPr lvl="1"/>
            <a:r>
              <a:rPr lang="en-US" sz="2800" dirty="0" smtClean="0"/>
              <a:t>The message stated that the Japanese were planning an attack on AF?</a:t>
            </a:r>
          </a:p>
          <a:p>
            <a:pPr lvl="1"/>
            <a:r>
              <a:rPr lang="en-US" sz="2800" dirty="0" smtClean="0"/>
              <a:t>Cryptanalysts could not decode ciphertext fragment AF.</a:t>
            </a:r>
          </a:p>
          <a:p>
            <a:pPr lvl="1"/>
            <a:r>
              <a:rPr lang="en-US" sz="2800" dirty="0" smtClean="0"/>
              <a:t>Best Guess: AF = “Midway Island.”</a:t>
            </a:r>
            <a:endParaRPr lang="en-US" sz="2800" dirty="0"/>
          </a:p>
          <a:p>
            <a:endParaRPr lang="en-US" dirty="0"/>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62479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Battle of Midway (WWII).</a:t>
            </a:r>
          </a:p>
        </p:txBody>
      </p:sp>
      <p:sp>
        <p:nvSpPr>
          <p:cNvPr id="3" name="Content Placeholder 2"/>
          <p:cNvSpPr>
            <a:spLocks noGrp="1"/>
          </p:cNvSpPr>
          <p:nvPr>
            <p:ph idx="1"/>
          </p:nvPr>
        </p:nvSpPr>
        <p:spPr/>
        <p:txBody>
          <a:bodyPr>
            <a:normAutofit lnSpcReduction="10000"/>
          </a:bodyPr>
          <a:lstStyle/>
          <a:p>
            <a:r>
              <a:rPr lang="en-US" dirty="0" smtClean="0"/>
              <a:t>US Navy cryptanalysts intercept and encrypted message which they are able to partially decode (May 1942).</a:t>
            </a:r>
          </a:p>
          <a:p>
            <a:pPr lvl="1"/>
            <a:r>
              <a:rPr lang="en-US" sz="2800" dirty="0" smtClean="0"/>
              <a:t>Message stated that the Japanese were planning a </a:t>
            </a:r>
            <a:r>
              <a:rPr lang="en-US" sz="2800" dirty="0" err="1" smtClean="0"/>
              <a:t>surpise</a:t>
            </a:r>
            <a:r>
              <a:rPr lang="en-US" sz="2800" dirty="0" smtClean="0"/>
              <a:t> attack on “AF”</a:t>
            </a:r>
          </a:p>
          <a:p>
            <a:pPr lvl="1"/>
            <a:r>
              <a:rPr lang="en-US" sz="2800" dirty="0" smtClean="0"/>
              <a:t>Cryptanalysts could not decode ciphertext fragment AF.</a:t>
            </a:r>
          </a:p>
          <a:p>
            <a:pPr lvl="1"/>
            <a:r>
              <a:rPr lang="en-US" sz="2800" dirty="0" smtClean="0"/>
              <a:t>Best Guess: AF = “Midway Island.”</a:t>
            </a:r>
          </a:p>
          <a:p>
            <a:pPr lvl="1"/>
            <a:r>
              <a:rPr lang="en-US" sz="2800" dirty="0" smtClean="0"/>
              <a:t>Washington believed Midway couldn’t possibly be the target.</a:t>
            </a:r>
          </a:p>
          <a:p>
            <a:pPr lvl="1"/>
            <a:r>
              <a:rPr lang="en-US" sz="2800" dirty="0" smtClean="0"/>
              <a:t>Cryptanalysts then told forces at Midway to send a fake message “freshwater supplies low”</a:t>
            </a:r>
          </a:p>
          <a:p>
            <a:pPr lvl="1"/>
            <a:r>
              <a:rPr lang="en-US" sz="2800" dirty="0" smtClean="0"/>
              <a:t>The Japanese intercepted and transmitted an encrypted message stating that “AF is low on water.”</a:t>
            </a:r>
            <a:endParaRPr lang="en-US" sz="2800" dirty="0"/>
          </a:p>
          <a:p>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6930" y="548640"/>
            <a:ext cx="11847726" cy="5807710"/>
          </a:xfrm>
          <a:prstGeom prst="rect">
            <a:avLst/>
          </a:prstGeom>
        </p:spPr>
      </p:pic>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88011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Battle of Midway (WWII).</a:t>
            </a:r>
          </a:p>
        </p:txBody>
      </p:sp>
      <p:sp>
        <p:nvSpPr>
          <p:cNvPr id="3" name="Content Placeholder 2"/>
          <p:cNvSpPr>
            <a:spLocks noGrp="1"/>
          </p:cNvSpPr>
          <p:nvPr>
            <p:ph idx="1"/>
          </p:nvPr>
        </p:nvSpPr>
        <p:spPr/>
        <p:txBody>
          <a:bodyPr>
            <a:normAutofit lnSpcReduction="10000"/>
          </a:bodyPr>
          <a:lstStyle/>
          <a:p>
            <a:r>
              <a:rPr lang="en-US" dirty="0" smtClean="0"/>
              <a:t>US Navy cryptanalysts intercept and encrypted message which they are able to partially decode (May 1942).</a:t>
            </a:r>
          </a:p>
          <a:p>
            <a:pPr lvl="1"/>
            <a:r>
              <a:rPr lang="en-US" sz="2800" dirty="0" smtClean="0"/>
              <a:t>Message stated that the Japanese were planning a </a:t>
            </a:r>
            <a:r>
              <a:rPr lang="en-US" sz="2800" dirty="0" err="1" smtClean="0"/>
              <a:t>surpise</a:t>
            </a:r>
            <a:r>
              <a:rPr lang="en-US" sz="2800" dirty="0" smtClean="0"/>
              <a:t> attack on “AF”</a:t>
            </a:r>
          </a:p>
          <a:p>
            <a:pPr lvl="1"/>
            <a:r>
              <a:rPr lang="en-US" sz="2800" dirty="0" smtClean="0"/>
              <a:t>Cryptanalysts could not decode ciphertext fragment AF.</a:t>
            </a:r>
          </a:p>
          <a:p>
            <a:pPr lvl="1"/>
            <a:r>
              <a:rPr lang="en-US" sz="2800" dirty="0" smtClean="0"/>
              <a:t>Best Guess: AF = “Midway Island.”</a:t>
            </a:r>
          </a:p>
          <a:p>
            <a:pPr lvl="1"/>
            <a:r>
              <a:rPr lang="en-US" sz="2800" dirty="0" smtClean="0"/>
              <a:t>Washington believed Midway couldn’t possibly be the target.</a:t>
            </a:r>
          </a:p>
          <a:p>
            <a:pPr lvl="1"/>
            <a:r>
              <a:rPr lang="en-US" sz="2800" dirty="0" smtClean="0"/>
              <a:t>Cryptanalysts then told forces at Midway to send a fake message “freshwater supplies low”</a:t>
            </a:r>
          </a:p>
          <a:p>
            <a:pPr lvl="1"/>
            <a:r>
              <a:rPr lang="en-US" sz="2800" dirty="0" smtClean="0"/>
              <a:t>The Japanese intercepted and transmitted an encrypted message stating that “AF is low on water.”</a:t>
            </a:r>
            <a:endParaRPr lang="en-US" sz="2800" dirty="0"/>
          </a:p>
          <a:p>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6930" y="548640"/>
            <a:ext cx="11847726" cy="5807710"/>
          </a:xfrm>
          <a:prstGeom prst="rect">
            <a:avLst/>
          </a:prstGeom>
        </p:spPr>
      </p:pic>
      <p:sp>
        <p:nvSpPr>
          <p:cNvPr id="5" name="Rectangle 4"/>
          <p:cNvSpPr/>
          <p:nvPr/>
        </p:nvSpPr>
        <p:spPr>
          <a:xfrm>
            <a:off x="2468880" y="5679440"/>
            <a:ext cx="5110480" cy="676910"/>
          </a:xfrm>
          <a:prstGeom prst="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41086589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Message Security and CPA-Attacks</a:t>
            </a:r>
            <a:endParaRPr lang="en-US" dirty="0"/>
          </a:p>
        </p:txBody>
      </p:sp>
      <p:sp>
        <p:nvSpPr>
          <p:cNvPr id="3" name="Content Placeholder 2"/>
          <p:cNvSpPr>
            <a:spLocks noGrp="1"/>
          </p:cNvSpPr>
          <p:nvPr>
            <p:ph idx="1"/>
          </p:nvPr>
        </p:nvSpPr>
        <p:spPr/>
        <p:txBody>
          <a:bodyPr/>
          <a:lstStyle/>
          <a:p>
            <a:r>
              <a:rPr lang="en-US" dirty="0"/>
              <a:t>Multiple Message Security </a:t>
            </a:r>
            <a:r>
              <a:rPr lang="en-US" dirty="0" smtClean="0"/>
              <a:t> </a:t>
            </a:r>
          </a:p>
          <a:p>
            <a:pPr lvl="1"/>
            <a:r>
              <a:rPr lang="en-US" dirty="0" smtClean="0"/>
              <a:t>Attacker must select all messages at the same time.</a:t>
            </a:r>
          </a:p>
          <a:p>
            <a:pPr lvl="1"/>
            <a:r>
              <a:rPr lang="en-US" dirty="0" smtClean="0"/>
              <a:t>Significant Limitation!</a:t>
            </a:r>
            <a:endParaRPr lang="en-US" dirty="0"/>
          </a:p>
          <a:p>
            <a:r>
              <a:rPr lang="en-US" dirty="0" smtClean="0"/>
              <a:t>In the WWII attacks cryptanalysts selected the message adaptively </a:t>
            </a:r>
          </a:p>
          <a:p>
            <a:pPr lvl="1"/>
            <a:r>
              <a:rPr lang="en-US" dirty="0" smtClean="0"/>
              <a:t>Selected message(s) to encrypt </a:t>
            </a:r>
            <a:r>
              <a:rPr lang="en-US" i="1" dirty="0" smtClean="0"/>
              <a:t>after </a:t>
            </a:r>
            <a:r>
              <a:rPr lang="en-US" dirty="0" smtClean="0"/>
              <a:t>observing target ciphertext</a:t>
            </a:r>
          </a:p>
          <a:p>
            <a:pPr lvl="1"/>
            <a:endParaRPr lang="en-US" dirty="0"/>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230739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p:sp>
        <p:nvSpPr>
          <p:cNvPr id="2" name="Title 1"/>
          <p:cNvSpPr>
            <a:spLocks noGrp="1"/>
          </p:cNvSpPr>
          <p:nvPr>
            <p:ph type="title"/>
          </p:nvPr>
        </p:nvSpPr>
        <p:spPr/>
        <p:txBody>
          <a:bodyPr/>
          <a:lstStyle/>
          <a:p>
            <a:r>
              <a:rPr lang="en-US" dirty="0" smtClean="0"/>
              <a:t>CPA-Security (Single Message)</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960519" cy="461665"/>
          </a:xfrm>
          <a:prstGeom prst="rect">
            <a:avLst/>
          </a:prstGeom>
        </p:spPr>
        <p:txBody>
          <a:bodyPr wrap="none">
            <a:spAutoFit/>
          </a:bodyPr>
          <a:lstStyle/>
          <a:p>
            <a:r>
              <a:rPr lang="en-US" sz="2400" dirty="0" smtClean="0"/>
              <a:t>m</a:t>
            </a:r>
            <a:r>
              <a:rPr lang="en-US" sz="2400" baseline="-25000" dirty="0" smtClean="0"/>
              <a:t>0</a:t>
            </a:r>
            <a:r>
              <a:rPr lang="en-US" sz="2400" dirty="0" smtClean="0"/>
              <a:t>,m</a:t>
            </a:r>
            <a:r>
              <a:rPr lang="en-US" sz="2400" baseline="-25000" dirty="0" smtClean="0"/>
              <a:t>1</a:t>
            </a:r>
            <a:endParaRPr lang="en-US" sz="2400" baseline="-25000" dirty="0"/>
          </a:p>
        </p:txBody>
      </p:sp>
      <p:sp>
        <p:nvSpPr>
          <p:cNvPr id="11" name="TextBox 10"/>
          <p:cNvSpPr txBox="1"/>
          <p:nvPr/>
        </p:nvSpPr>
        <p:spPr>
          <a:xfrm>
            <a:off x="8524563" y="4467175"/>
            <a:ext cx="2194832" cy="954107"/>
          </a:xfrm>
          <a:prstGeom prst="rect">
            <a:avLst/>
          </a:prstGeom>
          <a:noFill/>
        </p:spPr>
        <p:txBody>
          <a:bodyPr wrap="none" rtlCol="0">
            <a:spAutoFit/>
          </a:bodyPr>
          <a:lstStyle/>
          <a:p>
            <a:r>
              <a:rPr lang="en-US" sz="2800" b="1" dirty="0" smtClean="0"/>
              <a:t>Random bit b</a:t>
            </a:r>
          </a:p>
          <a:p>
            <a:r>
              <a:rPr lang="en-US" sz="2800" b="1" dirty="0" smtClean="0"/>
              <a:t>K </a:t>
            </a:r>
            <a:r>
              <a:rPr lang="en-US" sz="2800" b="1" dirty="0" smtClean="0">
                <a:sym typeface="Wingdings" panose="05000000000000000000" pitchFamily="2" charset="2"/>
              </a:rPr>
              <a:t> </a:t>
            </a:r>
            <a:r>
              <a:rPr lang="en-US" sz="2800" b="1" dirty="0" smtClean="0"/>
              <a:t>Gen(1</a:t>
            </a:r>
            <a:r>
              <a:rPr lang="en-US" sz="2800" b="1" baseline="30000" dirty="0" smtClean="0"/>
              <a:t>n</a:t>
            </a:r>
            <a:r>
              <a:rPr lang="en-US" sz="2800" b="1" dirty="0" smtClean="0"/>
              <a:t>)</a:t>
            </a:r>
          </a:p>
        </p:txBody>
      </p:sp>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77307" y="1904175"/>
            <a:ext cx="1713931" cy="461665"/>
          </a:xfrm>
          <a:prstGeom prst="rect">
            <a:avLst/>
          </a:prstGeom>
        </p:spPr>
        <p:txBody>
          <a:bodyPr wrap="none">
            <a:spAutoFit/>
          </a:bodyPr>
          <a:lstStyle/>
          <a:p>
            <a:r>
              <a:rPr lang="en-US" sz="2400" b="1" dirty="0"/>
              <a:t>c = </a:t>
            </a:r>
            <a:r>
              <a:rPr lang="en-US" sz="2400" b="1" dirty="0" err="1" smtClean="0"/>
              <a:t>Enc</a:t>
            </a:r>
            <a:r>
              <a:rPr lang="en-US" sz="2400" b="1" baseline="-25000" dirty="0" err="1" smtClean="0"/>
              <a:t>K</a:t>
            </a:r>
            <a:r>
              <a:rPr lang="en-US" sz="2400" b="1" dirty="0" smtClean="0"/>
              <a:t>(</a:t>
            </a:r>
            <a:r>
              <a:rPr lang="en-US" sz="2400" b="1" dirty="0" err="1" smtClean="0"/>
              <a:t>m</a:t>
            </a:r>
            <a:r>
              <a:rPr lang="en-US" sz="2400" b="1" baseline="-25000" dirty="0" err="1" smtClean="0"/>
              <a:t>b</a:t>
            </a:r>
            <a:r>
              <a:rPr lang="en-US" sz="2400" b="1" dirty="0" smtClean="0"/>
              <a:t>)</a:t>
            </a:r>
            <a:endParaRPr lang="en-US" sz="2400" b="1" dirty="0"/>
          </a:p>
        </p:txBody>
      </p: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534121" cy="461665"/>
          </a:xfrm>
          <a:prstGeom prst="rect">
            <a:avLst/>
          </a:prstGeom>
        </p:spPr>
        <p:txBody>
          <a:bodyPr wrap="none">
            <a:spAutoFit/>
          </a:bodyPr>
          <a:lstStyle/>
          <a:p>
            <a:r>
              <a:rPr lang="en-US" sz="2400" dirty="0" smtClean="0"/>
              <a:t>m</a:t>
            </a:r>
            <a:r>
              <a:rPr lang="en-US" sz="2400" baseline="-25000" dirty="0" smtClean="0"/>
              <a:t>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1863011" cy="461665"/>
          </a:xfrm>
          <a:prstGeom prst="rect">
            <a:avLst/>
          </a:prstGeom>
        </p:spPr>
        <p:txBody>
          <a:bodyPr wrap="none">
            <a:spAutoFit/>
          </a:bodyPr>
          <a:lstStyle/>
          <a:p>
            <a:r>
              <a:rPr lang="en-US" sz="2400" b="1" dirty="0" smtClean="0"/>
              <a:t>c</a:t>
            </a:r>
            <a:r>
              <a:rPr lang="en-US" sz="2400" b="1" baseline="-25000" dirty="0" smtClean="0"/>
              <a:t>2</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2</a:t>
            </a:r>
            <a:r>
              <a:rPr lang="en-US" sz="2400" b="1" dirty="0" smtClean="0"/>
              <a:t>)</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1863011" cy="461665"/>
          </a:xfrm>
          <a:prstGeom prst="rect">
            <a:avLst/>
          </a:prstGeom>
        </p:spPr>
        <p:txBody>
          <a:bodyPr wrap="none">
            <a:spAutoFit/>
          </a:bodyPr>
          <a:lstStyle/>
          <a:p>
            <a:r>
              <a:rPr lang="en-US" sz="2400" b="1" dirty="0" smtClean="0"/>
              <a:t>c</a:t>
            </a:r>
            <a:r>
              <a:rPr lang="en-US" sz="2400" b="1" baseline="-25000" dirty="0" smtClean="0"/>
              <a:t>3</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3</a:t>
            </a:r>
            <a:r>
              <a:rPr lang="en-US" sz="2400" b="1" dirty="0" smtClean="0"/>
              <a:t>)</a:t>
            </a:r>
            <a:endParaRPr lang="en-US" sz="2400" b="1" dirty="0"/>
          </a:p>
        </p:txBody>
      </p:sp>
      <p:sp>
        <p:nvSpPr>
          <p:cNvPr id="32" name="Rectangle 31"/>
          <p:cNvSpPr/>
          <p:nvPr/>
        </p:nvSpPr>
        <p:spPr>
          <a:xfrm>
            <a:off x="2482067" y="2800402"/>
            <a:ext cx="534121" cy="461665"/>
          </a:xfrm>
          <a:prstGeom prst="rect">
            <a:avLst/>
          </a:prstGeom>
        </p:spPr>
        <p:txBody>
          <a:bodyPr wrap="none">
            <a:spAutoFit/>
          </a:bodyPr>
          <a:lstStyle/>
          <a:p>
            <a:r>
              <a:rPr lang="en-US" sz="2400" dirty="0" smtClean="0"/>
              <a:t>m</a:t>
            </a:r>
            <a:r>
              <a:rPr lang="en-US" sz="2400" baseline="-25000" dirty="0" smtClean="0"/>
              <a:t>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r>
                            <a:rPr lang="en-US" sz="4000" b="0" i="1" smtClean="0">
                              <a:solidFill>
                                <a:schemeClr val="tx1"/>
                              </a:solidFill>
                              <a:latin typeface="Cambria Math" panose="02040503050406030204" pitchFamily="18" charset="0"/>
                              <a:ea typeface="Cambria Math" panose="02040503050406030204" pitchFamily="18" charset="0"/>
                            </a:rPr>
                            <m:t>𝐴</m:t>
                          </m:r>
                          <m:r>
                            <a:rPr lang="en-US" sz="4000" b="0" i="1" smtClean="0">
                              <a:solidFill>
                                <a:schemeClr val="tx1"/>
                              </a:solidFill>
                              <a:latin typeface="Cambria Math" panose="02040503050406030204" pitchFamily="18" charset="0"/>
                              <a:ea typeface="Cambria Math" panose="02040503050406030204" pitchFamily="18" charset="0"/>
                            </a:rPr>
                            <m:t>  </m:t>
                          </m:r>
                          <m:r>
                            <a:rPr lang="en-US" sz="4000" b="0" i="1" smtClean="0">
                              <a:solidFill>
                                <a:schemeClr val="tx1"/>
                              </a:solidFill>
                              <a:latin typeface="Cambria Math" panose="02040503050406030204" pitchFamily="18" charset="0"/>
                              <a:ea typeface="Cambria Math" panose="02040503050406030204" pitchFamily="18" charset="0"/>
                            </a:rPr>
                            <m:t>𝐺𝑢𝑒𝑠𝑠𝑒𝑠</m:t>
                          </m:r>
                          <m:r>
                            <a:rPr lang="en-US" sz="4000" b="0" i="1" smtClean="0">
                              <a:solidFill>
                                <a:schemeClr val="tx1"/>
                              </a:solidFill>
                              <a:latin typeface="Cambria Math" panose="02040503050406030204" pitchFamily="18" charset="0"/>
                              <a:ea typeface="Cambria Math" panose="02040503050406030204" pitchFamily="18" charset="0"/>
                            </a:rPr>
                            <m:t> </m:t>
                          </m:r>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𝑏</m:t>
                              </m:r>
                            </m:e>
                            <m:sup>
                              <m:r>
                                <a:rPr lang="en-US" sz="4000" b="0" i="1" smtClean="0">
                                  <a:solidFill>
                                    <a:schemeClr val="tx1"/>
                                  </a:solidFill>
                                  <a:latin typeface="Cambria Math" panose="02040503050406030204" pitchFamily="18" charset="0"/>
                                  <a:ea typeface="Cambria Math" panose="02040503050406030204" pitchFamily="18" charset="0"/>
                                </a:rPr>
                                <m:t>′</m:t>
                              </m:r>
                            </m:sup>
                          </m:sSup>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𝑏</m:t>
                          </m:r>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6"/>
                <a:stretch>
                  <a:fillRect/>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53923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8.33333E-7 3.7037E-7 L 0.32656 -0.00625 " pathEditMode="relative" rAng="0" ptsTypes="AA">
                                      <p:cBhvr>
                                        <p:cTn id="10" dur="2000" fill="hold"/>
                                        <p:tgtEl>
                                          <p:spTgt spid="9"/>
                                        </p:tgtEl>
                                        <p:attrNameLst>
                                          <p:attrName>ppt_x</p:attrName>
                                          <p:attrName>ppt_y</p:attrName>
                                        </p:attrNameLst>
                                      </p:cBhvr>
                                      <p:rCtr x="16328" y="-32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3.54167E-6 -2.22222E-6 L 0.33893 0.00533 " pathEditMode="relative" rAng="0" ptsTypes="AA">
                                      <p:cBhvr>
                                        <p:cTn id="22" dur="2000" fill="hold"/>
                                        <p:tgtEl>
                                          <p:spTgt spid="24"/>
                                        </p:tgtEl>
                                        <p:attrNameLst>
                                          <p:attrName>ppt_x</p:attrName>
                                          <p:attrName>ppt_y</p:attrName>
                                        </p:attrNameLst>
                                      </p:cBhvr>
                                      <p:rCtr x="16940" y="255"/>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8.33333E-7 1.85185E-6 L 0.33893 0.00532 " pathEditMode="relative" rAng="0" ptsTypes="AA">
                                      <p:cBhvr>
                                        <p:cTn id="34" dur="2000" fill="hold"/>
                                        <p:tgtEl>
                                          <p:spTgt spid="32"/>
                                        </p:tgtEl>
                                        <p:attrNameLst>
                                          <p:attrName>ppt_x</p:attrName>
                                          <p:attrName>ppt_y</p:attrName>
                                        </p:attrNameLst>
                                      </p:cBhvr>
                                      <p:rCtr x="16940" y="255"/>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4.16667E-6 4.44444E-6 L 0.33633 -0.00648 " pathEditMode="relative" rAng="0" ptsTypes="AA">
                                      <p:cBhvr>
                                        <p:cTn id="52" dur="2000" fill="hold"/>
                                        <p:tgtEl>
                                          <p:spTgt spid="20"/>
                                        </p:tgtEl>
                                        <p:attrNameLst>
                                          <p:attrName>ppt_x</p:attrName>
                                          <p:attrName>ppt_y</p:attrName>
                                        </p:attrNameLst>
                                      </p:cBhvr>
                                      <p:rCtr x="16771"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24" grpId="0"/>
      <p:bldP spid="24" grpId="1"/>
      <p:bldP spid="28" grpId="0"/>
      <p:bldP spid="31" grpId="0"/>
      <p:bldP spid="32" grpId="0"/>
      <p:bldP spid="32" grpId="1"/>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p:sp>
        <p:nvSpPr>
          <p:cNvPr id="2" name="Title 1"/>
          <p:cNvSpPr>
            <a:spLocks noGrp="1"/>
          </p:cNvSpPr>
          <p:nvPr>
            <p:ph type="title"/>
          </p:nvPr>
        </p:nvSpPr>
        <p:spPr/>
        <p:txBody>
          <a:bodyPr/>
          <a:lstStyle/>
          <a:p>
            <a:r>
              <a:rPr lang="en-US" dirty="0" smtClean="0"/>
              <a:t>CPA-Security (Single Message)</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960519" cy="461665"/>
          </a:xfrm>
          <a:prstGeom prst="rect">
            <a:avLst/>
          </a:prstGeom>
        </p:spPr>
        <p:txBody>
          <a:bodyPr wrap="none">
            <a:spAutoFit/>
          </a:bodyPr>
          <a:lstStyle/>
          <a:p>
            <a:r>
              <a:rPr lang="en-US" sz="2400" dirty="0" smtClean="0"/>
              <a:t>m</a:t>
            </a:r>
            <a:r>
              <a:rPr lang="en-US" sz="2400" baseline="-25000" dirty="0" smtClean="0"/>
              <a:t>0</a:t>
            </a:r>
            <a:r>
              <a:rPr lang="en-US" sz="2400" dirty="0" smtClean="0"/>
              <a:t>,m</a:t>
            </a:r>
            <a:r>
              <a:rPr lang="en-US" sz="2400" baseline="-25000" dirty="0" smtClean="0"/>
              <a:t>1</a:t>
            </a:r>
            <a:endParaRPr lang="en-US" sz="2400" baseline="-25000" dirty="0"/>
          </a:p>
        </p:txBody>
      </p:sp>
      <p:sp>
        <p:nvSpPr>
          <p:cNvPr id="11" name="TextBox 10"/>
          <p:cNvSpPr txBox="1"/>
          <p:nvPr/>
        </p:nvSpPr>
        <p:spPr>
          <a:xfrm>
            <a:off x="8524563" y="4467175"/>
            <a:ext cx="2194832" cy="954107"/>
          </a:xfrm>
          <a:prstGeom prst="rect">
            <a:avLst/>
          </a:prstGeom>
          <a:noFill/>
        </p:spPr>
        <p:txBody>
          <a:bodyPr wrap="none" rtlCol="0">
            <a:spAutoFit/>
          </a:bodyPr>
          <a:lstStyle/>
          <a:p>
            <a:r>
              <a:rPr lang="en-US" sz="2800" b="1" dirty="0" smtClean="0"/>
              <a:t>Random bit b</a:t>
            </a:r>
          </a:p>
          <a:p>
            <a:r>
              <a:rPr lang="en-US" sz="2800" b="1" dirty="0" smtClean="0"/>
              <a:t>K = Gen(.)</a:t>
            </a:r>
          </a:p>
        </p:txBody>
      </p:sp>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77307" y="1904175"/>
            <a:ext cx="1713931" cy="461665"/>
          </a:xfrm>
          <a:prstGeom prst="rect">
            <a:avLst/>
          </a:prstGeom>
        </p:spPr>
        <p:txBody>
          <a:bodyPr wrap="none">
            <a:spAutoFit/>
          </a:bodyPr>
          <a:lstStyle/>
          <a:p>
            <a:r>
              <a:rPr lang="en-US" sz="2400" b="1" dirty="0"/>
              <a:t>c = </a:t>
            </a:r>
            <a:r>
              <a:rPr lang="en-US" sz="2400" b="1" dirty="0" err="1" smtClean="0"/>
              <a:t>Enc</a:t>
            </a:r>
            <a:r>
              <a:rPr lang="en-US" sz="2400" b="1" baseline="-25000" dirty="0" err="1" smtClean="0"/>
              <a:t>K</a:t>
            </a:r>
            <a:r>
              <a:rPr lang="en-US" sz="2400" b="1" dirty="0" smtClean="0"/>
              <a:t>(</a:t>
            </a:r>
            <a:r>
              <a:rPr lang="en-US" sz="2400" b="1" dirty="0" err="1" smtClean="0"/>
              <a:t>m</a:t>
            </a:r>
            <a:r>
              <a:rPr lang="en-US" sz="2400" b="1" baseline="-25000" dirty="0" err="1" smtClean="0"/>
              <a:t>b</a:t>
            </a:r>
            <a:r>
              <a:rPr lang="en-US" sz="2400" b="1" dirty="0" smtClean="0"/>
              <a:t>)</a:t>
            </a:r>
            <a:endParaRPr lang="en-US" sz="2400" b="1" dirty="0"/>
          </a:p>
        </p:txBody>
      </p: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534121" cy="461665"/>
          </a:xfrm>
          <a:prstGeom prst="rect">
            <a:avLst/>
          </a:prstGeom>
        </p:spPr>
        <p:txBody>
          <a:bodyPr wrap="none">
            <a:spAutoFit/>
          </a:bodyPr>
          <a:lstStyle/>
          <a:p>
            <a:r>
              <a:rPr lang="en-US" sz="2400" dirty="0" smtClean="0"/>
              <a:t>m</a:t>
            </a:r>
            <a:r>
              <a:rPr lang="en-US" sz="2400" baseline="-25000" dirty="0" smtClean="0"/>
              <a:t>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1863011" cy="461665"/>
          </a:xfrm>
          <a:prstGeom prst="rect">
            <a:avLst/>
          </a:prstGeom>
        </p:spPr>
        <p:txBody>
          <a:bodyPr wrap="none">
            <a:spAutoFit/>
          </a:bodyPr>
          <a:lstStyle/>
          <a:p>
            <a:r>
              <a:rPr lang="en-US" sz="2400" b="1" dirty="0" smtClean="0"/>
              <a:t>c</a:t>
            </a:r>
            <a:r>
              <a:rPr lang="en-US" sz="2400" b="1" baseline="-25000" dirty="0" smtClean="0"/>
              <a:t>2</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2</a:t>
            </a:r>
            <a:r>
              <a:rPr lang="en-US" sz="2400" b="1" dirty="0" smtClean="0"/>
              <a:t>)</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1863011" cy="461665"/>
          </a:xfrm>
          <a:prstGeom prst="rect">
            <a:avLst/>
          </a:prstGeom>
        </p:spPr>
        <p:txBody>
          <a:bodyPr wrap="none">
            <a:spAutoFit/>
          </a:bodyPr>
          <a:lstStyle/>
          <a:p>
            <a:r>
              <a:rPr lang="en-US" sz="2400" b="1" dirty="0" smtClean="0"/>
              <a:t>c</a:t>
            </a:r>
            <a:r>
              <a:rPr lang="en-US" sz="2400" b="1" baseline="-25000" dirty="0" smtClean="0"/>
              <a:t>3</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3</a:t>
            </a:r>
            <a:r>
              <a:rPr lang="en-US" sz="2400" b="1" dirty="0" smtClean="0"/>
              <a:t>)</a:t>
            </a:r>
            <a:endParaRPr lang="en-US" sz="2400" b="1" dirty="0"/>
          </a:p>
        </p:txBody>
      </p:sp>
      <p:sp>
        <p:nvSpPr>
          <p:cNvPr id="32" name="Rectangle 31"/>
          <p:cNvSpPr/>
          <p:nvPr/>
        </p:nvSpPr>
        <p:spPr>
          <a:xfrm>
            <a:off x="2482067" y="2800402"/>
            <a:ext cx="534121" cy="461665"/>
          </a:xfrm>
          <a:prstGeom prst="rect">
            <a:avLst/>
          </a:prstGeom>
        </p:spPr>
        <p:txBody>
          <a:bodyPr wrap="none">
            <a:spAutoFit/>
          </a:bodyPr>
          <a:lstStyle/>
          <a:p>
            <a:r>
              <a:rPr lang="en-US" sz="2400" dirty="0" smtClean="0"/>
              <a:t>m</a:t>
            </a:r>
            <a:r>
              <a:rPr lang="en-US" sz="2400" baseline="-25000" dirty="0" smtClean="0"/>
              <a:t>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r>
                            <a:rPr lang="en-US" sz="4000" b="0" i="1" smtClean="0">
                              <a:solidFill>
                                <a:schemeClr val="tx1"/>
                              </a:solidFill>
                              <a:latin typeface="Cambria Math" panose="02040503050406030204" pitchFamily="18" charset="0"/>
                              <a:ea typeface="Cambria Math" panose="02040503050406030204" pitchFamily="18" charset="0"/>
                            </a:rPr>
                            <m:t>𝐴</m:t>
                          </m:r>
                          <m:r>
                            <a:rPr lang="en-US" sz="4000" b="0" i="1" smtClean="0">
                              <a:solidFill>
                                <a:schemeClr val="tx1"/>
                              </a:solidFill>
                              <a:latin typeface="Cambria Math" panose="02040503050406030204" pitchFamily="18" charset="0"/>
                              <a:ea typeface="Cambria Math" panose="02040503050406030204" pitchFamily="18" charset="0"/>
                            </a:rPr>
                            <m:t>  </m:t>
                          </m:r>
                          <m:r>
                            <a:rPr lang="en-US" sz="4000" b="0" i="1" smtClean="0">
                              <a:solidFill>
                                <a:schemeClr val="tx1"/>
                              </a:solidFill>
                              <a:latin typeface="Cambria Math" panose="02040503050406030204" pitchFamily="18" charset="0"/>
                              <a:ea typeface="Cambria Math" panose="02040503050406030204" pitchFamily="18" charset="0"/>
                            </a:rPr>
                            <m:t>𝐺𝑢𝑒𝑠𝑠𝑒𝑠</m:t>
                          </m:r>
                          <m:r>
                            <a:rPr lang="en-US" sz="4000" b="0" i="1" smtClean="0">
                              <a:solidFill>
                                <a:schemeClr val="tx1"/>
                              </a:solidFill>
                              <a:latin typeface="Cambria Math" panose="02040503050406030204" pitchFamily="18" charset="0"/>
                              <a:ea typeface="Cambria Math" panose="02040503050406030204" pitchFamily="18" charset="0"/>
                            </a:rPr>
                            <m:t> </m:t>
                          </m:r>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𝑏</m:t>
                              </m:r>
                            </m:e>
                            <m:sup>
                              <m:r>
                                <a:rPr lang="en-US" sz="4000" b="0" i="1" smtClean="0">
                                  <a:solidFill>
                                    <a:schemeClr val="tx1"/>
                                  </a:solidFill>
                                  <a:latin typeface="Cambria Math" panose="02040503050406030204" pitchFamily="18" charset="0"/>
                                  <a:ea typeface="Cambria Math" panose="02040503050406030204" pitchFamily="18" charset="0"/>
                                </a:rPr>
                                <m:t>′</m:t>
                              </m:r>
                            </m:sup>
                          </m:sSup>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𝑏</m:t>
                          </m:r>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ular Callout 37"/>
              <p:cNvSpPr/>
              <p:nvPr/>
            </p:nvSpPr>
            <p:spPr>
              <a:xfrm>
                <a:off x="325121" y="1660338"/>
                <a:ext cx="11456976" cy="4856076"/>
              </a:xfrm>
              <a:prstGeom prst="wedgeRectCallout">
                <a:avLst>
                  <a:gd name="adj1" fmla="val 29996"/>
                  <a:gd name="adj2" fmla="val -62916"/>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tx1"/>
                          </a:solidFill>
                          <a:latin typeface="Cambria Math" panose="02040503050406030204" pitchFamily="18" charset="0"/>
                        </a:rPr>
                        <m:t>Formally</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let</m:t>
                      </m:r>
                      <m:r>
                        <a:rPr lang="en-US" sz="2400" b="0" i="0" smtClean="0">
                          <a:solidFill>
                            <a:schemeClr val="tx1"/>
                          </a:solidFill>
                          <a:latin typeface="Cambria Math" panose="02040503050406030204" pitchFamily="18" charset="0"/>
                        </a:rPr>
                        <m:t> </m:t>
                      </m:r>
                      <m:r>
                        <m:rPr>
                          <m:sty m:val="p"/>
                        </m:rPr>
                        <a:rPr lang="el-GR" sz="2400" b="0" i="0" smtClean="0">
                          <a:solidFill>
                            <a:schemeClr val="tx1"/>
                          </a:solidFill>
                          <a:latin typeface="Cambria Math" panose="02040503050406030204" pitchFamily="18" charset="0"/>
                          <a:ea typeface="Cambria Math" panose="02040503050406030204" pitchFamily="18" charset="0"/>
                        </a:rPr>
                        <m:t>Π</m:t>
                      </m:r>
                      <m:r>
                        <a:rPr lang="en-US" sz="2400" b="0" i="0" smtClean="0">
                          <a:solidFill>
                            <a:schemeClr val="tx1"/>
                          </a:solidFill>
                          <a:latin typeface="Cambria Math" panose="02040503050406030204" pitchFamily="18" charset="0"/>
                          <a:ea typeface="Cambria Math" panose="02040503050406030204" pitchFamily="18" charset="0"/>
                        </a:rPr>
                        <m:t>=</m:t>
                      </m:r>
                      <m:r>
                        <a:rPr lang="en-US" sz="2400" b="0" i="0" smtClean="0">
                          <a:solidFill>
                            <a:schemeClr val="tx1"/>
                          </a:solidFill>
                          <a:latin typeface="Cambria Math" panose="02040503050406030204" pitchFamily="18" charset="0"/>
                        </a:rPr>
                        <m:t> </m:t>
                      </m:r>
                      <m:d>
                        <m:dPr>
                          <m:ctrlPr>
                            <a:rPr lang="en-US" sz="2400" b="0" i="1" smtClean="0">
                              <a:solidFill>
                                <a:schemeClr val="tx1"/>
                              </a:solidFill>
                              <a:latin typeface="Cambria Math" panose="02040503050406030204" pitchFamily="18" charset="0"/>
                            </a:rPr>
                          </m:ctrlPr>
                        </m:dPr>
                        <m:e>
                          <m:r>
                            <m:rPr>
                              <m:sty m:val="p"/>
                            </m:rPr>
                            <a:rPr lang="en-US" sz="2400" b="0" i="0" smtClean="0">
                              <a:solidFill>
                                <a:schemeClr val="tx1"/>
                              </a:solidFill>
                              <a:latin typeface="Cambria Math" panose="02040503050406030204" pitchFamily="18" charset="0"/>
                            </a:rPr>
                            <m:t>Gen</m:t>
                          </m:r>
                          <m:r>
                            <a:rPr lang="en-US" sz="2400" b="0" i="0" smtClean="0">
                              <a:solidFill>
                                <a:schemeClr val="tx1"/>
                              </a:solidFill>
                              <a:latin typeface="Cambria Math" panose="02040503050406030204" pitchFamily="18" charset="0"/>
                            </a:rPr>
                            <m:t>,</m:t>
                          </m:r>
                          <m:r>
                            <m:rPr>
                              <m:sty m:val="p"/>
                            </m:rPr>
                            <a:rPr lang="en-US" sz="2400" b="0" i="0" smtClean="0">
                              <a:solidFill>
                                <a:schemeClr val="tx1"/>
                              </a:solidFill>
                              <a:latin typeface="Cambria Math" panose="02040503050406030204" pitchFamily="18" charset="0"/>
                            </a:rPr>
                            <m:t>Enc</m:t>
                          </m:r>
                          <m:r>
                            <a:rPr lang="en-US" sz="2400" b="0" i="0" smtClean="0">
                              <a:solidFill>
                                <a:schemeClr val="tx1"/>
                              </a:solidFill>
                              <a:latin typeface="Cambria Math" panose="02040503050406030204" pitchFamily="18" charset="0"/>
                            </a:rPr>
                            <m:t>,</m:t>
                          </m:r>
                          <m:r>
                            <m:rPr>
                              <m:sty m:val="p"/>
                            </m:rPr>
                            <a:rPr lang="en-US" sz="2400" b="0" i="0" smtClean="0">
                              <a:solidFill>
                                <a:schemeClr val="tx1"/>
                              </a:solidFill>
                              <a:latin typeface="Cambria Math" panose="02040503050406030204" pitchFamily="18" charset="0"/>
                            </a:rPr>
                            <m:t>Dec</m:t>
                          </m:r>
                        </m:e>
                      </m:d>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denote</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the</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encryption</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scheme</m:t>
                      </m:r>
                      <m:r>
                        <a:rPr lang="en-US" sz="2400" b="0" i="0" smtClean="0">
                          <a:solidFill>
                            <a:schemeClr val="tx1"/>
                          </a:solidFill>
                          <a:latin typeface="Cambria Math" panose="02040503050406030204" pitchFamily="18" charset="0"/>
                        </a:rPr>
                        <m:t>, </m:t>
                      </m:r>
                    </m:oMath>
                  </m:oMathPara>
                </a14:m>
                <a:endParaRPr lang="en-US" sz="2400" b="0" dirty="0" smtClean="0">
                  <a:solidFill>
                    <a:schemeClr val="tx1"/>
                  </a:solidFill>
                  <a:latin typeface="Cambria Math" panose="02040503050406030204" pitchFamily="18" charset="0"/>
                </a:endParaRPr>
              </a:p>
              <a:p>
                <a:pPr algn="ctr"/>
                <a14:m>
                  <m:oMath xmlns:m="http://schemas.openxmlformats.org/officeDocument/2006/math">
                    <m:r>
                      <m:rPr>
                        <m:sty m:val="p"/>
                      </m:rPr>
                      <a:rPr lang="en-US" sz="2400" b="0" i="0" smtClean="0">
                        <a:solidFill>
                          <a:schemeClr val="tx1"/>
                        </a:solidFill>
                        <a:latin typeface="Cambria Math" panose="02040503050406030204" pitchFamily="18" charset="0"/>
                      </a:rPr>
                      <m:t>and</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define</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a</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random</m:t>
                    </m:r>
                    <m:r>
                      <a:rPr lang="en-US" sz="2400" b="0" i="0" smtClean="0">
                        <a:solidFill>
                          <a:schemeClr val="tx1"/>
                        </a:solidFill>
                        <a:latin typeface="Cambria Math" panose="02040503050406030204" pitchFamily="18" charset="0"/>
                      </a:rPr>
                      <m:t> </m:t>
                    </m:r>
                    <m:r>
                      <m:rPr>
                        <m:sty m:val="p"/>
                      </m:rPr>
                      <a:rPr lang="en-US" sz="2400" b="0" i="0" smtClean="0">
                        <a:solidFill>
                          <a:schemeClr val="tx1"/>
                        </a:solidFill>
                        <a:latin typeface="Cambria Math" panose="02040503050406030204" pitchFamily="18" charset="0"/>
                      </a:rPr>
                      <m:t>variable</m:t>
                    </m:r>
                    <m:r>
                      <a:rPr lang="en-US" sz="2400" b="0" i="1" smtClean="0">
                        <a:solidFill>
                          <a:schemeClr val="tx1"/>
                        </a:solidFill>
                        <a:latin typeface="Cambria Math" panose="02040503050406030204" pitchFamily="18" charset="0"/>
                      </a:rPr>
                      <m:t> </m:t>
                    </m:r>
                    <m:sSubSup>
                      <m:sSubSupPr>
                        <m:ctrlPr>
                          <a:rPr lang="en-US" sz="2400" i="1">
                            <a:solidFill>
                              <a:schemeClr val="tx1"/>
                            </a:solidFill>
                            <a:latin typeface="Cambria Math" panose="02040503050406030204" pitchFamily="18" charset="0"/>
                          </a:rPr>
                        </m:ctrlPr>
                      </m:sSubSupPr>
                      <m:e>
                        <m:r>
                          <m:rPr>
                            <m:sty m:val="p"/>
                          </m:rPr>
                          <a:rPr lang="en-US" sz="2400">
                            <a:solidFill>
                              <a:schemeClr val="tx1"/>
                            </a:solidFill>
                            <a:latin typeface="Cambria Math" panose="02040503050406030204" pitchFamily="18" charset="0"/>
                          </a:rPr>
                          <m:t>PrivK</m:t>
                        </m:r>
                      </m:e>
                      <m:sub>
                        <m:r>
                          <m:rPr>
                            <m:sty m:val="p"/>
                          </m:rPr>
                          <a:rPr lang="en-US" sz="2400">
                            <a:solidFill>
                              <a:schemeClr val="tx1"/>
                            </a:solidFill>
                            <a:latin typeface="Cambria Math" panose="02040503050406030204" pitchFamily="18" charset="0"/>
                          </a:rPr>
                          <m:t>A</m:t>
                        </m:r>
                        <m:r>
                          <a:rPr lang="en-US" sz="2400">
                            <a:solidFill>
                              <a:schemeClr val="tx1"/>
                            </a:solidFill>
                            <a:latin typeface="Cambria Math" panose="02040503050406030204" pitchFamily="18" charset="0"/>
                          </a:rPr>
                          <m:t>,</m:t>
                        </m:r>
                        <m:r>
                          <m:rPr>
                            <m:sty m:val="p"/>
                          </m:rPr>
                          <a:rPr lang="el-GR" sz="2400">
                            <a:solidFill>
                              <a:schemeClr val="tx1"/>
                            </a:solidFill>
                            <a:latin typeface="Cambria Math" panose="02040503050406030204" pitchFamily="18" charset="0"/>
                            <a:ea typeface="Cambria Math" panose="02040503050406030204" pitchFamily="18" charset="0"/>
                          </a:rPr>
                          <m:t>Π</m:t>
                        </m:r>
                        <m:r>
                          <a:rPr lang="en-US" altLang="en-US" sz="2400" dirty="0">
                            <a:solidFill>
                              <a:schemeClr val="tx1"/>
                            </a:solidFill>
                            <a:latin typeface="Cambria Math" panose="02040503050406030204" pitchFamily="18" charset="0"/>
                            <a:sym typeface="Symbol" panose="05050102010706020507" pitchFamily="18" charset="2"/>
                          </a:rPr>
                          <m:t> </m:t>
                        </m:r>
                      </m:sub>
                      <m:sup>
                        <m:r>
                          <m:rPr>
                            <m:sty m:val="p"/>
                          </m:rPr>
                          <a:rPr lang="en-US" sz="2400" baseline="30000">
                            <a:solidFill>
                              <a:schemeClr val="tx1"/>
                            </a:solidFill>
                            <a:latin typeface="Cambria Math" panose="02040503050406030204" pitchFamily="18" charset="0"/>
                          </a:rPr>
                          <m:t>cpa</m:t>
                        </m:r>
                      </m:sup>
                    </m:sSubSup>
                    <m:d>
                      <m:dPr>
                        <m:ctrlPr>
                          <a:rPr lang="en-US" sz="2400" b="0" i="1" smtClean="0">
                            <a:solidFill>
                              <a:schemeClr val="tx1"/>
                            </a:solidFill>
                            <a:latin typeface="Cambria Math" panose="02040503050406030204" pitchFamily="18" charset="0"/>
                          </a:rPr>
                        </m:ctrlPr>
                      </m:dPr>
                      <m:e>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1</m:t>
                            </m:r>
                          </m:e>
                          <m:sup>
                            <m:r>
                              <a:rPr lang="en-US" sz="2400" b="0" i="1" smtClean="0">
                                <a:solidFill>
                                  <a:schemeClr val="tx1"/>
                                </a:solidFill>
                                <a:latin typeface="Cambria Math" panose="02040503050406030204" pitchFamily="18" charset="0"/>
                              </a:rPr>
                              <m:t>𝑛</m:t>
                            </m:r>
                          </m:sup>
                        </m:sSup>
                      </m:e>
                    </m:d>
                  </m:oMath>
                </a14:m>
                <a:r>
                  <a:rPr lang="en-US" sz="2400" baseline="30000" dirty="0" smtClean="0">
                    <a:solidFill>
                      <a:schemeClr val="tx1"/>
                    </a:solidFill>
                  </a:rPr>
                  <a:t> </a:t>
                </a:r>
                <a:endParaRPr lang="en-US" sz="2400" baseline="30000" dirty="0">
                  <a:solidFill>
                    <a:schemeClr val="tx1"/>
                  </a:solidFill>
                </a:endParaRPr>
              </a:p>
              <a:p>
                <a:pPr algn="ctr"/>
                <a:endParaRPr lang="en-US" altLang="en-US" dirty="0" smtClean="0">
                  <a:solidFill>
                    <a:schemeClr val="tx1"/>
                  </a:solidFill>
                  <a:sym typeface="Symbol" panose="05050102010706020507" pitchFamily="18" charset="2"/>
                </a:endParaRPr>
              </a:p>
              <a:p>
                <a:pPr algn="ctr"/>
                <a14:m>
                  <m:oMathPara xmlns:m="http://schemas.openxmlformats.org/officeDocument/2006/math">
                    <m:oMathParaPr>
                      <m:jc m:val="centerGroup"/>
                    </m:oMathParaPr>
                    <m:oMath xmlns:m="http://schemas.openxmlformats.org/officeDocument/2006/math">
                      <m:sSubSup>
                        <m:sSubSupPr>
                          <m:ctrlPr>
                            <a:rPr lang="en-US" sz="2400" i="1">
                              <a:solidFill>
                                <a:schemeClr val="tx1"/>
                              </a:solidFill>
                              <a:latin typeface="Cambria Math" panose="02040503050406030204" pitchFamily="18" charset="0"/>
                            </a:rPr>
                          </m:ctrlPr>
                        </m:sSubSupPr>
                        <m:e>
                          <m:r>
                            <m:rPr>
                              <m:sty m:val="p"/>
                            </m:rPr>
                            <a:rPr lang="en-US" sz="2400">
                              <a:solidFill>
                                <a:schemeClr val="tx1"/>
                              </a:solidFill>
                              <a:latin typeface="Cambria Math" panose="02040503050406030204" pitchFamily="18" charset="0"/>
                            </a:rPr>
                            <m:t>PrivK</m:t>
                          </m:r>
                        </m:e>
                        <m:sub>
                          <m:r>
                            <m:rPr>
                              <m:sty m:val="p"/>
                            </m:rPr>
                            <a:rPr lang="en-US" sz="2400">
                              <a:solidFill>
                                <a:schemeClr val="tx1"/>
                              </a:solidFill>
                              <a:latin typeface="Cambria Math" panose="02040503050406030204" pitchFamily="18" charset="0"/>
                            </a:rPr>
                            <m:t>A</m:t>
                          </m:r>
                          <m:r>
                            <a:rPr lang="en-US" sz="2400">
                              <a:solidFill>
                                <a:schemeClr val="tx1"/>
                              </a:solidFill>
                              <a:latin typeface="Cambria Math" panose="02040503050406030204" pitchFamily="18" charset="0"/>
                            </a:rPr>
                            <m:t>,</m:t>
                          </m:r>
                          <m:r>
                            <m:rPr>
                              <m:sty m:val="p"/>
                            </m:rPr>
                            <a:rPr lang="el-GR" sz="2400">
                              <a:solidFill>
                                <a:schemeClr val="tx1"/>
                              </a:solidFill>
                              <a:latin typeface="Cambria Math" panose="02040503050406030204" pitchFamily="18" charset="0"/>
                              <a:ea typeface="Cambria Math" panose="02040503050406030204" pitchFamily="18" charset="0"/>
                            </a:rPr>
                            <m:t>Π</m:t>
                          </m:r>
                          <m:r>
                            <a:rPr lang="en-US" altLang="en-US" sz="2400" dirty="0">
                              <a:solidFill>
                                <a:schemeClr val="tx1"/>
                              </a:solidFill>
                              <a:latin typeface="Cambria Math" panose="02040503050406030204" pitchFamily="18" charset="0"/>
                              <a:sym typeface="Symbol" panose="05050102010706020507" pitchFamily="18" charset="2"/>
                            </a:rPr>
                            <m:t> </m:t>
                          </m:r>
                        </m:sub>
                        <m:sup>
                          <m:r>
                            <m:rPr>
                              <m:sty m:val="p"/>
                            </m:rPr>
                            <a:rPr lang="en-US" sz="2400" baseline="30000">
                              <a:solidFill>
                                <a:schemeClr val="tx1"/>
                              </a:solidFill>
                              <a:latin typeface="Cambria Math" panose="02040503050406030204" pitchFamily="18" charset="0"/>
                            </a:rPr>
                            <m:t>cpa</m:t>
                          </m:r>
                        </m:sup>
                      </m:sSubSup>
                      <m:d>
                        <m:dPr>
                          <m:ctrlPr>
                            <a:rPr lang="en-US" sz="2400" i="1">
                              <a:solidFill>
                                <a:schemeClr val="tx1"/>
                              </a:solidFill>
                              <a:latin typeface="Cambria Math" panose="02040503050406030204" pitchFamily="18" charset="0"/>
                            </a:rPr>
                          </m:ctrlPr>
                        </m:dPr>
                        <m:e>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1</m:t>
                              </m:r>
                            </m:e>
                            <m:sup>
                              <m:r>
                                <a:rPr lang="en-US" sz="2400" i="1">
                                  <a:solidFill>
                                    <a:schemeClr val="tx1"/>
                                  </a:solidFill>
                                  <a:latin typeface="Cambria Math" panose="02040503050406030204" pitchFamily="18" charset="0"/>
                                </a:rPr>
                                <m:t>𝑛</m:t>
                              </m:r>
                            </m:sup>
                          </m:sSup>
                        </m:e>
                      </m:d>
                      <m:r>
                        <a:rPr lang="en-US" sz="2400" i="1">
                          <a:solidFill>
                            <a:schemeClr val="tx1"/>
                          </a:solidFill>
                          <a:latin typeface="Cambria Math" panose="02040503050406030204" pitchFamily="18" charset="0"/>
                        </a:rPr>
                        <m:t>=</m:t>
                      </m:r>
                      <m:d>
                        <m:dPr>
                          <m:begChr m:val="{"/>
                          <m:endChr m:val=""/>
                          <m:ctrlPr>
                            <a:rPr lang="en-US" sz="2400" i="1">
                              <a:solidFill>
                                <a:schemeClr val="tx1"/>
                              </a:solidFill>
                              <a:latin typeface="Cambria Math" panose="02040503050406030204" pitchFamily="18" charset="0"/>
                            </a:rPr>
                          </m:ctrlPr>
                        </m:dPr>
                        <m:e>
                          <m:m>
                            <m:mPr>
                              <m:mcs>
                                <m:mc>
                                  <m:mcPr>
                                    <m:count m:val="2"/>
                                    <m:mcJc m:val="center"/>
                                  </m:mcPr>
                                </m:mc>
                              </m:mcs>
                              <m:ctrlPr>
                                <a:rPr lang="en-US" sz="2400" i="1">
                                  <a:solidFill>
                                    <a:schemeClr val="tx1"/>
                                  </a:solidFill>
                                  <a:latin typeface="Cambria Math" panose="02040503050406030204" pitchFamily="18" charset="0"/>
                                </a:rPr>
                              </m:ctrlPr>
                            </m:mPr>
                            <m:mr>
                              <m:e>
                                <m:r>
                                  <m:rPr>
                                    <m:brk m:alnAt="7"/>
                                  </m:rPr>
                                  <a:rPr lang="en-US" sz="2400" i="1">
                                    <a:solidFill>
                                      <a:schemeClr val="tx1"/>
                                    </a:solidFill>
                                    <a:latin typeface="Cambria Math" panose="02040503050406030204" pitchFamily="18" charset="0"/>
                                  </a:rPr>
                                  <m:t>1</m:t>
                                </m:r>
                              </m:e>
                              <m:e>
                                <m:r>
                                  <m:rPr>
                                    <m:sty m:val="p"/>
                                  </m:rPr>
                                  <a:rPr lang="en-US" sz="2400">
                                    <a:solidFill>
                                      <a:schemeClr val="tx1"/>
                                    </a:solidFill>
                                    <a:latin typeface="Cambria Math" panose="02040503050406030204" pitchFamily="18" charset="0"/>
                                  </a:rPr>
                                  <m:t>if</m:t>
                                </m:r>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𝑏</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𝑏</m:t>
                                </m:r>
                                <m:r>
                                  <a:rPr lang="en-US" sz="2400" i="1">
                                    <a:solidFill>
                                      <a:schemeClr val="tx1"/>
                                    </a:solidFill>
                                    <a:latin typeface="Cambria Math" panose="02040503050406030204" pitchFamily="18" charset="0"/>
                                  </a:rPr>
                                  <m:t>′</m:t>
                                </m:r>
                              </m:e>
                            </m:mr>
                            <m:mr>
                              <m:e>
                                <m:r>
                                  <a:rPr lang="en-US" sz="2400" i="1">
                                    <a:solidFill>
                                      <a:schemeClr val="tx1"/>
                                    </a:solidFill>
                                    <a:latin typeface="Cambria Math" panose="02040503050406030204" pitchFamily="18" charset="0"/>
                                  </a:rPr>
                                  <m:t>0</m:t>
                                </m:r>
                              </m:e>
                              <m:e>
                                <m:r>
                                  <m:rPr>
                                    <m:sty m:val="p"/>
                                  </m:rPr>
                                  <a:rPr lang="en-US" sz="2400">
                                    <a:solidFill>
                                      <a:schemeClr val="tx1"/>
                                    </a:solidFill>
                                    <a:latin typeface="Cambria Math" panose="02040503050406030204" pitchFamily="18" charset="0"/>
                                  </a:rPr>
                                  <m:t>otherwise</m:t>
                                </m:r>
                              </m:e>
                            </m:mr>
                          </m:m>
                        </m:e>
                      </m:d>
                    </m:oMath>
                  </m:oMathPara>
                </a14:m>
                <a:endParaRPr lang="en-US" sz="2400" baseline="30000" dirty="0" smtClean="0">
                  <a:solidFill>
                    <a:schemeClr val="tx1"/>
                  </a:solidFill>
                </a:endParaRPr>
              </a:p>
              <a:p>
                <a:pPr algn="ctr"/>
                <a:endParaRPr lang="en-US" sz="2400" baseline="30000" dirty="0">
                  <a:solidFill>
                    <a:schemeClr val="tx1"/>
                  </a:solidFill>
                </a:endParaRPr>
              </a:p>
              <a:p>
                <a:pPr algn="ctr"/>
                <a14:m>
                  <m:oMathPara xmlns:m="http://schemas.openxmlformats.org/officeDocument/2006/math">
                    <m:oMathParaPr>
                      <m:jc m:val="centerGroup"/>
                    </m:oMathParaPr>
                    <m:oMath xmlns:m="http://schemas.openxmlformats.org/officeDocument/2006/math">
                      <m:r>
                        <m:rPr>
                          <m:sty m:val="p"/>
                        </m:rPr>
                        <a:rPr lang="el-GR" sz="2400" i="1">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h</m:t>
                      </m:r>
                      <m:r>
                        <m:rPr>
                          <m:sty m:val="p"/>
                        </m:rPr>
                        <a:rPr lang="en-US" sz="2400" b="0" i="0" smtClean="0">
                          <a:solidFill>
                            <a:schemeClr val="tx1"/>
                          </a:solidFill>
                          <a:latin typeface="Cambria Math" panose="02040503050406030204" pitchFamily="18" charset="0"/>
                          <a:ea typeface="Cambria Math" panose="02040503050406030204" pitchFamily="18" charset="0"/>
                        </a:rPr>
                        <m:t>as</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indistinguishable</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encryptions</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under</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chosen</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plaintext</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attack</m:t>
                      </m:r>
                    </m:oMath>
                  </m:oMathPara>
                </a14:m>
                <a:endParaRPr lang="en-US" sz="2400" b="0" dirty="0" smtClean="0">
                  <a:solidFill>
                    <a:schemeClr val="tx1"/>
                  </a:solidFill>
                  <a:latin typeface="Cambria Math" panose="02040503050406030204" pitchFamily="18" charset="0"/>
                  <a:ea typeface="Cambria Math" panose="02040503050406030204" pitchFamily="18" charset="0"/>
                </a:endParaRPr>
              </a:p>
              <a:p>
                <a:pPr algn="ctr"/>
                <a14:m>
                  <m:oMath xmlns:m="http://schemas.openxmlformats.org/officeDocument/2006/math">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if</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for</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all</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PPT</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adversaries</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there</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is</m:t>
                    </m:r>
                    <m:r>
                      <a:rPr lang="en-US" sz="2400" b="0" i="0" smtClean="0">
                        <a:solidFill>
                          <a:schemeClr val="tx1"/>
                        </a:solidFill>
                        <a:latin typeface="Cambria Math" panose="02040503050406030204" pitchFamily="18" charset="0"/>
                        <a:ea typeface="Cambria Math" panose="020405030504060302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rPr>
                      <m:t>a</m:t>
                    </m:r>
                    <m:r>
                      <a:rPr lang="en-US" sz="2400" b="0" i="0" smtClean="0">
                        <a:solidFill>
                          <a:schemeClr val="tx1"/>
                        </a:solidFill>
                        <a:latin typeface="Cambria Math" panose="02040503050406030204" pitchFamily="18" charset="0"/>
                        <a:ea typeface="Cambria Math" panose="02040503050406030204" pitchFamily="18" charset="0"/>
                      </a:rPr>
                      <m:t> </m:t>
                    </m:r>
                  </m:oMath>
                </a14:m>
                <a:r>
                  <a:rPr lang="en-US" sz="2400" dirty="0" smtClean="0">
                    <a:solidFill>
                      <a:schemeClr val="tx1"/>
                    </a:solidFill>
                    <a:ea typeface="Cambria Math" panose="02040503050406030204" pitchFamily="18" charset="0"/>
                  </a:rPr>
                  <a:t>n</a:t>
                </a:r>
                <a:r>
                  <a:rPr lang="en-US" sz="2400" b="0" dirty="0" smtClean="0">
                    <a:solidFill>
                      <a:schemeClr val="tx1"/>
                    </a:solidFill>
                    <a:ea typeface="Cambria Math" panose="02040503050406030204" pitchFamily="18" charset="0"/>
                  </a:rPr>
                  <a:t>egligible function </a:t>
                </a:r>
                <a14:m>
                  <m:oMath xmlns:m="http://schemas.openxmlformats.org/officeDocument/2006/math">
                    <m:r>
                      <m:rPr>
                        <m:sty m:val="p"/>
                      </m:rPr>
                      <a:rPr lang="en-US" sz="2400" i="0">
                        <a:solidFill>
                          <a:schemeClr val="tx1"/>
                        </a:solidFill>
                        <a:latin typeface="Cambria Math" panose="02040503050406030204" pitchFamily="18" charset="0"/>
                        <a:ea typeface="Cambria Math" panose="02040503050406030204" pitchFamily="18" charset="0"/>
                      </a:rPr>
                      <m:t>μ</m:t>
                    </m:r>
                  </m:oMath>
                </a14:m>
                <a:r>
                  <a:rPr lang="en-US" sz="2400" b="0" dirty="0" smtClean="0">
                    <a:solidFill>
                      <a:schemeClr val="tx1"/>
                    </a:solidFill>
                    <a:ea typeface="Cambria Math" panose="02040503050406030204" pitchFamily="18" charset="0"/>
                  </a:rPr>
                  <a:t> such that </a:t>
                </a:r>
              </a:p>
              <a:p>
                <a:pPr algn="ctr"/>
                <a14:m>
                  <m:oMath xmlns:m="http://schemas.openxmlformats.org/officeDocument/2006/math">
                    <m:r>
                      <m:rPr>
                        <m:sty m:val="p"/>
                      </m:rPr>
                      <a:rPr lang="en-US" sz="2400" b="0" i="0" smtClean="0">
                        <a:solidFill>
                          <a:schemeClr val="tx1"/>
                        </a:solidFill>
                        <a:latin typeface="Cambria Math" panose="02040503050406030204" pitchFamily="18" charset="0"/>
                      </a:rPr>
                      <m:t>Pr</m:t>
                    </m:r>
                    <m:d>
                      <m:dPr>
                        <m:begChr m:val="["/>
                        <m:endChr m:val="]"/>
                        <m:ctrlPr>
                          <a:rPr lang="en-US" sz="2400" i="1" smtClean="0">
                            <a:solidFill>
                              <a:schemeClr val="tx1"/>
                            </a:solidFill>
                            <a:latin typeface="Cambria Math" panose="02040503050406030204" pitchFamily="18" charset="0"/>
                          </a:rPr>
                        </m:ctrlPr>
                      </m:dPr>
                      <m:e>
                        <m:sSubSup>
                          <m:sSubSupPr>
                            <m:ctrlPr>
                              <a:rPr lang="en-US" sz="2400" i="1">
                                <a:solidFill>
                                  <a:schemeClr val="tx1"/>
                                </a:solidFill>
                                <a:latin typeface="Cambria Math" panose="02040503050406030204" pitchFamily="18" charset="0"/>
                              </a:rPr>
                            </m:ctrlPr>
                          </m:sSubSupPr>
                          <m:e>
                            <m:r>
                              <m:rPr>
                                <m:sty m:val="p"/>
                              </m:rPr>
                              <a:rPr lang="en-US" sz="2400">
                                <a:solidFill>
                                  <a:schemeClr val="tx1"/>
                                </a:solidFill>
                                <a:latin typeface="Cambria Math" panose="02040503050406030204" pitchFamily="18" charset="0"/>
                              </a:rPr>
                              <m:t>PrivK</m:t>
                            </m:r>
                          </m:e>
                          <m:sub>
                            <m:r>
                              <m:rPr>
                                <m:sty m:val="p"/>
                              </m:rPr>
                              <a:rPr lang="en-US" sz="2400">
                                <a:solidFill>
                                  <a:schemeClr val="tx1"/>
                                </a:solidFill>
                                <a:latin typeface="Cambria Math" panose="02040503050406030204" pitchFamily="18" charset="0"/>
                              </a:rPr>
                              <m:t>A</m:t>
                            </m:r>
                            <m:r>
                              <a:rPr lang="en-US" sz="2400">
                                <a:solidFill>
                                  <a:schemeClr val="tx1"/>
                                </a:solidFill>
                                <a:latin typeface="Cambria Math" panose="02040503050406030204" pitchFamily="18" charset="0"/>
                              </a:rPr>
                              <m:t>,</m:t>
                            </m:r>
                            <m:r>
                              <m:rPr>
                                <m:sty m:val="p"/>
                              </m:rPr>
                              <a:rPr lang="el-GR" sz="2400">
                                <a:solidFill>
                                  <a:schemeClr val="tx1"/>
                                </a:solidFill>
                                <a:latin typeface="Cambria Math" panose="02040503050406030204" pitchFamily="18" charset="0"/>
                                <a:ea typeface="Cambria Math" panose="02040503050406030204" pitchFamily="18" charset="0"/>
                              </a:rPr>
                              <m:t>Π</m:t>
                            </m:r>
                            <m:r>
                              <a:rPr lang="en-US" altLang="en-US" sz="2400" dirty="0">
                                <a:solidFill>
                                  <a:schemeClr val="tx1"/>
                                </a:solidFill>
                                <a:latin typeface="Cambria Math" panose="02040503050406030204" pitchFamily="18" charset="0"/>
                                <a:sym typeface="Symbol" panose="05050102010706020507" pitchFamily="18" charset="2"/>
                              </a:rPr>
                              <m:t> </m:t>
                            </m:r>
                          </m:sub>
                          <m:sup>
                            <m:r>
                              <m:rPr>
                                <m:sty m:val="p"/>
                              </m:rPr>
                              <a:rPr lang="en-US" sz="2400" baseline="30000">
                                <a:solidFill>
                                  <a:schemeClr val="tx1"/>
                                </a:solidFill>
                                <a:latin typeface="Cambria Math" panose="02040503050406030204" pitchFamily="18" charset="0"/>
                              </a:rPr>
                              <m:t>cpa</m:t>
                            </m:r>
                          </m:sup>
                        </m:sSubSup>
                        <m:d>
                          <m:dPr>
                            <m:ctrlPr>
                              <a:rPr lang="en-US" sz="2400" i="1">
                                <a:solidFill>
                                  <a:schemeClr val="tx1"/>
                                </a:solidFill>
                                <a:latin typeface="Cambria Math" panose="02040503050406030204" pitchFamily="18" charset="0"/>
                              </a:rPr>
                            </m:ctrlPr>
                          </m:dPr>
                          <m:e>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1</m:t>
                                </m:r>
                              </m:e>
                              <m:sup>
                                <m:r>
                                  <a:rPr lang="en-US" sz="2400" i="1">
                                    <a:solidFill>
                                      <a:schemeClr val="tx1"/>
                                    </a:solidFill>
                                    <a:latin typeface="Cambria Math" panose="02040503050406030204" pitchFamily="18" charset="0"/>
                                  </a:rPr>
                                  <m:t>𝑛</m:t>
                                </m:r>
                              </m:sup>
                            </m:sSup>
                          </m:e>
                        </m:d>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1</m:t>
                        </m:r>
                      </m:e>
                    </m:d>
                  </m:oMath>
                </a14:m>
                <a:r>
                  <a:rPr lang="en-US" sz="2400" b="0" dirty="0" smtClean="0">
                    <a:solidFill>
                      <a:schemeClr val="tx1"/>
                    </a:solidFill>
                    <a:ea typeface="Cambria Math" panose="02040503050406030204" pitchFamily="18" charset="0"/>
                  </a:rPr>
                  <a: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1</m:t>
                        </m:r>
                      </m:num>
                      <m:den>
                        <m:r>
                          <a:rPr lang="en-US" sz="2400" i="1">
                            <a:solidFill>
                              <a:schemeClr val="tx1"/>
                            </a:solidFill>
                            <a:latin typeface="Cambria Math" panose="02040503050406030204" pitchFamily="18" charset="0"/>
                            <a:ea typeface="Cambria Math" panose="02040503050406030204" pitchFamily="18" charset="0"/>
                          </a:rPr>
                          <m:t>2</m:t>
                        </m:r>
                      </m:den>
                    </m:f>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𝜇</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𝑛</m:t>
                    </m:r>
                    <m:r>
                      <a:rPr lang="en-US" sz="2400" i="1">
                        <a:solidFill>
                          <a:schemeClr val="tx1"/>
                        </a:solidFill>
                        <a:latin typeface="Cambria Math" panose="02040503050406030204" pitchFamily="18" charset="0"/>
                        <a:ea typeface="Cambria Math" panose="02040503050406030204" pitchFamily="18" charset="0"/>
                      </a:rPr>
                      <m:t>)</m:t>
                    </m:r>
                  </m:oMath>
                </a14:m>
                <a:endParaRPr lang="en-US" sz="2400" dirty="0">
                  <a:solidFill>
                    <a:schemeClr val="tx1"/>
                  </a:solidFill>
                </a:endParaRPr>
              </a:p>
              <a:p>
                <a:pPr algn="ctr"/>
                <a:endParaRPr lang="en-US" sz="2400" baseline="30000" dirty="0">
                  <a:solidFill>
                    <a:srgbClr val="FF0000"/>
                  </a:solidFill>
                </a:endParaRPr>
              </a:p>
              <a:p>
                <a:pPr algn="ctr"/>
                <a:endParaRPr lang="en-US" sz="2400" baseline="30000" dirty="0">
                  <a:solidFill>
                    <a:srgbClr val="FF0000"/>
                  </a:solidFill>
                </a:endParaRPr>
              </a:p>
            </p:txBody>
          </p:sp>
        </mc:Choice>
        <mc:Fallback xmlns="">
          <p:sp>
            <p:nvSpPr>
              <p:cNvPr id="38" name="Rectangular Callout 37"/>
              <p:cNvSpPr>
                <a:spLocks noRot="1" noChangeAspect="1" noMove="1" noResize="1" noEditPoints="1" noAdjustHandles="1" noChangeArrowheads="1" noChangeShapeType="1" noTextEdit="1"/>
              </p:cNvSpPr>
              <p:nvPr/>
            </p:nvSpPr>
            <p:spPr>
              <a:xfrm>
                <a:off x="325121" y="1660338"/>
                <a:ext cx="11456976" cy="4856076"/>
              </a:xfrm>
              <a:prstGeom prst="wedgeRectCallout">
                <a:avLst>
                  <a:gd name="adj1" fmla="val 29996"/>
                  <a:gd name="adj2" fmla="val -62916"/>
                </a:avLst>
              </a:prstGeom>
              <a:blipFill>
                <a:blip r:embed="rId7"/>
                <a:stretch>
                  <a:fillRect/>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5462973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p:sp>
        <p:nvSpPr>
          <p:cNvPr id="2" name="Title 1"/>
          <p:cNvSpPr>
            <a:spLocks noGrp="1"/>
          </p:cNvSpPr>
          <p:nvPr>
            <p:ph type="title"/>
          </p:nvPr>
        </p:nvSpPr>
        <p:spPr/>
        <p:txBody>
          <a:bodyPr/>
          <a:lstStyle/>
          <a:p>
            <a:r>
              <a:rPr lang="en-US" dirty="0"/>
              <a:t>CPA-Security (Multiple Messages)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1289135" cy="461665"/>
          </a:xfrm>
          <a:prstGeom prst="rect">
            <a:avLst/>
          </a:prstGeom>
        </p:spPr>
        <p:txBody>
          <a:bodyPr wrap="none">
            <a:spAutoFit/>
          </a:bodyPr>
          <a:lstStyle/>
          <a:p>
            <a:r>
              <a:rPr lang="en-US" sz="2400" dirty="0" smtClean="0"/>
              <a:t>m</a:t>
            </a:r>
            <a:r>
              <a:rPr lang="en-US" sz="2400" baseline="-25000" dirty="0" smtClean="0"/>
              <a:t>0,1</a:t>
            </a:r>
            <a:r>
              <a:rPr lang="en-US" sz="2400" dirty="0" smtClean="0"/>
              <a:t>,m</a:t>
            </a:r>
            <a:r>
              <a:rPr lang="en-US" sz="2400" baseline="-25000" dirty="0" smtClean="0"/>
              <a:t>1,1</a:t>
            </a:r>
            <a:endParaRPr lang="en-US" sz="2400" baseline="-25000" dirty="0"/>
          </a:p>
        </p:txBody>
      </p:sp>
      <p:sp>
        <p:nvSpPr>
          <p:cNvPr id="11" name="TextBox 10"/>
          <p:cNvSpPr txBox="1"/>
          <p:nvPr/>
        </p:nvSpPr>
        <p:spPr>
          <a:xfrm>
            <a:off x="8524563" y="4467175"/>
            <a:ext cx="2194832" cy="954107"/>
          </a:xfrm>
          <a:prstGeom prst="rect">
            <a:avLst/>
          </a:prstGeom>
          <a:noFill/>
        </p:spPr>
        <p:txBody>
          <a:bodyPr wrap="none" rtlCol="0">
            <a:spAutoFit/>
          </a:bodyPr>
          <a:lstStyle/>
          <a:p>
            <a:r>
              <a:rPr lang="en-US" sz="2800" b="1" dirty="0" smtClean="0"/>
              <a:t>Random bit b</a:t>
            </a:r>
          </a:p>
          <a:p>
            <a:r>
              <a:rPr lang="en-US" sz="2800" b="1" dirty="0"/>
              <a:t>K </a:t>
            </a:r>
            <a:r>
              <a:rPr lang="en-US" sz="2800" b="1" dirty="0">
                <a:sym typeface="Wingdings" panose="05000000000000000000" pitchFamily="2" charset="2"/>
              </a:rPr>
              <a:t> </a:t>
            </a:r>
            <a:r>
              <a:rPr lang="en-US" sz="2800" b="1" dirty="0"/>
              <a:t>Gen(1</a:t>
            </a:r>
            <a:r>
              <a:rPr lang="en-US" sz="2800" b="1" baseline="30000" dirty="0"/>
              <a:t>n</a:t>
            </a:r>
            <a:r>
              <a:rPr lang="en-US" sz="2800" b="1" dirty="0"/>
              <a:t>)</a:t>
            </a:r>
          </a:p>
        </p:txBody>
      </p:sp>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77307" y="1904175"/>
            <a:ext cx="1975221" cy="461665"/>
          </a:xfrm>
          <a:prstGeom prst="rect">
            <a:avLst/>
          </a:prstGeom>
        </p:spPr>
        <p:txBody>
          <a:bodyPr wrap="none">
            <a:spAutoFit/>
          </a:bodyPr>
          <a:lstStyle/>
          <a:p>
            <a:r>
              <a:rPr lang="en-US" sz="2400" b="1" dirty="0" smtClean="0"/>
              <a:t>c</a:t>
            </a:r>
            <a:r>
              <a:rPr lang="en-US" sz="2400" b="1" baseline="-25000" dirty="0" smtClean="0"/>
              <a:t>1</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b,1</a:t>
            </a:r>
            <a:r>
              <a:rPr lang="en-US" sz="2400" b="1" dirty="0" smtClean="0"/>
              <a:t>)</a:t>
            </a:r>
            <a:endParaRPr lang="en-US" sz="2400" b="1" dirty="0"/>
          </a:p>
        </p:txBody>
      </p: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1311717" cy="461665"/>
          </a:xfrm>
          <a:prstGeom prst="rect">
            <a:avLst/>
          </a:prstGeom>
        </p:spPr>
        <p:txBody>
          <a:bodyPr wrap="square">
            <a:spAutoFit/>
          </a:bodyPr>
          <a:lstStyle/>
          <a:p>
            <a:r>
              <a:rPr lang="en-US" sz="2400" dirty="0" smtClean="0"/>
              <a:t>m</a:t>
            </a:r>
            <a:r>
              <a:rPr lang="en-US" sz="2400" baseline="-25000" dirty="0" smtClean="0"/>
              <a:t>0,2</a:t>
            </a:r>
            <a:r>
              <a:rPr lang="en-US" sz="2400" dirty="0" smtClean="0"/>
              <a:t>,m</a:t>
            </a:r>
            <a:r>
              <a:rPr lang="en-US" sz="2400" baseline="-25000" dirty="0" smtClean="0"/>
              <a:t>1,2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1975221" cy="461665"/>
          </a:xfrm>
          <a:prstGeom prst="rect">
            <a:avLst/>
          </a:prstGeom>
        </p:spPr>
        <p:txBody>
          <a:bodyPr wrap="none">
            <a:spAutoFit/>
          </a:bodyPr>
          <a:lstStyle/>
          <a:p>
            <a:r>
              <a:rPr lang="en-US" sz="2400" b="1" dirty="0" smtClean="0"/>
              <a:t>c</a:t>
            </a:r>
            <a:r>
              <a:rPr lang="en-US" sz="2400" b="1" baseline="-25000" dirty="0" smtClean="0"/>
              <a:t>2</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b,2</a:t>
            </a:r>
            <a:r>
              <a:rPr lang="en-US" sz="2400" b="1" dirty="0" smtClean="0"/>
              <a:t>)</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1975221" cy="461665"/>
          </a:xfrm>
          <a:prstGeom prst="rect">
            <a:avLst/>
          </a:prstGeom>
        </p:spPr>
        <p:txBody>
          <a:bodyPr wrap="none">
            <a:spAutoFit/>
          </a:bodyPr>
          <a:lstStyle/>
          <a:p>
            <a:r>
              <a:rPr lang="en-US" sz="2400" b="1" dirty="0" smtClean="0"/>
              <a:t>c</a:t>
            </a:r>
            <a:r>
              <a:rPr lang="en-US" sz="2400" b="1" baseline="-25000" dirty="0" smtClean="0"/>
              <a:t>3</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b,3</a:t>
            </a:r>
            <a:r>
              <a:rPr lang="en-US" sz="2400" b="1" dirty="0" smtClean="0"/>
              <a:t>)</a:t>
            </a:r>
            <a:endParaRPr lang="en-US" sz="2400" b="1" dirty="0"/>
          </a:p>
        </p:txBody>
      </p:sp>
      <p:sp>
        <p:nvSpPr>
          <p:cNvPr id="32" name="Rectangle 31"/>
          <p:cNvSpPr/>
          <p:nvPr/>
        </p:nvSpPr>
        <p:spPr>
          <a:xfrm>
            <a:off x="2482067" y="2800402"/>
            <a:ext cx="1375230" cy="461665"/>
          </a:xfrm>
          <a:prstGeom prst="rect">
            <a:avLst/>
          </a:prstGeom>
        </p:spPr>
        <p:txBody>
          <a:bodyPr wrap="square">
            <a:spAutoFit/>
          </a:bodyPr>
          <a:lstStyle/>
          <a:p>
            <a:r>
              <a:rPr lang="en-US" sz="2400" dirty="0" smtClean="0"/>
              <a:t>m</a:t>
            </a:r>
            <a:r>
              <a:rPr lang="en-US" sz="2400" baseline="-25000" dirty="0" smtClean="0"/>
              <a:t>0,3</a:t>
            </a:r>
            <a:r>
              <a:rPr lang="en-US" sz="2400" dirty="0" smtClean="0"/>
              <a:t>,m</a:t>
            </a:r>
            <a:r>
              <a:rPr lang="en-US" sz="2400" baseline="-25000" dirty="0" smtClean="0"/>
              <a:t>1,3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sSubSup>
                            <m:sSubSupPr>
                              <m:ctrlPr>
                                <a:rPr lang="en-US" sz="4000" i="1">
                                  <a:latin typeface="Cambria Math" panose="02040503050406030204" pitchFamily="18" charset="0"/>
                                </a:rPr>
                              </m:ctrlPr>
                            </m:sSubSupPr>
                            <m:e>
                              <m:r>
                                <a:rPr lang="en-US" sz="4000" i="1">
                                  <a:latin typeface="Cambria Math" panose="02040503050406030204" pitchFamily="18" charset="0"/>
                                </a:rPr>
                                <m:t>𝑃𝑟𝑖𝑣𝐾</m:t>
                              </m:r>
                            </m:e>
                            <m:sub>
                              <m:r>
                                <a:rPr lang="en-US" sz="4000" i="1">
                                  <a:latin typeface="Cambria Math" panose="02040503050406030204" pitchFamily="18" charset="0"/>
                                </a:rPr>
                                <m:t>𝐴</m:t>
                              </m:r>
                              <m:r>
                                <a:rPr lang="en-US" sz="4000" i="1">
                                  <a:latin typeface="Cambria Math" panose="02040503050406030204" pitchFamily="18" charset="0"/>
                                </a:rPr>
                                <m:t>,</m:t>
                              </m:r>
                              <m:r>
                                <m:rPr>
                                  <m:sty m:val="p"/>
                                </m:rPr>
                                <a:rPr lang="el-GR" sz="4000" i="1">
                                  <a:latin typeface="Cambria Math" panose="02040503050406030204" pitchFamily="18" charset="0"/>
                                  <a:ea typeface="Cambria Math" panose="02040503050406030204" pitchFamily="18" charset="0"/>
                                </a:rPr>
                                <m:t>Π</m:t>
                              </m:r>
                              <m:r>
                                <a:rPr lang="en-US" altLang="en-US" sz="4000" i="1" dirty="0">
                                  <a:latin typeface="Cambria Math" panose="02040503050406030204" pitchFamily="18" charset="0"/>
                                  <a:sym typeface="Symbol" panose="05050102010706020507" pitchFamily="18" charset="2"/>
                                </a:rPr>
                                <m:t> </m:t>
                              </m:r>
                            </m:sub>
                            <m:sup>
                              <m:r>
                                <a:rPr lang="en-US" altLang="en-US" sz="4000" i="1" dirty="0">
                                  <a:latin typeface="Cambria Math" panose="02040503050406030204" pitchFamily="18" charset="0"/>
                                  <a:sym typeface="Symbol" panose="05050102010706020507" pitchFamily="18" charset="2"/>
                                </a:rPr>
                                <m:t>𝐿𝑅</m:t>
                              </m:r>
                              <m:r>
                                <a:rPr lang="en-US" altLang="en-US" sz="4000" i="1" dirty="0">
                                  <a:latin typeface="Cambria Math" panose="02040503050406030204" pitchFamily="18" charset="0"/>
                                  <a:sym typeface="Symbol" panose="05050102010706020507" pitchFamily="18" charset="2"/>
                                </a:rPr>
                                <m:t>−</m:t>
                              </m:r>
                              <m:r>
                                <a:rPr lang="en-US" altLang="en-US" sz="4000" i="1" dirty="0">
                                  <a:latin typeface="Cambria Math" panose="02040503050406030204" pitchFamily="18" charset="0"/>
                                  <a:sym typeface="Symbol" panose="05050102010706020507" pitchFamily="18" charset="2"/>
                                </a:rPr>
                                <m:t>𝐶𝑃𝐴</m:t>
                              </m:r>
                            </m:sup>
                          </m:sSubSup>
                          <m:d>
                            <m:dPr>
                              <m:ctrlPr>
                                <a:rPr lang="en-US" sz="4000" b="0" i="1" smtClean="0">
                                  <a:solidFill>
                                    <a:schemeClr val="tx1"/>
                                  </a:solidFill>
                                  <a:latin typeface="Cambria Math" panose="02040503050406030204" pitchFamily="18" charset="0"/>
                                  <a:ea typeface="Cambria Math" panose="02040503050406030204" pitchFamily="18" charset="0"/>
                                </a:rPr>
                              </m:ctrlPr>
                            </m:dPr>
                            <m:e>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1</m:t>
                                  </m:r>
                                </m:e>
                                <m:sup>
                                  <m:r>
                                    <a:rPr lang="en-US" sz="4000" b="0" i="1" smtClean="0">
                                      <a:solidFill>
                                        <a:schemeClr val="tx1"/>
                                      </a:solidFill>
                                      <a:latin typeface="Cambria Math" panose="02040503050406030204" pitchFamily="18" charset="0"/>
                                      <a:ea typeface="Cambria Math" panose="02040503050406030204" pitchFamily="18" charset="0"/>
                                    </a:rPr>
                                    <m:t>𝑛</m:t>
                                  </m:r>
                                </m:sup>
                              </m:sSup>
                            </m:e>
                          </m:d>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6"/>
                <a:stretch>
                  <a:fillRect/>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7100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2.5E-6 3.7037E-7 L 0.32657 -0.00625 " pathEditMode="relative" rAng="0" ptsTypes="AA">
                                      <p:cBhvr>
                                        <p:cTn id="10" dur="2000" fill="hold"/>
                                        <p:tgtEl>
                                          <p:spTgt spid="9"/>
                                        </p:tgtEl>
                                        <p:attrNameLst>
                                          <p:attrName>ppt_x</p:attrName>
                                          <p:attrName>ppt_y</p:attrName>
                                        </p:attrNameLst>
                                      </p:cBhvr>
                                      <p:rCtr x="16328" y="-32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2.5E-6 -2.22222E-6 L 0.33893 0.00533 " pathEditMode="relative" rAng="0" ptsTypes="AA">
                                      <p:cBhvr>
                                        <p:cTn id="22" dur="2000" fill="hold"/>
                                        <p:tgtEl>
                                          <p:spTgt spid="24"/>
                                        </p:tgtEl>
                                        <p:attrNameLst>
                                          <p:attrName>ppt_x</p:attrName>
                                          <p:attrName>ppt_y</p:attrName>
                                        </p:attrNameLst>
                                      </p:cBhvr>
                                      <p:rCtr x="16940" y="255"/>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3.95833E-6 1.85185E-6 L 0.27955 0.00023 " pathEditMode="relative" rAng="0" ptsTypes="AA">
                                      <p:cBhvr>
                                        <p:cTn id="34" dur="2000" fill="hold"/>
                                        <p:tgtEl>
                                          <p:spTgt spid="32"/>
                                        </p:tgtEl>
                                        <p:attrNameLst>
                                          <p:attrName>ppt_x</p:attrName>
                                          <p:attrName>ppt_y</p:attrName>
                                        </p:attrNameLst>
                                      </p:cBhvr>
                                      <p:rCtr x="13971" y="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4.16667E-6 4.44444E-6 L 0.33633 -0.00648 " pathEditMode="relative" rAng="0" ptsTypes="AA">
                                      <p:cBhvr>
                                        <p:cTn id="52" dur="2000" fill="hold"/>
                                        <p:tgtEl>
                                          <p:spTgt spid="20"/>
                                        </p:tgtEl>
                                        <p:attrNameLst>
                                          <p:attrName>ppt_x</p:attrName>
                                          <p:attrName>ppt_y</p:attrName>
                                        </p:attrNameLst>
                                      </p:cBhvr>
                                      <p:rCtr x="16771"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24" grpId="0"/>
      <p:bldP spid="24" grpId="1"/>
      <p:bldP spid="28" grpId="0"/>
      <p:bldP spid="31" grpId="0"/>
      <p:bldP spid="32" grpId="0"/>
      <p:bldP spid="32" grpId="1"/>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p:sp>
        <p:nvSpPr>
          <p:cNvPr id="2" name="Title 1"/>
          <p:cNvSpPr>
            <a:spLocks noGrp="1"/>
          </p:cNvSpPr>
          <p:nvPr>
            <p:ph type="title"/>
          </p:nvPr>
        </p:nvSpPr>
        <p:spPr/>
        <p:txBody>
          <a:bodyPr/>
          <a:lstStyle/>
          <a:p>
            <a:r>
              <a:rPr lang="en-US" dirty="0"/>
              <a:t>CPA-Security (Multiple Messages)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1289135" cy="461665"/>
          </a:xfrm>
          <a:prstGeom prst="rect">
            <a:avLst/>
          </a:prstGeom>
        </p:spPr>
        <p:txBody>
          <a:bodyPr wrap="none">
            <a:spAutoFit/>
          </a:bodyPr>
          <a:lstStyle/>
          <a:p>
            <a:r>
              <a:rPr lang="en-US" sz="2400" dirty="0" smtClean="0"/>
              <a:t>m</a:t>
            </a:r>
            <a:r>
              <a:rPr lang="en-US" sz="2400" baseline="-25000" dirty="0" smtClean="0"/>
              <a:t>0,1</a:t>
            </a:r>
            <a:r>
              <a:rPr lang="en-US" sz="2400" dirty="0" smtClean="0"/>
              <a:t>,m</a:t>
            </a:r>
            <a:r>
              <a:rPr lang="en-US" sz="2400" baseline="-25000" dirty="0" smtClean="0"/>
              <a:t>1,1</a:t>
            </a:r>
            <a:endParaRPr lang="en-US" sz="2400" baseline="-25000" dirty="0"/>
          </a:p>
        </p:txBody>
      </p:sp>
      <p:sp>
        <p:nvSpPr>
          <p:cNvPr id="11" name="TextBox 10"/>
          <p:cNvSpPr txBox="1"/>
          <p:nvPr/>
        </p:nvSpPr>
        <p:spPr>
          <a:xfrm>
            <a:off x="8524563" y="4467175"/>
            <a:ext cx="2194832" cy="954107"/>
          </a:xfrm>
          <a:prstGeom prst="rect">
            <a:avLst/>
          </a:prstGeom>
          <a:noFill/>
        </p:spPr>
        <p:txBody>
          <a:bodyPr wrap="none" rtlCol="0">
            <a:spAutoFit/>
          </a:bodyPr>
          <a:lstStyle/>
          <a:p>
            <a:r>
              <a:rPr lang="en-US" sz="2800" b="1" dirty="0" smtClean="0"/>
              <a:t>Random bit b</a:t>
            </a:r>
          </a:p>
          <a:p>
            <a:r>
              <a:rPr lang="en-US" sz="2800" b="1" dirty="0"/>
              <a:t>K </a:t>
            </a:r>
            <a:r>
              <a:rPr lang="en-US" sz="2800" b="1" dirty="0">
                <a:sym typeface="Wingdings" panose="05000000000000000000" pitchFamily="2" charset="2"/>
              </a:rPr>
              <a:t> </a:t>
            </a:r>
            <a:r>
              <a:rPr lang="en-US" sz="2800" b="1" dirty="0"/>
              <a:t>Gen(1</a:t>
            </a:r>
            <a:r>
              <a:rPr lang="en-US" sz="2800" b="1" baseline="30000" dirty="0"/>
              <a:t>n</a:t>
            </a:r>
            <a:r>
              <a:rPr lang="en-US" sz="2800" b="1" dirty="0"/>
              <a:t>)</a:t>
            </a:r>
          </a:p>
        </p:txBody>
      </p:sp>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77307" y="1904175"/>
            <a:ext cx="1975221" cy="461665"/>
          </a:xfrm>
          <a:prstGeom prst="rect">
            <a:avLst/>
          </a:prstGeom>
        </p:spPr>
        <p:txBody>
          <a:bodyPr wrap="none">
            <a:spAutoFit/>
          </a:bodyPr>
          <a:lstStyle/>
          <a:p>
            <a:r>
              <a:rPr lang="en-US" sz="2400" b="1" dirty="0" smtClean="0"/>
              <a:t>c</a:t>
            </a:r>
            <a:r>
              <a:rPr lang="en-US" sz="2400" b="1" baseline="-25000" dirty="0" smtClean="0"/>
              <a:t>1</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b,1</a:t>
            </a:r>
            <a:r>
              <a:rPr lang="en-US" sz="2400" b="1" dirty="0" smtClean="0"/>
              <a:t>)</a:t>
            </a:r>
            <a:endParaRPr lang="en-US" sz="2400" b="1" dirty="0"/>
          </a:p>
        </p:txBody>
      </p: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1311717" cy="461665"/>
          </a:xfrm>
          <a:prstGeom prst="rect">
            <a:avLst/>
          </a:prstGeom>
        </p:spPr>
        <p:txBody>
          <a:bodyPr wrap="square">
            <a:spAutoFit/>
          </a:bodyPr>
          <a:lstStyle/>
          <a:p>
            <a:r>
              <a:rPr lang="en-US" sz="2400" dirty="0" smtClean="0"/>
              <a:t>m</a:t>
            </a:r>
            <a:r>
              <a:rPr lang="en-US" sz="2400" baseline="-25000" dirty="0" smtClean="0"/>
              <a:t>0,2</a:t>
            </a:r>
            <a:r>
              <a:rPr lang="en-US" sz="2400" dirty="0" smtClean="0"/>
              <a:t>,m</a:t>
            </a:r>
            <a:r>
              <a:rPr lang="en-US" sz="2400" baseline="-25000" dirty="0" smtClean="0"/>
              <a:t>1,2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1975221" cy="461665"/>
          </a:xfrm>
          <a:prstGeom prst="rect">
            <a:avLst/>
          </a:prstGeom>
        </p:spPr>
        <p:txBody>
          <a:bodyPr wrap="none">
            <a:spAutoFit/>
          </a:bodyPr>
          <a:lstStyle/>
          <a:p>
            <a:r>
              <a:rPr lang="en-US" sz="2400" b="1" dirty="0" smtClean="0"/>
              <a:t>c</a:t>
            </a:r>
            <a:r>
              <a:rPr lang="en-US" sz="2400" b="1" baseline="-25000" dirty="0" smtClean="0"/>
              <a:t>2</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b,2</a:t>
            </a:r>
            <a:r>
              <a:rPr lang="en-US" sz="2400" b="1" dirty="0" smtClean="0"/>
              <a:t>)</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1975221" cy="461665"/>
          </a:xfrm>
          <a:prstGeom prst="rect">
            <a:avLst/>
          </a:prstGeom>
        </p:spPr>
        <p:txBody>
          <a:bodyPr wrap="none">
            <a:spAutoFit/>
          </a:bodyPr>
          <a:lstStyle/>
          <a:p>
            <a:r>
              <a:rPr lang="en-US" sz="2400" b="1" dirty="0" smtClean="0"/>
              <a:t>c</a:t>
            </a:r>
            <a:r>
              <a:rPr lang="en-US" sz="2400" b="1" baseline="-25000" dirty="0" smtClean="0"/>
              <a:t>3</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b,3</a:t>
            </a:r>
            <a:r>
              <a:rPr lang="en-US" sz="2400" b="1" dirty="0" smtClean="0"/>
              <a:t>)</a:t>
            </a:r>
            <a:endParaRPr lang="en-US" sz="2400" b="1" dirty="0"/>
          </a:p>
        </p:txBody>
      </p:sp>
      <p:sp>
        <p:nvSpPr>
          <p:cNvPr id="32" name="Rectangle 31"/>
          <p:cNvSpPr/>
          <p:nvPr/>
        </p:nvSpPr>
        <p:spPr>
          <a:xfrm>
            <a:off x="2482067" y="2800402"/>
            <a:ext cx="1375230" cy="461665"/>
          </a:xfrm>
          <a:prstGeom prst="rect">
            <a:avLst/>
          </a:prstGeom>
        </p:spPr>
        <p:txBody>
          <a:bodyPr wrap="square">
            <a:spAutoFit/>
          </a:bodyPr>
          <a:lstStyle/>
          <a:p>
            <a:r>
              <a:rPr lang="en-US" sz="2400" dirty="0" smtClean="0"/>
              <a:t>m</a:t>
            </a:r>
            <a:r>
              <a:rPr lang="en-US" sz="2400" baseline="-25000" dirty="0" smtClean="0"/>
              <a:t>0,3</a:t>
            </a:r>
            <a:r>
              <a:rPr lang="en-US" sz="2400" dirty="0" smtClean="0"/>
              <a:t>,m</a:t>
            </a:r>
            <a:r>
              <a:rPr lang="en-US" sz="2400" baseline="-25000" dirty="0" smtClean="0"/>
              <a:t>1,3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sSubSup>
                            <m:sSubSupPr>
                              <m:ctrlPr>
                                <a:rPr lang="en-US" sz="4000" i="1">
                                  <a:latin typeface="Cambria Math" panose="02040503050406030204" pitchFamily="18" charset="0"/>
                                </a:rPr>
                              </m:ctrlPr>
                            </m:sSubSupPr>
                            <m:e>
                              <m:r>
                                <a:rPr lang="en-US" sz="4000" i="1">
                                  <a:latin typeface="Cambria Math" panose="02040503050406030204" pitchFamily="18" charset="0"/>
                                </a:rPr>
                                <m:t>𝑃𝑟𝑖𝑣𝐾</m:t>
                              </m:r>
                            </m:e>
                            <m:sub>
                              <m:r>
                                <a:rPr lang="en-US" sz="4000" i="1">
                                  <a:latin typeface="Cambria Math" panose="02040503050406030204" pitchFamily="18" charset="0"/>
                                </a:rPr>
                                <m:t>𝐴</m:t>
                              </m:r>
                              <m:r>
                                <a:rPr lang="en-US" sz="4000" i="1">
                                  <a:latin typeface="Cambria Math" panose="02040503050406030204" pitchFamily="18" charset="0"/>
                                </a:rPr>
                                <m:t>,</m:t>
                              </m:r>
                              <m:r>
                                <m:rPr>
                                  <m:sty m:val="p"/>
                                </m:rPr>
                                <a:rPr lang="el-GR" sz="4000" i="1">
                                  <a:latin typeface="Cambria Math" panose="02040503050406030204" pitchFamily="18" charset="0"/>
                                  <a:ea typeface="Cambria Math" panose="02040503050406030204" pitchFamily="18" charset="0"/>
                                </a:rPr>
                                <m:t>Π</m:t>
                              </m:r>
                              <m:r>
                                <a:rPr lang="en-US" altLang="en-US" sz="4000" i="1" dirty="0">
                                  <a:latin typeface="Cambria Math" panose="02040503050406030204" pitchFamily="18" charset="0"/>
                                  <a:sym typeface="Symbol" panose="05050102010706020507" pitchFamily="18" charset="2"/>
                                </a:rPr>
                                <m:t> </m:t>
                              </m:r>
                            </m:sub>
                            <m:sup>
                              <m:r>
                                <a:rPr lang="en-US" altLang="en-US" sz="4000" i="1" dirty="0">
                                  <a:latin typeface="Cambria Math" panose="02040503050406030204" pitchFamily="18" charset="0"/>
                                  <a:sym typeface="Symbol" panose="05050102010706020507" pitchFamily="18" charset="2"/>
                                </a:rPr>
                                <m:t>𝐿𝑅</m:t>
                              </m:r>
                              <m:r>
                                <a:rPr lang="en-US" altLang="en-US" sz="4000" i="1" dirty="0">
                                  <a:latin typeface="Cambria Math" panose="02040503050406030204" pitchFamily="18" charset="0"/>
                                  <a:sym typeface="Symbol" panose="05050102010706020507" pitchFamily="18" charset="2"/>
                                </a:rPr>
                                <m:t>−</m:t>
                              </m:r>
                              <m:r>
                                <a:rPr lang="en-US" altLang="en-US" sz="4000" i="1" dirty="0">
                                  <a:latin typeface="Cambria Math" panose="02040503050406030204" pitchFamily="18" charset="0"/>
                                  <a:sym typeface="Symbol" panose="05050102010706020507" pitchFamily="18" charset="2"/>
                                </a:rPr>
                                <m:t>𝐶𝑃𝐴</m:t>
                              </m:r>
                            </m:sup>
                          </m:sSubSup>
                          <m:d>
                            <m:dPr>
                              <m:ctrlPr>
                                <a:rPr lang="en-US" sz="4000" b="0" i="1" smtClean="0">
                                  <a:solidFill>
                                    <a:schemeClr val="tx1"/>
                                  </a:solidFill>
                                  <a:latin typeface="Cambria Math" panose="02040503050406030204" pitchFamily="18" charset="0"/>
                                  <a:ea typeface="Cambria Math" panose="02040503050406030204" pitchFamily="18" charset="0"/>
                                </a:rPr>
                              </m:ctrlPr>
                            </m:dPr>
                            <m:e>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1</m:t>
                                  </m:r>
                                </m:e>
                                <m:sup>
                                  <m:r>
                                    <a:rPr lang="en-US" sz="4000" b="0" i="1" smtClean="0">
                                      <a:solidFill>
                                        <a:schemeClr val="tx1"/>
                                      </a:solidFill>
                                      <a:latin typeface="Cambria Math" panose="02040503050406030204" pitchFamily="18" charset="0"/>
                                      <a:ea typeface="Cambria Math" panose="02040503050406030204" pitchFamily="18" charset="0"/>
                                    </a:rPr>
                                    <m:t>𝑛</m:t>
                                  </m:r>
                                </m:sup>
                              </m:sSup>
                            </m:e>
                          </m:d>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6"/>
                <a:stretch>
                  <a:fillRect/>
                </a:stretch>
              </a:blipFill>
            </p:spPr>
            <p:txBody>
              <a:bodyPr/>
              <a:lstStyle/>
              <a:p>
                <a:r>
                  <a:rPr lang="en-US">
                    <a:noFill/>
                  </a:rPr>
                  <a:t> </a:t>
                </a:r>
              </a:p>
            </p:txBody>
          </p:sp>
        </mc:Fallback>
      </mc:AlternateContent>
      <p:sp>
        <p:nvSpPr>
          <p:cNvPr id="25" name="Rectangular Callout 24"/>
          <p:cNvSpPr/>
          <p:nvPr/>
        </p:nvSpPr>
        <p:spPr>
          <a:xfrm>
            <a:off x="7639193" y="2436220"/>
            <a:ext cx="3367671" cy="1501069"/>
          </a:xfrm>
          <a:prstGeom prst="wedgeRectCallout">
            <a:avLst>
              <a:gd name="adj1" fmla="val -150954"/>
              <a:gd name="adj2" fmla="val 134458"/>
            </a:avLst>
          </a:prstGeom>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US" sz="3600" b="1" baseline="30000" dirty="0" smtClean="0">
                <a:solidFill>
                  <a:schemeClr val="tx1"/>
                </a:solidFill>
              </a:rPr>
              <a:t>Challenge: </a:t>
            </a:r>
            <a:r>
              <a:rPr lang="en-US" sz="3600" b="0" baseline="30000" dirty="0" smtClean="0">
                <a:solidFill>
                  <a:schemeClr val="tx1"/>
                </a:solidFill>
              </a:rPr>
              <a:t>Find concrete version of security definition.</a:t>
            </a:r>
            <a:endParaRPr lang="en-US" sz="3600" baseline="30000" dirty="0">
              <a:solidFill>
                <a:schemeClr val="tx1"/>
              </a:solidFill>
            </a:endParaRPr>
          </a:p>
        </p:txBody>
      </p:sp>
      <p:sp>
        <p:nvSpPr>
          <p:cNvPr id="3" name="Date Placeholder 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1750335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CPA-Security</a:t>
            </a:r>
            <a:endParaRPr lang="en-US" dirty="0"/>
          </a:p>
        </p:txBody>
      </p:sp>
      <mc:AlternateContent xmlns:mc="http://schemas.openxmlformats.org/markup-compatibility/2006" xmlns:a14="http://schemas.microsoft.com/office/drawing/2010/main">
        <mc:Choice Requires="a14">
          <p:sp>
            <p:nvSpPr>
              <p:cNvPr id="13" name="Content Placeholder 12"/>
              <p:cNvSpPr>
                <a:spLocks noGrp="1"/>
              </p:cNvSpPr>
              <p:nvPr>
                <p:ph idx="1"/>
              </p:nvPr>
            </p:nvSpPr>
            <p:spPr/>
            <p:txBody>
              <a:bodyPr>
                <a:normAutofit fontScale="92500" lnSpcReduction="10000"/>
              </a:bodyPr>
              <a:lstStyle/>
              <a:p>
                <a:pPr marL="0" indent="0">
                  <a:buNone/>
                </a:pPr>
                <a:r>
                  <a:rPr lang="en-US" b="1" dirty="0" smtClean="0"/>
                  <a:t>Theorem</a:t>
                </a:r>
                <a:r>
                  <a:rPr lang="en-US" dirty="0" smtClean="0"/>
                  <a:t>: An encryption scheme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i="1">
                            <a:latin typeface="Cambria Math" panose="02040503050406030204" pitchFamily="18" charset="0"/>
                          </a:rPr>
                          <m:t>𝐷𝑒𝑐</m:t>
                        </m:r>
                      </m:e>
                    </m:d>
                  </m:oMath>
                </a14:m>
                <a:r>
                  <a:rPr lang="en-US" dirty="0" smtClean="0"/>
                  <a:t> that is CPA-Secure for single encryptions is also CPA-secure for multiple encryptions.</a:t>
                </a:r>
              </a:p>
              <a:p>
                <a:pPr marL="0" indent="0">
                  <a:buNone/>
                </a:pPr>
                <a:endParaRPr lang="en-US" dirty="0"/>
              </a:p>
              <a:p>
                <a:r>
                  <a:rPr lang="en-US" dirty="0" smtClean="0"/>
                  <a:t>We will simply say CPA-security for simplicity</a:t>
                </a:r>
              </a:p>
              <a:p>
                <a:endParaRPr lang="en-US" dirty="0"/>
              </a:p>
              <a:p>
                <a:r>
                  <a:rPr lang="en-US" dirty="0" smtClean="0"/>
                  <a:t>To show CPA-Security it suffices to show CPA-security for single encryptions.</a:t>
                </a:r>
              </a:p>
              <a:p>
                <a:endParaRPr lang="en-US" dirty="0"/>
              </a:p>
              <a:p>
                <a:r>
                  <a:rPr lang="en-US" dirty="0" smtClean="0"/>
                  <a:t>To reason about security of a protocol using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 we can use game with multiple encryptions.</a:t>
                </a:r>
                <a:endParaRPr lang="en-US" dirty="0"/>
              </a:p>
            </p:txBody>
          </p:sp>
        </mc:Choice>
        <mc:Fallback xmlns="">
          <p:sp>
            <p:nvSpPr>
              <p:cNvPr id="13" name="Content Placeholder 12"/>
              <p:cNvSpPr>
                <a:spLocks noGrp="1" noRot="1" noChangeAspect="1" noMove="1" noResize="1" noEditPoints="1" noAdjustHandles="1" noChangeArrowheads="1" noChangeShapeType="1" noTextEdit="1"/>
              </p:cNvSpPr>
              <p:nvPr>
                <p:ph idx="1"/>
              </p:nvPr>
            </p:nvSpPr>
            <p:spPr>
              <a:blipFill>
                <a:blip r:embed="rId3"/>
                <a:stretch>
                  <a:fillRect l="-1043" t="-2801"/>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068059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5313" y="4779479"/>
            <a:ext cx="2139547" cy="139760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𝜇</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4"/>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Adversarial Indistinguishability Experiment</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793395" y="871655"/>
            <a:ext cx="1228181" cy="1261945"/>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 Gen(</a:t>
            </a:r>
            <a:r>
              <a:rPr lang="en-US" sz="2800" b="1" dirty="0" smtClean="0">
                <a:solidFill>
                  <a:srgbClr val="FF0000"/>
                </a:solidFill>
              </a:rPr>
              <a:t>1</a:t>
            </a:r>
            <a:r>
              <a:rPr lang="en-US" sz="2800" b="1" baseline="30000" dirty="0" smtClean="0">
                <a:solidFill>
                  <a:srgbClr val="FF0000"/>
                </a:solidFill>
              </a:rPr>
              <a:t>n</a:t>
            </a:r>
            <a:r>
              <a:rPr lang="en-US" sz="2800" b="1" dirty="0" smtClean="0"/>
              <a:t>)</a:t>
            </a:r>
          </a:p>
          <a:p>
            <a:r>
              <a:rPr lang="en-US" sz="2800" b="1" dirty="0" smtClean="0"/>
              <a:t>c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ular Callout 18"/>
              <p:cNvSpPr/>
              <p:nvPr/>
            </p:nvSpPr>
            <p:spPr>
              <a:xfrm>
                <a:off x="325121" y="1660338"/>
                <a:ext cx="10947684" cy="4493918"/>
              </a:xfrm>
              <a:prstGeom prst="wedgeRectCallout">
                <a:avLst>
                  <a:gd name="adj1" fmla="val 29996"/>
                  <a:gd name="adj2" fmla="val -62916"/>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𝐹𝑜𝑟𝑚𝑎𝑙𝑙𝑦</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𝑙𝑒𝑡</m:t>
                      </m:r>
                      <m:r>
                        <a:rPr lang="en-US" sz="2400" b="0" i="1" smtClean="0">
                          <a:solidFill>
                            <a:schemeClr val="tx1"/>
                          </a:solidFill>
                          <a:latin typeface="Cambria Math" panose="02040503050406030204" pitchFamily="18" charset="0"/>
                        </a:rPr>
                        <m:t> </m:t>
                      </m:r>
                      <m:r>
                        <m:rPr>
                          <m:sty m:val="p"/>
                        </m:rPr>
                        <a:rPr lang="el-GR" sz="2400" b="0" i="1" smtClean="0">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rPr>
                        <m:t> </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𝐺𝑒𝑛</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𝐸𝑛𝑐</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𝐷𝑒𝑐</m:t>
                          </m:r>
                        </m:e>
                      </m:d>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𝑑𝑒𝑛𝑜𝑡𝑒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𝑡</m:t>
                      </m:r>
                      <m:r>
                        <a:rPr lang="en-US" sz="2400" b="0" i="1" smtClean="0">
                          <a:solidFill>
                            <a:schemeClr val="tx1"/>
                          </a:solidFill>
                          <a:latin typeface="Cambria Math" panose="02040503050406030204" pitchFamily="18" charset="0"/>
                        </a:rPr>
                        <m:t>h</m:t>
                      </m:r>
                      <m:r>
                        <a:rPr lang="en-US" sz="2400" b="0" i="1" smtClean="0">
                          <a:solidFill>
                            <a:schemeClr val="tx1"/>
                          </a:solidFill>
                          <a:latin typeface="Cambria Math" panose="02040503050406030204" pitchFamily="18" charset="0"/>
                        </a:rPr>
                        <m:t>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𝑒𝑛𝑐𝑟𝑦𝑝𝑡𝑖𝑜𝑛</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𝑠𝑐</m:t>
                      </m:r>
                      <m:r>
                        <a:rPr lang="en-US" sz="2400" b="0" i="1" smtClean="0">
                          <a:solidFill>
                            <a:schemeClr val="tx1"/>
                          </a:solidFill>
                          <a:latin typeface="Cambria Math" panose="02040503050406030204" pitchFamily="18" charset="0"/>
                        </a:rPr>
                        <m:t>h</m:t>
                      </m:r>
                      <m:r>
                        <a:rPr lang="en-US" sz="2400" b="0" i="1" smtClean="0">
                          <a:solidFill>
                            <a:schemeClr val="tx1"/>
                          </a:solidFill>
                          <a:latin typeface="Cambria Math" panose="02040503050406030204" pitchFamily="18" charset="0"/>
                        </a:rPr>
                        <m:t>𝑒𝑚𝑒</m:t>
                      </m:r>
                      <m:r>
                        <a:rPr lang="en-US" sz="2400" b="0" i="1" smtClean="0">
                          <a:solidFill>
                            <a:schemeClr val="tx1"/>
                          </a:solidFill>
                          <a:latin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𝑐</m:t>
                      </m:r>
                      <m:r>
                        <a:rPr lang="en-US" sz="2400" i="1" smtClean="0">
                          <a:solidFill>
                            <a:schemeClr val="tx1"/>
                          </a:solidFill>
                          <a:latin typeface="Cambria Math" panose="02040503050406030204" pitchFamily="18" charset="0"/>
                        </a:rPr>
                        <m:t>𝑎𝑙𝑙</m:t>
                      </m:r>
                      <m:r>
                        <a:rPr lang="en-US" sz="2400" b="0" i="1" smtClean="0">
                          <a:solidFill>
                            <a:schemeClr val="tx1"/>
                          </a:solidFill>
                          <a:latin typeface="Cambria Math" panose="02040503050406030204" pitchFamily="18" charset="0"/>
                        </a:rPr>
                        <m:t> </m:t>
                      </m:r>
                      <m:r>
                        <a:rPr lang="en-US" sz="2400" i="1" smtClean="0">
                          <a:solidFill>
                            <a:schemeClr val="tx1"/>
                          </a:solidFill>
                          <a:latin typeface="Cambria Math" panose="02040503050406030204" pitchFamily="18" charset="0"/>
                        </a:rPr>
                        <m:t>𝑡</m:t>
                      </m:r>
                      <m:r>
                        <a:rPr lang="en-US" sz="2400" i="1" smtClean="0">
                          <a:solidFill>
                            <a:schemeClr val="tx1"/>
                          </a:solidFill>
                          <a:latin typeface="Cambria Math" panose="02040503050406030204" pitchFamily="18" charset="0"/>
                        </a:rPr>
                        <m:t>h</m:t>
                      </m:r>
                      <m:r>
                        <a:rPr lang="en-US" sz="2400" i="1" smtClean="0">
                          <a:solidFill>
                            <a:schemeClr val="tx1"/>
                          </a:solidFill>
                          <a:latin typeface="Cambria Math" panose="02040503050406030204" pitchFamily="18" charset="0"/>
                        </a:rPr>
                        <m:t>𝑒</m:t>
                      </m:r>
                      <m:r>
                        <a:rPr lang="en-US" sz="240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𝑔𝑎𝑚𝑒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𝑡</m:t>
                      </m:r>
                      <m:r>
                        <a:rPr lang="en-US" sz="2400" b="0" i="1" smtClean="0">
                          <a:solidFill>
                            <a:schemeClr val="tx1"/>
                          </a:solidFill>
                          <a:latin typeface="Cambria Math" panose="02040503050406030204" pitchFamily="18" charset="0"/>
                        </a:rPr>
                        <m:t>h</m:t>
                      </m:r>
                      <m:r>
                        <a:rPr lang="en-US" sz="2400" b="0" i="1" smtClean="0">
                          <a:solidFill>
                            <a:schemeClr val="tx1"/>
                          </a:solidFill>
                          <a:latin typeface="Cambria Math" panose="02040503050406030204" pitchFamily="18" charset="0"/>
                        </a:rPr>
                        <m:t>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𝑎𝑑𝑣𝑒𝑟𝑠𝑎𝑟𝑖𝑎𝑙</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𝑖𝑛𝑑𝑖𝑠𝑡𝑖𝑛𝑔𝑢𝑖𝑠</m:t>
                      </m:r>
                      <m:r>
                        <a:rPr lang="en-US" sz="2400" b="0" i="1" smtClean="0">
                          <a:solidFill>
                            <a:schemeClr val="tx1"/>
                          </a:solidFill>
                          <a:latin typeface="Cambria Math" panose="02040503050406030204" pitchFamily="18" charset="0"/>
                        </a:rPr>
                        <m:t>h</m:t>
                      </m:r>
                      <m:r>
                        <a:rPr lang="en-US" sz="2400" b="0" i="1" smtClean="0">
                          <a:solidFill>
                            <a:schemeClr val="tx1"/>
                          </a:solidFill>
                          <a:latin typeface="Cambria Math" panose="02040503050406030204" pitchFamily="18" charset="0"/>
                        </a:rPr>
                        <m:t>𝑎𝑏𝑖𝑙𝑖𝑡𝑦</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𝑒𝑥𝑝𝑒𝑟𝑖𝑚𝑒𝑛𝑡</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𝑎𝑛𝑑</m:t>
                      </m:r>
                      <m:r>
                        <a:rPr lang="en-US" sz="2400" b="0" i="1" smtClean="0">
                          <a:solidFill>
                            <a:schemeClr val="tx1"/>
                          </a:solidFill>
                          <a:latin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𝑑𝑒𝑓𝑖𝑛𝑒</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𝑟𝑎𝑛𝑑𝑜𝑚</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𝑣𝑎𝑟𝑖𝑎𝑏𝑙𝑒</m:t>
                      </m:r>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a:solidFill>
                                <a:schemeClr val="tx1"/>
                              </a:solidFill>
                              <a:latin typeface="Cambria Math" panose="02040503050406030204" pitchFamily="18" charset="0"/>
                            </a:rPr>
                            <m:t>𝑒𝑎𝑣</m:t>
                          </m:r>
                        </m:sup>
                      </m:sSubSup>
                      <m:d>
                        <m:dPr>
                          <m:ctrlPr>
                            <a:rPr lang="en-US" sz="2400" i="1" smtClean="0">
                              <a:solidFill>
                                <a:schemeClr val="tx1"/>
                              </a:solidFill>
                              <a:latin typeface="Cambria Math" panose="02040503050406030204" pitchFamily="18" charset="0"/>
                            </a:rPr>
                          </m:ctrlPr>
                        </m:dPr>
                        <m:e>
                          <m:r>
                            <m:rPr>
                              <m:nor/>
                            </m:rPr>
                            <a:rPr lang="en-US" sz="2400" dirty="0" smtClean="0">
                              <a:solidFill>
                                <a:schemeClr val="tx1"/>
                              </a:solidFill>
                            </a:rPr>
                            <m:t>1</m:t>
                          </m:r>
                          <m:r>
                            <m:rPr>
                              <m:nor/>
                            </m:rPr>
                            <a:rPr lang="en-US" sz="2400" baseline="30000" dirty="0" smtClean="0">
                              <a:solidFill>
                                <a:schemeClr val="tx1"/>
                              </a:solidFill>
                            </a:rPr>
                            <m:t>n</m:t>
                          </m:r>
                        </m:e>
                      </m:d>
                      <m:r>
                        <a:rPr lang="en-US" sz="2400" i="1">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𝑎𝑠</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𝑓𝑜𝑙𝑙𝑜𝑤𝑠</m:t>
                      </m:r>
                    </m:oMath>
                  </m:oMathPara>
                </a14:m>
                <a:endParaRPr lang="en-US" altLang="en-US" dirty="0" smtClean="0">
                  <a:solidFill>
                    <a:schemeClr val="tx1"/>
                  </a:solidFill>
                  <a:sym typeface="Symbol" panose="05050102010706020507" pitchFamily="18" charset="2"/>
                </a:endParaRPr>
              </a:p>
              <a:p>
                <a:pPr algn="ctr"/>
                <a14:m>
                  <m:oMathPara xmlns:m="http://schemas.openxmlformats.org/officeDocument/2006/math">
                    <m:oMathParaPr>
                      <m:jc m:val="centerGroup"/>
                    </m:oMathParaPr>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 </m:t>
                          </m:r>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a:solidFill>
                                <a:schemeClr val="tx1"/>
                              </a:solidFill>
                              <a:latin typeface="Cambria Math" panose="02040503050406030204" pitchFamily="18" charset="0"/>
                            </a:rPr>
                            <m:t>𝑒𝑎𝑣</m:t>
                          </m:r>
                        </m:sup>
                      </m:sSubSup>
                      <m:d>
                        <m:dPr>
                          <m:ctrlPr>
                            <a:rPr lang="en-US" sz="2400" i="1">
                              <a:solidFill>
                                <a:schemeClr val="tx1"/>
                              </a:solidFill>
                              <a:latin typeface="Cambria Math" panose="02040503050406030204" pitchFamily="18" charset="0"/>
                            </a:rPr>
                          </m:ctrlPr>
                        </m:dPr>
                        <m:e>
                          <m:r>
                            <m:rPr>
                              <m:nor/>
                            </m:rPr>
                            <a:rPr lang="en-US" sz="2400" dirty="0">
                              <a:solidFill>
                                <a:schemeClr val="tx1"/>
                              </a:solidFill>
                            </a:rPr>
                            <m:t>1</m:t>
                          </m:r>
                          <m:r>
                            <m:rPr>
                              <m:nor/>
                            </m:rPr>
                            <a:rPr lang="en-US" sz="2400" baseline="30000" dirty="0">
                              <a:solidFill>
                                <a:schemeClr val="tx1"/>
                              </a:solidFill>
                            </a:rPr>
                            <m:t>n</m:t>
                          </m:r>
                        </m:e>
                      </m:d>
                      <m:r>
                        <a:rPr lang="en-US" sz="2400" i="1">
                          <a:solidFill>
                            <a:schemeClr val="tx1"/>
                          </a:solidFill>
                          <a:latin typeface="Cambria Math" panose="02040503050406030204" pitchFamily="18" charset="0"/>
                        </a:rPr>
                        <m:t>=</m:t>
                      </m:r>
                      <m:d>
                        <m:dPr>
                          <m:begChr m:val="{"/>
                          <m:endChr m:val=""/>
                          <m:ctrlPr>
                            <a:rPr lang="en-US" sz="2400" i="1" smtClean="0">
                              <a:solidFill>
                                <a:schemeClr val="tx1"/>
                              </a:solidFill>
                              <a:latin typeface="Cambria Math" panose="02040503050406030204" pitchFamily="18" charset="0"/>
                            </a:rPr>
                          </m:ctrlPr>
                        </m:dPr>
                        <m:e>
                          <m:m>
                            <m:mPr>
                              <m:mcs>
                                <m:mc>
                                  <m:mcPr>
                                    <m:count m:val="2"/>
                                    <m:mcJc m:val="center"/>
                                  </m:mcPr>
                                </m:mc>
                              </m:mcs>
                              <m:ctrlPr>
                                <a:rPr lang="en-US" sz="2400" i="1" smtClean="0">
                                  <a:solidFill>
                                    <a:schemeClr val="tx1"/>
                                  </a:solidFill>
                                  <a:latin typeface="Cambria Math" panose="02040503050406030204" pitchFamily="18" charset="0"/>
                                </a:rPr>
                              </m:ctrlPr>
                            </m:mPr>
                            <m:mr>
                              <m:e>
                                <m:r>
                                  <m:rPr>
                                    <m:brk m:alnAt="7"/>
                                  </m:rPr>
                                  <a:rPr lang="en-US" sz="2400" b="0" i="1" smtClean="0">
                                    <a:solidFill>
                                      <a:schemeClr val="tx1"/>
                                    </a:solidFill>
                                    <a:latin typeface="Cambria Math" panose="02040503050406030204" pitchFamily="18" charset="0"/>
                                  </a:rPr>
                                  <m:t>1</m:t>
                                </m:r>
                              </m:e>
                              <m:e>
                                <m:r>
                                  <m:rPr>
                                    <m:sty m:val="p"/>
                                  </m:rPr>
                                  <a:rPr lang="en-US" sz="2400" b="0" i="0" smtClean="0">
                                    <a:solidFill>
                                      <a:schemeClr val="tx1"/>
                                    </a:solidFill>
                                    <a:latin typeface="Cambria Math" panose="02040503050406030204" pitchFamily="18" charset="0"/>
                                  </a:rPr>
                                  <m:t>if</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𝑏</m:t>
                                </m:r>
                                <m:r>
                                  <a:rPr lang="en-US" sz="2400" b="0" i="1" smtClean="0">
                                    <a:solidFill>
                                      <a:schemeClr val="tx1"/>
                                    </a:solidFill>
                                    <a:latin typeface="Cambria Math" panose="02040503050406030204" pitchFamily="18" charset="0"/>
                                  </a:rPr>
                                  <m:t>′</m:t>
                                </m:r>
                              </m:e>
                            </m:mr>
                            <m:mr>
                              <m:e>
                                <m:r>
                                  <a:rPr lang="en-US" sz="2400" b="0" i="1" smtClean="0">
                                    <a:solidFill>
                                      <a:schemeClr val="tx1"/>
                                    </a:solidFill>
                                    <a:latin typeface="Cambria Math" panose="02040503050406030204" pitchFamily="18" charset="0"/>
                                  </a:rPr>
                                  <m:t>0</m:t>
                                </m:r>
                              </m:e>
                              <m:e>
                                <m:r>
                                  <m:rPr>
                                    <m:sty m:val="p"/>
                                  </m:rPr>
                                  <a:rPr lang="en-US" sz="2400" b="0" i="0" smtClean="0">
                                    <a:solidFill>
                                      <a:schemeClr val="tx1"/>
                                    </a:solidFill>
                                    <a:latin typeface="Cambria Math" panose="02040503050406030204" pitchFamily="18" charset="0"/>
                                  </a:rPr>
                                  <m:t>otherwise</m:t>
                                </m:r>
                              </m:e>
                            </m:mr>
                          </m:m>
                        </m:e>
                      </m:d>
                    </m:oMath>
                  </m:oMathPara>
                </a14:m>
                <a:endParaRPr lang="en-US" sz="2400" baseline="30000" dirty="0" smtClean="0">
                  <a:solidFill>
                    <a:schemeClr val="tx1"/>
                  </a:solidFill>
                </a:endParaRPr>
              </a:p>
              <a:p>
                <a:pPr algn="ctr"/>
                <a:endParaRPr lang="en-US" sz="2400" baseline="30000" dirty="0">
                  <a:solidFill>
                    <a:schemeClr val="tx1"/>
                  </a:solidFill>
                </a:endParaRPr>
              </a:p>
              <a:p>
                <a:pPr algn="ctr"/>
                <a14:m>
                  <m:oMathPara xmlns:m="http://schemas.openxmlformats.org/officeDocument/2006/math">
                    <m:oMathParaPr>
                      <m:jc m:val="centerGroup"/>
                    </m:oMathParaPr>
                    <m:oMath xmlns:m="http://schemas.openxmlformats.org/officeDocument/2006/math">
                      <m:r>
                        <m:rPr>
                          <m:sty m:val="p"/>
                        </m:rPr>
                        <a:rPr lang="el-GR" sz="2400" i="1">
                          <a:solidFill>
                            <a:schemeClr val="tx1"/>
                          </a:solidFill>
                          <a:latin typeface="Cambria Math" panose="02040503050406030204" pitchFamily="18" charset="0"/>
                          <a:ea typeface="Cambria Math" panose="02040503050406030204" pitchFamily="18" charset="0"/>
                        </a:rPr>
                        <m:t>Π</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h</m:t>
                      </m:r>
                      <m:r>
                        <a:rPr lang="en-US" sz="2400" b="0" i="1" smtClean="0">
                          <a:solidFill>
                            <a:schemeClr val="tx1"/>
                          </a:solidFill>
                          <a:latin typeface="Cambria Math" panose="02040503050406030204" pitchFamily="18" charset="0"/>
                          <a:ea typeface="Cambria Math" panose="02040503050406030204" pitchFamily="18" charset="0"/>
                        </a:rPr>
                        <m:t>𝑎𝑠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𝑖𝑛𝑑𝑖𝑠𝑡𝑖𝑛𝑔𝑢𝑖𝑠</m:t>
                      </m:r>
                      <m:r>
                        <a:rPr lang="en-US" sz="2400" b="0" i="1" smtClean="0">
                          <a:solidFill>
                            <a:schemeClr val="tx1"/>
                          </a:solidFill>
                          <a:latin typeface="Cambria Math" panose="02040503050406030204" pitchFamily="18" charset="0"/>
                          <a:ea typeface="Cambria Math" panose="02040503050406030204" pitchFamily="18" charset="0"/>
                        </a:rPr>
                        <m:t>h</m:t>
                      </m:r>
                      <m:r>
                        <a:rPr lang="en-US" sz="2400" b="0" i="1" smtClean="0">
                          <a:solidFill>
                            <a:schemeClr val="tx1"/>
                          </a:solidFill>
                          <a:latin typeface="Cambria Math" panose="02040503050406030204" pitchFamily="18" charset="0"/>
                          <a:ea typeface="Cambria Math" panose="02040503050406030204" pitchFamily="18" charset="0"/>
                        </a:rPr>
                        <m:t>𝑎𝑏𝑙𝑒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𝑒𝑛𝑐𝑟𝑦𝑝𝑡𝑖𝑜𝑛𝑠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𝑖𝑛</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𝑡</m:t>
                      </m:r>
                      <m:r>
                        <a:rPr lang="en-US" sz="2400" b="0" i="1" smtClean="0">
                          <a:solidFill>
                            <a:schemeClr val="tx1"/>
                          </a:solidFill>
                          <a:latin typeface="Cambria Math" panose="02040503050406030204" pitchFamily="18" charset="0"/>
                          <a:ea typeface="Cambria Math" panose="02040503050406030204" pitchFamily="18" charset="0"/>
                        </a:rPr>
                        <m:t>h</m:t>
                      </m:r>
                      <m:r>
                        <a:rPr lang="en-US" sz="2400" b="0" i="1" smtClean="0">
                          <a:solidFill>
                            <a:schemeClr val="tx1"/>
                          </a:solidFill>
                          <a:latin typeface="Cambria Math" panose="02040503050406030204" pitchFamily="18" charset="0"/>
                          <a:ea typeface="Cambria Math" panose="02040503050406030204" pitchFamily="18" charset="0"/>
                        </a:rPr>
                        <m:t>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𝑝𝑟𝑒𝑠𝑒𝑛𝑐𝑒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𝑜𝑓</m:t>
                      </m:r>
                      <m:r>
                        <a:rPr lang="en-US" sz="2400" b="0" i="1" smtClean="0">
                          <a:solidFill>
                            <a:schemeClr val="tx1"/>
                          </a:solidFill>
                          <a:latin typeface="Cambria Math" panose="02040503050406030204" pitchFamily="18" charset="0"/>
                          <a:ea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𝑎𝑛</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𝑒𝑎𝑣𝑒𝑠𝑑𝑟𝑜𝑝𝑝𝑒𝑟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𝑖𝑓</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𝑓𝑜𝑟</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𝑎𝑙𝑙</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𝑃𝑃𝑇</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𝑎𝑑𝑣𝑒𝑟𝑠𝑎𝑟𝑦</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𝐴</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𝑡</m:t>
                      </m:r>
                      <m:r>
                        <a:rPr lang="en-US" sz="2400" b="0" i="1" smtClean="0">
                          <a:solidFill>
                            <a:schemeClr val="tx1"/>
                          </a:solidFill>
                          <a:latin typeface="Cambria Math" panose="02040503050406030204" pitchFamily="18" charset="0"/>
                          <a:ea typeface="Cambria Math" panose="02040503050406030204" pitchFamily="18" charset="0"/>
                        </a:rPr>
                        <m:t>h</m:t>
                      </m:r>
                      <m:r>
                        <a:rPr lang="en-US" sz="2400" b="0" i="1" smtClean="0">
                          <a:solidFill>
                            <a:schemeClr val="tx1"/>
                          </a:solidFill>
                          <a:latin typeface="Cambria Math" panose="02040503050406030204" pitchFamily="18" charset="0"/>
                          <a:ea typeface="Cambria Math" panose="02040503050406030204" pitchFamily="18" charset="0"/>
                        </a:rPr>
                        <m:t>𝑒𝑟𝑒</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𝑒𝑥𝑖𝑠𝑡𝑠</m:t>
                      </m:r>
                      <m:r>
                        <a:rPr lang="en-US" sz="2400" b="0" i="1" smtClean="0">
                          <a:solidFill>
                            <a:schemeClr val="tx1"/>
                          </a:solidFill>
                          <a:latin typeface="Cambria Math" panose="02040503050406030204" pitchFamily="18" charset="0"/>
                          <a:ea typeface="Cambria Math" panose="02040503050406030204" pitchFamily="18" charset="0"/>
                        </a:rPr>
                        <m:t>  </m:t>
                      </m:r>
                      <m:r>
                        <a:rPr lang="en-US" sz="2400" b="0" i="1" smtClean="0">
                          <a:solidFill>
                            <a:schemeClr val="tx1"/>
                          </a:solidFill>
                          <a:latin typeface="Cambria Math" panose="02040503050406030204" pitchFamily="18" charset="0"/>
                          <a:ea typeface="Cambria Math" panose="02040503050406030204" pitchFamily="18" charset="0"/>
                        </a:rPr>
                        <m:t>𝑎</m:t>
                      </m:r>
                      <m:r>
                        <a:rPr lang="en-US" sz="2400" b="0" i="1" smtClean="0">
                          <a:solidFill>
                            <a:schemeClr val="tx1"/>
                          </a:solidFill>
                          <a:latin typeface="Cambria Math" panose="02040503050406030204" pitchFamily="18" charset="0"/>
                          <a:ea typeface="Cambria Math" panose="02040503050406030204" pitchFamily="18" charset="0"/>
                        </a:rPr>
                        <m:t> </m:t>
                      </m:r>
                    </m:oMath>
                  </m:oMathPara>
                </a14:m>
                <a:endParaRPr lang="en-US" sz="2400" b="0" i="1" dirty="0" smtClean="0">
                  <a:solidFill>
                    <a:schemeClr val="tx1"/>
                  </a:solidFill>
                  <a:latin typeface="Cambria Math" panose="02040503050406030204" pitchFamily="18" charset="0"/>
                  <a:ea typeface="Cambria Math" panose="02040503050406030204" pitchFamily="18" charset="0"/>
                </a:endParaRPr>
              </a:p>
              <a:p>
                <a:pPr algn="ctr"/>
                <a:r>
                  <a:rPr lang="en-US" sz="2400" b="0" dirty="0" smtClean="0">
                    <a:solidFill>
                      <a:schemeClr val="tx1"/>
                    </a:solidFill>
                    <a:ea typeface="Cambria Math" panose="02040503050406030204" pitchFamily="18" charset="0"/>
                  </a:rPr>
                  <a:t>negligible function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𝜇</m:t>
                    </m:r>
                    <m:r>
                      <a:rPr lang="en-US" sz="2400" b="0" i="1" smtClean="0">
                        <a:solidFill>
                          <a:schemeClr val="tx1"/>
                        </a:solidFill>
                        <a:latin typeface="Cambria Math" panose="02040503050406030204" pitchFamily="18" charset="0"/>
                        <a:ea typeface="Cambria Math" panose="02040503050406030204" pitchFamily="18" charset="0"/>
                      </a:rPr>
                      <m:t>(.)</m:t>
                    </m:r>
                  </m:oMath>
                </a14:m>
                <a:r>
                  <a:rPr lang="en-US" sz="2400" b="0" dirty="0" smtClean="0">
                    <a:solidFill>
                      <a:schemeClr val="tx1"/>
                    </a:solidFill>
                    <a:ea typeface="Cambria Math" panose="02040503050406030204" pitchFamily="18" charset="0"/>
                  </a:rPr>
                  <a:t> such that </a:t>
                </a:r>
              </a:p>
              <a:p>
                <a:pPr algn="ctr"/>
                <a:r>
                  <a:rPr lang="en-US" sz="2400" b="0" dirty="0" err="1" smtClean="0">
                    <a:solidFill>
                      <a:schemeClr val="tx1"/>
                    </a:solidFill>
                    <a:ea typeface="Cambria Math" panose="02040503050406030204" pitchFamily="18" charset="0"/>
                  </a:rPr>
                  <a:t>Pr</a:t>
                </a:r>
                <a:r>
                  <a:rPr lang="en-US" sz="2400" b="0" dirty="0" smtClean="0">
                    <a:solidFill>
                      <a:schemeClr val="tx1"/>
                    </a:solidFill>
                    <a:ea typeface="Cambria Math" panose="02040503050406030204" pitchFamily="18" charset="0"/>
                  </a:rPr>
                  <a:t>[</a:t>
                </a:r>
                <a14:m>
                  <m:oMath xmlns:m="http://schemas.openxmlformats.org/officeDocument/2006/math">
                    <m:sSubSup>
                      <m:sSubSupPr>
                        <m:ctrlPr>
                          <a:rPr lang="en-US" sz="2400" i="1">
                            <a:solidFill>
                              <a:schemeClr val="tx1"/>
                            </a:solidFill>
                            <a:latin typeface="Cambria Math" panose="02040503050406030204" pitchFamily="18" charset="0"/>
                          </a:rPr>
                        </m:ctrlPr>
                      </m:sSubSupPr>
                      <m:e>
                        <m:r>
                          <a:rPr lang="en-US" sz="2400" i="1">
                            <a:solidFill>
                              <a:schemeClr val="tx1"/>
                            </a:solidFill>
                            <a:latin typeface="Cambria Math" panose="02040503050406030204" pitchFamily="18" charset="0"/>
                          </a:rPr>
                          <m:t>𝑃𝑟𝑖𝑣𝐾</m:t>
                        </m:r>
                      </m:e>
                      <m:sub>
                        <m:r>
                          <a:rPr lang="en-US" sz="2400" i="1">
                            <a:solidFill>
                              <a:schemeClr val="tx1"/>
                            </a:solidFill>
                            <a:latin typeface="Cambria Math" panose="02040503050406030204" pitchFamily="18" charset="0"/>
                          </a:rPr>
                          <m:t>𝐴</m:t>
                        </m:r>
                        <m:r>
                          <a:rPr lang="en-US" sz="2400" i="1">
                            <a:solidFill>
                              <a:schemeClr val="tx1"/>
                            </a:solidFill>
                            <a:latin typeface="Cambria Math" panose="02040503050406030204" pitchFamily="18" charset="0"/>
                          </a:rPr>
                          <m:t>,</m:t>
                        </m:r>
                        <m:r>
                          <m:rPr>
                            <m:sty m:val="p"/>
                          </m:rPr>
                          <a:rPr lang="el-GR" sz="2400" i="1">
                            <a:solidFill>
                              <a:schemeClr val="tx1"/>
                            </a:solidFill>
                            <a:latin typeface="Cambria Math" panose="02040503050406030204" pitchFamily="18" charset="0"/>
                            <a:ea typeface="Cambria Math" panose="02040503050406030204" pitchFamily="18" charset="0"/>
                          </a:rPr>
                          <m:t>Π</m:t>
                        </m:r>
                        <m:r>
                          <a:rPr lang="en-US" altLang="en-US" sz="2400" i="1" dirty="0">
                            <a:solidFill>
                              <a:schemeClr val="tx1"/>
                            </a:solidFill>
                            <a:latin typeface="Cambria Math" panose="02040503050406030204" pitchFamily="18" charset="0"/>
                            <a:sym typeface="Symbol" panose="05050102010706020507" pitchFamily="18" charset="2"/>
                          </a:rPr>
                          <m:t> </m:t>
                        </m:r>
                      </m:sub>
                      <m:sup>
                        <m:r>
                          <a:rPr lang="en-US" sz="2400" i="1">
                            <a:solidFill>
                              <a:schemeClr val="tx1"/>
                            </a:solidFill>
                            <a:latin typeface="Cambria Math" panose="02040503050406030204" pitchFamily="18" charset="0"/>
                          </a:rPr>
                          <m:t>𝑒𝑎𝑣</m:t>
                        </m:r>
                      </m:sup>
                    </m:sSubSup>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1</m:t>
                    </m:r>
                  </m:oMath>
                </a14:m>
                <a:r>
                  <a:rPr lang="en-US" sz="2400" b="0" dirty="0" smtClean="0">
                    <a:solidFill>
                      <a:schemeClr val="tx1"/>
                    </a:solidFill>
                    <a:ea typeface="Cambria Math" panose="02040503050406030204" pitchFamily="18" charset="0"/>
                  </a:rPr>
                  <a: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i="1">
                            <a:solidFill>
                              <a:schemeClr val="tx1"/>
                            </a:solidFill>
                            <a:latin typeface="Cambria Math" panose="02040503050406030204" pitchFamily="18" charset="0"/>
                            <a:ea typeface="Cambria Math" panose="02040503050406030204" pitchFamily="18" charset="0"/>
                          </a:rPr>
                          <m:t>1</m:t>
                        </m:r>
                      </m:num>
                      <m:den>
                        <m:r>
                          <a:rPr lang="en-US" sz="2400" i="1">
                            <a:solidFill>
                              <a:schemeClr val="tx1"/>
                            </a:solidFill>
                            <a:latin typeface="Cambria Math" panose="02040503050406030204" pitchFamily="18" charset="0"/>
                            <a:ea typeface="Cambria Math" panose="02040503050406030204" pitchFamily="18" charset="0"/>
                          </a:rPr>
                          <m:t>2</m:t>
                        </m:r>
                      </m:den>
                    </m:f>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𝜇</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𝑛</m:t>
                    </m:r>
                    <m:r>
                      <a:rPr lang="en-US" sz="2400" i="1">
                        <a:solidFill>
                          <a:schemeClr val="tx1"/>
                        </a:solidFill>
                        <a:latin typeface="Cambria Math" panose="02040503050406030204" pitchFamily="18" charset="0"/>
                        <a:ea typeface="Cambria Math" panose="02040503050406030204" pitchFamily="18" charset="0"/>
                      </a:rPr>
                      <m:t>)</m:t>
                    </m:r>
                  </m:oMath>
                </a14:m>
                <a:endParaRPr lang="en-US" sz="2400" dirty="0">
                  <a:solidFill>
                    <a:schemeClr val="tx1"/>
                  </a:solidFill>
                </a:endParaRPr>
              </a:p>
              <a:p>
                <a:pPr algn="ctr"/>
                <a:endParaRPr lang="en-US" sz="2400" baseline="30000" dirty="0">
                  <a:solidFill>
                    <a:srgbClr val="FF0000"/>
                  </a:solidFill>
                </a:endParaRPr>
              </a:p>
              <a:p>
                <a:pPr algn="ctr"/>
                <a:endParaRPr lang="en-US" sz="2400" baseline="30000" dirty="0">
                  <a:solidFill>
                    <a:srgbClr val="FF0000"/>
                  </a:solidFill>
                </a:endParaRPr>
              </a:p>
            </p:txBody>
          </p:sp>
        </mc:Choice>
        <mc:Fallback xmlns="">
          <p:sp>
            <p:nvSpPr>
              <p:cNvPr id="19" name="Rectangular Callout 18"/>
              <p:cNvSpPr>
                <a:spLocks noRot="1" noChangeAspect="1" noMove="1" noResize="1" noEditPoints="1" noAdjustHandles="1" noChangeArrowheads="1" noChangeShapeType="1" noTextEdit="1"/>
              </p:cNvSpPr>
              <p:nvPr/>
            </p:nvSpPr>
            <p:spPr>
              <a:xfrm>
                <a:off x="325121" y="1660338"/>
                <a:ext cx="10947684" cy="4493918"/>
              </a:xfrm>
              <a:prstGeom prst="wedgeRectCallout">
                <a:avLst>
                  <a:gd name="adj1" fmla="val 29996"/>
                  <a:gd name="adj2" fmla="val -62916"/>
                </a:avLst>
              </a:prstGeom>
              <a:blipFill>
                <a:blip r:embed="rId11"/>
                <a:stretch>
                  <a:fillRect/>
                </a:stretch>
              </a:blipFill>
            </p:spPr>
            <p:txBody>
              <a:bodyPr/>
              <a:lstStyle/>
              <a:p>
                <a:r>
                  <a:rPr lang="en-US">
                    <a:noFill/>
                  </a:rPr>
                  <a:t> </a:t>
                </a:r>
              </a:p>
            </p:txBody>
          </p:sp>
        </mc:Fallback>
      </mc:AlternateContent>
      <p:sp>
        <p:nvSpPr>
          <p:cNvPr id="13" name="Date Placeholder 1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9671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CPA-Security</a:t>
            </a:r>
            <a:endParaRPr lang="en-US" dirty="0"/>
          </a:p>
        </p:txBody>
      </p:sp>
      <p:sp>
        <p:nvSpPr>
          <p:cNvPr id="3" name="Content Placeholder 2"/>
          <p:cNvSpPr>
            <a:spLocks noGrp="1"/>
          </p:cNvSpPr>
          <p:nvPr>
            <p:ph idx="1"/>
          </p:nvPr>
        </p:nvSpPr>
        <p:spPr/>
        <p:txBody>
          <a:bodyPr/>
          <a:lstStyle/>
          <a:p>
            <a:r>
              <a:rPr lang="en-US" dirty="0" smtClean="0"/>
              <a:t>CPA-security vs Multiple Message Encryption</a:t>
            </a:r>
          </a:p>
          <a:p>
            <a:pPr lvl="1"/>
            <a:r>
              <a:rPr lang="en-US" dirty="0" smtClean="0"/>
              <a:t>CPA-security is stronger guarantee</a:t>
            </a:r>
          </a:p>
          <a:p>
            <a:pPr lvl="1"/>
            <a:r>
              <a:rPr lang="en-US" dirty="0" smtClean="0"/>
              <a:t>Attacker can select messages adaptively</a:t>
            </a:r>
            <a:endParaRPr lang="en-US" dirty="0"/>
          </a:p>
          <a:p>
            <a:r>
              <a:rPr lang="en-US" dirty="0" smtClean="0"/>
              <a:t>CPA-security: </a:t>
            </a:r>
            <a:r>
              <a:rPr lang="en-US" u="sng" dirty="0" smtClean="0"/>
              <a:t>minimal </a:t>
            </a:r>
            <a:r>
              <a:rPr lang="en-US" dirty="0" smtClean="0"/>
              <a:t>security notion for a modern cryptosystem</a:t>
            </a:r>
          </a:p>
          <a:p>
            <a:endParaRPr lang="en-US" dirty="0" smtClean="0"/>
          </a:p>
          <a:p>
            <a:r>
              <a:rPr lang="en-US" dirty="0" smtClean="0"/>
              <a:t>Limitations of CPA-Security: Does not model and adversary who</a:t>
            </a:r>
          </a:p>
          <a:p>
            <a:pPr lvl="1"/>
            <a:r>
              <a:rPr lang="en-US" dirty="0" smtClean="0"/>
              <a:t>Attempts to modify messages</a:t>
            </a:r>
          </a:p>
          <a:p>
            <a:pPr lvl="1"/>
            <a:r>
              <a:rPr lang="en-US" dirty="0" smtClean="0"/>
              <a:t>Can get honest party to (partially) decrypt some messages</a:t>
            </a:r>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1110381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CPA-Security and Message Length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Observation</a:t>
                </a:r>
                <a:r>
                  <a:rPr lang="en-US" dirty="0" smtClean="0"/>
                  <a:t>: Given a CPA-secure encryption scheme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i="1">
                            <a:latin typeface="Cambria Math" panose="02040503050406030204" pitchFamily="18" charset="0"/>
                          </a:rPr>
                          <m:t>,</m:t>
                        </m:r>
                        <m:r>
                          <a:rPr lang="en-US" i="1">
                            <a:latin typeface="Cambria Math" panose="02040503050406030204" pitchFamily="18" charset="0"/>
                          </a:rPr>
                          <m:t>𝐸𝑛𝑐</m:t>
                        </m:r>
                        <m:r>
                          <a:rPr lang="en-US" i="1">
                            <a:latin typeface="Cambria Math" panose="02040503050406030204" pitchFamily="18" charset="0"/>
                          </a:rPr>
                          <m:t>,</m:t>
                        </m:r>
                        <m:r>
                          <a:rPr lang="en-US" i="1">
                            <a:latin typeface="Cambria Math" panose="02040503050406030204" pitchFamily="18" charset="0"/>
                          </a:rPr>
                          <m:t>𝐷𝑒𝑐</m:t>
                        </m:r>
                      </m:e>
                    </m:d>
                  </m:oMath>
                </a14:m>
                <a:r>
                  <a:rPr lang="en-US" dirty="0" smtClean="0"/>
                  <a:t> that supports single bit messages (</a:t>
                </a:r>
                <a14:m>
                  <m:oMath xmlns:m="http://schemas.openxmlformats.org/officeDocument/2006/math">
                    <m:r>
                      <a:rPr lang="en-US" i="1">
                        <a:latin typeface="Cambria Math" panose="02040503050406030204" pitchFamily="18" charset="0"/>
                        <a:ea typeface="Cambria Math" panose="02040503050406030204" pitchFamily="18" charset="0"/>
                      </a:rPr>
                      <m:t>ℳ</m:t>
                    </m:r>
                    <m:r>
                      <a:rPr lang="en-US">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oMath>
                </a14:m>
                <a:r>
                  <a:rPr lang="en-US" dirty="0" smtClean="0"/>
                  <a:t>)  it is easy to build a CPA-secure scheme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𝐺𝑒𝑛</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𝐸𝑛𝑐</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𝐷𝑒𝑐</m:t>
                        </m:r>
                        <m:r>
                          <a:rPr lang="en-US" b="0" i="1" smtClean="0">
                            <a:latin typeface="Cambria Math" panose="02040503050406030204" pitchFamily="18" charset="0"/>
                          </a:rPr>
                          <m:t>′</m:t>
                        </m:r>
                      </m:e>
                    </m:d>
                  </m:oMath>
                </a14:m>
                <a:r>
                  <a:rPr lang="en-US" dirty="0" smtClean="0"/>
                  <a:t> that supports messages m = m</a:t>
                </a:r>
                <a:r>
                  <a:rPr lang="en-US" baseline="-25000" dirty="0" smtClean="0"/>
                  <a:t>1</a:t>
                </a:r>
                <a:r>
                  <a:rPr lang="en-US" dirty="0" smtClean="0"/>
                  <a:t>,…,</a:t>
                </a:r>
                <a:r>
                  <a:rPr lang="en-US" dirty="0" err="1" smtClean="0"/>
                  <a:t>m</a:t>
                </a:r>
                <a:r>
                  <a:rPr lang="en-US" baseline="-25000" dirty="0" err="1" smtClean="0"/>
                  <a:t>n</a:t>
                </a:r>
                <a14:m>
                  <m:oMath xmlns:m="http://schemas.openxmlformats.org/officeDocument/2006/math">
                    <m:r>
                      <a:rPr lang="en-US"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r>
                      <a:rPr lang="en-US" i="1" baseline="30000">
                        <a:latin typeface="Cambria Math" panose="02040503050406030204" pitchFamily="18" charset="0"/>
                        <a:ea typeface="Cambria Math" panose="02040503050406030204" pitchFamily="18" charset="0"/>
                      </a:rPr>
                      <m:t>𝑛</m:t>
                    </m:r>
                  </m:oMath>
                </a14:m>
                <a:r>
                  <a:rPr lang="en-US" dirty="0">
                    <a:ea typeface="Cambria Math" panose="02040503050406030204" pitchFamily="18" charset="0"/>
                  </a:rPr>
                  <a:t> </a:t>
                </a:r>
                <a:r>
                  <a:rPr lang="en-US" dirty="0" smtClean="0"/>
                  <a:t>of length n.</a:t>
                </a:r>
              </a:p>
              <a:p>
                <a:pPr marL="0" indent="0">
                  <a:buNone/>
                </a:pPr>
                <a:endParaRPr lang="en-US"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m:rPr>
                              <m:sty m:val="p"/>
                            </m:rPr>
                            <a:rPr lang="en-US" b="0" i="0" smtClean="0">
                              <a:latin typeface="Cambria Math" panose="02040503050406030204" pitchFamily="18" charset="0"/>
                            </a:rPr>
                            <m:t>Enc</m:t>
                          </m:r>
                        </m:e>
                        <m:sub>
                          <m:r>
                            <m:rPr>
                              <m:sty m:val="p"/>
                            </m:rPr>
                            <a:rPr lang="en-US" b="0" i="0" smtClean="0">
                              <a:latin typeface="Cambria Math" panose="02040503050406030204" pitchFamily="18" charset="0"/>
                            </a:rPr>
                            <m:t>k</m:t>
                          </m:r>
                        </m:sub>
                        <m:sup>
                          <m:r>
                            <a:rPr lang="en-US" b="0" i="0"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a:latin typeface="Cambria Math" panose="02040503050406030204" pitchFamily="18" charset="0"/>
                                </a:rPr>
                                <m:t>Enc</m:t>
                              </m:r>
                            </m:e>
                            <m:sub>
                              <m:r>
                                <m:rPr>
                                  <m:sty m:val="p"/>
                                </m:rPr>
                                <a:rPr lang="en-US">
                                  <a:latin typeface="Cambria Math" panose="02040503050406030204" pitchFamily="18" charset="0"/>
                                </a:rPr>
                                <m:t>k</m:t>
                              </m:r>
                            </m:sub>
                            <m:sup/>
                          </m:sSubSup>
                          <m:d>
                            <m:dPr>
                              <m:ctrlPr>
                                <a:rPr lang="en-US" i="1">
                                  <a:latin typeface="Cambria Math" panose="02040503050406030204" pitchFamily="18" charset="0"/>
                                </a:rPr>
                              </m:ctrlPr>
                            </m:dPr>
                            <m:e>
                              <m:r>
                                <a:rPr lang="en-US" i="1">
                                  <a:latin typeface="Cambria Math" panose="02040503050406030204" pitchFamily="18" charset="0"/>
                                </a:rPr>
                                <m:t>𝑚</m:t>
                              </m:r>
                              <m:r>
                                <a:rPr lang="en-US" i="1" baseline="-25000">
                                  <a:latin typeface="Cambria Math" panose="02040503050406030204" pitchFamily="18" charset="0"/>
                                </a:rPr>
                                <m:t>1</m:t>
                              </m:r>
                            </m:e>
                          </m:d>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Enc</m:t>
                              </m:r>
                            </m:e>
                            <m:sub>
                              <m:r>
                                <m:rPr>
                                  <m:sty m:val="p"/>
                                </m:rPr>
                                <a:rPr lang="en-US">
                                  <a:latin typeface="Cambria Math" panose="02040503050406030204" pitchFamily="18" charset="0"/>
                                </a:rPr>
                                <m:t>k</m:t>
                              </m:r>
                            </m:sub>
                            <m:sup/>
                          </m:sSubSup>
                          <m:d>
                            <m:dPr>
                              <m:ctrlPr>
                                <a:rPr lang="en-US" i="1">
                                  <a:latin typeface="Cambria Math" panose="02040503050406030204" pitchFamily="18" charset="0"/>
                                </a:rPr>
                              </m:ctrlPr>
                            </m:dPr>
                            <m:e>
                              <m:r>
                                <a:rPr lang="en-US" i="1">
                                  <a:latin typeface="Cambria Math" panose="02040503050406030204" pitchFamily="18" charset="0"/>
                                </a:rPr>
                                <m:t>𝑚</m:t>
                              </m:r>
                              <m:r>
                                <a:rPr lang="en-US" i="1" baseline="-25000">
                                  <a:latin typeface="Cambria Math" panose="02040503050406030204" pitchFamily="18" charset="0"/>
                                </a:rPr>
                                <m:t>𝑛</m:t>
                              </m:r>
                            </m:e>
                          </m:d>
                        </m:e>
                      </m:d>
                    </m:oMath>
                  </m:oMathPara>
                </a14:m>
                <a:endParaRPr lang="en-US" dirty="0" smtClean="0"/>
              </a:p>
              <a:p>
                <a:pPr marL="0" indent="0">
                  <a:buNone/>
                </a:pPr>
                <a:endParaRPr lang="en-US" dirty="0"/>
              </a:p>
              <a:p>
                <a:pPr marL="0" indent="0">
                  <a:buNone/>
                </a:pPr>
                <a:r>
                  <a:rPr lang="en-US" b="1" dirty="0" smtClean="0"/>
                  <a:t>Exercise</a:t>
                </a:r>
                <a:r>
                  <a:rPr lang="en-US" dirty="0" smtClean="0"/>
                  <a:t>: How would you prove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oMath>
                </a14:m>
                <a:r>
                  <a:rPr lang="en-US" dirty="0" smtClean="0"/>
                  <a:t>’ is CPA-secure?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3565857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Reduction</a:t>
            </a:r>
            <a:endParaRPr lang="en-US" dirty="0"/>
          </a:p>
        </p:txBody>
      </p:sp>
      <p:sp>
        <p:nvSpPr>
          <p:cNvPr id="3" name="Content Placeholder 2"/>
          <p:cNvSpPr>
            <a:spLocks noGrp="1"/>
          </p:cNvSpPr>
          <p:nvPr>
            <p:ph idx="1"/>
          </p:nvPr>
        </p:nvSpPr>
        <p:spPr/>
        <p:txBody>
          <a:bodyPr/>
          <a:lstStyle/>
          <a:p>
            <a:r>
              <a:rPr lang="en-US" b="1" dirty="0" smtClean="0"/>
              <a:t>Step 1: </a:t>
            </a:r>
            <a:r>
              <a:rPr lang="en-US" dirty="0" smtClean="0"/>
              <a:t>Assume for contraction that we have a PPT attacker A that breaks CPA-Security.</a:t>
            </a:r>
          </a:p>
          <a:p>
            <a:r>
              <a:rPr lang="en-US" b="1" dirty="0" smtClean="0"/>
              <a:t>Step 2:</a:t>
            </a:r>
            <a:r>
              <a:rPr lang="en-US" dirty="0" smtClean="0"/>
              <a:t> </a:t>
            </a:r>
            <a:r>
              <a:rPr lang="en-US" smtClean="0"/>
              <a:t>Construct a PPT </a:t>
            </a:r>
            <a:r>
              <a:rPr lang="en-US" dirty="0" smtClean="0"/>
              <a:t>distinguisher D which breaks </a:t>
            </a:r>
            <a:r>
              <a:rPr lang="en-US" smtClean="0"/>
              <a:t>PRF security.</a:t>
            </a:r>
            <a:endParaRPr lang="en-US" dirty="0"/>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0891387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Reduction</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p:txBody>
      </p:sp>
      <p:pic>
        <p:nvPicPr>
          <p:cNvPr id="2050" name="Picture 2" descr="Image result for dev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6597" y="1930606"/>
            <a:ext cx="2411278" cy="25452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87335" y="2480875"/>
            <a:ext cx="1403222" cy="916621"/>
          </a:xfrm>
          <a:prstGeom prst="rect">
            <a:avLst/>
          </a:prstGeom>
        </p:spPr>
      </p:pic>
      <p:cxnSp>
        <p:nvCxnSpPr>
          <p:cNvPr id="7" name="Straight Arrow Connector 6"/>
          <p:cNvCxnSpPr/>
          <p:nvPr/>
        </p:nvCxnSpPr>
        <p:spPr>
          <a:xfrm>
            <a:off x="2208647" y="2740738"/>
            <a:ext cx="2412187" cy="6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413815" y="2211604"/>
            <a:ext cx="1664145" cy="461665"/>
          </a:xfrm>
          <a:prstGeom prst="rect">
            <a:avLst/>
          </a:prstGeom>
        </p:spPr>
        <p:txBody>
          <a:bodyPr wrap="squar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mc:AlternateContent xmlns:mc="http://schemas.openxmlformats.org/markup-compatibility/2006" xmlns:a14="http://schemas.microsoft.com/office/drawing/2010/main">
        <mc:Choice Requires="a14">
          <p:sp>
            <p:nvSpPr>
              <p:cNvPr id="9" name="TextBox 8"/>
              <p:cNvSpPr txBox="1"/>
              <p:nvPr/>
            </p:nvSpPr>
            <p:spPr>
              <a:xfrm>
                <a:off x="4798164" y="4390310"/>
                <a:ext cx="2465098" cy="400110"/>
              </a:xfrm>
              <a:prstGeom prst="rect">
                <a:avLst/>
              </a:prstGeom>
              <a:noFill/>
            </p:spPr>
            <p:txBody>
              <a:bodyPr wrap="none" rtlCol="0">
                <a:spAutoFit/>
              </a:bodyPr>
              <a:lstStyle/>
              <a:p>
                <a14:m>
                  <m:oMath xmlns:m="http://schemas.openxmlformats.org/officeDocument/2006/math">
                    <m:r>
                      <m:rPr>
                        <m:sty m:val="p"/>
                      </m:rPr>
                      <a:rPr lang="el-GR" sz="2000" i="1">
                        <a:latin typeface="Cambria Math" panose="02040503050406030204" pitchFamily="18" charset="0"/>
                        <a:ea typeface="Cambria Math" panose="02040503050406030204" pitchFamily="18" charset="0"/>
                      </a:rPr>
                      <m:t>Π</m:t>
                    </m:r>
                  </m:oMath>
                </a14:m>
                <a:r>
                  <a:rPr lang="en-US" sz="2000" dirty="0"/>
                  <a:t> Encryption Attacker</a:t>
                </a:r>
              </a:p>
            </p:txBody>
          </p:sp>
        </mc:Choice>
        <mc:Fallback xmlns="">
          <p:sp>
            <p:nvSpPr>
              <p:cNvPr id="9" name="TextBox 8"/>
              <p:cNvSpPr txBox="1">
                <a:spLocks noRot="1" noChangeAspect="1" noMove="1" noResize="1" noEditPoints="1" noAdjustHandles="1" noChangeArrowheads="1" noChangeShapeType="1" noTextEdit="1"/>
              </p:cNvSpPr>
              <p:nvPr/>
            </p:nvSpPr>
            <p:spPr>
              <a:xfrm>
                <a:off x="4798164" y="4390310"/>
                <a:ext cx="2465098" cy="400110"/>
              </a:xfrm>
              <a:prstGeom prst="rect">
                <a:avLst/>
              </a:prstGeom>
              <a:blipFill>
                <a:blip r:embed="rId4"/>
                <a:stretch>
                  <a:fillRect t="-7576" r="-1733"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rot="16200000">
                <a:off x="-819190" y="2883955"/>
                <a:ext cx="2989793" cy="461665"/>
              </a:xfrm>
              <a:prstGeom prst="rect">
                <a:avLst/>
              </a:prstGeom>
              <a:noFill/>
            </p:spPr>
            <p:txBody>
              <a:bodyPr wrap="none" rtlCol="0">
                <a:spAutoFit/>
              </a:bodyPr>
              <a:lstStyle/>
              <a:p>
                <a14:m>
                  <m:oMath xmlns:m="http://schemas.openxmlformats.org/officeDocument/2006/math">
                    <m:r>
                      <m:rPr>
                        <m:sty m:val="p"/>
                      </m:rPr>
                      <a:rPr lang="el-GR" sz="2400" i="1">
                        <a:latin typeface="Cambria Math" panose="02040503050406030204" pitchFamily="18" charset="0"/>
                        <a:ea typeface="Cambria Math" panose="02040503050406030204" pitchFamily="18" charset="0"/>
                      </a:rPr>
                      <m:t>Π</m:t>
                    </m:r>
                  </m:oMath>
                </a14:m>
                <a:r>
                  <a:rPr lang="en-US" sz="2400" dirty="0" smtClean="0"/>
                  <a:t>’ Encryption Attacker</a:t>
                </a:r>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rot="16200000">
                <a:off x="-819190" y="2883955"/>
                <a:ext cx="2989793" cy="461665"/>
              </a:xfrm>
              <a:prstGeom prst="rect">
                <a:avLst/>
              </a:prstGeom>
              <a:blipFill>
                <a:blip r:embed="rId5"/>
                <a:stretch>
                  <a:fillRect l="-10526" t="-2245" r="-28947" b="-612"/>
                </a:stretch>
              </a:blipFill>
            </p:spPr>
            <p:txBody>
              <a:bodyPr/>
              <a:lstStyle/>
              <a:p>
                <a:r>
                  <a:rPr lang="en-US">
                    <a:noFill/>
                  </a:rPr>
                  <a:t> </a:t>
                </a:r>
              </a:p>
            </p:txBody>
          </p:sp>
        </mc:Fallback>
      </mc:AlternateContent>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2535" y="2063792"/>
            <a:ext cx="1455120" cy="971232"/>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9822453" y="834821"/>
                <a:ext cx="2324419" cy="1815882"/>
              </a:xfrm>
              <a:prstGeom prst="rect">
                <a:avLst/>
              </a:prstGeom>
              <a:noFill/>
            </p:spPr>
            <p:txBody>
              <a:bodyPr wrap="none" rtlCol="0">
                <a:spAutoFit/>
              </a:bodyPr>
              <a:lstStyle/>
              <a:p>
                <a:r>
                  <a:rPr lang="en-US" sz="2800" b="1" dirty="0" smtClean="0"/>
                  <a:t>Random bit b</a:t>
                </a:r>
              </a:p>
              <a:p>
                <a:pPr/>
                <a14:m>
                  <m:oMathPara xmlns:m="http://schemas.openxmlformats.org/officeDocument/2006/math">
                    <m:oMathParaPr>
                      <m:jc m:val="centerGroup"/>
                    </m:oMathParaPr>
                    <m:oMath xmlns:m="http://schemas.openxmlformats.org/officeDocument/2006/math">
                      <m:r>
                        <m:rPr>
                          <m:nor/>
                        </m:rPr>
                        <a:rPr lang="en-US" sz="2800" b="1" dirty="0"/>
                        <m:t>K</m:t>
                      </m:r>
                      <m:r>
                        <a:rPr lang="en-US" sz="2800" b="1" i="1" dirty="0" smtClean="0">
                          <a:latin typeface="Cambria Math" panose="02040503050406030204" pitchFamily="18" charset="0"/>
                          <a:ea typeface="Cambria Math" panose="02040503050406030204" pitchFamily="18" charset="0"/>
                        </a:rPr>
                        <m:t>←</m:t>
                      </m:r>
                      <m:r>
                        <m:rPr>
                          <m:nor/>
                        </m:rPr>
                        <a:rPr lang="en-US" sz="2800" b="1" dirty="0"/>
                        <m:t>Gen</m:t>
                      </m:r>
                      <m:d>
                        <m:dPr>
                          <m:ctrlPr>
                            <a:rPr lang="en-US" sz="2800" b="1" i="1" smtClean="0">
                              <a:latin typeface="Cambria Math" panose="02040503050406030204" pitchFamily="18" charset="0"/>
                            </a:rPr>
                          </m:ctrlPr>
                        </m:dPr>
                        <m:e>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𝟏</m:t>
                              </m:r>
                            </m:e>
                            <m:sup>
                              <m:r>
                                <a:rPr lang="en-US" sz="2800" b="1" i="1" smtClean="0">
                                  <a:latin typeface="Cambria Math" panose="02040503050406030204" pitchFamily="18" charset="0"/>
                                </a:rPr>
                                <m:t>𝒏</m:t>
                              </m:r>
                            </m:sup>
                          </m:sSup>
                        </m:e>
                      </m:d>
                    </m:oMath>
                  </m:oMathPara>
                </a14:m>
                <a:endParaRPr lang="en-US" sz="2800" b="1" dirty="0"/>
              </a:p>
              <a:p>
                <a:endParaRPr lang="en-US" sz="2800" b="1" dirty="0"/>
              </a:p>
              <a:p>
                <a:r>
                  <a:rPr lang="en-US" sz="2800" b="1" dirty="0"/>
                  <a:t> </a:t>
                </a:r>
                <a:r>
                  <a:rPr lang="en-US" sz="2800" b="1" dirty="0" smtClean="0"/>
                  <a:t>  </a:t>
                </a:r>
                <a:endParaRPr lang="en-US" sz="28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9822453" y="834821"/>
                <a:ext cx="2324419" cy="1815882"/>
              </a:xfrm>
              <a:prstGeom prst="rect">
                <a:avLst/>
              </a:prstGeom>
              <a:blipFill>
                <a:blip r:embed="rId7"/>
                <a:stretch>
                  <a:fillRect l="-5236" t="-3356"/>
                </a:stretch>
              </a:blipFill>
            </p:spPr>
            <p:txBody>
              <a:bodyPr/>
              <a:lstStyle/>
              <a:p>
                <a:r>
                  <a:rPr lang="en-US">
                    <a:noFill/>
                  </a:rPr>
                  <a:t> </a:t>
                </a:r>
              </a:p>
            </p:txBody>
          </p:sp>
        </mc:Fallback>
      </mc:AlternateContent>
      <p:cxnSp>
        <p:nvCxnSpPr>
          <p:cNvPr id="30" name="Straight Arrow Connector 29"/>
          <p:cNvCxnSpPr/>
          <p:nvPr/>
        </p:nvCxnSpPr>
        <p:spPr>
          <a:xfrm flipH="1" flipV="1">
            <a:off x="2123696" y="3203225"/>
            <a:ext cx="2732784" cy="10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Rectangle 30"/>
              <p:cNvSpPr/>
              <p:nvPr/>
            </p:nvSpPr>
            <p:spPr>
              <a:xfrm>
                <a:off x="1805127" y="2740738"/>
                <a:ext cx="3154903" cy="51328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c</m:t>
                      </m:r>
                      <m:r>
                        <a:rPr lang="en-US" sz="2800" b="0" i="0" smtClean="0">
                          <a:latin typeface="Cambria Math" panose="02040503050406030204" pitchFamily="18" charset="0"/>
                          <a:ea typeface="Cambria Math" panose="02040503050406030204" pitchFamily="18" charset="0"/>
                        </a:rPr>
                        <m:t>′</m:t>
                      </m:r>
                      <m:r>
                        <a:rPr lang="en-US" sz="2800" b="0" i="0"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m:rPr>
                              <m:sty m:val="p"/>
                            </m:rPr>
                            <a:rPr lang="en-US" sz="2800" b="0" i="0" smtClean="0">
                              <a:latin typeface="Cambria Math" panose="02040503050406030204" pitchFamily="18" charset="0"/>
                              <a:ea typeface="Cambria Math" panose="02040503050406030204" pitchFamily="18" charset="0"/>
                            </a:rPr>
                            <m:t>Enc</m:t>
                          </m:r>
                          <m:r>
                            <a:rPr lang="en-US" sz="2800" b="0" i="0" smtClean="0">
                              <a:latin typeface="Cambria Math" panose="02040503050406030204" pitchFamily="18" charset="0"/>
                              <a:ea typeface="Cambria Math" panose="02040503050406030204" pitchFamily="18" charset="0"/>
                            </a:rPr>
                            <m:t>′</m:t>
                          </m:r>
                        </m:e>
                        <m:sub>
                          <m:r>
                            <a:rPr lang="en-US" sz="2800" b="0" i="1" smtClean="0">
                              <a:latin typeface="Cambria Math" panose="02040503050406030204" pitchFamily="18" charset="0"/>
                              <a:ea typeface="Cambria Math" panose="02040503050406030204" pitchFamily="18" charset="0"/>
                            </a:rPr>
                            <m:t>𝐾</m:t>
                          </m:r>
                        </m:sub>
                      </m:sSub>
                      <m:d>
                        <m:dPr>
                          <m:ctrlPr>
                            <a:rPr lang="en-US" sz="2800" b="0" i="1" smtClean="0">
                              <a:latin typeface="Cambria Math" panose="02040503050406030204" pitchFamily="18" charset="0"/>
                              <a:ea typeface="Cambria Math" panose="02040503050406030204" pitchFamily="18" charset="0"/>
                            </a:rPr>
                          </m:ctrlPr>
                        </m:dPr>
                        <m:e>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𝑚</m:t>
                              </m:r>
                            </m:e>
                            <m:sub>
                              <m:r>
                                <a:rPr lang="en-US" sz="2800" b="0" i="1" smtClean="0">
                                  <a:latin typeface="Cambria Math" panose="02040503050406030204" pitchFamily="18" charset="0"/>
                                  <a:ea typeface="Cambria Math" panose="02040503050406030204" pitchFamily="18" charset="0"/>
                                </a:rPr>
                                <m:t>𝑏</m:t>
                              </m:r>
                              <m:r>
                                <a:rPr lang="en-US" sz="2800" b="0" i="1" smtClean="0">
                                  <a:latin typeface="Cambria Math" panose="02040503050406030204" pitchFamily="18" charset="0"/>
                                  <a:ea typeface="Cambria Math" panose="02040503050406030204" pitchFamily="18" charset="0"/>
                                </a:rPr>
                                <m:t>′</m:t>
                              </m:r>
                            </m:sub>
                          </m:sSub>
                        </m:e>
                      </m:d>
                    </m:oMath>
                  </m:oMathPara>
                </a14:m>
                <a:endParaRPr lang="en-US" sz="2800" baseline="-25000" dirty="0"/>
              </a:p>
            </p:txBody>
          </p:sp>
        </mc:Choice>
        <mc:Fallback xmlns="">
          <p:sp>
            <p:nvSpPr>
              <p:cNvPr id="31" name="Rectangle 30"/>
              <p:cNvSpPr>
                <a:spLocks noRot="1" noChangeAspect="1" noMove="1" noResize="1" noEditPoints="1" noAdjustHandles="1" noChangeArrowheads="1" noChangeShapeType="1" noTextEdit="1"/>
              </p:cNvSpPr>
              <p:nvPr/>
            </p:nvSpPr>
            <p:spPr>
              <a:xfrm>
                <a:off x="1805127" y="2740738"/>
                <a:ext cx="3154903" cy="513282"/>
              </a:xfrm>
              <a:prstGeom prst="rect">
                <a:avLst/>
              </a:prstGeom>
              <a:blipFill>
                <a:blip r:embed="rId8"/>
                <a:stretch>
                  <a:fillRect/>
                </a:stretch>
              </a:blipFill>
            </p:spPr>
            <p:txBody>
              <a:bodyPr/>
              <a:lstStyle/>
              <a:p>
                <a:r>
                  <a:rPr lang="en-US">
                    <a:noFill/>
                  </a:rPr>
                  <a:t> </a:t>
                </a:r>
              </a:p>
            </p:txBody>
          </p:sp>
        </mc:Fallback>
      </mc:AlternateContent>
      <p:cxnSp>
        <p:nvCxnSpPr>
          <p:cNvPr id="34" name="Straight Arrow Connector 33"/>
          <p:cNvCxnSpPr/>
          <p:nvPr/>
        </p:nvCxnSpPr>
        <p:spPr>
          <a:xfrm flipV="1">
            <a:off x="1587202" y="4148697"/>
            <a:ext cx="3269278" cy="28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728257" y="3687032"/>
            <a:ext cx="423514" cy="461665"/>
          </a:xfrm>
          <a:prstGeom prst="rect">
            <a:avLst/>
          </a:prstGeom>
          <a:noFill/>
        </p:spPr>
        <p:txBody>
          <a:bodyPr wrap="none" rtlCol="0">
            <a:spAutoFit/>
          </a:bodyPr>
          <a:lstStyle/>
          <a:p>
            <a:r>
              <a:rPr lang="en-US" sz="2400" dirty="0"/>
              <a:t>b</a:t>
            </a:r>
            <a:r>
              <a:rPr lang="en-US" sz="2400" dirty="0" smtClean="0"/>
              <a:t>’</a:t>
            </a:r>
            <a:endParaRPr lang="en-US" sz="2400" dirty="0"/>
          </a:p>
        </p:txBody>
      </p:sp>
      <p:cxnSp>
        <p:nvCxnSpPr>
          <p:cNvPr id="37" name="Straight Arrow Connector 36"/>
          <p:cNvCxnSpPr/>
          <p:nvPr/>
        </p:nvCxnSpPr>
        <p:spPr>
          <a:xfrm flipV="1">
            <a:off x="6939602" y="3269256"/>
            <a:ext cx="2198652" cy="85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20269593">
            <a:off x="7013132" y="3470675"/>
            <a:ext cx="819455" cy="523220"/>
          </a:xfrm>
          <a:prstGeom prst="rect">
            <a:avLst/>
          </a:prstGeom>
          <a:noFill/>
        </p:spPr>
        <p:txBody>
          <a:bodyPr wrap="none" rtlCol="0">
            <a:spAutoFit/>
          </a:bodyPr>
          <a:lstStyle/>
          <a:p>
            <a:r>
              <a:rPr lang="en-US" sz="2800" dirty="0" smtClean="0"/>
              <a:t>g=b’</a:t>
            </a:r>
            <a:endParaRPr lang="en-US" sz="2800" dirty="0"/>
          </a:p>
        </p:txBody>
      </p:sp>
      <p:cxnSp>
        <p:nvCxnSpPr>
          <p:cNvPr id="25" name="Straight Arrow Connector 24"/>
          <p:cNvCxnSpPr/>
          <p:nvPr/>
        </p:nvCxnSpPr>
        <p:spPr>
          <a:xfrm>
            <a:off x="6671506" y="2447808"/>
            <a:ext cx="1509871" cy="6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643200" y="1965964"/>
            <a:ext cx="1846315" cy="461665"/>
          </a:xfrm>
          <a:prstGeom prst="rect">
            <a:avLst/>
          </a:prstGeom>
        </p:spPr>
        <p:txBody>
          <a:bodyPr wrap="square">
            <a:spAutoFit/>
          </a:bodyPr>
          <a:lstStyle/>
          <a:p>
            <a:r>
              <a:rPr lang="en-US" sz="2400" dirty="0" smtClean="0"/>
              <a:t>m</a:t>
            </a:r>
            <a:r>
              <a:rPr lang="en-US" sz="2400" baseline="-25000" dirty="0" smtClean="0"/>
              <a:t>0</a:t>
            </a:r>
            <a:r>
              <a:rPr lang="en-US" sz="2400" dirty="0" smtClean="0"/>
              <a:t>[0], m</a:t>
            </a:r>
            <a:r>
              <a:rPr lang="en-US" sz="2400" baseline="-25000" dirty="0" smtClean="0"/>
              <a:t>1</a:t>
            </a:r>
            <a:r>
              <a:rPr lang="en-US" sz="2400" dirty="0"/>
              <a:t>[0]</a:t>
            </a:r>
            <a:endParaRPr lang="en-US" sz="2400" baseline="-25000" dirty="0"/>
          </a:p>
        </p:txBody>
      </p:sp>
      <p:cxnSp>
        <p:nvCxnSpPr>
          <p:cNvPr id="27" name="Straight Arrow Connector 26"/>
          <p:cNvCxnSpPr/>
          <p:nvPr/>
        </p:nvCxnSpPr>
        <p:spPr>
          <a:xfrm flipH="1" flipV="1">
            <a:off x="6368254" y="2869869"/>
            <a:ext cx="1944281" cy="11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462834" y="2454220"/>
            <a:ext cx="1648208" cy="461665"/>
          </a:xfrm>
          <a:prstGeom prst="rect">
            <a:avLst/>
          </a:prstGeom>
        </p:spPr>
        <p:txBody>
          <a:bodyPr wrap="none">
            <a:spAutoFit/>
          </a:bodyPr>
          <a:lstStyle/>
          <a:p>
            <a:r>
              <a:rPr lang="en-US" sz="2400" dirty="0" err="1" smtClean="0"/>
              <a:t>Enc</a:t>
            </a:r>
            <a:r>
              <a:rPr lang="en-US" sz="2400" baseline="-25000" dirty="0" err="1" smtClean="0"/>
              <a:t>K</a:t>
            </a:r>
            <a:r>
              <a:rPr lang="en-US" sz="2400" dirty="0" smtClean="0"/>
              <a:t>(</a:t>
            </a:r>
            <a:r>
              <a:rPr lang="en-US" sz="2400" dirty="0" err="1" smtClean="0"/>
              <a:t>m</a:t>
            </a:r>
            <a:r>
              <a:rPr lang="en-US" sz="2400" baseline="-25000" dirty="0" err="1" smtClean="0"/>
              <a:t>b</a:t>
            </a:r>
            <a:r>
              <a:rPr lang="en-US" sz="2400" dirty="0" smtClean="0"/>
              <a:t>[0</a:t>
            </a:r>
            <a:r>
              <a:rPr lang="en-US" sz="2400" dirty="0"/>
              <a:t>]</a:t>
            </a:r>
            <a:r>
              <a:rPr lang="en-US" sz="2400" dirty="0" smtClean="0"/>
              <a:t>)</a:t>
            </a:r>
            <a:endParaRPr lang="en-US" sz="2400" dirty="0"/>
          </a:p>
        </p:txBody>
      </p:sp>
      <p:sp>
        <p:nvSpPr>
          <p:cNvPr id="12" name="TextBox 11"/>
          <p:cNvSpPr txBox="1"/>
          <p:nvPr/>
        </p:nvSpPr>
        <p:spPr>
          <a:xfrm rot="5400000">
            <a:off x="2932405" y="3276809"/>
            <a:ext cx="476412" cy="584775"/>
          </a:xfrm>
          <a:prstGeom prst="rect">
            <a:avLst/>
          </a:prstGeom>
          <a:noFill/>
        </p:spPr>
        <p:txBody>
          <a:bodyPr wrap="none" rtlCol="0">
            <a:spAutoFit/>
          </a:bodyPr>
          <a:lstStyle/>
          <a:p>
            <a:r>
              <a:rPr lang="en-US" sz="3200" b="1" dirty="0" smtClean="0"/>
              <a:t>…</a:t>
            </a:r>
            <a:endParaRPr lang="en-US" b="1" dirty="0"/>
          </a:p>
        </p:txBody>
      </p:sp>
      <p:sp>
        <p:nvSpPr>
          <p:cNvPr id="33" name="TextBox 32"/>
          <p:cNvSpPr txBox="1"/>
          <p:nvPr/>
        </p:nvSpPr>
        <p:spPr>
          <a:xfrm rot="5593382">
            <a:off x="6839670" y="2957737"/>
            <a:ext cx="476412" cy="584775"/>
          </a:xfrm>
          <a:prstGeom prst="rect">
            <a:avLst/>
          </a:prstGeom>
          <a:noFill/>
        </p:spPr>
        <p:txBody>
          <a:bodyPr wrap="none" rtlCol="0">
            <a:spAutoFit/>
          </a:bodyPr>
          <a:lstStyle/>
          <a:p>
            <a:r>
              <a:rPr lang="en-US" sz="3200" b="1" dirty="0" smtClean="0"/>
              <a:t>…</a:t>
            </a:r>
            <a:endParaRPr lang="en-US" b="1" dirty="0"/>
          </a:p>
        </p:txBody>
      </p:sp>
      <mc:AlternateContent xmlns:mc="http://schemas.openxmlformats.org/markup-compatibility/2006" xmlns:a14="http://schemas.microsoft.com/office/drawing/2010/main">
        <mc:Choice Requires="a14">
          <p:sp>
            <p:nvSpPr>
              <p:cNvPr id="14" name="Rectangle 13"/>
              <p:cNvSpPr/>
              <p:nvPr/>
            </p:nvSpPr>
            <p:spPr>
              <a:xfrm>
                <a:off x="1715516" y="5375589"/>
                <a:ext cx="7754623" cy="757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600" i="1">
                              <a:latin typeface="Cambria Math" panose="02040503050406030204" pitchFamily="18" charset="0"/>
                            </a:rPr>
                          </m:ctrlPr>
                        </m:sSubSupPr>
                        <m:e>
                          <m:r>
                            <m:rPr>
                              <m:sty m:val="p"/>
                            </m:rPr>
                            <a:rPr lang="en-US" sz="3600">
                              <a:latin typeface="Cambria Math" panose="02040503050406030204" pitchFamily="18" charset="0"/>
                            </a:rPr>
                            <m:t>Enc</m:t>
                          </m:r>
                        </m:e>
                        <m:sub>
                          <m:r>
                            <m:rPr>
                              <m:sty m:val="p"/>
                            </m:rPr>
                            <a:rPr lang="en-US" sz="3600">
                              <a:latin typeface="Cambria Math" panose="02040503050406030204" pitchFamily="18" charset="0"/>
                            </a:rPr>
                            <m:t>k</m:t>
                          </m:r>
                        </m:sub>
                        <m:sup>
                          <m:r>
                            <a:rPr lang="en-US" sz="3600">
                              <a:latin typeface="Cambria Math" panose="02040503050406030204" pitchFamily="18" charset="0"/>
                            </a:rPr>
                            <m:t>′</m:t>
                          </m:r>
                        </m:sup>
                      </m:sSubSup>
                      <m:d>
                        <m:dPr>
                          <m:ctrlPr>
                            <a:rPr lang="en-US" sz="3600" i="1">
                              <a:latin typeface="Cambria Math" panose="02040503050406030204" pitchFamily="18" charset="0"/>
                            </a:rPr>
                          </m:ctrlPr>
                        </m:dPr>
                        <m:e>
                          <m:r>
                            <a:rPr lang="en-US" sz="3600" i="1">
                              <a:latin typeface="Cambria Math" panose="02040503050406030204" pitchFamily="18" charset="0"/>
                            </a:rPr>
                            <m:t>𝑚</m:t>
                          </m:r>
                        </m:e>
                      </m:d>
                      <m:r>
                        <a:rPr lang="en-US" sz="3600" i="1">
                          <a:latin typeface="Cambria Math" panose="02040503050406030204" pitchFamily="18" charset="0"/>
                        </a:rPr>
                        <m:t>=</m:t>
                      </m:r>
                      <m:d>
                        <m:dPr>
                          <m:begChr m:val="⟨"/>
                          <m:endChr m:val="⟩"/>
                          <m:ctrlPr>
                            <a:rPr lang="en-US" sz="3600" i="1" smtClean="0">
                              <a:latin typeface="Cambria Math" panose="02040503050406030204" pitchFamily="18" charset="0"/>
                            </a:rPr>
                          </m:ctrlPr>
                        </m:dPr>
                        <m:e>
                          <m:sSubSup>
                            <m:sSubSupPr>
                              <m:ctrlPr>
                                <a:rPr lang="en-US" sz="3600" i="1">
                                  <a:latin typeface="Cambria Math" panose="02040503050406030204" pitchFamily="18" charset="0"/>
                                </a:rPr>
                              </m:ctrlPr>
                            </m:sSubSupPr>
                            <m:e>
                              <m:r>
                                <m:rPr>
                                  <m:sty m:val="p"/>
                                </m:rPr>
                                <a:rPr lang="en-US" sz="3600">
                                  <a:latin typeface="Cambria Math" panose="02040503050406030204" pitchFamily="18" charset="0"/>
                                </a:rPr>
                                <m:t>Enc</m:t>
                              </m:r>
                            </m:e>
                            <m:sub>
                              <m:r>
                                <m:rPr>
                                  <m:sty m:val="p"/>
                                </m:rPr>
                                <a:rPr lang="en-US" sz="3600">
                                  <a:latin typeface="Cambria Math" panose="02040503050406030204" pitchFamily="18" charset="0"/>
                                </a:rPr>
                                <m:t>k</m:t>
                              </m:r>
                            </m:sub>
                            <m:sup/>
                          </m:sSubSup>
                          <m:d>
                            <m:dPr>
                              <m:ctrlPr>
                                <a:rPr lang="en-US" sz="3600" i="1">
                                  <a:latin typeface="Cambria Math" panose="02040503050406030204" pitchFamily="18" charset="0"/>
                                </a:rPr>
                              </m:ctrlPr>
                            </m:dPr>
                            <m:e>
                              <m:r>
                                <a:rPr lang="en-US" sz="3600" i="1">
                                  <a:latin typeface="Cambria Math" panose="02040503050406030204" pitchFamily="18" charset="0"/>
                                </a:rPr>
                                <m:t>𝑚</m:t>
                              </m:r>
                              <m:r>
                                <a:rPr lang="en-US" sz="3600" i="1" baseline="-25000">
                                  <a:latin typeface="Cambria Math" panose="02040503050406030204" pitchFamily="18" charset="0"/>
                                </a:rPr>
                                <m:t>1</m:t>
                              </m:r>
                            </m:e>
                          </m:d>
                          <m:r>
                            <a:rPr lang="en-US" sz="3600" i="1">
                              <a:latin typeface="Cambria Math" panose="02040503050406030204" pitchFamily="18" charset="0"/>
                            </a:rPr>
                            <m:t>,…,</m:t>
                          </m:r>
                          <m:sSubSup>
                            <m:sSubSupPr>
                              <m:ctrlPr>
                                <a:rPr lang="en-US" sz="3600" i="1">
                                  <a:latin typeface="Cambria Math" panose="02040503050406030204" pitchFamily="18" charset="0"/>
                                </a:rPr>
                              </m:ctrlPr>
                            </m:sSubSupPr>
                            <m:e>
                              <m:r>
                                <m:rPr>
                                  <m:sty m:val="p"/>
                                </m:rPr>
                                <a:rPr lang="en-US" sz="3600">
                                  <a:latin typeface="Cambria Math" panose="02040503050406030204" pitchFamily="18" charset="0"/>
                                </a:rPr>
                                <m:t>Enc</m:t>
                              </m:r>
                            </m:e>
                            <m:sub>
                              <m:r>
                                <m:rPr>
                                  <m:sty m:val="p"/>
                                </m:rPr>
                                <a:rPr lang="en-US" sz="3600">
                                  <a:latin typeface="Cambria Math" panose="02040503050406030204" pitchFamily="18" charset="0"/>
                                </a:rPr>
                                <m:t>k</m:t>
                              </m:r>
                            </m:sub>
                            <m:sup/>
                          </m:sSubSup>
                          <m:d>
                            <m:dPr>
                              <m:ctrlPr>
                                <a:rPr lang="en-US" sz="3600" i="1">
                                  <a:latin typeface="Cambria Math" panose="02040503050406030204" pitchFamily="18" charset="0"/>
                                </a:rPr>
                              </m:ctrlPr>
                            </m:dPr>
                            <m:e>
                              <m:r>
                                <a:rPr lang="en-US" sz="3600" i="1">
                                  <a:latin typeface="Cambria Math" panose="02040503050406030204" pitchFamily="18" charset="0"/>
                                </a:rPr>
                                <m:t>𝑚</m:t>
                              </m:r>
                              <m:r>
                                <a:rPr lang="en-US" sz="3600" i="1" baseline="-25000">
                                  <a:latin typeface="Cambria Math" panose="02040503050406030204" pitchFamily="18" charset="0"/>
                                </a:rPr>
                                <m:t>𝑛</m:t>
                              </m:r>
                            </m:e>
                          </m:d>
                        </m:e>
                      </m:d>
                    </m:oMath>
                  </m:oMathPara>
                </a14:m>
                <a:endParaRPr lang="en-US" sz="3600" dirty="0"/>
              </a:p>
            </p:txBody>
          </p:sp>
        </mc:Choice>
        <mc:Fallback xmlns="">
          <p:sp>
            <p:nvSpPr>
              <p:cNvPr id="14" name="Rectangle 13"/>
              <p:cNvSpPr>
                <a:spLocks noRot="1" noChangeAspect="1" noMove="1" noResize="1" noEditPoints="1" noAdjustHandles="1" noChangeArrowheads="1" noChangeShapeType="1" noTextEdit="1"/>
              </p:cNvSpPr>
              <p:nvPr/>
            </p:nvSpPr>
            <p:spPr>
              <a:xfrm>
                <a:off x="1715516" y="5375589"/>
                <a:ext cx="7754623" cy="757451"/>
              </a:xfrm>
              <a:prstGeom prst="rect">
                <a:avLst/>
              </a:prstGeom>
              <a:blipFill>
                <a:blip r:embed="rId9"/>
                <a:stretch>
                  <a:fillRect/>
                </a:stretch>
              </a:blipFill>
            </p:spPr>
            <p:txBody>
              <a:bodyPr/>
              <a:lstStyle/>
              <a:p>
                <a:r>
                  <a:rPr lang="en-US">
                    <a:noFill/>
                  </a:rPr>
                  <a:t> </a:t>
                </a:r>
              </a:p>
            </p:txBody>
          </p:sp>
        </mc:Fallback>
      </mc:AlternateContent>
      <p:sp>
        <p:nvSpPr>
          <p:cNvPr id="13" name="Left Brace 12"/>
          <p:cNvSpPr/>
          <p:nvPr/>
        </p:nvSpPr>
        <p:spPr>
          <a:xfrm rot="5400000">
            <a:off x="7128688" y="409312"/>
            <a:ext cx="395729" cy="2568096"/>
          </a:xfrm>
          <a:prstGeom prst="leftBrace">
            <a:avLst>
              <a:gd name="adj1" fmla="val 8333"/>
              <a:gd name="adj2" fmla="val 50711"/>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6" name="TextBox 35"/>
          <p:cNvSpPr txBox="1"/>
          <p:nvPr/>
        </p:nvSpPr>
        <p:spPr>
          <a:xfrm>
            <a:off x="6030713" y="1073936"/>
            <a:ext cx="2892458" cy="369332"/>
          </a:xfrm>
          <a:prstGeom prst="rect">
            <a:avLst/>
          </a:prstGeom>
          <a:noFill/>
        </p:spPr>
        <p:txBody>
          <a:bodyPr wrap="none" rtlCol="0">
            <a:spAutoFit/>
          </a:bodyPr>
          <a:lstStyle/>
          <a:p>
            <a:r>
              <a:rPr lang="en-US" dirty="0" smtClean="0"/>
              <a:t>Multiple Message CPA-Game</a:t>
            </a:r>
            <a:endParaRPr lang="en-US" dirty="0"/>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424278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31" grpId="0"/>
      <p:bldP spid="35" grpId="0"/>
      <p:bldP spid="39" grpId="0"/>
      <p:bldP spid="26" grpId="0"/>
      <p:bldP spid="28" grpId="0"/>
      <p:bldP spid="12" grpId="0"/>
      <p:bldP spid="3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4135437"/>
          </a:xfrm>
        </p:spPr>
        <p:txBody>
          <a:bodyPr>
            <a:normAutofit fontScale="90000"/>
          </a:bodyPr>
          <a:lstStyle/>
          <a:p>
            <a:r>
              <a:rPr lang="en-US" dirty="0" smtClean="0"/>
              <a:t>Topic 4: </a:t>
            </a:r>
            <a:br>
              <a:rPr lang="en-US" dirty="0" smtClean="0"/>
            </a:br>
            <a:r>
              <a:rPr lang="en-US" dirty="0"/>
              <a:t>Pseudorandom Functions and CPA-Security</a:t>
            </a:r>
            <a:br>
              <a:rPr lang="en-US" dirty="0"/>
            </a:b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9746061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Pseudorandom Function (PRF)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marL="0" indent="0">
                  <a:buNone/>
                </a:pPr>
                <a:r>
                  <a:rPr lang="en-US" sz="3600" dirty="0" smtClean="0"/>
                  <a:t>A keyed function </a:t>
                </a:r>
                <a14:m>
                  <m:oMath xmlns:m="http://schemas.openxmlformats.org/officeDocument/2006/math">
                    <m:r>
                      <m:rPr>
                        <m:sty m:val="p"/>
                      </m:rPr>
                      <a:rPr lang="en-US" sz="3600" b="0" i="0" smtClean="0">
                        <a:latin typeface="Cambria Math" panose="02040503050406030204" pitchFamily="18" charset="0"/>
                        <a:ea typeface="Cambria Math" panose="02040503050406030204" pitchFamily="18" charset="0"/>
                      </a:rPr>
                      <m:t>F</m:t>
                    </m:r>
                    <m:r>
                      <a:rPr lang="en-US" sz="3600" b="0" i="0" smtClean="0">
                        <a:latin typeface="Cambria Math" panose="02040503050406030204" pitchFamily="18" charset="0"/>
                        <a:ea typeface="Cambria Math" panose="02040503050406030204" pitchFamily="18" charset="0"/>
                      </a:rPr>
                      <m:t>:</m:t>
                    </m:r>
                    <m:sSup>
                      <m:sSupPr>
                        <m:ctrlPr>
                          <a:rPr lang="en-US" sz="3600" i="1" smtClean="0">
                            <a:latin typeface="Cambria Math" panose="02040503050406030204" pitchFamily="18" charset="0"/>
                            <a:ea typeface="Cambria Math" panose="02040503050406030204" pitchFamily="18" charset="0"/>
                          </a:rPr>
                        </m:ctrlPr>
                      </m:sSupPr>
                      <m:e>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m:t>
                            </m:r>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1</m:t>
                            </m:r>
                          </m:e>
                        </m:d>
                      </m:e>
                      <m:sup>
                        <m:sSub>
                          <m:sSubPr>
                            <m:ctrlPr>
                              <a:rPr lang="en-US" sz="3600" i="1" smtClean="0">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ℓ</m:t>
                            </m:r>
                          </m:e>
                          <m:sub>
                            <m:r>
                              <a:rPr lang="en-US" sz="3600" b="0" i="1" smtClean="0">
                                <a:latin typeface="Cambria Math" panose="02040503050406030204" pitchFamily="18" charset="0"/>
                                <a:ea typeface="Cambria Math" panose="02040503050406030204" pitchFamily="18" charset="0"/>
                              </a:rPr>
                              <m:t>𝑘𝑒𝑦</m:t>
                            </m:r>
                          </m:sub>
                        </m:sSub>
                        <m:d>
                          <m:dPr>
                            <m:ctrlPr>
                              <a:rPr lang="en-US" sz="360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𝑛</m:t>
                            </m:r>
                          </m:e>
                        </m:d>
                      </m:sup>
                    </m:sSup>
                    <m:r>
                      <a:rPr lang="en-US" sz="3600" b="0" i="1" smtClean="0">
                        <a:latin typeface="Cambria Math" panose="02040503050406030204" pitchFamily="18" charset="0"/>
                        <a:ea typeface="Cambria Math" panose="02040503050406030204" pitchFamily="18" charset="0"/>
                      </a:rPr>
                      <m:t>×</m:t>
                    </m:r>
                    <m:sSup>
                      <m:sSupPr>
                        <m:ctrlPr>
                          <a:rPr lang="en-US" sz="3600" i="1">
                            <a:latin typeface="Cambria Math" panose="02040503050406030204" pitchFamily="18" charset="0"/>
                            <a:ea typeface="Cambria Math" panose="02040503050406030204" pitchFamily="18" charset="0"/>
                          </a:rPr>
                        </m:ctrlPr>
                      </m:sSupPr>
                      <m:e>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m:t>
                            </m:r>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1</m:t>
                            </m:r>
                          </m:e>
                        </m:d>
                      </m:e>
                      <m:sup>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ℓ</m:t>
                            </m:r>
                          </m:e>
                          <m:sub>
                            <m:r>
                              <a:rPr lang="en-US" sz="3600" b="0" i="1" smtClean="0">
                                <a:latin typeface="Cambria Math" panose="02040503050406030204" pitchFamily="18" charset="0"/>
                                <a:ea typeface="Cambria Math" panose="02040503050406030204" pitchFamily="18" charset="0"/>
                              </a:rPr>
                              <m:t>𝑖𝑛</m:t>
                            </m:r>
                          </m:sub>
                        </m:sSub>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sup>
                    </m:sSup>
                    <m:r>
                      <a:rPr lang="en-US" sz="3600" b="0" i="1" smtClean="0">
                        <a:latin typeface="Cambria Math" panose="02040503050406030204" pitchFamily="18" charset="0"/>
                        <a:ea typeface="Cambria Math" panose="02040503050406030204" pitchFamily="18" charset="0"/>
                      </a:rPr>
                      <m:t>→</m:t>
                    </m:r>
                    <m:sSup>
                      <m:sSupPr>
                        <m:ctrlPr>
                          <a:rPr lang="en-US" sz="3600" i="1">
                            <a:latin typeface="Cambria Math" panose="02040503050406030204" pitchFamily="18" charset="0"/>
                            <a:ea typeface="Cambria Math" panose="02040503050406030204" pitchFamily="18" charset="0"/>
                          </a:rPr>
                        </m:ctrlPr>
                      </m:sSupPr>
                      <m:e>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m:t>
                            </m:r>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1</m:t>
                            </m:r>
                          </m:e>
                        </m:d>
                      </m:e>
                      <m:sup>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ℓ</m:t>
                            </m:r>
                          </m:e>
                          <m:sub>
                            <m:r>
                              <a:rPr lang="en-US" sz="3600" b="0" i="1" smtClean="0">
                                <a:latin typeface="Cambria Math" panose="02040503050406030204" pitchFamily="18" charset="0"/>
                                <a:ea typeface="Cambria Math" panose="02040503050406030204" pitchFamily="18" charset="0"/>
                              </a:rPr>
                              <m:t>𝑜𝑢𝑡</m:t>
                            </m:r>
                          </m:sub>
                        </m:sSub>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sup>
                    </m:sSup>
                  </m:oMath>
                </a14:m>
                <a:r>
                  <a:rPr lang="en-US" sz="3600" dirty="0" smtClean="0"/>
                  <a:t>, which “looks random” without the secret key k.</a:t>
                </a:r>
              </a:p>
              <a:p>
                <a:pPr lvl="1"/>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ea typeface="Cambria Math" panose="02040503050406030204" pitchFamily="18" charset="0"/>
                          </a:rPr>
                          <m:t>𝑘𝑒𝑦</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a14:m>
                <a:r>
                  <a:rPr lang="en-US" dirty="0" smtClean="0"/>
                  <a:t> - length of secret key k</a:t>
                </a:r>
              </a:p>
              <a:p>
                <a:pPr lvl="1"/>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ea typeface="Cambria Math" panose="02040503050406030204" pitchFamily="18" charset="0"/>
                          </a:rPr>
                          <m:t>𝑖𝑛</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a14:m>
                <a:r>
                  <a:rPr lang="en-US" dirty="0" smtClean="0"/>
                  <a:t> - length of input</a:t>
                </a:r>
              </a:p>
              <a:p>
                <a:pPr lvl="1"/>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ea typeface="Cambria Math" panose="02040503050406030204" pitchFamily="18" charset="0"/>
                          </a:rPr>
                          <m:t>𝑜𝑢𝑡</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a14:m>
                <a:r>
                  <a:rPr lang="en-US" dirty="0" smtClean="0"/>
                  <a:t> - length of output</a:t>
                </a:r>
              </a:p>
              <a:p>
                <a:endParaRPr lang="en-US" dirty="0"/>
              </a:p>
              <a:p>
                <a:r>
                  <a:rPr lang="en-US" dirty="0" smtClean="0"/>
                  <a:t>Typically,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ea typeface="Cambria Math" panose="02040503050406030204" pitchFamily="18" charset="0"/>
                          </a:rPr>
                          <m:t>𝑘𝑒𝑦</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a14:m>
                <a:r>
                  <a:rPr lang="en-US" dirty="0" smtClean="0"/>
                  <a:t>=</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ea typeface="Cambria Math" panose="02040503050406030204" pitchFamily="18" charset="0"/>
                          </a:rPr>
                          <m:t>𝑖𝑛</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a14:m>
                <a:r>
                  <a:rPr lang="en-US" dirty="0" smtClean="0"/>
                  <a:t>=</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ℓ</m:t>
                        </m:r>
                      </m:e>
                      <m:sub>
                        <m:r>
                          <a:rPr lang="en-US" i="1">
                            <a:latin typeface="Cambria Math" panose="02040503050406030204" pitchFamily="18" charset="0"/>
                            <a:ea typeface="Cambria Math" panose="02040503050406030204" pitchFamily="18" charset="0"/>
                          </a:rPr>
                          <m:t>𝑜𝑢𝑡</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a14:m>
                <a:r>
                  <a:rPr lang="en-US" dirty="0"/>
                  <a:t> </a:t>
                </a:r>
                <a:r>
                  <a:rPr lang="en-US" dirty="0" smtClean="0"/>
                  <a:t>=n (unless otherwise specified)</a:t>
                </a:r>
              </a:p>
              <a:p>
                <a:endParaRPr lang="en-US" dirty="0"/>
              </a:p>
              <a:p>
                <a:r>
                  <a:rPr lang="en-US" dirty="0" smtClean="0"/>
                  <a:t>Computing F</a:t>
                </a:r>
                <a:r>
                  <a:rPr lang="en-US" baseline="-25000" dirty="0" smtClean="0"/>
                  <a:t>K</a:t>
                </a:r>
                <a:r>
                  <a:rPr lang="en-US" dirty="0" smtClean="0"/>
                  <a:t>(x) is efficient (polynomial-time)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65" t="-1961" r="-2087"/>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419778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 vs. PRG</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Pseudorandom Generator G is not a keyed function</a:t>
            </a:r>
          </a:p>
          <a:p>
            <a:endParaRPr lang="en-US" sz="3600" dirty="0"/>
          </a:p>
          <a:p>
            <a:r>
              <a:rPr lang="en-US" sz="3600" dirty="0" smtClean="0"/>
              <a:t>PRG Security Model: Attacker sees only output G(r)</a:t>
            </a:r>
          </a:p>
          <a:p>
            <a:pPr lvl="1"/>
            <a:r>
              <a:rPr lang="en-US" sz="3200" dirty="0" smtClean="0"/>
              <a:t>Attacker who sees r can easily distinguish G(r) from random</a:t>
            </a:r>
            <a:endParaRPr lang="en-US" sz="3200" dirty="0"/>
          </a:p>
          <a:p>
            <a:r>
              <a:rPr lang="en-US" sz="3600" dirty="0" smtClean="0"/>
              <a:t>PRF Security Model: </a:t>
            </a:r>
            <a:r>
              <a:rPr lang="en-US" sz="3200" dirty="0" smtClean="0"/>
              <a:t>Attacker sees both inputs and outputs (</a:t>
            </a:r>
            <a:r>
              <a:rPr lang="en-US" sz="3200" dirty="0" err="1" smtClean="0"/>
              <a:t>r</a:t>
            </a:r>
            <a:r>
              <a:rPr lang="en-US" sz="3200" baseline="-25000" dirty="0" err="1" smtClean="0"/>
              <a:t>i</a:t>
            </a:r>
            <a:r>
              <a:rPr lang="en-US" sz="3200" dirty="0" err="1" smtClean="0"/>
              <a:t>,F</a:t>
            </a:r>
            <a:r>
              <a:rPr lang="en-US" sz="3200" baseline="-25000" dirty="0" err="1" smtClean="0"/>
              <a:t>k</a:t>
            </a:r>
            <a:r>
              <a:rPr lang="en-US" sz="3200" dirty="0" smtClean="0"/>
              <a:t>(</a:t>
            </a:r>
            <a:r>
              <a:rPr lang="en-US" sz="3200" dirty="0" err="1" smtClean="0"/>
              <a:t>r</a:t>
            </a:r>
            <a:r>
              <a:rPr lang="en-US" sz="3200" baseline="-25000" dirty="0" err="1" smtClean="0"/>
              <a:t>i</a:t>
            </a:r>
            <a:r>
              <a:rPr lang="en-US" sz="3200" dirty="0" smtClean="0"/>
              <a:t>))</a:t>
            </a:r>
          </a:p>
          <a:p>
            <a:pPr lvl="1"/>
            <a:r>
              <a:rPr lang="en-US" sz="2800" dirty="0" smtClean="0"/>
              <a:t>In fact, attacker can select inputs </a:t>
            </a:r>
            <a:r>
              <a:rPr lang="en-US" sz="2800" dirty="0" err="1" smtClean="0"/>
              <a:t>r</a:t>
            </a:r>
            <a:r>
              <a:rPr lang="en-US" sz="2800" baseline="-25000" dirty="0" err="1" smtClean="0"/>
              <a:t>i</a:t>
            </a:r>
            <a:endParaRPr lang="en-US" sz="2800" baseline="-25000" dirty="0" smtClean="0"/>
          </a:p>
          <a:p>
            <a:pPr lvl="1"/>
            <a:r>
              <a:rPr lang="en-US" sz="2800" dirty="0" smtClean="0"/>
              <a:t>Attacker Goal: distinguish F from a truly random function</a:t>
            </a:r>
            <a:endParaRPr lang="en-US" sz="2800" baseline="-25000" dirty="0" smtClean="0"/>
          </a:p>
          <a:p>
            <a:pPr marL="457200" lvl="1" indent="0">
              <a:buNone/>
            </a:pPr>
            <a:endParaRPr lang="en-US" sz="2800" i="1" baseline="-25000" dirty="0" smtClean="0"/>
          </a:p>
          <a:p>
            <a:pPr marL="457200" lvl="1" indent="0">
              <a:buNone/>
            </a:pPr>
            <a:endParaRPr lang="en-US" dirty="0"/>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08188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Truly Random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 </a:t>
                </a:r>
                <a:r>
                  <a:rPr lang="en-US" b="1" dirty="0" err="1" smtClean="0"/>
                  <a:t>Func</a:t>
                </a:r>
                <a:r>
                  <a:rPr lang="en-US" b="1" baseline="-25000" dirty="0" err="1" smtClean="0"/>
                  <a:t>n</a:t>
                </a:r>
                <a:r>
                  <a:rPr lang="en-US" dirty="0" smtClean="0"/>
                  <a:t> denote the set of all functions </a:t>
                </a:r>
                <a14:m>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b="0" i="1" smtClean="0">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b="0" i="1" smtClean="0">
                            <a:latin typeface="Cambria Math" panose="02040503050406030204" pitchFamily="18" charset="0"/>
                            <a:ea typeface="Cambria Math" panose="02040503050406030204" pitchFamily="18" charset="0"/>
                          </a:rPr>
                          <m:t>𝑛</m:t>
                        </m:r>
                      </m:sup>
                    </m:sSup>
                  </m:oMath>
                </a14:m>
                <a:r>
                  <a:rPr lang="en-US" dirty="0" smtClean="0"/>
                  <a:t>.</a:t>
                </a:r>
              </a:p>
              <a:p>
                <a:endParaRPr lang="en-US" dirty="0"/>
              </a:p>
              <a:p>
                <a:r>
                  <a:rPr lang="en-US" b="1" dirty="0" smtClean="0"/>
                  <a:t>Question</a:t>
                </a:r>
                <a:r>
                  <a:rPr lang="en-US" dirty="0" smtClean="0"/>
                  <a:t>: How big is the set </a:t>
                </a:r>
                <a:r>
                  <a:rPr lang="en-US" b="1" dirty="0" err="1" smtClean="0"/>
                  <a:t>Func</a:t>
                </a:r>
                <a:r>
                  <a:rPr lang="en-US" b="1" baseline="-25000" dirty="0" err="1" smtClean="0"/>
                  <a:t>n</a:t>
                </a:r>
                <a:r>
                  <a:rPr lang="en-US" dirty="0" smtClean="0"/>
                  <a:t>?</a:t>
                </a:r>
              </a:p>
              <a:p>
                <a:r>
                  <a:rPr lang="en-US" b="1" dirty="0" smtClean="0"/>
                  <a:t>Hint</a:t>
                </a:r>
                <a:r>
                  <a:rPr lang="en-US" dirty="0" smtClean="0"/>
                  <a:t>: Consider the lookup table.</a:t>
                </a:r>
              </a:p>
              <a:p>
                <a:pPr lvl="1"/>
                <a:r>
                  <a:rPr lang="en-US" dirty="0" smtClean="0"/>
                  <a:t>2</a:t>
                </a:r>
                <a:r>
                  <a:rPr lang="en-US" baseline="30000" dirty="0" smtClean="0"/>
                  <a:t>n</a:t>
                </a:r>
                <a:r>
                  <a:rPr lang="en-US" dirty="0" smtClean="0"/>
                  <a:t> entries in lookup table</a:t>
                </a:r>
              </a:p>
              <a:p>
                <a:pPr lvl="1"/>
                <a:r>
                  <a:rPr lang="en-US" dirty="0" smtClean="0"/>
                  <a:t>n bits per entry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𝑓</m:t>
                    </m:r>
                    <m:d>
                      <m:dPr>
                        <m:ctrlPr>
                          <a:rPr lang="en-US" i="1">
                            <a:solidFill>
                              <a:srgbClr val="FF0000"/>
                            </a:solidFill>
                            <a:latin typeface="Cambria Math" panose="02040503050406030204" pitchFamily="18" charset="0"/>
                            <a:ea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𝑥</m:t>
                        </m:r>
                      </m:e>
                    </m:d>
                  </m:oMath>
                </a14:m>
                <a:r>
                  <a:rPr lang="en-US" dirty="0" smtClean="0"/>
                  <a:t>)</a:t>
                </a:r>
              </a:p>
              <a:p>
                <a:pPr lvl="1"/>
                <a:r>
                  <a:rPr lang="en-US" dirty="0" smtClean="0"/>
                  <a:t>n2</a:t>
                </a:r>
                <a:r>
                  <a:rPr lang="en-US" baseline="30000" dirty="0" smtClean="0"/>
                  <a:t>n</a:t>
                </a:r>
                <a:r>
                  <a:rPr lang="en-US" dirty="0" smtClean="0"/>
                  <a:t> bits to encode f</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b="1" dirty="0" err="1" smtClean="0"/>
                  <a:t>Func</a:t>
                </a:r>
                <a:r>
                  <a:rPr lang="en-US" b="1" baseline="-25000" dirty="0" err="1" smtClean="0"/>
                  <a:t>n</a:t>
                </a:r>
                <a:endParaRPr lang="en-US" b="1" baseline="-25000" dirty="0" smtClean="0"/>
              </a:p>
              <a:p>
                <a:r>
                  <a:rPr lang="en-US" b="1" dirty="0" smtClean="0"/>
                  <a:t>Answer</a:t>
                </a:r>
                <a:r>
                  <a:rPr lang="en-US" dirty="0" smtClean="0"/>
                  <a:t>: </a:t>
                </a:r>
                <a14:m>
                  <m:oMath xmlns:m="http://schemas.openxmlformats.org/officeDocument/2006/math">
                    <m:d>
                      <m:dPr>
                        <m:begChr m:val="|"/>
                        <m:endChr m:val="|"/>
                        <m:ctrlPr>
                          <a:rPr lang="en-US" i="1" smtClean="0">
                            <a:latin typeface="Cambria Math" panose="02040503050406030204" pitchFamily="18" charset="0"/>
                          </a:rPr>
                        </m:ctrlPr>
                      </m:dPr>
                      <m:e>
                        <m:r>
                          <m:rPr>
                            <m:nor/>
                          </m:rPr>
                          <a:rPr lang="en-US" b="1" dirty="0"/>
                          <m:t>Func</m:t>
                        </m:r>
                        <m:r>
                          <m:rPr>
                            <m:nor/>
                          </m:rPr>
                          <a:rPr lang="en-US" b="1" baseline="-25000" dirty="0"/>
                          <m:t>n</m:t>
                        </m:r>
                        <m:r>
                          <m:rPr>
                            <m:nor/>
                          </m:rPr>
                          <a:rPr lang="en-US" b="1" baseline="-25000" dirty="0"/>
                          <m:t> </m:t>
                        </m:r>
                      </m:e>
                    </m:d>
                    <m:r>
                      <a:rPr lang="en-US" b="0" i="1" smtClean="0">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sup>
                    </m:sSup>
                  </m:oMath>
                </a14:m>
                <a:r>
                  <a:rPr lang="en-US" dirty="0" smtClean="0"/>
                  <a:t>   (by comparison only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𝒦</m:t>
                        </m:r>
                      </m:e>
                    </m:d>
                    <m:r>
                      <a:rPr lang="en-US" b="0" i="0" smtClean="0">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smtClean="0"/>
                  <a:t> n-bit keys)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6959600" y="2771986"/>
              <a:ext cx="4714240" cy="2311400"/>
            </p:xfrm>
            <a:graphic>
              <a:graphicData uri="http://schemas.openxmlformats.org/drawingml/2006/table">
                <a:tbl>
                  <a:tblPr firstRow="1" bandRow="1">
                    <a:tableStyleId>{5C22544A-7EE6-4342-B048-85BDC9FD1C3A}</a:tableStyleId>
                  </a:tblPr>
                  <a:tblGrid>
                    <a:gridCol w="2357120">
                      <a:extLst>
                        <a:ext uri="{9D8B030D-6E8A-4147-A177-3AD203B41FA5}">
                          <a16:colId xmlns="" xmlns:a16="http://schemas.microsoft.com/office/drawing/2014/main" val="1961855416"/>
                        </a:ext>
                      </a:extLst>
                    </a:gridCol>
                    <a:gridCol w="2357120">
                      <a:extLst>
                        <a:ext uri="{9D8B030D-6E8A-4147-A177-3AD203B41FA5}">
                          <a16:colId xmlns="" xmlns:a16="http://schemas.microsoft.com/office/drawing/2014/main" val="276447603"/>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𝑥</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𝒇</m:t>
                                </m:r>
                                <m:d>
                                  <m:dPr>
                                    <m:ctrlPr>
                                      <a:rPr lang="en-US" sz="2400" b="1" i="1" smtClean="0">
                                        <a:solidFill>
                                          <a:srgbClr val="FF0000"/>
                                        </a:solidFill>
                                        <a:latin typeface="Cambria Math" panose="02040503050406030204" pitchFamily="18" charset="0"/>
                                        <a:ea typeface="Cambria Math" panose="02040503050406030204" pitchFamily="18" charset="0"/>
                                      </a:rPr>
                                    </m:ctrlPr>
                                  </m:dPr>
                                  <m:e>
                                    <m:r>
                                      <a:rPr lang="en-US" sz="2400" b="1" i="1" smtClean="0">
                                        <a:solidFill>
                                          <a:srgbClr val="FF0000"/>
                                        </a:solidFill>
                                        <a:latin typeface="Cambria Math" panose="02040503050406030204" pitchFamily="18" charset="0"/>
                                        <a:ea typeface="Cambria Math" panose="02040503050406030204" pitchFamily="18" charset="0"/>
                                      </a:rPr>
                                      <m:t>𝒙</m:t>
                                    </m:r>
                                  </m:e>
                                </m:d>
                              </m:oMath>
                            </m:oMathPara>
                          </a14:m>
                          <a:endParaRPr lang="en-US" sz="2400" b="1" i="1" dirty="0"/>
                        </a:p>
                      </a:txBody>
                      <a:tcPr/>
                    </a:tc>
                    <a:extLst>
                      <a:ext uri="{0D108BD9-81ED-4DB2-BD59-A6C34878D82A}">
                        <a16:rowId xmlns="" xmlns:a16="http://schemas.microsoft.com/office/drawing/2014/main" val="244311521"/>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00</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𝒇</m:t>
                                </m:r>
                                <m:d>
                                  <m:dPr>
                                    <m:ctrlPr>
                                      <a:rPr lang="en-US" b="1" i="1" smtClean="0">
                                        <a:solidFill>
                                          <a:srgbClr val="FF0000"/>
                                        </a:solidFill>
                                        <a:latin typeface="Cambria Math" panose="02040503050406030204" pitchFamily="18" charset="0"/>
                                        <a:ea typeface="Cambria Math" panose="02040503050406030204" pitchFamily="18" charset="0"/>
                                      </a:rPr>
                                    </m:ctrlPr>
                                  </m:dPr>
                                  <m:e>
                                    <m:r>
                                      <a:rPr lang="en-US" b="1" i="1" smtClean="0">
                                        <a:solidFill>
                                          <a:srgbClr val="FF0000"/>
                                        </a:solidFill>
                                        <a:latin typeface="Cambria Math" panose="02040503050406030204" pitchFamily="18" charset="0"/>
                                      </a:rPr>
                                      <m:t>𝟎</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𝟎𝟎</m:t>
                                    </m:r>
                                    <m:r>
                                      <m:rPr>
                                        <m:nor/>
                                      </m:rPr>
                                      <a:rPr lang="en-US" b="1" dirty="0">
                                        <a:solidFill>
                                          <a:srgbClr val="FF0000"/>
                                        </a:solidFill>
                                      </a:rPr>
                                      <m:t> </m:t>
                                    </m:r>
                                  </m:e>
                                </m:d>
                              </m:oMath>
                            </m:oMathPara>
                          </a14:m>
                          <a:endParaRPr lang="en-US" b="1" dirty="0">
                            <a:solidFill>
                              <a:srgbClr val="FF0000"/>
                            </a:solidFill>
                          </a:endParaRPr>
                        </a:p>
                      </a:txBody>
                      <a:tcPr/>
                    </a:tc>
                    <a:extLst>
                      <a:ext uri="{0D108BD9-81ED-4DB2-BD59-A6C34878D82A}">
                        <a16:rowId xmlns="" xmlns:a16="http://schemas.microsoft.com/office/drawing/2014/main" val="245869146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01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𝒇</m:t>
                                </m:r>
                                <m:d>
                                  <m:dPr>
                                    <m:ctrlPr>
                                      <a:rPr lang="en-US" b="1" i="1" smtClean="0">
                                        <a:solidFill>
                                          <a:srgbClr val="FF0000"/>
                                        </a:solidFill>
                                        <a:latin typeface="Cambria Math" panose="02040503050406030204" pitchFamily="18" charset="0"/>
                                        <a:ea typeface="Cambria Math" panose="02040503050406030204" pitchFamily="18" charset="0"/>
                                      </a:rPr>
                                    </m:ctrlPr>
                                  </m:dPr>
                                  <m:e>
                                    <m:r>
                                      <a:rPr lang="en-US" b="1" i="1" smtClean="0">
                                        <a:solidFill>
                                          <a:srgbClr val="FF0000"/>
                                        </a:solidFill>
                                        <a:latin typeface="Cambria Math" panose="02040503050406030204" pitchFamily="18" charset="0"/>
                                      </a:rPr>
                                      <m:t>𝟎</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𝟎𝟏</m:t>
                                    </m:r>
                                    <m:r>
                                      <m:rPr>
                                        <m:nor/>
                                      </m:rPr>
                                      <a:rPr lang="en-US" b="1" dirty="0">
                                        <a:solidFill>
                                          <a:srgbClr val="FF0000"/>
                                        </a:solidFill>
                                      </a:rPr>
                                      <m:t> </m:t>
                                    </m:r>
                                  </m:e>
                                </m:d>
                              </m:oMath>
                            </m:oMathPara>
                          </a14:m>
                          <a:endParaRPr lang="en-US" b="1" dirty="0">
                            <a:solidFill>
                              <a:srgbClr val="FF0000"/>
                            </a:solidFill>
                          </a:endParaRPr>
                        </a:p>
                      </a:txBody>
                      <a:tcPr/>
                    </a:tc>
                    <a:extLst>
                      <a:ext uri="{0D108BD9-81ED-4DB2-BD59-A6C34878D82A}">
                        <a16:rowId xmlns="" xmlns:a16="http://schemas.microsoft.com/office/drawing/2014/main" val="198505605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𝒇</m:t>
                                </m:r>
                                <m:d>
                                  <m:dPr>
                                    <m:ctrlPr>
                                      <a:rPr lang="en-US" b="1" i="1" smtClean="0">
                                        <a:solidFill>
                                          <a:srgbClr val="FF0000"/>
                                        </a:solidFill>
                                        <a:latin typeface="Cambria Math" panose="02040503050406030204" pitchFamily="18" charset="0"/>
                                        <a:ea typeface="Cambria Math" panose="02040503050406030204" pitchFamily="18" charset="0"/>
                                      </a:rPr>
                                    </m:ctrlPr>
                                  </m:dPr>
                                  <m:e>
                                    <m:r>
                                      <a:rPr lang="en-US" b="1" i="1" smtClean="0">
                                        <a:solidFill>
                                          <a:srgbClr val="FF0000"/>
                                        </a:solidFill>
                                        <a:latin typeface="Cambria Math" panose="02040503050406030204" pitchFamily="18" charset="0"/>
                                      </a:rPr>
                                      <m:t>𝟎</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𝟏𝟎</m:t>
                                    </m:r>
                                    <m:r>
                                      <m:rPr>
                                        <m:nor/>
                                      </m:rPr>
                                      <a:rPr lang="en-US" b="1" dirty="0">
                                        <a:solidFill>
                                          <a:srgbClr val="FF0000"/>
                                        </a:solidFill>
                                      </a:rPr>
                                      <m:t> </m:t>
                                    </m:r>
                                  </m:e>
                                </m:d>
                              </m:oMath>
                            </m:oMathPara>
                          </a14:m>
                          <a:endParaRPr lang="en-US" b="1" dirty="0">
                            <a:solidFill>
                              <a:srgbClr val="FF0000"/>
                            </a:solidFill>
                          </a:endParaRPr>
                        </a:p>
                      </a:txBody>
                      <a:tcPr/>
                    </a:tc>
                    <a:extLst>
                      <a:ext uri="{0D108BD9-81ED-4DB2-BD59-A6C34878D82A}">
                        <a16:rowId xmlns="" xmlns:a16="http://schemas.microsoft.com/office/drawing/2014/main" val="334846356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m:t>
                                </m:r>
                              </m:oMath>
                            </m:oMathPara>
                          </a14:m>
                          <a:endParaRPr lang="en-US" b="1" dirty="0">
                            <a:solidFill>
                              <a:srgbClr val="FF0000"/>
                            </a:solidFill>
                          </a:endParaRPr>
                        </a:p>
                      </a:txBody>
                      <a:tcPr/>
                    </a:tc>
                    <a:extLst>
                      <a:ext uri="{0D108BD9-81ED-4DB2-BD59-A6C34878D82A}">
                        <a16:rowId xmlns="" xmlns:a16="http://schemas.microsoft.com/office/drawing/2014/main" val="314117906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11</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𝒇</m:t>
                                </m:r>
                                <m:d>
                                  <m:dPr>
                                    <m:ctrlPr>
                                      <a:rPr lang="en-US" b="1" i="1" smtClean="0">
                                        <a:solidFill>
                                          <a:srgbClr val="FF0000"/>
                                        </a:solidFill>
                                        <a:latin typeface="Cambria Math" panose="02040503050406030204" pitchFamily="18" charset="0"/>
                                        <a:ea typeface="Cambria Math" panose="02040503050406030204" pitchFamily="18" charset="0"/>
                                      </a:rPr>
                                    </m:ctrlPr>
                                  </m:dPr>
                                  <m:e>
                                    <m:r>
                                      <a:rPr lang="en-US" b="1" i="1" smtClean="0">
                                        <a:solidFill>
                                          <a:srgbClr val="FF0000"/>
                                        </a:solidFill>
                                        <a:latin typeface="Cambria Math" panose="02040503050406030204" pitchFamily="18" charset="0"/>
                                      </a:rPr>
                                      <m:t>𝟏</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𝟏𝟏</m:t>
                                    </m:r>
                                    <m:r>
                                      <m:rPr>
                                        <m:nor/>
                                      </m:rPr>
                                      <a:rPr lang="en-US" b="1" dirty="0">
                                        <a:solidFill>
                                          <a:srgbClr val="FF0000"/>
                                        </a:solidFill>
                                      </a:rPr>
                                      <m:t> </m:t>
                                    </m:r>
                                  </m:e>
                                </m:d>
                              </m:oMath>
                            </m:oMathPara>
                          </a14:m>
                          <a:endParaRPr lang="en-US" b="1" dirty="0">
                            <a:solidFill>
                              <a:srgbClr val="FF0000"/>
                            </a:solidFill>
                          </a:endParaRPr>
                        </a:p>
                      </a:txBody>
                      <a:tcPr/>
                    </a:tc>
                    <a:extLst>
                      <a:ext uri="{0D108BD9-81ED-4DB2-BD59-A6C34878D82A}">
                        <a16:rowId xmlns="" xmlns:a16="http://schemas.microsoft.com/office/drawing/2014/main" val="306643621"/>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403931329"/>
                  </p:ext>
                </p:extLst>
              </p:nvPr>
            </p:nvGraphicFramePr>
            <p:xfrm>
              <a:off x="6959600" y="2771986"/>
              <a:ext cx="4714240" cy="2311400"/>
            </p:xfrm>
            <a:graphic>
              <a:graphicData uri="http://schemas.openxmlformats.org/drawingml/2006/table">
                <a:tbl>
                  <a:tblPr firstRow="1" bandRow="1">
                    <a:tableStyleId>{5C22544A-7EE6-4342-B048-85BDC9FD1C3A}</a:tableStyleId>
                  </a:tblPr>
                  <a:tblGrid>
                    <a:gridCol w="2357120">
                      <a:extLst>
                        <a:ext uri="{9D8B030D-6E8A-4147-A177-3AD203B41FA5}">
                          <a16:colId xmlns:a16="http://schemas.microsoft.com/office/drawing/2014/main" val="1961855416"/>
                        </a:ext>
                      </a:extLst>
                    </a:gridCol>
                    <a:gridCol w="2357120">
                      <a:extLst>
                        <a:ext uri="{9D8B030D-6E8A-4147-A177-3AD203B41FA5}">
                          <a16:colId xmlns:a16="http://schemas.microsoft.com/office/drawing/2014/main" val="276447603"/>
                        </a:ext>
                      </a:extLst>
                    </a:gridCol>
                  </a:tblGrid>
                  <a:tr h="457200">
                    <a:tc>
                      <a:txBody>
                        <a:bodyPr/>
                        <a:lstStyle/>
                        <a:p>
                          <a:endParaRPr lang="en-US"/>
                        </a:p>
                      </a:txBody>
                      <a:tcPr>
                        <a:blipFill>
                          <a:blip r:embed="rId3"/>
                          <a:stretch>
                            <a:fillRect l="-258" t="-1333" r="-101292" b="-417333"/>
                          </a:stretch>
                        </a:blipFill>
                      </a:tcPr>
                    </a:tc>
                    <a:tc>
                      <a:txBody>
                        <a:bodyPr/>
                        <a:lstStyle/>
                        <a:p>
                          <a:endParaRPr lang="en-US"/>
                        </a:p>
                      </a:txBody>
                      <a:tcPr>
                        <a:blipFill>
                          <a:blip r:embed="rId3"/>
                          <a:stretch>
                            <a:fillRect l="-100258" t="-1333" r="-1292" b="-417333"/>
                          </a:stretch>
                        </a:blipFill>
                      </a:tcPr>
                    </a:tc>
                    <a:extLst>
                      <a:ext uri="{0D108BD9-81ED-4DB2-BD59-A6C34878D82A}">
                        <a16:rowId xmlns:a16="http://schemas.microsoft.com/office/drawing/2014/main" val="244311521"/>
                      </a:ext>
                    </a:extLst>
                  </a:tr>
                  <a:tr h="370840">
                    <a:tc>
                      <a:txBody>
                        <a:bodyPr/>
                        <a:lstStyle/>
                        <a:p>
                          <a:endParaRPr lang="en-US"/>
                        </a:p>
                      </a:txBody>
                      <a:tcPr>
                        <a:blipFill>
                          <a:blip r:embed="rId3"/>
                          <a:stretch>
                            <a:fillRect l="-258" t="-124590" r="-101292" b="-413115"/>
                          </a:stretch>
                        </a:blipFill>
                      </a:tcPr>
                    </a:tc>
                    <a:tc>
                      <a:txBody>
                        <a:bodyPr/>
                        <a:lstStyle/>
                        <a:p>
                          <a:endParaRPr lang="en-US"/>
                        </a:p>
                      </a:txBody>
                      <a:tcPr>
                        <a:blipFill>
                          <a:blip r:embed="rId3"/>
                          <a:stretch>
                            <a:fillRect l="-100258" t="-124590" r="-1292" b="-413115"/>
                          </a:stretch>
                        </a:blipFill>
                      </a:tcPr>
                    </a:tc>
                    <a:extLst>
                      <a:ext uri="{0D108BD9-81ED-4DB2-BD59-A6C34878D82A}">
                        <a16:rowId xmlns:a16="http://schemas.microsoft.com/office/drawing/2014/main" val="2458691469"/>
                      </a:ext>
                    </a:extLst>
                  </a:tr>
                  <a:tr h="370840">
                    <a:tc>
                      <a:txBody>
                        <a:bodyPr/>
                        <a:lstStyle/>
                        <a:p>
                          <a:endParaRPr lang="en-US"/>
                        </a:p>
                      </a:txBody>
                      <a:tcPr>
                        <a:blipFill>
                          <a:blip r:embed="rId3"/>
                          <a:stretch>
                            <a:fillRect l="-258" t="-224590" r="-101292" b="-313115"/>
                          </a:stretch>
                        </a:blipFill>
                      </a:tcPr>
                    </a:tc>
                    <a:tc>
                      <a:txBody>
                        <a:bodyPr/>
                        <a:lstStyle/>
                        <a:p>
                          <a:endParaRPr lang="en-US"/>
                        </a:p>
                      </a:txBody>
                      <a:tcPr>
                        <a:blipFill>
                          <a:blip r:embed="rId3"/>
                          <a:stretch>
                            <a:fillRect l="-100258" t="-224590" r="-1292" b="-313115"/>
                          </a:stretch>
                        </a:blipFill>
                      </a:tcPr>
                    </a:tc>
                    <a:extLst>
                      <a:ext uri="{0D108BD9-81ED-4DB2-BD59-A6C34878D82A}">
                        <a16:rowId xmlns:a16="http://schemas.microsoft.com/office/drawing/2014/main" val="1985056053"/>
                      </a:ext>
                    </a:extLst>
                  </a:tr>
                  <a:tr h="370840">
                    <a:tc>
                      <a:txBody>
                        <a:bodyPr/>
                        <a:lstStyle/>
                        <a:p>
                          <a:endParaRPr lang="en-US"/>
                        </a:p>
                      </a:txBody>
                      <a:tcPr>
                        <a:blipFill>
                          <a:blip r:embed="rId3"/>
                          <a:stretch>
                            <a:fillRect l="-258" t="-324590" r="-101292" b="-213115"/>
                          </a:stretch>
                        </a:blipFill>
                      </a:tcPr>
                    </a:tc>
                    <a:tc>
                      <a:txBody>
                        <a:bodyPr/>
                        <a:lstStyle/>
                        <a:p>
                          <a:endParaRPr lang="en-US"/>
                        </a:p>
                      </a:txBody>
                      <a:tcPr>
                        <a:blipFill>
                          <a:blip r:embed="rId3"/>
                          <a:stretch>
                            <a:fillRect l="-100258" t="-324590" r="-1292" b="-213115"/>
                          </a:stretch>
                        </a:blipFill>
                      </a:tcPr>
                    </a:tc>
                    <a:extLst>
                      <a:ext uri="{0D108BD9-81ED-4DB2-BD59-A6C34878D82A}">
                        <a16:rowId xmlns:a16="http://schemas.microsoft.com/office/drawing/2014/main" val="3348463567"/>
                      </a:ext>
                    </a:extLst>
                  </a:tr>
                  <a:tr h="370840">
                    <a:tc>
                      <a:txBody>
                        <a:bodyPr/>
                        <a:lstStyle/>
                        <a:p>
                          <a:endParaRPr lang="en-US"/>
                        </a:p>
                      </a:txBody>
                      <a:tcPr>
                        <a:blipFill>
                          <a:blip r:embed="rId3"/>
                          <a:stretch>
                            <a:fillRect l="-258" t="-424590" r="-101292" b="-113115"/>
                          </a:stretch>
                        </a:blipFill>
                      </a:tcPr>
                    </a:tc>
                    <a:tc>
                      <a:txBody>
                        <a:bodyPr/>
                        <a:lstStyle/>
                        <a:p>
                          <a:endParaRPr lang="en-US"/>
                        </a:p>
                      </a:txBody>
                      <a:tcPr>
                        <a:blipFill>
                          <a:blip r:embed="rId3"/>
                          <a:stretch>
                            <a:fillRect l="-100258" t="-424590" r="-1292" b="-113115"/>
                          </a:stretch>
                        </a:blipFill>
                      </a:tcPr>
                    </a:tc>
                    <a:extLst>
                      <a:ext uri="{0D108BD9-81ED-4DB2-BD59-A6C34878D82A}">
                        <a16:rowId xmlns:a16="http://schemas.microsoft.com/office/drawing/2014/main" val="3141179069"/>
                      </a:ext>
                    </a:extLst>
                  </a:tr>
                  <a:tr h="370840">
                    <a:tc>
                      <a:txBody>
                        <a:bodyPr/>
                        <a:lstStyle/>
                        <a:p>
                          <a:endParaRPr lang="en-US"/>
                        </a:p>
                      </a:txBody>
                      <a:tcPr>
                        <a:blipFill>
                          <a:blip r:embed="rId3"/>
                          <a:stretch>
                            <a:fillRect l="-258" t="-524590" r="-101292" b="-13115"/>
                          </a:stretch>
                        </a:blipFill>
                      </a:tcPr>
                    </a:tc>
                    <a:tc>
                      <a:txBody>
                        <a:bodyPr/>
                        <a:lstStyle/>
                        <a:p>
                          <a:endParaRPr lang="en-US"/>
                        </a:p>
                      </a:txBody>
                      <a:tcPr>
                        <a:blipFill>
                          <a:blip r:embed="rId3"/>
                          <a:stretch>
                            <a:fillRect l="-100258" t="-524590" r="-1292" b="-13115"/>
                          </a:stretch>
                        </a:blipFill>
                      </a:tcPr>
                    </a:tc>
                    <a:extLst>
                      <a:ext uri="{0D108BD9-81ED-4DB2-BD59-A6C34878D82A}">
                        <a16:rowId xmlns:a16="http://schemas.microsoft.com/office/drawing/2014/main" val="306643621"/>
                      </a:ext>
                    </a:extLst>
                  </a:tr>
                </a:tbl>
              </a:graphicData>
            </a:graphic>
          </p:graphicFrame>
        </mc:Fallback>
      </mc:AlternateContent>
      <p:sp>
        <p:nvSpPr>
          <p:cNvPr id="6" name="Left Brace 5"/>
          <p:cNvSpPr/>
          <p:nvPr/>
        </p:nvSpPr>
        <p:spPr>
          <a:xfrm>
            <a:off x="6639560" y="3322320"/>
            <a:ext cx="254000" cy="16052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6195707" y="3927686"/>
                <a:ext cx="4872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6195707" y="3927686"/>
                <a:ext cx="487249" cy="369332"/>
              </a:xfrm>
              <a:prstGeom prst="rect">
                <a:avLst/>
              </a:prstGeom>
              <a:blipFill>
                <a:blip r:embed="rId4"/>
                <a:stretch>
                  <a:fillRect/>
                </a:stretch>
              </a:blipFill>
            </p:spPr>
            <p:txBody>
              <a:bodyPr/>
              <a:lstStyle/>
              <a:p>
                <a:r>
                  <a:rPr lang="en-US">
                    <a:noFill/>
                  </a:rPr>
                  <a:t> </a:t>
                </a:r>
              </a:p>
            </p:txBody>
          </p:sp>
        </mc:Fallback>
      </mc:AlternateContent>
      <p:sp>
        <p:nvSpPr>
          <p:cNvPr id="8" name="Date Placeholder 7"/>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60025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Truly Random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Let </a:t>
                </a:r>
                <a:r>
                  <a:rPr lang="en-US" b="1" dirty="0" err="1" smtClean="0"/>
                  <a:t>Func</a:t>
                </a:r>
                <a:r>
                  <a:rPr lang="en-US" b="1" baseline="-25000" dirty="0" err="1" smtClean="0"/>
                  <a:t>n</a:t>
                </a:r>
                <a:r>
                  <a:rPr lang="en-US" dirty="0" smtClean="0"/>
                  <a:t> denote the set of all functions </a:t>
                </a:r>
                <a14:m>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b="0" i="1" smtClean="0">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b="0" i="1" smtClean="0">
                            <a:latin typeface="Cambria Math" panose="02040503050406030204" pitchFamily="18" charset="0"/>
                            <a:ea typeface="Cambria Math" panose="02040503050406030204" pitchFamily="18" charset="0"/>
                          </a:rPr>
                          <m:t>𝑛</m:t>
                        </m:r>
                      </m:sup>
                    </m:sSup>
                  </m:oMath>
                </a14:m>
                <a:r>
                  <a:rPr lang="en-US" dirty="0" smtClean="0"/>
                  <a:t>.</a:t>
                </a:r>
              </a:p>
              <a:p>
                <a:endParaRPr lang="en-US" dirty="0" smtClean="0"/>
              </a:p>
              <a:p>
                <a:r>
                  <a:rPr lang="en-US" dirty="0" smtClean="0"/>
                  <a:t>Can view entries in lookup table as populated in advance (uniformly)</a:t>
                </a:r>
              </a:p>
              <a:p>
                <a:pPr lvl="1"/>
                <a:r>
                  <a:rPr lang="en-US" b="1" dirty="0" smtClean="0"/>
                  <a:t>Space:</a:t>
                </a:r>
                <a:r>
                  <a:rPr lang="en-US" dirty="0" smtClean="0"/>
                  <a:t> n2</a:t>
                </a:r>
                <a:r>
                  <a:rPr lang="en-US" baseline="30000" dirty="0" smtClean="0"/>
                  <a:t>n</a:t>
                </a:r>
                <a:r>
                  <a:rPr lang="en-US" dirty="0" smtClean="0"/>
                  <a:t> </a:t>
                </a:r>
                <a:r>
                  <a:rPr lang="en-US" dirty="0"/>
                  <a:t>bits to encode </a:t>
                </a:r>
                <a14:m>
                  <m:oMath xmlns:m="http://schemas.openxmlformats.org/officeDocument/2006/math">
                    <m:r>
                      <a:rPr lang="en-US" b="0" i="1" smtClean="0">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0" smtClean="0">
                            <a:latin typeface="Cambria Math" panose="02040503050406030204" pitchFamily="18" charset="0"/>
                            <a:ea typeface="Cambria Math" panose="02040503050406030204" pitchFamily="18" charset="0"/>
                          </a:rPr>
                          <m:t>𝐅𝐮𝐧𝐜</m:t>
                        </m:r>
                      </m:e>
                      <m:sub>
                        <m:r>
                          <a:rPr lang="en-US" b="1" i="0" smtClean="0">
                            <a:latin typeface="Cambria Math" panose="02040503050406030204" pitchFamily="18" charset="0"/>
                            <a:ea typeface="Cambria Math" panose="02040503050406030204" pitchFamily="18" charset="0"/>
                          </a:rPr>
                          <m:t>𝐧</m:t>
                        </m:r>
                      </m:sub>
                    </m:sSub>
                  </m:oMath>
                </a14:m>
                <a:endParaRPr lang="en-US" dirty="0" smtClean="0"/>
              </a:p>
              <a:p>
                <a:r>
                  <a:rPr lang="en-US" dirty="0" smtClean="0"/>
                  <a:t>Alternatively, can view entries as populated uniformly “on-the-fly”</a:t>
                </a:r>
              </a:p>
              <a:p>
                <a:pPr lvl="1"/>
                <a:r>
                  <a:rPr lang="en-US" b="1" dirty="0" smtClean="0"/>
                  <a:t>Space:</a:t>
                </a:r>
                <a:r>
                  <a:rPr lang="en-US" dirty="0" smtClean="0"/>
                  <a:t> </a:t>
                </a:r>
                <a14:m>
                  <m:oMath xmlns:m="http://schemas.openxmlformats.org/officeDocument/2006/math">
                    <m:r>
                      <a:rPr lang="en-US" b="0" i="1" dirty="0" smtClean="0">
                        <a:latin typeface="Cambria Math" panose="02040503050406030204" pitchFamily="18" charset="0"/>
                      </a:rPr>
                      <m:t>2</m:t>
                    </m:r>
                    <m:r>
                      <a:rPr lang="en-US" b="0" i="1" dirty="0" smtClean="0">
                        <a:latin typeface="Cambria Math" panose="02040503050406030204" pitchFamily="18" charset="0"/>
                      </a:rPr>
                      <m:t>𝑛</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𝑞</m:t>
                    </m:r>
                    <m:d>
                      <m:dPr>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𝑛</m:t>
                        </m:r>
                      </m:e>
                    </m:d>
                  </m:oMath>
                </a14:m>
                <a:r>
                  <a:rPr lang="en-US" dirty="0" smtClean="0"/>
                  <a:t> bits after </a:t>
                </a:r>
                <a14:m>
                  <m:oMath xmlns:m="http://schemas.openxmlformats.org/officeDocument/2006/math">
                    <m:r>
                      <a:rPr lang="en-US" i="1" dirty="0">
                        <a:latin typeface="Cambria Math" panose="02040503050406030204" pitchFamily="18" charset="0"/>
                        <a:ea typeface="Cambria Math" panose="02040503050406030204" pitchFamily="18" charset="0"/>
                      </a:rPr>
                      <m:t>𝑞</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𝑛</m:t>
                        </m:r>
                      </m:e>
                    </m:d>
                  </m:oMath>
                </a14:m>
                <a:r>
                  <a:rPr lang="en-US" dirty="0" smtClean="0"/>
                  <a:t> queries to store prior responses</a:t>
                </a:r>
              </a:p>
              <a:p>
                <a:r>
                  <a:rPr lang="en-US" dirty="0" smtClean="0"/>
                  <a:t>Alternate view is often useful in security reductions</a:t>
                </a:r>
              </a:p>
              <a:p>
                <a:pPr lvl="1"/>
                <a:r>
                  <a:rPr lang="en-US" dirty="0" smtClean="0"/>
                  <a:t>Doesn’t require time to fully specify </a:t>
                </a:r>
                <a14:m>
                  <m:oMath xmlns:m="http://schemas.openxmlformats.org/officeDocument/2006/math">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a:latin typeface="Cambria Math" panose="02040503050406030204" pitchFamily="18" charset="0"/>
                            <a:ea typeface="Cambria Math" panose="02040503050406030204" pitchFamily="18" charset="0"/>
                          </a:rPr>
                          <m:t>𝐅𝐮𝐧𝐜</m:t>
                        </m:r>
                      </m:e>
                      <m:sub>
                        <m:r>
                          <a:rPr lang="en-US" b="1">
                            <a:latin typeface="Cambria Math" panose="02040503050406030204" pitchFamily="18" charset="0"/>
                            <a:ea typeface="Cambria Math" panose="02040503050406030204" pitchFamily="18" charset="0"/>
                          </a:rPr>
                          <m:t>𝐧</m:t>
                        </m:r>
                      </m:sub>
                    </m:sSub>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47145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Notation</a:t>
            </a:r>
            <a:endParaRPr lang="en-US" dirty="0"/>
          </a:p>
        </p:txBody>
      </p:sp>
      <p:sp>
        <p:nvSpPr>
          <p:cNvPr id="3" name="Content Placeholder 2"/>
          <p:cNvSpPr>
            <a:spLocks noGrp="1"/>
          </p:cNvSpPr>
          <p:nvPr>
            <p:ph idx="1"/>
          </p:nvPr>
        </p:nvSpPr>
        <p:spPr>
          <a:xfrm>
            <a:off x="436880" y="1825625"/>
            <a:ext cx="11176000" cy="4351338"/>
          </a:xfrm>
        </p:spPr>
        <p:txBody>
          <a:bodyPr/>
          <a:lstStyle/>
          <a:p>
            <a:r>
              <a:rPr lang="en-US" sz="3600" dirty="0" smtClean="0"/>
              <a:t>We use </a:t>
            </a:r>
            <a:r>
              <a:rPr lang="en-US" sz="3600" dirty="0" err="1" smtClean="0"/>
              <a:t>A</a:t>
            </a:r>
            <a:r>
              <a:rPr lang="en-US" sz="3600" baseline="30000" dirty="0" err="1" smtClean="0"/>
              <a:t>f</a:t>
            </a:r>
            <a:r>
              <a:rPr lang="en-US" sz="3600" baseline="30000" dirty="0" smtClean="0"/>
              <a:t>(.)</a:t>
            </a:r>
            <a:r>
              <a:rPr lang="en-US" sz="3600" dirty="0"/>
              <a:t> </a:t>
            </a:r>
            <a:r>
              <a:rPr lang="en-US" sz="3600" dirty="0" smtClean="0"/>
              <a:t>to denote an algorithm A with oracle access to a function f. </a:t>
            </a:r>
          </a:p>
          <a:p>
            <a:r>
              <a:rPr lang="en-US" sz="3600" dirty="0" smtClean="0"/>
              <a:t>A may adaptively query f(.) on multiple different inputs x</a:t>
            </a:r>
            <a:r>
              <a:rPr lang="en-US" sz="3600" baseline="-25000" dirty="0" smtClean="0"/>
              <a:t>1</a:t>
            </a:r>
            <a:r>
              <a:rPr lang="en-US" sz="3600" dirty="0" smtClean="0"/>
              <a:t>,x</a:t>
            </a:r>
            <a:r>
              <a:rPr lang="en-US" sz="3600" baseline="-25000" dirty="0" smtClean="0"/>
              <a:t>2</a:t>
            </a:r>
            <a:r>
              <a:rPr lang="en-US" sz="3600" dirty="0" smtClean="0"/>
              <a:t>,… and A receives the answers f(x</a:t>
            </a:r>
            <a:r>
              <a:rPr lang="en-US" sz="3600" baseline="-25000" dirty="0" smtClean="0"/>
              <a:t>1</a:t>
            </a:r>
            <a:r>
              <a:rPr lang="en-US" sz="3600" dirty="0" smtClean="0"/>
              <a:t>),f(x</a:t>
            </a:r>
            <a:r>
              <a:rPr lang="en-US" sz="3600" baseline="-25000" dirty="0" smtClean="0"/>
              <a:t>2</a:t>
            </a:r>
            <a:r>
              <a:rPr lang="en-US" sz="3600" dirty="0" smtClean="0"/>
              <a:t>),…</a:t>
            </a:r>
          </a:p>
          <a:p>
            <a:r>
              <a:rPr lang="en-US" sz="3600" dirty="0" smtClean="0"/>
              <a:t>However, A can only use f(.) as a </a:t>
            </a:r>
            <a:r>
              <a:rPr lang="en-US" sz="3600" dirty="0" err="1" smtClean="0"/>
              <a:t>blackbox</a:t>
            </a:r>
            <a:r>
              <a:rPr lang="en-US" sz="3600" dirty="0" smtClean="0"/>
              <a:t> (no peaking at the source code in the box)</a:t>
            </a:r>
          </a:p>
          <a:p>
            <a:endParaRPr lang="en-US" baseline="30000" dirty="0"/>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93932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5313" y="4779479"/>
            <a:ext cx="2139547" cy="139760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𝜀</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𝑡</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𝑛</m:t>
                            </m:r>
                          </m:e>
                        </m:d>
                      </m:e>
                    </m:d>
                  </m:oMath>
                </a14:m>
                <a:r>
                  <a:rPr lang="en-US" dirty="0" smtClean="0"/>
                  <a:t>-EAV-Secure (Concrete Version)</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5"/>
                <a:stretch>
                  <a:fillRect/>
                </a:stretch>
              </a:blipFill>
            </p:spPr>
            <p:txBody>
              <a:bodyPr/>
              <a:lstStyle/>
              <a:p>
                <a:r>
                  <a:rPr lang="en-US">
                    <a:noFill/>
                  </a:rPr>
                  <a:t> </a:t>
                </a:r>
              </a:p>
            </p:txBody>
          </p:sp>
        </mc:Fallback>
      </mc:AlternateContent>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cxnSp>
        <p:nvCxnSpPr>
          <p:cNvPr id="8" name="Straight Arrow Connector 7"/>
          <p:cNvCxnSpPr/>
          <p:nvPr/>
        </p:nvCxnSpPr>
        <p:spPr>
          <a:xfrm>
            <a:off x="2270760" y="2133600"/>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683584"/>
            <a:ext cx="1029449" cy="461665"/>
          </a:xfrm>
          <a:prstGeom prst="rect">
            <a:avLst/>
          </a:prstGeom>
        </p:spPr>
        <p:txBody>
          <a:bodyPr wrap="none">
            <a:spAutoFit/>
          </a:bodyPr>
          <a:lstStyle/>
          <a:p>
            <a:r>
              <a:rPr lang="en-US" sz="2400" dirty="0" smtClean="0"/>
              <a:t>m</a:t>
            </a:r>
            <a:r>
              <a:rPr lang="en-US" sz="2400" baseline="-25000" dirty="0" smtClean="0"/>
              <a:t>0</a:t>
            </a:r>
            <a:r>
              <a:rPr lang="en-US" sz="2400" dirty="0" smtClean="0"/>
              <a:t>, </a:t>
            </a:r>
            <a:r>
              <a:rPr lang="en-US" sz="2400" dirty="0"/>
              <a:t>m</a:t>
            </a:r>
            <a:r>
              <a:rPr lang="en-US" sz="2400" baseline="-25000" dirty="0"/>
              <a:t>1</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978386" y="1381760"/>
            <a:ext cx="945562" cy="971556"/>
          </a:xfrm>
          <a:prstGeom prst="rect">
            <a:avLst/>
          </a:prstGeom>
        </p:spPr>
      </p:pic>
      <p:sp>
        <p:nvSpPr>
          <p:cNvPr id="11" name="TextBox 10"/>
          <p:cNvSpPr txBox="1"/>
          <p:nvPr/>
        </p:nvSpPr>
        <p:spPr>
          <a:xfrm>
            <a:off x="10011735" y="2197218"/>
            <a:ext cx="2194832" cy="1384995"/>
          </a:xfrm>
          <a:prstGeom prst="rect">
            <a:avLst/>
          </a:prstGeom>
          <a:noFill/>
        </p:spPr>
        <p:txBody>
          <a:bodyPr wrap="none" rtlCol="0">
            <a:spAutoFit/>
          </a:bodyPr>
          <a:lstStyle/>
          <a:p>
            <a:r>
              <a:rPr lang="en-US" sz="2800" b="1" dirty="0" smtClean="0"/>
              <a:t>Random bit b</a:t>
            </a:r>
          </a:p>
          <a:p>
            <a:r>
              <a:rPr lang="en-US" sz="2800" b="1" dirty="0" smtClean="0"/>
              <a:t>K </a:t>
            </a:r>
            <a:r>
              <a:rPr lang="en-US" sz="2800" b="1" dirty="0">
                <a:sym typeface="Wingdings" panose="05000000000000000000" pitchFamily="2" charset="2"/>
              </a:rPr>
              <a:t> </a:t>
            </a:r>
            <a:r>
              <a:rPr lang="en-US" sz="2800" b="1" dirty="0" smtClean="0"/>
              <a:t>Gen(</a:t>
            </a:r>
            <a:r>
              <a:rPr lang="en-US" sz="2800" b="1" dirty="0">
                <a:solidFill>
                  <a:srgbClr val="FF0000"/>
                </a:solidFill>
              </a:rPr>
              <a:t>1</a:t>
            </a:r>
            <a:r>
              <a:rPr lang="en-US" sz="2800" b="1" baseline="30000" dirty="0">
                <a:solidFill>
                  <a:srgbClr val="FF0000"/>
                </a:solidFill>
              </a:rPr>
              <a:t>n</a:t>
            </a:r>
            <a:r>
              <a:rPr lang="en-US" sz="2800" b="1" dirty="0" smtClean="0"/>
              <a:t>)</a:t>
            </a:r>
          </a:p>
          <a:p>
            <a:r>
              <a:rPr lang="en-US" sz="2800" b="1" dirty="0" smtClean="0"/>
              <a:t>c = </a:t>
            </a:r>
            <a:r>
              <a:rPr lang="en-US" sz="2800" b="1" dirty="0" err="1" smtClean="0"/>
              <a:t>Enc</a:t>
            </a:r>
            <a:r>
              <a:rPr lang="en-US" sz="2800" b="1" baseline="-25000" dirty="0" err="1" smtClean="0"/>
              <a:t>K</a:t>
            </a:r>
            <a:r>
              <a:rPr lang="en-US" sz="2800" b="1" dirty="0" smtClean="0"/>
              <a:t>(</a:t>
            </a:r>
            <a:r>
              <a:rPr lang="en-US" sz="2800" b="1" dirty="0" err="1" smtClean="0"/>
              <a:t>m</a:t>
            </a:r>
            <a:r>
              <a:rPr lang="en-US" sz="2800" b="1" baseline="-25000" dirty="0" err="1" smtClean="0"/>
              <a:t>b</a:t>
            </a:r>
            <a:r>
              <a:rPr lang="en-US" sz="2800" b="1" dirty="0" smtClean="0"/>
              <a:t>)</a:t>
            </a:r>
            <a:endParaRPr lang="en-US" sz="2800" b="1" dirty="0"/>
          </a:p>
        </p:txBody>
      </p:sp>
      <p:cxnSp>
        <p:nvCxnSpPr>
          <p:cNvPr id="12" name="Straight Arrow Connector 11"/>
          <p:cNvCxnSpPr/>
          <p:nvPr/>
        </p:nvCxnSpPr>
        <p:spPr>
          <a:xfrm flipH="1" flipV="1">
            <a:off x="2118360" y="2718827"/>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867638" y="2375852"/>
            <a:ext cx="312906" cy="461665"/>
          </a:xfrm>
          <a:prstGeom prst="rect">
            <a:avLst/>
          </a:prstGeom>
        </p:spPr>
        <p:txBody>
          <a:bodyPr wrap="none">
            <a:spAutoFit/>
          </a:bodyPr>
          <a:lstStyle/>
          <a:p>
            <a:r>
              <a:rPr lang="en-US" sz="2400" b="1" dirty="0"/>
              <a:t>c</a:t>
            </a:r>
            <a:endParaRPr lang="en-US" sz="2400" dirty="0"/>
          </a:p>
        </p:txBody>
      </p: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84" y="2769209"/>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𝑟𝑢𝑛𝑛𝑖𝑛𝑔</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𝑖𝑛</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𝑡𝑖𝑚𝑒</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𝑚𝑜𝑠𝑡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𝑡</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𝑛</m:t>
                      </m:r>
                      <m:r>
                        <a:rPr lang="en-US" sz="2400" b="0" i="1"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811471" y="3678879"/>
                <a:ext cx="4297680" cy="911190"/>
              </a:xfrm>
              <a:prstGeom prst="wedgeRectCallout">
                <a:avLst>
                  <a:gd name="adj1" fmla="val 43115"/>
                  <a:gd name="adj2" fmla="val 1360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𝑠𝑝𝑒𝑐𝑖𝑓𝑖𝑐</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r>
                        <a:rPr lang="en-US" sz="2800" b="0" i="1" smtClean="0">
                          <a:solidFill>
                            <a:srgbClr val="FF0000"/>
                          </a:solidFill>
                          <a:latin typeface="Cambria Math" panose="02040503050406030204" pitchFamily="18" charset="0"/>
                        </a:rPr>
                        <m:t> </m:t>
                      </m:r>
                    </m:oMath>
                  </m:oMathPara>
                </a14:m>
                <a:endParaRPr lang="en-US" sz="2800" b="0" dirty="0" smtClean="0">
                  <a:solidFill>
                    <a:srgbClr val="FF0000"/>
                  </a:solidFill>
                </a:endParaRPr>
              </a:p>
              <a:p>
                <a:pPr algn="ctr"/>
                <a:r>
                  <a:rPr lang="en-US" sz="2800" dirty="0" smtClean="0">
                    <a:solidFill>
                      <a:srgbClr val="FF0000"/>
                    </a:solidFill>
                  </a:rPr>
                  <a:t>(same for all attackers)</a:t>
                </a:r>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811471" y="3678879"/>
                <a:ext cx="4297680" cy="911190"/>
              </a:xfrm>
              <a:prstGeom prst="wedgeRectCallout">
                <a:avLst>
                  <a:gd name="adj1" fmla="val 43115"/>
                  <a:gd name="adj2" fmla="val 136092"/>
                </a:avLst>
              </a:prstGeom>
              <a:blipFill>
                <a:blip r:embed="rId11"/>
                <a:stretch>
                  <a:fillRect/>
                </a:stretch>
              </a:blipFill>
            </p:spPr>
            <p:txBody>
              <a:bodyPr/>
              <a:lstStyle/>
              <a:p>
                <a:r>
                  <a:rPr lang="en-US">
                    <a:noFill/>
                  </a:rPr>
                  <a:t> </a:t>
                </a:r>
              </a:p>
            </p:txBody>
          </p:sp>
        </mc:Fallback>
      </mc:AlternateContent>
      <p:sp>
        <p:nvSpPr>
          <p:cNvPr id="13" name="Date Placeholder 1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4357894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en-US" b="1" dirty="0" smtClean="0"/>
                  <a:t>Definition 3.25: </a:t>
                </a:r>
                <a:r>
                  <a:rPr lang="en-US" dirty="0" smtClean="0"/>
                  <a:t>A </a:t>
                </a:r>
                <a:r>
                  <a:rPr lang="en-US" dirty="0"/>
                  <a:t>keyed function </a:t>
                </a:r>
                <a14:m>
                  <m:oMath xmlns:m="http://schemas.openxmlformats.org/officeDocument/2006/math">
                    <m:r>
                      <m:rPr>
                        <m:sty m:val="p"/>
                      </m:rPr>
                      <a:rPr lang="en-US">
                        <a:latin typeface="Cambria Math" panose="02040503050406030204" pitchFamily="18" charset="0"/>
                        <a:ea typeface="Cambria Math" panose="02040503050406030204" pitchFamily="18" charset="0"/>
                      </a:rPr>
                      <m:t>F</m:t>
                    </m:r>
                    <m:r>
                      <a:rPr lang="en-US">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b="0" i="1" smtClean="0">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b="0" i="1" smtClean="0">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b="0" i="1" smtClean="0">
                            <a:latin typeface="Cambria Math" panose="02040503050406030204" pitchFamily="18" charset="0"/>
                            <a:ea typeface="Cambria Math" panose="02040503050406030204" pitchFamily="18" charset="0"/>
                          </a:rPr>
                          <m:t>𝑛</m:t>
                        </m:r>
                      </m:sup>
                    </m:sSup>
                  </m:oMath>
                </a14:m>
                <a:r>
                  <a:rPr lang="en-US" dirty="0" smtClean="0"/>
                  <a:t> </a:t>
                </a:r>
                <a:r>
                  <a:rPr lang="en-US" dirty="0"/>
                  <a:t>is a pseudorandom function </a:t>
                </a:r>
                <a:r>
                  <a:rPr lang="en-US" dirty="0" smtClean="0"/>
                  <a:t>if for all PPT distinguishers D there is a negligible function </a:t>
                </a:r>
                <a14:m>
                  <m:oMath xmlns:m="http://schemas.openxmlformats.org/officeDocument/2006/math">
                    <m:r>
                      <a:rPr lang="en-US" i="1">
                        <a:latin typeface="Cambria Math" panose="02040503050406030204" pitchFamily="18" charset="0"/>
                        <a:ea typeface="Cambria Math" panose="02040503050406030204" pitchFamily="18" charset="0"/>
                      </a:rPr>
                      <m:t>𝜇</m:t>
                    </m:r>
                  </m:oMath>
                </a14:m>
                <a:r>
                  <a:rPr lang="en-US" dirty="0" smtClean="0"/>
                  <a:t> s.t. </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𝑃𝑟</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𝐷</m:t>
                                  </m:r>
                                </m:e>
                                <m:sup>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𝑘</m:t>
                                      </m:r>
                                    </m:sub>
                                  </m:sSub>
                                  <m:r>
                                    <a:rPr lang="en-US" i="1">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m:t>
                                      </m:r>
                                    </m:e>
                                    <m:sup>
                                      <m:r>
                                        <a:rPr lang="en-US" i="1">
                                          <a:latin typeface="Cambria Math" panose="02040503050406030204" pitchFamily="18" charset="0"/>
                                          <a:ea typeface="Cambria Math" panose="02040503050406030204" pitchFamily="18" charset="0"/>
                                        </a:rPr>
                                        <m:t>𝑛</m:t>
                                      </m:r>
                                    </m:sup>
                                  </m:sSup>
                                </m:e>
                              </m:d>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𝑃𝑟</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𝐷</m:t>
                                  </m:r>
                                </m:e>
                                <m:sup>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ea typeface="Cambria Math" panose="02040503050406030204" pitchFamily="18" charset="0"/>
                                    </a:rPr>
                                  </m:ctrlPr>
                                </m:dPr>
                                <m:e>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m:t>
                                      </m:r>
                                    </m:e>
                                    <m:sup>
                                      <m:r>
                                        <a:rPr lang="en-US" b="0" i="1" smtClean="0">
                                          <a:latin typeface="Cambria Math" panose="02040503050406030204" pitchFamily="18" charset="0"/>
                                          <a:ea typeface="Cambria Math" panose="02040503050406030204" pitchFamily="18" charset="0"/>
                                        </a:rPr>
                                        <m:t>𝑛</m:t>
                                      </m:r>
                                    </m:sup>
                                  </m:sSup>
                                </m:e>
                              </m:d>
                            </m:e>
                          </m:d>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e>
                      </m:d>
                    </m:oMath>
                  </m:oMathPara>
                </a14:m>
                <a:endParaRPr lang="en-US" dirty="0" smtClean="0">
                  <a:ea typeface="Cambria Math" panose="02040503050406030204" pitchFamily="18" charset="0"/>
                </a:endParaRPr>
              </a:p>
              <a:p>
                <a:pPr marL="0" indent="0">
                  <a:buNone/>
                </a:pPr>
                <a:r>
                  <a:rPr lang="en-US" dirty="0" smtClean="0"/>
                  <a:t>Notes: </a:t>
                </a:r>
              </a:p>
              <a:p>
                <a:r>
                  <a:rPr lang="en-US" dirty="0" smtClean="0"/>
                  <a:t>the first probability is taken over the uniform choice of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i="1">
                            <a:latin typeface="Cambria Math" panose="02040503050406030204" pitchFamily="18" charset="0"/>
                            <a:ea typeface="Cambria Math" panose="02040503050406030204" pitchFamily="18" charset="0"/>
                          </a:rPr>
                          <m:t>𝑛</m:t>
                        </m:r>
                      </m:sup>
                    </m:sSup>
                  </m:oMath>
                </a14:m>
                <a:r>
                  <a:rPr lang="en-US" dirty="0"/>
                  <a:t> </a:t>
                </a:r>
                <a:r>
                  <a:rPr lang="en-US" dirty="0" smtClean="0"/>
                  <a:t>as well as the randomness of D. </a:t>
                </a:r>
              </a:p>
              <a:p>
                <a:r>
                  <a:rPr lang="en-US" dirty="0" smtClean="0"/>
                  <a:t>the second probability is taken over uniform choice of f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b="1" dirty="0" smtClean="0"/>
                  <a:t>Func</a:t>
                </a:r>
                <a:r>
                  <a:rPr lang="en-US" b="1" baseline="-25000" dirty="0" smtClean="0"/>
                  <a:t>n</a:t>
                </a:r>
                <a:r>
                  <a:rPr lang="en-US" dirty="0"/>
                  <a:t>as well as the randomness of D. </a:t>
                </a:r>
              </a:p>
              <a:p>
                <a:r>
                  <a:rPr lang="en-US" dirty="0" smtClean="0"/>
                  <a:t>D is </a:t>
                </a:r>
                <a:r>
                  <a:rPr lang="en-US" i="1" dirty="0" smtClean="0"/>
                  <a:t>not</a:t>
                </a:r>
                <a:r>
                  <a:rPr lang="en-US" dirty="0" smtClean="0"/>
                  <a:t> given the secret k in the first probability (otherwise easy to distinguish…how?)</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801"/>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72638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PRF-Security as a Game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534121" cy="461665"/>
          </a:xfrm>
          <a:prstGeom prst="rect">
            <a:avLst/>
          </a:prstGeom>
        </p:spPr>
        <p:txBody>
          <a:bodyPr wrap="none">
            <a:spAutoFit/>
          </a:bodyPr>
          <a:lstStyle/>
          <a:p>
            <a:r>
              <a:rPr lang="en-US" sz="2400" dirty="0" smtClean="0"/>
              <a:t>m</a:t>
            </a:r>
            <a:r>
              <a:rPr lang="en-US" sz="2400" baseline="-25000" dirty="0" smtClean="0"/>
              <a:t>1</a:t>
            </a:r>
            <a:endParaRPr lang="en-US" sz="2400" baseline="-25000" dirty="0"/>
          </a:p>
        </p:txBody>
      </p:sp>
      <mc:AlternateContent xmlns:mc="http://schemas.openxmlformats.org/markup-compatibility/2006" xmlns:a14="http://schemas.microsoft.com/office/drawing/2010/main">
        <mc:Choice Requires="a14">
          <p:sp>
            <p:nvSpPr>
              <p:cNvPr id="11" name="TextBox 10"/>
              <p:cNvSpPr txBox="1"/>
              <p:nvPr/>
            </p:nvSpPr>
            <p:spPr>
              <a:xfrm>
                <a:off x="8726873" y="4439704"/>
                <a:ext cx="3486364" cy="2246769"/>
              </a:xfrm>
              <a:prstGeom prst="rect">
                <a:avLst/>
              </a:prstGeom>
              <a:noFill/>
            </p:spPr>
            <p:txBody>
              <a:bodyPr wrap="square" rtlCol="0">
                <a:spAutoFit/>
              </a:bodyPr>
              <a:lstStyle/>
              <a:p>
                <a:r>
                  <a:rPr lang="en-US" sz="2800" b="1" dirty="0" smtClean="0"/>
                  <a:t>Random bit b</a:t>
                </a:r>
              </a:p>
              <a:p>
                <a14:m>
                  <m:oMath xmlns:m="http://schemas.openxmlformats.org/officeDocument/2006/math">
                    <m:r>
                      <a:rPr lang="en-US" sz="2800" b="1">
                        <a:latin typeface="Cambria Math" panose="02040503050406030204" pitchFamily="18" charset="0"/>
                        <a:ea typeface="Cambria Math" panose="02040503050406030204" pitchFamily="18" charset="0"/>
                      </a:rPr>
                      <m:t>𝐊</m:t>
                    </m:r>
                    <m:r>
                      <a:rPr lang="en-US" sz="2800" b="1" i="1">
                        <a:latin typeface="Cambria Math" panose="02040503050406030204" pitchFamily="18" charset="0"/>
                        <a:ea typeface="Cambria Math" panose="02040503050406030204" pitchFamily="18" charset="0"/>
                      </a:rPr>
                      <m:t>←</m:t>
                    </m:r>
                    <m:r>
                      <a:rPr lang="en-US" sz="2800" b="1">
                        <a:latin typeface="Cambria Math" panose="02040503050406030204" pitchFamily="18" charset="0"/>
                      </a:rPr>
                      <m:t>𝐆𝐞𝐧</m:t>
                    </m:r>
                    <m:d>
                      <m:dPr>
                        <m:ctrlPr>
                          <a:rPr lang="en-US" sz="2800" b="1" i="1">
                            <a:latin typeface="Cambria Math" panose="02040503050406030204" pitchFamily="18" charset="0"/>
                          </a:rPr>
                        </m:ctrlPr>
                      </m:dPr>
                      <m:e>
                        <m:sSup>
                          <m:sSupPr>
                            <m:ctrlPr>
                              <a:rPr lang="en-US" sz="2800" b="1" i="1">
                                <a:latin typeface="Cambria Math" panose="02040503050406030204" pitchFamily="18" charset="0"/>
                              </a:rPr>
                            </m:ctrlPr>
                          </m:sSupPr>
                          <m:e>
                            <m:r>
                              <a:rPr lang="en-US" sz="2800" b="1" i="1">
                                <a:latin typeface="Cambria Math" panose="02040503050406030204" pitchFamily="18" charset="0"/>
                              </a:rPr>
                              <m:t>𝟏</m:t>
                            </m:r>
                          </m:e>
                          <m:sup>
                            <m:r>
                              <a:rPr lang="en-US" sz="2800" b="1" i="1">
                                <a:latin typeface="Cambria Math" panose="02040503050406030204" pitchFamily="18" charset="0"/>
                              </a:rPr>
                              <m:t>𝒏</m:t>
                            </m:r>
                          </m:sup>
                        </m:sSup>
                      </m:e>
                    </m:d>
                  </m:oMath>
                </a14:m>
                <a:r>
                  <a:rPr lang="en-US" sz="2800" b="1" dirty="0"/>
                  <a:t> </a:t>
                </a:r>
              </a:p>
              <a:p>
                <a:r>
                  <a:rPr lang="en-US" sz="2800" b="1" dirty="0" smtClean="0"/>
                  <a:t>Truly random </a:t>
                </a:r>
                <a:r>
                  <a:rPr lang="en-US" sz="2800" b="1" dirty="0" err="1" smtClean="0"/>
                  <a:t>func</a:t>
                </a:r>
                <a:r>
                  <a:rPr lang="en-US" sz="2800" b="1" dirty="0" smtClean="0"/>
                  <a:t> R</a:t>
                </a:r>
              </a:p>
              <a:p>
                <a:r>
                  <a:rPr lang="en-US" sz="2800" b="1" dirty="0" err="1" smtClean="0"/>
                  <a:t>r</a:t>
                </a:r>
                <a:r>
                  <a:rPr lang="en-US" sz="2800" b="1" baseline="-25000" dirty="0" err="1" smtClean="0"/>
                  <a:t>i</a:t>
                </a:r>
                <a:r>
                  <a:rPr lang="en-US" sz="2800" b="1" dirty="0" smtClean="0"/>
                  <a:t> = F</a:t>
                </a:r>
                <a:r>
                  <a:rPr lang="en-US" sz="2800" b="1" baseline="-25000" dirty="0" smtClean="0"/>
                  <a:t>K</a:t>
                </a:r>
                <a:r>
                  <a:rPr lang="en-US" sz="2800" b="1" dirty="0" smtClean="0"/>
                  <a:t>(m</a:t>
                </a:r>
                <a:r>
                  <a:rPr lang="en-US" sz="2800" b="1" baseline="-25000" dirty="0" smtClean="0"/>
                  <a:t>i</a:t>
                </a:r>
                <a:r>
                  <a:rPr lang="en-US" sz="2800" b="1" dirty="0" smtClean="0"/>
                  <a:t>)    if b=1</a:t>
                </a:r>
              </a:p>
              <a:p>
                <a:r>
                  <a:rPr lang="en-US" sz="2800" b="1" dirty="0" smtClean="0"/>
                  <a:t>       R(m</a:t>
                </a:r>
                <a:r>
                  <a:rPr lang="en-US" sz="2800" b="1" baseline="-25000" dirty="0" smtClean="0"/>
                  <a:t>i</a:t>
                </a:r>
                <a:r>
                  <a:rPr lang="en-US" sz="2800" b="1" dirty="0" smtClean="0"/>
                  <a:t>)    </a:t>
                </a:r>
                <a:r>
                  <a:rPr lang="en-US" sz="2800" b="1" dirty="0" err="1" smtClean="0"/>
                  <a:t>o.w</a:t>
                </a:r>
                <a:endParaRPr lang="en-US" sz="2800" b="1" dirty="0" smtClean="0"/>
              </a:p>
            </p:txBody>
          </p:sp>
        </mc:Choice>
        <mc:Fallback xmlns="">
          <p:sp>
            <p:nvSpPr>
              <p:cNvPr id="11" name="TextBox 10"/>
              <p:cNvSpPr txBox="1">
                <a:spLocks noRot="1" noChangeAspect="1" noMove="1" noResize="1" noEditPoints="1" noAdjustHandles="1" noChangeArrowheads="1" noChangeShapeType="1" noTextEdit="1"/>
              </p:cNvSpPr>
              <p:nvPr/>
            </p:nvSpPr>
            <p:spPr>
              <a:xfrm>
                <a:off x="8726873" y="4439704"/>
                <a:ext cx="3486364" cy="2246769"/>
              </a:xfrm>
              <a:prstGeom prst="rect">
                <a:avLst/>
              </a:prstGeom>
              <a:blipFill>
                <a:blip r:embed="rId5"/>
                <a:stretch>
                  <a:fillRect l="-3678" t="-2439" b="-6775"/>
                </a:stretch>
              </a:blipFill>
            </p:spPr>
            <p:txBody>
              <a:bodyPr/>
              <a:lstStyle/>
              <a:p>
                <a:r>
                  <a:rPr lang="en-US">
                    <a:noFill/>
                  </a:rPr>
                  <a:t> </a:t>
                </a:r>
              </a:p>
            </p:txBody>
          </p:sp>
        </mc:Fallback>
      </mc:AlternateContent>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534121" cy="461665"/>
          </a:xfrm>
          <a:prstGeom prst="rect">
            <a:avLst/>
          </a:prstGeom>
        </p:spPr>
        <p:txBody>
          <a:bodyPr wrap="none">
            <a:spAutoFit/>
          </a:bodyPr>
          <a:lstStyle/>
          <a:p>
            <a:r>
              <a:rPr lang="en-US" sz="2400" dirty="0" smtClean="0"/>
              <a:t>m</a:t>
            </a:r>
            <a:r>
              <a:rPr lang="en-US" sz="2400" baseline="-25000" dirty="0" smtClean="0"/>
              <a:t>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397866" cy="461665"/>
          </a:xfrm>
          <a:prstGeom prst="rect">
            <a:avLst/>
          </a:prstGeom>
        </p:spPr>
        <p:txBody>
          <a:bodyPr wrap="none">
            <a:spAutoFit/>
          </a:bodyPr>
          <a:lstStyle/>
          <a:p>
            <a:r>
              <a:rPr lang="en-US" sz="2400" b="1" dirty="0" smtClean="0"/>
              <a:t>r</a:t>
            </a:r>
            <a:r>
              <a:rPr lang="en-US" sz="2400" b="1" baseline="-25000" dirty="0" smtClean="0"/>
              <a:t>2</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397866" cy="461665"/>
          </a:xfrm>
          <a:prstGeom prst="rect">
            <a:avLst/>
          </a:prstGeom>
        </p:spPr>
        <p:txBody>
          <a:bodyPr wrap="none">
            <a:spAutoFit/>
          </a:bodyPr>
          <a:lstStyle/>
          <a:p>
            <a:r>
              <a:rPr lang="en-US" sz="2400" b="1" dirty="0" smtClean="0"/>
              <a:t>r</a:t>
            </a:r>
            <a:r>
              <a:rPr lang="en-US" sz="2400" b="1" baseline="-25000" dirty="0" smtClean="0"/>
              <a:t>3</a:t>
            </a:r>
            <a:endParaRPr lang="en-US" sz="2400" b="1" dirty="0"/>
          </a:p>
        </p:txBody>
      </p:sp>
      <p:sp>
        <p:nvSpPr>
          <p:cNvPr id="32" name="Rectangle 31"/>
          <p:cNvSpPr/>
          <p:nvPr/>
        </p:nvSpPr>
        <p:spPr>
          <a:xfrm>
            <a:off x="2482067" y="2800402"/>
            <a:ext cx="534121" cy="461665"/>
          </a:xfrm>
          <a:prstGeom prst="rect">
            <a:avLst/>
          </a:prstGeom>
        </p:spPr>
        <p:txBody>
          <a:bodyPr wrap="none">
            <a:spAutoFit/>
          </a:bodyPr>
          <a:lstStyle/>
          <a:p>
            <a:r>
              <a:rPr lang="en-US" sz="2400" dirty="0" smtClean="0"/>
              <a:t>m</a:t>
            </a:r>
            <a:r>
              <a:rPr lang="en-US" sz="2400" baseline="-25000" dirty="0" smtClean="0"/>
              <a:t>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r>
                            <a:rPr lang="en-US" sz="4000" b="0" i="1" smtClean="0">
                              <a:solidFill>
                                <a:schemeClr val="tx1"/>
                              </a:solidFill>
                              <a:latin typeface="Cambria Math" panose="02040503050406030204" pitchFamily="18" charset="0"/>
                              <a:ea typeface="Cambria Math" panose="02040503050406030204" pitchFamily="18" charset="0"/>
                            </a:rPr>
                            <m:t>𝐴</m:t>
                          </m:r>
                          <m:r>
                            <a:rPr lang="en-US" sz="4000" b="0" i="1" smtClean="0">
                              <a:solidFill>
                                <a:schemeClr val="tx1"/>
                              </a:solidFill>
                              <a:latin typeface="Cambria Math" panose="02040503050406030204" pitchFamily="18" charset="0"/>
                              <a:ea typeface="Cambria Math" panose="02040503050406030204" pitchFamily="18" charset="0"/>
                            </a:rPr>
                            <m:t>  </m:t>
                          </m:r>
                          <m:r>
                            <a:rPr lang="en-US" sz="4000" b="0" i="1" smtClean="0">
                              <a:solidFill>
                                <a:schemeClr val="tx1"/>
                              </a:solidFill>
                              <a:latin typeface="Cambria Math" panose="02040503050406030204" pitchFamily="18" charset="0"/>
                              <a:ea typeface="Cambria Math" panose="02040503050406030204" pitchFamily="18" charset="0"/>
                            </a:rPr>
                            <m:t>𝐺𝑢𝑒𝑠𝑠𝑒𝑠</m:t>
                          </m:r>
                          <m:r>
                            <a:rPr lang="en-US" sz="4000" b="0" i="1" smtClean="0">
                              <a:solidFill>
                                <a:schemeClr val="tx1"/>
                              </a:solidFill>
                              <a:latin typeface="Cambria Math" panose="02040503050406030204" pitchFamily="18" charset="0"/>
                              <a:ea typeface="Cambria Math" panose="02040503050406030204" pitchFamily="18" charset="0"/>
                            </a:rPr>
                            <m:t> </m:t>
                          </m:r>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𝑏</m:t>
                              </m:r>
                            </m:e>
                            <m:sup>
                              <m:r>
                                <a:rPr lang="en-US" sz="4000" b="0" i="1" smtClean="0">
                                  <a:solidFill>
                                    <a:schemeClr val="tx1"/>
                                  </a:solidFill>
                                  <a:latin typeface="Cambria Math" panose="02040503050406030204" pitchFamily="18" charset="0"/>
                                  <a:ea typeface="Cambria Math" panose="02040503050406030204" pitchFamily="18" charset="0"/>
                                </a:rPr>
                                <m:t>′</m:t>
                              </m:r>
                            </m:sup>
                          </m:sSup>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𝑏</m:t>
                          </m:r>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6"/>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834512" y="931990"/>
            <a:ext cx="1228181" cy="1261945"/>
          </a:xfrm>
          <a:prstGeom prst="rect">
            <a:avLst/>
          </a:prstGeom>
        </p:spPr>
      </p:pic>
      <p:sp>
        <p:nvSpPr>
          <p:cNvPr id="25" name="Rectangle 24"/>
          <p:cNvSpPr/>
          <p:nvPr/>
        </p:nvSpPr>
        <p:spPr>
          <a:xfrm>
            <a:off x="5729392" y="1886283"/>
            <a:ext cx="397866" cy="461665"/>
          </a:xfrm>
          <a:prstGeom prst="rect">
            <a:avLst/>
          </a:prstGeom>
        </p:spPr>
        <p:txBody>
          <a:bodyPr wrap="none">
            <a:spAutoFit/>
          </a:bodyPr>
          <a:lstStyle/>
          <a:p>
            <a:r>
              <a:rPr lang="en-US" sz="2400" b="1" dirty="0" smtClean="0"/>
              <a:t>r</a:t>
            </a:r>
            <a:r>
              <a:rPr lang="en-US" sz="2400" b="1" baseline="-25000" dirty="0" smtClean="0"/>
              <a:t>1</a:t>
            </a:r>
            <a:endParaRPr lang="en-US" sz="2400" b="1" dirty="0"/>
          </a:p>
        </p:txBody>
      </p:sp>
      <p:sp>
        <p:nvSpPr>
          <p:cNvPr id="3" name="Date Placeholder 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41512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8.33333E-7 3.7037E-7 L 0.32656 -0.00625 " pathEditMode="relative" rAng="0" ptsTypes="AA">
                                      <p:cBhvr>
                                        <p:cTn id="10" dur="2000" fill="hold"/>
                                        <p:tgtEl>
                                          <p:spTgt spid="9"/>
                                        </p:tgtEl>
                                        <p:attrNameLst>
                                          <p:attrName>ppt_x</p:attrName>
                                          <p:attrName>ppt_y</p:attrName>
                                        </p:attrNameLst>
                                      </p:cBhvr>
                                      <p:rCtr x="16328" y="-32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3.54167E-6 -2.22222E-6 L 0.33893 0.00533 " pathEditMode="relative" rAng="0" ptsTypes="AA">
                                      <p:cBhvr>
                                        <p:cTn id="22" dur="2000" fill="hold"/>
                                        <p:tgtEl>
                                          <p:spTgt spid="24"/>
                                        </p:tgtEl>
                                        <p:attrNameLst>
                                          <p:attrName>ppt_x</p:attrName>
                                          <p:attrName>ppt_y</p:attrName>
                                        </p:attrNameLst>
                                      </p:cBhvr>
                                      <p:rCtr x="16940" y="255"/>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8.33333E-7 1.85185E-6 L 0.33893 0.00532 " pathEditMode="relative" rAng="0" ptsTypes="AA">
                                      <p:cBhvr>
                                        <p:cTn id="34" dur="2000" fill="hold"/>
                                        <p:tgtEl>
                                          <p:spTgt spid="32"/>
                                        </p:tgtEl>
                                        <p:attrNameLst>
                                          <p:attrName>ppt_x</p:attrName>
                                          <p:attrName>ppt_y</p:attrName>
                                        </p:attrNameLst>
                                      </p:cBhvr>
                                      <p:rCtr x="16940" y="255"/>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4.16667E-6 4.44444E-6 L 0.33633 -0.00648 " pathEditMode="relative" rAng="0" ptsTypes="AA">
                                      <p:cBhvr>
                                        <p:cTn id="52" dur="2000" fill="hold"/>
                                        <p:tgtEl>
                                          <p:spTgt spid="20"/>
                                        </p:tgtEl>
                                        <p:attrNameLst>
                                          <p:attrName>ppt_x</p:attrName>
                                          <p:attrName>ppt_y</p:attrName>
                                        </p:attrNameLst>
                                      </p:cBhvr>
                                      <p:rCtr x="16771"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0" grpId="0"/>
      <p:bldP spid="20" grpId="1"/>
      <p:bldP spid="24" grpId="0"/>
      <p:bldP spid="24" grpId="1"/>
      <p:bldP spid="28" grpId="0"/>
      <p:bldP spid="31" grpId="0"/>
      <p:bldP spid="32" grpId="0"/>
      <p:bldP spid="32" grpId="1"/>
      <p:bldP spid="14" grpId="0"/>
      <p:bldP spid="2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 Security Concrete Version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t>Definition 3.25: </a:t>
                </a:r>
                <a:r>
                  <a:rPr lang="en-US" dirty="0" smtClean="0"/>
                  <a:t>A </a:t>
                </a:r>
                <a:r>
                  <a:rPr lang="en-US" dirty="0"/>
                  <a:t>keyed function </a:t>
                </a:r>
                <a14:m>
                  <m:oMath xmlns:m="http://schemas.openxmlformats.org/officeDocument/2006/math">
                    <m:r>
                      <m:rPr>
                        <m:sty m:val="p"/>
                      </m:rPr>
                      <a:rPr lang="en-US">
                        <a:latin typeface="Cambria Math" panose="02040503050406030204" pitchFamily="18" charset="0"/>
                        <a:ea typeface="Cambria Math" panose="02040503050406030204" pitchFamily="18" charset="0"/>
                      </a:rPr>
                      <m:t>F</m:t>
                    </m:r>
                    <m:r>
                      <a:rPr lang="en-US">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b="0" i="1" smtClean="0">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b="0" i="1" smtClean="0">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b="0" i="1" smtClean="0">
                            <a:latin typeface="Cambria Math" panose="02040503050406030204" pitchFamily="18" charset="0"/>
                            <a:ea typeface="Cambria Math" panose="02040503050406030204" pitchFamily="18" charset="0"/>
                          </a:rPr>
                          <m:t>𝑛</m:t>
                        </m:r>
                      </m:sup>
                    </m:sSup>
                  </m:oMath>
                </a14:m>
                <a:r>
                  <a:rPr lang="en-US" dirty="0" smtClean="0"/>
                  <a:t> </a:t>
                </a:r>
                <a:r>
                  <a:rPr lang="en-US" dirty="0"/>
                  <a:t>is </a:t>
                </a:r>
                <a:r>
                  <a:rPr lang="en-US" dirty="0" smtClean="0"/>
                  <a:t>a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𝑡</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𝑛</m:t>
                            </m:r>
                          </m:e>
                        </m:d>
                      </m:e>
                    </m:d>
                  </m:oMath>
                </a14:m>
                <a:r>
                  <a:rPr lang="en-US" i="1" dirty="0" smtClean="0"/>
                  <a:t>-secure pseudorandom </a:t>
                </a:r>
                <a:r>
                  <a:rPr lang="en-US" i="1" dirty="0"/>
                  <a:t>function </a:t>
                </a:r>
                <a:r>
                  <a:rPr lang="en-US" dirty="0" smtClean="0"/>
                  <a:t>if </a:t>
                </a:r>
                <a:r>
                  <a:rPr lang="en-US" b="1" dirty="0" smtClean="0"/>
                  <a:t>for all </a:t>
                </a:r>
                <a:r>
                  <a:rPr lang="en-US" dirty="0" smtClean="0"/>
                  <a:t>distinguishers D </a:t>
                </a:r>
                <a:r>
                  <a:rPr lang="en-US" b="1" dirty="0" smtClean="0"/>
                  <a:t>running in time at most </a:t>
                </a:r>
                <a14:m>
                  <m:oMath xmlns:m="http://schemas.openxmlformats.org/officeDocument/2006/math">
                    <m:r>
                      <a:rPr lang="en-US" b="1" i="1">
                        <a:latin typeface="Cambria Math" panose="02040503050406030204" pitchFamily="18" charset="0"/>
                      </a:rPr>
                      <m:t>𝒕</m:t>
                    </m:r>
                    <m:d>
                      <m:dPr>
                        <m:ctrlPr>
                          <a:rPr lang="en-US" b="1" i="1">
                            <a:latin typeface="Cambria Math" panose="02040503050406030204" pitchFamily="18" charset="0"/>
                          </a:rPr>
                        </m:ctrlPr>
                      </m:dPr>
                      <m:e>
                        <m:r>
                          <a:rPr lang="en-US" b="1" i="1">
                            <a:latin typeface="Cambria Math" panose="02040503050406030204" pitchFamily="18" charset="0"/>
                          </a:rPr>
                          <m:t>𝒏</m:t>
                        </m:r>
                      </m:e>
                    </m:d>
                  </m:oMath>
                </a14:m>
                <a:r>
                  <a:rPr lang="en-US" dirty="0" smtClean="0"/>
                  <a:t> and </a:t>
                </a:r>
                <a:r>
                  <a:rPr lang="en-US" b="1" dirty="0" smtClean="0"/>
                  <a:t>making at most </a:t>
                </a:r>
                <a14:m>
                  <m:oMath xmlns:m="http://schemas.openxmlformats.org/officeDocument/2006/math">
                    <m:r>
                      <a:rPr lang="en-US" b="1" i="1" smtClean="0">
                        <a:latin typeface="Cambria Math" panose="02040503050406030204" pitchFamily="18" charset="0"/>
                        <a:ea typeface="Cambria Math" panose="02040503050406030204" pitchFamily="18" charset="0"/>
                      </a:rPr>
                      <m:t>𝒒</m:t>
                    </m:r>
                    <m:d>
                      <m:dPr>
                        <m:ctrlPr>
                          <a:rPr lang="en-US" b="1" i="1">
                            <a:latin typeface="Cambria Math" panose="02040503050406030204" pitchFamily="18" charset="0"/>
                          </a:rPr>
                        </m:ctrlPr>
                      </m:dPr>
                      <m:e>
                        <m:r>
                          <a:rPr lang="en-US" b="1" i="1">
                            <a:latin typeface="Cambria Math" panose="02040503050406030204" pitchFamily="18" charset="0"/>
                          </a:rPr>
                          <m:t>𝒏</m:t>
                        </m:r>
                      </m:e>
                    </m:d>
                  </m:oMath>
                </a14:m>
                <a:r>
                  <a:rPr lang="en-US" b="1" dirty="0" smtClean="0"/>
                  <a:t> queries</a:t>
                </a:r>
                <a:r>
                  <a:rPr lang="en-US" dirty="0" smtClean="0"/>
                  <a:t>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𝑃𝑟</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𝐷</m:t>
                                  </m:r>
                                </m:e>
                                <m:sup>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𝑘</m:t>
                                      </m:r>
                                    </m:sub>
                                  </m:sSub>
                                  <m:r>
                                    <a:rPr lang="en-US" i="1">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m:t>
                                      </m:r>
                                    </m:e>
                                    <m:sup>
                                      <m:r>
                                        <a:rPr lang="en-US" i="1">
                                          <a:latin typeface="Cambria Math" panose="02040503050406030204" pitchFamily="18" charset="0"/>
                                          <a:ea typeface="Cambria Math" panose="02040503050406030204" pitchFamily="18" charset="0"/>
                                        </a:rPr>
                                        <m:t>𝑛</m:t>
                                      </m:r>
                                    </m:sup>
                                  </m:sSup>
                                </m:e>
                              </m:d>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𝑃𝑟</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𝐷</m:t>
                                  </m:r>
                                </m:e>
                                <m:sup>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ea typeface="Cambria Math" panose="02040503050406030204" pitchFamily="18" charset="0"/>
                                    </a:rPr>
                                  </m:ctrlPr>
                                </m:dPr>
                                <m:e>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m:t>
                                      </m:r>
                                    </m:e>
                                    <m:sup>
                                      <m:r>
                                        <a:rPr lang="en-US" b="0" i="1" smtClean="0">
                                          <a:latin typeface="Cambria Math" panose="02040503050406030204" pitchFamily="18" charset="0"/>
                                          <a:ea typeface="Cambria Math" panose="02040503050406030204" pitchFamily="18" charset="0"/>
                                        </a:rPr>
                                        <m:t>𝑛</m:t>
                                      </m:r>
                                    </m:sup>
                                  </m:sSup>
                                </m:e>
                              </m:d>
                            </m:e>
                          </m:d>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rPr>
                          </m:ctrlPr>
                        </m:dPr>
                        <m:e>
                          <m:r>
                            <a:rPr lang="en-US" i="1">
                              <a:latin typeface="Cambria Math" panose="02040503050406030204" pitchFamily="18" charset="0"/>
                            </a:rPr>
                            <m:t>𝑛</m:t>
                          </m:r>
                        </m:e>
                      </m:d>
                    </m:oMath>
                  </m:oMathPara>
                </a14:m>
                <a:endParaRPr lang="en-US" dirty="0" smtClean="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8265681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p:sp>
        <p:nvSpPr>
          <p:cNvPr id="2" name="Title 1"/>
          <p:cNvSpPr>
            <a:spLocks noGrp="1"/>
          </p:cNvSpPr>
          <p:nvPr>
            <p:ph type="title"/>
          </p:nvPr>
        </p:nvSpPr>
        <p:spPr/>
        <p:txBody>
          <a:bodyPr/>
          <a:lstStyle/>
          <a:p>
            <a:r>
              <a:rPr lang="en-US" dirty="0" smtClean="0"/>
              <a:t>Reminder: CPA-Security (Single Message)</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960519" cy="461665"/>
          </a:xfrm>
          <a:prstGeom prst="rect">
            <a:avLst/>
          </a:prstGeom>
        </p:spPr>
        <p:txBody>
          <a:bodyPr wrap="none">
            <a:spAutoFit/>
          </a:bodyPr>
          <a:lstStyle/>
          <a:p>
            <a:r>
              <a:rPr lang="en-US" sz="2400" dirty="0" smtClean="0"/>
              <a:t>m</a:t>
            </a:r>
            <a:r>
              <a:rPr lang="en-US" sz="2400" baseline="-25000" dirty="0" smtClean="0"/>
              <a:t>0</a:t>
            </a:r>
            <a:r>
              <a:rPr lang="en-US" sz="2400" dirty="0" smtClean="0"/>
              <a:t>,m</a:t>
            </a:r>
            <a:r>
              <a:rPr lang="en-US" sz="2400" baseline="-25000" dirty="0" smtClean="0"/>
              <a:t>1</a:t>
            </a:r>
            <a:endParaRPr lang="en-US" sz="2400" baseline="-25000" dirty="0"/>
          </a:p>
        </p:txBody>
      </p:sp>
      <mc:AlternateContent xmlns:mc="http://schemas.openxmlformats.org/markup-compatibility/2006" xmlns:a14="http://schemas.microsoft.com/office/drawing/2010/main">
        <mc:Choice Requires="a14">
          <p:sp>
            <p:nvSpPr>
              <p:cNvPr id="11" name="TextBox 10"/>
              <p:cNvSpPr txBox="1"/>
              <p:nvPr/>
            </p:nvSpPr>
            <p:spPr>
              <a:xfrm>
                <a:off x="8524563" y="4467175"/>
                <a:ext cx="2369046" cy="954107"/>
              </a:xfrm>
              <a:prstGeom prst="rect">
                <a:avLst/>
              </a:prstGeom>
              <a:noFill/>
            </p:spPr>
            <p:txBody>
              <a:bodyPr wrap="none" rtlCol="0">
                <a:spAutoFit/>
              </a:bodyPr>
              <a:lstStyle/>
              <a:p>
                <a:r>
                  <a:rPr lang="en-US" sz="2800" b="1" dirty="0" smtClean="0"/>
                  <a:t>Random bit b</a:t>
                </a:r>
              </a:p>
              <a:p>
                <a14:m>
                  <m:oMath xmlns:m="http://schemas.openxmlformats.org/officeDocument/2006/math">
                    <m:r>
                      <a:rPr lang="en-US" sz="2800" b="1">
                        <a:latin typeface="Cambria Math" panose="02040503050406030204" pitchFamily="18" charset="0"/>
                        <a:ea typeface="Cambria Math" panose="02040503050406030204" pitchFamily="18" charset="0"/>
                      </a:rPr>
                      <m:t>𝐊</m:t>
                    </m:r>
                    <m:r>
                      <a:rPr lang="en-US" sz="2800" b="1" i="1" smtClean="0">
                        <a:latin typeface="Cambria Math" panose="02040503050406030204" pitchFamily="18" charset="0"/>
                        <a:ea typeface="Cambria Math" panose="02040503050406030204" pitchFamily="18" charset="0"/>
                      </a:rPr>
                      <m:t>←</m:t>
                    </m:r>
                    <m:r>
                      <a:rPr lang="en-US" sz="2800" b="1" i="0" smtClean="0">
                        <a:latin typeface="Cambria Math" panose="02040503050406030204" pitchFamily="18" charset="0"/>
                      </a:rPr>
                      <m:t>𝐆𝐞𝐧</m:t>
                    </m:r>
                    <m:d>
                      <m:dPr>
                        <m:ctrlPr>
                          <a:rPr lang="en-US" sz="2800" b="1" i="1">
                            <a:latin typeface="Cambria Math" panose="02040503050406030204" pitchFamily="18" charset="0"/>
                          </a:rPr>
                        </m:ctrlPr>
                      </m:dPr>
                      <m:e>
                        <m:sSup>
                          <m:sSupPr>
                            <m:ctrlPr>
                              <a:rPr lang="en-US" sz="2800" b="1" i="1">
                                <a:latin typeface="Cambria Math" panose="02040503050406030204" pitchFamily="18" charset="0"/>
                              </a:rPr>
                            </m:ctrlPr>
                          </m:sSupPr>
                          <m:e>
                            <m:r>
                              <a:rPr lang="en-US" sz="2800" b="1" i="1">
                                <a:latin typeface="Cambria Math" panose="02040503050406030204" pitchFamily="18" charset="0"/>
                              </a:rPr>
                              <m:t>𝟏</m:t>
                            </m:r>
                          </m:e>
                          <m:sup>
                            <m:r>
                              <a:rPr lang="en-US" sz="2800" b="1" i="1">
                                <a:latin typeface="Cambria Math" panose="02040503050406030204" pitchFamily="18" charset="0"/>
                              </a:rPr>
                              <m:t>𝒏</m:t>
                            </m:r>
                          </m:sup>
                        </m:sSup>
                      </m:e>
                    </m:d>
                  </m:oMath>
                </a14:m>
                <a:r>
                  <a:rPr lang="en-US" sz="2800" b="1" dirty="0" smtClean="0"/>
                  <a:t> </a:t>
                </a:r>
              </a:p>
            </p:txBody>
          </p:sp>
        </mc:Choice>
        <mc:Fallback xmlns="">
          <p:sp>
            <p:nvSpPr>
              <p:cNvPr id="11" name="TextBox 10"/>
              <p:cNvSpPr txBox="1">
                <a:spLocks noRot="1" noChangeAspect="1" noMove="1" noResize="1" noEditPoints="1" noAdjustHandles="1" noChangeArrowheads="1" noChangeShapeType="1" noTextEdit="1"/>
              </p:cNvSpPr>
              <p:nvPr/>
            </p:nvSpPr>
            <p:spPr>
              <a:xfrm>
                <a:off x="8524563" y="4467175"/>
                <a:ext cx="2369046" cy="954107"/>
              </a:xfrm>
              <a:prstGeom prst="rect">
                <a:avLst/>
              </a:prstGeom>
              <a:blipFill>
                <a:blip r:embed="rId6"/>
                <a:stretch>
                  <a:fillRect l="-5141" t="-6410"/>
                </a:stretch>
              </a:blipFill>
            </p:spPr>
            <p:txBody>
              <a:bodyPr/>
              <a:lstStyle/>
              <a:p>
                <a:r>
                  <a:rPr lang="en-US">
                    <a:noFill/>
                  </a:rPr>
                  <a:t> </a:t>
                </a:r>
              </a:p>
            </p:txBody>
          </p:sp>
        </mc:Fallback>
      </mc:AlternateContent>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477307" y="1904175"/>
            <a:ext cx="1713931" cy="461665"/>
          </a:xfrm>
          <a:prstGeom prst="rect">
            <a:avLst/>
          </a:prstGeom>
        </p:spPr>
        <p:txBody>
          <a:bodyPr wrap="none">
            <a:spAutoFit/>
          </a:bodyPr>
          <a:lstStyle/>
          <a:p>
            <a:r>
              <a:rPr lang="en-US" sz="2400" b="1" dirty="0"/>
              <a:t>c = </a:t>
            </a:r>
            <a:r>
              <a:rPr lang="en-US" sz="2400" b="1" dirty="0" err="1" smtClean="0"/>
              <a:t>Enc</a:t>
            </a:r>
            <a:r>
              <a:rPr lang="en-US" sz="2400" b="1" baseline="-25000" dirty="0" err="1" smtClean="0"/>
              <a:t>K</a:t>
            </a:r>
            <a:r>
              <a:rPr lang="en-US" sz="2400" b="1" dirty="0" smtClean="0"/>
              <a:t>(</a:t>
            </a:r>
            <a:r>
              <a:rPr lang="en-US" sz="2400" b="1" dirty="0" err="1" smtClean="0"/>
              <a:t>m</a:t>
            </a:r>
            <a:r>
              <a:rPr lang="en-US" sz="2400" b="1" baseline="-25000" dirty="0" err="1" smtClean="0"/>
              <a:t>b</a:t>
            </a:r>
            <a:r>
              <a:rPr lang="en-US" sz="2400" b="1" dirty="0" smtClean="0"/>
              <a:t>)</a:t>
            </a:r>
            <a:endParaRPr lang="en-US" sz="2400" b="1" dirty="0"/>
          </a:p>
        </p:txBody>
      </p:sp>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534121" cy="461665"/>
          </a:xfrm>
          <a:prstGeom prst="rect">
            <a:avLst/>
          </a:prstGeom>
        </p:spPr>
        <p:txBody>
          <a:bodyPr wrap="none">
            <a:spAutoFit/>
          </a:bodyPr>
          <a:lstStyle/>
          <a:p>
            <a:r>
              <a:rPr lang="en-US" sz="2400" dirty="0" smtClean="0"/>
              <a:t>m</a:t>
            </a:r>
            <a:r>
              <a:rPr lang="en-US" sz="2400" baseline="-25000" dirty="0" smtClean="0"/>
              <a:t>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576992" y="2602563"/>
            <a:ext cx="1863011" cy="461665"/>
          </a:xfrm>
          <a:prstGeom prst="rect">
            <a:avLst/>
          </a:prstGeom>
        </p:spPr>
        <p:txBody>
          <a:bodyPr wrap="none">
            <a:spAutoFit/>
          </a:bodyPr>
          <a:lstStyle/>
          <a:p>
            <a:r>
              <a:rPr lang="en-US" sz="2400" b="1" dirty="0" smtClean="0"/>
              <a:t>c</a:t>
            </a:r>
            <a:r>
              <a:rPr lang="en-US" sz="2400" b="1" baseline="-25000" dirty="0" smtClean="0"/>
              <a:t>2</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2</a:t>
            </a:r>
            <a:r>
              <a:rPr lang="en-US" sz="2400" b="1" dirty="0" smtClean="0"/>
              <a:t>)</a:t>
            </a:r>
            <a:endParaRPr lang="en-US" sz="2400" b="1" dirty="0"/>
          </a:p>
        </p:txBody>
      </p:sp>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45312" y="3154352"/>
            <a:ext cx="1863011" cy="461665"/>
          </a:xfrm>
          <a:prstGeom prst="rect">
            <a:avLst/>
          </a:prstGeom>
        </p:spPr>
        <p:txBody>
          <a:bodyPr wrap="none">
            <a:spAutoFit/>
          </a:bodyPr>
          <a:lstStyle/>
          <a:p>
            <a:r>
              <a:rPr lang="en-US" sz="2400" b="1" dirty="0" smtClean="0"/>
              <a:t>c</a:t>
            </a:r>
            <a:r>
              <a:rPr lang="en-US" sz="2400" b="1" baseline="-25000" dirty="0" smtClean="0"/>
              <a:t>3</a:t>
            </a:r>
            <a:r>
              <a:rPr lang="en-US" sz="2400" b="1" dirty="0" smtClean="0"/>
              <a:t> </a:t>
            </a:r>
            <a:r>
              <a:rPr lang="en-US" sz="2400" b="1" dirty="0"/>
              <a:t>= </a:t>
            </a:r>
            <a:r>
              <a:rPr lang="en-US" sz="2400" b="1" dirty="0" err="1" smtClean="0"/>
              <a:t>Enc</a:t>
            </a:r>
            <a:r>
              <a:rPr lang="en-US" sz="2400" b="1" baseline="-25000" dirty="0" err="1" smtClean="0"/>
              <a:t>K</a:t>
            </a:r>
            <a:r>
              <a:rPr lang="en-US" sz="2400" b="1" dirty="0" smtClean="0"/>
              <a:t>(m</a:t>
            </a:r>
            <a:r>
              <a:rPr lang="en-US" sz="2400" b="1" baseline="-25000" dirty="0" smtClean="0"/>
              <a:t>3</a:t>
            </a:r>
            <a:r>
              <a:rPr lang="en-US" sz="2400" b="1" dirty="0" smtClean="0"/>
              <a:t>)</a:t>
            </a:r>
            <a:endParaRPr lang="en-US" sz="2400" b="1" dirty="0"/>
          </a:p>
        </p:txBody>
      </p:sp>
      <p:sp>
        <p:nvSpPr>
          <p:cNvPr id="32" name="Rectangle 31"/>
          <p:cNvSpPr/>
          <p:nvPr/>
        </p:nvSpPr>
        <p:spPr>
          <a:xfrm>
            <a:off x="2482067" y="2800402"/>
            <a:ext cx="534121" cy="461665"/>
          </a:xfrm>
          <a:prstGeom prst="rect">
            <a:avLst/>
          </a:prstGeom>
        </p:spPr>
        <p:txBody>
          <a:bodyPr wrap="none">
            <a:spAutoFit/>
          </a:bodyPr>
          <a:lstStyle/>
          <a:p>
            <a:r>
              <a:rPr lang="en-US" sz="2400" dirty="0" smtClean="0"/>
              <a:t>m</a:t>
            </a:r>
            <a:r>
              <a:rPr lang="en-US" sz="2400" baseline="-25000" dirty="0" smtClean="0"/>
              <a:t>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980792" y="3717114"/>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𝑃𝑃𝑇</m:t>
                      </m:r>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a:rPr lang="en-US" sz="4000" i="1" smtClean="0">
                          <a:solidFill>
                            <a:schemeClr val="tx1"/>
                          </a:solidFill>
                          <a:latin typeface="Cambria Math" panose="02040503050406030204" pitchFamily="18" charset="0"/>
                          <a:ea typeface="Cambria Math" panose="02040503050406030204" pitchFamily="18" charset="0"/>
                        </a:rPr>
                        <m:t>𝜇</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m:oMathPara>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r>
                            <a:rPr lang="en-US" sz="4000" b="0" i="1" smtClean="0">
                              <a:solidFill>
                                <a:schemeClr val="tx1"/>
                              </a:solidFill>
                              <a:latin typeface="Cambria Math" panose="02040503050406030204" pitchFamily="18" charset="0"/>
                              <a:ea typeface="Cambria Math" panose="02040503050406030204" pitchFamily="18" charset="0"/>
                            </a:rPr>
                            <m:t>𝐴</m:t>
                          </m:r>
                          <m:r>
                            <a:rPr lang="en-US" sz="4000" b="0" i="1" smtClean="0">
                              <a:solidFill>
                                <a:schemeClr val="tx1"/>
                              </a:solidFill>
                              <a:latin typeface="Cambria Math" panose="02040503050406030204" pitchFamily="18" charset="0"/>
                              <a:ea typeface="Cambria Math" panose="02040503050406030204" pitchFamily="18" charset="0"/>
                            </a:rPr>
                            <m:t>  </m:t>
                          </m:r>
                          <m:r>
                            <a:rPr lang="en-US" sz="4000" b="0" i="1" smtClean="0">
                              <a:solidFill>
                                <a:schemeClr val="tx1"/>
                              </a:solidFill>
                              <a:latin typeface="Cambria Math" panose="02040503050406030204" pitchFamily="18" charset="0"/>
                              <a:ea typeface="Cambria Math" panose="02040503050406030204" pitchFamily="18" charset="0"/>
                            </a:rPr>
                            <m:t>𝐺𝑢𝑒𝑠𝑠𝑒𝑠</m:t>
                          </m:r>
                          <m:r>
                            <a:rPr lang="en-US" sz="4000" b="0" i="1" smtClean="0">
                              <a:solidFill>
                                <a:schemeClr val="tx1"/>
                              </a:solidFill>
                              <a:latin typeface="Cambria Math" panose="02040503050406030204" pitchFamily="18" charset="0"/>
                              <a:ea typeface="Cambria Math" panose="02040503050406030204" pitchFamily="18" charset="0"/>
                            </a:rPr>
                            <m:t> </m:t>
                          </m:r>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𝑏</m:t>
                              </m:r>
                            </m:e>
                            <m:sup>
                              <m:r>
                                <a:rPr lang="en-US" sz="4000" b="0" i="1" smtClean="0">
                                  <a:solidFill>
                                    <a:schemeClr val="tx1"/>
                                  </a:solidFill>
                                  <a:latin typeface="Cambria Math" panose="02040503050406030204" pitchFamily="18" charset="0"/>
                                  <a:ea typeface="Cambria Math" panose="02040503050406030204" pitchFamily="18" charset="0"/>
                                </a:rPr>
                                <m:t>′</m:t>
                              </m:r>
                            </m:sup>
                          </m:sSup>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𝑏</m:t>
                          </m:r>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𝜇</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980792" y="3717114"/>
                <a:ext cx="11066055" cy="4351338"/>
              </a:xfrm>
              <a:blipFill>
                <a:blip r:embed="rId7"/>
                <a:stretch>
                  <a:fillRect/>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99834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8.33333E-7 3.7037E-7 L 0.32656 -0.00625 " pathEditMode="relative" rAng="0" ptsTypes="AA">
                                      <p:cBhvr>
                                        <p:cTn id="10" dur="2000" fill="hold"/>
                                        <p:tgtEl>
                                          <p:spTgt spid="9"/>
                                        </p:tgtEl>
                                        <p:attrNameLst>
                                          <p:attrName>ppt_x</p:attrName>
                                          <p:attrName>ppt_y</p:attrName>
                                        </p:attrNameLst>
                                      </p:cBhvr>
                                      <p:rCtr x="16328" y="-32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3.54167E-6 -2.22222E-6 L 0.33893 0.00533 " pathEditMode="relative" rAng="0" ptsTypes="AA">
                                      <p:cBhvr>
                                        <p:cTn id="22" dur="2000" fill="hold"/>
                                        <p:tgtEl>
                                          <p:spTgt spid="24"/>
                                        </p:tgtEl>
                                        <p:attrNameLst>
                                          <p:attrName>ppt_x</p:attrName>
                                          <p:attrName>ppt_y</p:attrName>
                                        </p:attrNameLst>
                                      </p:cBhvr>
                                      <p:rCtr x="16940" y="255"/>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8.33333E-7 1.85185E-6 L 0.33893 0.00532 " pathEditMode="relative" rAng="0" ptsTypes="AA">
                                      <p:cBhvr>
                                        <p:cTn id="34" dur="2000" fill="hold"/>
                                        <p:tgtEl>
                                          <p:spTgt spid="32"/>
                                        </p:tgtEl>
                                        <p:attrNameLst>
                                          <p:attrName>ppt_x</p:attrName>
                                          <p:attrName>ppt_y</p:attrName>
                                        </p:attrNameLst>
                                      </p:cBhvr>
                                      <p:rCtr x="16940" y="255"/>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4.16667E-6 4.44444E-6 L 0.33633 -0.00648 " pathEditMode="relative" rAng="0" ptsTypes="AA">
                                      <p:cBhvr>
                                        <p:cTn id="52" dur="2000" fill="hold"/>
                                        <p:tgtEl>
                                          <p:spTgt spid="20"/>
                                        </p:tgtEl>
                                        <p:attrNameLst>
                                          <p:attrName>ppt_x</p:attrName>
                                          <p:attrName>ppt_y</p:attrName>
                                        </p:attrNameLst>
                                      </p:cBhvr>
                                      <p:rCtr x="16771"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p:bldP spid="20" grpId="0"/>
      <p:bldP spid="20" grpId="1"/>
      <p:bldP spid="24" grpId="0"/>
      <p:bldP spid="24" grpId="1"/>
      <p:bldP spid="28" grpId="0"/>
      <p:bldP spid="31" grpId="0"/>
      <p:bldP spid="32" grpId="0"/>
      <p:bldP spid="32" grpId="1"/>
      <p:bldP spid="1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CPA-Secure Encryption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Gen: on input 1</a:t>
                </a:r>
                <a:r>
                  <a:rPr lang="en-US" baseline="30000" dirty="0" smtClean="0"/>
                  <a:t>n</a:t>
                </a:r>
                <a:r>
                  <a:rPr lang="en-US" dirty="0" smtClean="0"/>
                  <a:t> pick uniform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i="1">
                            <a:latin typeface="Cambria Math" panose="02040503050406030204" pitchFamily="18" charset="0"/>
                            <a:ea typeface="Cambria Math" panose="02040503050406030204" pitchFamily="18" charset="0"/>
                          </a:rPr>
                          <m:t>𝑛</m:t>
                        </m:r>
                      </m:sup>
                    </m:sSup>
                  </m:oMath>
                </a14:m>
                <a:r>
                  <a:rPr lang="en-US" dirty="0" smtClean="0"/>
                  <a:t> </a:t>
                </a:r>
              </a:p>
              <a:p>
                <a:r>
                  <a:rPr lang="en-US" dirty="0" err="1" smtClean="0"/>
                  <a:t>Enc</a:t>
                </a:r>
                <a:r>
                  <a:rPr lang="en-US" dirty="0" smtClean="0"/>
                  <a:t>: Input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i="1">
                            <a:latin typeface="Cambria Math" panose="02040503050406030204" pitchFamily="18" charset="0"/>
                            <a:ea typeface="Cambria Math" panose="02040503050406030204" pitchFamily="18" charset="0"/>
                          </a:rPr>
                          <m:t>𝑛</m:t>
                        </m:r>
                      </m:sup>
                    </m:sSup>
                  </m:oMath>
                </a14:m>
                <a:r>
                  <a:rPr lang="en-US" dirty="0" smtClean="0"/>
                  <a:t> and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i="1">
                            <a:latin typeface="Cambria Math" panose="02040503050406030204" pitchFamily="18" charset="0"/>
                            <a:ea typeface="Cambria Math" panose="02040503050406030204" pitchFamily="18" charset="0"/>
                          </a:rPr>
                          <m:t>𝑛</m:t>
                        </m:r>
                      </m:sup>
                    </m:sSup>
                  </m:oMath>
                </a14:m>
                <a:endParaRPr lang="en-US" dirty="0" smtClean="0"/>
              </a:p>
              <a:p>
                <a:pPr marL="0" indent="0">
                  <a:buNone/>
                </a:pPr>
                <a:r>
                  <a:rPr lang="en-US" dirty="0"/>
                  <a:t> </a:t>
                </a:r>
                <a:r>
                  <a:rPr lang="en-US" dirty="0" smtClean="0"/>
                  <a:t>          Output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e>
                    </m:d>
                  </m:oMath>
                </a14:m>
                <a:r>
                  <a:rPr lang="en-US" dirty="0" smtClean="0"/>
                  <a:t>          for uniform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i="1">
                            <a:latin typeface="Cambria Math" panose="02040503050406030204" pitchFamily="18" charset="0"/>
                            <a:ea typeface="Cambria Math" panose="02040503050406030204" pitchFamily="18" charset="0"/>
                          </a:rPr>
                          <m:t>𝑛</m:t>
                        </m:r>
                      </m:sup>
                    </m:sSup>
                  </m:oMath>
                </a14:m>
                <a:r>
                  <a:rPr lang="en-US" dirty="0"/>
                  <a:t> </a:t>
                </a:r>
                <a:endParaRPr lang="en-US" dirty="0" smtClean="0"/>
              </a:p>
              <a:p>
                <a:endParaRPr lang="en-US" dirty="0"/>
              </a:p>
              <a:p>
                <a:r>
                  <a:rPr lang="en-US" dirty="0" smtClean="0"/>
                  <a:t>Dec</a:t>
                </a:r>
                <a:r>
                  <a:rPr lang="en-US" dirty="0"/>
                  <a:t>: Input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i="1">
                            <a:latin typeface="Cambria Math" panose="02040503050406030204" pitchFamily="18" charset="0"/>
                            <a:ea typeface="Cambria Math" panose="02040503050406030204" pitchFamily="18" charset="0"/>
                          </a:rPr>
                          <m:t>𝑛</m:t>
                        </m:r>
                      </m:sup>
                    </m:sSup>
                  </m:oMath>
                </a14:m>
                <a:r>
                  <a:rPr lang="en-US" dirty="0"/>
                  <a:t> and</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𝑐</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b="0" i="1" smtClean="0">
                            <a:latin typeface="Cambria Math" panose="02040503050406030204" pitchFamily="18" charset="0"/>
                          </a:rPr>
                          <m:t>𝑠</m:t>
                        </m:r>
                      </m:e>
                    </m:d>
                  </m:oMath>
                </a14:m>
                <a:endParaRPr lang="en-US" dirty="0" smtClean="0"/>
              </a:p>
              <a:p>
                <a:pPr marL="0" indent="0">
                  <a:buNone/>
                </a:pPr>
                <a:r>
                  <a:rPr lang="en-US" dirty="0" smtClean="0"/>
                  <a:t>           </a:t>
                </a:r>
                <a:r>
                  <a:rPr lang="en-US" dirty="0"/>
                  <a:t>Output </a:t>
                </a:r>
                <a14:m>
                  <m:oMath xmlns:m="http://schemas.openxmlformats.org/officeDocument/2006/math">
                    <m:r>
                      <a:rPr lang="en-US" b="0" i="1" smtClean="0">
                        <a:latin typeface="Cambria Math" panose="02040503050406030204" pitchFamily="18" charset="0"/>
                      </a:rPr>
                      <m:t>𝑚</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𝑘</m:t>
                        </m:r>
                      </m:sub>
                    </m:sSub>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oMath>
                </a14:m>
                <a:endParaRPr lang="en-US" b="0" dirty="0" smtClean="0">
                  <a:ea typeface="Cambria Math" panose="02040503050406030204" pitchFamily="18" charset="0"/>
                </a:endParaRPr>
              </a:p>
              <a:p>
                <a:endParaRPr lang="en-US" dirty="0" smtClean="0"/>
              </a:p>
              <a:p>
                <a:pPr marL="0" indent="0">
                  <a:buNone/>
                </a:pPr>
                <a:r>
                  <a:rPr lang="en-US" b="1" dirty="0" smtClean="0"/>
                  <a:t>Theorem</a:t>
                </a:r>
                <a:r>
                  <a:rPr lang="en-US" dirty="0" smtClean="0"/>
                  <a:t>: If F is a pseudorandom function, then (</a:t>
                </a:r>
                <a:r>
                  <a:rPr lang="en-US" dirty="0" err="1" smtClean="0"/>
                  <a:t>Gen,Enc,Dec</a:t>
                </a:r>
                <a:r>
                  <a:rPr lang="en-US" dirty="0" smtClean="0"/>
                  <a:t>) is a CPA-secure encryption scheme for messages of length 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r="-1043"/>
                </a:stretch>
              </a:blipFill>
            </p:spPr>
            <p:txBody>
              <a:bodyPr/>
              <a:lstStyle/>
              <a:p>
                <a:r>
                  <a:rPr lang="en-US">
                    <a:noFill/>
                  </a:rPr>
                  <a:t> </a:t>
                </a:r>
              </a:p>
            </p:txBody>
          </p:sp>
        </mc:Fallback>
      </mc:AlternateContent>
      <p:sp>
        <p:nvSpPr>
          <p:cNvPr id="5" name="Rectangle 4"/>
          <p:cNvSpPr/>
          <p:nvPr/>
        </p:nvSpPr>
        <p:spPr>
          <a:xfrm>
            <a:off x="7147560" y="3307080"/>
            <a:ext cx="3794760" cy="166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How to begin proof?</a:t>
            </a:r>
            <a:endParaRPr lang="en-US" sz="3200" dirty="0"/>
          </a:p>
        </p:txBody>
      </p:sp>
      <p:sp>
        <p:nvSpPr>
          <p:cNvPr id="6" name="Date Placeholder 5"/>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425005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CPA-Security (Single Message)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cxnSp>
        <p:nvCxnSpPr>
          <p:cNvPr id="8" name="Straight Arrow Connector 7"/>
          <p:cNvCxnSpPr/>
          <p:nvPr/>
        </p:nvCxnSpPr>
        <p:spPr>
          <a:xfrm>
            <a:off x="2307147" y="192324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70760" y="1515424"/>
            <a:ext cx="960519" cy="461665"/>
          </a:xfrm>
          <a:prstGeom prst="rect">
            <a:avLst/>
          </a:prstGeom>
        </p:spPr>
        <p:txBody>
          <a:bodyPr wrap="none">
            <a:spAutoFit/>
          </a:bodyPr>
          <a:lstStyle/>
          <a:p>
            <a:r>
              <a:rPr lang="en-US" sz="2400" dirty="0" smtClean="0"/>
              <a:t>m</a:t>
            </a:r>
            <a:r>
              <a:rPr lang="en-US" sz="2400" baseline="-25000" dirty="0" smtClean="0"/>
              <a:t>0</a:t>
            </a:r>
            <a:r>
              <a:rPr lang="en-US" sz="2400" dirty="0" smtClean="0"/>
              <a:t>,m</a:t>
            </a:r>
            <a:r>
              <a:rPr lang="en-US" sz="2400" baseline="-25000" dirty="0" smtClean="0"/>
              <a:t>1</a:t>
            </a:r>
            <a:endParaRPr lang="en-US" sz="2400" baseline="-25000" dirty="0"/>
          </a:p>
        </p:txBody>
      </p:sp>
      <mc:AlternateContent xmlns:mc="http://schemas.openxmlformats.org/markup-compatibility/2006" xmlns:a14="http://schemas.microsoft.com/office/drawing/2010/main">
        <mc:Choice Requires="a14">
          <p:sp>
            <p:nvSpPr>
              <p:cNvPr id="11" name="TextBox 10"/>
              <p:cNvSpPr txBox="1"/>
              <p:nvPr/>
            </p:nvSpPr>
            <p:spPr>
              <a:xfrm>
                <a:off x="9783331" y="4449782"/>
                <a:ext cx="2421368" cy="954107"/>
              </a:xfrm>
              <a:prstGeom prst="rect">
                <a:avLst/>
              </a:prstGeom>
              <a:noFill/>
            </p:spPr>
            <p:txBody>
              <a:bodyPr wrap="none" rtlCol="0">
                <a:spAutoFit/>
              </a:bodyPr>
              <a:lstStyle/>
              <a:p>
                <a:r>
                  <a:rPr lang="en-US" sz="2800" b="1" dirty="0" smtClean="0"/>
                  <a:t>Random bit b</a:t>
                </a:r>
              </a:p>
              <a:p>
                <a:pPr/>
                <a14:m>
                  <m:oMathPara xmlns:m="http://schemas.openxmlformats.org/officeDocument/2006/math">
                    <m:oMathParaPr>
                      <m:jc m:val="centerGroup"/>
                    </m:oMathParaPr>
                    <m:oMath xmlns:m="http://schemas.openxmlformats.org/officeDocument/2006/math">
                      <m:r>
                        <a:rPr lang="en-US" sz="2800" b="1">
                          <a:latin typeface="Cambria Math" panose="02040503050406030204" pitchFamily="18" charset="0"/>
                          <a:ea typeface="Cambria Math" panose="02040503050406030204" pitchFamily="18" charset="0"/>
                        </a:rPr>
                        <m:t>𝐊</m:t>
                      </m:r>
                      <m:r>
                        <a:rPr lang="en-US" sz="2800" b="1" i="1">
                          <a:latin typeface="Cambria Math" panose="02040503050406030204" pitchFamily="18" charset="0"/>
                          <a:ea typeface="Cambria Math" panose="02040503050406030204" pitchFamily="18" charset="0"/>
                        </a:rPr>
                        <m:t>←</m:t>
                      </m:r>
                      <m:r>
                        <a:rPr lang="en-US" sz="2800" b="1">
                          <a:latin typeface="Cambria Math" panose="02040503050406030204" pitchFamily="18" charset="0"/>
                        </a:rPr>
                        <m:t>𝐆𝐞𝐧</m:t>
                      </m:r>
                      <m:d>
                        <m:dPr>
                          <m:ctrlPr>
                            <a:rPr lang="en-US" sz="2800" b="1" i="1">
                              <a:latin typeface="Cambria Math" panose="02040503050406030204" pitchFamily="18" charset="0"/>
                            </a:rPr>
                          </m:ctrlPr>
                        </m:dPr>
                        <m:e>
                          <m:sSup>
                            <m:sSupPr>
                              <m:ctrlPr>
                                <a:rPr lang="en-US" sz="2800" b="1" i="1">
                                  <a:latin typeface="Cambria Math" panose="02040503050406030204" pitchFamily="18" charset="0"/>
                                </a:rPr>
                              </m:ctrlPr>
                            </m:sSupPr>
                            <m:e>
                              <m:r>
                                <a:rPr lang="en-US" sz="2800" b="1" i="1">
                                  <a:latin typeface="Cambria Math" panose="02040503050406030204" pitchFamily="18" charset="0"/>
                                </a:rPr>
                                <m:t>𝟏</m:t>
                              </m:r>
                            </m:e>
                            <m:sup>
                              <m:r>
                                <a:rPr lang="en-US" sz="2800" b="1" i="1">
                                  <a:latin typeface="Cambria Math" panose="02040503050406030204" pitchFamily="18" charset="0"/>
                                </a:rPr>
                                <m:t>𝒏</m:t>
                              </m:r>
                            </m:sup>
                          </m:sSup>
                        </m:e>
                      </m:d>
                    </m:oMath>
                  </m:oMathPara>
                </a14:m>
                <a:endParaRPr lang="en-US" sz="2800" b="1" dirty="0" smtClean="0"/>
              </a:p>
            </p:txBody>
          </p:sp>
        </mc:Choice>
        <mc:Fallback xmlns="">
          <p:sp>
            <p:nvSpPr>
              <p:cNvPr id="11" name="TextBox 10"/>
              <p:cNvSpPr txBox="1">
                <a:spLocks noRot="1" noChangeAspect="1" noMove="1" noResize="1" noEditPoints="1" noAdjustHandles="1" noChangeArrowheads="1" noChangeShapeType="1" noTextEdit="1"/>
              </p:cNvSpPr>
              <p:nvPr/>
            </p:nvSpPr>
            <p:spPr>
              <a:xfrm>
                <a:off x="9783331" y="4449782"/>
                <a:ext cx="2421368" cy="954107"/>
              </a:xfrm>
              <a:prstGeom prst="rect">
                <a:avLst/>
              </a:prstGeom>
              <a:blipFill>
                <a:blip r:embed="rId5"/>
                <a:stretch>
                  <a:fillRect l="-5290" t="-6410"/>
                </a:stretch>
              </a:blipFill>
            </p:spPr>
            <p:txBody>
              <a:bodyPr/>
              <a:lstStyle/>
              <a:p>
                <a:r>
                  <a:rPr lang="en-US">
                    <a:noFill/>
                  </a:rPr>
                  <a:t> </a:t>
                </a:r>
              </a:p>
            </p:txBody>
          </p:sp>
        </mc:Fallback>
      </mc:AlternateContent>
      <p:cxnSp>
        <p:nvCxnSpPr>
          <p:cNvPr id="12" name="Straight Arrow Connector 11"/>
          <p:cNvCxnSpPr/>
          <p:nvPr/>
        </p:nvCxnSpPr>
        <p:spPr>
          <a:xfrm flipH="1" flipV="1">
            <a:off x="2230947" y="233570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5477307" y="1904175"/>
                <a:ext cx="220534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𝑘</m:t>
                              </m:r>
                            </m:sub>
                          </m:sSub>
                          <m:d>
                            <m:dPr>
                              <m:ctrlPr>
                                <a:rPr lang="en-US" sz="2400" i="1">
                                  <a:latin typeface="Cambria Math" panose="02040503050406030204" pitchFamily="18" charset="0"/>
                                </a:rPr>
                              </m:ctrlPr>
                            </m:dPr>
                            <m:e>
                              <m:r>
                                <a:rPr lang="en-US" sz="2400" i="1">
                                  <a:latin typeface="Cambria Math" panose="02040503050406030204" pitchFamily="18" charset="0"/>
                                </a:rPr>
                                <m:t>𝑟</m:t>
                              </m:r>
                            </m:e>
                          </m:d>
                          <m:r>
                            <a:rPr lang="en-US" sz="2400" i="1">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𝑚</m:t>
                              </m:r>
                            </m:e>
                            <m:sub>
                              <m:r>
                                <a:rPr lang="en-US" sz="2400" b="0" i="1" smtClean="0">
                                  <a:latin typeface="Cambria Math" panose="02040503050406030204" pitchFamily="18" charset="0"/>
                                  <a:ea typeface="Cambria Math" panose="02040503050406030204" pitchFamily="18" charset="0"/>
                                </a:rPr>
                                <m:t>𝑏</m:t>
                              </m:r>
                            </m:sub>
                          </m:sSub>
                        </m:e>
                      </m:d>
                      <m:r>
                        <a:rPr lang="en-US" sz="2400" i="1">
                          <a:latin typeface="Cambria Math" panose="02040503050406030204" pitchFamily="18" charset="0"/>
                          <a:ea typeface="Cambria Math" panose="02040503050406030204" pitchFamily="18" charset="0"/>
                        </a:rPr>
                        <m:t> </m:t>
                      </m:r>
                    </m:oMath>
                  </m:oMathPara>
                </a14:m>
                <a:endParaRPr lang="en-US" sz="2400" b="1" dirty="0"/>
              </a:p>
            </p:txBody>
          </p:sp>
        </mc:Choice>
        <mc:Fallback xmlns="">
          <p:sp>
            <p:nvSpPr>
              <p:cNvPr id="15" name="Rectangle 14"/>
              <p:cNvSpPr>
                <a:spLocks noRot="1" noChangeAspect="1" noMove="1" noResize="1" noEditPoints="1" noAdjustHandles="1" noChangeArrowheads="1" noChangeShapeType="1" noTextEdit="1"/>
              </p:cNvSpPr>
              <p:nvPr/>
            </p:nvSpPr>
            <p:spPr>
              <a:xfrm>
                <a:off x="5477307" y="1904175"/>
                <a:ext cx="2205347" cy="461665"/>
              </a:xfrm>
              <a:prstGeom prst="rect">
                <a:avLst/>
              </a:prstGeom>
              <a:blipFill>
                <a:blip r:embed="rId6"/>
                <a:stretch>
                  <a:fillRect b="-3947"/>
                </a:stretch>
              </a:blipFill>
            </p:spPr>
            <p:txBody>
              <a:bodyPr/>
              <a:lstStyle/>
              <a:p>
                <a:r>
                  <a:rPr lang="en-US">
                    <a:noFill/>
                  </a:rPr>
                  <a:t> </a:t>
                </a:r>
              </a:p>
            </p:txBody>
          </p:sp>
        </mc:Fallback>
      </mc:AlternateContent>
      <p:cxnSp>
        <p:nvCxnSpPr>
          <p:cNvPr id="16" name="Straight Arrow Connector 15"/>
          <p:cNvCxnSpPr/>
          <p:nvPr/>
        </p:nvCxnSpPr>
        <p:spPr>
          <a:xfrm>
            <a:off x="2070598" y="4466896"/>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09955" y="3978039"/>
            <a:ext cx="423514" cy="461665"/>
          </a:xfrm>
          <a:prstGeom prst="rect">
            <a:avLst/>
          </a:prstGeom>
          <a:noFill/>
        </p:spPr>
        <p:txBody>
          <a:bodyPr wrap="none" rtlCol="0">
            <a:spAutoFit/>
          </a:bodyPr>
          <a:lstStyle/>
          <a:p>
            <a:r>
              <a:rPr lang="en-US" sz="2400" dirty="0" smtClean="0"/>
              <a:t>b’</a:t>
            </a:r>
            <a:endParaRPr lang="en-US" sz="2400" dirty="0"/>
          </a:p>
        </p:txBody>
      </p:sp>
      <p:cxnSp>
        <p:nvCxnSpPr>
          <p:cNvPr id="23" name="Straight Arrow Connector 22"/>
          <p:cNvCxnSpPr/>
          <p:nvPr/>
        </p:nvCxnSpPr>
        <p:spPr>
          <a:xfrm>
            <a:off x="2237180" y="2685179"/>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97219" y="2194660"/>
            <a:ext cx="534121" cy="461665"/>
          </a:xfrm>
          <a:prstGeom prst="rect">
            <a:avLst/>
          </a:prstGeom>
        </p:spPr>
        <p:txBody>
          <a:bodyPr wrap="none">
            <a:spAutoFit/>
          </a:bodyPr>
          <a:lstStyle/>
          <a:p>
            <a:r>
              <a:rPr lang="en-US" sz="2400" dirty="0" smtClean="0"/>
              <a:t>m</a:t>
            </a:r>
            <a:r>
              <a:rPr lang="en-US" sz="2400" baseline="-25000" dirty="0" smtClean="0"/>
              <a:t>2</a:t>
            </a:r>
            <a:endParaRPr lang="en-US" sz="2400" baseline="-25000" dirty="0"/>
          </a:p>
        </p:txBody>
      </p:sp>
      <p:cxnSp>
        <p:nvCxnSpPr>
          <p:cNvPr id="27" name="Straight Arrow Connector 26"/>
          <p:cNvCxnSpPr/>
          <p:nvPr/>
        </p:nvCxnSpPr>
        <p:spPr>
          <a:xfrm flipH="1" flipV="1">
            <a:off x="2330797" y="297158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p:cNvSpPr/>
              <p:nvPr/>
            </p:nvSpPr>
            <p:spPr>
              <a:xfrm>
                <a:off x="5252532" y="2601530"/>
                <a:ext cx="23986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𝑘</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2</m:t>
                                  </m:r>
                                </m:sub>
                              </m:sSub>
                            </m:e>
                          </m:d>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𝑚</m:t>
                              </m:r>
                            </m:e>
                            <m:sub>
                              <m:r>
                                <a:rPr lang="en-US" sz="2400" b="0" i="1" smtClean="0">
                                  <a:latin typeface="Cambria Math" panose="02040503050406030204" pitchFamily="18" charset="0"/>
                                  <a:ea typeface="Cambria Math" panose="02040503050406030204" pitchFamily="18" charset="0"/>
                                </a:rPr>
                                <m:t>2</m:t>
                              </m:r>
                            </m:sub>
                          </m:sSub>
                        </m:e>
                      </m:d>
                      <m:r>
                        <a:rPr lang="en-US" sz="2400" i="1">
                          <a:latin typeface="Cambria Math" panose="02040503050406030204" pitchFamily="18" charset="0"/>
                          <a:ea typeface="Cambria Math" panose="02040503050406030204" pitchFamily="18" charset="0"/>
                        </a:rPr>
                        <m:t> </m:t>
                      </m:r>
                    </m:oMath>
                  </m:oMathPara>
                </a14:m>
                <a:endParaRPr lang="en-US" sz="2400" b="1" dirty="0"/>
              </a:p>
            </p:txBody>
          </p:sp>
        </mc:Choice>
        <mc:Fallback xmlns="">
          <p:sp>
            <p:nvSpPr>
              <p:cNvPr id="28" name="Rectangle 27"/>
              <p:cNvSpPr>
                <a:spLocks noRot="1" noChangeAspect="1" noMove="1" noResize="1" noEditPoints="1" noAdjustHandles="1" noChangeArrowheads="1" noChangeShapeType="1" noTextEdit="1"/>
              </p:cNvSpPr>
              <p:nvPr/>
            </p:nvSpPr>
            <p:spPr>
              <a:xfrm>
                <a:off x="5252532" y="2601530"/>
                <a:ext cx="2398670" cy="461665"/>
              </a:xfrm>
              <a:prstGeom prst="rect">
                <a:avLst/>
              </a:prstGeom>
              <a:blipFill>
                <a:blip r:embed="rId7"/>
                <a:stretch>
                  <a:fillRect b="-5333"/>
                </a:stretch>
              </a:blipFill>
            </p:spPr>
            <p:txBody>
              <a:bodyPr/>
              <a:lstStyle/>
              <a:p>
                <a:r>
                  <a:rPr lang="en-US">
                    <a:noFill/>
                  </a:rPr>
                  <a:t> </a:t>
                </a:r>
              </a:p>
            </p:txBody>
          </p:sp>
        </mc:Fallback>
      </mc:AlternateContent>
      <p:cxnSp>
        <p:nvCxnSpPr>
          <p:cNvPr id="29" name="Straight Arrow Connector 28"/>
          <p:cNvCxnSpPr/>
          <p:nvPr/>
        </p:nvCxnSpPr>
        <p:spPr>
          <a:xfrm>
            <a:off x="2335555" y="319476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Rectangle 30"/>
              <p:cNvSpPr/>
              <p:nvPr/>
            </p:nvSpPr>
            <p:spPr>
              <a:xfrm>
                <a:off x="5252532" y="3152734"/>
                <a:ext cx="233134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3</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𝑘</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b="0" i="1" smtClean="0">
                                      <a:latin typeface="Cambria Math" panose="02040503050406030204" pitchFamily="18" charset="0"/>
                                    </a:rPr>
                                    <m:t>3</m:t>
                                  </m:r>
                                </m:sub>
                              </m:sSub>
                            </m:e>
                          </m:d>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𝑚</m:t>
                              </m:r>
                            </m:e>
                            <m:sub>
                              <m:r>
                                <a:rPr lang="en-US" sz="2400" b="0" i="1" smtClean="0">
                                  <a:latin typeface="Cambria Math" panose="02040503050406030204" pitchFamily="18" charset="0"/>
                                  <a:ea typeface="Cambria Math" panose="02040503050406030204" pitchFamily="18" charset="0"/>
                                </a:rPr>
                                <m:t>3</m:t>
                              </m:r>
                            </m:sub>
                          </m:sSub>
                        </m:e>
                      </m:d>
                    </m:oMath>
                  </m:oMathPara>
                </a14:m>
                <a:endParaRPr lang="en-US" sz="2400" b="1" dirty="0"/>
              </a:p>
            </p:txBody>
          </p:sp>
        </mc:Choice>
        <mc:Fallback xmlns="">
          <p:sp>
            <p:nvSpPr>
              <p:cNvPr id="31" name="Rectangle 30"/>
              <p:cNvSpPr>
                <a:spLocks noRot="1" noChangeAspect="1" noMove="1" noResize="1" noEditPoints="1" noAdjustHandles="1" noChangeArrowheads="1" noChangeShapeType="1" noTextEdit="1"/>
              </p:cNvSpPr>
              <p:nvPr/>
            </p:nvSpPr>
            <p:spPr>
              <a:xfrm>
                <a:off x="5252532" y="3152734"/>
                <a:ext cx="2331344" cy="461665"/>
              </a:xfrm>
              <a:prstGeom prst="rect">
                <a:avLst/>
              </a:prstGeom>
              <a:blipFill>
                <a:blip r:embed="rId8"/>
                <a:stretch>
                  <a:fillRect b="-3947"/>
                </a:stretch>
              </a:blipFill>
            </p:spPr>
            <p:txBody>
              <a:bodyPr/>
              <a:lstStyle/>
              <a:p>
                <a:r>
                  <a:rPr lang="en-US">
                    <a:noFill/>
                  </a:rPr>
                  <a:t> </a:t>
                </a:r>
              </a:p>
            </p:txBody>
          </p:sp>
        </mc:Fallback>
      </mc:AlternateContent>
      <p:sp>
        <p:nvSpPr>
          <p:cNvPr id="32" name="Rectangle 31"/>
          <p:cNvSpPr/>
          <p:nvPr/>
        </p:nvSpPr>
        <p:spPr>
          <a:xfrm>
            <a:off x="2482067" y="2800402"/>
            <a:ext cx="534121" cy="461665"/>
          </a:xfrm>
          <a:prstGeom prst="rect">
            <a:avLst/>
          </a:prstGeom>
        </p:spPr>
        <p:txBody>
          <a:bodyPr wrap="none">
            <a:spAutoFit/>
          </a:bodyPr>
          <a:lstStyle/>
          <a:p>
            <a:r>
              <a:rPr lang="en-US" sz="2400" dirty="0" smtClean="0"/>
              <a:t>m</a:t>
            </a:r>
            <a:r>
              <a:rPr lang="en-US" sz="2400" baseline="-25000" dirty="0" smtClean="0"/>
              <a:t>3</a:t>
            </a:r>
            <a:endParaRPr lang="en-US" sz="2400" baseline="-25000" dirty="0"/>
          </a:p>
        </p:txBody>
      </p:sp>
      <p:cxnSp>
        <p:nvCxnSpPr>
          <p:cNvPr id="33" name="Straight Arrow Connector 32"/>
          <p:cNvCxnSpPr/>
          <p:nvPr/>
        </p:nvCxnSpPr>
        <p:spPr>
          <a:xfrm flipH="1" flipV="1">
            <a:off x="2399117" y="3554901"/>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119448" y="3515081"/>
            <a:ext cx="574196" cy="769441"/>
          </a:xfrm>
          <a:prstGeom prst="rect">
            <a:avLst/>
          </a:prstGeom>
          <a:noFill/>
        </p:spPr>
        <p:txBody>
          <a:bodyPr wrap="none" rtlCol="0">
            <a:spAutoFit/>
          </a:bodyPr>
          <a:lstStyle/>
          <a:p>
            <a:r>
              <a:rPr lang="en-US" sz="4400" dirty="0" smtClean="0"/>
              <a:t>…</a:t>
            </a:r>
            <a:endParaRPr lang="en-US" sz="4400" dirty="0"/>
          </a:p>
        </p:txBody>
      </p:sp>
      <mc:AlternateContent xmlns:mc="http://schemas.openxmlformats.org/markup-compatibility/2006" xmlns:a14="http://schemas.microsoft.com/office/drawing/2010/main">
        <mc:Choice Requires="a14">
          <p:sp>
            <p:nvSpPr>
              <p:cNvPr id="37" name="Content Placeholder 2"/>
              <p:cNvSpPr>
                <a:spLocks noGrp="1"/>
              </p:cNvSpPr>
              <p:nvPr>
                <p:ph idx="1"/>
              </p:nvPr>
            </p:nvSpPr>
            <p:spPr>
              <a:xfrm>
                <a:off x="0" y="3594818"/>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r>
                  <a:rPr lang="en-US" sz="4000" b="0" dirty="0" smtClean="0">
                    <a:ea typeface="Cambria Math" panose="02040503050406030204" pitchFamily="18" charset="0"/>
                  </a:rPr>
                  <a:t>Assumption: </a:t>
                </a:r>
                <a14:m>
                  <m:oMath xmlns:m="http://schemas.openxmlformats.org/officeDocument/2006/math">
                    <m:r>
                      <a:rPr lang="en-US" sz="4000" i="1">
                        <a:latin typeface="Cambria Math" panose="02040503050406030204" pitchFamily="18" charset="0"/>
                        <a:ea typeface="Cambria Math" panose="02040503050406030204" pitchFamily="18" charset="0"/>
                      </a:rPr>
                      <m:t>∃ </m:t>
                    </m:r>
                  </m:oMath>
                </a14:m>
                <a:r>
                  <a:rPr lang="en-US" sz="4000" b="0" dirty="0" smtClean="0">
                    <a:ea typeface="Cambria Math" panose="02040503050406030204" pitchFamily="18" charset="0"/>
                  </a:rPr>
                  <a:t>PPT </a:t>
                </a:r>
                <a14:m>
                  <m:oMath xmlns:m="http://schemas.openxmlformats.org/officeDocument/2006/math">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non</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negligible</m:t>
                    </m:r>
                    <m:r>
                      <a:rPr lang="en-US" sz="4000" b="0" i="0" smtClean="0">
                        <a:solidFill>
                          <a:schemeClr val="tx1"/>
                        </a:solidFill>
                        <a:latin typeface="Cambria Math" panose="02040503050406030204" pitchFamily="18" charset="0"/>
                        <a:ea typeface="Cambria Math" panose="02040503050406030204" pitchFamily="18" charset="0"/>
                      </a:rPr>
                      <m:t>) </m:t>
                    </m:r>
                    <m:r>
                      <m:rPr>
                        <m:sty m:val="p"/>
                      </m:rPr>
                      <a:rPr lang="en-US" sz="4000" b="0" i="0" smtClean="0">
                        <a:solidFill>
                          <a:schemeClr val="tx1"/>
                        </a:solidFill>
                        <a:latin typeface="Cambria Math" panose="02040503050406030204" pitchFamily="18" charset="0"/>
                        <a:ea typeface="Cambria Math" panose="02040503050406030204" pitchFamily="18" charset="0"/>
                      </a:rPr>
                      <m:t>s</m:t>
                    </m:r>
                    <m:r>
                      <a:rPr lang="en-US" sz="4000" b="0" i="0" smtClean="0">
                        <a:solidFill>
                          <a:schemeClr val="tx1"/>
                        </a:solidFill>
                        <a:latin typeface="Cambria Math" panose="02040503050406030204" pitchFamily="18" charset="0"/>
                        <a:ea typeface="Cambria Math" panose="02040503050406030204" pitchFamily="18" charset="0"/>
                      </a:rPr>
                      <m:t>.</m:t>
                    </m:r>
                    <m:r>
                      <m:rPr>
                        <m:sty m:val="p"/>
                      </m:rPr>
                      <a:rPr lang="en-US" sz="4000" b="0" i="0" smtClean="0">
                        <a:solidFill>
                          <a:schemeClr val="tx1"/>
                        </a:solidFill>
                        <a:latin typeface="Cambria Math" panose="02040503050406030204" pitchFamily="18" charset="0"/>
                        <a:ea typeface="Cambria Math" panose="02040503050406030204" pitchFamily="18" charset="0"/>
                      </a:rPr>
                      <m:t>t</m:t>
                    </m:r>
                    <m:r>
                      <a:rPr lang="en-US" sz="4000" b="0" i="0" smtClean="0">
                        <a:solidFill>
                          <a:schemeClr val="tx1"/>
                        </a:solidFill>
                        <a:latin typeface="Cambria Math" panose="02040503050406030204" pitchFamily="18" charset="0"/>
                        <a:ea typeface="Cambria Math" panose="02040503050406030204" pitchFamily="18" charset="0"/>
                      </a:rPr>
                      <m:t> </m:t>
                    </m:r>
                  </m:oMath>
                </a14:m>
                <a:endParaRPr lang="en-US" sz="4000" b="0" i="0" dirty="0" smtClean="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solidFill>
                            <a:schemeClr val="tx1"/>
                          </a:solidFill>
                          <a:latin typeface="Cambria Math" panose="02040503050406030204" pitchFamily="18" charset="0"/>
                          <a:ea typeface="Cambria Math" panose="02040503050406030204" pitchFamily="18" charset="0"/>
                        </a:rPr>
                        <m:t>Pr</m:t>
                      </m:r>
                      <m:d>
                        <m:dPr>
                          <m:begChr m:val="["/>
                          <m:endChr m:val="]"/>
                          <m:ctrlPr>
                            <a:rPr lang="en-US" sz="4000" b="0" i="1" smtClean="0">
                              <a:solidFill>
                                <a:schemeClr val="tx1"/>
                              </a:solidFill>
                              <a:latin typeface="Cambria Math" panose="02040503050406030204" pitchFamily="18" charset="0"/>
                              <a:ea typeface="Cambria Math" panose="02040503050406030204" pitchFamily="18" charset="0"/>
                            </a:rPr>
                          </m:ctrlPr>
                        </m:dPr>
                        <m:e>
                          <m:r>
                            <a:rPr lang="en-US" sz="4000" b="0" i="1" smtClean="0">
                              <a:solidFill>
                                <a:schemeClr val="tx1"/>
                              </a:solidFill>
                              <a:latin typeface="Cambria Math" panose="02040503050406030204" pitchFamily="18" charset="0"/>
                              <a:ea typeface="Cambria Math" panose="02040503050406030204" pitchFamily="18" charset="0"/>
                            </a:rPr>
                            <m:t>𝐴</m:t>
                          </m:r>
                          <m:r>
                            <a:rPr lang="en-US" sz="4000" b="0" i="1" smtClean="0">
                              <a:solidFill>
                                <a:schemeClr val="tx1"/>
                              </a:solidFill>
                              <a:latin typeface="Cambria Math" panose="02040503050406030204" pitchFamily="18" charset="0"/>
                              <a:ea typeface="Cambria Math" panose="02040503050406030204" pitchFamily="18" charset="0"/>
                            </a:rPr>
                            <m:t>  </m:t>
                          </m:r>
                          <m:r>
                            <a:rPr lang="en-US" sz="4000" b="0" i="1" smtClean="0">
                              <a:solidFill>
                                <a:schemeClr val="tx1"/>
                              </a:solidFill>
                              <a:latin typeface="Cambria Math" panose="02040503050406030204" pitchFamily="18" charset="0"/>
                              <a:ea typeface="Cambria Math" panose="02040503050406030204" pitchFamily="18" charset="0"/>
                            </a:rPr>
                            <m:t>𝐺𝑢𝑒𝑠𝑠𝑒𝑠</m:t>
                          </m:r>
                          <m:r>
                            <a:rPr lang="en-US" sz="4000" b="0" i="1" smtClean="0">
                              <a:solidFill>
                                <a:schemeClr val="tx1"/>
                              </a:solidFill>
                              <a:latin typeface="Cambria Math" panose="02040503050406030204" pitchFamily="18" charset="0"/>
                              <a:ea typeface="Cambria Math" panose="02040503050406030204" pitchFamily="18" charset="0"/>
                            </a:rPr>
                            <m:t> </m:t>
                          </m:r>
                          <m:sSup>
                            <m:sSupPr>
                              <m:ctrlPr>
                                <a:rPr lang="en-US" sz="4000" b="0" i="1" smtClean="0">
                                  <a:solidFill>
                                    <a:schemeClr val="tx1"/>
                                  </a:solidFill>
                                  <a:latin typeface="Cambria Math" panose="02040503050406030204" pitchFamily="18" charset="0"/>
                                  <a:ea typeface="Cambria Math" panose="02040503050406030204" pitchFamily="18" charset="0"/>
                                </a:rPr>
                              </m:ctrlPr>
                            </m:sSupPr>
                            <m:e>
                              <m:r>
                                <a:rPr lang="en-US" sz="4000" b="0" i="1" smtClean="0">
                                  <a:solidFill>
                                    <a:schemeClr val="tx1"/>
                                  </a:solidFill>
                                  <a:latin typeface="Cambria Math" panose="02040503050406030204" pitchFamily="18" charset="0"/>
                                  <a:ea typeface="Cambria Math" panose="02040503050406030204" pitchFamily="18" charset="0"/>
                                </a:rPr>
                                <m:t>𝑏</m:t>
                              </m:r>
                            </m:e>
                            <m:sup>
                              <m:r>
                                <a:rPr lang="en-US" sz="4000" b="0" i="1" smtClean="0">
                                  <a:solidFill>
                                    <a:schemeClr val="tx1"/>
                                  </a:solidFill>
                                  <a:latin typeface="Cambria Math" panose="02040503050406030204" pitchFamily="18" charset="0"/>
                                  <a:ea typeface="Cambria Math" panose="02040503050406030204" pitchFamily="18" charset="0"/>
                                </a:rPr>
                                <m:t>′</m:t>
                              </m:r>
                            </m:sup>
                          </m:sSup>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𝑏</m:t>
                          </m:r>
                        </m:e>
                      </m:d>
                      <m:r>
                        <a:rPr lang="en-US" sz="4000" b="0" i="1" smtClean="0">
                          <a:solidFill>
                            <a:schemeClr val="tx1"/>
                          </a:solidFill>
                          <a:latin typeface="Cambria Math" panose="02040503050406030204" pitchFamily="18" charset="0"/>
                          <a:ea typeface="Cambria Math" panose="02040503050406030204" pitchFamily="18" charset="0"/>
                        </a:rPr>
                        <m:t>≥</m:t>
                      </m:r>
                      <m:f>
                        <m:fPr>
                          <m:ctrlPr>
                            <a:rPr lang="en-US" sz="4000" b="0" i="1" smtClean="0">
                              <a:solidFill>
                                <a:schemeClr val="tx1"/>
                              </a:solidFill>
                              <a:latin typeface="Cambria Math" panose="02040503050406030204" pitchFamily="18" charset="0"/>
                              <a:ea typeface="Cambria Math" panose="02040503050406030204" pitchFamily="18" charset="0"/>
                            </a:rPr>
                          </m:ctrlPr>
                        </m:fPr>
                        <m:num>
                          <m:r>
                            <a:rPr lang="en-US" sz="4000" b="0" i="1" smtClean="0">
                              <a:solidFill>
                                <a:schemeClr val="tx1"/>
                              </a:solidFill>
                              <a:latin typeface="Cambria Math" panose="02040503050406030204" pitchFamily="18" charset="0"/>
                              <a:ea typeface="Cambria Math" panose="02040503050406030204" pitchFamily="18" charset="0"/>
                            </a:rPr>
                            <m:t>1</m:t>
                          </m:r>
                        </m:num>
                        <m:den>
                          <m:r>
                            <a:rPr lang="en-US" sz="4000" b="0" i="1" smtClean="0">
                              <a:solidFill>
                                <a:schemeClr val="tx1"/>
                              </a:solidFill>
                              <a:latin typeface="Cambria Math" panose="02040503050406030204" pitchFamily="18" charset="0"/>
                              <a:ea typeface="Cambria Math" panose="02040503050406030204" pitchFamily="18" charset="0"/>
                            </a:rPr>
                            <m:t>2</m:t>
                          </m:r>
                        </m:den>
                      </m:f>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𝑃</m:t>
                      </m:r>
                      <m:r>
                        <a:rPr lang="en-US" sz="4000" b="0" i="1" smtClean="0">
                          <a:solidFill>
                            <a:schemeClr val="tx1"/>
                          </a:solidFill>
                          <a:latin typeface="Cambria Math" panose="02040503050406030204" pitchFamily="18" charset="0"/>
                          <a:ea typeface="Cambria Math" panose="02040503050406030204" pitchFamily="18" charset="0"/>
                        </a:rPr>
                        <m:t>(</m:t>
                      </m:r>
                      <m:r>
                        <a:rPr lang="en-US" sz="4000" b="0" i="1" smtClean="0">
                          <a:solidFill>
                            <a:schemeClr val="tx1"/>
                          </a:solidFill>
                          <a:latin typeface="Cambria Math" panose="02040503050406030204" pitchFamily="18" charset="0"/>
                          <a:ea typeface="Cambria Math" panose="02040503050406030204" pitchFamily="18" charset="0"/>
                        </a:rPr>
                        <m:t>𝑛</m:t>
                      </m:r>
                      <m:r>
                        <a:rPr lang="en-US" sz="4000" b="0" i="1" smtClean="0">
                          <a:solidFill>
                            <a:schemeClr val="tx1"/>
                          </a:solidFill>
                          <a:latin typeface="Cambria Math" panose="02040503050406030204" pitchFamily="18" charset="0"/>
                          <a:ea typeface="Cambria Math" panose="02040503050406030204" pitchFamily="18" charset="0"/>
                        </a:rPr>
                        <m:t>)</m:t>
                      </m:r>
                    </m:oMath>
                  </m:oMathPara>
                </a14:m>
                <a:endParaRPr lang="en-US" dirty="0" smtClean="0">
                  <a:solidFill>
                    <a:schemeClr val="tx1"/>
                  </a:solidFill>
                </a:endParaRPr>
              </a:p>
              <a:p>
                <a:pPr marL="0" indent="0">
                  <a:buNone/>
                </a:pPr>
                <a:endParaRPr lang="en-US" dirty="0">
                  <a:solidFill>
                    <a:schemeClr val="tx1"/>
                  </a:solidFill>
                </a:endParaRPr>
              </a:p>
            </p:txBody>
          </p:sp>
        </mc:Choice>
        <mc:Fallback xmlns="">
          <p:sp>
            <p:nvSpPr>
              <p:cNvPr id="37" name="Content Placeholder 2"/>
              <p:cNvSpPr>
                <a:spLocks noGrp="1" noRot="1" noChangeAspect="1" noMove="1" noResize="1" noEditPoints="1" noAdjustHandles="1" noChangeArrowheads="1" noChangeShapeType="1" noTextEdit="1"/>
              </p:cNvSpPr>
              <p:nvPr>
                <p:ph idx="1"/>
              </p:nvPr>
            </p:nvSpPr>
            <p:spPr>
              <a:xfrm>
                <a:off x="0" y="3594818"/>
                <a:ext cx="11066055" cy="4351338"/>
              </a:xfrm>
              <a:blipFill>
                <a:blip r:embed="rId9"/>
                <a:stretch>
                  <a:fillRect l="-1928"/>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9066057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b="1" dirty="0" smtClean="0"/>
                  <a:t>Step 1: </a:t>
                </a:r>
                <a:r>
                  <a:rPr lang="en-US" dirty="0" smtClean="0"/>
                  <a:t>Assume for contraction that we have a PPT attacker A that breaks CPA-Security.</a:t>
                </a:r>
              </a:p>
              <a:p>
                <a:r>
                  <a:rPr lang="en-US" b="1" dirty="0" smtClean="0"/>
                  <a:t>Step 2:</a:t>
                </a:r>
                <a:r>
                  <a:rPr lang="en-US" dirty="0" smtClean="0"/>
                  <a:t> Construct a PPT distinguisher D which breaks PRF security.</a:t>
                </a:r>
              </a:p>
              <a:p>
                <a:r>
                  <a:rPr lang="en-US" dirty="0" smtClean="0"/>
                  <a:t>Distinguisher D</a:t>
                </a:r>
                <a:r>
                  <a:rPr lang="en-US" baseline="30000" dirty="0" smtClean="0"/>
                  <a:t>O</a:t>
                </a:r>
                <a:r>
                  <a:rPr lang="en-US" dirty="0" smtClean="0"/>
                  <a:t> (oracle O ---  either f or </a:t>
                </a:r>
                <a:r>
                  <a:rPr lang="en-US" dirty="0" err="1"/>
                  <a:t>F</a:t>
                </a:r>
                <a:r>
                  <a:rPr lang="en-US" baseline="-25000" dirty="0" err="1"/>
                  <a:t>k</a:t>
                </a:r>
                <a:r>
                  <a:rPr lang="en-US" dirty="0" smtClean="0"/>
                  <a:t>)</a:t>
                </a:r>
              </a:p>
              <a:p>
                <a:pPr lvl="1"/>
                <a:r>
                  <a:rPr lang="en-US" dirty="0" smtClean="0"/>
                  <a:t>Simulate A</a:t>
                </a:r>
              </a:p>
              <a:p>
                <a:pPr lvl="1"/>
                <a:r>
                  <a:rPr lang="en-US" dirty="0" smtClean="0"/>
                  <a:t> Whenever A queries its encryption oracle on a message m </a:t>
                </a:r>
              </a:p>
              <a:p>
                <a:pPr lvl="2"/>
                <a:r>
                  <a:rPr lang="en-US" dirty="0" smtClean="0"/>
                  <a:t>Select random r</a:t>
                </a:r>
              </a:p>
              <a:p>
                <a:pPr lvl="2"/>
                <a:r>
                  <a:rPr lang="en-US" dirty="0" smtClean="0"/>
                  <a:t>Return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b="0" i="1" smtClean="0">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d>
                  </m:oMath>
                </a14:m>
                <a:endParaRPr lang="en-US" dirty="0" smtClean="0"/>
              </a:p>
              <a:p>
                <a:pPr lvl="1"/>
                <a:r>
                  <a:rPr lang="en-US" dirty="0" smtClean="0"/>
                  <a:t>Whenever A outputs messages m</a:t>
                </a:r>
                <a:r>
                  <a:rPr lang="en-US" baseline="-25000" dirty="0" smtClean="0"/>
                  <a:t>0</a:t>
                </a:r>
                <a:r>
                  <a:rPr lang="en-US" dirty="0" smtClean="0"/>
                  <a:t>,m</a:t>
                </a:r>
                <a:r>
                  <a:rPr lang="en-US" baseline="-25000" dirty="0" smtClean="0"/>
                  <a:t>1</a:t>
                </a:r>
                <a:r>
                  <a:rPr lang="en-US" dirty="0" smtClean="0"/>
                  <a:t> </a:t>
                </a:r>
              </a:p>
              <a:p>
                <a:pPr lvl="2"/>
                <a:r>
                  <a:rPr lang="en-US" dirty="0" smtClean="0"/>
                  <a:t>Select random r and bit b</a:t>
                </a:r>
              </a:p>
              <a:p>
                <a:pPr lvl="2"/>
                <a:r>
                  <a:rPr lang="en-US" dirty="0" smtClean="0"/>
                  <a:t>Return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d>
                      <m:dPr>
                        <m:begChr m:val="⟨"/>
                        <m:endChr m:val="⟩"/>
                        <m:ctrlPr>
                          <a:rPr lang="en-US" i="1" smtClean="0">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𝑏</m:t>
                            </m:r>
                          </m:sub>
                        </m:sSub>
                      </m:e>
                    </m:d>
                  </m:oMath>
                </a14:m>
                <a:endParaRPr lang="en-US" baseline="-25000" dirty="0" smtClean="0"/>
              </a:p>
              <a:p>
                <a:pPr lvl="1"/>
                <a:r>
                  <a:rPr lang="en-US" dirty="0" smtClean="0"/>
                  <a:t>Whenever A outputs b’</a:t>
                </a:r>
              </a:p>
              <a:p>
                <a:pPr lvl="2"/>
                <a:r>
                  <a:rPr lang="en-US" dirty="0" smtClean="0"/>
                  <a:t>Output 1 if b=b’</a:t>
                </a:r>
              </a:p>
              <a:p>
                <a:pPr lvl="2"/>
                <a:r>
                  <a:rPr lang="en-US" dirty="0" smtClean="0"/>
                  <a:t>Output 0 otherwise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3501" b="-2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410961" y="4216400"/>
                <a:ext cx="5019040" cy="2592826"/>
              </a:xfrm>
              <a:prstGeom prst="rect">
                <a:avLst/>
              </a:prstGeom>
              <a:noFill/>
            </p:spPr>
            <p:txBody>
              <a:bodyPr wrap="square" rtlCol="0">
                <a:spAutoFit/>
              </a:bodyPr>
              <a:lstStyle/>
              <a:p>
                <a:r>
                  <a:rPr lang="en-US" b="1" dirty="0" smtClean="0"/>
                  <a:t>Analysis</a:t>
                </a:r>
                <a:r>
                  <a:rPr lang="en-US" dirty="0" smtClean="0"/>
                  <a:t>: Suppose that O = f then</a:t>
                </a:r>
              </a:p>
              <a:p>
                <a:endParaRPr lang="en-US" dirty="0" smtClean="0">
                  <a:ea typeface="Cambria Math" panose="02040503050406030204" pitchFamily="18" charset="0"/>
                </a:endParaRPr>
              </a:p>
              <a:p>
                <a:pPr algn="ctr"/>
                <a:r>
                  <a:rPr lang="en-US" dirty="0">
                    <a:ea typeface="Cambria Math" panose="02040503050406030204" pitchFamily="18" charset="0"/>
                  </a:rPr>
                  <a:t> </a:t>
                </a:r>
                <a14:m>
                  <m:oMath xmlns:m="http://schemas.openxmlformats.org/officeDocument/2006/math">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p>
                          <m:sSupPr>
                            <m:ctrlPr>
                              <a:rPr lang="en-US" i="1" dirty="0">
                                <a:latin typeface="Cambria Math" panose="02040503050406030204" pitchFamily="18" charset="0"/>
                                <a:ea typeface="Cambria Math" panose="02040503050406030204" pitchFamily="18" charset="0"/>
                              </a:rPr>
                            </m:ctrlPr>
                          </m:sSupPr>
                          <m:e>
                            <m:r>
                              <m:rPr>
                                <m:nor/>
                              </m:rPr>
                              <a:rPr lang="en-US" dirty="0"/>
                              <m:t>D</m:t>
                            </m:r>
                          </m:e>
                          <m:sup>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𝐹</m:t>
                                </m:r>
                              </m:e>
                              <m:sub>
                                <m:r>
                                  <a:rPr lang="en-US" i="1" dirty="0">
                                    <a:latin typeface="Cambria Math" panose="02040503050406030204" pitchFamily="18" charset="0"/>
                                    <a:ea typeface="Cambria Math" panose="02040503050406030204" pitchFamily="18" charset="0"/>
                                  </a:rPr>
                                  <m:t>𝑘</m:t>
                                </m:r>
                              </m:sub>
                            </m:sSub>
                          </m:sup>
                        </m:sSup>
                        <m:r>
                          <a:rPr lang="en-US" i="1">
                            <a:latin typeface="Cambria Math" panose="02040503050406030204" pitchFamily="18" charset="0"/>
                          </a:rPr>
                          <m:t>=</m:t>
                        </m:r>
                        <m:r>
                          <a:rPr lang="en-US" i="1">
                            <a:latin typeface="Cambria Math" panose="02040503050406030204" pitchFamily="18" charset="0"/>
                          </a:rPr>
                          <m:t>1</m:t>
                        </m:r>
                      </m:e>
                    </m:d>
                    <m:r>
                      <m:rPr>
                        <m:nor/>
                      </m:rPr>
                      <a:rPr lang="en-US" dirty="0">
                        <a:ea typeface="Cambria Math" panose="02040503050406030204" pitchFamily="18" charset="0"/>
                      </a:rPr>
                      <m:t>=</m:t>
                    </m:r>
                    <m:r>
                      <a:rPr lang="en-US" i="1" dirty="0">
                        <a:latin typeface="Cambria Math" panose="02040503050406030204" pitchFamily="18" charset="0"/>
                        <a:ea typeface="Cambria Math" panose="02040503050406030204" pitchFamily="18" charset="0"/>
                      </a:rPr>
                      <m:t> </m:t>
                    </m:r>
                    <m:r>
                      <m:rPr>
                        <m:nor/>
                      </m:rPr>
                      <a:rPr lang="en-US" b="0" i="0" dirty="0" smtClean="0">
                        <a:ea typeface="Cambria Math" panose="02040503050406030204" pitchFamily="18" charset="0"/>
                      </a:rPr>
                      <m:t>Pr</m:t>
                    </m:r>
                    <m:d>
                      <m:dPr>
                        <m:begChr m:val="["/>
                        <m:endChr m:val="]"/>
                        <m:ctrlPr>
                          <a:rPr lang="en-US" b="0" i="1" dirty="0" smtClean="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Π</m:t>
                            </m:r>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m:t>
                        </m:r>
                        <m:r>
                          <a:rPr lang="en-US" i="1">
                            <a:latin typeface="Cambria Math" panose="02040503050406030204" pitchFamily="18" charset="0"/>
                          </a:rPr>
                          <m:t>1</m:t>
                        </m:r>
                      </m:e>
                    </m:d>
                  </m:oMath>
                </a14:m>
                <a:endParaRPr lang="en-US" b="0" dirty="0" smtClean="0">
                  <a:ea typeface="Cambria Math" panose="02040503050406030204" pitchFamily="18" charset="0"/>
                </a:endParaRPr>
              </a:p>
              <a:p>
                <a:r>
                  <a:rPr lang="en-US" dirty="0"/>
                  <a:t>Suppose that O = f </a:t>
                </a:r>
                <a:r>
                  <a:rPr lang="en-US" dirty="0" smtClean="0"/>
                  <a:t>then </a:t>
                </a:r>
                <a:endParaRPr lang="en-US"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nor/>
                        </m:rPr>
                        <a:rPr lang="en-US" dirty="0">
                          <a:ea typeface="Cambria Math" panose="02040503050406030204" pitchFamily="18" charset="0"/>
                        </a:rPr>
                        <m:t>Pr</m:t>
                      </m:r>
                      <m:d>
                        <m:dPr>
                          <m:begChr m:val="["/>
                          <m:endChr m:val="]"/>
                          <m:ctrlPr>
                            <a:rPr lang="en-US" i="1" dirty="0" smtClean="0">
                              <a:latin typeface="Cambria Math" panose="02040503050406030204" pitchFamily="18" charset="0"/>
                              <a:ea typeface="Cambria Math" panose="02040503050406030204" pitchFamily="18" charset="0"/>
                            </a:rPr>
                          </m:ctrlPr>
                        </m:dPr>
                        <m:e>
                          <m:sSup>
                            <m:sSupPr>
                              <m:ctrlPr>
                                <a:rPr lang="en-US" i="1" dirty="0">
                                  <a:latin typeface="Cambria Math" panose="02040503050406030204" pitchFamily="18" charset="0"/>
                                  <a:ea typeface="Cambria Math" panose="02040503050406030204" pitchFamily="18" charset="0"/>
                                </a:rPr>
                              </m:ctrlPr>
                            </m:sSupPr>
                            <m:e>
                              <m:r>
                                <m:rPr>
                                  <m:nor/>
                                </m:rPr>
                                <a:rPr lang="en-US" dirty="0"/>
                                <m:t>D</m:t>
                              </m:r>
                            </m:e>
                            <m:sup>
                              <m:r>
                                <a:rPr lang="en-US" i="1" dirty="0">
                                  <a:latin typeface="Cambria Math" panose="02040503050406030204" pitchFamily="18" charset="0"/>
                                  <a:ea typeface="Cambria Math" panose="02040503050406030204" pitchFamily="18" charset="0"/>
                                </a:rPr>
                                <m:t>𝑓</m:t>
                              </m:r>
                            </m:sup>
                          </m:sSup>
                          <m:r>
                            <a:rPr lang="en-US" i="1">
                              <a:latin typeface="Cambria Math" panose="02040503050406030204" pitchFamily="18" charset="0"/>
                            </a:rPr>
                            <m:t>=</m:t>
                          </m:r>
                          <m:r>
                            <m:rPr>
                              <m:nor/>
                            </m:rPr>
                            <a:rPr lang="en-US">
                              <a:latin typeface="Cambria Math" panose="02040503050406030204" pitchFamily="18" charset="0"/>
                            </a:rPr>
                            <m:t>1</m:t>
                          </m:r>
                        </m:e>
                      </m:d>
                      <m:r>
                        <m:rPr>
                          <m:nor/>
                        </m:rPr>
                        <a:rPr lang="en-US" dirty="0">
                          <a:ea typeface="Cambria Math" panose="02040503050406030204" pitchFamily="18" charset="0"/>
                        </a:rPr>
                        <m:t>=</m:t>
                      </m:r>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acc>
                                <m:accPr>
                                  <m:chr m:val="̃"/>
                                  <m:ctrlPr>
                                    <a:rPr lang="en-US" i="1" dirty="0" smtClean="0">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Π</m:t>
                                  </m:r>
                                </m:e>
                              </m:acc>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m:t>
                          </m:r>
                          <m:r>
                            <a:rPr lang="en-US" i="1">
                              <a:latin typeface="Cambria Math" panose="02040503050406030204" pitchFamily="18" charset="0"/>
                            </a:rPr>
                            <m:t>1</m:t>
                          </m:r>
                        </m:e>
                      </m:d>
                    </m:oMath>
                  </m:oMathPara>
                </a14:m>
                <a:endParaRPr lang="en-US" baseline="-25000" dirty="0" smtClean="0"/>
              </a:p>
              <a:p>
                <a:endParaRPr lang="en-US" baseline="-25000" dirty="0"/>
              </a:p>
              <a:p>
                <a:r>
                  <a:rPr lang="en-US" dirty="0" smtClean="0">
                    <a:ea typeface="Cambria Math" panose="02040503050406030204" pitchFamily="18" charset="0"/>
                  </a:rPr>
                  <a:t>where </a:t>
                </a:r>
                <a14:m>
                  <m:oMath xmlns:m="http://schemas.openxmlformats.org/officeDocument/2006/math">
                    <m:acc>
                      <m:accPr>
                        <m:chr m:val="̃"/>
                        <m:ctrlPr>
                          <a:rPr lang="en-US" i="1" dirty="0">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Π</m:t>
                        </m:r>
                      </m:e>
                    </m:acc>
                    <m:r>
                      <a:rPr lang="en-US" altLang="en-US" i="1" dirty="0">
                        <a:latin typeface="Cambria Math" panose="02040503050406030204" pitchFamily="18" charset="0"/>
                        <a:sym typeface="Symbol" panose="05050102010706020507" pitchFamily="18" charset="2"/>
                      </a:rPr>
                      <m:t> </m:t>
                    </m:r>
                  </m:oMath>
                </a14:m>
                <a:r>
                  <a:rPr lang="en-US" dirty="0"/>
                  <a:t> </a:t>
                </a:r>
                <a:r>
                  <a:rPr lang="en-US" dirty="0" smtClean="0"/>
                  <a:t>denotes the encryption scheme in which </a:t>
                </a:r>
                <a:r>
                  <a:rPr lang="en-US" dirty="0" err="1" smtClean="0"/>
                  <a:t>F</a:t>
                </a:r>
                <a:r>
                  <a:rPr lang="en-US" baseline="-25000" dirty="0" err="1" smtClean="0"/>
                  <a:t>k</a:t>
                </a:r>
                <a:r>
                  <a:rPr lang="en-US" dirty="0" smtClean="0"/>
                  <a:t> is replaced by truly random f.</a:t>
                </a:r>
                <a:endParaRPr lang="en-US" dirty="0"/>
              </a:p>
              <a:p>
                <a:endParaRPr lang="en-US" baseline="-25000" dirty="0"/>
              </a:p>
            </p:txBody>
          </p:sp>
        </mc:Choice>
        <mc:Fallback xmlns="">
          <p:sp>
            <p:nvSpPr>
              <p:cNvPr id="5" name="TextBox 4"/>
              <p:cNvSpPr txBox="1">
                <a:spLocks noRot="1" noChangeAspect="1" noMove="1" noResize="1" noEditPoints="1" noAdjustHandles="1" noChangeArrowheads="1" noChangeShapeType="1" noTextEdit="1"/>
              </p:cNvSpPr>
              <p:nvPr/>
            </p:nvSpPr>
            <p:spPr>
              <a:xfrm>
                <a:off x="6410961" y="4216400"/>
                <a:ext cx="5019040" cy="2592826"/>
              </a:xfrm>
              <a:prstGeom prst="rect">
                <a:avLst/>
              </a:prstGeom>
              <a:blipFill>
                <a:blip r:embed="rId3"/>
                <a:stretch>
                  <a:fillRect l="-1094" t="-1412"/>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92692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b="1" dirty="0" smtClean="0"/>
                  <a:t>Step 1: </a:t>
                </a:r>
                <a:r>
                  <a:rPr lang="en-US" dirty="0" smtClean="0"/>
                  <a:t>Assume for contraction that we have a PPT attacker A that breaks CPA-Security.</a:t>
                </a:r>
              </a:p>
              <a:p>
                <a:r>
                  <a:rPr lang="en-US" b="1" dirty="0" smtClean="0"/>
                  <a:t>Step 2:</a:t>
                </a:r>
                <a:r>
                  <a:rPr lang="en-US" dirty="0" smtClean="0"/>
                  <a:t> Construct a PPT distinguisher D which breaks PRF security.</a:t>
                </a:r>
              </a:p>
              <a:p>
                <a:r>
                  <a:rPr lang="en-US" dirty="0" smtClean="0"/>
                  <a:t>Distinguisher D</a:t>
                </a:r>
                <a:r>
                  <a:rPr lang="en-US" baseline="30000" dirty="0" smtClean="0"/>
                  <a:t>O</a:t>
                </a:r>
                <a:r>
                  <a:rPr lang="en-US" dirty="0" smtClean="0"/>
                  <a:t> (oracle O ---  either f or </a:t>
                </a:r>
                <a:r>
                  <a:rPr lang="en-US" dirty="0" err="1"/>
                  <a:t>F</a:t>
                </a:r>
                <a:r>
                  <a:rPr lang="en-US" baseline="-25000" dirty="0" err="1"/>
                  <a:t>k</a:t>
                </a:r>
                <a:r>
                  <a:rPr lang="en-US" dirty="0" smtClean="0"/>
                  <a:t>)</a:t>
                </a:r>
              </a:p>
              <a:p>
                <a:pPr lvl="1"/>
                <a:r>
                  <a:rPr lang="en-US" dirty="0" smtClean="0"/>
                  <a:t>Simulate A</a:t>
                </a:r>
              </a:p>
              <a:p>
                <a:pPr lvl="1"/>
                <a:r>
                  <a:rPr lang="en-US" dirty="0" smtClean="0"/>
                  <a:t> Whenever A queries its encryption oracle on a message m </a:t>
                </a:r>
              </a:p>
              <a:p>
                <a:pPr lvl="2"/>
                <a:r>
                  <a:rPr lang="en-US" dirty="0" smtClean="0"/>
                  <a:t>Select random r</a:t>
                </a:r>
              </a:p>
              <a:p>
                <a:pPr lvl="2"/>
                <a:r>
                  <a:rPr lang="en-US" dirty="0" smtClean="0"/>
                  <a:t>Return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b="0" i="1" smtClean="0">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d>
                  </m:oMath>
                </a14:m>
                <a:endParaRPr lang="en-US" dirty="0" smtClean="0"/>
              </a:p>
              <a:p>
                <a:pPr lvl="1"/>
                <a:r>
                  <a:rPr lang="en-US" dirty="0" smtClean="0"/>
                  <a:t>Whenever A outputs messages m</a:t>
                </a:r>
                <a:r>
                  <a:rPr lang="en-US" baseline="-25000" dirty="0" smtClean="0"/>
                  <a:t>0</a:t>
                </a:r>
                <a:r>
                  <a:rPr lang="en-US" dirty="0" smtClean="0"/>
                  <a:t>,m</a:t>
                </a:r>
                <a:r>
                  <a:rPr lang="en-US" baseline="-25000" dirty="0" smtClean="0"/>
                  <a:t>1</a:t>
                </a:r>
                <a:r>
                  <a:rPr lang="en-US" dirty="0" smtClean="0"/>
                  <a:t> </a:t>
                </a:r>
              </a:p>
              <a:p>
                <a:pPr lvl="2"/>
                <a:r>
                  <a:rPr lang="en-US" dirty="0" smtClean="0"/>
                  <a:t>Select random r and bit b</a:t>
                </a:r>
              </a:p>
              <a:p>
                <a:pPr lvl="2"/>
                <a:r>
                  <a:rPr lang="en-US" dirty="0" smtClean="0"/>
                  <a:t>Return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𝑏</m:t>
                            </m:r>
                          </m:sub>
                        </m:sSub>
                      </m:e>
                    </m:d>
                  </m:oMath>
                </a14:m>
                <a:endParaRPr lang="en-US" dirty="0" smtClean="0"/>
              </a:p>
              <a:p>
                <a:pPr lvl="1"/>
                <a:r>
                  <a:rPr lang="en-US" dirty="0" smtClean="0"/>
                  <a:t>Whenever A outputs b’</a:t>
                </a:r>
              </a:p>
              <a:p>
                <a:pPr lvl="2"/>
                <a:r>
                  <a:rPr lang="en-US" dirty="0" smtClean="0"/>
                  <a:t>Output 1 if b=b’</a:t>
                </a:r>
              </a:p>
              <a:p>
                <a:pPr lvl="2"/>
                <a:r>
                  <a:rPr lang="en-US" dirty="0" smtClean="0"/>
                  <a:t>Output 0 otherwise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t="-3501" b="-2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289040" y="4058387"/>
                <a:ext cx="5730241" cy="2799613"/>
              </a:xfrm>
              <a:prstGeom prst="rect">
                <a:avLst/>
              </a:prstGeom>
              <a:noFill/>
            </p:spPr>
            <p:txBody>
              <a:bodyPr wrap="square" rtlCol="0">
                <a:spAutoFit/>
              </a:bodyPr>
              <a:lstStyle/>
              <a:p>
                <a:r>
                  <a:rPr lang="en-US" b="1" dirty="0" smtClean="0"/>
                  <a:t>Analysis</a:t>
                </a:r>
                <a:r>
                  <a:rPr lang="en-US" dirty="0" smtClean="0"/>
                  <a:t>: Suppose that O = </a:t>
                </a:r>
                <a:r>
                  <a:rPr lang="en-US" dirty="0" err="1" smtClean="0"/>
                  <a:t>F</a:t>
                </a:r>
                <a:r>
                  <a:rPr lang="en-US" baseline="-25000" dirty="0" err="1" smtClean="0"/>
                  <a:t>k</a:t>
                </a:r>
                <a:r>
                  <a:rPr lang="en-US" baseline="-25000" dirty="0" smtClean="0"/>
                  <a:t> </a:t>
                </a:r>
                <a:r>
                  <a:rPr lang="en-US" dirty="0" smtClean="0"/>
                  <a:t>then  by PRF security, for some negligible function </a:t>
                </a:r>
                <a14:m>
                  <m:oMath xmlns:m="http://schemas.openxmlformats.org/officeDocument/2006/math">
                    <m:r>
                      <a:rPr lang="en-US" i="1">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oMath>
                </a14:m>
                <a:r>
                  <a:rPr lang="en-US" dirty="0" smtClean="0"/>
                  <a:t> we have</a:t>
                </a:r>
              </a:p>
              <a:p>
                <a:endParaRPr lang="en-US"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ea typeface="Cambria Math" panose="02040503050406030204" pitchFamily="18" charset="0"/>
                            </a:rPr>
                          </m:ctrlPr>
                        </m:dPr>
                        <m:e>
                          <m:r>
                            <m:rPr>
                              <m:nor/>
                            </m:rPr>
                            <a:rPr lang="en-US" dirty="0">
                              <a:ea typeface="Cambria Math" panose="02040503050406030204" pitchFamily="18" charset="0"/>
                            </a:rPr>
                            <m:t>Pr</m:t>
                          </m:r>
                          <m:d>
                            <m:dPr>
                              <m:begChr m:val="["/>
                              <m:endChr m:val="]"/>
                              <m:ctrlPr>
                                <a:rPr lang="en-US" i="1" dirty="0" smtClean="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Π</m:t>
                                  </m:r>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m:t>
                              </m:r>
                              <m:r>
                                <a:rPr lang="en-US" i="1">
                                  <a:latin typeface="Cambria Math" panose="02040503050406030204" pitchFamily="18" charset="0"/>
                                </a:rPr>
                                <m:t>1</m:t>
                              </m:r>
                            </m:e>
                          </m:d>
                          <m:r>
                            <a:rPr lang="en-US" i="1" dirty="0">
                              <a:latin typeface="Cambria Math" panose="02040503050406030204" pitchFamily="18" charset="0"/>
                              <a:ea typeface="Cambria Math" panose="02040503050406030204" pitchFamily="18" charset="0"/>
                            </a:rPr>
                            <m:t>−</m:t>
                          </m:r>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acc>
                                    <m:accPr>
                                      <m:chr m:val="̃"/>
                                      <m:ctrlPr>
                                        <a:rPr lang="en-US" i="1" dirty="0">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Π</m:t>
                                      </m:r>
                                    </m:e>
                                  </m:acc>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m:t>
                              </m:r>
                              <m:r>
                                <a:rPr lang="en-US" i="1">
                                  <a:latin typeface="Cambria Math" panose="02040503050406030204" pitchFamily="18" charset="0"/>
                                </a:rPr>
                                <m:t>1</m:t>
                              </m:r>
                            </m:e>
                          </m:d>
                        </m:e>
                      </m:d>
                      <m:r>
                        <a:rPr lang="en-US" b="0" i="0"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r>
                            <m:rPr>
                              <m:nor/>
                            </m:rPr>
                            <a:rPr lang="en-US" dirty="0">
                              <a:ea typeface="Cambria Math" panose="02040503050406030204" pitchFamily="18" charset="0"/>
                            </a:rPr>
                            <m:t>Pr</m:t>
                          </m:r>
                          <m:r>
                            <m:rPr>
                              <m:nor/>
                            </m:rPr>
                            <a:rPr lang="en-US" dirty="0">
                              <a:ea typeface="Cambria Math" panose="02040503050406030204" pitchFamily="18" charset="0"/>
                            </a:rPr>
                            <m:t>[</m:t>
                          </m:r>
                          <m:sSup>
                            <m:sSupPr>
                              <m:ctrlPr>
                                <a:rPr lang="en-US" i="1" dirty="0" smtClean="0">
                                  <a:latin typeface="Cambria Math" panose="02040503050406030204" pitchFamily="18" charset="0"/>
                                  <a:ea typeface="Cambria Math" panose="02040503050406030204" pitchFamily="18" charset="0"/>
                                </a:rPr>
                              </m:ctrlPr>
                            </m:sSupPr>
                            <m:e>
                              <m:r>
                                <m:rPr>
                                  <m:nor/>
                                </m:rPr>
                                <a:rPr lang="en-US" dirty="0"/>
                                <m:t>D</m:t>
                              </m:r>
                            </m:e>
                            <m:sup>
                              <m:sSub>
                                <m:sSubPr>
                                  <m:ctrlPr>
                                    <a:rPr lang="en-US"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𝐹</m:t>
                                  </m:r>
                                </m:e>
                                <m:sub>
                                  <m:r>
                                    <a:rPr lang="en-US" b="0" i="1" dirty="0" smtClean="0">
                                      <a:latin typeface="Cambria Math" panose="02040503050406030204" pitchFamily="18" charset="0"/>
                                      <a:ea typeface="Cambria Math" panose="02040503050406030204" pitchFamily="18" charset="0"/>
                                    </a:rPr>
                                    <m:t>𝑘</m:t>
                                  </m:r>
                                </m:sub>
                              </m:sSub>
                            </m:sup>
                          </m:sSup>
                          <m:r>
                            <a:rPr lang="en-US" i="1">
                              <a:latin typeface="Cambria Math" panose="02040503050406030204" pitchFamily="18" charset="0"/>
                            </a:rPr>
                            <m:t>=</m:t>
                          </m:r>
                          <m:r>
                            <a:rPr lang="en-US" i="1">
                              <a:latin typeface="Cambria Math" panose="02040503050406030204" pitchFamily="18" charset="0"/>
                            </a:rPr>
                            <m:t>1</m:t>
                          </m:r>
                          <m:r>
                            <m:rPr>
                              <m:nor/>
                            </m:rPr>
                            <a:rPr lang="en-US" dirty="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m:t>
                          </m:r>
                          <m:r>
                            <m:rPr>
                              <m:nor/>
                            </m:rPr>
                            <a:rPr lang="en-US" dirty="0">
                              <a:ea typeface="Cambria Math" panose="02040503050406030204" pitchFamily="18" charset="0"/>
                            </a:rPr>
                            <m:t>Pr</m:t>
                          </m:r>
                          <m:r>
                            <m:rPr>
                              <m:nor/>
                            </m:rPr>
                            <a:rPr lang="en-US" dirty="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m:rPr>
                                  <m:nor/>
                                </m:rPr>
                                <a:rPr lang="en-US" dirty="0"/>
                                <m:t>D</m:t>
                              </m:r>
                            </m:e>
                            <m:sup>
                              <m:r>
                                <a:rPr lang="en-US" b="0" i="1" dirty="0" smtClean="0">
                                  <a:latin typeface="Cambria Math" panose="02040503050406030204" pitchFamily="18" charset="0"/>
                                  <a:ea typeface="Cambria Math" panose="02040503050406030204" pitchFamily="18" charset="0"/>
                                </a:rPr>
                                <m:t>𝑓</m:t>
                              </m:r>
                            </m:sup>
                          </m:sSup>
                          <m:r>
                            <a:rPr lang="en-US" i="1">
                              <a:latin typeface="Cambria Math" panose="02040503050406030204" pitchFamily="18" charset="0"/>
                            </a:rPr>
                            <m:t>=</m:t>
                          </m:r>
                          <m:r>
                            <a:rPr lang="en-US" i="1">
                              <a:latin typeface="Cambria Math" panose="02040503050406030204" pitchFamily="18" charset="0"/>
                            </a:rPr>
                            <m:t>1</m:t>
                          </m:r>
                          <m:r>
                            <m:rPr>
                              <m:nor/>
                            </m:rPr>
                            <a:rPr lang="en-US" dirty="0">
                              <a:ea typeface="Cambria Math" panose="02040503050406030204" pitchFamily="18" charset="0"/>
                            </a:rPr>
                            <m:t>]</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m:oMathPara>
                </a14:m>
                <a:endParaRPr lang="en-US" dirty="0"/>
              </a:p>
              <a:p>
                <a:endParaRPr lang="en-US" b="0" dirty="0" smtClean="0">
                  <a:ea typeface="Cambria Math" panose="02040503050406030204" pitchFamily="18" charset="0"/>
                </a:endParaRPr>
              </a:p>
              <a:p>
                <a:r>
                  <a:rPr lang="en-US" b="1" dirty="0" smtClean="0">
                    <a:ea typeface="Cambria Math" panose="02040503050406030204" pitchFamily="18" charset="0"/>
                  </a:rPr>
                  <a:t>Implies: </a:t>
                </a:r>
                <a14:m>
                  <m:oMath xmlns:m="http://schemas.openxmlformats.org/officeDocument/2006/math">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acc>
                              <m:accPr>
                                <m:chr m:val="̃"/>
                                <m:ctrlPr>
                                  <a:rPr lang="en-US" i="1" dirty="0">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Π</m:t>
                                </m:r>
                              </m:e>
                            </m:acc>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m:t>
                        </m:r>
                        <m:r>
                          <a:rPr lang="en-US" i="1">
                            <a:latin typeface="Cambria Math" panose="02040503050406030204" pitchFamily="18" charset="0"/>
                          </a:rPr>
                          <m:t>1</m:t>
                        </m:r>
                      </m:e>
                    </m:d>
                    <m:r>
                      <a:rPr lang="en-US" i="1" dirty="0">
                        <a:latin typeface="Cambria Math" panose="02040503050406030204" pitchFamily="18" charset="0"/>
                        <a:ea typeface="Cambria Math" panose="02040503050406030204" pitchFamily="18" charset="0"/>
                      </a:rPr>
                      <m:t>≥</m:t>
                    </m:r>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Π</m:t>
                            </m:r>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m:t>
                        </m:r>
                        <m:r>
                          <a:rPr lang="en-US" i="1">
                            <a:latin typeface="Cambria Math" panose="02040503050406030204" pitchFamily="18" charset="0"/>
                          </a:rPr>
                          <m:t>1</m:t>
                        </m:r>
                      </m:e>
                    </m:d>
                  </m:oMath>
                </a14:m>
                <a:r>
                  <a:rPr lang="en-US" b="0" dirty="0" smtClean="0">
                    <a:ea typeface="Cambria Math" panose="02040503050406030204" pitchFamily="18" charset="0"/>
                  </a:rPr>
                  <a:t>-</a:t>
                </a:r>
                <a14:m>
                  <m:oMath xmlns:m="http://schemas.openxmlformats.org/officeDocument/2006/math">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endParaRPr lang="en-US" dirty="0"/>
              </a:p>
              <a:p>
                <a:endParaRPr lang="en-US" b="0" dirty="0" smtClean="0">
                  <a:ea typeface="Cambria Math" panose="02040503050406030204" pitchFamily="18" charset="0"/>
                </a:endParaRPr>
              </a:p>
              <a:p>
                <a:endParaRPr lang="en-US" baseline="-25000" dirty="0"/>
              </a:p>
            </p:txBody>
          </p:sp>
        </mc:Choice>
        <mc:Fallback xmlns="">
          <p:sp>
            <p:nvSpPr>
              <p:cNvPr id="5" name="TextBox 4"/>
              <p:cNvSpPr txBox="1">
                <a:spLocks noRot="1" noChangeAspect="1" noMove="1" noResize="1" noEditPoints="1" noAdjustHandles="1" noChangeArrowheads="1" noChangeShapeType="1" noTextEdit="1"/>
              </p:cNvSpPr>
              <p:nvPr/>
            </p:nvSpPr>
            <p:spPr>
              <a:xfrm>
                <a:off x="6289040" y="4058387"/>
                <a:ext cx="5730241" cy="2799613"/>
              </a:xfrm>
              <a:prstGeom prst="rect">
                <a:avLst/>
              </a:prstGeom>
              <a:blipFill>
                <a:blip r:embed="rId4"/>
                <a:stretch>
                  <a:fillRect l="-957" t="-1307"/>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406712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Reduction</a:t>
            </a:r>
            <a:endParaRPr lang="en-US" dirty="0"/>
          </a:p>
        </p:txBody>
      </p:sp>
      <mc:AlternateContent xmlns:mc="http://schemas.openxmlformats.org/markup-compatibility/2006" xmlns:a14="http://schemas.microsoft.com/office/drawing/2010/main">
        <mc:Choice Requires="a14">
          <p:sp>
            <p:nvSpPr>
              <p:cNvPr id="5" name="Content Placeholder 4"/>
              <p:cNvSpPr txBox="1">
                <a:spLocks noGrp="1"/>
              </p:cNvSpPr>
              <p:nvPr>
                <p:ph idx="1"/>
              </p:nvPr>
            </p:nvSpPr>
            <p:spPr>
              <a:xfrm>
                <a:off x="838200" y="1429385"/>
                <a:ext cx="10515600" cy="5697585"/>
              </a:xfrm>
              <a:prstGeom prst="rect">
                <a:avLst/>
              </a:prstGeom>
              <a:noFill/>
            </p:spPr>
            <p:txBody>
              <a:bodyPr wrap="square" rtlCol="0">
                <a:spAutoFit/>
              </a:bodyPr>
              <a:lstStyle/>
              <a:p>
                <a:r>
                  <a:rPr lang="en-US" b="1" dirty="0" smtClean="0">
                    <a:ea typeface="Cambria Math" panose="02040503050406030204" pitchFamily="18" charset="0"/>
                  </a:rPr>
                  <a:t>Fact: </a:t>
                </a:r>
                <a14:m>
                  <m:oMath xmlns:m="http://schemas.openxmlformats.org/officeDocument/2006/math">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acc>
                              <m:accPr>
                                <m:chr m:val="̃"/>
                                <m:ctrlPr>
                                  <a:rPr lang="en-US" i="1" dirty="0">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Π</m:t>
                                </m:r>
                              </m:e>
                            </m:acc>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m:t>
                        </m:r>
                        <m:r>
                          <a:rPr lang="en-US" i="1">
                            <a:latin typeface="Cambria Math" panose="02040503050406030204" pitchFamily="18" charset="0"/>
                          </a:rPr>
                          <m:t>1</m:t>
                        </m:r>
                      </m:e>
                    </m:d>
                    <m:r>
                      <a:rPr lang="en-US" i="1" dirty="0">
                        <a:latin typeface="Cambria Math" panose="02040503050406030204" pitchFamily="18" charset="0"/>
                        <a:ea typeface="Cambria Math" panose="02040503050406030204" pitchFamily="18" charset="0"/>
                      </a:rPr>
                      <m:t>≥</m:t>
                    </m:r>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Π</m:t>
                            </m:r>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m:t>
                        </m:r>
                        <m:r>
                          <a:rPr lang="en-US" i="1">
                            <a:latin typeface="Cambria Math" panose="02040503050406030204" pitchFamily="18" charset="0"/>
                          </a:rPr>
                          <m:t>1</m:t>
                        </m:r>
                      </m:e>
                    </m:d>
                  </m:oMath>
                </a14:m>
                <a:r>
                  <a:rPr lang="en-US" b="0" dirty="0" smtClean="0">
                    <a:ea typeface="Cambria Math" panose="02040503050406030204" pitchFamily="18" charset="0"/>
                  </a:rPr>
                  <a:t>-</a:t>
                </a:r>
                <a14:m>
                  <m:oMath xmlns:m="http://schemas.openxmlformats.org/officeDocument/2006/math">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endParaRPr lang="en-US" dirty="0"/>
              </a:p>
              <a:p>
                <a:endParaRPr lang="en-US" b="0" dirty="0" smtClean="0">
                  <a:ea typeface="Cambria Math" panose="02040503050406030204" pitchFamily="18" charset="0"/>
                </a:endParaRPr>
              </a:p>
              <a:p>
                <a:r>
                  <a:rPr lang="en-US" b="1" dirty="0" smtClean="0">
                    <a:ea typeface="Cambria Math" panose="02040503050406030204" pitchFamily="18" charset="0"/>
                  </a:rPr>
                  <a:t>Claim</a:t>
                </a:r>
                <a:r>
                  <a:rPr lang="en-US" dirty="0" smtClean="0">
                    <a:ea typeface="Cambria Math" panose="02040503050406030204" pitchFamily="18" charset="0"/>
                  </a:rPr>
                  <a:t>: For any attacker A making at most q(n) queries we have</a:t>
                </a:r>
              </a:p>
              <a:p>
                <a:pPr marL="0" indent="0">
                  <a:buNone/>
                </a:pPr>
                <a14:m>
                  <m:oMathPara xmlns:m="http://schemas.openxmlformats.org/officeDocument/2006/math">
                    <m:oMathParaPr>
                      <m:jc m:val="centerGroup"/>
                    </m:oMathParaPr>
                    <m:oMath xmlns:m="http://schemas.openxmlformats.org/officeDocument/2006/math">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acc>
                                <m:accPr>
                                  <m:chr m:val="̃"/>
                                  <m:ctrlPr>
                                    <a:rPr lang="en-US" i="1" dirty="0">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Π</m:t>
                                  </m:r>
                                </m:e>
                              </m:acc>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m:t>
                          </m:r>
                          <m:r>
                            <a:rPr lang="en-US" i="1">
                              <a:latin typeface="Cambria Math" panose="02040503050406030204" pitchFamily="18" charset="0"/>
                            </a:rPr>
                            <m:t>1</m:t>
                          </m:r>
                        </m:e>
                      </m:d>
                      <m:r>
                        <a:rPr lang="en-US" i="1" dirty="0"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num>
                        <m:den>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𝑛</m:t>
                              </m:r>
                            </m:sup>
                          </m:sSup>
                        </m:den>
                      </m:f>
                    </m:oMath>
                  </m:oMathPara>
                </a14:m>
                <a:endParaRPr lang="en-US" baseline="-25000" dirty="0" smtClean="0"/>
              </a:p>
              <a:p>
                <a:pPr marL="0" indent="0">
                  <a:buNone/>
                </a:pPr>
                <a:endParaRPr lang="en-US" baseline="-25000" dirty="0"/>
              </a:p>
              <a:p>
                <a:pPr marL="0" indent="0">
                  <a:buNone/>
                </a:pPr>
                <a:r>
                  <a:rPr lang="en-US" b="1" dirty="0" smtClean="0">
                    <a:ea typeface="Cambria Math" panose="02040503050406030204" pitchFamily="18" charset="0"/>
                  </a:rPr>
                  <a:t>Conclusion</a:t>
                </a:r>
                <a:r>
                  <a:rPr lang="en-US" dirty="0" smtClean="0">
                    <a:ea typeface="Cambria Math" panose="02040503050406030204" pitchFamily="18" charset="0"/>
                  </a:rPr>
                  <a:t>: </a:t>
                </a:r>
                <a:r>
                  <a:rPr lang="en-US" dirty="0">
                    <a:ea typeface="Cambria Math" panose="02040503050406030204" pitchFamily="18" charset="0"/>
                  </a:rPr>
                  <a:t>For any attacker A making at most q(n) queries we </a:t>
                </a:r>
                <a:r>
                  <a:rPr lang="en-US" dirty="0" smtClean="0">
                    <a:ea typeface="Cambria Math" panose="02040503050406030204" pitchFamily="18" charset="0"/>
                  </a:rPr>
                  <a:t>have</a:t>
                </a:r>
              </a:p>
              <a:p>
                <a:pPr marL="0" indent="0">
                  <a:buNone/>
                </a:pPr>
                <a:endParaRPr lang="en-US"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Π</m:t>
                              </m:r>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m:t>
                          </m:r>
                          <m:r>
                            <a:rPr lang="en-US" i="1">
                              <a:latin typeface="Cambria Math" panose="02040503050406030204" pitchFamily="18" charset="0"/>
                            </a:rPr>
                            <m:t>1</m:t>
                          </m:r>
                        </m:e>
                      </m:d>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𝑞</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𝑛</m:t>
                              </m:r>
                            </m:sup>
                          </m:sSup>
                        </m:den>
                      </m:f>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m:oMathPara>
                </a14:m>
                <a:endParaRPr lang="en-US" dirty="0" smtClean="0">
                  <a:ea typeface="Cambria Math" panose="02040503050406030204" pitchFamily="18" charset="0"/>
                </a:endParaRPr>
              </a:p>
              <a:p>
                <a:pPr marL="0" indent="0">
                  <a:buNone/>
                </a:pPr>
                <a:r>
                  <a:rPr lang="en-US" dirty="0" smtClean="0"/>
                  <a:t>where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𝑞</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𝑛</m:t>
                            </m:r>
                          </m:sup>
                        </m:sSup>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a14:m>
                <a:r>
                  <a:rPr lang="en-US" dirty="0" smtClean="0">
                    <a:ea typeface="Cambria Math" panose="02040503050406030204" pitchFamily="18" charset="0"/>
                  </a:rPr>
                  <a:t> is negligible.</a:t>
                </a:r>
                <a:endParaRPr lang="en-US" dirty="0">
                  <a:ea typeface="Cambria Math" panose="02040503050406030204" pitchFamily="18" charset="0"/>
                </a:endParaRPr>
              </a:p>
              <a:p>
                <a:pPr marL="0" indent="0">
                  <a:buNone/>
                </a:pPr>
                <a:endParaRPr lang="en-US" baseline="-25000" dirty="0"/>
              </a:p>
            </p:txBody>
          </p:sp>
        </mc:Choice>
        <mc:Fallback xmlns="">
          <p:sp>
            <p:nvSpPr>
              <p:cNvPr id="5" name="Content Placeholder 4"/>
              <p:cNvSpPr txBox="1">
                <a:spLocks noGrp="1" noRot="1" noChangeAspect="1" noMove="1" noResize="1" noEditPoints="1" noAdjustHandles="1" noChangeArrowheads="1" noChangeShapeType="1" noTextEdit="1"/>
              </p:cNvSpPr>
              <p:nvPr>
                <p:ph idx="1"/>
              </p:nvPr>
            </p:nvSpPr>
            <p:spPr>
              <a:xfrm>
                <a:off x="838200" y="1429385"/>
                <a:ext cx="10515600" cy="5697585"/>
              </a:xfrm>
              <a:prstGeom prst="rect">
                <a:avLst/>
              </a:prstGeom>
              <a:blipFill>
                <a:blip r:embed="rId2"/>
                <a:stretch>
                  <a:fillRect l="-1217"/>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71522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Finishing Up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ea typeface="Cambria Math" panose="02040503050406030204" pitchFamily="18" charset="0"/>
                  </a:rPr>
                  <a:t>Claim</a:t>
                </a:r>
                <a:r>
                  <a:rPr lang="en-US" dirty="0">
                    <a:ea typeface="Cambria Math" panose="02040503050406030204" pitchFamily="18" charset="0"/>
                  </a:rPr>
                  <a:t>: For any attacker A making at most q(n) queries we have</a:t>
                </a:r>
              </a:p>
              <a:p>
                <a:pPr marL="0" indent="0">
                  <a:buNone/>
                </a:pPr>
                <a14:m>
                  <m:oMathPara xmlns:m="http://schemas.openxmlformats.org/officeDocument/2006/math">
                    <m:oMathParaPr>
                      <m:jc m:val="centerGroup"/>
                    </m:oMathParaPr>
                    <m:oMath xmlns:m="http://schemas.openxmlformats.org/officeDocument/2006/math">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i="0">
                                  <a:latin typeface="Cambria Math" panose="02040503050406030204" pitchFamily="18" charset="0"/>
                                </a:rPr>
                                <m:t>PrivK</m:t>
                              </m:r>
                            </m:e>
                            <m:sub>
                              <m:r>
                                <a:rPr lang="en-US" i="1">
                                  <a:latin typeface="Cambria Math" panose="02040503050406030204" pitchFamily="18" charset="0"/>
                                </a:rPr>
                                <m:t>𝐴</m:t>
                              </m:r>
                              <m:r>
                                <a:rPr lang="en-US" i="1">
                                  <a:latin typeface="Cambria Math" panose="02040503050406030204" pitchFamily="18" charset="0"/>
                                </a:rPr>
                                <m:t>,</m:t>
                              </m:r>
                              <m:acc>
                                <m:accPr>
                                  <m:chr m:val="̃"/>
                                  <m:ctrlPr>
                                    <a:rPr lang="en-US" i="1" dirty="0">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Π</m:t>
                                  </m:r>
                                </m:e>
                              </m:acc>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m:t>
                          </m:r>
                          <m:r>
                            <a:rPr lang="en-US" i="1">
                              <a:latin typeface="Cambria Math" panose="02040503050406030204" pitchFamily="18" charset="0"/>
                            </a:rPr>
                            <m:t>1</m:t>
                          </m:r>
                        </m:e>
                      </m:d>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𝑛</m:t>
                              </m:r>
                            </m:sup>
                          </m:sSup>
                        </m:den>
                      </m:f>
                    </m:oMath>
                  </m:oMathPara>
                </a14:m>
                <a:endParaRPr lang="en-US" dirty="0" smtClean="0"/>
              </a:p>
              <a:p>
                <a:pPr marL="0" indent="0">
                  <a:buNone/>
                </a:pPr>
                <a:r>
                  <a:rPr lang="en-US" b="1" dirty="0" smtClean="0"/>
                  <a:t>Proof: </a:t>
                </a:r>
                <a:r>
                  <a:rPr lang="en-US" dirty="0" smtClean="0"/>
                  <a:t>Let m</a:t>
                </a:r>
                <a:r>
                  <a:rPr lang="en-US" baseline="-25000" dirty="0" smtClean="0"/>
                  <a:t>0</a:t>
                </a:r>
                <a:r>
                  <a:rPr lang="en-US" dirty="0" smtClean="0"/>
                  <a:t>,m</a:t>
                </a:r>
                <a:r>
                  <a:rPr lang="en-US" baseline="-25000" dirty="0" smtClean="0"/>
                  <a:t>1</a:t>
                </a:r>
                <a:r>
                  <a:rPr lang="en-US" dirty="0" smtClean="0"/>
                  <a:t> denote the challenge messages and let r* denote the random string used to produce the challenge ciphertext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𝑐</m:t>
                      </m:r>
                      <m:r>
                        <a:rPr lang="en-US" i="1">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m:t>
                              </m:r>
                            </m:sup>
                          </m:sSup>
                          <m:r>
                            <a:rPr lang="en-US" i="1">
                              <a:latin typeface="Cambria Math" panose="02040503050406030204" pitchFamily="18" charset="0"/>
                            </a:rPr>
                            <m:t>,</m:t>
                          </m:r>
                          <m:r>
                            <a:rPr lang="en-US" b="0" i="1" smtClean="0">
                              <a:latin typeface="Cambria Math" panose="02040503050406030204" pitchFamily="18" charset="0"/>
                            </a:rPr>
                            <m:t>𝑓</m:t>
                          </m:r>
                          <m:d>
                            <m:dPr>
                              <m:ctrlPr>
                                <a:rPr lang="en-US" i="1">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m:t>
                                  </m:r>
                                </m:sup>
                              </m:sSup>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𝑚</m:t>
                              </m:r>
                            </m:e>
                            <m:sub>
                              <m:r>
                                <a:rPr lang="en-US" i="1">
                                  <a:latin typeface="Cambria Math" panose="02040503050406030204" pitchFamily="18" charset="0"/>
                                  <a:ea typeface="Cambria Math" panose="02040503050406030204" pitchFamily="18" charset="0"/>
                                </a:rPr>
                                <m:t>𝑏</m:t>
                              </m:r>
                            </m:sub>
                          </m:sSub>
                        </m:e>
                      </m:d>
                    </m:oMath>
                  </m:oMathPara>
                </a14:m>
                <a:endParaRPr lang="en-US" dirty="0" smtClean="0"/>
              </a:p>
              <a:p>
                <a:pPr marL="0" indent="0">
                  <a:buNone/>
                </a:pPr>
                <a:r>
                  <a:rPr lang="en-US" dirty="0" smtClean="0"/>
                  <a:t>And let </a:t>
                </a:r>
                <a14:m>
                  <m:oMath xmlns:m="http://schemas.openxmlformats.org/officeDocument/2006/math">
                    <m:sSub>
                      <m:sSubPr>
                        <m:ctrlPr>
                          <a:rPr lang="en-US" i="1" dirty="0">
                            <a:latin typeface="Cambria Math" panose="02040503050406030204" pitchFamily="18" charset="0"/>
                          </a:rPr>
                        </m:ctrlPr>
                      </m:sSubPr>
                      <m:e>
                        <m:r>
                          <m:rPr>
                            <m:sty m:val="p"/>
                          </m:rPr>
                          <a:rPr lang="en-US" i="0" dirty="0">
                            <a:latin typeface="Cambria Math" panose="02040503050406030204" pitchFamily="18" charset="0"/>
                          </a:rPr>
                          <m:t>r</m:t>
                        </m:r>
                      </m:e>
                      <m:sub>
                        <m:r>
                          <a:rPr lang="en-US" i="0" dirty="0">
                            <a:latin typeface="Cambria Math" panose="02040503050406030204" pitchFamily="18" charset="0"/>
                          </a:rPr>
                          <m:t>1</m:t>
                        </m:r>
                      </m:sub>
                    </m:sSub>
                    <m:r>
                      <m:rPr>
                        <m:nor/>
                      </m:rPr>
                      <a:rPr lang="en-US" dirty="0"/>
                      <m:t>,</m:t>
                    </m:r>
                    <m:r>
                      <m:rPr>
                        <m:nor/>
                      </m:rPr>
                      <a:rPr lang="en-US" dirty="0"/>
                      <m:t>…</m:t>
                    </m:r>
                    <m:r>
                      <m:rPr>
                        <m:nor/>
                      </m:rPr>
                      <a:rPr lang="en-US" dirty="0"/>
                      <m:t>,</m:t>
                    </m:r>
                    <m:sSub>
                      <m:sSubPr>
                        <m:ctrlPr>
                          <a:rPr lang="en-US" i="1" dirty="0">
                            <a:latin typeface="Cambria Math" panose="02040503050406030204" pitchFamily="18" charset="0"/>
                          </a:rPr>
                        </m:ctrlPr>
                      </m:sSubPr>
                      <m:e>
                        <m:r>
                          <m:rPr>
                            <m:sty m:val="p"/>
                          </m:rPr>
                          <a:rPr lang="en-US" i="0" dirty="0">
                            <a:latin typeface="Cambria Math" panose="02040503050406030204" pitchFamily="18" charset="0"/>
                          </a:rPr>
                          <m:t>r</m:t>
                        </m:r>
                      </m:e>
                      <m:sub>
                        <m:r>
                          <m:rPr>
                            <m:sty m:val="p"/>
                          </m:rPr>
                          <a:rPr lang="en-US" i="0" dirty="0">
                            <a:latin typeface="Cambria Math" panose="02040503050406030204" pitchFamily="18" charset="0"/>
                          </a:rPr>
                          <m:t>q</m:t>
                        </m:r>
                      </m:sub>
                    </m:sSub>
                  </m:oMath>
                </a14:m>
                <a:r>
                  <a:rPr lang="en-US" dirty="0" smtClean="0"/>
                  <a:t> denote the random strings used to produce the other </a:t>
                </a:r>
                <a:r>
                  <a:rPr lang="en-US" dirty="0" err="1" smtClean="0"/>
                  <a:t>ciphertexts</a:t>
                </a:r>
                <a:r>
                  <a:rPr lang="en-US" dirty="0" smtClean="0"/>
                  <a:t> </a:t>
                </a:r>
                <a14:m>
                  <m:oMath xmlns:m="http://schemas.openxmlformats.org/officeDocument/2006/math">
                    <m:r>
                      <a:rPr lang="en-US" i="1">
                        <a:latin typeface="Cambria Math" panose="02040503050406030204" pitchFamily="18" charset="0"/>
                      </a:rPr>
                      <m:t>𝑐</m:t>
                    </m:r>
                    <m:r>
                      <a:rPr lang="en-US" b="0" i="1" baseline="-25000" smtClean="0">
                        <a:latin typeface="Cambria Math" panose="02040503050406030204" pitchFamily="18" charset="0"/>
                      </a:rPr>
                      <m:t>𝑖</m:t>
                    </m:r>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𝑖</m:t>
                                </m:r>
                              </m:sub>
                            </m:sSub>
                          </m:e>
                        </m:d>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𝑚</m:t>
                            </m:r>
                          </m:e>
                          <m:sub>
                            <m:r>
                              <a:rPr lang="en-US" b="0" i="1" smtClean="0">
                                <a:latin typeface="Cambria Math" panose="02040503050406030204" pitchFamily="18" charset="0"/>
                                <a:ea typeface="Cambria Math" panose="02040503050406030204" pitchFamily="18" charset="0"/>
                              </a:rPr>
                              <m:t>𝑖</m:t>
                            </m:r>
                          </m:sub>
                        </m:sSub>
                      </m:e>
                    </m:d>
                  </m:oMath>
                </a14:m>
                <a:r>
                  <a:rPr lang="en-US" dirty="0" smtClean="0"/>
                  <a:t>. </a:t>
                </a:r>
              </a:p>
              <a:p>
                <a:pPr marL="0" indent="0">
                  <a:buNone/>
                </a:pPr>
                <a:r>
                  <a:rPr lang="en-US" dirty="0" smtClean="0"/>
                  <a:t>If </a:t>
                </a:r>
                <a14:m>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r</m:t>
                        </m:r>
                      </m:e>
                      <m:sup>
                        <m:r>
                          <a:rPr lang="en-US" b="0" i="0" smtClean="0">
                            <a:latin typeface="Cambria Math" panose="02040503050406030204" pitchFamily="18" charset="0"/>
                            <a:ea typeface="Cambria Math" panose="02040503050406030204" pitchFamily="18" charset="0"/>
                          </a:rPr>
                          <m:t>∗</m:t>
                        </m:r>
                      </m:sup>
                    </m:sSup>
                    <m:r>
                      <a:rPr lang="en-US" i="1"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m:rPr>
                            <m:sty m:val="p"/>
                          </m:rPr>
                          <a:rPr lang="en-US" i="0" dirty="0">
                            <a:latin typeface="Cambria Math" panose="02040503050406030204" pitchFamily="18" charset="0"/>
                          </a:rPr>
                          <m:t>r</m:t>
                        </m:r>
                      </m:e>
                      <m:sub>
                        <m:r>
                          <a:rPr lang="en-US" i="0" dirty="0">
                            <a:latin typeface="Cambria Math" panose="02040503050406030204" pitchFamily="18" charset="0"/>
                          </a:rPr>
                          <m:t>1</m:t>
                        </m:r>
                      </m:sub>
                    </m:sSub>
                    <m:r>
                      <m:rPr>
                        <m:nor/>
                      </m:rPr>
                      <a:rPr lang="en-US" dirty="0"/>
                      <m:t>,</m:t>
                    </m:r>
                    <m:r>
                      <m:rPr>
                        <m:nor/>
                      </m:rPr>
                      <a:rPr lang="en-US" dirty="0"/>
                      <m:t>…</m:t>
                    </m:r>
                    <m:r>
                      <m:rPr>
                        <m:nor/>
                      </m:rPr>
                      <a:rPr lang="en-US" dirty="0"/>
                      <m:t>,</m:t>
                    </m:r>
                    <m:sSub>
                      <m:sSubPr>
                        <m:ctrlPr>
                          <a:rPr lang="en-US" i="1" dirty="0">
                            <a:latin typeface="Cambria Math" panose="02040503050406030204" pitchFamily="18" charset="0"/>
                          </a:rPr>
                        </m:ctrlPr>
                      </m:sSubPr>
                      <m:e>
                        <m:r>
                          <m:rPr>
                            <m:sty m:val="p"/>
                          </m:rPr>
                          <a:rPr lang="en-US" i="0" dirty="0">
                            <a:latin typeface="Cambria Math" panose="02040503050406030204" pitchFamily="18" charset="0"/>
                          </a:rPr>
                          <m:t>r</m:t>
                        </m:r>
                      </m:e>
                      <m:sub>
                        <m:r>
                          <m:rPr>
                            <m:sty m:val="p"/>
                          </m:rPr>
                          <a:rPr lang="en-US" i="0" dirty="0">
                            <a:latin typeface="Cambria Math" panose="02040503050406030204" pitchFamily="18" charset="0"/>
                          </a:rPr>
                          <m:t>q</m:t>
                        </m:r>
                      </m:sub>
                    </m:sSub>
                  </m:oMath>
                </a14:m>
                <a:r>
                  <a:rPr lang="en-US" dirty="0" smtClean="0"/>
                  <a:t>then then c leaks no information about b (information theoretically).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116" b="-3782"/>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818152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Message and Ciphertext Length</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previous game we typically require that |m</a:t>
            </a:r>
            <a:r>
              <a:rPr lang="en-US" baseline="-25000" dirty="0" smtClean="0"/>
              <a:t>0</a:t>
            </a:r>
            <a:r>
              <a:rPr lang="en-US" dirty="0" smtClean="0"/>
              <a:t>|=|m</a:t>
            </a:r>
            <a:r>
              <a:rPr lang="en-US" baseline="-25000" dirty="0" smtClean="0"/>
              <a:t>1</a:t>
            </a:r>
            <a:r>
              <a:rPr lang="en-US" dirty="0" smtClean="0"/>
              <a:t>|. Why?</a:t>
            </a:r>
            <a:endParaRPr lang="en-US" baseline="-25000" dirty="0"/>
          </a:p>
          <a:p>
            <a:endParaRPr lang="en-US" dirty="0" smtClean="0"/>
          </a:p>
          <a:p>
            <a:r>
              <a:rPr lang="en-US" dirty="0" smtClean="0"/>
              <a:t>It is </a:t>
            </a:r>
            <a:r>
              <a:rPr lang="en-US" u="sng" dirty="0" smtClean="0"/>
              <a:t>impossible</a:t>
            </a:r>
            <a:r>
              <a:rPr lang="en-US" dirty="0" smtClean="0"/>
              <a:t> to support arbitrary length messages while hiding all information about plaintext length</a:t>
            </a:r>
          </a:p>
          <a:p>
            <a:endParaRPr lang="en-US" dirty="0"/>
          </a:p>
          <a:p>
            <a:r>
              <a:rPr lang="en-US" b="1" dirty="0" smtClean="0"/>
              <a:t>Limitation: </a:t>
            </a:r>
            <a:r>
              <a:rPr lang="en-US" dirty="0" smtClean="0"/>
              <a:t>When could message length be sensitive?</a:t>
            </a:r>
          </a:p>
          <a:p>
            <a:pPr lvl="1"/>
            <a:r>
              <a:rPr lang="en-US" dirty="0" smtClean="0"/>
              <a:t>Numeric data (5 figure vs 6 figure salary)</a:t>
            </a:r>
          </a:p>
          <a:p>
            <a:pPr lvl="1"/>
            <a:r>
              <a:rPr lang="en-US" dirty="0" smtClean="0"/>
              <a:t>Database Searches: number of records returned can reveal information about the query</a:t>
            </a:r>
          </a:p>
          <a:p>
            <a:pPr lvl="1"/>
            <a:r>
              <a:rPr lang="en-US" dirty="0" smtClean="0"/>
              <a:t>Compressed Data: Short compressed string indicates that original plaintext has a lot of redundancy (e.g., CRIME attack on session cookies in HTTPS)</a:t>
            </a:r>
            <a:endParaRPr lang="en-US" dirty="0"/>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92159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Finishing Up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ea typeface="Cambria Math" panose="02040503050406030204" pitchFamily="18" charset="0"/>
                  </a:rPr>
                  <a:t>Claim</a:t>
                </a:r>
                <a:r>
                  <a:rPr lang="en-US" dirty="0">
                    <a:ea typeface="Cambria Math" panose="02040503050406030204" pitchFamily="18" charset="0"/>
                  </a:rPr>
                  <a:t>: For any attacker A making at most q(n) queries we have</a:t>
                </a:r>
              </a:p>
              <a:p>
                <a:pPr marL="0" indent="0">
                  <a:buNone/>
                </a:pPr>
                <a14:m>
                  <m:oMathPara xmlns:m="http://schemas.openxmlformats.org/officeDocument/2006/math">
                    <m:oMathParaPr>
                      <m:jc m:val="centerGroup"/>
                    </m:oMathParaPr>
                    <m:oMath xmlns:m="http://schemas.openxmlformats.org/officeDocument/2006/math">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acc>
                                <m:accPr>
                                  <m:chr m:val="̃"/>
                                  <m:ctrlPr>
                                    <a:rPr lang="en-US" i="1" dirty="0">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Π</m:t>
                                  </m:r>
                                </m:e>
                              </m:acc>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m:t>
                          </m:r>
                          <m:r>
                            <a:rPr lang="en-US" i="1">
                              <a:latin typeface="Cambria Math" panose="02040503050406030204" pitchFamily="18" charset="0"/>
                            </a:rPr>
                            <m:t>1</m:t>
                          </m:r>
                        </m:e>
                      </m:d>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𝑛</m:t>
                              </m:r>
                            </m:sup>
                          </m:sSup>
                        </m:den>
                      </m:f>
                    </m:oMath>
                  </m:oMathPara>
                </a14:m>
                <a:endParaRPr lang="en-US" dirty="0" smtClean="0"/>
              </a:p>
              <a:p>
                <a:pPr marL="0" indent="0">
                  <a:buNone/>
                </a:pPr>
                <a:r>
                  <a:rPr lang="en-US" b="1" dirty="0" smtClean="0"/>
                  <a:t>Proof: </a:t>
                </a:r>
                <a:r>
                  <a:rPr lang="en-US" dirty="0" smtClean="0"/>
                  <a:t>If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r</m:t>
                        </m:r>
                      </m:e>
                      <m:sup>
                        <m:r>
                          <a:rPr lang="en-US">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m:rPr>
                            <m:sty m:val="p"/>
                          </m:rPr>
                          <a:rPr lang="en-US" dirty="0">
                            <a:latin typeface="Cambria Math" panose="02040503050406030204" pitchFamily="18" charset="0"/>
                          </a:rPr>
                          <m:t>r</m:t>
                        </m:r>
                      </m:e>
                      <m:sub>
                        <m:r>
                          <a:rPr lang="en-US" dirty="0">
                            <a:latin typeface="Cambria Math" panose="02040503050406030204" pitchFamily="18" charset="0"/>
                          </a:rPr>
                          <m:t>1</m:t>
                        </m:r>
                      </m:sub>
                    </m:sSub>
                    <m:r>
                      <m:rPr>
                        <m:nor/>
                      </m:rPr>
                      <a:rPr lang="en-US" dirty="0"/>
                      <m:t>,</m:t>
                    </m:r>
                    <m:r>
                      <m:rPr>
                        <m:nor/>
                      </m:rPr>
                      <a:rPr lang="en-US" dirty="0"/>
                      <m:t>…</m:t>
                    </m:r>
                    <m:r>
                      <m:rPr>
                        <m:nor/>
                      </m:rPr>
                      <a:rPr lang="en-US" dirty="0"/>
                      <m:t>,</m:t>
                    </m:r>
                    <m:sSub>
                      <m:sSubPr>
                        <m:ctrlPr>
                          <a:rPr lang="en-US" i="1" dirty="0">
                            <a:latin typeface="Cambria Math" panose="02040503050406030204" pitchFamily="18" charset="0"/>
                          </a:rPr>
                        </m:ctrlPr>
                      </m:sSubPr>
                      <m:e>
                        <m:r>
                          <m:rPr>
                            <m:sty m:val="p"/>
                          </m:rPr>
                          <a:rPr lang="en-US" dirty="0">
                            <a:latin typeface="Cambria Math" panose="02040503050406030204" pitchFamily="18" charset="0"/>
                          </a:rPr>
                          <m:t>r</m:t>
                        </m:r>
                      </m:e>
                      <m:sub>
                        <m:r>
                          <m:rPr>
                            <m:sty m:val="p"/>
                          </m:rPr>
                          <a:rPr lang="en-US" dirty="0">
                            <a:latin typeface="Cambria Math" panose="02040503050406030204" pitchFamily="18" charset="0"/>
                          </a:rPr>
                          <m:t>q</m:t>
                        </m:r>
                      </m:sub>
                    </m:sSub>
                  </m:oMath>
                </a14:m>
                <a:r>
                  <a:rPr lang="en-US" dirty="0" smtClean="0"/>
                  <a:t> then then c leaks no information about b (information theoretically). We have </a:t>
                </a:r>
              </a:p>
              <a:p>
                <a:pPr marL="0" indent="0">
                  <a:buNone/>
                </a:pPr>
                <a14:m>
                  <m:oMathPara xmlns:m="http://schemas.openxmlformats.org/officeDocument/2006/math">
                    <m:oMathParaPr>
                      <m:jc m:val="centerGroup"/>
                    </m:oMathParaPr>
                    <m:oMath xmlns:m="http://schemas.openxmlformats.org/officeDocument/2006/math">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acc>
                                <m:accPr>
                                  <m:chr m:val="̃"/>
                                  <m:ctrlPr>
                                    <a:rPr lang="en-US" i="1" dirty="0">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Π</m:t>
                                  </m:r>
                                </m:e>
                              </m:acc>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m:t>
                          </m:r>
                          <m:r>
                            <a:rPr lang="en-US" i="1">
                              <a:latin typeface="Cambria Math" panose="02040503050406030204" pitchFamily="18" charset="0"/>
                            </a:rPr>
                            <m:t>1</m:t>
                          </m:r>
                        </m:e>
                      </m:d>
                      <m:r>
                        <a:rPr lang="en-US" i="1" dirty="0">
                          <a:latin typeface="Cambria Math" panose="02040503050406030204" pitchFamily="18" charset="0"/>
                          <a:ea typeface="Cambria Math" panose="02040503050406030204" pitchFamily="18" charset="0"/>
                        </a:rPr>
                        <m:t>≤</m:t>
                      </m:r>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acc>
                                <m:accPr>
                                  <m:chr m:val="̃"/>
                                  <m:ctrlPr>
                                    <a:rPr lang="en-US" i="1" dirty="0">
                                      <a:latin typeface="Cambria Math" panose="02040503050406030204" pitchFamily="18" charset="0"/>
                                      <a:ea typeface="Cambria Math" panose="02040503050406030204" pitchFamily="18" charset="0"/>
                                    </a:rPr>
                                  </m:ctrlPr>
                                </m:accPr>
                                <m:e>
                                  <m:r>
                                    <m:rPr>
                                      <m:sty m:val="p"/>
                                    </m:rPr>
                                    <a:rPr lang="el-GR" i="1">
                                      <a:latin typeface="Cambria Math" panose="02040503050406030204" pitchFamily="18" charset="0"/>
                                      <a:ea typeface="Cambria Math" panose="02040503050406030204" pitchFamily="18" charset="0"/>
                                    </a:rPr>
                                    <m:t>Π</m:t>
                                  </m:r>
                                </m:e>
                              </m:acc>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m:t>
                          </m:r>
                          <m:r>
                            <a:rPr lang="en-US" i="1">
                              <a:latin typeface="Cambria Math" panose="02040503050406030204" pitchFamily="18" charset="0"/>
                            </a:rPr>
                            <m:t>1</m:t>
                          </m:r>
                          <m:d>
                            <m:dPr>
                              <m:begChr m:val="|"/>
                              <m:endChr m:val=""/>
                              <m:ctrlPr>
                                <a:rPr lang="en-US" i="1" smtClean="0">
                                  <a:latin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m:rPr>
                                      <m:sty m:val="p"/>
                                    </m:rPr>
                                    <a:rPr lang="en-US">
                                      <a:latin typeface="Cambria Math" panose="02040503050406030204" pitchFamily="18" charset="0"/>
                                      <a:ea typeface="Cambria Math" panose="02040503050406030204" pitchFamily="18" charset="0"/>
                                    </a:rPr>
                                    <m:t>r</m:t>
                                  </m:r>
                                </m:e>
                                <m:sup>
                                  <m:r>
                                    <a:rPr lang="en-US">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m:rPr>
                                      <m:sty m:val="p"/>
                                    </m:rPr>
                                    <a:rPr lang="en-US" dirty="0">
                                      <a:latin typeface="Cambria Math" panose="02040503050406030204" pitchFamily="18" charset="0"/>
                                    </a:rPr>
                                    <m:t>r</m:t>
                                  </m:r>
                                </m:e>
                                <m:sub>
                                  <m:r>
                                    <a:rPr lang="en-US" dirty="0">
                                      <a:latin typeface="Cambria Math" panose="02040503050406030204" pitchFamily="18" charset="0"/>
                                    </a:rPr>
                                    <m:t>1</m:t>
                                  </m:r>
                                </m:sub>
                              </m:sSub>
                              <m:r>
                                <m:rPr>
                                  <m:nor/>
                                </m:rPr>
                                <a:rPr lang="en-US" dirty="0"/>
                                <m:t>,</m:t>
                              </m:r>
                              <m:r>
                                <m:rPr>
                                  <m:nor/>
                                </m:rPr>
                                <a:rPr lang="en-US" dirty="0"/>
                                <m:t>…</m:t>
                              </m:r>
                              <m:r>
                                <m:rPr>
                                  <m:nor/>
                                </m:rPr>
                                <a:rPr lang="en-US" dirty="0"/>
                                <m:t>,</m:t>
                              </m:r>
                              <m:sSub>
                                <m:sSubPr>
                                  <m:ctrlPr>
                                    <a:rPr lang="en-US" i="1" dirty="0">
                                      <a:latin typeface="Cambria Math" panose="02040503050406030204" pitchFamily="18" charset="0"/>
                                    </a:rPr>
                                  </m:ctrlPr>
                                </m:sSubPr>
                                <m:e>
                                  <m:r>
                                    <m:rPr>
                                      <m:sty m:val="p"/>
                                    </m:rPr>
                                    <a:rPr lang="en-US" dirty="0">
                                      <a:latin typeface="Cambria Math" panose="02040503050406030204" pitchFamily="18" charset="0"/>
                                    </a:rPr>
                                    <m:t>r</m:t>
                                  </m:r>
                                </m:e>
                                <m:sub>
                                  <m:r>
                                    <m:rPr>
                                      <m:sty m:val="p"/>
                                    </m:rPr>
                                    <a:rPr lang="en-US" dirty="0">
                                      <a:latin typeface="Cambria Math" panose="02040503050406030204" pitchFamily="18" charset="0"/>
                                    </a:rPr>
                                    <m:t>q</m:t>
                                  </m:r>
                                </m:sub>
                              </m:sSub>
                            </m:e>
                          </m:d>
                        </m:e>
                      </m:d>
                      <m:r>
                        <a:rPr lang="en-US" b="0" i="0" smtClean="0">
                          <a:latin typeface="Cambria Math" panose="02040503050406030204" pitchFamily="18" charset="0"/>
                          <a:ea typeface="Cambria Math" panose="02040503050406030204" pitchFamily="18" charset="0"/>
                        </a:rPr>
                        <m:t>+</m:t>
                      </m:r>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r>
                            <m:rPr>
                              <m:nor/>
                            </m:rPr>
                            <a:rPr lang="en-US" dirty="0"/>
                            <m:t>r</m:t>
                          </m:r>
                          <m:r>
                            <m:rPr>
                              <m:nor/>
                            </m:rPr>
                            <a:rPr lang="en-US" dirty="0"/>
                            <m:t>∗</m:t>
                          </m:r>
                          <m:r>
                            <a:rPr lang="en-US"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rPr>
                                  </m:ctrlPr>
                                </m:sSubPr>
                                <m:e>
                                  <m:r>
                                    <m:rPr>
                                      <m:sty m:val="p"/>
                                    </m:rPr>
                                    <a:rPr lang="en-US" dirty="0">
                                      <a:latin typeface="Cambria Math" panose="02040503050406030204" pitchFamily="18" charset="0"/>
                                    </a:rPr>
                                    <m:t>r</m:t>
                                  </m:r>
                                </m:e>
                                <m:sub>
                                  <m:r>
                                    <a:rPr lang="en-US" dirty="0">
                                      <a:latin typeface="Cambria Math" panose="02040503050406030204" pitchFamily="18" charset="0"/>
                                    </a:rPr>
                                    <m:t>1</m:t>
                                  </m:r>
                                </m:sub>
                              </m:sSub>
                              <m:r>
                                <m:rPr>
                                  <m:nor/>
                                </m:rPr>
                                <a:rPr lang="en-US" dirty="0"/>
                                <m:t>,</m:t>
                              </m:r>
                              <m:r>
                                <m:rPr>
                                  <m:nor/>
                                </m:rPr>
                                <a:rPr lang="en-US" dirty="0"/>
                                <m:t>…</m:t>
                              </m:r>
                              <m:r>
                                <m:rPr>
                                  <m:nor/>
                                </m:rPr>
                                <a:rPr lang="en-US" dirty="0"/>
                                <m:t>,</m:t>
                              </m:r>
                              <m:sSub>
                                <m:sSubPr>
                                  <m:ctrlPr>
                                    <a:rPr lang="en-US" i="1" dirty="0">
                                      <a:latin typeface="Cambria Math" panose="02040503050406030204" pitchFamily="18" charset="0"/>
                                    </a:rPr>
                                  </m:ctrlPr>
                                </m:sSubPr>
                                <m:e>
                                  <m:r>
                                    <m:rPr>
                                      <m:sty m:val="p"/>
                                    </m:rPr>
                                    <a:rPr lang="en-US" dirty="0">
                                      <a:latin typeface="Cambria Math" panose="02040503050406030204" pitchFamily="18" charset="0"/>
                                    </a:rPr>
                                    <m:t>r</m:t>
                                  </m:r>
                                </m:e>
                                <m:sub>
                                  <m:r>
                                    <m:rPr>
                                      <m:sty m:val="p"/>
                                    </m:rPr>
                                    <a:rPr lang="en-US" dirty="0">
                                      <a:latin typeface="Cambria Math" panose="02040503050406030204" pitchFamily="18" charset="0"/>
                                    </a:rPr>
                                    <m:t>q</m:t>
                                  </m:r>
                                </m:sub>
                              </m:sSub>
                            </m:e>
                          </m:d>
                          <m:r>
                            <m:rPr>
                              <m:nor/>
                            </m:rPr>
                            <a:rPr lang="en-US" dirty="0"/>
                            <m:t> </m:t>
                          </m:r>
                        </m:e>
                      </m:d>
                    </m:oMath>
                  </m:oMathPara>
                </a14:m>
                <a:endParaRPr lang="en-US" i="1" baseline="-25000"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𝑛</m:t>
                              </m:r>
                            </m:sup>
                          </m:sSup>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78041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m:rPr>
                          <m:nor/>
                        </m:rPr>
                        <a:rPr lang="en-US" dirty="0"/>
                        <m:t>Enc</m:t>
                      </m:r>
                      <m:r>
                        <m:rPr>
                          <m:nor/>
                        </m:rPr>
                        <a:rPr lang="en-US" baseline="-25000" dirty="0"/>
                        <m:t>k</m:t>
                      </m:r>
                      <m:r>
                        <m:rPr>
                          <m:nor/>
                        </m:rPr>
                        <a:rPr lang="en-US" dirty="0"/>
                        <m:t>(</m:t>
                      </m:r>
                      <m:r>
                        <m:rPr>
                          <m:nor/>
                        </m:rPr>
                        <a:rPr lang="en-US" dirty="0"/>
                        <m:t>m</m:t>
                      </m:r>
                      <m:r>
                        <m:rPr>
                          <m:nor/>
                        </m:rPr>
                        <a:rPr lang="en-US" dirty="0"/>
                        <m:t>)</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𝑘</m:t>
                              </m:r>
                            </m:sub>
                          </m:sSub>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m:t>
                          </m:r>
                        </m:e>
                      </m:d>
                    </m:oMath>
                  </m:oMathPara>
                </a14:m>
                <a:endParaRPr lang="en-US" dirty="0" smtClean="0">
                  <a:ea typeface="Cambria Math" panose="02040503050406030204" pitchFamily="18" charset="0"/>
                </a:endParaRPr>
              </a:p>
              <a:p>
                <a:pPr marL="0" indent="0">
                  <a:buNone/>
                </a:pPr>
                <a:r>
                  <a:rPr lang="en-US" dirty="0" smtClean="0"/>
                  <a:t>   </a:t>
                </a:r>
              </a:p>
              <a:p>
                <a:pPr marL="0" indent="0">
                  <a:buNone/>
                </a:pPr>
                <a14:m>
                  <m:oMathPara xmlns:m="http://schemas.openxmlformats.org/officeDocument/2006/math">
                    <m:oMathParaPr>
                      <m:jc m:val="centerGroup"/>
                    </m:oMathParaPr>
                    <m:oMath xmlns:m="http://schemas.openxmlformats.org/officeDocument/2006/math">
                      <m:r>
                        <m:rPr>
                          <m:nor/>
                        </m:rPr>
                        <a:rPr lang="en-US" b="0" i="0" dirty="0" smtClean="0"/>
                        <m:t>Dec</m:t>
                      </m:r>
                      <m:r>
                        <m:rPr>
                          <m:nor/>
                        </m:rPr>
                        <a:rPr lang="en-US" baseline="-25000" dirty="0"/>
                        <m:t>k</m:t>
                      </m:r>
                      <m:r>
                        <m:rPr>
                          <m:nor/>
                        </m:rPr>
                        <a:rPr lang="en-US" dirty="0"/>
                        <m:t>(</m:t>
                      </m:r>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b="0" i="1" smtClean="0">
                              <a:latin typeface="Cambria Math" panose="02040503050406030204" pitchFamily="18" charset="0"/>
                            </a:rPr>
                            <m:t>𝑠</m:t>
                          </m:r>
                        </m:e>
                      </m:d>
                      <m:r>
                        <m:rPr>
                          <m:nor/>
                        </m:rPr>
                        <a:rPr lang="en-US" dirty="0"/>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𝑘</m:t>
                          </m:r>
                        </m:sub>
                      </m:sSub>
                      <m:d>
                        <m:dPr>
                          <m:ctrlPr>
                            <a:rPr lang="en-US" i="1">
                              <a:latin typeface="Cambria Math" panose="02040503050406030204" pitchFamily="18" charset="0"/>
                            </a:rPr>
                          </m:ctrlPr>
                        </m:dPr>
                        <m:e>
                          <m:r>
                            <a:rPr lang="en-US" i="1">
                              <a:latin typeface="Cambria Math" panose="02040503050406030204" pitchFamily="18" charset="0"/>
                            </a:rPr>
                            <m:t>𝑟</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oMath>
                  </m:oMathPara>
                </a14:m>
                <a:endParaRPr lang="en-US" b="0" dirty="0" smtClean="0">
                  <a:ea typeface="Cambria Math" panose="02040503050406030204" pitchFamily="18" charset="0"/>
                </a:endParaRPr>
              </a:p>
              <a:p>
                <a:pPr marL="0" indent="0">
                  <a:buNone/>
                </a:pPr>
                <a:endParaRPr lang="en-US" b="1" dirty="0">
                  <a:ea typeface="Cambria Math" panose="02040503050406030204" pitchFamily="18" charset="0"/>
                </a:endParaRPr>
              </a:p>
              <a:p>
                <a:pPr marL="0" indent="0">
                  <a:buNone/>
                </a:pPr>
                <a:r>
                  <a:rPr lang="en-US" dirty="0" smtClean="0">
                    <a:ea typeface="Cambria Math" panose="02040503050406030204" pitchFamily="18" charset="0"/>
                  </a:rPr>
                  <a:t>For </a:t>
                </a:r>
                <a:r>
                  <a:rPr lang="en-US" dirty="0">
                    <a:ea typeface="Cambria Math" panose="02040503050406030204" pitchFamily="18" charset="0"/>
                  </a:rPr>
                  <a:t>any attacker A making at most q(n) queries we have</a:t>
                </a:r>
              </a:p>
              <a:p>
                <a:pPr marL="0" indent="0">
                  <a:buNone/>
                </a:pPr>
                <a:endParaRPr lang="en-US"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nor/>
                        </m:rPr>
                        <a:rPr lang="en-US" dirty="0">
                          <a:ea typeface="Cambria Math" panose="02040503050406030204" pitchFamily="18" charset="0"/>
                        </a:rPr>
                        <m:t>Pr</m:t>
                      </m:r>
                      <m:d>
                        <m:dPr>
                          <m:begChr m:val="["/>
                          <m:endChr m:val="]"/>
                          <m:ctrlPr>
                            <a:rPr lang="en-US" i="1" dirty="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𝑃𝑟𝑖𝑣𝐾</m:t>
                              </m:r>
                            </m:e>
                            <m:sub>
                              <m:r>
                                <a:rPr lang="en-US" i="1">
                                  <a:latin typeface="Cambria Math" panose="02040503050406030204" pitchFamily="18" charset="0"/>
                                </a:rPr>
                                <m:t>𝐴</m:t>
                              </m:r>
                              <m:r>
                                <a:rPr lang="en-US"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Π</m:t>
                              </m:r>
                              <m:r>
                                <a:rPr lang="en-US" altLang="en-US" i="1" dirty="0">
                                  <a:latin typeface="Cambria Math" panose="02040503050406030204" pitchFamily="18" charset="0"/>
                                  <a:sym typeface="Symbol" panose="05050102010706020507" pitchFamily="18" charset="2"/>
                                </a:rPr>
                                <m:t> </m:t>
                              </m:r>
                            </m:sub>
                            <m:sup>
                              <m:r>
                                <a:rPr lang="en-US" i="1" baseline="30000">
                                  <a:latin typeface="Cambria Math" panose="02040503050406030204" pitchFamily="18" charset="0"/>
                                </a:rPr>
                                <m:t>𝑐𝑝𝑎</m:t>
                              </m:r>
                            </m:sup>
                          </m:sSubSup>
                          <m:r>
                            <a:rPr lang="en-US" i="1">
                              <a:latin typeface="Cambria Math" panose="02040503050406030204" pitchFamily="18" charset="0"/>
                            </a:rPr>
                            <m:t>=</m:t>
                          </m:r>
                          <m:r>
                            <a:rPr lang="en-US" i="1">
                              <a:latin typeface="Cambria Math" panose="02040503050406030204" pitchFamily="18" charset="0"/>
                            </a:rPr>
                            <m:t>1</m:t>
                          </m:r>
                        </m:e>
                      </m:d>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r>
                        <a:rPr lang="en-US" i="1" dirty="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𝑞</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𝑛</m:t>
                              </m:r>
                            </m:sup>
                          </m:sSup>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US">
                    <a:noFill/>
                  </a:rPr>
                  <a:t> </a:t>
                </a:r>
              </a:p>
            </p:txBody>
          </p:sp>
        </mc:Fallback>
      </mc:AlternateContent>
      <p:sp>
        <p:nvSpPr>
          <p:cNvPr id="5" name="Rectangle 4"/>
          <p:cNvSpPr/>
          <p:nvPr/>
        </p:nvSpPr>
        <p:spPr>
          <a:xfrm>
            <a:off x="8026400" y="4582160"/>
            <a:ext cx="1168400" cy="1097280"/>
          </a:xfrm>
          <a:prstGeom prst="rect">
            <a:avLst/>
          </a:prstGeom>
          <a:solidFill>
            <a:schemeClr val="accent1">
              <a:alpha val="26000"/>
            </a:schemeClr>
          </a:solid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8986345" y="2911366"/>
            <a:ext cx="599089" cy="1670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986345" y="2542034"/>
            <a:ext cx="1342034" cy="369332"/>
          </a:xfrm>
          <a:prstGeom prst="rect">
            <a:avLst/>
          </a:prstGeom>
          <a:noFill/>
        </p:spPr>
        <p:txBody>
          <a:bodyPr wrap="none" rtlCol="0">
            <a:spAutoFit/>
          </a:bodyPr>
          <a:lstStyle/>
          <a:p>
            <a:r>
              <a:rPr lang="en-US" dirty="0" smtClean="0"/>
              <a:t>PRF Security</a:t>
            </a:r>
            <a:endParaRPr lang="en-US" dirty="0"/>
          </a:p>
        </p:txBody>
      </p:sp>
      <p:sp>
        <p:nvSpPr>
          <p:cNvPr id="6" name="TextBox 5"/>
          <p:cNvSpPr txBox="1"/>
          <p:nvPr/>
        </p:nvSpPr>
        <p:spPr>
          <a:xfrm>
            <a:off x="645160" y="6094740"/>
            <a:ext cx="9501704" cy="523220"/>
          </a:xfrm>
          <a:prstGeom prst="rect">
            <a:avLst/>
          </a:prstGeom>
          <a:noFill/>
        </p:spPr>
        <p:txBody>
          <a:bodyPr wrap="none" rtlCol="0">
            <a:spAutoFit/>
          </a:bodyPr>
          <a:lstStyle/>
          <a:p>
            <a:r>
              <a:rPr lang="en-US" sz="2800" b="1" dirty="0" smtClean="0"/>
              <a:t>Suggested Exercise: </a:t>
            </a:r>
            <a:r>
              <a:rPr lang="en-US" sz="2800" dirty="0" smtClean="0"/>
              <a:t>Work out concrete version of security proof</a:t>
            </a:r>
            <a:endParaRPr lang="en-US" sz="2800" dirty="0"/>
          </a:p>
        </p:txBody>
      </p:sp>
      <p:sp>
        <p:nvSpPr>
          <p:cNvPr id="9" name="Date Placeholder 8"/>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99195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PRFs or PRGs more Powerful?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4000" dirty="0" smtClean="0"/>
                  <a:t>Easy to construct a secure PRG from a PRF</a:t>
                </a:r>
              </a:p>
              <a:p>
                <a:pPr marL="0" indent="0" algn="ctr">
                  <a:buNone/>
                </a:pPr>
                <a:r>
                  <a:rPr lang="en-US" sz="4000" dirty="0" smtClean="0"/>
                  <a:t>G(s) = F</a:t>
                </a:r>
                <a:r>
                  <a:rPr lang="en-US" sz="4000" baseline="-25000" dirty="0" smtClean="0"/>
                  <a:t>s</a:t>
                </a:r>
                <a:r>
                  <a:rPr lang="en-US" sz="4000" dirty="0" smtClean="0"/>
                  <a:t>(1)|…|F</a:t>
                </a:r>
                <a:r>
                  <a:rPr lang="en-US" sz="4000" baseline="-25000" dirty="0" smtClean="0"/>
                  <a:t>s</a:t>
                </a:r>
                <a:r>
                  <a:rPr lang="en-US" sz="4000" dirty="0" smtClean="0"/>
                  <a:t>(</a:t>
                </a:r>
                <a14:m>
                  <m:oMath xmlns:m="http://schemas.openxmlformats.org/officeDocument/2006/math">
                    <m:r>
                      <a:rPr lang="en-US" sz="4000" i="1">
                        <a:latin typeface="Cambria Math" panose="02040503050406030204" pitchFamily="18" charset="0"/>
                        <a:ea typeface="Cambria Math" panose="02040503050406030204" pitchFamily="18" charset="0"/>
                      </a:rPr>
                      <m:t>ℓ</m:t>
                    </m:r>
                  </m:oMath>
                </a14:m>
                <a:r>
                  <a:rPr lang="en-US" sz="4000" dirty="0" smtClean="0"/>
                  <a:t>)</a:t>
                </a:r>
              </a:p>
              <a:p>
                <a:endParaRPr lang="en-US" sz="4000" dirty="0" smtClean="0"/>
              </a:p>
              <a:p>
                <a:r>
                  <a:rPr lang="en-US" sz="4000" dirty="0" smtClean="0"/>
                  <a:t>Construct a PRF from a PRG?</a:t>
                </a:r>
              </a:p>
              <a:p>
                <a:pPr lvl="1"/>
                <a:r>
                  <a:rPr lang="en-US" sz="3600" dirty="0" smtClean="0"/>
                  <a:t>Tricky, but possible… (Katz and Lindell Section 7.5)</a:t>
                </a:r>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5" t="-3922"/>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43128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PRFs from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sz="3600" b="1" dirty="0" smtClean="0"/>
                  <a:t>Theorem: </a:t>
                </a:r>
                <a:r>
                  <a:rPr lang="en-US" sz="3600" dirty="0" smtClean="0"/>
                  <a:t>Suppose that there is a PRG </a:t>
                </a:r>
                <a:r>
                  <a:rPr lang="en-US" sz="3600" dirty="0"/>
                  <a:t>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m:t>
                    </m:r>
                  </m:oMath>
                </a14:m>
                <a:r>
                  <a:rPr lang="en-US" sz="3600" dirty="0" smtClean="0"/>
                  <a:t> Then there is a secure PRF.</a:t>
                </a:r>
                <a:endParaRPr lang="en-US" sz="3600" dirty="0"/>
              </a:p>
              <a:p>
                <a:pPr marL="0" indent="0">
                  <a:buNone/>
                </a:pPr>
                <a:endParaRPr lang="en-US" b="1" i="1" dirty="0" smtClean="0">
                  <a:latin typeface="Cambria Math" panose="02040503050406030204" pitchFamily="18" charset="0"/>
                </a:endParaRPr>
              </a:p>
              <a:p>
                <a:pPr marL="0" indent="0">
                  <a:buNone/>
                </a:pPr>
                <a:r>
                  <a:rPr lang="en-US" b="1" dirty="0" smtClean="0">
                    <a:latin typeface="Cambria Math" panose="02040503050406030204" pitchFamily="18" charset="0"/>
                  </a:rPr>
                  <a:t>Let G(x) = G</a:t>
                </a:r>
                <a:r>
                  <a:rPr lang="en-US" b="1" baseline="-25000" dirty="0" smtClean="0">
                    <a:latin typeface="Cambria Math" panose="02040503050406030204" pitchFamily="18" charset="0"/>
                  </a:rPr>
                  <a:t>0</a:t>
                </a:r>
                <a:r>
                  <a:rPr lang="en-US" b="1" dirty="0" smtClean="0">
                    <a:latin typeface="Cambria Math" panose="02040503050406030204" pitchFamily="18" charset="0"/>
                  </a:rPr>
                  <a:t>(x)||G</a:t>
                </a:r>
                <a:r>
                  <a:rPr lang="en-US" b="1" baseline="-25000" dirty="0" smtClean="0">
                    <a:latin typeface="Cambria Math" panose="02040503050406030204" pitchFamily="18" charset="0"/>
                  </a:rPr>
                  <a:t>1</a:t>
                </a:r>
                <a:r>
                  <a:rPr lang="en-US" b="1" dirty="0" smtClean="0">
                    <a:latin typeface="Cambria Math" panose="02040503050406030204" pitchFamily="18" charset="0"/>
                  </a:rPr>
                  <a:t>(x)     (first/last n bits of output)</a:t>
                </a:r>
              </a:p>
              <a:p>
                <a:pPr marL="0" indent="0">
                  <a:buNone/>
                </a:pPr>
                <a:endParaRPr lang="en-US" b="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𝑭</m:t>
                          </m:r>
                        </m:e>
                        <m:sub>
                          <m:r>
                            <a:rPr lang="en-US" b="1" i="1" smtClean="0">
                              <a:latin typeface="Cambria Math" panose="02040503050406030204" pitchFamily="18" charset="0"/>
                            </a:rPr>
                            <m:t>𝑲</m:t>
                          </m:r>
                        </m:sub>
                      </m:sSub>
                      <m:d>
                        <m:dPr>
                          <m:ctrlPr>
                            <a:rPr lang="en-US" b="1" i="1" smtClean="0">
                              <a:latin typeface="Cambria Math" panose="02040503050406030204" pitchFamily="18" charset="0"/>
                            </a:rPr>
                          </m:ctrlPr>
                        </m:dPr>
                        <m:e>
                          <m:sSub>
                            <m:sSubPr>
                              <m:ctrlPr>
                                <a:rPr lang="en-US" b="1" i="1" smtClean="0">
                                  <a:solidFill>
                                    <a:srgbClr val="7030A0"/>
                                  </a:solidFill>
                                  <a:latin typeface="Cambria Math" panose="02040503050406030204" pitchFamily="18" charset="0"/>
                                </a:rPr>
                              </m:ctrlPr>
                            </m:sSubPr>
                            <m:e>
                              <m:r>
                                <a:rPr lang="en-US" b="1" i="1">
                                  <a:solidFill>
                                    <a:srgbClr val="7030A0"/>
                                  </a:solidFill>
                                  <a:latin typeface="Cambria Math" panose="02040503050406030204" pitchFamily="18" charset="0"/>
                                </a:rPr>
                                <m:t>𝒙</m:t>
                              </m:r>
                            </m:e>
                            <m:sub>
                              <m:r>
                                <a:rPr lang="en-US" b="1" i="1">
                                  <a:solidFill>
                                    <a:srgbClr val="7030A0"/>
                                  </a:solidFill>
                                  <a:latin typeface="Cambria Math" panose="02040503050406030204" pitchFamily="18" charset="0"/>
                                </a:rPr>
                                <m:t>𝟏</m:t>
                              </m:r>
                            </m:sub>
                          </m:sSub>
                          <m:r>
                            <a:rPr lang="en-US" b="1" i="1" smtClean="0">
                              <a:solidFill>
                                <a:srgbClr val="7030A0"/>
                              </a:solidFill>
                              <a:latin typeface="Cambria Math" panose="02040503050406030204" pitchFamily="18" charset="0"/>
                            </a:rPr>
                            <m:t>,…,</m:t>
                          </m:r>
                          <m:sSub>
                            <m:sSubPr>
                              <m:ctrlPr>
                                <a:rPr lang="en-US" b="1" i="1">
                                  <a:solidFill>
                                    <a:srgbClr val="7030A0"/>
                                  </a:solidFill>
                                  <a:latin typeface="Cambria Math" panose="02040503050406030204" pitchFamily="18" charset="0"/>
                                </a:rPr>
                              </m:ctrlPr>
                            </m:sSubPr>
                            <m:e>
                              <m:r>
                                <a:rPr lang="en-US" b="1" i="1">
                                  <a:solidFill>
                                    <a:srgbClr val="7030A0"/>
                                  </a:solidFill>
                                  <a:latin typeface="Cambria Math" panose="02040503050406030204" pitchFamily="18" charset="0"/>
                                </a:rPr>
                                <m:t>𝒙</m:t>
                              </m:r>
                            </m:e>
                            <m:sub>
                              <m:r>
                                <a:rPr lang="en-US" b="1" i="1" smtClean="0">
                                  <a:solidFill>
                                    <a:srgbClr val="7030A0"/>
                                  </a:solidFill>
                                  <a:latin typeface="Cambria Math" panose="02040503050406030204" pitchFamily="18" charset="0"/>
                                </a:rPr>
                                <m:t>𝒏</m:t>
                              </m:r>
                            </m:sub>
                          </m:sSub>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𝑮</m:t>
                          </m:r>
                        </m:e>
                        <m:sub>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𝒙</m:t>
                              </m:r>
                            </m:e>
                            <m:sub>
                              <m:r>
                                <a:rPr lang="en-US" b="1" i="1" smtClean="0">
                                  <a:solidFill>
                                    <a:srgbClr val="7030A0"/>
                                  </a:solidFill>
                                  <a:latin typeface="Cambria Math" panose="02040503050406030204" pitchFamily="18" charset="0"/>
                                </a:rPr>
                                <m:t>𝒏</m:t>
                              </m:r>
                            </m:sub>
                          </m:sSub>
                        </m:sub>
                      </m:sSub>
                      <m:d>
                        <m:dPr>
                          <m:ctrlPr>
                            <a:rPr lang="en-US" b="1" i="1" smtClean="0">
                              <a:latin typeface="Cambria Math" panose="02040503050406030204" pitchFamily="18" charset="0"/>
                            </a:rPr>
                          </m:ctrlPr>
                        </m:dPr>
                        <m:e>
                          <m:r>
                            <a:rPr lang="en-US" b="1" i="1" smtClean="0">
                              <a:latin typeface="Cambria Math" panose="02040503050406030204" pitchFamily="18" charset="0"/>
                            </a:rPr>
                            <m:t>…</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𝑮</m:t>
                                  </m:r>
                                </m:e>
                                <m:sub>
                                  <m:sSub>
                                    <m:sSubPr>
                                      <m:ctrlPr>
                                        <a:rPr lang="en-US" b="1" i="1" smtClean="0">
                                          <a:solidFill>
                                            <a:srgbClr val="7030A0"/>
                                          </a:solidFill>
                                          <a:latin typeface="Cambria Math" panose="02040503050406030204" pitchFamily="18" charset="0"/>
                                        </a:rPr>
                                      </m:ctrlPr>
                                    </m:sSubPr>
                                    <m:e>
                                      <m:r>
                                        <a:rPr lang="en-US" b="1" i="1">
                                          <a:solidFill>
                                            <a:srgbClr val="7030A0"/>
                                          </a:solidFill>
                                          <a:latin typeface="Cambria Math" panose="02040503050406030204" pitchFamily="18" charset="0"/>
                                        </a:rPr>
                                        <m:t>𝒙</m:t>
                                      </m:r>
                                    </m:e>
                                    <m:sub>
                                      <m:r>
                                        <a:rPr lang="en-US" b="1" i="1" smtClean="0">
                                          <a:solidFill>
                                            <a:srgbClr val="7030A0"/>
                                          </a:solidFill>
                                          <a:latin typeface="Cambria Math" panose="02040503050406030204" pitchFamily="18" charset="0"/>
                                        </a:rPr>
                                        <m:t>𝟐</m:t>
                                      </m:r>
                                    </m:sub>
                                  </m:sSub>
                                </m:sub>
                              </m:sSub>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𝑮</m:t>
                                      </m:r>
                                    </m:e>
                                    <m:sub>
                                      <m:sSub>
                                        <m:sSubPr>
                                          <m:ctrlPr>
                                            <a:rPr lang="en-US" b="1" i="1" smtClean="0">
                                              <a:solidFill>
                                                <a:srgbClr val="7030A0"/>
                                              </a:solidFill>
                                              <a:latin typeface="Cambria Math" panose="02040503050406030204" pitchFamily="18" charset="0"/>
                                            </a:rPr>
                                          </m:ctrlPr>
                                        </m:sSubPr>
                                        <m:e>
                                          <m:r>
                                            <a:rPr lang="en-US" b="1" i="1">
                                              <a:solidFill>
                                                <a:srgbClr val="7030A0"/>
                                              </a:solidFill>
                                              <a:latin typeface="Cambria Math" panose="02040503050406030204" pitchFamily="18" charset="0"/>
                                            </a:rPr>
                                            <m:t>𝒙</m:t>
                                          </m:r>
                                        </m:e>
                                        <m:sub>
                                          <m:r>
                                            <a:rPr lang="en-US" b="1" i="1" smtClean="0">
                                              <a:solidFill>
                                                <a:srgbClr val="7030A0"/>
                                              </a:solidFill>
                                              <a:latin typeface="Cambria Math" panose="02040503050406030204" pitchFamily="18" charset="0"/>
                                            </a:rPr>
                                            <m:t>𝟏</m:t>
                                          </m:r>
                                        </m:sub>
                                      </m:sSub>
                                    </m:sub>
                                  </m:sSub>
                                  <m:d>
                                    <m:dPr>
                                      <m:ctrlPr>
                                        <a:rPr lang="en-US" b="1" i="1" smtClean="0">
                                          <a:latin typeface="Cambria Math" panose="02040503050406030204" pitchFamily="18" charset="0"/>
                                        </a:rPr>
                                      </m:ctrlPr>
                                    </m:dPr>
                                    <m:e>
                                      <m:r>
                                        <a:rPr lang="en-US" b="1" i="1" smtClean="0">
                                          <a:latin typeface="Cambria Math" panose="02040503050406030204" pitchFamily="18" charset="0"/>
                                        </a:rPr>
                                        <m:t>𝑲</m:t>
                                      </m:r>
                                    </m:e>
                                  </m:d>
                                </m:e>
                              </m:d>
                            </m:e>
                          </m:d>
                          <m:r>
                            <a:rPr lang="en-US" b="1" i="1" smtClean="0">
                              <a:latin typeface="Cambria Math" panose="02040503050406030204" pitchFamily="18" charset="0"/>
                            </a:rPr>
                            <m:t>…</m:t>
                          </m:r>
                        </m:e>
                      </m:d>
                    </m:oMath>
                  </m:oMathPara>
                </a14:m>
                <a:endParaRPr lang="en-US" b="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797" t="-3361" r="-1565"/>
                </a:stretch>
              </a:blipFill>
            </p:spPr>
            <p:txBody>
              <a:bodyPr/>
              <a:lstStyle/>
              <a:p>
                <a:r>
                  <a:rPr lang="en-US">
                    <a:noFill/>
                  </a:rPr>
                  <a:t> </a:t>
                </a:r>
              </a:p>
            </p:txBody>
          </p:sp>
        </mc:Fallback>
      </mc:AlternateContent>
      <p:sp>
        <p:nvSpPr>
          <p:cNvPr id="6" name="TextBox 5"/>
          <p:cNvSpPr txBox="1"/>
          <p:nvPr/>
        </p:nvSpPr>
        <p:spPr>
          <a:xfrm>
            <a:off x="657598" y="5618830"/>
            <a:ext cx="5043432" cy="523220"/>
          </a:xfrm>
          <a:prstGeom prst="rect">
            <a:avLst/>
          </a:prstGeom>
          <a:noFill/>
        </p:spPr>
        <p:txBody>
          <a:bodyPr wrap="none" rtlCol="0">
            <a:spAutoFit/>
          </a:bodyPr>
          <a:lstStyle/>
          <a:p>
            <a:r>
              <a:rPr lang="en-US" sz="2400" b="1" dirty="0" smtClean="0"/>
              <a:t>Theorem:</a:t>
            </a:r>
            <a:r>
              <a:rPr lang="en-US" sz="2400" dirty="0" smtClean="0"/>
              <a:t> If G is a PRG </a:t>
            </a:r>
            <a:r>
              <a:rPr lang="en-US" sz="2800" dirty="0" smtClean="0"/>
              <a:t>then</a:t>
            </a:r>
            <a:r>
              <a:rPr lang="en-US" sz="2400" dirty="0" smtClean="0"/>
              <a:t> </a:t>
            </a:r>
            <a:r>
              <a:rPr lang="en-US" sz="2400" dirty="0" err="1" smtClean="0"/>
              <a:t>F</a:t>
            </a:r>
            <a:r>
              <a:rPr lang="en-US" sz="2400" baseline="-25000" dirty="0" err="1" smtClean="0"/>
              <a:t>k</a:t>
            </a:r>
            <a:r>
              <a:rPr lang="en-US" sz="2400" dirty="0" smtClean="0"/>
              <a:t> is a PRF</a:t>
            </a:r>
            <a:endParaRPr lang="en-US" sz="2400" dirty="0"/>
          </a:p>
        </p:txBody>
      </p:sp>
      <p:sp>
        <p:nvSpPr>
          <p:cNvPr id="7" name="Rectangle 6"/>
          <p:cNvSpPr/>
          <p:nvPr/>
        </p:nvSpPr>
        <p:spPr>
          <a:xfrm>
            <a:off x="657597" y="5538853"/>
            <a:ext cx="5223641" cy="683173"/>
          </a:xfrm>
          <a:prstGeom prst="rect">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15577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PRFs from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sz="3600" b="1" dirty="0" smtClean="0"/>
                  <a:t>Theorem: </a:t>
                </a:r>
                <a:r>
                  <a:rPr lang="en-US" sz="3600" dirty="0" smtClean="0"/>
                  <a:t>Suppose that there is a PRG </a:t>
                </a:r>
                <a:r>
                  <a:rPr lang="en-US" sz="3600" dirty="0"/>
                  <a:t>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m:t>
                    </m:r>
                  </m:oMath>
                </a14:m>
                <a:r>
                  <a:rPr lang="en-US" sz="3600" dirty="0" smtClean="0"/>
                  <a:t> Then there is a secure PRF.</a:t>
                </a:r>
                <a:endParaRPr lang="en-US" sz="3600" dirty="0"/>
              </a:p>
              <a:p>
                <a:pPr marL="0" indent="0">
                  <a:buNone/>
                </a:pPr>
                <a:endParaRPr lang="en-US" b="1" i="1" dirty="0" smtClean="0">
                  <a:latin typeface="Cambria Math" panose="02040503050406030204" pitchFamily="18" charset="0"/>
                </a:endParaRPr>
              </a:p>
              <a:p>
                <a:pPr marL="0" indent="0">
                  <a:buNone/>
                </a:pPr>
                <a:endParaRPr lang="en-US" b="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797" t="-3361" r="-1565"/>
                </a:stretch>
              </a:blipFill>
            </p:spPr>
            <p:txBody>
              <a:bodyPr/>
              <a:lstStyle/>
              <a:p>
                <a:r>
                  <a:rPr lang="en-US">
                    <a:noFill/>
                  </a:rPr>
                  <a:t> </a:t>
                </a:r>
              </a:p>
            </p:txBody>
          </p:sp>
        </mc:Fallback>
      </mc:AlternateContent>
      <p:sp>
        <p:nvSpPr>
          <p:cNvPr id="5" name="Rectangle 4"/>
          <p:cNvSpPr/>
          <p:nvPr/>
        </p:nvSpPr>
        <p:spPr>
          <a:xfrm>
            <a:off x="4678680" y="3132614"/>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t>
            </a:r>
            <a:endParaRPr lang="en-US" dirty="0"/>
          </a:p>
        </p:txBody>
      </p:sp>
      <p:sp>
        <p:nvSpPr>
          <p:cNvPr id="6" name="Rectangle 5"/>
          <p:cNvSpPr/>
          <p:nvPr/>
        </p:nvSpPr>
        <p:spPr>
          <a:xfrm>
            <a:off x="2324100" y="3840480"/>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0</a:t>
            </a:r>
            <a:r>
              <a:rPr lang="en-US" dirty="0" smtClean="0"/>
              <a:t>(k)</a:t>
            </a:r>
            <a:endParaRPr lang="en-US" dirty="0"/>
          </a:p>
        </p:txBody>
      </p:sp>
      <p:sp>
        <p:nvSpPr>
          <p:cNvPr id="7" name="Rectangle 6"/>
          <p:cNvSpPr/>
          <p:nvPr/>
        </p:nvSpPr>
        <p:spPr>
          <a:xfrm>
            <a:off x="7231380" y="3840480"/>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1</a:t>
            </a:r>
            <a:r>
              <a:rPr lang="en-US" dirty="0" smtClean="0"/>
              <a:t>(k)</a:t>
            </a:r>
            <a:endParaRPr lang="en-US" dirty="0"/>
          </a:p>
        </p:txBody>
      </p:sp>
      <p:sp>
        <p:nvSpPr>
          <p:cNvPr id="8" name="Rectangle 7"/>
          <p:cNvSpPr/>
          <p:nvPr/>
        </p:nvSpPr>
        <p:spPr>
          <a:xfrm>
            <a:off x="1013460" y="5001737"/>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0</a:t>
            </a:r>
            <a:r>
              <a:rPr lang="en-US" dirty="0" smtClean="0"/>
              <a:t>(G</a:t>
            </a:r>
            <a:r>
              <a:rPr lang="en-US" baseline="-25000" dirty="0" smtClean="0"/>
              <a:t>0</a:t>
            </a:r>
            <a:r>
              <a:rPr lang="en-US" dirty="0" smtClean="0"/>
              <a:t>(k</a:t>
            </a:r>
            <a:r>
              <a:rPr lang="en-US" dirty="0"/>
              <a:t>))</a:t>
            </a:r>
          </a:p>
        </p:txBody>
      </p:sp>
      <p:sp>
        <p:nvSpPr>
          <p:cNvPr id="9" name="Rectangle 8"/>
          <p:cNvSpPr/>
          <p:nvPr/>
        </p:nvSpPr>
        <p:spPr>
          <a:xfrm>
            <a:off x="4069080" y="5061982"/>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1</a:t>
            </a:r>
            <a:r>
              <a:rPr lang="en-US" dirty="0" smtClean="0"/>
              <a:t>(G</a:t>
            </a:r>
            <a:r>
              <a:rPr lang="en-US" baseline="-25000" dirty="0" smtClean="0"/>
              <a:t>0</a:t>
            </a:r>
            <a:r>
              <a:rPr lang="en-US" dirty="0" smtClean="0"/>
              <a:t>(k))</a:t>
            </a:r>
            <a:endParaRPr lang="en-US" dirty="0"/>
          </a:p>
        </p:txBody>
      </p:sp>
      <p:sp>
        <p:nvSpPr>
          <p:cNvPr id="10" name="Rectangle 9"/>
          <p:cNvSpPr/>
          <p:nvPr/>
        </p:nvSpPr>
        <p:spPr>
          <a:xfrm>
            <a:off x="2583180" y="5946140"/>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1" name="Rectangle 10"/>
          <p:cNvSpPr/>
          <p:nvPr/>
        </p:nvSpPr>
        <p:spPr>
          <a:xfrm>
            <a:off x="247650" y="5946140"/>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2" name="Rectangle 11"/>
          <p:cNvSpPr/>
          <p:nvPr/>
        </p:nvSpPr>
        <p:spPr>
          <a:xfrm>
            <a:off x="6141720" y="5055018"/>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r>
              <a:rPr lang="en-US" baseline="-25000" dirty="0"/>
              <a:t>0</a:t>
            </a:r>
            <a:r>
              <a:rPr lang="en-US" dirty="0"/>
              <a:t>(G</a:t>
            </a:r>
            <a:r>
              <a:rPr lang="en-US" baseline="-25000" dirty="0"/>
              <a:t>1</a:t>
            </a:r>
            <a:r>
              <a:rPr lang="en-US" dirty="0"/>
              <a:t>(k))</a:t>
            </a:r>
          </a:p>
        </p:txBody>
      </p:sp>
      <p:sp>
        <p:nvSpPr>
          <p:cNvPr id="13" name="Rectangle 12"/>
          <p:cNvSpPr/>
          <p:nvPr/>
        </p:nvSpPr>
        <p:spPr>
          <a:xfrm>
            <a:off x="9128760" y="4993839"/>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1</a:t>
            </a:r>
            <a:r>
              <a:rPr lang="en-US" dirty="0" smtClean="0"/>
              <a:t>(G</a:t>
            </a:r>
            <a:r>
              <a:rPr lang="en-US" baseline="-25000" dirty="0" smtClean="0"/>
              <a:t>1</a:t>
            </a:r>
            <a:r>
              <a:rPr lang="en-US" dirty="0" smtClean="0"/>
              <a:t>(k</a:t>
            </a:r>
            <a:r>
              <a:rPr lang="en-US" dirty="0"/>
              <a:t>))</a:t>
            </a:r>
          </a:p>
        </p:txBody>
      </p:sp>
      <p:sp>
        <p:nvSpPr>
          <p:cNvPr id="14" name="Rectangle 13"/>
          <p:cNvSpPr/>
          <p:nvPr/>
        </p:nvSpPr>
        <p:spPr>
          <a:xfrm>
            <a:off x="10698480" y="5946140"/>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5" name="Rectangle 14"/>
          <p:cNvSpPr/>
          <p:nvPr/>
        </p:nvSpPr>
        <p:spPr>
          <a:xfrm>
            <a:off x="8362950" y="5946140"/>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18" name="Straight Arrow Connector 17"/>
          <p:cNvCxnSpPr/>
          <p:nvPr/>
        </p:nvCxnSpPr>
        <p:spPr>
          <a:xfrm flipH="1">
            <a:off x="3893820" y="3718560"/>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558290" y="4651535"/>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69080" y="3325297"/>
            <a:ext cx="301686" cy="369332"/>
          </a:xfrm>
          <a:prstGeom prst="rect">
            <a:avLst/>
          </a:prstGeom>
          <a:noFill/>
        </p:spPr>
        <p:txBody>
          <a:bodyPr wrap="none" rtlCol="0">
            <a:spAutoFit/>
          </a:bodyPr>
          <a:lstStyle/>
          <a:p>
            <a:r>
              <a:rPr lang="en-US" b="1" dirty="0">
                <a:solidFill>
                  <a:srgbClr val="7030A0"/>
                </a:solidFill>
              </a:rPr>
              <a:t>0</a:t>
            </a:r>
          </a:p>
        </p:txBody>
      </p:sp>
      <p:sp>
        <p:nvSpPr>
          <p:cNvPr id="21" name="TextBox 20"/>
          <p:cNvSpPr txBox="1"/>
          <p:nvPr/>
        </p:nvSpPr>
        <p:spPr>
          <a:xfrm>
            <a:off x="1672590" y="4240849"/>
            <a:ext cx="301686" cy="369332"/>
          </a:xfrm>
          <a:prstGeom prst="rect">
            <a:avLst/>
          </a:prstGeom>
          <a:noFill/>
        </p:spPr>
        <p:txBody>
          <a:bodyPr wrap="none" rtlCol="0">
            <a:spAutoFit/>
          </a:bodyPr>
          <a:lstStyle/>
          <a:p>
            <a:r>
              <a:rPr lang="en-US" dirty="0">
                <a:solidFill>
                  <a:srgbClr val="7030A0"/>
                </a:solidFill>
              </a:rPr>
              <a:t>0</a:t>
            </a:r>
          </a:p>
        </p:txBody>
      </p:sp>
      <p:sp>
        <p:nvSpPr>
          <p:cNvPr id="22" name="TextBox 21"/>
          <p:cNvSpPr txBox="1"/>
          <p:nvPr/>
        </p:nvSpPr>
        <p:spPr>
          <a:xfrm>
            <a:off x="1407447" y="6064131"/>
            <a:ext cx="301686" cy="369332"/>
          </a:xfrm>
          <a:prstGeom prst="rect">
            <a:avLst/>
          </a:prstGeom>
          <a:noFill/>
        </p:spPr>
        <p:txBody>
          <a:bodyPr wrap="none" rtlCol="0">
            <a:spAutoFit/>
          </a:bodyPr>
          <a:lstStyle/>
          <a:p>
            <a:r>
              <a:rPr lang="en-US">
                <a:solidFill>
                  <a:srgbClr val="7030A0"/>
                </a:solidFill>
              </a:rPr>
              <a:t>0</a:t>
            </a:r>
          </a:p>
        </p:txBody>
      </p:sp>
      <p:cxnSp>
        <p:nvCxnSpPr>
          <p:cNvPr id="23" name="Straight Arrow Connector 22"/>
          <p:cNvCxnSpPr/>
          <p:nvPr/>
        </p:nvCxnSpPr>
        <p:spPr>
          <a:xfrm flipH="1">
            <a:off x="1135380" y="5864715"/>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651760" y="5481738"/>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197090" y="473424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893820" y="4710312"/>
            <a:ext cx="324470" cy="29142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946942" y="4600616"/>
            <a:ext cx="301686" cy="369332"/>
          </a:xfrm>
          <a:prstGeom prst="rect">
            <a:avLst/>
          </a:prstGeom>
          <a:noFill/>
        </p:spPr>
        <p:txBody>
          <a:bodyPr wrap="none" rtlCol="0">
            <a:spAutoFit/>
          </a:bodyPr>
          <a:lstStyle/>
          <a:p>
            <a:r>
              <a:rPr lang="en-US" dirty="0">
                <a:solidFill>
                  <a:srgbClr val="7030A0"/>
                </a:solidFill>
              </a:rPr>
              <a:t>0</a:t>
            </a:r>
          </a:p>
        </p:txBody>
      </p:sp>
      <p:cxnSp>
        <p:nvCxnSpPr>
          <p:cNvPr id="30" name="Straight Arrow Connector 29"/>
          <p:cNvCxnSpPr/>
          <p:nvPr/>
        </p:nvCxnSpPr>
        <p:spPr>
          <a:xfrm flipH="1">
            <a:off x="4022544" y="598130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295628" y="5927209"/>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363333" y="5951175"/>
            <a:ext cx="428210" cy="3227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279767" y="5897081"/>
            <a:ext cx="70852" cy="45926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811910" y="6267688"/>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2" name="Rectangle 41"/>
          <p:cNvSpPr/>
          <p:nvPr/>
        </p:nvSpPr>
        <p:spPr>
          <a:xfrm>
            <a:off x="5249476" y="6305441"/>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3" name="Rectangle 42"/>
          <p:cNvSpPr/>
          <p:nvPr/>
        </p:nvSpPr>
        <p:spPr>
          <a:xfrm>
            <a:off x="6080585" y="6315873"/>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4" name="Rectangle 43"/>
          <p:cNvSpPr/>
          <p:nvPr/>
        </p:nvSpPr>
        <p:spPr>
          <a:xfrm>
            <a:off x="7187298" y="6315873"/>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45" name="Straight Arrow Connector 44"/>
          <p:cNvCxnSpPr>
            <a:endCxn id="15" idx="3"/>
          </p:cNvCxnSpPr>
          <p:nvPr/>
        </p:nvCxnSpPr>
        <p:spPr>
          <a:xfrm flipH="1">
            <a:off x="9246870" y="5822627"/>
            <a:ext cx="292234" cy="55023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4" idx="1"/>
          </p:cNvCxnSpPr>
          <p:nvPr/>
        </p:nvCxnSpPr>
        <p:spPr>
          <a:xfrm>
            <a:off x="10129654" y="5908458"/>
            <a:ext cx="568826" cy="4644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763717" y="4654121"/>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336630" y="3492864"/>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151883" y="5864640"/>
            <a:ext cx="301686" cy="369332"/>
          </a:xfrm>
          <a:prstGeom prst="rect">
            <a:avLst/>
          </a:prstGeom>
          <a:noFill/>
        </p:spPr>
        <p:txBody>
          <a:bodyPr wrap="none" rtlCol="0">
            <a:spAutoFit/>
          </a:bodyPr>
          <a:lstStyle/>
          <a:p>
            <a:r>
              <a:rPr lang="en-US" dirty="0">
                <a:solidFill>
                  <a:srgbClr val="7030A0"/>
                </a:solidFill>
              </a:rPr>
              <a:t>0</a:t>
            </a:r>
          </a:p>
        </p:txBody>
      </p:sp>
      <p:sp>
        <p:nvSpPr>
          <p:cNvPr id="54" name="TextBox 53"/>
          <p:cNvSpPr txBox="1"/>
          <p:nvPr/>
        </p:nvSpPr>
        <p:spPr>
          <a:xfrm>
            <a:off x="9423687" y="5951121"/>
            <a:ext cx="301686" cy="369332"/>
          </a:xfrm>
          <a:prstGeom prst="rect">
            <a:avLst/>
          </a:prstGeom>
          <a:noFill/>
        </p:spPr>
        <p:txBody>
          <a:bodyPr wrap="none" rtlCol="0">
            <a:spAutoFit/>
          </a:bodyPr>
          <a:lstStyle/>
          <a:p>
            <a:r>
              <a:rPr lang="en-US" dirty="0">
                <a:solidFill>
                  <a:srgbClr val="7030A0"/>
                </a:solidFill>
              </a:rPr>
              <a:t>0</a:t>
            </a:r>
          </a:p>
        </p:txBody>
      </p:sp>
      <p:sp>
        <p:nvSpPr>
          <p:cNvPr id="55" name="TextBox 54"/>
          <p:cNvSpPr txBox="1"/>
          <p:nvPr/>
        </p:nvSpPr>
        <p:spPr>
          <a:xfrm>
            <a:off x="3842169" y="5842158"/>
            <a:ext cx="301686" cy="369332"/>
          </a:xfrm>
          <a:prstGeom prst="rect">
            <a:avLst/>
          </a:prstGeom>
          <a:noFill/>
        </p:spPr>
        <p:txBody>
          <a:bodyPr wrap="none" rtlCol="0">
            <a:spAutoFit/>
          </a:bodyPr>
          <a:lstStyle/>
          <a:p>
            <a:r>
              <a:rPr lang="en-US" dirty="0">
                <a:solidFill>
                  <a:srgbClr val="7030A0"/>
                </a:solidFill>
              </a:rPr>
              <a:t>0</a:t>
            </a:r>
          </a:p>
        </p:txBody>
      </p:sp>
      <p:sp>
        <p:nvSpPr>
          <p:cNvPr id="56" name="TextBox 55"/>
          <p:cNvSpPr txBox="1"/>
          <p:nvPr/>
        </p:nvSpPr>
        <p:spPr>
          <a:xfrm>
            <a:off x="6731574" y="3151228"/>
            <a:ext cx="301686" cy="369332"/>
          </a:xfrm>
          <a:prstGeom prst="rect">
            <a:avLst/>
          </a:prstGeom>
          <a:noFill/>
        </p:spPr>
        <p:txBody>
          <a:bodyPr wrap="none" rtlCol="0">
            <a:spAutoFit/>
          </a:bodyPr>
          <a:lstStyle/>
          <a:p>
            <a:r>
              <a:rPr lang="en-US" dirty="0" smtClean="0">
                <a:solidFill>
                  <a:srgbClr val="7030A0"/>
                </a:solidFill>
              </a:rPr>
              <a:t>1</a:t>
            </a:r>
            <a:endParaRPr lang="en-US" dirty="0">
              <a:solidFill>
                <a:srgbClr val="7030A0"/>
              </a:solidFill>
            </a:endParaRPr>
          </a:p>
        </p:txBody>
      </p:sp>
      <p:sp>
        <p:nvSpPr>
          <p:cNvPr id="57" name="TextBox 56"/>
          <p:cNvSpPr txBox="1"/>
          <p:nvPr/>
        </p:nvSpPr>
        <p:spPr>
          <a:xfrm>
            <a:off x="9211476" y="4353733"/>
            <a:ext cx="301686" cy="369332"/>
          </a:xfrm>
          <a:prstGeom prst="rect">
            <a:avLst/>
          </a:prstGeom>
          <a:noFill/>
        </p:spPr>
        <p:txBody>
          <a:bodyPr wrap="none" rtlCol="0">
            <a:spAutoFit/>
          </a:bodyPr>
          <a:lstStyle/>
          <a:p>
            <a:r>
              <a:rPr lang="en-US" dirty="0" smtClean="0">
                <a:solidFill>
                  <a:srgbClr val="7030A0"/>
                </a:solidFill>
              </a:rPr>
              <a:t>1</a:t>
            </a:r>
            <a:endParaRPr lang="en-US" dirty="0">
              <a:solidFill>
                <a:srgbClr val="7030A0"/>
              </a:solidFill>
            </a:endParaRPr>
          </a:p>
        </p:txBody>
      </p:sp>
      <p:sp>
        <p:nvSpPr>
          <p:cNvPr id="58" name="TextBox 57"/>
          <p:cNvSpPr txBox="1"/>
          <p:nvPr/>
        </p:nvSpPr>
        <p:spPr>
          <a:xfrm>
            <a:off x="10378038" y="5827753"/>
            <a:ext cx="301686" cy="369332"/>
          </a:xfrm>
          <a:prstGeom prst="rect">
            <a:avLst/>
          </a:prstGeom>
          <a:noFill/>
        </p:spPr>
        <p:txBody>
          <a:bodyPr wrap="none" rtlCol="0">
            <a:spAutoFit/>
          </a:bodyPr>
          <a:lstStyle/>
          <a:p>
            <a:r>
              <a:rPr lang="en-US" dirty="0" smtClean="0">
                <a:solidFill>
                  <a:srgbClr val="7030A0"/>
                </a:solidFill>
              </a:rPr>
              <a:t>1</a:t>
            </a:r>
            <a:endParaRPr lang="en-US" dirty="0">
              <a:solidFill>
                <a:srgbClr val="7030A0"/>
              </a:solidFill>
            </a:endParaRPr>
          </a:p>
        </p:txBody>
      </p:sp>
      <p:sp>
        <p:nvSpPr>
          <p:cNvPr id="59" name="TextBox 58"/>
          <p:cNvSpPr txBox="1"/>
          <p:nvPr/>
        </p:nvSpPr>
        <p:spPr>
          <a:xfrm>
            <a:off x="4028237" y="4412636"/>
            <a:ext cx="301686" cy="369332"/>
          </a:xfrm>
          <a:prstGeom prst="rect">
            <a:avLst/>
          </a:prstGeom>
          <a:noFill/>
        </p:spPr>
        <p:txBody>
          <a:bodyPr wrap="none" rtlCol="0">
            <a:spAutoFit/>
          </a:bodyPr>
          <a:lstStyle/>
          <a:p>
            <a:r>
              <a:rPr lang="en-US" b="1" dirty="0" smtClean="0">
                <a:solidFill>
                  <a:srgbClr val="7030A0"/>
                </a:solidFill>
              </a:rPr>
              <a:t>1</a:t>
            </a:r>
            <a:endParaRPr lang="en-US" b="1" dirty="0">
              <a:solidFill>
                <a:srgbClr val="7030A0"/>
              </a:solidFill>
            </a:endParaRPr>
          </a:p>
        </p:txBody>
      </p:sp>
      <p:sp>
        <p:nvSpPr>
          <p:cNvPr id="60" name="TextBox 59"/>
          <p:cNvSpPr txBox="1"/>
          <p:nvPr/>
        </p:nvSpPr>
        <p:spPr>
          <a:xfrm>
            <a:off x="5504825" y="5921156"/>
            <a:ext cx="301686" cy="369332"/>
          </a:xfrm>
          <a:prstGeom prst="rect">
            <a:avLst/>
          </a:prstGeom>
          <a:noFill/>
        </p:spPr>
        <p:txBody>
          <a:bodyPr wrap="none" rtlCol="0">
            <a:spAutoFit/>
          </a:bodyPr>
          <a:lstStyle/>
          <a:p>
            <a:r>
              <a:rPr lang="en-US" b="1" dirty="0" smtClean="0">
                <a:solidFill>
                  <a:srgbClr val="7030A0"/>
                </a:solidFill>
              </a:rPr>
              <a:t>1</a:t>
            </a:r>
            <a:endParaRPr lang="en-US" b="1" dirty="0">
              <a:solidFill>
                <a:srgbClr val="7030A0"/>
              </a:solidFill>
            </a:endParaRPr>
          </a:p>
        </p:txBody>
      </p:sp>
      <p:sp>
        <p:nvSpPr>
          <p:cNvPr id="61" name="TextBox 60"/>
          <p:cNvSpPr txBox="1"/>
          <p:nvPr/>
        </p:nvSpPr>
        <p:spPr>
          <a:xfrm>
            <a:off x="2758440" y="5312867"/>
            <a:ext cx="301686" cy="369332"/>
          </a:xfrm>
          <a:prstGeom prst="rect">
            <a:avLst/>
          </a:prstGeom>
          <a:noFill/>
        </p:spPr>
        <p:txBody>
          <a:bodyPr wrap="none" rtlCol="0">
            <a:spAutoFit/>
          </a:bodyPr>
          <a:lstStyle/>
          <a:p>
            <a:r>
              <a:rPr lang="en-US" dirty="0" smtClean="0">
                <a:solidFill>
                  <a:srgbClr val="7030A0"/>
                </a:solidFill>
              </a:rPr>
              <a:t>1</a:t>
            </a:r>
            <a:endParaRPr lang="en-US" dirty="0">
              <a:solidFill>
                <a:srgbClr val="7030A0"/>
              </a:solidFill>
            </a:endParaRPr>
          </a:p>
        </p:txBody>
      </p:sp>
      <p:sp>
        <p:nvSpPr>
          <p:cNvPr id="62" name="TextBox 61"/>
          <p:cNvSpPr txBox="1"/>
          <p:nvPr/>
        </p:nvSpPr>
        <p:spPr>
          <a:xfrm>
            <a:off x="7448160" y="5921156"/>
            <a:ext cx="301686" cy="369332"/>
          </a:xfrm>
          <a:prstGeom prst="rect">
            <a:avLst/>
          </a:prstGeom>
          <a:noFill/>
        </p:spPr>
        <p:txBody>
          <a:bodyPr wrap="none" rtlCol="0">
            <a:spAutoFit/>
          </a:bodyPr>
          <a:lstStyle/>
          <a:p>
            <a:r>
              <a:rPr lang="en-US" dirty="0" smtClean="0">
                <a:solidFill>
                  <a:srgbClr val="7030A0"/>
                </a:solidFill>
              </a:rPr>
              <a:t>1</a:t>
            </a:r>
            <a:endParaRPr lang="en-US" dirty="0">
              <a:solidFill>
                <a:srgbClr val="7030A0"/>
              </a:solidFill>
            </a:endParaRPr>
          </a:p>
        </p:txBody>
      </p:sp>
      <p:cxnSp>
        <p:nvCxnSpPr>
          <p:cNvPr id="64" name="Straight Arrow Connector 63"/>
          <p:cNvCxnSpPr/>
          <p:nvPr/>
        </p:nvCxnSpPr>
        <p:spPr>
          <a:xfrm flipH="1">
            <a:off x="5866477" y="3738659"/>
            <a:ext cx="3887440" cy="24917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8699615" y="3236671"/>
            <a:ext cx="2860078" cy="461665"/>
          </a:xfrm>
          <a:prstGeom prst="rect">
            <a:avLst/>
          </a:prstGeom>
          <a:noFill/>
        </p:spPr>
        <p:txBody>
          <a:bodyPr wrap="none" rtlCol="0">
            <a:spAutoFit/>
          </a:bodyPr>
          <a:lstStyle/>
          <a:p>
            <a:r>
              <a:rPr lang="en-US" sz="2400" b="1" dirty="0" err="1" smtClean="0">
                <a:solidFill>
                  <a:srgbClr val="FF0000"/>
                </a:solidFill>
              </a:rPr>
              <a:t>F</a:t>
            </a:r>
            <a:r>
              <a:rPr lang="en-US" sz="2400" b="1" baseline="-25000" dirty="0" err="1" smtClean="0">
                <a:solidFill>
                  <a:srgbClr val="FF0000"/>
                </a:solidFill>
              </a:rPr>
              <a:t>k</a:t>
            </a:r>
            <a:r>
              <a:rPr lang="en-US" sz="2400" b="1" dirty="0" smtClean="0">
                <a:solidFill>
                  <a:srgbClr val="FF0000"/>
                </a:solidFill>
              </a:rPr>
              <a:t>(</a:t>
            </a:r>
            <a:r>
              <a:rPr lang="en-US" sz="2400" b="1" dirty="0" smtClean="0">
                <a:solidFill>
                  <a:srgbClr val="7030A0"/>
                </a:solidFill>
              </a:rPr>
              <a:t>011</a:t>
            </a:r>
            <a:r>
              <a:rPr lang="en-US" sz="2400" b="1" dirty="0" smtClean="0">
                <a:solidFill>
                  <a:srgbClr val="FF0000"/>
                </a:solidFill>
              </a:rPr>
              <a:t>)=G</a:t>
            </a:r>
            <a:r>
              <a:rPr lang="en-US" sz="2400" b="1" baseline="-25000" dirty="0" smtClean="0">
                <a:solidFill>
                  <a:srgbClr val="7030A0"/>
                </a:solidFill>
              </a:rPr>
              <a:t>1</a:t>
            </a:r>
            <a:r>
              <a:rPr lang="en-US" sz="2400" b="1" dirty="0" smtClean="0">
                <a:solidFill>
                  <a:srgbClr val="FF0000"/>
                </a:solidFill>
              </a:rPr>
              <a:t>(G</a:t>
            </a:r>
            <a:r>
              <a:rPr lang="en-US" sz="2400" b="1" baseline="-25000" dirty="0" smtClean="0">
                <a:solidFill>
                  <a:srgbClr val="7030A0"/>
                </a:solidFill>
              </a:rPr>
              <a:t>1</a:t>
            </a:r>
            <a:r>
              <a:rPr lang="en-US" sz="2400" b="1" dirty="0" smtClean="0">
                <a:solidFill>
                  <a:srgbClr val="FF0000"/>
                </a:solidFill>
              </a:rPr>
              <a:t>(G</a:t>
            </a:r>
            <a:r>
              <a:rPr lang="en-US" sz="2400" b="1" baseline="-25000" dirty="0" smtClean="0">
                <a:solidFill>
                  <a:srgbClr val="7030A0"/>
                </a:solidFill>
              </a:rPr>
              <a:t>0</a:t>
            </a:r>
            <a:r>
              <a:rPr lang="en-US" sz="2400" b="1" dirty="0" smtClean="0">
                <a:solidFill>
                  <a:srgbClr val="FF0000"/>
                </a:solidFill>
              </a:rPr>
              <a:t>(k)))</a:t>
            </a:r>
            <a:endParaRPr lang="en-US" sz="2400" b="1" dirty="0">
              <a:solidFill>
                <a:srgbClr val="FF0000"/>
              </a:solidFill>
            </a:endParaRPr>
          </a:p>
        </p:txBody>
      </p:sp>
      <p:sp>
        <p:nvSpPr>
          <p:cNvPr id="16" name="Date Placeholder 15"/>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21977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iterate type="lt">
                                    <p:tmPct val="0"/>
                                  </p:iterate>
                                  <p:childTnLst>
                                    <p:animScale>
                                      <p:cBhvr>
                                        <p:cTn id="12" dur="2000" fill="hold"/>
                                        <p:tgtEl>
                                          <p:spTgt spid="20"/>
                                        </p:tgtEl>
                                      </p:cBhvr>
                                      <p:by x="150000" y="150000"/>
                                    </p:animScale>
                                  </p:childTnLst>
                                </p:cTn>
                              </p:par>
                              <p:par>
                                <p:cTn id="13" presetID="6" presetClass="emph" presetSubtype="0" fill="hold" grpId="0" nodeType="withEffect">
                                  <p:stCondLst>
                                    <p:cond delay="0"/>
                                  </p:stCondLst>
                                  <p:iterate type="lt">
                                    <p:tmPct val="0"/>
                                  </p:iterate>
                                  <p:childTnLst>
                                    <p:animScale>
                                      <p:cBhvr>
                                        <p:cTn id="14" dur="2000" fill="hold"/>
                                        <p:tgtEl>
                                          <p:spTgt spid="59"/>
                                        </p:tgtEl>
                                      </p:cBhvr>
                                      <p:by x="150000" y="150000"/>
                                    </p:animScale>
                                  </p:childTnLst>
                                </p:cTn>
                              </p:par>
                              <p:par>
                                <p:cTn id="15" presetID="6" presetClass="emph" presetSubtype="0" fill="hold" grpId="0" nodeType="withEffect">
                                  <p:stCondLst>
                                    <p:cond delay="0"/>
                                  </p:stCondLst>
                                  <p:iterate type="lt">
                                    <p:tmPct val="0"/>
                                  </p:iterate>
                                  <p:childTnLst>
                                    <p:animScale>
                                      <p:cBhvr>
                                        <p:cTn id="16" dur="2000" fill="hold"/>
                                        <p:tgtEl>
                                          <p:spTgt spid="60"/>
                                        </p:tgtEl>
                                      </p:cBhvr>
                                      <p:by x="150000" y="150000"/>
                                    </p:animScale>
                                  </p:childTnLst>
                                </p:cTn>
                              </p:par>
                              <p:par>
                                <p:cTn id="17" presetID="18" presetClass="emph" presetSubtype="0" fill="hold" grpId="1" nodeType="withEffect">
                                  <p:stCondLst>
                                    <p:cond delay="0"/>
                                  </p:stCondLst>
                                  <p:iterate type="lt">
                                    <p:tmPct val="4000"/>
                                  </p:iterate>
                                  <p:childTnLst>
                                    <p:set>
                                      <p:cBhvr override="childStyle">
                                        <p:cTn id="18" dur="500" fill="hold"/>
                                        <p:tgtEl>
                                          <p:spTgt spid="20"/>
                                        </p:tgtEl>
                                        <p:attrNameLst>
                                          <p:attrName>style.textDecorationUnderline</p:attrName>
                                        </p:attrNameLst>
                                      </p:cBhvr>
                                      <p:to>
                                        <p:strVal val="true"/>
                                      </p:to>
                                    </p:set>
                                  </p:childTnLst>
                                </p:cTn>
                              </p:par>
                              <p:par>
                                <p:cTn id="19" presetID="18" presetClass="emph" presetSubtype="0" fill="hold" grpId="1" nodeType="withEffect">
                                  <p:stCondLst>
                                    <p:cond delay="0"/>
                                  </p:stCondLst>
                                  <p:iterate type="lt">
                                    <p:tmPct val="4000"/>
                                  </p:iterate>
                                  <p:childTnLst>
                                    <p:set>
                                      <p:cBhvr override="childStyle">
                                        <p:cTn id="20" dur="500" fill="hold"/>
                                        <p:tgtEl>
                                          <p:spTgt spid="59"/>
                                        </p:tgtEl>
                                        <p:attrNameLst>
                                          <p:attrName>style.textDecorationUnderline</p:attrName>
                                        </p:attrNameLst>
                                      </p:cBhvr>
                                      <p:to>
                                        <p:strVal val="true"/>
                                      </p:to>
                                    </p:set>
                                  </p:childTnLst>
                                </p:cTn>
                              </p:par>
                              <p:par>
                                <p:cTn id="21" presetID="18" presetClass="emph" presetSubtype="0" fill="hold" grpId="1" nodeType="withEffect">
                                  <p:stCondLst>
                                    <p:cond delay="0"/>
                                  </p:stCondLst>
                                  <p:iterate type="lt">
                                    <p:tmPct val="4000"/>
                                  </p:iterate>
                                  <p:childTnLst>
                                    <p:set>
                                      <p:cBhvr override="childStyle">
                                        <p:cTn id="22" dur="500" fill="hold"/>
                                        <p:tgtEl>
                                          <p:spTgt spid="6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59" grpId="0"/>
      <p:bldP spid="59" grpId="1"/>
      <p:bldP spid="60" grpId="0"/>
      <p:bldP spid="60" grpId="1"/>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Indistinguishability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b="1" dirty="0" smtClean="0"/>
                  <a:t>Theorem 3.10: </a:t>
                </a:r>
                <a:r>
                  <a:rPr lang="en-US" dirty="0" smtClean="0"/>
                  <a:t>Let (Gen, </a:t>
                </a:r>
                <a:r>
                  <a:rPr lang="en-US" dirty="0" err="1" smtClean="0"/>
                  <a:t>Enc</a:t>
                </a:r>
                <a:r>
                  <a:rPr lang="en-US" dirty="0" smtClean="0"/>
                  <a:t>, Dec) be a fixed-length private key encryption scheme for message of length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 that satisfies indistinguishability (prior definition) then for all PPT attackers A and any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i</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ℓ</m:t>
                    </m:r>
                  </m:oMath>
                </a14:m>
                <a:r>
                  <a:rPr lang="en-US" dirty="0" smtClean="0"/>
                  <a:t> we have</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𝑛</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Enc</m:t>
                                  </m:r>
                                </m:e>
                                <m:sub>
                                  <m:r>
                                    <a:rPr lang="en-US" b="0" i="1" smtClean="0">
                                      <a:latin typeface="Cambria Math" panose="02040503050406030204" pitchFamily="18" charset="0"/>
                                    </a:rPr>
                                    <m:t>𝐾</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𝑖</m:t>
                              </m:r>
                            </m:sup>
                          </m:sSup>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negl</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m:oMathPara>
                </a14:m>
                <a:endParaRPr lang="en-US" dirty="0" smtClean="0"/>
              </a:p>
              <a:p>
                <a:pPr marL="0" indent="0">
                  <a:buNone/>
                </a:pPr>
                <a:r>
                  <a:rPr lang="en-US" dirty="0" smtClean="0"/>
                  <a:t>Where the randomness is taken over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Gen</m:t>
                    </m:r>
                    <m:d>
                      <m:dPr>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t>
                </a:r>
                <a:r>
                  <a:rPr lang="en-US" u="sng" dirty="0"/>
                  <a:t>uniform</a:t>
                </a:r>
                <a:r>
                  <a:rPr lang="en-US" dirty="0"/>
                  <a:t>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e>
                        </m:d>
                      </m:e>
                      <m:sup>
                        <m:r>
                          <a:rPr lang="en-US" i="1">
                            <a:latin typeface="Cambria Math" panose="02040503050406030204" pitchFamily="18" charset="0"/>
                            <a:ea typeface="Cambria Math" panose="02040503050406030204" pitchFamily="18" charset="0"/>
                          </a:rPr>
                          <m:t>ℓ</m:t>
                        </m:r>
                      </m:sup>
                    </m:sSup>
                  </m:oMath>
                </a14:m>
                <a:r>
                  <a:rPr lang="en-US" dirty="0" smtClean="0"/>
                  <a:t> and the randomness of </a:t>
                </a:r>
                <a14:m>
                  <m:oMath xmlns:m="http://schemas.openxmlformats.org/officeDocument/2006/math">
                    <m:r>
                      <m:rPr>
                        <m:sty m:val="p"/>
                      </m:rPr>
                      <a:rPr lang="en-US">
                        <a:latin typeface="Cambria Math" panose="02040503050406030204" pitchFamily="18" charset="0"/>
                      </a:rPr>
                      <m:t>Enc</m:t>
                    </m:r>
                  </m:oMath>
                </a14:m>
                <a:r>
                  <a:rPr lang="en-US" dirty="0" smtClean="0"/>
                  <a:t> and A. </a:t>
                </a:r>
              </a:p>
              <a:p>
                <a:pPr marL="0" indent="0">
                  <a:buNone/>
                </a:pPr>
                <a:endParaRPr lang="en-US" dirty="0"/>
              </a:p>
              <a:p>
                <a:pPr marL="0" indent="0">
                  <a:buNone/>
                </a:pPr>
                <a:r>
                  <a:rPr lang="en-US" b="1" dirty="0" smtClean="0"/>
                  <a:t>Remark: </a:t>
                </a:r>
                <a:r>
                  <a:rPr lang="en-US" dirty="0" smtClean="0"/>
                  <a:t>A bit weaker than saying eavesdropping attacker obtains ``no additional” information about message 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b="-2381"/>
                </a:stretch>
              </a:blipFill>
            </p:spPr>
            <p:txBody>
              <a:bodyPr/>
              <a:lstStyle/>
              <a:p>
                <a:r>
                  <a:rPr lang="en-US">
                    <a:noFill/>
                  </a:rPr>
                  <a:t> </a:t>
                </a:r>
              </a:p>
            </p:txBody>
          </p:sp>
        </mc:Fallback>
      </mc:AlternateContent>
      <p:sp>
        <p:nvSpPr>
          <p:cNvPr id="5" name="Oval 4"/>
          <p:cNvSpPr/>
          <p:nvPr/>
        </p:nvSpPr>
        <p:spPr>
          <a:xfrm>
            <a:off x="6228080" y="3266615"/>
            <a:ext cx="701040" cy="756745"/>
          </a:xfrm>
          <a:prstGeom prst="ellipse">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9133138" y="751281"/>
            <a:ext cx="3058862" cy="1006876"/>
          </a:xfrm>
          <a:prstGeom prst="wedgeRectCallout">
            <a:avLst>
              <a:gd name="adj1" fmla="val -125197"/>
              <a:gd name="adj2" fmla="val 2086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i</a:t>
            </a:r>
            <a:r>
              <a:rPr lang="en-US" sz="3200" baseline="30000" dirty="0" err="1" smtClean="0"/>
              <a:t>th</a:t>
            </a:r>
            <a:r>
              <a:rPr lang="en-US" sz="3200" dirty="0" smtClean="0"/>
              <a:t> bit of message</a:t>
            </a:r>
            <a:endParaRPr lang="en-US" sz="3200" dirty="0"/>
          </a:p>
        </p:txBody>
      </p:sp>
      <p:sp>
        <p:nvSpPr>
          <p:cNvPr id="7" name="Date Placeholder 6"/>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9978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Security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7351" y="1825625"/>
                <a:ext cx="11834649" cy="4351338"/>
              </a:xfrm>
            </p:spPr>
            <p:txBody>
              <a:bodyPr>
                <a:normAutofit/>
              </a:bodyPr>
              <a:lstStyle/>
              <a:p>
                <a:pPr marL="0" indent="0">
                  <a:buNone/>
                </a:pPr>
                <a:r>
                  <a:rPr lang="en-US" b="1" dirty="0" smtClean="0"/>
                  <a:t>Definition 3.12: </a:t>
                </a:r>
                <a:r>
                  <a:rPr lang="en-US" dirty="0" smtClean="0"/>
                  <a:t>Let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r>
                          <m:rPr>
                            <m:nor/>
                          </m:rPr>
                          <a:rPr lang="en-US" dirty="0"/>
                          <m:t>Gen</m:t>
                        </m:r>
                        <m:r>
                          <m:rPr>
                            <m:nor/>
                          </m:rPr>
                          <a:rPr lang="en-US" dirty="0"/>
                          <m:t>, </m:t>
                        </m:r>
                        <m:r>
                          <m:rPr>
                            <m:nor/>
                          </m:rPr>
                          <a:rPr lang="en-US" dirty="0"/>
                          <m:t>Enc</m:t>
                        </m:r>
                        <m:r>
                          <m:rPr>
                            <m:nor/>
                          </m:rPr>
                          <a:rPr lang="en-US" dirty="0"/>
                          <m:t>, </m:t>
                        </m:r>
                        <m:r>
                          <m:rPr>
                            <m:nor/>
                          </m:rPr>
                          <a:rPr lang="en-US" dirty="0"/>
                          <m:t>Dec</m:t>
                        </m:r>
                      </m:e>
                    </m:d>
                  </m:oMath>
                </a14:m>
                <a:r>
                  <a:rPr lang="en-US" dirty="0" smtClean="0"/>
                  <a:t>be a fixed-length private key encryption scheme for message of length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 We say that the scheme is semantically secure if for all PPT attackers A there exists a PPT algorithm A’ such that for any PPT algorithm Sample all any polynomial time computable functions f and h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sz="4400" b="0" i="1" smtClean="0">
                              <a:latin typeface="Cambria Math" panose="02040503050406030204" pitchFamily="18" charset="0"/>
                            </a:rPr>
                          </m:ctrlPr>
                        </m:dPr>
                        <m:e>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i="1">
                                      <a:latin typeface="Cambria Math" panose="02040503050406030204" pitchFamily="18" charset="0"/>
                                    </a:rPr>
                                    <m:t>,</m:t>
                                  </m:r>
                                  <m:sSub>
                                    <m:sSubPr>
                                      <m:ctrlPr>
                                        <a:rPr lang="en-US" sz="4400" i="1">
                                          <a:latin typeface="Cambria Math" panose="02040503050406030204" pitchFamily="18" charset="0"/>
                                        </a:rPr>
                                      </m:ctrlPr>
                                    </m:sSubPr>
                                    <m:e>
                                      <m:r>
                                        <m:rPr>
                                          <m:sty m:val="p"/>
                                        </m:rPr>
                                        <a:rPr lang="en-US" sz="4400">
                                          <a:latin typeface="Cambria Math" panose="02040503050406030204" pitchFamily="18" charset="0"/>
                                        </a:rPr>
                                        <m:t>Enc</m:t>
                                      </m:r>
                                    </m:e>
                                    <m:sub>
                                      <m:r>
                                        <a:rPr lang="en-US" sz="4400" i="1">
                                          <a:latin typeface="Cambria Math" panose="02040503050406030204" pitchFamily="18" charset="0"/>
                                        </a:rPr>
                                        <m:t>𝐾</m:t>
                                      </m:r>
                                    </m:sub>
                                  </m:sSub>
                                  <m:d>
                                    <m:dPr>
                                      <m:ctrlPr>
                                        <a:rPr lang="en-US" sz="4400" i="1">
                                          <a:latin typeface="Cambria Math" panose="02040503050406030204" pitchFamily="18" charset="0"/>
                                        </a:rPr>
                                      </m:ctrlPr>
                                    </m:dPr>
                                    <m:e>
                                      <m:r>
                                        <a:rPr lang="en-US" sz="4400" i="1">
                                          <a:latin typeface="Cambria Math" panose="02040503050406030204" pitchFamily="18" charset="0"/>
                                        </a:rPr>
                                        <m:t>𝑚</m:t>
                                      </m:r>
                                    </m:e>
                                  </m:d>
                                  <m:r>
                                    <a:rPr lang="en-US" sz="4400" b="0" i="1" smtClean="0">
                                      <a:latin typeface="Cambria Math" panose="02040503050406030204" pitchFamily="18" charset="0"/>
                                    </a:rPr>
                                    <m:t>,</m:t>
                                  </m:r>
                                  <m:r>
                                    <a:rPr lang="en-US" sz="4400" b="0" i="1" smtClean="0">
                                      <a:latin typeface="Cambria Math" panose="02040503050406030204" pitchFamily="18" charset="0"/>
                                    </a:rPr>
                                    <m:t>h</m:t>
                                  </m:r>
                                  <m:r>
                                    <a:rPr lang="en-US" sz="4400" b="0" i="1" smtClean="0">
                                      <a:latin typeface="Cambria Math" panose="02040503050406030204" pitchFamily="18" charset="0"/>
                                    </a:rPr>
                                    <m:t>(</m:t>
                                  </m:r>
                                  <m:r>
                                    <a:rPr lang="en-US" sz="4400" b="0" i="1" smtClean="0">
                                      <a:latin typeface="Cambria Math" panose="02040503050406030204" pitchFamily="18" charset="0"/>
                                    </a:rPr>
                                    <m:t>𝑚</m:t>
                                  </m:r>
                                  <m:r>
                                    <a:rPr lang="en-US" sz="4400" b="0" i="1" smtClean="0">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b="0" i="1" smtClean="0">
                              <a:latin typeface="Cambria Math" panose="02040503050406030204" pitchFamily="18" charset="0"/>
                            </a:rPr>
                            <m:t>−</m:t>
                          </m:r>
                          <m:r>
                            <m:rPr>
                              <m:sty m:val="p"/>
                            </m:rPr>
                            <a:rPr lang="en-US" sz="4400">
                              <a:latin typeface="Cambria Math" panose="02040503050406030204" pitchFamily="18" charset="0"/>
                            </a:rPr>
                            <m:t>Pr</m:t>
                          </m:r>
                          <m:d>
                            <m:dPr>
                              <m:begChr m:val="["/>
                              <m:endChr m:val="]"/>
                              <m:ctrlPr>
                                <a:rPr lang="en-US" sz="4400" i="1">
                                  <a:latin typeface="Cambria Math" panose="02040503050406030204" pitchFamily="18" charset="0"/>
                                </a:rPr>
                              </m:ctrlPr>
                            </m:dPr>
                            <m:e>
                              <m:r>
                                <a:rPr lang="en-US" sz="4400" i="1">
                                  <a:latin typeface="Cambria Math" panose="02040503050406030204" pitchFamily="18" charset="0"/>
                                </a:rPr>
                                <m:t>𝐴</m:t>
                              </m:r>
                              <m:r>
                                <a:rPr lang="en-US" sz="4400" b="0" i="1" smtClean="0">
                                  <a:latin typeface="Cambria Math" panose="02040503050406030204" pitchFamily="18" charset="0"/>
                                </a:rPr>
                                <m:t>′</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1</m:t>
                                      </m:r>
                                    </m:e>
                                    <m:sup>
                                      <m:r>
                                        <a:rPr lang="en-US" sz="4400" i="1">
                                          <a:latin typeface="Cambria Math" panose="02040503050406030204" pitchFamily="18" charset="0"/>
                                        </a:rPr>
                                        <m:t>𝑛</m:t>
                                      </m:r>
                                    </m:sup>
                                  </m:sSup>
                                  <m:r>
                                    <a:rPr lang="en-US" sz="4400" b="0" i="1" smtClean="0">
                                      <a:latin typeface="Cambria Math" panose="02040503050406030204" pitchFamily="18" charset="0"/>
                                    </a:rPr>
                                    <m:t>,</m:t>
                                  </m:r>
                                  <m:d>
                                    <m:dPr>
                                      <m:begChr m:val="|"/>
                                      <m:endChr m:val="|"/>
                                      <m:ctrlPr>
                                        <a:rPr lang="en-US" sz="4400" b="0" i="1" smtClean="0">
                                          <a:latin typeface="Cambria Math" panose="02040503050406030204" pitchFamily="18" charset="0"/>
                                        </a:rPr>
                                      </m:ctrlPr>
                                    </m:dPr>
                                    <m:e>
                                      <m:r>
                                        <a:rPr lang="en-US" sz="4400" b="0" i="1" smtClean="0">
                                          <a:latin typeface="Cambria Math" panose="02040503050406030204" pitchFamily="18" charset="0"/>
                                        </a:rPr>
                                        <m:t>𝑚</m:t>
                                      </m:r>
                                    </m:e>
                                  </m:d>
                                  <m:r>
                                    <a:rPr lang="en-US" sz="4400" b="0" i="1" smtClean="0">
                                      <a:latin typeface="Cambria Math" panose="02040503050406030204" pitchFamily="18" charset="0"/>
                                    </a:rPr>
                                    <m:t>,</m:t>
                                  </m:r>
                                  <m:r>
                                    <a:rPr lang="en-US" sz="4400" i="1">
                                      <a:latin typeface="Cambria Math" panose="02040503050406030204" pitchFamily="18" charset="0"/>
                                    </a:rPr>
                                    <m:t>h</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r>
                                <a:rPr lang="en-US" sz="4400" i="1">
                                  <a:latin typeface="Cambria Math" panose="02040503050406030204" pitchFamily="18" charset="0"/>
                                </a:rPr>
                                <m:t>=</m:t>
                              </m:r>
                              <m:r>
                                <a:rPr lang="en-US" sz="4400" i="1">
                                  <a:latin typeface="Cambria Math" panose="02040503050406030204" pitchFamily="18" charset="0"/>
                                </a:rPr>
                                <m:t>𝑓</m:t>
                              </m:r>
                              <m:r>
                                <a:rPr lang="en-US" sz="4400" i="1">
                                  <a:latin typeface="Cambria Math" panose="02040503050406030204" pitchFamily="18" charset="0"/>
                                </a:rPr>
                                <m:t>(</m:t>
                              </m:r>
                              <m:r>
                                <a:rPr lang="en-US" sz="4400" i="1">
                                  <a:latin typeface="Cambria Math" panose="02040503050406030204" pitchFamily="18" charset="0"/>
                                </a:rPr>
                                <m:t>𝑚</m:t>
                              </m:r>
                              <m:r>
                                <a:rPr lang="en-US" sz="4400" i="1">
                                  <a:latin typeface="Cambria Math" panose="02040503050406030204" pitchFamily="18" charset="0"/>
                                </a:rPr>
                                <m:t>)</m:t>
                              </m:r>
                            </m:e>
                          </m:d>
                        </m:e>
                      </m:d>
                      <m:r>
                        <a:rPr lang="en-US" sz="4400" b="0" i="1" smtClean="0">
                          <a:latin typeface="Cambria Math" panose="02040503050406030204" pitchFamily="18" charset="0"/>
                          <a:ea typeface="Cambria Math" panose="02040503050406030204" pitchFamily="18" charset="0"/>
                        </a:rPr>
                        <m:t>≤</m:t>
                      </m:r>
                      <m:r>
                        <m:rPr>
                          <m:sty m:val="p"/>
                        </m:rPr>
                        <a:rPr lang="en-US" sz="4400" b="0" i="0" smtClean="0">
                          <a:latin typeface="Cambria Math" panose="02040503050406030204" pitchFamily="18" charset="0"/>
                          <a:ea typeface="Cambria Math" panose="02040503050406030204" pitchFamily="18" charset="0"/>
                        </a:rPr>
                        <m:t>negl</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𝑛</m:t>
                      </m:r>
                      <m:r>
                        <a:rPr lang="en-US" sz="4400" b="0" i="1" smtClean="0">
                          <a:latin typeface="Cambria Math" panose="02040503050406030204" pitchFamily="18" charset="0"/>
                          <a:ea typeface="Cambria Math" panose="02040503050406030204" pitchFamily="18" charset="0"/>
                        </a:rPr>
                        <m:t>)</m:t>
                      </m:r>
                    </m:oMath>
                  </m:oMathPara>
                </a14:m>
                <a:endParaRPr lang="en-US" sz="4400" dirty="0" smtClean="0"/>
              </a:p>
              <a:p>
                <a:pPr marL="0" indent="0">
                  <a:buNone/>
                </a:pPr>
                <a:r>
                  <a:rPr lang="en-US" dirty="0" smtClean="0"/>
                  <a:t>Where the randomness is taken over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K</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Gen</m:t>
                    </m:r>
                    <m:d>
                      <m:dPr>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t>
                </a:r>
                <a14:m>
                  <m:oMath xmlns:m="http://schemas.openxmlformats.org/officeDocument/2006/math">
                    <m:r>
                      <m:rPr>
                        <m:sty m:val="p"/>
                      </m:rPr>
                      <a:rPr lang="en-US">
                        <a:latin typeface="Cambria Math" panose="02040503050406030204" pitchFamily="18" charset="0"/>
                        <a:ea typeface="Cambria Math" panose="02040503050406030204" pitchFamily="18" charset="0"/>
                      </a:rPr>
                      <m:t>m</m:t>
                    </m:r>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Samp</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e>
                    </m:d>
                  </m:oMath>
                </a14:m>
                <a:r>
                  <a:rPr lang="en-US" dirty="0" smtClean="0"/>
                  <a:t> and the randomness of </a:t>
                </a:r>
                <a14:m>
                  <m:oMath xmlns:m="http://schemas.openxmlformats.org/officeDocument/2006/math">
                    <m:r>
                      <m:rPr>
                        <m:sty m:val="p"/>
                      </m:rPr>
                      <a:rPr lang="en-US">
                        <a:latin typeface="Cambria Math" panose="02040503050406030204" pitchFamily="18" charset="0"/>
                      </a:rPr>
                      <m:t>Enc</m:t>
                    </m:r>
                  </m:oMath>
                </a14:m>
                <a:r>
                  <a:rPr lang="en-US" dirty="0" smtClean="0"/>
                  <a:t>, A and </a:t>
                </a:r>
                <a:r>
                  <a:rPr lang="en-US" dirty="0"/>
                  <a:t>A</a:t>
                </a:r>
                <a:r>
                  <a:rPr lang="en-US" dirty="0" smtClean="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7351" y="1825625"/>
                <a:ext cx="11834649" cy="4351338"/>
              </a:xfrm>
              <a:blipFill>
                <a:blip r:embed="rId2"/>
                <a:stretch>
                  <a:fillRect l="-1082" t="-2241" r="-1133"/>
                </a:stretch>
              </a:blipFill>
            </p:spPr>
            <p:txBody>
              <a:bodyPr/>
              <a:lstStyle/>
              <a:p>
                <a:r>
                  <a:rPr lang="en-US">
                    <a:noFill/>
                  </a:rPr>
                  <a:t> </a:t>
                </a:r>
              </a:p>
            </p:txBody>
          </p:sp>
        </mc:Fallback>
      </mc:AlternateContent>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4254740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28159</TotalTime>
  <Words>2947</Words>
  <Application>Microsoft Office PowerPoint</Application>
  <PresentationFormat>Widescreen</PresentationFormat>
  <Paragraphs>830</Paragraphs>
  <Slides>74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Arial</vt:lpstr>
      <vt:lpstr>Calibri</vt:lpstr>
      <vt:lpstr>Calibri Light</vt:lpstr>
      <vt:lpstr>Cambria Math</vt:lpstr>
      <vt:lpstr>Courier</vt:lpstr>
      <vt:lpstr>Symbol</vt:lpstr>
      <vt:lpstr>Wingdings</vt:lpstr>
      <vt:lpstr>Office Theme</vt:lpstr>
      <vt:lpstr>Applied Cryptography ENCS4320</vt:lpstr>
      <vt:lpstr>Recap</vt:lpstr>
      <vt:lpstr>Private Key Encryption Syntax (Revisited)</vt:lpstr>
      <vt:lpstr>Adversarial Indistinguishability Experiment</vt:lpstr>
      <vt:lpstr>Adversarial Indistinguishability Experiment</vt:lpstr>
      <vt:lpstr>(t(n),ε(n))-EAV-Secure (Concrete Version)</vt:lpstr>
      <vt:lpstr>Aside: Message and Ciphertext Length</vt:lpstr>
      <vt:lpstr>Implications of Indistinguishability</vt:lpstr>
      <vt:lpstr>Semantic Security</vt:lpstr>
      <vt:lpstr>Semantic Security</vt:lpstr>
      <vt:lpstr>Semantic Security</vt:lpstr>
      <vt:lpstr>Another Interpretation of Semantic Security</vt:lpstr>
      <vt:lpstr>Topic 2: Constructing Secure Encryption Schemes</vt:lpstr>
      <vt:lpstr>Building Blocks</vt:lpstr>
      <vt:lpstr>Pseudorandom Generator (PRG) G</vt:lpstr>
      <vt:lpstr>PRG Security as a Game</vt:lpstr>
      <vt:lpstr>(t(n),ε(n))-Secure PRG (Concrete Version)</vt:lpstr>
      <vt:lpstr>A Bad PRG</vt:lpstr>
      <vt:lpstr>One-Time-Pads + PRGs</vt:lpstr>
      <vt:lpstr>One-Time-Pads + PRGs</vt:lpstr>
      <vt:lpstr>Breaking Semantic Security</vt:lpstr>
      <vt:lpstr>The Reduction</vt:lpstr>
      <vt:lpstr>Analysis</vt:lpstr>
      <vt:lpstr>One-Time-Pads + PRGs</vt:lpstr>
      <vt:lpstr>Candidate PRG</vt:lpstr>
      <vt:lpstr>Limitations of Current Security Definition</vt:lpstr>
      <vt:lpstr>Limitations of Current Security Definition</vt:lpstr>
      <vt:lpstr>Multiple Message Eavesdropping Experiment</vt:lpstr>
      <vt:lpstr>Multiple Message Eavesdropping Experiment</vt:lpstr>
      <vt:lpstr>Multiple vs Single Encryptions</vt:lpstr>
      <vt:lpstr>Example</vt:lpstr>
      <vt:lpstr>Multiple Message Eavesdropping Attack</vt:lpstr>
      <vt:lpstr>Did We Cheat?</vt:lpstr>
      <vt:lpstr>Multiple Message Eavesdropping</vt:lpstr>
      <vt:lpstr>Where to go from here?</vt:lpstr>
      <vt:lpstr>Stream Cipher vs PRG</vt:lpstr>
      <vt:lpstr>The RC4 Stream Cipher</vt:lpstr>
      <vt:lpstr>The RC4 Cipher</vt:lpstr>
      <vt:lpstr>CPA-Security </vt:lpstr>
      <vt:lpstr>Chosen-Plaintext Attacks</vt:lpstr>
      <vt:lpstr>Chosen-Plaintext Attacks</vt:lpstr>
      <vt:lpstr>Battle of Midway (WWII).</vt:lpstr>
      <vt:lpstr>Battle of Midway (WWII).</vt:lpstr>
      <vt:lpstr>Multiple Message Security and CPA-Attacks</vt:lpstr>
      <vt:lpstr>CPA-Security (Single Message)</vt:lpstr>
      <vt:lpstr>CPA-Security (Single Message)</vt:lpstr>
      <vt:lpstr>CPA-Security (Multiple Messages)</vt:lpstr>
      <vt:lpstr>CPA-Security (Multiple Messages)</vt:lpstr>
      <vt:lpstr>CPA-Security</vt:lpstr>
      <vt:lpstr>CPA-Security</vt:lpstr>
      <vt:lpstr>CPA-Security and Message Length</vt:lpstr>
      <vt:lpstr>Security Reduction</vt:lpstr>
      <vt:lpstr>The Reduction</vt:lpstr>
      <vt:lpstr>Topic 4:  Pseudorandom Functions and CPA-Security  </vt:lpstr>
      <vt:lpstr>Pseudorandom Function (PRF)</vt:lpstr>
      <vt:lpstr>PRF vs. PRG</vt:lpstr>
      <vt:lpstr>Truly Random Function</vt:lpstr>
      <vt:lpstr>Truly Random Function</vt:lpstr>
      <vt:lpstr>Oracle Notation</vt:lpstr>
      <vt:lpstr>PRF Security</vt:lpstr>
      <vt:lpstr>PRF-Security as a Game</vt:lpstr>
      <vt:lpstr>PRF Security Concrete Version</vt:lpstr>
      <vt:lpstr>Reminder: CPA-Security (Single Message)</vt:lpstr>
      <vt:lpstr>CPA-Secure Encryption</vt:lpstr>
      <vt:lpstr>Breaking CPA-Security (Single Message)</vt:lpstr>
      <vt:lpstr>Security Reduction</vt:lpstr>
      <vt:lpstr>Security Reduction</vt:lpstr>
      <vt:lpstr>Security Reduction</vt:lpstr>
      <vt:lpstr>Finishing Up</vt:lpstr>
      <vt:lpstr>Finishing Up</vt:lpstr>
      <vt:lpstr>Conclusion</vt:lpstr>
      <vt:lpstr>Are PRFs or PRGs more Powerful?</vt:lpstr>
      <vt:lpstr>PRFs from PRGs</vt:lpstr>
      <vt:lpstr>PRFs from PRGs</vt:lpstr>
    </vt:vector>
  </TitlesOfParts>
  <Company>SERVERS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Applied Cryptography ENCS4320</dc:title>
  <dc:creator/>
  <cp:lastModifiedBy>Ahmad S Alsadeh</cp:lastModifiedBy>
  <cp:revision>216</cp:revision>
  <dcterms:created xsi:type="dcterms:W3CDTF">2016-12-31T20:38:01Z</dcterms:created>
  <dcterms:modified xsi:type="dcterms:W3CDTF">2022-08-01T03:51:57Z</dcterms:modified>
</cp:coreProperties>
</file>