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439" r:id="rId2"/>
    <p:sldId id="380" r:id="rId3"/>
    <p:sldId id="431" r:id="rId4"/>
    <p:sldId id="432" r:id="rId5"/>
    <p:sldId id="433" r:id="rId6"/>
    <p:sldId id="434" r:id="rId7"/>
    <p:sldId id="435" r:id="rId8"/>
    <p:sldId id="436" r:id="rId9"/>
    <p:sldId id="502" r:id="rId10"/>
    <p:sldId id="437" r:id="rId11"/>
    <p:sldId id="438" r:id="rId12"/>
    <p:sldId id="452" r:id="rId13"/>
    <p:sldId id="443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504" r:id="rId22"/>
    <p:sldId id="390" r:id="rId23"/>
    <p:sldId id="40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487" r:id="rId55"/>
    <p:sldId id="488" r:id="rId56"/>
    <p:sldId id="489" r:id="rId57"/>
    <p:sldId id="491" r:id="rId58"/>
    <p:sldId id="492" r:id="rId59"/>
    <p:sldId id="493" r:id="rId60"/>
    <p:sldId id="494" r:id="rId61"/>
    <p:sldId id="495" r:id="rId62"/>
    <p:sldId id="496" r:id="rId63"/>
    <p:sldId id="497" r:id="rId64"/>
    <p:sldId id="49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  <p:cmAuthor id="2" name="Blocki, Jeremiah M" initials="BJM [2]" lastIdx="1" clrIdx="1">
    <p:extLst>
      <p:ext uri="{19B8F6BF-5375-455C-9EA6-DF929625EA0E}">
        <p15:presenceInfo xmlns:p15="http://schemas.microsoft.com/office/powerpoint/2012/main" userId="S-1-5-21-2147685005-3481175987-295382041-18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71" d="100"/>
          <a:sy n="71" d="100"/>
        </p:scale>
        <p:origin x="11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HTTP is stateless. Cookies can be stored on</a:t>
            </a:r>
            <a:r>
              <a:rPr lang="en-US" baseline="0" dirty="0" smtClean="0"/>
              <a:t> the client, but can the server trust the client not to modify the cookie?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Low-density parity-check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7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5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1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3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6.jpe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41.png"/><Relationship Id="rId9" Type="http://schemas.openxmlformats.org/officeDocument/2006/relationships/image" Target="../media/image19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6.jpe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00.png"/><Relationship Id="rId9" Type="http://schemas.openxmlformats.org/officeDocument/2006/relationships/image" Target="../media/image1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6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00.png"/><Relationship Id="rId9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6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21.png"/><Relationship Id="rId9" Type="http://schemas.openxmlformats.org/officeDocument/2006/relationships/image" Target="../media/image2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3" Type="http://schemas.openxmlformats.org/officeDocument/2006/relationships/image" Target="../media/image6.jpeg"/><Relationship Id="rId7" Type="http://schemas.openxmlformats.org/officeDocument/2006/relationships/image" Target="../media/image222.png"/><Relationship Id="rId12" Type="http://schemas.openxmlformats.org/officeDocument/2006/relationships/image" Target="../media/image2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60.png"/><Relationship Id="rId5" Type="http://schemas.openxmlformats.org/officeDocument/2006/relationships/image" Target="../media/image7.png"/><Relationship Id="rId10" Type="http://schemas.openxmlformats.org/officeDocument/2006/relationships/image" Target="../media/image251.png"/><Relationship Id="rId4" Type="http://schemas.openxmlformats.org/officeDocument/2006/relationships/image" Target="../media/image100.png"/><Relationship Id="rId9" Type="http://schemas.openxmlformats.org/officeDocument/2006/relationships/image" Target="../media/image24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7.png"/><Relationship Id="rId7" Type="http://schemas.openxmlformats.org/officeDocument/2006/relationships/image" Target="../media/image14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71.png"/><Relationship Id="rId10" Type="http://schemas.openxmlformats.org/officeDocument/2006/relationships/image" Target="../media/image160.png"/><Relationship Id="rId4" Type="http://schemas.openxmlformats.org/officeDocument/2006/relationships/image" Target="../media/image6.jpeg"/><Relationship Id="rId9" Type="http://schemas.openxmlformats.org/officeDocument/2006/relationships/image" Target="../media/image27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Applied Cryptography</a:t>
            </a:r>
            <a:br>
              <a:rPr lang="en-US" dirty="0" smtClean="0"/>
            </a:br>
            <a:r>
              <a:rPr lang="en-US" dirty="0" smtClean="0"/>
              <a:t>ENCS4320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b="1" dirty="0" smtClean="0"/>
              <a:t>Week 3: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Building CPA-Secure Encryption Schemes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Pseudorandom Functions/Permutations</a:t>
            </a:r>
            <a:endParaRPr lang="en-US" sz="29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Block Ciphers + Modes of Operation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CCA-Security (definition)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Message Authentication Codes [time permitting]</a:t>
            </a:r>
            <a:endParaRPr lang="en-US" sz="32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3.5-3.7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Chained CBC-Mode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</p:spPr>
            <p:txBody>
              <a:bodyPr/>
              <a:lstStyle/>
              <a:p>
                <a:r>
                  <a:rPr lang="en-US" dirty="0" smtClean="0"/>
                  <a:t>First glance: seems similar to CBC-Mode and reduces bandwidth</a:t>
                </a:r>
              </a:p>
              <a:p>
                <a:r>
                  <a:rPr lang="en-US" dirty="0" smtClean="0"/>
                  <a:t>Vulnerable to CPA-Attack!   (Set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and c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=c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’)</a:t>
                </a:r>
              </a:p>
              <a:p>
                <a:r>
                  <a:rPr lang="en-US" b="1" dirty="0" smtClean="0"/>
                  <a:t>Moral</a:t>
                </a:r>
                <a:r>
                  <a:rPr lang="en-US" dirty="0" smtClean="0"/>
                  <a:t>: Be careful when tweaking encryption scheme!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  <a:blipFill>
                <a:blip r:embed="rId2"/>
                <a:stretch>
                  <a:fillRect l="-9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6146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8597"/>
            <a:ext cx="4984165" cy="30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1889" y="3899339"/>
            <a:ext cx="777766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285" y="4393243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0124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1" y="2084526"/>
            <a:ext cx="4566745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3285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4261111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91903" y="2246285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89668" y="3899339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9626" y="2791111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62799" y="4421444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80691" y="4454754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8070333" y="4444163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78569" y="2093409"/>
            <a:ext cx="447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6461" y="2126719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086103" y="2116128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05649" y="2668311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05649" y="4454754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892559" y="3037643"/>
            <a:ext cx="0" cy="14336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1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89462"/>
            <a:ext cx="10515600" cy="15875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Input: 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b="1" dirty="0" smtClean="0"/>
              <a:t>Output: </a:t>
            </a:r>
            <a:r>
              <a:rPr lang="en-US" dirty="0" smtClean="0"/>
              <a:t>c = (</a:t>
            </a:r>
            <a:r>
              <a:rPr lang="en-US" dirty="0" err="1" smtClean="0"/>
              <a:t>ctr</a:t>
            </a:r>
            <a:r>
              <a:rPr lang="en-US" dirty="0" smtClean="0"/>
              <a:t>, c</a:t>
            </a:r>
            <a:r>
              <a:rPr lang="en-US" baseline="-25000" dirty="0" smtClean="0"/>
              <a:t>1</a:t>
            </a:r>
            <a:r>
              <a:rPr lang="en-US" dirty="0" smtClean="0"/>
              <a:t>,c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) where </a:t>
            </a:r>
            <a:r>
              <a:rPr lang="en-US" dirty="0" err="1" smtClean="0"/>
              <a:t>ctr</a:t>
            </a:r>
            <a:r>
              <a:rPr lang="en-US" dirty="0" smtClean="0"/>
              <a:t> is chosen uniformly at random</a:t>
            </a:r>
          </a:p>
          <a:p>
            <a:r>
              <a:rPr lang="en-US" b="1" dirty="0" smtClean="0"/>
              <a:t>Theorem</a:t>
            </a:r>
            <a:r>
              <a:rPr lang="en-US" dirty="0" smtClean="0"/>
              <a:t>: 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is PRF (or PRP) then counter mode is CPA-Secure</a:t>
            </a:r>
          </a:p>
          <a:p>
            <a:r>
              <a:rPr lang="en-US" b="1" dirty="0" smtClean="0"/>
              <a:t>Advantages</a:t>
            </a:r>
            <a:r>
              <a:rPr lang="en-US" dirty="0" smtClean="0"/>
              <a:t>: Parallelizable encryption/decryption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7172" name="Picture 4" descr="Image result for counter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6" y="1206881"/>
            <a:ext cx="6103354" cy="33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Counter Mode (GCM)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825625"/>
            <a:ext cx="603504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AES-GCM is CCA-secure (&gt; CPA-security)</a:t>
            </a:r>
          </a:p>
          <a:p>
            <a:pPr marL="228600" lvl="1">
              <a:spcBef>
                <a:spcPts val="1000"/>
              </a:spcBef>
            </a:pPr>
            <a:r>
              <a:rPr lang="en-US" b="1" dirty="0" smtClean="0"/>
              <a:t>Bonus: </a:t>
            </a:r>
            <a:r>
              <a:rPr lang="en-US" dirty="0"/>
              <a:t>Authentication Encryption with </a:t>
            </a:r>
            <a:r>
              <a:rPr lang="en-US" dirty="0" smtClean="0"/>
              <a:t>Associated Data</a:t>
            </a:r>
            <a:endParaRPr lang="en-US" dirty="0"/>
          </a:p>
          <a:p>
            <a:pPr lvl="1"/>
            <a:r>
              <a:rPr lang="en-US" dirty="0" smtClean="0"/>
              <a:t>Ensure integrity of ciphertext</a:t>
            </a:r>
          </a:p>
          <a:p>
            <a:pPr lvl="1"/>
            <a:r>
              <a:rPr lang="en-US" dirty="0" smtClean="0"/>
              <a:t>Attacker cannot even generate new/valid ciphertext!</a:t>
            </a:r>
          </a:p>
          <a:p>
            <a:pPr lvl="1"/>
            <a:r>
              <a:rPr lang="en-US" dirty="0" smtClean="0"/>
              <a:t>Ensures attacker cannot tamper with associated packet data </a:t>
            </a:r>
          </a:p>
          <a:p>
            <a:pPr lvl="2"/>
            <a:r>
              <a:rPr lang="en-US" dirty="0" smtClean="0"/>
              <a:t>Source IP</a:t>
            </a:r>
          </a:p>
          <a:p>
            <a:pPr lvl="2"/>
            <a:r>
              <a:rPr lang="en-US" dirty="0" smtClean="0"/>
              <a:t>Destination IP</a:t>
            </a:r>
          </a:p>
          <a:p>
            <a:pPr lvl="2"/>
            <a:r>
              <a:rPr lang="en-US" dirty="0" smtClean="0"/>
              <a:t>Why can’t these values be encrypted? </a:t>
            </a:r>
          </a:p>
          <a:p>
            <a:r>
              <a:rPr lang="en-US" dirty="0" smtClean="0"/>
              <a:t>Encryption is largely parallelizable!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 descr="GCM encryption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43" y="1571719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2880" y="6175544"/>
            <a:ext cx="345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Outputs:</a:t>
            </a:r>
            <a:r>
              <a:rPr lang="en-US" dirty="0" smtClean="0"/>
              <a:t> iv, </a:t>
            </a:r>
            <a:r>
              <a:rPr lang="en-US" dirty="0" err="1" smtClean="0"/>
              <a:t>ciphertexts</a:t>
            </a:r>
            <a:r>
              <a:rPr lang="en-US" dirty="0" smtClean="0"/>
              <a:t> 1 &amp; 2, authentication tag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9321" y="1167117"/>
            <a:ext cx="345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Input:</a:t>
            </a:r>
            <a:r>
              <a:rPr lang="en-US" dirty="0" smtClean="0"/>
              <a:t> plaintexts 1 &amp;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CCA-Security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an attacker has ability to obtain (partial) decryptions of </a:t>
            </a:r>
            <a:r>
              <a:rPr lang="en-US" dirty="0" err="1" smtClean="0"/>
              <a:t>ciphertexts</a:t>
            </a:r>
            <a:r>
              <a:rPr lang="en-US" dirty="0" smtClean="0"/>
              <a:t> of its choice.</a:t>
            </a:r>
          </a:p>
          <a:p>
            <a:r>
              <a:rPr lang="en-US" dirty="0" smtClean="0"/>
              <a:t>CPA-Security does not model this ability.</a:t>
            </a:r>
          </a:p>
          <a:p>
            <a:pPr marL="0" indent="0">
              <a:buNone/>
            </a:pPr>
            <a:r>
              <a:rPr lang="en-US" b="1" dirty="0" smtClean="0"/>
              <a:t>Examples: </a:t>
            </a:r>
          </a:p>
          <a:p>
            <a:r>
              <a:rPr lang="en-US" dirty="0" smtClean="0"/>
              <a:t>An attacker may learn that a ciphertext corresponds to an ill-formed plaintext based on the reaction (e.g., server replies with “invalid message”).</a:t>
            </a:r>
          </a:p>
          <a:p>
            <a:r>
              <a:rPr lang="en-US" dirty="0" smtClean="0"/>
              <a:t>Monitor enemy behavior after receiving an encrypted message.</a:t>
            </a:r>
          </a:p>
          <a:p>
            <a:r>
              <a:rPr lang="en-US" b="1" dirty="0" smtClean="0"/>
              <a:t>Authentication Protocol: </a:t>
            </a:r>
            <a:r>
              <a:rPr lang="en-US" dirty="0" smtClean="0"/>
              <a:t>Send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(r) to recipient who authenticates by responding with 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 (Ind-CCA2)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9338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66106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61217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395234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m</a:t>
            </a:r>
            <a:r>
              <a:rPr lang="en-US" sz="2400" baseline="-2500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472926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436024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495244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12231" y="4900441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45580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5312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527276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45715" y="56230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22391" y="5571001"/>
            <a:ext cx="155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“No Way!”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492227" y="5228642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/>
              <a:t> </a:t>
            </a:r>
            <a:r>
              <a:rPr lang="en-US" sz="2400" dirty="0" smtClean="0"/>
              <a:t>=c</a:t>
            </a:r>
            <a:endParaRPr lang="en-US" sz="2400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09277" y="598314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 smtClean="0"/>
              <a:t>-1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-2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9" name="Oval Callout 18"/>
          <p:cNvSpPr/>
          <p:nvPr/>
        </p:nvSpPr>
        <p:spPr>
          <a:xfrm>
            <a:off x="6198084" y="546649"/>
            <a:ext cx="5586643" cy="927647"/>
          </a:xfrm>
          <a:prstGeom prst="wedgeEllipseCallout">
            <a:avLst>
              <a:gd name="adj1" fmla="val -110966"/>
              <a:gd name="adj2" fmla="val 259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could set m</a:t>
            </a:r>
            <a:r>
              <a:rPr lang="en-US" baseline="-25000" dirty="0" smtClean="0"/>
              <a:t>0</a:t>
            </a:r>
            <a:r>
              <a:rPr lang="en-US" dirty="0" smtClean="0"/>
              <a:t> = m</a:t>
            </a:r>
            <a:r>
              <a:rPr lang="en-US" baseline="-25000" dirty="0" smtClean="0"/>
              <a:t>-1</a:t>
            </a:r>
            <a:r>
              <a:rPr lang="en-US" dirty="0" smtClean="0"/>
              <a:t> or m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-2 </a:t>
            </a:r>
            <a:r>
              <a:rPr lang="en-US" dirty="0"/>
              <a:t>etc…</a:t>
            </a:r>
            <a:endParaRPr lang="en-US" baseline="-25000" dirty="0"/>
          </a:p>
        </p:txBody>
      </p:sp>
      <p:sp>
        <p:nvSpPr>
          <p:cNvPr id="45" name="Oval Callout 44"/>
          <p:cNvSpPr/>
          <p:nvPr/>
        </p:nvSpPr>
        <p:spPr>
          <a:xfrm>
            <a:off x="6973778" y="3358288"/>
            <a:ext cx="4762982" cy="927647"/>
          </a:xfrm>
          <a:prstGeom prst="wedgeEllipseCallout">
            <a:avLst>
              <a:gd name="adj1" fmla="val -130946"/>
              <a:gd name="adj2" fmla="val 16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However, we could still flip 1 bit of c and ask challenger to decrypt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772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33894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33893 0.005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3894 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3893 0.005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3633 -0.006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6" grpId="0"/>
      <p:bldP spid="30" grpId="0"/>
      <p:bldP spid="30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19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CCA-Security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𝑐𝑐𝑎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generates a secret key k and a bit 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(A) is given oracle access to </a:t>
                </a:r>
                <a:r>
                  <a:rPr lang="en-US" dirty="0"/>
                  <a:t>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outputs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sends the adversary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Adversary </a:t>
                </a:r>
                <a:r>
                  <a:rPr lang="en-US" dirty="0" smtClean="0"/>
                  <a:t>maintains oracle </a:t>
                </a:r>
                <a:r>
                  <a:rPr lang="en-US" dirty="0"/>
                  <a:t>access to 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 ,however </a:t>
                </a:r>
                <a:r>
                  <a:rPr lang="en-US" dirty="0" smtClean="0"/>
                  <a:t>the adversary is not allowed to query 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(c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Eventually, Adversary outputs b’.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𝑃𝑟𝑖𝑣𝐾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𝑐𝑐𝑎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CCA-Security: </a:t>
                </a:r>
                <a:r>
                  <a:rPr lang="en-US" dirty="0" smtClean="0"/>
                  <a:t>For all PPT A exists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s.t.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3.33: </a:t>
                </a:r>
                <a:r>
                  <a:rPr lang="en-US" dirty="0" smtClean="0"/>
                  <a:t>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CCA-secure if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such that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doesn’t imply 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Attacker: Selects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1</a:t>
                </a:r>
                <a:r>
                  <a:rPr lang="en-US" baseline="30000" dirty="0" smtClean="0"/>
                  <a:t>n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Attacker Receives: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where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/>
                  <a:t>Attacker </a:t>
                </a:r>
                <a:r>
                  <a:rPr lang="en-US" dirty="0" smtClean="0"/>
                  <a:t>Queries: Dec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(c’) for </a:t>
                </a:r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/>
                  <a:t>Attacker Receives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Example Shows: </a:t>
                </a:r>
                <a:r>
                  <a:rPr lang="en-US" dirty="0" smtClean="0"/>
                  <a:t>CPA-Security doesn’t imply </a:t>
                </a:r>
                <a:r>
                  <a:rPr lang="en-US" b="1" dirty="0" smtClean="0"/>
                  <a:t>CCA</a:t>
                </a:r>
                <a:r>
                  <a:rPr lang="en-US" dirty="0" smtClean="0"/>
                  <a:t> Security (Why?)</a:t>
                </a:r>
                <a:endParaRPr lang="en-US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in the Wild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3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Padding Oracle Attack</a:t>
            </a:r>
          </a:p>
          <a:p>
            <a:r>
              <a:rPr lang="en-US" dirty="0" smtClean="0"/>
              <a:t>Length of plaintext message must be multiple of block length (e.g., 16 bytes)</a:t>
            </a:r>
          </a:p>
          <a:p>
            <a:r>
              <a:rPr lang="en-US" dirty="0" smtClean="0"/>
              <a:t>Popular fix PKCS #5 padding </a:t>
            </a:r>
          </a:p>
          <a:p>
            <a:pPr lvl="1"/>
            <a:r>
              <a:rPr lang="en-US" b="1" dirty="0"/>
              <a:t>1 bytes </a:t>
            </a:r>
            <a:r>
              <a:rPr lang="en-US" dirty="0"/>
              <a:t>of padding (</a:t>
            </a:r>
            <a:r>
              <a:rPr lang="en-US" b="1" dirty="0"/>
              <a:t>0x01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2 bytes </a:t>
            </a:r>
            <a:r>
              <a:rPr lang="en-US" dirty="0"/>
              <a:t>of padding (</a:t>
            </a:r>
            <a:r>
              <a:rPr lang="en-US" b="1" dirty="0" smtClean="0"/>
              <a:t>0x0202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3 bytes </a:t>
            </a:r>
            <a:r>
              <a:rPr lang="en-US" dirty="0"/>
              <a:t>of padding (</a:t>
            </a:r>
            <a:r>
              <a:rPr lang="en-US" b="1" dirty="0"/>
              <a:t>0x030303</a:t>
            </a:r>
            <a:r>
              <a:rPr lang="en-US" dirty="0"/>
              <a:t>)</a:t>
            </a:r>
          </a:p>
          <a:p>
            <a:pPr lvl="1"/>
            <a:r>
              <a:rPr lang="en-US" b="1" dirty="0" smtClean="0"/>
              <a:t>4 bytes</a:t>
            </a:r>
            <a:r>
              <a:rPr lang="en-US" dirty="0" smtClean="0"/>
              <a:t> of padding (</a:t>
            </a:r>
            <a:r>
              <a:rPr lang="en-US" b="1" dirty="0" smtClean="0"/>
              <a:t>0x04040404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Invalid: </a:t>
            </a:r>
            <a:r>
              <a:rPr lang="en-US" dirty="0" smtClean="0"/>
              <a:t>(0x020303)</a:t>
            </a:r>
            <a:endParaRPr lang="en-US" dirty="0"/>
          </a:p>
          <a:p>
            <a:r>
              <a:rPr lang="en-US" dirty="0" smtClean="0"/>
              <a:t>“Bad Padding Error”</a:t>
            </a:r>
          </a:p>
          <a:p>
            <a:pPr lvl="1"/>
            <a:r>
              <a:rPr lang="en-US" dirty="0" smtClean="0"/>
              <a:t>Adversary submits ciphertext(s) and waits to if this error is produced</a:t>
            </a:r>
          </a:p>
          <a:p>
            <a:pPr lvl="1"/>
            <a:r>
              <a:rPr lang="en-US" dirty="0" smtClean="0"/>
              <a:t>Attacker can repeatedly modify ciphertext to reveal original plaintext piece by piece!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Modes </a:t>
            </a:r>
            <a:r>
              <a:rPr lang="en-US" dirty="0"/>
              <a:t>of Encryption, The Penguin and CCA security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Image result for ecb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68" y="3006226"/>
            <a:ext cx="7918472" cy="335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M=“hello…please keep this message secret”+0x030303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0000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….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</a:rPr>
                          <m:t>303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00000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7030A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0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Ask to decrypt C’</a:t>
                </a:r>
              </a:p>
              <a:p>
                <a:r>
                  <a:rPr lang="en-US" dirty="0" smtClean="0"/>
                  <a:t>If we added 3 bytes of padding?</a:t>
                </a:r>
              </a:p>
              <a:p>
                <a:pPr lvl="1"/>
                <a:r>
                  <a:rPr lang="en-US" sz="26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600" dirty="0" smtClean="0"/>
                  <a:t>C’ can be decrypted  (Looks like the message M’ = M + 0x0301 with 1 </a:t>
                </a:r>
                <a:r>
                  <a:rPr lang="en-US" sz="2600" smtClean="0"/>
                  <a:t>byte padding).</a:t>
                </a:r>
                <a:endParaRPr lang="en-US" sz="2600" dirty="0" smtClean="0"/>
              </a:p>
              <a:p>
                <a:r>
                  <a:rPr lang="en-US" dirty="0"/>
                  <a:t>If we added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3 (or &lt; 3) bytes of padding?</a:t>
                </a:r>
              </a:p>
              <a:p>
                <a:pPr lvl="1"/>
                <a:r>
                  <a:rPr lang="en-US" sz="26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600" dirty="0" smtClean="0"/>
                  <a:t>We will get a decryption error (bad padding)!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Once we know we have three bits of padding we can set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0000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….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30303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𝐠𝐠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C’’ decrypts then we can infer the byte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t</a:t>
                </a:r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030303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M=“hello…please keep this message secret”+0x030303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Once we know we have three bits of padding we can set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0000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….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30303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𝐠𝐠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C’’ decrypts then we can infer the byte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t</a:t>
                </a:r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030303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</a:t>
                </a:r>
                <a:r>
                  <a:rPr lang="en-US" dirty="0" smtClean="0"/>
                  <a:t> How do we infer the next byte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t’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Answer</a:t>
                </a:r>
                <a:r>
                  <a:rPr lang="en-US" b="1" dirty="0"/>
                  <a:t>: </a:t>
                </a:r>
                <a:r>
                  <a:rPr lang="en-US" dirty="0"/>
                  <a:t>S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′′′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0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0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𝐠𝐠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05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0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7030A0"/>
                        </a:solidFill>
                      </a:rPr>
                      <m:t>5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0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7030A0"/>
                        </a:solidFill>
                      </a:rPr>
                      <m:t>5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if decryption is successful then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CCA-Security is strictly stronger than CPA-Security</a:t>
                </a:r>
              </a:p>
              <a:p>
                <a:r>
                  <a:rPr lang="en-US" b="1" dirty="0" smtClean="0"/>
                  <a:t>Note: </a:t>
                </a:r>
                <a:r>
                  <a:rPr lang="en-US" dirty="0" smtClean="0"/>
                  <a:t>If a scheme has indistinguishable encryptions under one chosen-ciphertext attack then it has indistinguishable multiple encryptions under chosen-ciphertext attacks. </a:t>
                </a:r>
              </a:p>
              <a:p>
                <a:r>
                  <a:rPr lang="en-US" dirty="0" smtClean="0"/>
                  <a:t>None of the encryption schemes we have considered so far are CCA-Secure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US" dirty="0" smtClean="0"/>
                  <a:t>Achieving CCA-Security? </a:t>
                </a:r>
              </a:p>
              <a:p>
                <a:pPr lvl="1"/>
                <a:r>
                  <a:rPr lang="en-US" dirty="0"/>
                  <a:t>Useful to guarantee integrity of the ciphertext</a:t>
                </a:r>
              </a:p>
              <a:p>
                <a:pPr lvl="1"/>
                <a:r>
                  <a:rPr lang="en-US" b="1" dirty="0" smtClean="0"/>
                  <a:t>Idea: </a:t>
                </a:r>
                <a:r>
                  <a:rPr lang="en-US" dirty="0" smtClean="0"/>
                  <a:t>If attacker cannot generate valid new ciphertext c’ (distinct from ciphertext obtained via </a:t>
                </a:r>
                <a:r>
                  <a:rPr lang="en-US" dirty="0" smtClean="0">
                    <a:sym typeface="Wingdings" panose="05000000000000000000" pitchFamily="2" charset="2"/>
                  </a:rPr>
                  <a:t>eavesdropping</a:t>
                </a:r>
                <a:r>
                  <a:rPr lang="en-US" dirty="0" smtClean="0"/>
                  <a:t>) then ability to query decryption oracle is useless!</a:t>
                </a:r>
              </a:p>
              <a:p>
                <a:pPr lvl="1"/>
                <a:r>
                  <a:rPr lang="en-US" dirty="0"/>
                  <a:t>CCA-Security requires </a:t>
                </a:r>
                <a:r>
                  <a:rPr lang="en-US" i="1" dirty="0"/>
                  <a:t>non-malleability.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Intuition: </a:t>
                </a:r>
                <a:r>
                  <a:rPr lang="en-US" sz="2800" dirty="0"/>
                  <a:t>i</a:t>
                </a:r>
                <a:r>
                  <a:rPr lang="en-US" dirty="0"/>
                  <a:t>f attacker tampers with ciphertext c then c’ is either invalid or m’ is unrelated to m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b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Suppose attacker could generate a new valid ciphertext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related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 but not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2"/>
                <a:r>
                  <a:rPr lang="en-US" dirty="0" smtClean="0"/>
                  <a:t>How can the attacker win the CCA-Security game?</a:t>
                </a:r>
              </a:p>
              <a:p>
                <a:pPr lvl="2"/>
                <a:r>
                  <a:rPr lang="en-US" dirty="0" smtClean="0"/>
                  <a:t>Ask for decryption of c’ and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Message Authentication Codes</a:t>
            </a:r>
            <a:br>
              <a:rPr lang="en-US" dirty="0" smtClean="0"/>
            </a:br>
            <a:r>
              <a:rPr lang="en-US" dirty="0" smtClean="0"/>
              <a:t>(Part 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Image result for eavesdro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64" y="2821815"/>
            <a:ext cx="1947820" cy="153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avesdr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92" y="2659389"/>
            <a:ext cx="1855475" cy="18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avesdro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44" y="2821815"/>
            <a:ext cx="3142654" cy="16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460375" y="63231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CPA-Secure Encryption: Focus on Secrecy </a:t>
            </a:r>
          </a:p>
          <a:p>
            <a:pPr lvl="1"/>
            <a:r>
              <a:rPr lang="en-US" sz="3200" dirty="0" smtClean="0"/>
              <a:t>But does not promise integrity</a:t>
            </a:r>
          </a:p>
          <a:p>
            <a:endParaRPr lang="en-US" sz="3600" dirty="0"/>
          </a:p>
          <a:p>
            <a:r>
              <a:rPr lang="en-US" sz="3600" dirty="0" smtClean="0"/>
              <a:t>Message Authentication Codes: Focus on Integrity</a:t>
            </a:r>
          </a:p>
          <a:p>
            <a:pPr lvl="1"/>
            <a:r>
              <a:rPr lang="en-US" sz="3200" dirty="0" smtClean="0"/>
              <a:t>But does not promise secrecy</a:t>
            </a:r>
          </a:p>
          <a:p>
            <a:endParaRPr lang="en-US" sz="3600" dirty="0"/>
          </a:p>
          <a:p>
            <a:r>
              <a:rPr lang="en-US" sz="3600" dirty="0" smtClean="0"/>
              <a:t>CCA-Secure Encryption: Requires Integrity and Secrecy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</a:p>
          <a:p>
            <a:pPr lvl="1"/>
            <a:r>
              <a:rPr lang="en-US" dirty="0" smtClean="0"/>
              <a:t>And the received message matches the original 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$50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$5,000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Correcting Codes?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 to detect/correct a </a:t>
            </a:r>
            <a:r>
              <a:rPr lang="en-US" i="1" dirty="0" smtClean="0"/>
              <a:t>small</a:t>
            </a:r>
            <a:r>
              <a:rPr lang="en-US" dirty="0" smtClean="0"/>
              <a:t> number of random errors in transmission</a:t>
            </a:r>
          </a:p>
          <a:p>
            <a:endParaRPr lang="en-US" dirty="0"/>
          </a:p>
          <a:p>
            <a:r>
              <a:rPr lang="en-US" b="1" dirty="0" smtClean="0"/>
              <a:t>Examples: </a:t>
            </a:r>
            <a:r>
              <a:rPr lang="en-US" dirty="0" smtClean="0"/>
              <a:t>Parity </a:t>
            </a:r>
            <a:r>
              <a:rPr lang="en-US" dirty="0"/>
              <a:t>Check</a:t>
            </a:r>
            <a:r>
              <a:rPr lang="en-US" dirty="0" smtClean="0"/>
              <a:t>, Reed-Solomon Codes, LDPC, Hamming Codes 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Provides no protection against a malicious adversary who can introduce an arbitrary number of errors</a:t>
            </a:r>
          </a:p>
          <a:p>
            <a:endParaRPr lang="en-US" dirty="0"/>
          </a:p>
          <a:p>
            <a:r>
              <a:rPr lang="en-US" dirty="0" smtClean="0"/>
              <a:t>Still useful when implementing crypto in the real world (Why?)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</a:t>
            </a:r>
            <a:r>
              <a:rPr lang="en-US" dirty="0" err="1" smtClean="0"/>
              <a:t>Ciphertexts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attacker knows original message he can forge c’ to decrypt to any message he wants.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Even if attacker doesn’t know message he may find it advantageous to flip certain bits (e.g., decimal places)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/>
                  <a:t>, which </a:t>
                </a:r>
                <a:r>
                  <a:rPr lang="en-US" sz="3600" b="1" i="1" dirty="0" smtClean="0"/>
                  <a:t>is invertible </a:t>
                </a:r>
                <a:r>
                  <a:rPr lang="en-US" sz="3600" dirty="0" smtClean="0"/>
                  <a:t>and </a:t>
                </a:r>
                <a:r>
                  <a:rPr lang="en-US" sz="3600" dirty="0"/>
                  <a:t>“looks random” without the secret key </a:t>
                </a:r>
                <a:r>
                  <a:rPr lang="en-US" sz="3600" dirty="0" smtClean="0"/>
                  <a:t>k.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Similar to a PRF, but </a:t>
                </a:r>
                <a:endParaRPr lang="en-US" dirty="0"/>
              </a:p>
              <a:p>
                <a:r>
                  <a:rPr lang="en-US" dirty="0" smtClean="0"/>
                  <a:t>Computing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 smtClean="0"/>
                  <a:t> is efficient (polynomial-time)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Definition </a:t>
                </a:r>
                <a:r>
                  <a:rPr lang="en-US" b="1" dirty="0" smtClean="0"/>
                  <a:t>3.28</a:t>
                </a:r>
                <a:r>
                  <a:rPr lang="en-US" dirty="0" smtClean="0"/>
                  <a:t>: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443467"/>
            <a:ext cx="10515600" cy="1912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890478"/>
            <a:ext cx="1112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Security </a:t>
            </a:r>
            <a:r>
              <a:rPr lang="en-US" sz="2400" b="1" dirty="0" smtClean="0"/>
              <a:t>Goal (Informal): </a:t>
            </a:r>
            <a:r>
              <a:rPr lang="en-US" sz="2400" dirty="0"/>
              <a:t>Attacker should not be able to forge a valid tag </a:t>
            </a:r>
            <a:r>
              <a:rPr lang="en-US" sz="2400" dirty="0" smtClean="0"/>
              <a:t>t’ for new message m’ that s/he wants to send.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3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MAC Authentication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  <a:blipFill>
                <a:blip r:embed="rId8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definition too strong?</a:t>
            </a:r>
          </a:p>
          <a:p>
            <a:pPr lvl="1"/>
            <a:r>
              <a:rPr lang="en-US" dirty="0" smtClean="0"/>
              <a:t>Attacker wins if he can forge any message</a:t>
            </a:r>
          </a:p>
          <a:p>
            <a:pPr lvl="1"/>
            <a:r>
              <a:rPr lang="en-US" dirty="0" smtClean="0"/>
              <a:t>Does not necessarily attacker can forge a “meaningful message”</a:t>
            </a:r>
          </a:p>
          <a:p>
            <a:pPr lvl="1"/>
            <a:r>
              <a:rPr lang="en-US" dirty="0"/>
              <a:t>“Meaningful Message” is context dependent</a:t>
            </a:r>
          </a:p>
          <a:p>
            <a:pPr lvl="1"/>
            <a:r>
              <a:rPr lang="en-US" dirty="0" smtClean="0"/>
              <a:t>Conservative Approach: Prove Security against more powerful attacker</a:t>
            </a:r>
          </a:p>
          <a:p>
            <a:pPr lvl="1"/>
            <a:r>
              <a:rPr lang="en-US" dirty="0" smtClean="0"/>
              <a:t>Conservative security definition can be applied broadly</a:t>
            </a:r>
          </a:p>
          <a:p>
            <a:r>
              <a:rPr lang="en-US" dirty="0" smtClean="0"/>
              <a:t>Replay Attacks?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=</a:t>
            </a:r>
            <a:r>
              <a:rPr lang="en-US" b="1" dirty="0" err="1" smtClean="0"/>
              <a:t>Mac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(“Pay Bob $1,000 from Alice’s bank account”)</a:t>
            </a:r>
            <a:endParaRPr lang="en-US" b="1" dirty="0"/>
          </a:p>
          <a:p>
            <a:pPr lvl="1"/>
            <a:r>
              <a:rPr lang="en-US" dirty="0" smtClean="0"/>
              <a:t>Alice cannot modify message to say $10,000, but…</a:t>
            </a:r>
          </a:p>
          <a:p>
            <a:pPr lvl="1"/>
            <a:r>
              <a:rPr lang="en-US" dirty="0" smtClean="0"/>
              <a:t>She may try to replay it 10 times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MACs alone do not protect against replay </a:t>
            </a:r>
            <a:r>
              <a:rPr lang="en-US" sz="3600" dirty="0" smtClean="0"/>
              <a:t>attacks (they are stateless)</a:t>
            </a:r>
          </a:p>
          <a:p>
            <a:endParaRPr lang="en-US" sz="3600" dirty="0"/>
          </a:p>
          <a:p>
            <a:r>
              <a:rPr lang="en-US" sz="3600" dirty="0" smtClean="0"/>
              <a:t>Common Defenses:</a:t>
            </a:r>
          </a:p>
          <a:p>
            <a:pPr lvl="1"/>
            <a:r>
              <a:rPr lang="en-US" sz="3200" dirty="0"/>
              <a:t>Include Sequence </a:t>
            </a:r>
            <a:r>
              <a:rPr lang="en-US" sz="3200" dirty="0" smtClean="0"/>
              <a:t>Numbers in Messages (requires synchronized state) </a:t>
            </a:r>
          </a:p>
          <a:p>
            <a:pPr lvl="2"/>
            <a:r>
              <a:rPr lang="en-US" sz="2800" dirty="0" smtClean="0"/>
              <a:t>Can be tricky over a </a:t>
            </a:r>
            <a:r>
              <a:rPr lang="en-US" sz="2800" dirty="0" err="1" smtClean="0"/>
              <a:t>lossy</a:t>
            </a:r>
            <a:r>
              <a:rPr lang="en-US" sz="2800" dirty="0" smtClean="0"/>
              <a:t> channel</a:t>
            </a:r>
            <a:endParaRPr lang="en-US" sz="2800" dirty="0"/>
          </a:p>
          <a:p>
            <a:pPr lvl="1"/>
            <a:r>
              <a:rPr lang="en-US" sz="3200" dirty="0" smtClean="0"/>
              <a:t>Timestamp Messages</a:t>
            </a:r>
          </a:p>
          <a:p>
            <a:pPr lvl="2"/>
            <a:r>
              <a:rPr lang="en-US" sz="2800" dirty="0" smtClean="0"/>
              <a:t>Double check timestamp before taking action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game ensures attacker cannot generate a valid tag for a new message. </a:t>
            </a:r>
          </a:p>
          <a:p>
            <a:r>
              <a:rPr lang="en-US" dirty="0" smtClean="0"/>
              <a:t>However, attacker may be able to generate a second valid tag t’ for a message m after observing (</a:t>
            </a:r>
            <a:r>
              <a:rPr lang="en-US" dirty="0" err="1" smtClean="0"/>
              <a:t>m,t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Strong MAC: attacker cannot generate second valid tag, even for a known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MACs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Canonical Verification Algorithm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Mac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     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“All real-world MACs use canonical verification” – page 115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vs Regular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4.4: 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be a secure MAC that uses canonical verification.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a strong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“All real-world MACs use canonical verification” – page </a:t>
                </a:r>
                <a:r>
                  <a:rPr lang="en-US" dirty="0" smtClean="0"/>
                  <a:t>115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Should attacker have access to </a:t>
                </a:r>
                <a:r>
                  <a:rPr lang="en-US" b="1" dirty="0" err="1" smtClean="0"/>
                  <a:t>Vrfy</a:t>
                </a:r>
                <a:r>
                  <a:rPr lang="en-US" b="1" baseline="-25000" dirty="0" err="1" smtClean="0"/>
                  <a:t>K</a:t>
                </a:r>
                <a:r>
                  <a:rPr lang="en-US" b="1" dirty="0" smtClean="0"/>
                  <a:t>(.) oracle in games?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(e.g., CPA vs CCA security for encryption)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Irrelevant if the MAC uses canonical verification!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886440" cy="480885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3.28:</a:t>
                </a:r>
                <a:r>
                  <a:rPr lang="en-US" dirty="0" smtClean="0"/>
                  <a:t>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Notes: </a:t>
                </a:r>
              </a:p>
              <a:p>
                <a:r>
                  <a:rPr lang="en-US" dirty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well as the randomness of D. </a:t>
                </a:r>
              </a:p>
              <a:p>
                <a:r>
                  <a:rPr lang="en-US" dirty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n</a:t>
                </a:r>
                <a:r>
                  <a:rPr lang="en-US" dirty="0" smtClean="0"/>
                  <a:t>as </a:t>
                </a:r>
                <a:r>
                  <a:rPr lang="en-US" dirty="0"/>
                  <a:t>well as the randomness of D. </a:t>
                </a:r>
              </a:p>
              <a:p>
                <a:r>
                  <a:rPr lang="en-US" dirty="0"/>
                  <a:t>D is </a:t>
                </a:r>
                <a:r>
                  <a:rPr lang="en-US" i="1" dirty="0" smtClean="0"/>
                  <a:t>never</a:t>
                </a:r>
                <a:r>
                  <a:rPr lang="en-US" dirty="0" smtClean="0"/>
                  <a:t> </a:t>
                </a:r>
                <a:r>
                  <a:rPr lang="en-US" dirty="0"/>
                  <a:t>given the secret </a:t>
                </a:r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However, D is given oracle access to (keyed) permutation </a:t>
                </a:r>
                <a:r>
                  <a:rPr lang="en-US" u="sng" dirty="0" smtClean="0"/>
                  <a:t>and inverse</a:t>
                </a:r>
              </a:p>
              <a:p>
                <a:r>
                  <a:rPr lang="en-US" strike="sngStrike" dirty="0" smtClean="0"/>
                  <a:t>Strong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pseudorandom permutation</a:t>
                </a:r>
                <a:r>
                  <a:rPr lang="en-US" dirty="0" smtClean="0"/>
                  <a:t>: attacker doesn’t get oracle access to inverse</a:t>
                </a:r>
              </a:p>
              <a:p>
                <a:r>
                  <a:rPr lang="en-US" dirty="0" smtClean="0"/>
                  <a:t>Can build strong pseudorandom permutation given pseudorandom function</a:t>
                </a:r>
              </a:p>
              <a:p>
                <a:pPr lvl="1"/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886440" cy="4808855"/>
              </a:xfrm>
              <a:blipFill>
                <a:blip r:embed="rId2"/>
                <a:stretch>
                  <a:fillRect l="-896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1779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8020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1 0 1 0 1 1 1 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1292" y="4437985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0 1 0 1 1 1 0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095946" y="3708906"/>
            <a:ext cx="377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1 step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MACs used to verify code updates for Xbox 360</a:t>
            </a:r>
          </a:p>
          <a:p>
            <a:endParaRPr lang="en-US" dirty="0"/>
          </a:p>
          <a:p>
            <a:r>
              <a:rPr lang="en-US" dirty="0" smtClean="0"/>
              <a:t>Implementation allowed different rejection times (side-channel)</a:t>
            </a:r>
          </a:p>
          <a:p>
            <a:endParaRPr lang="en-US" dirty="0"/>
          </a:p>
          <a:p>
            <a:r>
              <a:rPr lang="en-US" dirty="0" smtClean="0"/>
              <a:t>Attacks exploited vulnerability to load pirated games onto hardware</a:t>
            </a:r>
          </a:p>
          <a:p>
            <a:endParaRPr lang="en-US" dirty="0"/>
          </a:p>
          <a:p>
            <a:r>
              <a:rPr lang="en-US" b="1" dirty="0" smtClean="0"/>
              <a:t>Moral</a:t>
            </a:r>
            <a:r>
              <a:rPr lang="en-US" dirty="0" smtClean="0"/>
              <a:t>: Ensure verification is time-independent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  <a:r>
              <a:rPr lang="en-US" dirty="0"/>
              <a:t>Canonical Verification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B=1</a:t>
            </a:r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dirty="0" smtClean="0"/>
              <a:t>B=0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else </a:t>
            </a:r>
            <a:r>
              <a:rPr lang="en-US" dirty="0" smtClean="0"/>
              <a:t>(dummy op)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52106" y="3708906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Cryptographic Definition</a:t>
            </a:r>
          </a:p>
          <a:p>
            <a:pPr lvl="1"/>
            <a:r>
              <a:rPr lang="en-US" dirty="0" smtClean="0"/>
              <a:t>Attacker only observes outputs of oracles (</a:t>
            </a:r>
            <a:r>
              <a:rPr lang="en-US" dirty="0" err="1" smtClean="0"/>
              <a:t>Enc</a:t>
            </a:r>
            <a:r>
              <a:rPr lang="en-US" dirty="0" smtClean="0"/>
              <a:t>, Dec, Mac) and nothing else</a:t>
            </a:r>
          </a:p>
          <a:p>
            <a:r>
              <a:rPr lang="en-US" dirty="0" smtClean="0"/>
              <a:t>When attacker gains additional information like timing (not captured by model) we call it a side channel attack.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Other Examples</a:t>
            </a:r>
            <a:endParaRPr lang="en-US" b="1" dirty="0"/>
          </a:p>
          <a:p>
            <a:r>
              <a:rPr lang="en-US" dirty="0" smtClean="0"/>
              <a:t>Differential Power Analysis</a:t>
            </a:r>
          </a:p>
          <a:p>
            <a:r>
              <a:rPr lang="en-US" dirty="0" smtClean="0"/>
              <a:t>Cache Timing Attack</a:t>
            </a:r>
          </a:p>
          <a:p>
            <a:r>
              <a:rPr lang="en-US" dirty="0" smtClean="0"/>
              <a:t>Power Monitoring</a:t>
            </a:r>
          </a:p>
          <a:p>
            <a:r>
              <a:rPr lang="en-US" dirty="0" smtClean="0"/>
              <a:t>Acoustic Cryptanalysis</a:t>
            </a:r>
          </a:p>
          <a:p>
            <a:r>
              <a:rPr lang="en-US" dirty="0" smtClean="0"/>
              <a:t>…many others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Integrity</a:t>
            </a:r>
          </a:p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Side-Channel Attacks</a:t>
            </a:r>
          </a:p>
          <a:p>
            <a:r>
              <a:rPr lang="en-US" strike="sngStrike" dirty="0"/>
              <a:t>Build Secure MACs</a:t>
            </a:r>
          </a:p>
          <a:p>
            <a:r>
              <a:rPr lang="en-US" strike="sngStrike" dirty="0"/>
              <a:t>Construct CCA-Secure Encryption Scheme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Current Goal:</a:t>
            </a:r>
          </a:p>
          <a:p>
            <a:r>
              <a:rPr lang="en-US" dirty="0" smtClean="0"/>
              <a:t>Build a Secure MAC</a:t>
            </a:r>
          </a:p>
          <a:p>
            <a:pPr lvl="1"/>
            <a:r>
              <a:rPr lang="en-US" dirty="0" smtClean="0"/>
              <a:t>Key tool in Construction of CCA-Secure Encryption Schemes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vs Fixed Length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versus</a:t>
                </a: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Simply uses a secure PRF 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Question: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How to verify the a MAC?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Canonical Verification Algorithm…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2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0" y="365125"/>
                <a:ext cx="11568965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Concrete Version: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-secure MAC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0" y="365125"/>
                <a:ext cx="11568965" cy="1325563"/>
              </a:xfrm>
              <a:blipFill>
                <a:blip r:embed="rId4"/>
                <a:stretch>
                  <a:fillRect l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20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with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queries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204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2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Code Book (ECB)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254" y="1930729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Uses strong PRP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/>
                  <a:t>(x)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endParaRPr lang="en-US" baseline="-25000" dirty="0" smtClean="0"/>
              </a:p>
              <a:p>
                <a:pPr lvl="1"/>
                <a:r>
                  <a:rPr lang="en-US" b="1" dirty="0" smtClean="0"/>
                  <a:t>Input</a:t>
                </a:r>
                <a:r>
                  <a:rPr lang="en-US" dirty="0" smtClean="0"/>
                  <a:t>: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,…,m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-25000" dirty="0" smtClean="0"/>
              </a:p>
              <a:p>
                <a:pPr lvl="1"/>
                <a:r>
                  <a:rPr lang="en-US" b="1" dirty="0" smtClean="0"/>
                  <a:t>Output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How to decrypt?</a:t>
                </a:r>
              </a:p>
              <a:p>
                <a:r>
                  <a:rPr lang="en-US" dirty="0" smtClean="0"/>
                  <a:t>Is this secure?</a:t>
                </a:r>
              </a:p>
              <a:p>
                <a:r>
                  <a:rPr lang="en-US" b="1" dirty="0" smtClean="0"/>
                  <a:t>Hint</a:t>
                </a:r>
                <a:r>
                  <a:rPr lang="en-US" dirty="0" smtClean="0"/>
                  <a:t>: Encryption is deterministic.</a:t>
                </a:r>
              </a:p>
              <a:p>
                <a:pPr lvl="1"/>
                <a:r>
                  <a:rPr lang="en-US" b="1" dirty="0" smtClean="0"/>
                  <a:t>Implication</a:t>
                </a:r>
                <a:r>
                  <a:rPr lang="en-US" dirty="0" smtClean="0"/>
                  <a:t>: Not CPA-Secure</a:t>
                </a:r>
              </a:p>
              <a:p>
                <a:pPr lvl="1"/>
                <a:r>
                  <a:rPr lang="en-US" dirty="0" smtClean="0"/>
                  <a:t>But, it gets even worse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254" y="1930729"/>
                <a:ext cx="10515600" cy="4351338"/>
              </a:xfrm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Image result for pengu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7857" y="4020195"/>
            <a:ext cx="1832743" cy="21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51525" y="5147774"/>
            <a:ext cx="178635" cy="165906"/>
          </a:xfrm>
          <a:prstGeom prst="rect">
            <a:avLst/>
          </a:prstGeom>
          <a:solidFill>
            <a:schemeClr val="accent1">
              <a:alpha val="7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51525" y="5470768"/>
            <a:ext cx="178635" cy="165906"/>
          </a:xfrm>
          <a:prstGeom prst="rect">
            <a:avLst/>
          </a:prstGeom>
          <a:solidFill>
            <a:schemeClr val="accent1">
              <a:alpha val="7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Start with attacker who breaks MAC security and build an attacker who breaks PRF security (contradiction!)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Sufficient to start with attacker who breaks regular MAC security (why?)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Breaking MAC Security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77307" y="3661855"/>
                <a:ext cx="1719637" cy="449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0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3661855"/>
                <a:ext cx="1719637" cy="449867"/>
              </a:xfrm>
              <a:prstGeom prst="rect">
                <a:avLst/>
              </a:prstGeom>
              <a:blipFill>
                <a:blip r:embed="rId7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50743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50743" cy="515719"/>
              </a:xfrm>
              <a:prstGeom prst="rect">
                <a:avLst/>
              </a:prstGeom>
              <a:blipFill>
                <a:blip r:embed="rId9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477307" y="1772095"/>
                <a:ext cx="20022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1772095"/>
                <a:ext cx="2002278" cy="461665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477307" y="2391236"/>
                <a:ext cx="20022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2391236"/>
                <a:ext cx="2002279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(.)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positive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4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3819" y="4474588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Similar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Truly Random Function</a:t>
                </a:r>
              </a:p>
              <a:p>
                <a:r>
                  <a:rPr lang="en-US" sz="2800" b="1" dirty="0" smtClean="0"/>
                  <a:t>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 err="1"/>
                  <a:t>Func</a:t>
                </a:r>
                <a:r>
                  <a:rPr lang="en-US" sz="2800" b="1" baseline="-25000" dirty="0" err="1"/>
                  <a:t>n</a:t>
                </a:r>
                <a:r>
                  <a:rPr lang="en-US" sz="2800" b="1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blipFill>
                <a:blip r:embed="rId7"/>
                <a:stretch>
                  <a:fillRect l="-3356" t="-5732" r="-21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34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  <a:blipFill>
                <a:blip r:embed="rId9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ea typeface="Cambria Math" panose="02040503050406030204" pitchFamily="18" charset="0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𝑗𝑢𝑠𝑡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𝑃𝑃𝑇</m:t>
                        </m:r>
                      </m:e>
                    </m:d>
                  </m:oMath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  <a:blipFill>
                <a:blip r:embed="rId10"/>
                <a:stretch>
                  <a:fillRect l="-1292" t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97219" y="3910815"/>
            <a:ext cx="3728720" cy="75184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6819084" y="536028"/>
            <a:ext cx="4994543" cy="3016469"/>
          </a:xfrm>
          <a:prstGeom prst="wedgeEllipseCallout">
            <a:avLst>
              <a:gd name="adj1" fmla="val -126402"/>
              <a:gd name="adj2" fmla="val 66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Why? Because f(m) is distributed uniformly </a:t>
            </a:r>
          </a:p>
          <a:p>
            <a:pPr algn="ctr"/>
            <a:r>
              <a:rPr lang="en-US" sz="2400" dirty="0" smtClean="0"/>
              <a:t>in {0,1}</a:t>
            </a:r>
            <a:r>
              <a:rPr lang="en-US" sz="2400" baseline="300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so </a:t>
            </a:r>
            <a:r>
              <a:rPr lang="en-US" sz="2400" dirty="0" err="1" smtClean="0"/>
              <a:t>Pr</a:t>
            </a:r>
            <a:r>
              <a:rPr lang="en-US" sz="2400" dirty="0" smtClean="0"/>
              <a:t>[f(m)=t]=2</a:t>
            </a:r>
            <a:r>
              <a:rPr lang="en-US" sz="2400" baseline="30000" dirty="0" smtClean="0"/>
              <a:t>-n</a:t>
            </a:r>
            <a:endParaRPr lang="en-US" sz="2400" baseline="30000" dirty="0"/>
          </a:p>
          <a:p>
            <a:pPr algn="ctr"/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9000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oracle O (either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or truly random f)</a:t>
                </a:r>
              </a:p>
              <a:p>
                <a:r>
                  <a:rPr lang="en-US" dirty="0" smtClean="0"/>
                  <a:t>Run PPT </a:t>
                </a:r>
                <a:r>
                  <a:rPr lang="en-US" dirty="0" err="1" smtClean="0"/>
                  <a:t>Macforge</a:t>
                </a:r>
                <a:r>
                  <a:rPr lang="en-US" dirty="0" smtClean="0"/>
                  <a:t> adversary A</a:t>
                </a:r>
              </a:p>
              <a:p>
                <a:r>
                  <a:rPr lang="en-US" dirty="0" smtClean="0"/>
                  <a:t>When adversary queries with message m, respond with O(m)</a:t>
                </a:r>
              </a:p>
              <a:p>
                <a:r>
                  <a:rPr lang="en-US" dirty="0" smtClean="0"/>
                  <a:t>Output 1 if attacker wins (otherwise 0)</a:t>
                </a:r>
              </a:p>
              <a:p>
                <a:endParaRPr lang="en-US" dirty="0"/>
              </a:p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Advantage: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baseline="30000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non-negligible and D runs in PPT if A does.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6560" y="1825625"/>
                <a:ext cx="1060704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(Concrete): </a:t>
                </a:r>
                <a:r>
                  <a:rPr lang="en-US" dirty="0" smtClean="0"/>
                  <a:t>If 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PRF then the above construction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secure MAC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(messages of length n).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:r>
                  <a:rPr lang="en-US" dirty="0"/>
                  <a:t>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-secure </a:t>
                </a:r>
                <a:r>
                  <a:rPr lang="en-US" dirty="0" smtClean="0"/>
                  <a:t>PRF-</a:t>
                </a:r>
                <a:r>
                  <a:rPr lang="en-US" dirty="0" smtClean="0">
                    <a:sym typeface="Wingdings" panose="05000000000000000000" pitchFamily="2" charset="2"/>
                  </a:rPr>
                  <a:t> the above MAC construction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-secure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560" y="1825625"/>
                <a:ext cx="10607040" cy="4351338"/>
              </a:xfrm>
              <a:blipFill>
                <a:blip r:embed="rId2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825625"/>
                <a:ext cx="116840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(Concrete): </a:t>
                </a:r>
                <a:r>
                  <a:rPr lang="en-US" dirty="0" smtClean="0"/>
                  <a:t>If 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PRF then the above construction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secure MAC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(messages of length n).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Limitation: </a:t>
                </a:r>
                <a:r>
                  <a:rPr lang="en-US" dirty="0" smtClean="0"/>
                  <a:t>What if we want to authenticate a longer message?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825625"/>
                <a:ext cx="116840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First: A few failed attempts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is wrong?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Block-reordering attack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d</m:t>
                      </m:r>
                      <m:r>
                        <m:rPr>
                          <m:nor/>
                        </m:rPr>
                        <a:rPr lang="en-US" dirty="0"/>
                        <m:t>,</m:t>
                      </m:r>
                      <m:r>
                        <m:rPr>
                          <m:nor/>
                        </m:rPr>
                        <a:rPr lang="en-US" dirty="0"/>
                        <m:t>…</m:t>
                      </m:r>
                      <m:r>
                        <m:rPr>
                          <m:nor/>
                        </m:rPr>
                        <a:rPr lang="en-US" dirty="0"/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44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366000" y="3830320"/>
                <a:ext cx="4673600" cy="1493520"/>
              </a:xfrm>
              <a:prstGeom prst="wedgeRectCallout">
                <a:avLst>
                  <a:gd name="adj1" fmla="val -70441"/>
                  <a:gd name="adj2" fmla="val 635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“I love you”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“I will never say that”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“you are stupid”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0" y="3830320"/>
                <a:ext cx="4673600" cy="1493520"/>
              </a:xfrm>
              <a:prstGeom prst="wedgeRectCallout">
                <a:avLst>
                  <a:gd name="adj1" fmla="val -70441"/>
                  <a:gd name="adj2" fmla="val 63572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9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2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block-reordering attack.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Truncation attack!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r>
                        <m:rPr>
                          <m:nor/>
                        </m:rPr>
                        <a:rPr lang="en-US" dirty="0"/>
                        <m:t>,</m:t>
                      </m:r>
                      <m:r>
                        <m:rPr>
                          <m:nor/>
                        </m:rPr>
                        <a:rPr lang="en-US" dirty="0"/>
                        <m:t>…</m:t>
                      </m:r>
                      <m:r>
                        <m:rPr>
                          <m:nor/>
                        </m:rPr>
                        <a:rPr lang="en-US" dirty="0"/>
                        <m:t>,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28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898640" y="4135120"/>
                <a:ext cx="4673600" cy="1270000"/>
              </a:xfrm>
              <a:prstGeom prst="wedgeRectCallout">
                <a:avLst>
                  <a:gd name="adj1" fmla="val -39789"/>
                  <a:gd name="adj2" fmla="val 801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“I don’t like you.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 LOVE you!</a:t>
                </a:r>
                <a:r>
                  <a:rPr lang="en-US" sz="2800" dirty="0" smtClean="0"/>
                  <a:t>”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0" y="4135120"/>
                <a:ext cx="4673600" cy="1270000"/>
              </a:xfrm>
              <a:prstGeom prst="wedgeRectCallout">
                <a:avLst>
                  <a:gd name="adj1" fmla="val -39789"/>
                  <a:gd name="adj2" fmla="val 801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2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Mode (A Failed Approach)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Image result for ecb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" y="1825625"/>
            <a:ext cx="10244347" cy="43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3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truncation.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Mix and Match Attack!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:r>
                  <a:rPr lang="en-US" dirty="0"/>
                  <a:t>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:r>
                  <a:rPr lang="en-US" dirty="0" smtClean="0"/>
                  <a:t>m’ </a:t>
                </a:r>
                <a:r>
                  <a:rPr lang="en-US" dirty="0"/>
                  <a:t>= </a:t>
                </a:r>
                <a:r>
                  <a:rPr lang="en-US" dirty="0" smtClean="0"/>
                  <a:t>m’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,…,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d</a:t>
                </a:r>
                <a:r>
                  <a:rPr lang="en-US" baseline="-25000" dirty="0" smtClean="0"/>
                  <a:t> </a:t>
                </a:r>
                <a:r>
                  <a:rPr lang="en-US" dirty="0"/>
                  <a:t>where each 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is n bits 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7030A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7030A0"/>
                          </a:solidFill>
                        </a:rPr>
                        <m:t>′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Mix and Match Attack!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rgbClr val="00B05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7030A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7030A0"/>
                          </a:solidFill>
                        </a:rPr>
                        <m:t>′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7030A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00B050"/>
                          </a:solidFill>
                        </a:rPr>
                        <m:t>3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B050"/>
                          </a:solidFill>
                        </a:rPr>
                        <m:t>,...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228600" y="68104"/>
                <a:ext cx="5288280" cy="2248376"/>
              </a:xfrm>
              <a:prstGeom prst="wedgeRectCallout">
                <a:avLst>
                  <a:gd name="adj1" fmla="val 4937"/>
                  <a:gd name="adj2" fmla="val 9824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“What will I say to Eve?”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“You are evil and vile.”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“Please leave me alone!”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“Your sworn enemy </a:t>
                </a:r>
                <a:r>
                  <a:rPr lang="en-US" sz="2800" dirty="0">
                    <a:solidFill>
                      <a:srgbClr val="7030A0"/>
                    </a:solidFill>
                  </a:rPr>
                  <a:t>- BOB”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8104"/>
                <a:ext cx="5288280" cy="2248376"/>
              </a:xfrm>
              <a:prstGeom prst="wedgeRectCallout">
                <a:avLst>
                  <a:gd name="adj1" fmla="val 4937"/>
                  <a:gd name="adj2" fmla="val 98243"/>
                </a:avLst>
              </a:prstGeom>
              <a:blipFill>
                <a:blip r:embed="rId2"/>
                <a:stretch>
                  <a:fillRect t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5974080" y="68104"/>
                <a:ext cx="4922520" cy="2380456"/>
              </a:xfrm>
              <a:prstGeom prst="wedgeRectCallout">
                <a:avLst>
                  <a:gd name="adj1" fmla="val -87420"/>
                  <a:gd name="adj2" fmla="val 11415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“Dear Alice”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“You are wonderful.”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“I can’t wait to see you!”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“XOXOXOXOXO - BOB”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80" y="68104"/>
                <a:ext cx="4922520" cy="2380456"/>
              </a:xfrm>
              <a:prstGeom prst="wedgeRectCallout">
                <a:avLst>
                  <a:gd name="adj1" fmla="val -87420"/>
                  <a:gd name="adj2" fmla="val 114158"/>
                </a:avLst>
              </a:prstGeom>
              <a:blipFill>
                <a:blip r:embed="rId3"/>
                <a:stretch>
                  <a:fillRect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5770880" y="3715544"/>
                <a:ext cx="5415280" cy="2289016"/>
              </a:xfrm>
              <a:prstGeom prst="wedgeRectCallout">
                <a:avLst>
                  <a:gd name="adj1" fmla="val -82055"/>
                  <a:gd name="adj2" fmla="val -753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“Dear Alice”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“You are evil and vile.”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“Please leave me alone!”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</a:t>
                </a:r>
                <a:r>
                  <a:rPr lang="en-US" sz="2800" dirty="0">
                    <a:solidFill>
                      <a:srgbClr val="7030A0"/>
                    </a:solidFill>
                  </a:rPr>
                  <a:t>Your sworn enemy - BOB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”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880" y="3715544"/>
                <a:ext cx="5415280" cy="2289016"/>
              </a:xfrm>
              <a:prstGeom prst="wedgeRectCallout">
                <a:avLst>
                  <a:gd name="adj1" fmla="val -82055"/>
                  <a:gd name="adj2" fmla="val -7536"/>
                </a:avLst>
              </a:prstGeom>
              <a:blipFill>
                <a:blip r:embed="rId4"/>
                <a:stretch>
                  <a:fillRect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76" y="3398112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 non-failed approach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r>
                  <a:rPr lang="en-US" dirty="0" smtClean="0"/>
                  <a:t>Let m =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,…,m</a:t>
                </a:r>
                <a:r>
                  <a:rPr lang="en-US" baseline="-25000" dirty="0" smtClean="0"/>
                  <a:t>d </a:t>
                </a:r>
                <a:r>
                  <a:rPr lang="en-US" dirty="0" smtClean="0"/>
                  <a:t>where each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 n/4 bits and m has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err="1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/>
                  <a:t> bit nonce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3200" dirty="0" smtClean="0"/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</a:t>
                </a:r>
                <a:r>
                  <a:rPr lang="en-US" sz="2800" b="1" dirty="0" smtClean="0"/>
                  <a:t>Note</a:t>
                </a:r>
                <a:r>
                  <a:rPr lang="en-US" sz="2800" dirty="0" smtClean="0"/>
                  <a:t>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22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Penguin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If you can still see the penguin after “encrypting” the image something is very </a:t>
            </a:r>
            <a:r>
              <a:rPr lang="en-US" sz="4800" dirty="0" err="1" smtClean="0"/>
              <a:t>very</a:t>
            </a:r>
            <a:r>
              <a:rPr lang="en-US" sz="4800" dirty="0" smtClean="0"/>
              <a:t> wrong with the encryption scheme.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Image result for pengu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9848" y="3773639"/>
            <a:ext cx="2346434" cy="27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Block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CBC-Mode (below) is CPA-secure 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is a PRP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 descr="Image result for cipher block chaining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1056"/>
            <a:ext cx="6464950" cy="39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87310" y="4855780"/>
            <a:ext cx="777766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5076" y="5516371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54717" y="2452605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3404035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1025110" y="3773367"/>
            <a:ext cx="15414" cy="184966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614" y="5623034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2538" y="2967869"/>
            <a:ext cx="40221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Reduces bandwidth!</a:t>
            </a:r>
          </a:p>
          <a:p>
            <a:endParaRPr lang="en-US" sz="3600" dirty="0" smtClean="0"/>
          </a:p>
          <a:p>
            <a:r>
              <a:rPr lang="en-US" sz="3600" dirty="0" smtClean="0"/>
              <a:t>Message:   3n bits</a:t>
            </a:r>
            <a:endParaRPr lang="en-US" sz="3600" dirty="0"/>
          </a:p>
          <a:p>
            <a:r>
              <a:rPr lang="en-US" sz="3600" dirty="0" smtClean="0"/>
              <a:t>Ciphertext: 4n bits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53614" y="6019512"/>
            <a:ext cx="8021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decrypt? (</a:t>
            </a:r>
            <a:r>
              <a:rPr lang="en-US" sz="3200" b="1" dirty="0" smtClean="0"/>
              <a:t>Hint: </a:t>
            </a:r>
            <a:r>
              <a:rPr lang="en-US" sz="3200" dirty="0" smtClean="0"/>
              <a:t>Can be done in parallel)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41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PRFs/PRPs</a:t>
                </a:r>
              </a:p>
              <a:p>
                <a:endParaRPr lang="en-US" dirty="0"/>
              </a:p>
              <a:p>
                <a:r>
                  <a:rPr lang="en-US" dirty="0" smtClean="0"/>
                  <a:t>CPA-Secure Encryption + Security Reduction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ECB Mode + Penguin Principle</a:t>
                </a:r>
              </a:p>
              <a:p>
                <a:r>
                  <a:rPr lang="en-US" dirty="0" smtClean="0"/>
                  <a:t>CBC Mode (CPA Secure)</a:t>
                </a:r>
              </a:p>
              <a:p>
                <a:r>
                  <a:rPr lang="en-US" dirty="0" smtClean="0"/>
                  <a:t>Chained CBC-Mode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30102</TotalTime>
  <Words>2245</Words>
  <Application>Microsoft Office PowerPoint</Application>
  <PresentationFormat>Widescreen</PresentationFormat>
  <Paragraphs>687</Paragraphs>
  <Slides>64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Wingdings</vt:lpstr>
      <vt:lpstr>Office Theme</vt:lpstr>
      <vt:lpstr>Applied Cryptography ENCS4320</vt:lpstr>
      <vt:lpstr>Modes of Encryption, The Penguin and CCA security </vt:lpstr>
      <vt:lpstr>Pseudorandom Permutation</vt:lpstr>
      <vt:lpstr>Pseudorandom Permutation</vt:lpstr>
      <vt:lpstr>Electronic Code Book (ECB) Mode</vt:lpstr>
      <vt:lpstr>ECB Mode (A Failed Approach)</vt:lpstr>
      <vt:lpstr>The Penguin Principle</vt:lpstr>
      <vt:lpstr>Cipher Block Chaining</vt:lpstr>
      <vt:lpstr>Recap</vt:lpstr>
      <vt:lpstr>Chained CBC-Mode</vt:lpstr>
      <vt:lpstr>Counter Mode</vt:lpstr>
      <vt:lpstr>Galois Counter Mode (GCM)</vt:lpstr>
      <vt:lpstr> CCA-Security </vt:lpstr>
      <vt:lpstr>Chosen Ciphertext Attacks</vt:lpstr>
      <vt:lpstr>CCA-Security (Ind-CCA2) </vt:lpstr>
      <vt:lpstr>CCA-Security (〖PrivK〗_(A,Π)^cca (n))</vt:lpstr>
      <vt:lpstr>CCA-Security</vt:lpstr>
      <vt:lpstr>CPA-Security doesn’t imply CCA-Security</vt:lpstr>
      <vt:lpstr>Attacks in the Wild</vt:lpstr>
      <vt:lpstr>Example</vt:lpstr>
      <vt:lpstr>Example</vt:lpstr>
      <vt:lpstr>CCA-Security</vt:lpstr>
      <vt:lpstr>Message Authentication Codes (Part 1)</vt:lpstr>
      <vt:lpstr>What Does It Mean to “Secure Information” </vt:lpstr>
      <vt:lpstr>What Does It Mean to “Secure Information” </vt:lpstr>
      <vt:lpstr>Message Authentication Codes</vt:lpstr>
      <vt:lpstr>What Does It Mean to “Secure Information” </vt:lpstr>
      <vt:lpstr>Error Correcting Codes?</vt:lpstr>
      <vt:lpstr>Modifying Ciphertexts</vt:lpstr>
      <vt:lpstr>Message Authentication Code Syntax</vt:lpstr>
      <vt:lpstr>Message Authentication Code Syntax</vt:lpstr>
      <vt:lpstr>Message Authentication Code Syntax</vt:lpstr>
      <vt:lpstr>MAC Authentication Game  (Macforge_(A,Π) (n)) </vt:lpstr>
      <vt:lpstr>Discussion</vt:lpstr>
      <vt:lpstr>Replay Attacks</vt:lpstr>
      <vt:lpstr>Strong MACs</vt:lpstr>
      <vt:lpstr>Strong MAC Authentication (Macsforge_(A,Π) (n)) </vt:lpstr>
      <vt:lpstr>Deterministic MACs</vt:lpstr>
      <vt:lpstr>Strong MAC vs Regular MAC</vt:lpstr>
      <vt:lpstr>Timing Attacks (Side Channel)</vt:lpstr>
      <vt:lpstr>Timing Attacks (Side Channel)</vt:lpstr>
      <vt:lpstr>Timing Attack</vt:lpstr>
      <vt:lpstr>Improved Canonical Verification Algorithm</vt:lpstr>
      <vt:lpstr>Side-Channel Attacks</vt:lpstr>
      <vt:lpstr>Recap</vt:lpstr>
      <vt:lpstr>General vs Fixed Length MAC</vt:lpstr>
      <vt:lpstr>Strong MAC Construction (Fixed Length)</vt:lpstr>
      <vt:lpstr>Strong MAC Authentication (Macsforge_(A,Π) (n)) </vt:lpstr>
      <vt:lpstr>Concrete Version: (t(n),q(n),ε(n))-secure MAC</vt:lpstr>
      <vt:lpstr>Strong MAC Construction (Fixed Length)</vt:lpstr>
      <vt:lpstr>Breaking MAC Security  (Macforge_(A,Π) (n)) </vt:lpstr>
      <vt:lpstr>A Similar Game  (Macforge_(A,Π ̃ ) (n)) </vt:lpstr>
      <vt:lpstr>PRF Distinguisher D</vt:lpstr>
      <vt:lpstr>PRF Distinguisher D</vt:lpstr>
      <vt:lpstr>Strong MAC Construction (Fixed Length)</vt:lpstr>
      <vt:lpstr>Strong MAC Construction (Fixed Length)</vt:lpstr>
      <vt:lpstr>Strong MAC Construction (Fixed Length)</vt:lpstr>
      <vt:lpstr>MACs for Arbitrary Length Messages</vt:lpstr>
      <vt:lpstr>MACs for Arbitrary Length Messages</vt:lpstr>
      <vt:lpstr>MACs for Arbitrary Length Messages</vt:lpstr>
      <vt:lpstr>MACs for Arbitrary Length Messages</vt:lpstr>
      <vt:lpstr>PowerPoint Presentation</vt:lpstr>
      <vt:lpstr>MACs for Arbitrary Length Messages</vt:lpstr>
      <vt:lpstr>MACs for Arbitrary Length Messages</vt:lpstr>
    </vt:vector>
  </TitlesOfParts>
  <Company>SERVERS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Cryptography </dc:title>
  <dc:creator/>
  <cp:lastModifiedBy>Ahmad S Alsadeh</cp:lastModifiedBy>
  <cp:revision>224</cp:revision>
  <dcterms:created xsi:type="dcterms:W3CDTF">2016-12-31T20:38:01Z</dcterms:created>
  <dcterms:modified xsi:type="dcterms:W3CDTF">2022-08-06T07:47:12Z</dcterms:modified>
</cp:coreProperties>
</file>