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39" r:id="rId2"/>
    <p:sldId id="356" r:id="rId3"/>
    <p:sldId id="531" r:id="rId4"/>
    <p:sldId id="490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22" r:id="rId18"/>
    <p:sldId id="504" r:id="rId19"/>
    <p:sldId id="514" r:id="rId20"/>
    <p:sldId id="525" r:id="rId21"/>
    <p:sldId id="526" r:id="rId22"/>
    <p:sldId id="505" r:id="rId23"/>
    <p:sldId id="564" r:id="rId24"/>
    <p:sldId id="506" r:id="rId25"/>
    <p:sldId id="507" r:id="rId26"/>
    <p:sldId id="562" r:id="rId27"/>
    <p:sldId id="563" r:id="rId28"/>
    <p:sldId id="565" r:id="rId29"/>
    <p:sldId id="508" r:id="rId30"/>
    <p:sldId id="530" r:id="rId31"/>
    <p:sldId id="566" r:id="rId32"/>
    <p:sldId id="509" r:id="rId33"/>
    <p:sldId id="510" r:id="rId34"/>
    <p:sldId id="567" r:id="rId35"/>
    <p:sldId id="511" r:id="rId36"/>
    <p:sldId id="532" r:id="rId37"/>
    <p:sldId id="533" r:id="rId38"/>
    <p:sldId id="534" r:id="rId39"/>
    <p:sldId id="535" r:id="rId40"/>
    <p:sldId id="536" r:id="rId41"/>
    <p:sldId id="537" r:id="rId42"/>
    <p:sldId id="538" r:id="rId43"/>
    <p:sldId id="539" r:id="rId44"/>
    <p:sldId id="540" r:id="rId45"/>
    <p:sldId id="54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093" autoAdjust="0"/>
  </p:normalViewPr>
  <p:slideViewPr>
    <p:cSldViewPr snapToGrid="0">
      <p:cViewPr varScale="1">
        <p:scale>
          <a:sx n="72" d="100"/>
          <a:sy n="72" d="100"/>
        </p:scale>
        <p:origin x="10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200" b="0" i="1" dirty="0" smtClean="0">
                    <a:latin typeface="Cambria Math" panose="02040503050406030204" pitchFamily="18" charset="0"/>
                  </a:rPr>
                  <a:t>“I love you”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</a:rPr>
                  <a:t>“I will never say that”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200" dirty="0" smtClean="0">
                    <a:solidFill>
                      <a:srgbClr val="002060"/>
                    </a:solidFill>
                  </a:rPr>
                  <a:t>“you are stupid”</a:t>
                </a:r>
                <a:endParaRPr lang="en-US" sz="12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US" sz="1200" b="0" i="0" smtClean="0">
                    <a:latin typeface="Cambria Math" panose="02040503050406030204" pitchFamily="18" charset="0"/>
                  </a:rPr>
                  <a:t>𝑚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1= </a:t>
                </a:r>
                <a:r>
                  <a:rPr lang="en-US" sz="1200" b="0" i="1" dirty="0" smtClean="0">
                    <a:latin typeface="Cambria Math" panose="02040503050406030204" pitchFamily="18" charset="0"/>
                  </a:rPr>
                  <a:t>“I love you”</a:t>
                </a:r>
              </a:p>
              <a:p>
                <a:pPr algn="ctr"/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𝑚</a:t>
                </a:r>
                <a:r>
                  <a:rPr lang="en-US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 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“I will never say that”</a:t>
                </a:r>
              </a:p>
              <a:p>
                <a:pPr algn="ctr"/>
                <a:r>
                  <a:rPr lang="en-US" sz="1200" i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𝑚</a:t>
                </a:r>
                <a:r>
                  <a:rPr lang="en-US" sz="1200" i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sz="1200" i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= </a:t>
                </a:r>
                <a:r>
                  <a:rPr lang="en-US" sz="1200" dirty="0" smtClean="0">
                    <a:solidFill>
                      <a:srgbClr val="002060"/>
                    </a:solidFill>
                  </a:rPr>
                  <a:t>“you are stupid”</a:t>
                </a:r>
                <a:endParaRPr lang="en-US" sz="12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06.5488&amp;rep=rep1&amp;type=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5.png"/><Relationship Id="rId3" Type="http://schemas.openxmlformats.org/officeDocument/2006/relationships/image" Target="../media/image2.jpeg"/><Relationship Id="rId7" Type="http://schemas.openxmlformats.org/officeDocument/2006/relationships/image" Target="../media/image53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54.png"/><Relationship Id="rId5" Type="http://schemas.openxmlformats.org/officeDocument/2006/relationships/image" Target="../media/image4.png"/><Relationship Id="rId10" Type="http://schemas.openxmlformats.org/officeDocument/2006/relationships/image" Target="../media/image520.png"/><Relationship Id="rId4" Type="http://schemas.openxmlformats.org/officeDocument/2006/relationships/image" Target="../media/image52.png"/><Relationship Id="rId9" Type="http://schemas.openxmlformats.org/officeDocument/2006/relationships/image" Target="../media/image510.png"/><Relationship Id="rId1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2.png"/><Relationship Id="rId10" Type="http://schemas.openxmlformats.org/officeDocument/2006/relationships/image" Target="../media/image102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7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2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600.png"/><Relationship Id="rId9" Type="http://schemas.openxmlformats.org/officeDocument/2006/relationships/image" Target="../media/image110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2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600.png"/><Relationship Id="rId9" Type="http://schemas.openxmlformats.org/officeDocument/2006/relationships/image" Target="../media/image110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41.png"/><Relationship Id="rId9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Applied Cryptography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2946492"/>
            <a:ext cx="10424160" cy="27543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900" b="1" dirty="0" smtClean="0"/>
              <a:t>Week 4: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Message Authentication Codes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CBC-MAC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Authenticated Encryption</a:t>
            </a:r>
            <a:r>
              <a:rPr lang="en-US" sz="2900" dirty="0"/>
              <a:t> </a:t>
            </a:r>
            <a:r>
              <a:rPr lang="en-US" sz="2900" dirty="0" smtClean="0"/>
              <a:t>+ CCA Security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4.1-4.4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problems?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Intercept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r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19517" y="3754944"/>
            <a:ext cx="5088803" cy="2676020"/>
          </a:xfrm>
          <a:prstGeom prst="wedgeEllipseCallout">
            <a:avLst>
              <a:gd name="adj1" fmla="val 59294"/>
              <a:gd name="adj2" fmla="val -56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Attack exploited fact that same secret key used for MAC’/</a:t>
            </a:r>
            <a:r>
              <a:rPr lang="en-US" sz="2800" dirty="0" err="1" smtClean="0"/>
              <a:t>Enc</a:t>
            </a:r>
            <a:r>
              <a:rPr lang="en-US" sz="2800" dirty="0" smtClean="0"/>
              <a:t>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2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Independent Key Principle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dirty="0" smtClean="0"/>
              <a:t>“different instances of cryptographic primitives should always use independent keys”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sz="3200" dirty="0" smtClean="0"/>
                  <a:t>(Encrypt-and-Authenticate)</a:t>
                </a:r>
                <a:r>
                  <a:rPr lang="en-US" sz="3200" b="1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problems?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dirty="0"/>
                  <a:t>(Encrypt-and-Authenticate)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r>
                  <a:rPr lang="en-US" dirty="0" smtClean="0"/>
                  <a:t>Obtain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dirty="0"/>
                  <a:t>(Encrypt-</a:t>
                </a:r>
                <a:r>
                  <a:rPr lang="en-US" b="1" dirty="0"/>
                  <a:t>and</a:t>
                </a:r>
                <a:r>
                  <a:rPr lang="en-US" dirty="0"/>
                  <a:t>-Authenticate)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Obtain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8036560" y="3500943"/>
            <a:ext cx="3931920" cy="2676020"/>
          </a:xfrm>
          <a:prstGeom prst="wedgeEllipseCallout">
            <a:avLst>
              <a:gd name="adj1" fmla="val -188489"/>
              <a:gd name="adj2" fmla="val -102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Encrypt </a:t>
            </a:r>
            <a:r>
              <a:rPr lang="en-US" sz="2800" b="1" dirty="0" smtClean="0"/>
              <a:t>and</a:t>
            </a:r>
            <a:r>
              <a:rPr lang="en-US" sz="2800" dirty="0" smtClean="0"/>
              <a:t> Authenticate Paradigm does not work in general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91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sz="3200" dirty="0" smtClean="0"/>
                  <a:t>(Encrypt-</a:t>
                </a:r>
                <a:r>
                  <a:rPr lang="en-US" sz="3200" b="1" dirty="0" smtClean="0"/>
                  <a:t>and</a:t>
                </a:r>
                <a:r>
                  <a:rPr lang="en-US" sz="3200" dirty="0" smtClean="0"/>
                  <a:t>-Authenticate)</a:t>
                </a:r>
                <a:r>
                  <a:rPr lang="en-US" sz="3200" b="1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483359" y="4181980"/>
            <a:ext cx="5316833" cy="2391540"/>
          </a:xfrm>
          <a:prstGeom prst="wedgeEllipseCallout">
            <a:avLst>
              <a:gd name="adj1" fmla="val 67310"/>
              <a:gd name="adj2" fmla="val -51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Problem: </a:t>
            </a:r>
            <a:r>
              <a:rPr lang="en-US" sz="2800" dirty="0" smtClean="0"/>
              <a:t>MAC security definition doesn’t promise to hide m!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6800192" y="4693920"/>
            <a:ext cx="5198768" cy="1844992"/>
          </a:xfrm>
          <a:prstGeom prst="wedgeEllipseCallout">
            <a:avLst>
              <a:gd name="adj1" fmla="val -123329"/>
              <a:gd name="adj2" fmla="val -180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This is what SSL does</a:t>
            </a:r>
            <a:r>
              <a:rPr lang="en-US" sz="2800" b="1" dirty="0">
                <a:sym typeface="Wingdings" panose="05000000000000000000" pitchFamily="2" charset="2"/>
              </a:rPr>
              <a:t> 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38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788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-encrypt)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- Used in SSL/TLS</a:t>
                </a:r>
                <a:endParaRPr lang="en-US" dirty="0"/>
              </a:p>
              <a:p>
                <a:pPr>
                  <a:buFontTx/>
                  <a:buChar char="-"/>
                </a:pPr>
                <a:r>
                  <a:rPr lang="en-US" dirty="0" smtClean="0"/>
                  <a:t>Not generically secure (</a:t>
                </a:r>
                <a:r>
                  <a:rPr lang="en-US" dirty="0"/>
                  <a:t>Hugo </a:t>
                </a:r>
                <a:r>
                  <a:rPr lang="en-US" dirty="0" smtClean="0"/>
                  <a:t>Krawczyk)</a:t>
                </a:r>
              </a:p>
              <a:p>
                <a:pPr>
                  <a:buFontTx/>
                  <a:buChar char="-"/>
                </a:pPr>
                <a:r>
                  <a:rPr lang="en-US" dirty="0" smtClean="0"/>
                  <a:t>Easy to make mistakes when implementing (e.g., Lucky13 attack on TLS)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7880" cy="4351338"/>
              </a:xfrm>
              <a:blipFill>
                <a:blip r:embed="rId2"/>
                <a:stretch>
                  <a:fillRect l="-1167" t="-196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6311900"/>
            <a:ext cx="1049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980FF"/>
                </a:solidFill>
                <a:latin typeface="Open Sans"/>
                <a:hlinkClick r:id="rId3"/>
              </a:rPr>
              <a:t>The Order of Encryption and Authentication for Protecting Communications (or: How Secure Is SSL?)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Authenticate-then-Encrypt: A Bad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(Contrived? Plausible?) bad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396317" y="3862892"/>
            <a:ext cx="5088803" cy="2676020"/>
          </a:xfrm>
          <a:prstGeom prst="wedgeEllipseCallout">
            <a:avLst>
              <a:gd name="adj1" fmla="val -91844"/>
              <a:gd name="adj2" fmla="val -53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Error Correcting Code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11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Chosen Plaintext Attacks/Chosen Ciphertext Attacks</a:t>
            </a:r>
          </a:p>
          <a:p>
            <a:pPr lvl="1"/>
            <a:r>
              <a:rPr lang="en-US" dirty="0" smtClean="0"/>
              <a:t>CPA vs CCA-security</a:t>
            </a:r>
          </a:p>
          <a:p>
            <a:endParaRPr lang="en-US" dirty="0"/>
          </a:p>
          <a:p>
            <a:r>
              <a:rPr lang="en-US" dirty="0" err="1"/>
              <a:t>Blockciphers</a:t>
            </a:r>
            <a:r>
              <a:rPr lang="en-US" dirty="0"/>
              <a:t> and Modes of Operation</a:t>
            </a:r>
          </a:p>
          <a:p>
            <a:endParaRPr lang="en-US" dirty="0"/>
          </a:p>
          <a:p>
            <a:r>
              <a:rPr lang="en-US" dirty="0" smtClean="0"/>
              <a:t>Message Authentication Codes</a:t>
            </a:r>
          </a:p>
          <a:p>
            <a:pPr lvl="1"/>
            <a:r>
              <a:rPr lang="en-US" strike="sngStrike" dirty="0" smtClean="0"/>
              <a:t>Confidentiality</a:t>
            </a:r>
            <a:r>
              <a:rPr lang="en-US" dirty="0" smtClean="0"/>
              <a:t> vs </a:t>
            </a:r>
            <a:r>
              <a:rPr lang="en-US" u="sng" dirty="0" smtClean="0"/>
              <a:t>Integrity</a:t>
            </a:r>
          </a:p>
          <a:p>
            <a:pPr lvl="1"/>
            <a:r>
              <a:rPr lang="en-US" dirty="0" smtClean="0"/>
              <a:t>Canonical Verification and Timing Side Channel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Current Goal:</a:t>
            </a:r>
          </a:p>
          <a:p>
            <a:r>
              <a:rPr lang="en-US" dirty="0"/>
              <a:t>Build a Secure MAC</a:t>
            </a:r>
          </a:p>
          <a:p>
            <a:pPr lvl="1"/>
            <a:r>
              <a:rPr lang="en-US" dirty="0"/>
              <a:t>Key tool in Construction of CCA-Secure Encryption Schemes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Authenticate-then-Encrypt: A Bad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(Contrived? Plausible?) bad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5396317" y="3862892"/>
                <a:ext cx="6470563" cy="2676020"/>
              </a:xfrm>
              <a:prstGeom prst="wedgeEllipseCallout">
                <a:avLst>
                  <a:gd name="adj1" fmla="val -91844"/>
                  <a:gd name="adj2" fmla="val -538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Error Correcting Code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0000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Ties?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1100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0011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17" y="3862892"/>
                <a:ext cx="6470563" cy="2676020"/>
              </a:xfrm>
              <a:prstGeom prst="wedgeEllipseCallout">
                <a:avLst>
                  <a:gd name="adj1" fmla="val -91844"/>
                  <a:gd name="adj2" fmla="val -53872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9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Authenticate-then-Encrypt: A Bad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(Contrived? Plausible?) bad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6341197" y="885666"/>
                <a:ext cx="6470563" cy="2676020"/>
              </a:xfrm>
              <a:prstGeom prst="wedgeEllipseCallout">
                <a:avLst>
                  <a:gd name="adj1" fmla="val -39242"/>
                  <a:gd name="adj2" fmla="val -223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Error Correcting Code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0000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1100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0011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197" y="885666"/>
                <a:ext cx="6470563" cy="2676020"/>
              </a:xfrm>
              <a:prstGeom prst="wedgeEllipseCallout">
                <a:avLst>
                  <a:gd name="adj1" fmla="val -39242"/>
                  <a:gd name="adj2" fmla="val -223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66640" y="3915410"/>
                <a:ext cx="6929120" cy="24409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Attacker obtains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Attacker asks for decryption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0011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</a:t>
                </a:r>
                <a:r>
                  <a:rPr lang="en-US" dirty="0"/>
                  <a:t>happens if last bit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was </a:t>
                </a:r>
                <a:r>
                  <a:rPr lang="en-US" dirty="0"/>
                  <a:t>a </a:t>
                </a:r>
                <a:r>
                  <a:rPr lang="en-US" dirty="0" smtClean="0"/>
                  <a:t>zero?</a:t>
                </a:r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Answer</a:t>
                </a:r>
                <a:r>
                  <a:rPr lang="en-US" dirty="0" smtClean="0"/>
                  <a:t>: decryption error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!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What happens if last bit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one?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Answer</a:t>
                </a:r>
                <a:r>
                  <a:rPr lang="en-US" dirty="0" smtClean="0"/>
                  <a:t>: Valid!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40" y="3915410"/>
                <a:ext cx="6929120" cy="2440940"/>
              </a:xfrm>
              <a:prstGeom prst="rect">
                <a:avLst/>
              </a:prstGeom>
              <a:blipFill>
                <a:blip r:embed="rId6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4344" y="5599547"/>
            <a:ext cx="765624" cy="71235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-619759" y="1325274"/>
            <a:ext cx="6715760" cy="2676020"/>
          </a:xfrm>
          <a:prstGeom prst="wedgeEllipseCallout">
            <a:avLst>
              <a:gd name="adj1" fmla="val 39578"/>
              <a:gd name="adj2" fmla="val 50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learn tag and message bit by bit by repeatedly querying decryption oracle! </a:t>
            </a: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7613" y="2850215"/>
            <a:ext cx="765624" cy="7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4: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strongly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Secure?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 descr="Image result for 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5" y="4599854"/>
            <a:ext cx="2821305" cy="21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MACs for Unbounded Length Messages</a:t>
            </a:r>
          </a:p>
          <a:p>
            <a:pPr lvl="1"/>
            <a:r>
              <a:rPr lang="en-US" dirty="0" smtClean="0"/>
              <a:t>Reordering/Truncation/Block Swapping Attacks</a:t>
            </a:r>
          </a:p>
          <a:p>
            <a:pPr lvl="1"/>
            <a:r>
              <a:rPr lang="en-US" dirty="0" smtClean="0"/>
              <a:t>Nonce Based Construction</a:t>
            </a:r>
          </a:p>
          <a:p>
            <a:pPr lvl="1"/>
            <a:r>
              <a:rPr lang="en-US" dirty="0" smtClean="0"/>
              <a:t>CBC MAC</a:t>
            </a:r>
          </a:p>
          <a:p>
            <a:r>
              <a:rPr lang="en-US" dirty="0" smtClean="0"/>
              <a:t>Authenticated Encryption = CCA-Secure + Unforgeable Encryptions</a:t>
            </a:r>
          </a:p>
          <a:p>
            <a:pPr lvl="1"/>
            <a:r>
              <a:rPr lang="en-US" dirty="0" smtClean="0"/>
              <a:t>Independent Key Principle</a:t>
            </a:r>
          </a:p>
          <a:p>
            <a:pPr lvl="1"/>
            <a:r>
              <a:rPr lang="en-US" dirty="0" smtClean="0"/>
              <a:t>Encrypt and Authenticate</a:t>
            </a:r>
          </a:p>
          <a:p>
            <a:pPr lvl="2"/>
            <a:r>
              <a:rPr lang="en-US" dirty="0" smtClean="0"/>
              <a:t>Not generically secure </a:t>
            </a:r>
          </a:p>
          <a:p>
            <a:pPr lvl="1"/>
            <a:r>
              <a:rPr lang="en-US" dirty="0" smtClean="0"/>
              <a:t>Authenticate then Encrypt</a:t>
            </a:r>
          </a:p>
          <a:p>
            <a:pPr lvl="2"/>
            <a:r>
              <a:rPr lang="en-US" dirty="0" smtClean="0"/>
              <a:t>Not generically secure</a:t>
            </a:r>
          </a:p>
          <a:p>
            <a:pPr lvl="1"/>
            <a:r>
              <a:rPr lang="en-US" dirty="0" smtClean="0"/>
              <a:t>Encrypt then Authenticate</a:t>
            </a:r>
          </a:p>
          <a:p>
            <a:pPr lvl="2"/>
            <a:r>
              <a:rPr lang="en-US" dirty="0" smtClean="0"/>
              <a:t>Always secure given CPA-Secure encryption + strongly secure MAC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strongly</a:t>
                </a:r>
                <a:r>
                  <a:rPr lang="en-US" dirty="0"/>
                  <a:t>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Proof?</a:t>
                </a:r>
              </a:p>
              <a:p>
                <a:pPr marL="0" indent="0">
                  <a:buNone/>
                </a:pPr>
                <a:r>
                  <a:rPr lang="en-US" dirty="0" smtClean="0"/>
                  <a:t>Two Tasks: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CCA-Security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strongly</a:t>
                </a:r>
                <a:r>
                  <a:rPr lang="en-US" dirty="0"/>
                  <a:t>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Suppose that we have already shown that any PPT attacker wins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negligible probability.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Why does CCA-Security now follow from CPA-Security?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CCA-Attacker has decryption oracle, but cannot exploit it! Why?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Always sees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“invalid ciphertext” when he query with unseen ciphertext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2550" y="4323387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Encryption Forgery Attacker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17124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620081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0024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19241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386490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39669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433867"/>
                <a:ext cx="480349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433867"/>
                <a:ext cx="4803494" cy="477888"/>
              </a:xfrm>
              <a:prstGeom prst="rect">
                <a:avLst/>
              </a:prstGeom>
              <a:blipFill>
                <a:blip r:embed="rId7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36217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18359" y="3950899"/>
                <a:ext cx="37337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359" y="3950899"/>
                <a:ext cx="3733714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495436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1048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02659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12293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805982" y="1656843"/>
                <a:ext cx="2799228" cy="523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r>
                  <a:rPr lang="en-US" sz="2400" b="1" baseline="-25000" dirty="0" smtClean="0"/>
                  <a:t>1</a:t>
                </a:r>
                <a:r>
                  <a:rPr lang="en-US" sz="2400" b="1" dirty="0" smtClean="0"/>
                  <a:t> </a:t>
                </a:r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400" b="1" baseline="-25000" dirty="0"/>
                              <m:t>1</m:t>
                            </m:r>
                          </m:e>
                          <m:sup>
                            <m:r>
                              <a:rPr lang="en-US" sz="2400" b="0" i="1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400" b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baseline="-25000" dirty="0"/>
                                  <m:t>1</m:t>
                                </m:r>
                              </m:e>
                              <m:sup>
                                <m:r>
                                  <a:rPr lang="en-US" sz="2400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82" y="1656843"/>
                <a:ext cx="2799228" cy="523990"/>
              </a:xfrm>
              <a:prstGeom prst="rect">
                <a:avLst/>
              </a:prstGeom>
              <a:blipFill>
                <a:blip r:embed="rId9"/>
                <a:stretch>
                  <a:fillRect l="-3261" t="-3488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2315235" y="236223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758978" y="2290798"/>
                <a:ext cx="2799228" cy="523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r>
                  <a:rPr lang="en-US" sz="2400" b="1" baseline="-25000" dirty="0" smtClean="0"/>
                  <a:t>2</a:t>
                </a:r>
                <a:r>
                  <a:rPr lang="en-US" sz="2400" b="1" dirty="0" smtClean="0"/>
                  <a:t> </a:t>
                </a:r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400" b="1" i="0" baseline="-25000" dirty="0" smtClean="0"/>
                              <m:t>2</m:t>
                            </m:r>
                          </m:e>
                          <m:sup>
                            <m:r>
                              <a:rPr lang="en-US" sz="2400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400" b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baseline="-25000" dirty="0" smtClean="0"/>
                                  <m:t>2</m:t>
                                </m:r>
                              </m:e>
                              <m:sup>
                                <m:r>
                                  <a:rPr lang="en-US" sz="2400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978" y="2290798"/>
                <a:ext cx="2799228" cy="523990"/>
              </a:xfrm>
              <a:prstGeom prst="rect">
                <a:avLst/>
              </a:prstGeom>
              <a:blipFill>
                <a:blip r:embed="rId10"/>
                <a:stretch>
                  <a:fillRect l="-3486" t="-3488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461747" y="1967877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95049" y="272478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239041" y="2795612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288" y="5291383"/>
                <a:ext cx="122906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1" dirty="0"/>
                                    <m:t>c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baseline="-25000" dirty="0"/>
                                    <m:t>1</m:t>
                                  </m:r>
                                </m:e>
                                <m:sup>
                                  <m:r>
                                    <a:rPr lang="en-US" sz="3200" i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1" dirty="0"/>
                                    <m:t>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baseline="-25000" dirty="0"/>
                                    <m:t>1</m:t>
                                  </m:r>
                                </m:e>
                                <m:sup>
                                  <m:r>
                                    <a:rPr lang="en-US" sz="3200" i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1" dirty="0"/>
                                    <m:t>c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i="0" baseline="-25000" dirty="0" smtClean="0"/>
                                    <m:t>q</m:t>
                                  </m:r>
                                </m:e>
                                <m:sup>
                                  <m:r>
                                    <a:rPr lang="en-US" sz="3200" i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1" dirty="0"/>
                                    <m:t>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i="0" baseline="-25000" dirty="0" smtClean="0"/>
                                    <m:t>q</m:t>
                                  </m:r>
                                </m:e>
                                <m:sup>
                                  <m:r>
                                    <a:rPr lang="en-US" sz="3200" i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8" y="5291383"/>
                <a:ext cx="1229061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08822" y="3586370"/>
                <a:ext cx="2147191" cy="416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/>
                  <a:t>c</a:t>
                </a:r>
                <a:r>
                  <a:rPr lang="en-US" b="1" baseline="-25000" dirty="0" err="1" smtClean="0"/>
                  <a:t>q</a:t>
                </a:r>
                <a:r>
                  <a:rPr lang="en-US" b="1" dirty="0" smtClean="0"/>
                  <a:t> </a:t>
                </a:r>
                <a:r>
                  <a:rPr lang="en-US" b="1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i="0" baseline="-25000" dirty="0" smtClean="0"/>
                              <m:t>q</m:t>
                            </m:r>
                          </m:e>
                          <m:sup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b="1" i="0" baseline="-25000" dirty="0" smtClean="0"/>
                                  <m:t>q</m:t>
                                </m:r>
                              </m:e>
                              <m:sup>
                                <m:r>
                                  <a:rPr lang="en-US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22" y="3586370"/>
                <a:ext cx="2147191" cy="416011"/>
              </a:xfrm>
              <a:prstGeom prst="rect">
                <a:avLst/>
              </a:prstGeom>
              <a:blipFill>
                <a:blip r:embed="rId12"/>
                <a:stretch>
                  <a:fillRect l="-2273" t="-144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61747" y="4906137"/>
                <a:ext cx="5381473" cy="499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                              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iff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Verif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747" y="4906137"/>
                <a:ext cx="5381473" cy="499304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758978" y="5943600"/>
            <a:ext cx="0" cy="259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9600" y="6356350"/>
                <a:ext cx="2827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MAC forgery for the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356350"/>
                <a:ext cx="2827825" cy="369332"/>
              </a:xfrm>
              <a:prstGeom prst="rect">
                <a:avLst/>
              </a:prstGeom>
              <a:blipFill>
                <a:blip r:embed="rId14"/>
                <a:stretch>
                  <a:fillRect l="-172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7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4" grpId="0"/>
      <p:bldP spid="39" grpId="0"/>
      <p:bldP spid="41" grpId="0"/>
      <p:bldP spid="42" grpId="0"/>
      <p:bldP spid="44" grpId="0"/>
      <p:bldP spid="7" grpId="0"/>
      <p:bldP spid="3" grpId="0"/>
      <p:bldP spid="28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Unforgeable Encryptions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(Encrypt-then-authenticate) </a:t>
                </a:r>
                <a:r>
                  <a:rPr lang="en-US" dirty="0" smtClean="0"/>
                  <a:t>L</a:t>
                </a:r>
                <a:r>
                  <a:rPr lang="en-US" dirty="0"/>
                  <a:t>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</a:t>
                </a:r>
                <a:r>
                  <a:rPr lang="en-US" dirty="0" smtClean="0"/>
                  <a:t>strongly secure </a:t>
                </a:r>
                <a:r>
                  <a:rPr lang="en-US" dirty="0"/>
                  <a:t>MAC. Then the following construction </a:t>
                </a:r>
                <a:r>
                  <a:rPr lang="en-US" dirty="0" smtClean="0"/>
                  <a:t>has </a:t>
                </a:r>
                <a:r>
                  <a:rPr lang="en-US" u="sng" dirty="0" smtClean="0"/>
                  <a:t>unforgeable encryptions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Note:</a:t>
                </a:r>
                <a:r>
                  <a:rPr lang="en-US" dirty="0" smtClean="0"/>
                  <a:t> </a:t>
                </a:r>
                <a:r>
                  <a:rPr lang="en-US" u="sng" dirty="0" smtClean="0"/>
                  <a:t>unforgeable</a:t>
                </a:r>
                <a:r>
                  <a:rPr lang="en-US" dirty="0" smtClean="0"/>
                  <a:t> property holds even if the encryption scheme is not CPA-Secure.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Reduction</a:t>
                </a:r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MAC Attacker A’ picks key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and simulates encryption forgery attacker A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(Note: A’ plays the role of the challenger in the encryption forgery game).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Whenever A submits query </a:t>
                </a:r>
                <a:r>
                  <a:rPr lang="en-US" dirty="0"/>
                  <a:t>m</a:t>
                </a:r>
                <a:r>
                  <a:rPr lang="en-US" baseline="-25000" dirty="0"/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to encryption oracle A’ responds by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1.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i</m:t>
                        </m:r>
                      </m:e>
                      <m:sup>
                        <m:r>
                          <a:rPr lang="en-US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2.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i</m:t>
                        </m:r>
                      </m:e>
                      <m:sup>
                        <m:r>
                          <a:rPr lang="en-US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to MAC challenger to get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baseline="-25000" dirty="0"/>
                              <m:t>i</m:t>
                            </m:r>
                          </m:e>
                          <m:sup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and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3. sends </a:t>
                </a:r>
                <a:r>
                  <a:rPr lang="en-US" b="1" dirty="0"/>
                  <a:t>c</a:t>
                </a:r>
                <a:r>
                  <a:rPr lang="en-US" b="1" baseline="-25000" dirty="0"/>
                  <a:t>i</a:t>
                </a:r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baseline="-25000" dirty="0"/>
                              <m:t>i</m:t>
                            </m:r>
                          </m:e>
                          <m:sup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b="1" baseline="-25000" dirty="0"/>
                                  <m:t>i</m:t>
                                </m:r>
                              </m:e>
                              <m:sup>
                                <m:r>
                                  <a:rPr lang="en-US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back to A.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Whenever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 outputs a forged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ciphertext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we output the pair (m=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c’,t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=t’) as our MAC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forgery</a:t>
                </a: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Unforgeable Encryptions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Reduction</a:t>
                </a:r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MAC Attacker A’ picks key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and simulates encryption forgery attacker A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(Note: A’ plays the role of the challenger in the encryption forgery game).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Whenever A submits query </a:t>
                </a:r>
                <a:r>
                  <a:rPr lang="en-US" dirty="0"/>
                  <a:t>m</a:t>
                </a:r>
                <a:r>
                  <a:rPr lang="en-US" baseline="-25000" dirty="0"/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to encryption oracle A’ responds by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1.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i</m:t>
                        </m:r>
                      </m:e>
                      <m:sup>
                        <m:r>
                          <a:rPr lang="en-US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2.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i</m:t>
                        </m:r>
                      </m:e>
                      <m:sup>
                        <m:r>
                          <a:rPr lang="en-US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to MAC challenger to get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baseline="-25000" dirty="0"/>
                              <m:t>i</m:t>
                            </m:r>
                          </m:e>
                          <m:sup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and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3. sends </a:t>
                </a:r>
                <a:r>
                  <a:rPr lang="en-US" b="1" dirty="0"/>
                  <a:t>c</a:t>
                </a:r>
                <a:r>
                  <a:rPr lang="en-US" b="1" baseline="-25000" dirty="0"/>
                  <a:t>i</a:t>
                </a:r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baseline="-25000" dirty="0"/>
                              <m:t>i</m:t>
                            </m:r>
                          </m:e>
                          <m:sup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b="1" baseline="-25000" dirty="0"/>
                                  <m:t>i</m:t>
                                </m:r>
                              </m:e>
                              <m:sup>
                                <m:r>
                                  <a:rPr lang="en-US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back to A.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Whenever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 outputs a forged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ciphertext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we output the pair (m=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c’,t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=t’) as our MAC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forgery.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Fact: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A’ wins the MAC forgery game if and only if A wins the encryption forgery game.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 (CCA-Security)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906" y="1825625"/>
                <a:ext cx="11761694" cy="4530725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 be event that attacker submits new/valid ciphertext to decryption oracle at any point in time</a:t>
                </a:r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] is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for any PPT CCA attacker A</a:t>
                </a:r>
              </a:p>
              <a:p>
                <a:pPr lvl="1"/>
                <a:r>
                  <a:rPr lang="en-US" dirty="0" smtClean="0"/>
                  <a:t>If not then we could win encryption forgery game with probability at least </a:t>
                </a:r>
                <a:r>
                  <a:rPr lang="en-US" dirty="0" err="1"/>
                  <a:t>Pr</a:t>
                </a:r>
                <a:r>
                  <a:rPr lang="en-US" dirty="0"/>
                  <a:t>[</a:t>
                </a:r>
                <a:r>
                  <a:rPr lang="en-US" dirty="0" err="1"/>
                  <a:t>ValidDecQuery</a:t>
                </a:r>
                <a:r>
                  <a:rPr lang="en-US" dirty="0" smtClean="0"/>
                  <a:t>]/q where q is the number of queries to the decryption oracle </a:t>
                </a:r>
              </a:p>
              <a:p>
                <a:pPr lvl="1"/>
                <a:r>
                  <a:rPr lang="en-US" b="1" dirty="0" smtClean="0"/>
                  <a:t>Reduction Challenge: </a:t>
                </a:r>
                <a:r>
                  <a:rPr lang="en-US" i="1" dirty="0"/>
                  <a:t>a priori </a:t>
                </a:r>
                <a:r>
                  <a:rPr lang="en-US" dirty="0" smtClean="0"/>
                  <a:t>don’t know which query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* to decryption oracle yields encryption forgery  </a:t>
                </a:r>
              </a:p>
              <a:p>
                <a:pPr lvl="1"/>
                <a:r>
                  <a:rPr lang="en-US" b="1" dirty="0" smtClean="0"/>
                  <a:t>Solution: </a:t>
                </a:r>
                <a:r>
                  <a:rPr lang="en-US" dirty="0" smtClean="0"/>
                  <a:t>Guess index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of query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We win the encryption forgery game if the event 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 occurs and we guessed correctly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endParaRPr lang="en-US" baseline="30000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Forgery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ValidDecQuery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ValidDecQuery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ValidDecQuery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non-negligible so is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Forgery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906" y="1825625"/>
                <a:ext cx="11761694" cy="4530725"/>
              </a:xfrm>
              <a:blipFill>
                <a:blip r:embed="rId2"/>
                <a:stretch>
                  <a:fillRect l="-985" t="-3495"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99" y="4235866"/>
            <a:ext cx="10515600" cy="2588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Advantages over Previous Solution</a:t>
            </a:r>
          </a:p>
          <a:p>
            <a:r>
              <a:rPr lang="en-US" dirty="0"/>
              <a:t>Both MACs are </a:t>
            </a:r>
            <a:r>
              <a:rPr lang="en-US" dirty="0" smtClean="0"/>
              <a:t>secure</a:t>
            </a:r>
            <a:endParaRPr lang="en-US" dirty="0"/>
          </a:p>
          <a:p>
            <a:r>
              <a:rPr lang="en-US" dirty="0" smtClean="0"/>
              <a:t>Works for unbounded length messages</a:t>
            </a:r>
          </a:p>
          <a:p>
            <a:r>
              <a:rPr lang="en-US" dirty="0" smtClean="0"/>
              <a:t>Canonical Verification</a:t>
            </a:r>
          </a:p>
          <a:p>
            <a:r>
              <a:rPr lang="en-US" dirty="0" smtClean="0"/>
              <a:t>Short Authentication tag</a:t>
            </a:r>
          </a:p>
          <a:p>
            <a:r>
              <a:rPr lang="en-US" strike="sngStrike" dirty="0" smtClean="0"/>
              <a:t>Parallelizable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95499" y="2953316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F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99" y="2953316"/>
                <a:ext cx="1437639" cy="1042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47003" y="1365369"/>
                <a:ext cx="726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03" y="1365369"/>
                <a:ext cx="72667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3085" y="1353071"/>
                <a:ext cx="734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85" y="1353071"/>
                <a:ext cx="7349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8088" y="1341732"/>
                <a:ext cx="734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088" y="1341732"/>
                <a:ext cx="734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2910339" y="1888589"/>
            <a:ext cx="1" cy="325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54797" y="1875197"/>
            <a:ext cx="8759" cy="305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0354" y="1980769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⨁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54" y="1980769"/>
                <a:ext cx="80342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904310" y="2602458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27109" y="2375040"/>
            <a:ext cx="944880" cy="1038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963989" y="2998838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F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9" y="2998838"/>
                <a:ext cx="1437639" cy="10421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53085" y="2016007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⨁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85" y="2016007"/>
                <a:ext cx="80342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4772800" y="2647980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95599" y="2412706"/>
            <a:ext cx="924391" cy="10460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20896" y="3075515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F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896" y="3075515"/>
                <a:ext cx="1437639" cy="10421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6601499" y="2711691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358535" y="3519934"/>
            <a:ext cx="678025" cy="19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76802" y="1916688"/>
            <a:ext cx="8759" cy="305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05816" y="2027985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⨁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16" y="2027985"/>
                <a:ext cx="80342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243127" y="3268228"/>
                <a:ext cx="2338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𝜏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Mac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127" y="3268228"/>
                <a:ext cx="233801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319990" y="4393227"/>
                <a:ext cx="6096000" cy="20005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=1,…,d </a:t>
                </a: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Mac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ℓ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∥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914400" marR="0" lvl="2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(encode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ℓ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as n/4 bit strings)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90" y="4393227"/>
                <a:ext cx="6096000" cy="2000548"/>
              </a:xfrm>
              <a:prstGeom prst="rect">
                <a:avLst/>
              </a:prstGeom>
              <a:blipFill>
                <a:blip r:embed="rId13"/>
                <a:stretch>
                  <a:fillRect t="-3963" b="-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64770" y="4353557"/>
            <a:ext cx="5606439" cy="2393953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lowchart: Process 45"/>
          <p:cNvSpPr/>
          <p:nvPr/>
        </p:nvSpPr>
        <p:spPr>
          <a:xfrm>
            <a:off x="7697547" y="213075"/>
            <a:ext cx="3567085" cy="26017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Caveat: Tricky Padding Issues arise if |m| is not a multiple of the block-length. See textbook.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see a simpler MAC construction using hash functions soon.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446" y="2937674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F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46" y="2937674"/>
                <a:ext cx="1437639" cy="10421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1788825" y="2220974"/>
            <a:ext cx="944880" cy="1038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9695" y="1515185"/>
                <a:ext cx="10565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95" y="1515185"/>
                <a:ext cx="105650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879188" y="2007897"/>
            <a:ext cx="35180" cy="990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4" grpId="0"/>
      <p:bldP spid="45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 be event that attacker submits new/valid ciphertext to decryption oracle</a:t>
                </a:r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] is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for any PPT attacker</a:t>
                </a:r>
              </a:p>
              <a:p>
                <a:pPr lvl="1"/>
                <a:r>
                  <a:rPr lang="en-US" dirty="0" smtClean="0"/>
                  <a:t>This also implies unforgeability (even if we gave the attacker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!).</a:t>
                </a:r>
              </a:p>
              <a:p>
                <a:pPr lvl="1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that attacker who does not issue valid decryption query wins CCA-security game with probability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</a:t>
                </a:r>
              </a:p>
              <a:p>
                <a:pPr lvl="1"/>
                <a:r>
                  <a:rPr lang="en-US" b="1" dirty="0" smtClean="0"/>
                  <a:t>Key Idea: </a:t>
                </a:r>
                <a:r>
                  <a:rPr lang="en-US" dirty="0" smtClean="0"/>
                  <a:t>Given attacker A breaking CCA-Security we can build A’ which breaks CPA-security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57966" cy="43513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3. Show that attacker who does not issue valid decryption query wins CCA-security game with probability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</a:t>
                </a:r>
              </a:p>
              <a:p>
                <a:pPr lvl="1"/>
                <a:r>
                  <a:rPr lang="en-US" b="1" dirty="0" smtClean="0"/>
                  <a:t>Key Idea: </a:t>
                </a:r>
                <a:r>
                  <a:rPr lang="en-US" dirty="0" smtClean="0"/>
                  <a:t>Given attacker A breaking CCA-Security we can build A’ which breaks CPA-security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Reduction: </a:t>
                </a:r>
                <a:r>
                  <a:rPr lang="en-US" dirty="0" smtClean="0"/>
                  <a:t>CPA attacker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A’ picks MAC key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dirty="0" smtClean="0"/>
                  <a:t> and simulates CCA-Attacker A (A’ plays role of CCA challenger)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Whenever A queries encryption oracle on message m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A’ forwards encryption oracle to CPA challenger 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A’ computes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responds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Whenever A queries the decryption oracle on a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 is the fresh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then respond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(failure)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(If c was produced in response to a query then simply respond with the original message m)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Finally, A’ outputs the same guess b’ as A.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PrivK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PrivK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ValidDecQuery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ValidDecQuery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	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⁡[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PrivK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𝑐𝑐𝑎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non-negligible then so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PrivK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𝑐𝑝𝑎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57966" cy="4351338"/>
              </a:xfrm>
              <a:blipFill>
                <a:blip r:embed="rId2"/>
                <a:stretch>
                  <a:fillRect l="-441" t="-2241" r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9697" y="6094445"/>
                <a:ext cx="7614970" cy="677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A breaks CCA-security of our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then A’ breaks CPA-security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(Contradiction!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assumed to be CPA-secure)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697" y="6094445"/>
                <a:ext cx="7614970" cy="677365"/>
              </a:xfrm>
              <a:prstGeom prst="rect">
                <a:avLst/>
              </a:prstGeom>
              <a:blipFill>
                <a:blip r:embed="rId3"/>
                <a:stretch>
                  <a:fillRect l="-721" t="-5405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3965945" y="5927974"/>
            <a:ext cx="10632" cy="24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Solution Protocol? Alice transmits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 to Bob, who decrypts and sends Alice 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 etc…</a:t>
                </a:r>
                <a:endParaRPr lang="en-US" dirty="0"/>
              </a:p>
              <a:p>
                <a:r>
                  <a:rPr lang="en-US" dirty="0"/>
                  <a:t>Authenticated Encryption scheme is </a:t>
                </a:r>
              </a:p>
              <a:p>
                <a:pPr lvl="1"/>
                <a:r>
                  <a:rPr lang="en-US" dirty="0"/>
                  <a:t>Stateless</a:t>
                </a:r>
              </a:p>
              <a:p>
                <a:pPr lvl="1"/>
                <a:r>
                  <a:rPr lang="en-US" dirty="0"/>
                  <a:t>For fixed length-messages</a:t>
                </a:r>
              </a:p>
              <a:p>
                <a:r>
                  <a:rPr lang="en-US" dirty="0" smtClean="0"/>
                  <a:t>We still need to worry about </a:t>
                </a:r>
              </a:p>
              <a:p>
                <a:pPr lvl="1"/>
                <a:r>
                  <a:rPr lang="en-US" dirty="0" smtClean="0"/>
                  <a:t>Re-ordering attacks (or Truncation)</a:t>
                </a:r>
              </a:p>
              <a:p>
                <a:pPr lvl="2"/>
                <a:r>
                  <a:rPr lang="en-US" dirty="0" smtClean="0"/>
                  <a:t>Alice sends three n-bit message to Bob as  </a:t>
                </a:r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(m</a:t>
                </a:r>
                <a:r>
                  <a:rPr lang="en-US" baseline="-25000" dirty="0"/>
                  <a:t>1</a:t>
                </a:r>
                <a:r>
                  <a:rPr lang="en-US" dirty="0" smtClean="0"/>
                  <a:t>), </a:t>
                </a: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(m</a:t>
                </a:r>
                <a:r>
                  <a:rPr lang="en-US" baseline="-25000" dirty="0"/>
                  <a:t>2</a:t>
                </a:r>
                <a:r>
                  <a:rPr lang="en-US" dirty="0"/>
                  <a:t>),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). Mallory can reorder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“I love you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“I will never say that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“you are stupid”</a:t>
                </a:r>
                <a:endParaRPr lang="en-US" dirty="0"/>
              </a:p>
              <a:p>
                <a:pPr lvl="1"/>
                <a:r>
                  <a:rPr lang="en-US" dirty="0" smtClean="0"/>
                  <a:t>Replay Attacks</a:t>
                </a:r>
              </a:p>
              <a:p>
                <a:pPr lvl="2"/>
                <a:r>
                  <a:rPr lang="en-US" dirty="0" smtClean="0"/>
                  <a:t>Mallory intercepts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c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 and can now replay </a:t>
                </a:r>
                <a:r>
                  <a:rPr lang="en-US" dirty="0"/>
                  <a:t>the message 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later in the conversation</a:t>
                </a:r>
              </a:p>
              <a:p>
                <a:pPr lvl="1"/>
                <a:r>
                  <a:rPr lang="en-US" dirty="0" smtClean="0"/>
                  <a:t>Reflection Attack</a:t>
                </a:r>
              </a:p>
              <a:p>
                <a:pPr lvl="2"/>
                <a:r>
                  <a:rPr lang="en-US" dirty="0" smtClean="0"/>
                  <a:t>Attacker intercepts message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(m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:r>
                  <a:rPr lang="en-US" dirty="0" smtClean="0"/>
                  <a:t>sent from Alice to Bob and Mallory reply's to </a:t>
                </a:r>
                <a:r>
                  <a:rPr lang="en-US" dirty="0"/>
                  <a:t>Alice with c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66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Defense</a:t>
                </a:r>
              </a:p>
              <a:p>
                <a:pPr lvl="1"/>
                <a:r>
                  <a:rPr lang="en-US" dirty="0" smtClean="0"/>
                  <a:t>Counters (CTR</a:t>
                </a:r>
                <a:r>
                  <a:rPr lang="en-US" baseline="-25000" dirty="0" smtClean="0"/>
                  <a:t>A,B</a:t>
                </a:r>
                <a:r>
                  <a:rPr lang="en-US" dirty="0" smtClean="0"/>
                  <a:t>,CTR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Number of messages sent from Alice to Bob (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)  --- initially 0</a:t>
                </a:r>
              </a:p>
              <a:p>
                <a:pPr lvl="2"/>
                <a:r>
                  <a:rPr lang="en-US" dirty="0"/>
                  <a:t>Number of messages sent from </a:t>
                </a:r>
                <a:r>
                  <a:rPr lang="en-US" dirty="0" smtClean="0"/>
                  <a:t>Bob </a:t>
                </a:r>
                <a:r>
                  <a:rPr lang="en-US" dirty="0"/>
                  <a:t>to </a:t>
                </a:r>
                <a:r>
                  <a:rPr lang="en-US" dirty="0" smtClean="0"/>
                  <a:t>Alice </a:t>
                </a:r>
                <a:r>
                  <a:rPr lang="en-US" dirty="0"/>
                  <a:t>(</a:t>
                </a:r>
                <a:r>
                  <a:rPr lang="en-US" dirty="0" smtClean="0"/>
                  <a:t>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  --- initially 0</a:t>
                </a:r>
                <a:endParaRPr lang="en-US" dirty="0"/>
              </a:p>
              <a:p>
                <a:pPr lvl="2"/>
                <a:r>
                  <a:rPr lang="en-US" dirty="0" smtClean="0"/>
                  <a:t>Protects against Re-ordering and Replay attacks</a:t>
                </a:r>
              </a:p>
              <a:p>
                <a:pPr lvl="1"/>
                <a:r>
                  <a:rPr lang="en-US" dirty="0" smtClean="0"/>
                  <a:t>Directionality Bit</a:t>
                </a:r>
              </a:p>
              <a:p>
                <a:pPr lvl="2"/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/>
                  <a:t> = 0 and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B,A</a:t>
                </a:r>
                <a:r>
                  <a:rPr lang="en-US" baseline="-25000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(e.g., since A &lt; B)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Alice: To send m to Bob, set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CTR</a:t>
                </a:r>
                <a:r>
                  <a:rPr lang="en-US" baseline="-25000" dirty="0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m), send c and increment CTR</a:t>
                </a:r>
                <a:r>
                  <a:rPr lang="en-US" baseline="-25000" dirty="0" smtClean="0"/>
                  <a:t>A,B</a:t>
                </a:r>
              </a:p>
              <a:p>
                <a:r>
                  <a:rPr lang="en-US" dirty="0" smtClean="0"/>
                  <a:t>Bob: Decrypts c, (if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then reject), obtain b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CTR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</a:t>
                </a:r>
              </a:p>
              <a:p>
                <a:pPr lvl="1"/>
                <a:r>
                  <a:rPr lang="en-US" dirty="0" smtClean="0"/>
                  <a:t>If CTR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 or b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reject</a:t>
                </a:r>
              </a:p>
              <a:p>
                <a:pPr lvl="1"/>
                <a:r>
                  <a:rPr lang="en-US" dirty="0" smtClean="0"/>
                  <a:t>Otherwise, output m and increment 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endParaRPr lang="en-US" dirty="0"/>
              </a:p>
              <a:p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Counter Mode (GCM)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4" y="1825625"/>
            <a:ext cx="635358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AES-GCM is an Authenticated Encryption Scheme</a:t>
            </a:r>
          </a:p>
          <a:p>
            <a:pPr lvl="1"/>
            <a:r>
              <a:rPr lang="en-US" dirty="0" smtClean="0"/>
              <a:t>Encrypt then Authenticate</a:t>
            </a:r>
          </a:p>
          <a:p>
            <a:pPr lvl="1"/>
            <a:r>
              <a:rPr lang="en-US" dirty="0" smtClean="0"/>
              <a:t>Only uses one symmetric key, but still secure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b="1" dirty="0" smtClean="0"/>
              <a:t>Bonus: </a:t>
            </a:r>
            <a:r>
              <a:rPr lang="en-US" dirty="0"/>
              <a:t>Authentication Encryption with </a:t>
            </a:r>
            <a:r>
              <a:rPr lang="en-US" dirty="0" smtClean="0"/>
              <a:t>Associated Data</a:t>
            </a:r>
            <a:endParaRPr lang="en-US" dirty="0"/>
          </a:p>
          <a:p>
            <a:pPr lvl="1"/>
            <a:r>
              <a:rPr lang="en-US" dirty="0" smtClean="0"/>
              <a:t>Associated Data incorporated into MAC</a:t>
            </a:r>
          </a:p>
          <a:p>
            <a:pPr lvl="1"/>
            <a:r>
              <a:rPr lang="en-US" dirty="0" smtClean="0"/>
              <a:t>Ensures attacker cannot tamper with associated packet data </a:t>
            </a:r>
          </a:p>
          <a:p>
            <a:pPr lvl="2"/>
            <a:r>
              <a:rPr lang="en-US" dirty="0" smtClean="0"/>
              <a:t>Source IP</a:t>
            </a:r>
          </a:p>
          <a:p>
            <a:pPr lvl="2"/>
            <a:r>
              <a:rPr lang="en-US" dirty="0" smtClean="0"/>
              <a:t>Destination IP</a:t>
            </a:r>
          </a:p>
          <a:p>
            <a:pPr lvl="2"/>
            <a:r>
              <a:rPr lang="en-US" dirty="0" smtClean="0"/>
              <a:t>Why can’t these values be encrypted? </a:t>
            </a:r>
          </a:p>
          <a:p>
            <a:r>
              <a:rPr lang="en-US" dirty="0" smtClean="0"/>
              <a:t>Encryption is largely parallelizable!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Image result for galois counter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15" y="1738311"/>
            <a:ext cx="47625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8943" y="6083579"/>
            <a:ext cx="5518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>
              <a:spcBef>
                <a:spcPts val="1000"/>
              </a:spcBef>
            </a:pPr>
            <a:r>
              <a:rPr lang="en-US" b="1" dirty="0"/>
              <a:t>No truncation/reordering attacks </a:t>
            </a:r>
            <a:r>
              <a:rPr lang="en-US" b="1" dirty="0" smtClean="0"/>
              <a:t>possible amongst the blocks of this message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610600" y="4947920"/>
            <a:ext cx="1214120" cy="122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08942" y="5227461"/>
            <a:ext cx="4507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2">
              <a:spcBef>
                <a:spcPts val="1000"/>
              </a:spcBef>
            </a:pPr>
            <a:r>
              <a:rPr lang="en-US" b="1" dirty="0" smtClean="0"/>
              <a:t>Direction of Message is Authenticated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545571" y="4947920"/>
            <a:ext cx="104909" cy="42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9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Security vs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Authenticated Encryption </a:t>
            </a:r>
            <a:r>
              <a:rPr lang="en-US" dirty="0" smtClean="0">
                <a:sym typeface="Wingdings" panose="05000000000000000000" pitchFamily="2" charset="2"/>
              </a:rPr>
              <a:t> CCA-Security (by definition)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CCA-Security does not necessarily imply Authenticate Encryption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But most natural CCA-Secure constructions are also Authenticated Encryption Schemes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 constructions are CCA-Secure, but do not provide Authenticated Encryptions, but they are less efficient.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Conceptual Distinction</a:t>
            </a:r>
          </a:p>
          <a:p>
            <a:pPr lvl="1"/>
            <a:r>
              <a:rPr lang="en-US" dirty="0" smtClean="0"/>
              <a:t>CCA-Security the goal is secrecy (hide message from active adversary)</a:t>
            </a:r>
          </a:p>
          <a:p>
            <a:pPr lvl="1"/>
            <a:r>
              <a:rPr lang="en-US" dirty="0" smtClean="0"/>
              <a:t>Authenticated Encryption: the goal is integrity + 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4: </a:t>
            </a:r>
            <a:r>
              <a:rPr lang="en-US" dirty="0"/>
              <a:t>Topic </a:t>
            </a:r>
            <a:r>
              <a:rPr lang="en-US" dirty="0" smtClean="0"/>
              <a:t>4: </a:t>
            </a:r>
            <a:br>
              <a:rPr lang="en-US" dirty="0" smtClean="0"/>
            </a:br>
            <a:r>
              <a:rPr lang="en-US" dirty="0"/>
              <a:t>Cryptographic Hash Functions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20" y="200501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 smtClean="0"/>
              <a:t>H(x)=y</a:t>
            </a:r>
            <a:endParaRPr lang="en-US" sz="1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2281" y="4580057"/>
                <a:ext cx="43637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Long Input: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81" y="4580057"/>
                <a:ext cx="4363719" cy="584775"/>
              </a:xfrm>
              <a:prstGeom prst="rect">
                <a:avLst/>
              </a:prstGeom>
              <a:blipFill>
                <a:blip r:embed="rId2"/>
                <a:stretch>
                  <a:fillRect l="-349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7043420" y="3515043"/>
            <a:ext cx="1267460" cy="103803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3639" y="4553079"/>
                <a:ext cx="4363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Short Output: </a:t>
                </a:r>
                <a:r>
                  <a:rPr lang="en-US" sz="3200" b="1" dirty="0" smtClean="0"/>
                  <a:t>y</a:t>
                </a:r>
                <a:r>
                  <a:rPr lang="en-US" sz="3200" dirty="0" smtClean="0"/>
                  <a:t> s.t.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m:rPr>
                              <m:nor/>
                            </m:rPr>
                            <a:rPr lang="en-US" sz="32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39" y="4553079"/>
                <a:ext cx="4363719" cy="1077218"/>
              </a:xfrm>
              <a:prstGeom prst="rect">
                <a:avLst/>
              </a:prstGeom>
              <a:blipFill>
                <a:blip r:embed="rId3"/>
                <a:stretch>
                  <a:fillRect l="-3631"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576320" y="3332480"/>
            <a:ext cx="1852932" cy="13309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 descr="Image result for pigeon hole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54" y="2371115"/>
            <a:ext cx="6671945" cy="44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8207"/>
            <a:ext cx="10515600" cy="8058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“You cannot fit 10 pigeons into 9 pigeonholes”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590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840" y="1847850"/>
            <a:ext cx="846836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By Pigeonhole Principle there must exist x and y s.t.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6000" dirty="0" smtClean="0"/>
              <a:t>H(x) = H(y)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CBC-MAC and Authenticated Encryption</a:t>
            </a:r>
          </a:p>
          <a:p>
            <a:r>
              <a:rPr lang="en-US" dirty="0"/>
              <a:t>Read Katz and Lindell 4.4-4.5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Hash Function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2172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Hash Tables</a:t>
            </a:r>
          </a:p>
          <a:p>
            <a:pPr lvl="1"/>
            <a:r>
              <a:rPr lang="en-US" sz="3600" dirty="0" smtClean="0"/>
              <a:t>O(1) lookup*</a:t>
            </a:r>
          </a:p>
          <a:p>
            <a:pPr lvl="1"/>
            <a:endParaRPr lang="en-US" sz="3600" dirty="0"/>
          </a:p>
          <a:p>
            <a:r>
              <a:rPr lang="en-US" sz="4000" dirty="0" smtClean="0"/>
              <a:t>“Good hash function” should yield “few collisions”</a:t>
            </a:r>
          </a:p>
          <a:p>
            <a:endParaRPr lang="en-US" sz="4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* Certain terms and conditions apply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Collision-Resistant 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Intuition</a:t>
                </a:r>
                <a:r>
                  <a:rPr lang="en-US" dirty="0" smtClean="0"/>
                  <a:t>: Hard for computationally bounded attacker to find </a:t>
                </a:r>
                <a:r>
                  <a:rPr lang="en-US" i="1" dirty="0" smtClean="0"/>
                  <a:t>any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s.t.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formalize this intuition?</a:t>
                </a:r>
              </a:p>
              <a:p>
                <a:r>
                  <a:rPr lang="en-US" b="1" dirty="0" smtClean="0"/>
                  <a:t>Attempt 1:</a:t>
                </a:r>
                <a:r>
                  <a:rPr lang="en-US" dirty="0" smtClean="0"/>
                  <a:t> For all PPT A,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The Problem: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given s.t.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are assuming that |x| </a:t>
                </a:r>
                <a:r>
                  <a:rPr lang="en-US" dirty="0"/>
                  <a:t>&gt;</a:t>
                </a:r>
                <a:r>
                  <a:rPr lang="en-US" dirty="0" smtClean="0"/>
                  <a:t> |H(x)|. Why?</a:t>
                </a:r>
              </a:p>
              <a:p>
                <a:pPr lvl="1"/>
                <a:r>
                  <a:rPr lang="en-US" dirty="0" smtClean="0"/>
                  <a:t>H(x)=x is perfectly collision resistant! (but with no compression)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Keyed Hash Function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</a:t>
                </a:r>
                <a:r>
                  <a:rPr lang="en-US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b="1" dirty="0"/>
                  <a:t>Input:</a:t>
                </a:r>
                <a:r>
                  <a:rPr lang="en-US" dirty="0"/>
                  <a:t> Random Bits R</a:t>
                </a:r>
              </a:p>
              <a:p>
                <a:pPr lvl="2"/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(Hashing Algorithm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b="1" dirty="0"/>
                  <a:t>Input: </a:t>
                </a:r>
                <a:r>
                  <a:rPr lang="en-US" dirty="0" smtClean="0"/>
                  <a:t>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  (unbounded length)</a:t>
                </a:r>
                <a:endParaRPr lang="en-US" dirty="0"/>
              </a:p>
              <a:p>
                <a:pPr lvl="2"/>
                <a:r>
                  <a:rPr lang="en-US" b="1" dirty="0"/>
                  <a:t>Output: </a:t>
                </a:r>
                <a:r>
                  <a:rPr lang="en-US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6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7809162" y="1696251"/>
            <a:ext cx="4369678" cy="3448497"/>
          </a:xfrm>
          <a:prstGeom prst="wedgeEllipseCallout">
            <a:avLst>
              <a:gd name="adj1" fmla="val -96225"/>
              <a:gd name="adj2" fmla="val -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is not key secret (just random)</a:t>
            </a:r>
            <a:endParaRPr lang="en-US" sz="2800" dirty="0"/>
          </a:p>
        </p:txBody>
      </p:sp>
      <p:sp>
        <p:nvSpPr>
          <p:cNvPr id="16" name="Oval Callout 15"/>
          <p:cNvSpPr/>
          <p:nvPr/>
        </p:nvSpPr>
        <p:spPr>
          <a:xfrm>
            <a:off x="564271" y="1536960"/>
            <a:ext cx="5821122" cy="2929512"/>
          </a:xfrm>
          <a:prstGeom prst="wedgeEllipseCallout">
            <a:avLst>
              <a:gd name="adj1" fmla="val -11658"/>
              <a:gd name="adj2" fmla="val 72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For simplicity we will sometimes just say that H (or H</a:t>
            </a:r>
            <a:r>
              <a:rPr lang="en-US" sz="2800" baseline="30000" dirty="0" smtClean="0">
                <a:ea typeface="Cambria Math" panose="02040503050406030204" pitchFamily="18" charset="0"/>
              </a:rPr>
              <a:t>s</a:t>
            </a:r>
            <a:r>
              <a:rPr lang="en-US" sz="2800" dirty="0" smtClean="0">
                <a:ea typeface="Cambria Math" panose="02040503050406030204" pitchFamily="18" charset="0"/>
              </a:rPr>
              <a:t>) is a collision resistant hash 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0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cryptographic hash functions used in practice are un-keyed</a:t>
            </a:r>
          </a:p>
          <a:p>
            <a:pPr lvl="1"/>
            <a:r>
              <a:rPr lang="en-US" dirty="0" smtClean="0"/>
              <a:t>Examples: MD5, SHA1, SHA2, SHA3</a:t>
            </a:r>
          </a:p>
          <a:p>
            <a:r>
              <a:rPr lang="en-US" dirty="0" smtClean="0"/>
              <a:t>Tricky to formally define collision resistance for keyless </a:t>
            </a:r>
            <a:r>
              <a:rPr lang="en-US" smtClean="0"/>
              <a:t>hash function</a:t>
            </a:r>
            <a:endParaRPr lang="en-US" dirty="0" smtClean="0"/>
          </a:p>
          <a:p>
            <a:pPr lvl="1"/>
            <a:r>
              <a:rPr lang="en-US" dirty="0" smtClean="0"/>
              <a:t>There is a PPT algorithm to find collisions</a:t>
            </a:r>
          </a:p>
          <a:p>
            <a:pPr lvl="1"/>
            <a:r>
              <a:rPr lang="en-US" dirty="0" smtClean="0"/>
              <a:t>We just usually can’t find this algorithm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67" y="4083915"/>
            <a:ext cx="5343072" cy="36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Topics 2&amp;3: Authenticated Encryption + CCA-Security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Secrecy vs Confidentiality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Authenticated Encryption</a:t>
            </a:r>
          </a:p>
          <a:p>
            <a:r>
              <a:rPr lang="en-US" dirty="0" smtClean="0"/>
              <a:t>Build Authenticated Encryption </a:t>
            </a:r>
            <a:r>
              <a:rPr lang="en-US" dirty="0"/>
              <a:t>Scheme with </a:t>
            </a:r>
            <a:r>
              <a:rPr lang="en-US" dirty="0" smtClean="0"/>
              <a:t>CCA-Security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Encryption:</a:t>
            </a:r>
            <a:r>
              <a:rPr lang="en-US" dirty="0" smtClean="0">
                <a:latin typeface="Cambria Math" panose="02040503050406030204" pitchFamily="18" charset="0"/>
              </a:rPr>
              <a:t> Hides a message from the attacker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Message Authentication Codes</a:t>
            </a:r>
            <a:r>
              <a:rPr lang="en-US" dirty="0" smtClean="0">
                <a:latin typeface="Cambria Math" panose="02040503050406030204" pitchFamily="18" charset="0"/>
              </a:rPr>
              <a:t>: Prevents attacker from tampering with message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Image result for why not b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60" y="3790155"/>
            <a:ext cx="2784475" cy="27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95049" y="280547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239041" y="2876297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1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4" grpId="0"/>
      <p:bldP spid="39" grpId="0"/>
      <p:bldP spid="41" grpId="0"/>
      <p:bldP spid="42" grpId="0"/>
      <p:bldP spid="4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Callout 2"/>
          <p:cNvSpPr/>
          <p:nvPr/>
        </p:nvSpPr>
        <p:spPr>
          <a:xfrm>
            <a:off x="7499437" y="2617023"/>
            <a:ext cx="3854363" cy="3448497"/>
          </a:xfrm>
          <a:prstGeom prst="wedgeEllipseCallout">
            <a:avLst>
              <a:gd name="adj1" fmla="val 28196"/>
              <a:gd name="adj2" fmla="val -93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Game is very similar to MAC-Forge game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Callout 27"/>
              <p:cNvSpPr/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/>
                  <a:t> an </a:t>
                </a:r>
                <a:r>
                  <a:rPr lang="en-US" sz="2800" b="1" dirty="0" smtClean="0"/>
                  <a:t>authenticated encryption scheme </a:t>
                </a:r>
                <a:r>
                  <a:rPr lang="en-US" sz="2800" dirty="0" smtClean="0"/>
                  <a:t>if it is CCA-secure </a:t>
                </a:r>
                <a:r>
                  <a:rPr lang="en-US" sz="2800" b="1" dirty="0" smtClean="0"/>
                  <a:t>and</a:t>
                </a:r>
                <a:r>
                  <a:rPr lang="en-US" sz="2800" dirty="0" smtClean="0"/>
                  <a:t> any PPT attacker wins </a:t>
                </a:r>
                <a:r>
                  <a:rPr lang="en-US" sz="2800" dirty="0" err="1" smtClean="0"/>
                  <a:t>Encforge</a:t>
                </a:r>
                <a:r>
                  <a:rPr lang="en-US" sz="2800" dirty="0" smtClean="0"/>
                  <a:t> with negligible probability 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Oval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1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23838</TotalTime>
  <Words>1414</Words>
  <Application>Microsoft Office PowerPoint</Application>
  <PresentationFormat>Widescreen</PresentationFormat>
  <Paragraphs>496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Open Sans</vt:lpstr>
      <vt:lpstr>Wingdings</vt:lpstr>
      <vt:lpstr>Office Theme</vt:lpstr>
      <vt:lpstr>Applied Cryptography </vt:lpstr>
      <vt:lpstr>Recap</vt:lpstr>
      <vt:lpstr>CBC-MAC</vt:lpstr>
      <vt:lpstr>Coming Soon</vt:lpstr>
      <vt:lpstr>Week 4</vt:lpstr>
      <vt:lpstr>Recap</vt:lpstr>
      <vt:lpstr>Authenticated Encryption</vt:lpstr>
      <vt:lpstr>Unforgeable Encryption Experiment (Encforge_(A,Π) (n)) </vt:lpstr>
      <vt:lpstr>Unforgeable Encryption Experiment (Encforge_(A,Π) (n)) </vt:lpstr>
      <vt:lpstr>Building Authenticated Encryption</vt:lpstr>
      <vt:lpstr>Building Authenticated Encryption</vt:lpstr>
      <vt:lpstr>Building Authenticated Encryption</vt:lpstr>
      <vt:lpstr>Independent Key Principle</vt:lpstr>
      <vt:lpstr>Building Authenticated Encryption</vt:lpstr>
      <vt:lpstr>Building Authenticated Encryption</vt:lpstr>
      <vt:lpstr>Building Authenticated Encryption</vt:lpstr>
      <vt:lpstr>Building Authenticated Encryption</vt:lpstr>
      <vt:lpstr>Building Authenticated Encryption</vt:lpstr>
      <vt:lpstr>Authenticate-then-Encrypt: A Bad Case</vt:lpstr>
      <vt:lpstr>Authenticate-then-Encrypt: A Bad Case</vt:lpstr>
      <vt:lpstr>Authenticate-then-Encrypt: A Bad Case</vt:lpstr>
      <vt:lpstr>Building Authenticated Encryption</vt:lpstr>
      <vt:lpstr>Recap</vt:lpstr>
      <vt:lpstr>Building Authenticated Encryption</vt:lpstr>
      <vt:lpstr>Building Authenticated Encryption</vt:lpstr>
      <vt:lpstr>Encryption Forgery Attacker (Encforge_(A,Π) (n)) </vt:lpstr>
      <vt:lpstr>Unforgeable Encryptions</vt:lpstr>
      <vt:lpstr>Unforgeable Encryptions</vt:lpstr>
      <vt:lpstr>Proof Sketch (CCA-Security)</vt:lpstr>
      <vt:lpstr>Proof Sketch</vt:lpstr>
      <vt:lpstr>Proof Sketch</vt:lpstr>
      <vt:lpstr>Secure Communication Session</vt:lpstr>
      <vt:lpstr>Secure Communication Session</vt:lpstr>
      <vt:lpstr>Galois Counter Mode (GCM)</vt:lpstr>
      <vt:lpstr>Authenticated Security vs CCA-Security</vt:lpstr>
      <vt:lpstr>Week 4: Topic 4:  Cryptographic Hash Functions  </vt:lpstr>
      <vt:lpstr>Hash Functions</vt:lpstr>
      <vt:lpstr>Pigeonhole Principle</vt:lpstr>
      <vt:lpstr>Hash Collisions</vt:lpstr>
      <vt:lpstr>Classical Hash Function Applications</vt:lpstr>
      <vt:lpstr>Collision-Resistant Hash Function</vt:lpstr>
      <vt:lpstr>Keyed Hash Function Syntax</vt:lpstr>
      <vt:lpstr>Collision Experiment (〖HashColl〗_(A,Π) (n)) </vt:lpstr>
      <vt:lpstr>Collision Experiment (〖HashColl〗_(A,Π) (n)) </vt:lpstr>
      <vt:lpstr>Theory vs Practice</vt:lpstr>
    </vt:vector>
  </TitlesOfParts>
  <Company>SERVERS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Cryptography</dc:title>
  <dc:creator/>
  <cp:lastModifiedBy>Ahmad S Alsadeh</cp:lastModifiedBy>
  <cp:revision>220</cp:revision>
  <dcterms:created xsi:type="dcterms:W3CDTF">2016-12-31T20:38:01Z</dcterms:created>
  <dcterms:modified xsi:type="dcterms:W3CDTF">2022-08-10T07:17:10Z</dcterms:modified>
</cp:coreProperties>
</file>