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5"/>
  </p:notesMasterIdLst>
  <p:sldIdLst>
    <p:sldId id="439" r:id="rId5"/>
    <p:sldId id="615" r:id="rId6"/>
    <p:sldId id="256" r:id="rId7"/>
    <p:sldId id="524" r:id="rId8"/>
    <p:sldId id="525" r:id="rId9"/>
    <p:sldId id="526" r:id="rId10"/>
    <p:sldId id="617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616" r:id="rId19"/>
    <p:sldId id="534" r:id="rId20"/>
    <p:sldId id="619" r:id="rId21"/>
    <p:sldId id="535" r:id="rId22"/>
    <p:sldId id="536" r:id="rId23"/>
    <p:sldId id="537" r:id="rId24"/>
    <p:sldId id="538" r:id="rId25"/>
    <p:sldId id="539" r:id="rId26"/>
    <p:sldId id="540" r:id="rId27"/>
    <p:sldId id="618" r:id="rId28"/>
    <p:sldId id="611" r:id="rId29"/>
    <p:sldId id="541" r:id="rId30"/>
    <p:sldId id="620" r:id="rId31"/>
    <p:sldId id="542" r:id="rId32"/>
    <p:sldId id="543" r:id="rId33"/>
    <p:sldId id="544" r:id="rId34"/>
    <p:sldId id="545" r:id="rId35"/>
    <p:sldId id="546" r:id="rId36"/>
    <p:sldId id="613" r:id="rId37"/>
    <p:sldId id="547" r:id="rId38"/>
    <p:sldId id="598" r:id="rId39"/>
    <p:sldId id="614" r:id="rId40"/>
    <p:sldId id="621" r:id="rId41"/>
    <p:sldId id="548" r:id="rId42"/>
    <p:sldId id="551" r:id="rId43"/>
    <p:sldId id="549" r:id="rId44"/>
    <p:sldId id="550" r:id="rId45"/>
    <p:sldId id="552" r:id="rId46"/>
    <p:sldId id="622" r:id="rId47"/>
    <p:sldId id="601" r:id="rId48"/>
    <p:sldId id="602" r:id="rId49"/>
    <p:sldId id="603" r:id="rId50"/>
    <p:sldId id="607" r:id="rId51"/>
    <p:sldId id="609" r:id="rId52"/>
    <p:sldId id="624" r:id="rId53"/>
    <p:sldId id="625" r:id="rId54"/>
    <p:sldId id="623" r:id="rId55"/>
    <p:sldId id="626" r:id="rId56"/>
    <p:sldId id="627" r:id="rId57"/>
    <p:sldId id="628" r:id="rId58"/>
    <p:sldId id="629" r:id="rId59"/>
    <p:sldId id="610" r:id="rId60"/>
    <p:sldId id="605" r:id="rId61"/>
    <p:sldId id="557" r:id="rId62"/>
    <p:sldId id="561" r:id="rId63"/>
    <p:sldId id="562" r:id="rId64"/>
    <p:sldId id="563" r:id="rId65"/>
    <p:sldId id="564" r:id="rId66"/>
    <p:sldId id="565" r:id="rId67"/>
    <p:sldId id="566" r:id="rId68"/>
    <p:sldId id="567" r:id="rId69"/>
    <p:sldId id="568" r:id="rId70"/>
    <p:sldId id="569" r:id="rId71"/>
    <p:sldId id="570" r:id="rId72"/>
    <p:sldId id="571" r:id="rId73"/>
    <p:sldId id="572" r:id="rId74"/>
    <p:sldId id="573" r:id="rId75"/>
    <p:sldId id="630" r:id="rId76"/>
    <p:sldId id="574" r:id="rId77"/>
    <p:sldId id="576" r:id="rId78"/>
    <p:sldId id="577" r:id="rId79"/>
    <p:sldId id="578" r:id="rId80"/>
    <p:sldId id="579" r:id="rId81"/>
    <p:sldId id="580" r:id="rId82"/>
    <p:sldId id="581" r:id="rId83"/>
    <p:sldId id="582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144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include r in the hash? Brute-force attack</a:t>
            </a:r>
            <a:r>
              <a:rPr lang="en-US" baseline="0" dirty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when attacker submits query H(</a:t>
            </a:r>
            <a:r>
              <a:rPr lang="en-US" dirty="0" err="1"/>
              <a:t>r’|m</a:t>
            </a:r>
            <a:r>
              <a:rPr lang="en-US" dirty="0"/>
              <a:t>’) we tell him that r’ is correct/incorrect. As long as r’ is incorrect the attacker learns</a:t>
            </a:r>
            <a:r>
              <a:rPr lang="en-US" baseline="0" dirty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/>
                  <a:t>against any attacker with q queries to H </a:t>
                </a:r>
                <a:endParaRPr lang="en-US" sz="3600" dirty="0" smtClean="0"/>
              </a:p>
              <a:p>
                <a:pPr lvl="1"/>
                <a:r>
                  <a:rPr lang="en-US" sz="3200" dirty="0" smtClean="0"/>
                  <a:t>Let BAD event that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 dirty="0" smtClean="0"/>
                  <a:t> for any message m’ on any of q queries</a:t>
                </a:r>
              </a:p>
              <a:p>
                <a:pPr lvl="1"/>
                <a:r>
                  <a:rPr lang="en-US" sz="3200" dirty="0"/>
                  <a:t>As long as the event BAD never occurs Bob learns nothing about m (in an information theoretic sense)</a:t>
                </a:r>
              </a:p>
              <a:p>
                <a:pPr lvl="1"/>
                <a:r>
                  <a:rPr lang="en-US" sz="3200" b="0" dirty="0" smtClean="0">
                    <a:ea typeface="Cambria Math"/>
                  </a:rPr>
                  <a:t>If r is a random n-bit string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BAD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q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baseline="30000" smtClean="0">
                            <a:latin typeface="Cambria Math" panose="02040503050406030204" pitchFamily="18" charset="0"/>
                            <a:ea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Disadvage</a:t>
            </a:r>
            <a:r>
              <a:rPr lang="en-US" baseline="0" dirty="0"/>
              <a:t> for not using randomized construction. </a:t>
            </a:r>
          </a:p>
          <a:p>
            <a:r>
              <a:rPr lang="en-US" baseline="0" dirty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Disadvage</a:t>
            </a:r>
            <a:r>
              <a:rPr lang="en-US" baseline="0" dirty="0"/>
              <a:t> for not using randomized construction. </a:t>
            </a:r>
          </a:p>
          <a:p>
            <a:r>
              <a:rPr lang="en-US" baseline="0" dirty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joke,</a:t>
            </a:r>
            <a:r>
              <a:rPr lang="en-US" baseline="0" dirty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joke,</a:t>
            </a:r>
            <a:r>
              <a:rPr lang="en-US" baseline="0" dirty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j denote the length of the chain before the cycle starts (3) in the example</a:t>
            </a:r>
            <a:r>
              <a:rPr lang="en-US" baseline="0" dirty="0"/>
              <a:t> and let c denote the length of the cycle</a:t>
            </a:r>
            <a:endParaRPr lang="en-US" dirty="0"/>
          </a:p>
          <a:p>
            <a:r>
              <a:rPr lang="en-US" dirty="0"/>
              <a:t>Let c</a:t>
            </a:r>
            <a:r>
              <a:rPr lang="en-US" baseline="0" dirty="0"/>
              <a:t> denote length of cycle and suppose that x_{2i} = </a:t>
            </a:r>
            <a:r>
              <a:rPr lang="en-US" baseline="0" dirty="0" err="1"/>
              <a:t>x_i</a:t>
            </a:r>
            <a:r>
              <a:rPr lang="en-US" baseline="0" dirty="0"/>
              <a:t> then we have 2i-j=</a:t>
            </a:r>
            <a:r>
              <a:rPr lang="en-US" baseline="0" dirty="0" err="1"/>
              <a:t>i</a:t>
            </a:r>
            <a:r>
              <a:rPr lang="en-US" baseline="0" dirty="0"/>
              <a:t>-j mod c. Implies that 2i=</a:t>
            </a:r>
            <a:r>
              <a:rPr lang="en-US" baseline="0" dirty="0" err="1"/>
              <a:t>c+i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have h(x_{j-1}) = h(x_{j+c-1}), </a:t>
            </a:r>
          </a:p>
          <a:p>
            <a:r>
              <a:rPr lang="en-US" baseline="0" dirty="0"/>
              <a:t>X reaches x_{j-1} in j-1 steps and x’ reaches x_{j+c-1}=x_{j+2c-1} in j-1 – steps (since we start at j)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j denote the length of the chain before the cycle starts (3) in the example</a:t>
            </a:r>
            <a:r>
              <a:rPr lang="en-US" baseline="0" dirty="0"/>
              <a:t> and let c denote the length of the cycle</a:t>
            </a:r>
            <a:endParaRPr lang="en-US" dirty="0"/>
          </a:p>
          <a:p>
            <a:r>
              <a:rPr lang="en-US" dirty="0"/>
              <a:t>Let c</a:t>
            </a:r>
            <a:r>
              <a:rPr lang="en-US" baseline="0" dirty="0"/>
              <a:t> denote length of cycle and suppose that x_{2i} = </a:t>
            </a:r>
            <a:r>
              <a:rPr lang="en-US" baseline="0" dirty="0" err="1"/>
              <a:t>x_i</a:t>
            </a:r>
            <a:r>
              <a:rPr lang="en-US" baseline="0" dirty="0"/>
              <a:t> then we have 2i-j=</a:t>
            </a:r>
            <a:r>
              <a:rPr lang="en-US" baseline="0" dirty="0" err="1"/>
              <a:t>i</a:t>
            </a:r>
            <a:r>
              <a:rPr lang="en-US" baseline="0" dirty="0"/>
              <a:t>-j mod c. Implies that 2i=</a:t>
            </a:r>
            <a:r>
              <a:rPr lang="en-US" baseline="0" dirty="0" err="1"/>
              <a:t>c+i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en-US" baseline="0" dirty="0"/>
              <a:t> have h(x_{j-1}) = h(x_{j+c-1}), </a:t>
            </a:r>
          </a:p>
          <a:p>
            <a:r>
              <a:rPr lang="en-US" baseline="0" dirty="0"/>
              <a:t>X reaches x_{j-1} in j-1 steps and x’ reaches x_{j+c-1}=x_{j+2c-1} in j-1 – steps (since we start at j)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21" Type="http://schemas.openxmlformats.org/officeDocument/2006/relationships/image" Target="../media/image86.png"/><Relationship Id="rId7" Type="http://schemas.openxmlformats.org/officeDocument/2006/relationships/image" Target="../media/image17.png"/><Relationship Id="rId12" Type="http://schemas.openxmlformats.org/officeDocument/2006/relationships/image" Target="../media/image5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15" Type="http://schemas.openxmlformats.org/officeDocument/2006/relationships/image" Target="../media/image69.png"/><Relationship Id="rId10" Type="http://schemas.openxmlformats.org/officeDocument/2006/relationships/image" Target="../media/image53.png"/><Relationship Id="rId19" Type="http://schemas.openxmlformats.org/officeDocument/2006/relationships/image" Target="../media/image83.png"/><Relationship Id="rId9" Type="http://schemas.openxmlformats.org/officeDocument/2006/relationships/image" Target="../media/image52.png"/><Relationship Id="rId1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5.png"/><Relationship Id="rId3" Type="http://schemas.openxmlformats.org/officeDocument/2006/relationships/image" Target="../media/image381.png"/><Relationship Id="rId17" Type="http://schemas.openxmlformats.org/officeDocument/2006/relationships/image" Target="../media/image64.png"/><Relationship Id="rId2" Type="http://schemas.openxmlformats.org/officeDocument/2006/relationships/image" Target="../media/image370.png"/><Relationship Id="rId16" Type="http://schemas.openxmlformats.org/officeDocument/2006/relationships/image" Target="../media/image63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28" Type="http://schemas.openxmlformats.org/officeDocument/2006/relationships/image" Target="../media/image109.png"/><Relationship Id="rId15" Type="http://schemas.openxmlformats.org/officeDocument/2006/relationships/image" Target="../media/image62.png"/><Relationship Id="rId10" Type="http://schemas.openxmlformats.org/officeDocument/2006/relationships/image" Target="../media/image55.png"/><Relationship Id="rId19" Type="http://schemas.openxmlformats.org/officeDocument/2006/relationships/image" Target="../media/image66.png"/><Relationship Id="rId27" Type="http://schemas.openxmlformats.org/officeDocument/2006/relationships/image" Target="../media/image108.png"/><Relationship Id="rId1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106.png"/><Relationship Id="rId5" Type="http://schemas.openxmlformats.org/officeDocument/2006/relationships/image" Target="../media/image76.png"/><Relationship Id="rId15" Type="http://schemas.openxmlformats.org/officeDocument/2006/relationships/image" Target="../media/image380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371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3" Type="http://schemas.openxmlformats.org/officeDocument/2006/relationships/image" Target="../media/image74.png"/><Relationship Id="rId12" Type="http://schemas.openxmlformats.org/officeDocument/2006/relationships/image" Target="../media/image1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image" Target="../media/image76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75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3.png"/><Relationship Id="rId18" Type="http://schemas.openxmlformats.org/officeDocument/2006/relationships/image" Target="../media/image391.png"/><Relationship Id="rId3" Type="http://schemas.openxmlformats.org/officeDocument/2006/relationships/image" Target="../media/image55.png"/><Relationship Id="rId7" Type="http://schemas.openxmlformats.org/officeDocument/2006/relationships/image" Target="../media/image40.png"/><Relationship Id="rId12" Type="http://schemas.openxmlformats.org/officeDocument/2006/relationships/image" Target="../media/image62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59.png"/><Relationship Id="rId5" Type="http://schemas.openxmlformats.org/officeDocument/2006/relationships/image" Target="../media/image381.png"/><Relationship Id="rId15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image" Target="../media/image42.png"/><Relationship Id="rId4" Type="http://schemas.openxmlformats.org/officeDocument/2006/relationships/image" Target="../media/image370.png"/><Relationship Id="rId9" Type="http://schemas.openxmlformats.org/officeDocument/2006/relationships/image" Target="../media/image109.png"/><Relationship Id="rId1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3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4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4" Type="http://schemas.openxmlformats.org/officeDocument/2006/relationships/image" Target="../media/image44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3.png"/><Relationship Id="rId18" Type="http://schemas.openxmlformats.org/officeDocument/2006/relationships/image" Target="../media/image89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87.png"/><Relationship Id="rId2" Type="http://schemas.openxmlformats.org/officeDocument/2006/relationships/image" Target="../media/image4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4" Type="http://schemas.openxmlformats.org/officeDocument/2006/relationships/image" Target="../media/image48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3.png"/><Relationship Id="rId18" Type="http://schemas.openxmlformats.org/officeDocument/2006/relationships/image" Target="../media/image96.png"/><Relationship Id="rId3" Type="http://schemas.openxmlformats.org/officeDocument/2006/relationships/image" Target="../media/image370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3900.png"/><Relationship Id="rId2" Type="http://schemas.openxmlformats.org/officeDocument/2006/relationships/image" Target="../media/image95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158.png"/><Relationship Id="rId5" Type="http://schemas.openxmlformats.org/officeDocument/2006/relationships/image" Target="../media/image153.png"/><Relationship Id="rId15" Type="http://schemas.openxmlformats.org/officeDocument/2006/relationships/image" Target="../media/image165.png"/><Relationship Id="rId10" Type="http://schemas.openxmlformats.org/officeDocument/2006/relationships/image" Target="../media/image157.png"/><Relationship Id="rId19" Type="http://schemas.openxmlformats.org/officeDocument/2006/relationships/image" Target="../media/image97.png"/><Relationship Id="rId4" Type="http://schemas.openxmlformats.org/officeDocument/2006/relationships/image" Target="../media/image44.png"/><Relationship Id="rId9" Type="http://schemas.openxmlformats.org/officeDocument/2006/relationships/image" Target="../media/image156.png"/><Relationship Id="rId14" Type="http://schemas.openxmlformats.org/officeDocument/2006/relationships/image" Target="../media/image1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1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78.png"/><Relationship Id="rId12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129.png"/><Relationship Id="rId4" Type="http://schemas.openxmlformats.org/officeDocument/2006/relationships/image" Target="../media/image75.png"/><Relationship Id="rId9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4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0.png"/><Relationship Id="rId4" Type="http://schemas.openxmlformats.org/officeDocument/2006/relationships/image" Target="../media/image3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.jpe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Applied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/>
              <a:t>Week 5: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Cryptographic Hash Functions</a:t>
            </a:r>
            <a:endParaRPr lang="en-US" sz="2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HMACs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Generic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/>
              <a:t>Applications of Hashing</a:t>
            </a:r>
          </a:p>
          <a:p>
            <a:pPr algn="l"/>
            <a:r>
              <a:rPr lang="en-US" sz="2900" b="1" dirty="0"/>
              <a:t>Readings: </a:t>
            </a:r>
            <a:r>
              <a:rPr lang="en-US" sz="2900" dirty="0"/>
              <a:t>Katz and Lindell Chapter 5, Appendix A.4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Requirements for 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Preimage Resistance (One-</a:t>
            </a:r>
            <a:r>
              <a:rPr lang="en-US" dirty="0" err="1"/>
              <a:t>Wayness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s,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  <a:blipFill>
                <a:blip r:embed="rId5"/>
                <a:stretch>
                  <a:fillRect l="-14423" t="-10526" r="-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PreImgRes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81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Most cryptographic hash functions accept fixed length inputs</a:t>
                </a:r>
              </a:p>
              <a:p>
                <a:endParaRPr lang="en-US" dirty="0"/>
              </a:p>
              <a:p>
                <a:r>
                  <a:rPr lang="en-US" dirty="0"/>
                  <a:t>What if we want to hash arbitrary length strings?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Construction: </a:t>
                </a:r>
                <a:r>
                  <a:rPr lang="en-US" dirty="0"/>
                  <a:t>Suppose (</a:t>
                </a:r>
                <a:r>
                  <a:rPr lang="en-US" dirty="0" err="1"/>
                  <a:t>Gen,h</a:t>
                </a:r>
                <a:r>
                  <a:rPr lang="en-US" dirty="0"/>
                  <a:t>) fixed length hash function from 2n bits to n bits,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as follows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Construction: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Break x into n bit segments x</a:t>
                </a:r>
                <a:r>
                  <a:rPr lang="en-US" b="0" baseline="-25000" dirty="0"/>
                  <a:t>1</a:t>
                </a:r>
                <a:r>
                  <a:rPr lang="en-US" b="0" dirty="0"/>
                  <a:t>,..,x</a:t>
                </a:r>
                <a:r>
                  <a:rPr lang="en-US" b="0" baseline="-25000" dirty="0"/>
                  <a:t>d</a:t>
                </a:r>
                <a:r>
                  <a:rPr lang="en-US" b="0" dirty="0"/>
                  <a:t> (pad last block by 0’s)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 to d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encodes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an n-bit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Show that any collision in H</a:t>
                </a:r>
                <a:r>
                  <a:rPr lang="en-US" baseline="30000" dirty="0"/>
                  <a:t>s</a:t>
                </a:r>
                <a:r>
                  <a:rPr lang="en-US" dirty="0"/>
                  <a:t> yields a collision in </a:t>
                </a:r>
                <a:r>
                  <a:rPr lang="en-US" dirty="0" err="1"/>
                  <a:t>h</a:t>
                </a:r>
                <a:r>
                  <a:rPr lang="en-US" baseline="30000" dirty="0" err="1"/>
                  <a:t>s</a:t>
                </a:r>
                <a:r>
                  <a:rPr lang="en-US" dirty="0"/>
                  <a:t>. Thus a PPT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for (</a:t>
                </a:r>
                <a:r>
                  <a:rPr lang="en-US" dirty="0" err="1"/>
                  <a:t>Gen,H</a:t>
                </a:r>
                <a:r>
                  <a:rPr lang="en-US" dirty="0"/>
                  <a:t>) can be transformed into PPT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for (</a:t>
                </a:r>
                <a:r>
                  <a:rPr lang="en-US" dirty="0" err="1"/>
                  <a:t>Gen,h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that  A</a:t>
                </a:r>
                <a:r>
                  <a:rPr lang="en-US" baseline="-25000" dirty="0"/>
                  <a:t>H</a:t>
                </a:r>
                <a:r>
                  <a:rPr lang="en-US" dirty="0"/>
                  <a:t> finds a collision i.e., distinct x and x’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 x and x’ may have different lengths)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We will extract a collision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Case 1: L=|x|=|x’|=L’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blipFill>
                <a:blip r:embed="rId5"/>
                <a:stretch>
                  <a:fillRect l="-1815" t="-566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S</a:t>
                </a:r>
                <a:r>
                  <a:rPr lang="en-US" dirty="0"/>
                  <a:t>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Case 1: L=|x|=|x’|=L’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91151" y="4351131"/>
                <a:ext cx="726577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51" y="4351131"/>
                <a:ext cx="7265772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1961" y="5405736"/>
                <a:ext cx="3587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961" y="5405736"/>
                <a:ext cx="3587136" cy="646331"/>
              </a:xfrm>
              <a:prstGeom prst="rect">
                <a:avLst/>
              </a:prstGeom>
              <a:blipFill>
                <a:blip r:embed="rId5"/>
                <a:stretch>
                  <a:fillRect l="-1358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6091009"/>
                <a:ext cx="796948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6091009"/>
                <a:ext cx="7969489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5910" y="5503063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Case 1: |x|=|x’|  (proof for case two is similar)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289" y="43592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6921" y="4359296"/>
                <a:ext cx="10676919" cy="138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If for some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i</a:t>
                </a:r>
                <a:r>
                  <a:rPr lang="en-US" sz="2800" dirty="0">
                    <a:ea typeface="Cambria Math" panose="02040503050406030204" pitchFamily="18" charset="0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then we will find a collision</a:t>
                </a:r>
              </a:p>
              <a:p>
                <a:endParaRPr lang="en-US" sz="2800" b="1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But x and x’ are different so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!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1" y="4359296"/>
                <a:ext cx="10676919" cy="1385507"/>
              </a:xfrm>
              <a:prstGeom prst="rect">
                <a:avLst/>
              </a:prstGeom>
              <a:blipFill>
                <a:blip r:embed="rId3"/>
                <a:stretch>
                  <a:fillRect l="-119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(Concrete Version): </a:t>
                </a:r>
                <a:r>
                  <a:rPr lang="en-US" dirty="0"/>
                  <a:t>If (</a:t>
                </a:r>
                <a:r>
                  <a:rPr lang="en-US" dirty="0" err="1"/>
                  <a:t>Gen,h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-collision resistant then (</a:t>
                </a:r>
                <a:r>
                  <a:rPr lang="en-US" dirty="0" err="1"/>
                  <a:t>Gen,H</a:t>
                </a:r>
                <a:r>
                  <a:rPr lang="en-US" dirty="0"/>
                  <a:t>) is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-collision resistant for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 </a:t>
                </a:r>
                <a:r>
                  <a:rPr lang="en-US" dirty="0"/>
                  <a:t>Run attacker A</a:t>
                </a:r>
                <a:r>
                  <a:rPr lang="en-US" baseline="-25000" dirty="0"/>
                  <a:t>H</a:t>
                </a:r>
                <a:r>
                  <a:rPr lang="en-US" dirty="0"/>
                  <a:t> to get pair x and x’ (time t), then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values to extract collision.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877961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005627"/>
                <a:ext cx="419100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No </a:t>
                </a:r>
                <a:r>
                  <a:rPr lang="en-US" b="1" dirty="0">
                    <a:sym typeface="Wingdings" panose="05000000000000000000" pitchFamily="2" charset="2"/>
                  </a:rPr>
                  <a:t> Found collision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45" y="5279411"/>
                <a:ext cx="3027880" cy="646331"/>
              </a:xfrm>
              <a:prstGeom prst="rect">
                <a:avLst/>
              </a:prstGeom>
              <a:blipFill>
                <a:blip r:embed="rId5"/>
                <a:stretch>
                  <a:fillRect l="-1815" t="-566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7176003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205807" y="5417911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/>
              <a:t>Week 5: Topic 2: </a:t>
            </a:r>
            <a:br>
              <a:rPr lang="en-US" dirty="0"/>
            </a:br>
            <a:r>
              <a:rPr lang="en-US" dirty="0"/>
              <a:t>HMACs and Generic Attacks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for Arbitrary Length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Mac</a:t>
                </a:r>
                <a:r>
                  <a:rPr lang="en-US" sz="3200" baseline="-25000" dirty="0" err="1"/>
                  <a:t>K</a:t>
                </a:r>
                <a:r>
                  <a:rPr lang="en-US" sz="3200" dirty="0"/>
                  <a:t>(m)=</a:t>
                </a:r>
              </a:p>
              <a:p>
                <a:pPr lvl="1"/>
                <a:r>
                  <a:rPr lang="en-US" sz="3200" dirty="0"/>
                  <a:t>Select random n/4 bit string r</a:t>
                </a:r>
              </a:p>
              <a:p>
                <a:pPr lvl="1"/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</a:p>
              <a:p>
                <a:pPr lvl="2"/>
                <a:r>
                  <a:rPr lang="en-US" sz="2800" dirty="0"/>
                  <a:t>(Note: 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4.8: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Authenticated Encryption + CCA-Security</a:t>
                </a:r>
              </a:p>
              <a:p>
                <a:pPr lvl="1"/>
                <a:r>
                  <a:rPr lang="en-US" strike="sngStrike" dirty="0">
                    <a:solidFill>
                      <a:srgbClr val="FF0000"/>
                    </a:solidFill>
                  </a:rPr>
                  <a:t>Encrypt and Authenticate [SSL]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</a:rPr>
                  <a:t>Authenticate then Encrypt [TLS] (Caution Required)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Encrypt </a:t>
                </a:r>
                <a:r>
                  <a:rPr lang="en-US" b="1" dirty="0">
                    <a:solidFill>
                      <a:srgbClr val="00B050"/>
                    </a:solidFill>
                  </a:rPr>
                  <a:t>then</a:t>
                </a:r>
                <a:r>
                  <a:rPr lang="en-US" dirty="0">
                    <a:solidFill>
                      <a:srgbClr val="00B050"/>
                    </a:solidFill>
                  </a:rPr>
                  <a:t> Authenticate!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Secure Communication</a:t>
                </a:r>
              </a:p>
              <a:p>
                <a:pPr lvl="1"/>
                <a:r>
                  <a:rPr lang="en-US" dirty="0"/>
                  <a:t>Attacks: Reflection/Replay/Reordering + Defenses</a:t>
                </a:r>
              </a:p>
              <a:p>
                <a:pPr lvl="1"/>
                <a:r>
                  <a:rPr lang="en-US" dirty="0"/>
                  <a:t>AES-GCM</a:t>
                </a:r>
              </a:p>
              <a:p>
                <a:r>
                  <a:rPr lang="en-US" dirty="0"/>
                  <a:t>Cryptographic Hash Functions</a:t>
                </a:r>
              </a:p>
              <a:p>
                <a:pPr lvl="1"/>
                <a:r>
                  <a:rPr lang="en-US" dirty="0"/>
                  <a:t>Definitional Challenges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for Arbitrary Length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Mac</a:t>
                </a:r>
                <a:r>
                  <a:rPr lang="en-US" sz="3200" baseline="-25000" dirty="0" err="1"/>
                  <a:t>K</a:t>
                </a:r>
                <a:r>
                  <a:rPr lang="en-US" sz="3200" dirty="0"/>
                  <a:t>(m)=</a:t>
                </a:r>
              </a:p>
              <a:p>
                <a:pPr lvl="1"/>
                <a:r>
                  <a:rPr lang="en-US" sz="3200" dirty="0"/>
                  <a:t>Select random n/4 bit string r</a:t>
                </a:r>
              </a:p>
              <a:p>
                <a:pPr lvl="1"/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</a:p>
              <a:p>
                <a:pPr lvl="2"/>
                <a:r>
                  <a:rPr lang="en-US" sz="2800" dirty="0"/>
                  <a:t>(Note: 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4.8: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Disadvantages: Lose Strong-MAC Guarantee</a:t>
            </a:r>
          </a:p>
          <a:p>
            <a:pPr algn="ctr"/>
            <a:r>
              <a:rPr lang="en-US" sz="3200" dirty="0"/>
              <a:t>(Multiple valid MACs of same message)</a:t>
            </a:r>
          </a:p>
        </p:txBody>
      </p:sp>
    </p:spTree>
    <p:extLst>
      <p:ext uri="{BB962C8B-B14F-4D97-AF65-F5344CB8AC3E}">
        <p14:creationId xmlns:p14="http://schemas.microsoft.com/office/powerpoint/2010/main" val="230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300" dirty="0"/>
                  <a:t>Start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3300" dirty="0"/>
                  <a:t>, a secure MAC for messages of fixed length, 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a collision resistant hash function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500" dirty="0"/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i="1" baseline="-250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300" b="1" dirty="0"/>
                  <a:t>Theorem 5.6: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300" dirty="0"/>
                  <a:t> is a secure MAC for arbitrary length message assuming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300" dirty="0"/>
                  <a:t> is a secure MAC 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is collision resistant.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Note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canonical.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  <a:blipFill>
                <a:blip r:embed="rId2"/>
                <a:stretch>
                  <a:fillRect l="-989" t="-3501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5.6: </a:t>
                </a:r>
                <a:r>
                  <a:rPr lang="en-US" dirty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If attacker successfully forges a valid MAC tag t’ for unseen message m’ then either</a:t>
                </a:r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some previously requested message m</a:t>
                </a:r>
                <a:r>
                  <a:rPr lang="en-US" baseline="-25000" dirty="0"/>
                  <a:t>i</a:t>
                </a:r>
              </a:p>
              <a:p>
                <a:r>
                  <a:rPr lang="en-US" b="1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every previously requested message m</a:t>
                </a:r>
                <a:r>
                  <a:rPr lang="en-US" baseline="-25000" dirty="0"/>
                  <a:t>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5.6: </a:t>
                </a:r>
                <a:r>
                  <a:rPr lang="en-US" dirty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If attacker successfully forges a valid MAC tag t’ for unseen message m’ then either</a:t>
                </a:r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some previously requested message m</a:t>
                </a:r>
                <a:r>
                  <a:rPr lang="en-US" baseline="-25000" dirty="0"/>
                  <a:t>i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every previously requested message m</a:t>
                </a:r>
                <a:r>
                  <a:rPr lang="en-US" baseline="-25000" dirty="0"/>
                  <a:t>i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Violates security of the original fixed length MAC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and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(</a:t>
                </a:r>
                <a:r>
                  <a:rPr lang="en-US" dirty="0" err="1"/>
                  <a:t>Mac,Vrfy</a:t>
                </a:r>
                <a:r>
                  <a:rPr lang="en-US" dirty="0"/>
                  <a:t>) a MAC for messages of fixed length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/>
                  <a:t>Theorem 5.6 (Concrete Version):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and (</a:t>
                </a:r>
                <a:r>
                  <a:rPr lang="en-US" dirty="0" err="1"/>
                  <a:t>Gen</a:t>
                </a:r>
                <a:r>
                  <a:rPr lang="en-US" baseline="-25000" dirty="0" err="1"/>
                  <a:t>H</a:t>
                </a:r>
                <a:r>
                  <a:rPr lang="en-US" dirty="0" err="1"/>
                  <a:t>,H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𝐻𝑎𝑠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resistant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𝑠𝑒𝑐𝑢𝑟𝑒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Proof Intuition: </a:t>
                </a:r>
                <a:r>
                  <a:rPr lang="en-US" dirty="0"/>
                  <a:t>When A succeeds we either get a hash collision (case 1) or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forgery (case 2)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𝑀𝐴𝐶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secure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attacker A</a:t>
                </a:r>
              </a:p>
              <a:p>
                <a:pPr marL="0" indent="0">
                  <a:buNone/>
                </a:pPr>
                <a:r>
                  <a:rPr lang="en-US" dirty="0"/>
                  <a:t>     when attacker makes a query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</a:t>
                </a:r>
              </a:p>
              <a:p>
                <a:pPr marL="0" indent="0">
                  <a:buNone/>
                </a:pPr>
                <a:r>
                  <a:rPr lang="en-US" dirty="0"/>
                  <a:t>      1. compute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marL="0" indent="0">
                  <a:buNone/>
                </a:pPr>
                <a:r>
                  <a:rPr lang="en-US" dirty="0"/>
                  <a:t>      2. forward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oracle to get back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     A’s tag yields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forgery for new message with probability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/>
                  <a:t>Similar argument I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case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𝐻𝐴𝑆𝐻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we could violate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𝐻𝑎𝑠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collision resistance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Therefore, A succeeds with probability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15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Collision Resistant Hash Functions (</a:t>
            </a:r>
            <a:r>
              <a:rPr lang="en-US" dirty="0" err="1"/>
              <a:t>Gen,H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Definitional challenges</a:t>
            </a:r>
          </a:p>
          <a:p>
            <a:pPr lvl="1"/>
            <a:r>
              <a:rPr lang="en-US" dirty="0"/>
              <a:t>Gen(1</a:t>
            </a:r>
            <a:r>
              <a:rPr lang="en-US" baseline="30000" dirty="0"/>
              <a:t>n</a:t>
            </a:r>
            <a:r>
              <a:rPr lang="en-US" dirty="0"/>
              <a:t>) outputs a public seed. </a:t>
            </a:r>
          </a:p>
          <a:p>
            <a:endParaRPr lang="en-US" dirty="0"/>
          </a:p>
          <a:p>
            <a:r>
              <a:rPr lang="en-US" dirty="0" err="1"/>
              <a:t>Merkle-Damgård</a:t>
            </a:r>
            <a:r>
              <a:rPr lang="en-US" dirty="0"/>
              <a:t> construction to hash arbitrary length strings</a:t>
            </a:r>
          </a:p>
          <a:p>
            <a:pPr lvl="1"/>
            <a:r>
              <a:rPr lang="en-US" dirty="0"/>
              <a:t>Proof of correctness</a:t>
            </a:r>
          </a:p>
          <a:p>
            <a:endParaRPr lang="en-US" dirty="0"/>
          </a:p>
          <a:p>
            <a:r>
              <a:rPr lang="en-US" dirty="0"/>
              <a:t>Hash and MAC construction</a:t>
            </a:r>
          </a:p>
          <a:p>
            <a:pPr lvl="1"/>
            <a:r>
              <a:rPr lang="en-US" dirty="0"/>
              <a:t>Proof of correctness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from Collision Resistant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Failed Attempt: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the length of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/>
                  <a:t> is broken?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94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7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from Collision Resistant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Failed Attempt: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encode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/>
                  <a:t> is broken?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Attacker asks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Attacker computes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b="1" dirty="0"/>
                  <a:t> which is a forgery for the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94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>
                    <a:ea typeface="Cambria Math" panose="02040503050406030204" pitchFamily="18" charset="0"/>
                  </a:rPr>
                  <a:t>ipad</a:t>
                </a:r>
                <a:r>
                  <a:rPr lang="en-US" sz="3600" dirty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>
                    <a:ea typeface="Cambria Math" panose="02040503050406030204" pitchFamily="18" charset="0"/>
                  </a:rPr>
                  <a:t>opad</a:t>
                </a:r>
                <a:r>
                  <a:rPr lang="en-US" sz="3600" dirty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Allows us to prove security from </a:t>
                </a:r>
                <a:r>
                  <a:rPr lang="en-US" sz="3600" i="1" dirty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>
                    <a:ea typeface="Cambria Math" panose="02040503050406030204" pitchFamily="18" charset="0"/>
                  </a:rPr>
                  <a:t>s</a:t>
                </a:r>
              </a:p>
              <a:p>
                <a:pPr marL="0" indent="0">
                  <a:buNone/>
                </a:pPr>
                <a:endParaRPr lang="en-US" sz="3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/>
              <a:t>Week 5: Topic 1: </a:t>
            </a:r>
            <a:br>
              <a:rPr lang="en-US" dirty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(Informal)</a:t>
                </a:r>
                <a:r>
                  <a:rPr lang="en-US" dirty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is weakly collision resistant and that (certain other plausible assumptions hold) this is a secure MAC.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Weak Collision Resistance: </a:t>
                </a:r>
                <a:r>
                  <a:rPr lang="en-US" dirty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Attacker Goal: </a:t>
                </a:r>
                <a:r>
                  <a:rPr lang="en-US" dirty="0"/>
                  <a:t>Find distinct m</a:t>
                </a:r>
                <a:r>
                  <a:rPr lang="en-US" dirty="0" smtClean="0"/>
                  <a:t>, m</a:t>
                </a:r>
                <a:r>
                  <a:rPr lang="en-US" dirty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0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/>
              <a:t>However, HMAC-MD5 remained unbroken after MD5 was broken</a:t>
            </a:r>
          </a:p>
          <a:p>
            <a:pPr lvl="1"/>
            <a:r>
              <a:rPr lang="en-US" dirty="0"/>
              <a:t>Gave developers time to replace HMAC-MD5</a:t>
            </a:r>
          </a:p>
          <a:p>
            <a:pPr lvl="1"/>
            <a:r>
              <a:rPr lang="en-US" dirty="0"/>
              <a:t>Nevertheless, don’t use HMAC-MD5!</a:t>
            </a:r>
          </a:p>
          <a:p>
            <a:r>
              <a:rPr lang="en-US" dirty="0"/>
              <a:t>HMAC-SHA1 still seems to be okay (temporarily), despite collision</a:t>
            </a:r>
          </a:p>
          <a:p>
            <a:r>
              <a:rPr lang="en-US" dirty="0"/>
              <a:t>HMAC is efficient and unbroken</a:t>
            </a:r>
          </a:p>
          <a:p>
            <a:pPr lvl="1"/>
            <a:r>
              <a:rPr lang="en-US" dirty="0"/>
              <a:t>CBC-MAC was not widely deployed because it is “too slow”</a:t>
            </a:r>
          </a:p>
          <a:p>
            <a:pPr lvl="1"/>
            <a:r>
              <a:rPr lang="en-US" dirty="0"/>
              <a:t>Instead practitioners often used heuristic constructions (which were breakable)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1:</a:t>
                </a:r>
                <a:r>
                  <a:rPr lang="en-US" dirty="0"/>
                  <a:t> Evaluate H(.) on 2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+1 distinct inputs.</a:t>
                </a:r>
              </a:p>
              <a:p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 descr="Image result for pigeon hole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4" y="4064000"/>
            <a:ext cx="3686303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822322" y="1690688"/>
            <a:ext cx="3749918" cy="3448497"/>
          </a:xfrm>
          <a:prstGeom prst="wedgeEllipseCallout">
            <a:avLst>
              <a:gd name="adj1" fmla="val -79019"/>
              <a:gd name="adj2" fmla="val 3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4328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limUpp>
                        <m:limUpp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sz="3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</m:oMath>
                  </m:oMathPara>
                </a14:m>
                <a:endParaRPr lang="en-US" sz="3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2192000" cy="4895851"/>
              </a:xfrm>
              <a:blipFill>
                <a:blip r:embed="rId2"/>
                <a:stretch>
                  <a:fillRect l="-900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91" y="4611130"/>
                <a:ext cx="784178" cy="1084079"/>
              </a:xfrm>
              <a:prstGeom prst="rect">
                <a:avLst/>
              </a:prstGeom>
              <a:blipFill>
                <a:blip r:embed="rId4"/>
                <a:stretch>
                  <a:fillRect r="-1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9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i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3000" baseline="-25000" dirty="0"/>
                            <m:t>j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75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37154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6960" y="360118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2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3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Attack 2:</a:t>
                </a:r>
                <a:r>
                  <a:rPr lang="en-US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distinct inputs x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q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func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24" y="1410322"/>
                <a:ext cx="7928975" cy="2354893"/>
              </a:xfrm>
              <a:prstGeom prst="wedgeRectCallout">
                <a:avLst>
                  <a:gd name="adj1" fmla="val -37500"/>
                  <a:gd name="adj2" fmla="val 10718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789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Collision Resistant Hash Functions</a:t>
                </a:r>
              </a:p>
              <a:p>
                <a:r>
                  <a:rPr lang="en-US" dirty="0" err="1" smtClean="0"/>
                  <a:t>Merkle</a:t>
                </a:r>
                <a:r>
                  <a:rPr lang="en-US" dirty="0" smtClean="0"/>
                  <a:t>–</a:t>
                </a:r>
                <a:r>
                  <a:rPr lang="en-US" dirty="0" err="1" smtClean="0"/>
                  <a:t>Damgård</a:t>
                </a:r>
                <a:r>
                  <a:rPr lang="en-US" dirty="0" smtClean="0"/>
                  <a:t> Construction</a:t>
                </a:r>
              </a:p>
              <a:p>
                <a:r>
                  <a:rPr lang="en-US" dirty="0" smtClean="0"/>
                  <a:t>Applications to MACs</a:t>
                </a:r>
              </a:p>
              <a:p>
                <a:pPr lvl="1"/>
                <a:r>
                  <a:rPr lang="en-US" dirty="0" smtClean="0"/>
                  <a:t>Hash and MAC</a:t>
                </a:r>
              </a:p>
              <a:p>
                <a:pPr lvl="1"/>
                <a:r>
                  <a:rPr lang="en-US" dirty="0" smtClean="0"/>
                  <a:t>Failed MAC: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HMAC</a:t>
                </a:r>
              </a:p>
              <a:p>
                <a:r>
                  <a:rPr lang="en-US" dirty="0" smtClean="0"/>
                  <a:t>Birthday Attack: Finds collision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(and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Reminder: </a:t>
                </a:r>
                <a:r>
                  <a:rPr lang="en-US" dirty="0" smtClean="0"/>
                  <a:t>Homework 2 Due Tonight</a:t>
                </a:r>
              </a:p>
              <a:p>
                <a:r>
                  <a:rPr lang="en-US" b="1" dirty="0" smtClean="0"/>
                  <a:t>Final Exam: </a:t>
                </a:r>
                <a:r>
                  <a:rPr lang="en-US" dirty="0" smtClean="0"/>
                  <a:t>Monday, May 3 at 10:30AM (FRNY B124)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1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 for Finding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/>
              <a:lstStyle/>
              <a:p>
                <a:r>
                  <a:rPr lang="en-US" dirty="0"/>
                  <a:t>Ideal Hashing Algorithm</a:t>
                </a:r>
              </a:p>
              <a:p>
                <a:pPr lvl="1"/>
                <a:r>
                  <a:rPr lang="en-US" dirty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Suppose attacker 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sz="3200" b="1" dirty="0"/>
                  <a:t>Attack 2:</a:t>
                </a:r>
                <a:r>
                  <a:rPr lang="en-US" sz="3200" dirty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distinct inputs 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,…,</a:t>
                </a:r>
                <a:r>
                  <a:rPr lang="en-US" sz="3200" dirty="0" err="1"/>
                  <a:t>x</a:t>
                </a:r>
                <a:r>
                  <a:rPr lang="en-US" sz="3200" baseline="-25000" dirty="0" err="1"/>
                  <a:t>q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Store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 in a hash table of size q</a:t>
                </a:r>
              </a:p>
              <a:p>
                <a:pPr lvl="1"/>
                <a:r>
                  <a:rPr lang="en-US" sz="2800" dirty="0"/>
                  <a:t>Requires time/space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Can we do better?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6220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Cycle Finding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8413"/>
            <a:ext cx="10515600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Analogy: Cycle detection in linked list </a:t>
            </a:r>
          </a:p>
          <a:p>
            <a:r>
              <a:rPr lang="en-US" dirty="0"/>
              <a:t>Can traverse “linked list” by computing H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0" y="-152922"/>
                <a:ext cx="584375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aseline="-25000" dirty="0"/>
              </a:p>
              <a:p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A cycle denotes a hash </a:t>
                </a:r>
                <a:r>
                  <a:rPr lang="en-US" dirty="0" smtClean="0"/>
                  <a:t>collision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</a:rPr>
                      <m:t>12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Occurs </a:t>
                </a:r>
                <a:r>
                  <a:rPr lang="en-US" dirty="0"/>
                  <a:t>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steps by birthday paradox</a:t>
                </a:r>
              </a:p>
              <a:p>
                <a:r>
                  <a:rPr lang="en-US" dirty="0"/>
                  <a:t>First attack phase detects cycle</a:t>
                </a:r>
              </a:p>
              <a:p>
                <a:r>
                  <a:rPr lang="en-US" dirty="0"/>
                  <a:t>Second phase identifies collision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-152922"/>
                <a:ext cx="5843752" cy="4351338"/>
              </a:xfrm>
              <a:prstGeom prst="rect">
                <a:avLst/>
              </a:prstGeom>
              <a:blipFill>
                <a:blip r:embed="rId6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951285"/>
            <a:ext cx="2994978" cy="26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hare floy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10947"/>
            <a:ext cx="6065060" cy="4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82962" y="629436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62" y="6294369"/>
                <a:ext cx="4154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56093" y="557214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93" y="5572144"/>
                <a:ext cx="4154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54298" y="5020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98" y="5020249"/>
                <a:ext cx="4154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57852" y="4420184"/>
                <a:ext cx="13672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52" y="4420184"/>
                <a:ext cx="1367246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29986" y="3757786"/>
                <a:ext cx="1294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86" y="3757786"/>
                <a:ext cx="1294265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40775" y="35952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75" y="3595235"/>
                <a:ext cx="4154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20002" y="37586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002" y="3758684"/>
                <a:ext cx="4154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226398" y="416717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398" y="4167179"/>
                <a:ext cx="41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397822" y="481953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22" y="4819532"/>
                <a:ext cx="41549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82324" y="54594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324" y="5459420"/>
                <a:ext cx="4154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88154" y="5836687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154" y="5836687"/>
                <a:ext cx="49404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733510" y="587146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10" y="5871469"/>
                <a:ext cx="49404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73033" y="5386953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033" y="5386953"/>
                <a:ext cx="49404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Keyed Hash Function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b="1" dirty="0"/>
                  <a:t>Input:</a:t>
                </a:r>
                <a:r>
                  <a:rPr lang="en-US" dirty="0"/>
                  <a:t> Random Bits R</a:t>
                </a:r>
              </a:p>
              <a:p>
                <a:pPr lvl="2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(Hashing Algorithm)</a:t>
                </a:r>
              </a:p>
              <a:p>
                <a:pPr lvl="2"/>
                <a:r>
                  <a:rPr lang="en-US" b="1" dirty="0"/>
                  <a:t>Input: </a:t>
                </a:r>
                <a:r>
                  <a:rPr lang="en-US" dirty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 (unbounded length)</a:t>
                </a:r>
              </a:p>
              <a:p>
                <a:pPr lvl="2"/>
                <a:r>
                  <a:rPr lang="en-US" b="1" dirty="0"/>
                  <a:t>Output: </a:t>
                </a:r>
                <a:r>
                  <a:rPr lang="en-US" dirty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3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for </a:t>
                </a:r>
                <a:r>
                  <a:rPr lang="en-US" dirty="0" err="1"/>
                  <a:t>i</a:t>
                </a:r>
                <a:r>
                  <a:rPr lang="en-US" dirty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  <m:r>
                      <m:rPr>
                        <m:nor/>
                      </m:rPr>
                      <a:rPr lang="en-US" dirty="0"/>
                      <m:t>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b="0" i="0" dirty="0" smtClean="0"/>
                      <m:t>))</m:t>
                    </m:r>
                  </m:oMath>
                </a14:m>
                <a:r>
                  <a:rPr lang="en-US" b="0" dirty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remember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Repeat </a:t>
                </a:r>
                <a:r>
                  <a:rPr lang="en-US" dirty="0"/>
                  <a:t>for j=1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If H(x) = H(x’) then  output </a:t>
                </a:r>
                <a:r>
                  <a:rPr lang="en-US" dirty="0" err="1"/>
                  <a:t>x,x</a:t>
                </a:r>
                <a:r>
                  <a:rPr lang="en-US" dirty="0"/>
                  <a:t>’</a:t>
                </a:r>
              </a:p>
              <a:p>
                <a:pPr lvl="2"/>
                <a:r>
                  <a:rPr lang="en-US" dirty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8542" y="6413142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46" y="177236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91811" y="2366760"/>
                <a:ext cx="611193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Claim: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the collision is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rgbClr val="FF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FF0000"/>
                        </a:solidFill>
                      </a:rPr>
                      <m:t>)=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sz="2400" b="1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Let C be length of cycle, 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Let k= #steps before cycle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2i-k =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-k mod C </a:t>
                </a:r>
                <a:r>
                  <a:rPr lang="en-US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400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mod C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11" y="2366760"/>
                <a:ext cx="6111930" cy="2308324"/>
              </a:xfrm>
              <a:prstGeom prst="rect">
                <a:avLst/>
              </a:prstGeom>
              <a:blipFill>
                <a:blip r:embed="rId4"/>
                <a:stretch>
                  <a:fillRect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10" idx="1"/>
          </p:cNvCxnSpPr>
          <p:nvPr/>
        </p:nvCxnSpPr>
        <p:spPr>
          <a:xfrm>
            <a:off x="7683053" y="4204330"/>
            <a:ext cx="949676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49373" y="4157030"/>
            <a:ext cx="62753" cy="37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2729" y="4204330"/>
            <a:ext cx="3419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Tortoise takes </a:t>
            </a:r>
            <a:r>
              <a:rPr lang="en-US" dirty="0" err="1" smtClean="0"/>
              <a:t>i</a:t>
            </a:r>
            <a:r>
              <a:rPr lang="en-US" dirty="0" smtClean="0"/>
              <a:t>-k steps inside cycle</a:t>
            </a:r>
          </a:p>
          <a:p>
            <a:r>
              <a:rPr lang="en-US" dirty="0"/>
              <a:t> </a:t>
            </a:r>
            <a:r>
              <a:rPr lang="en-US" dirty="0" smtClean="0"/>
              <a:t>(equivalent to k backwards steps)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5785" y="4406535"/>
            <a:ext cx="252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Hare takes 2i-k total steps inside cycle, looping around before ending in same place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58388" y="5006699"/>
                <a:ext cx="285003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Initially, for phase 2 we have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after j=k-1 steps we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dirty="0"/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388" y="5006699"/>
                <a:ext cx="2850032" cy="1754326"/>
              </a:xfrm>
              <a:prstGeom prst="rect">
                <a:avLst/>
              </a:prstGeom>
              <a:blipFill>
                <a:blip r:embed="rId5"/>
                <a:stretch>
                  <a:fillRect l="-1927" t="-1736" r="-4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9726705" y="4812371"/>
            <a:ext cx="201707" cy="27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52108" y="2698376"/>
            <a:ext cx="428283" cy="1641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/>
                  <a:t>Attack 2:</a:t>
                </a:r>
                <a:r>
                  <a:rPr lang="en-US" sz="3200" dirty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Repeat for </a:t>
                </a:r>
                <a:r>
                  <a:rPr lang="en-US" dirty="0" err="1"/>
                  <a:t>i</a:t>
                </a:r>
                <a:r>
                  <a:rPr lang="en-US" dirty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  <m:r>
                      <m:rPr>
                        <m:nor/>
                      </m:rPr>
                      <a:rPr lang="en-US" dirty="0"/>
                      <m:t>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b="0" i="0" dirty="0" smtClean="0"/>
                      <m:t>))</m:t>
                    </m:r>
                  </m:oMath>
                </a14:m>
                <a:r>
                  <a:rPr lang="en-US" b="0" dirty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Repeat </a:t>
                </a:r>
                <a:r>
                  <a:rPr lang="en-US" dirty="0"/>
                  <a:t>for j=1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If H(x) = H(x’) then  output </a:t>
                </a:r>
                <a:r>
                  <a:rPr lang="en-US" dirty="0" err="1"/>
                  <a:t>x,x</a:t>
                </a:r>
                <a:r>
                  <a:rPr lang="en-US" dirty="0"/>
                  <a:t>’</a:t>
                </a:r>
              </a:p>
              <a:p>
                <a:pPr lvl="2"/>
                <a:r>
                  <a:rPr lang="en-US" dirty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6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Finds collision 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steps in expectation</a:t>
                </a:r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Space Birthday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Can be adapted to find “meaningful collisions” if we have a large message space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Example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Set of positive recommendation letters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Set of negative recommendation letters</a:t>
                </a:r>
              </a:p>
              <a:p>
                <a:endParaRPr lang="en-US" dirty="0"/>
              </a:p>
              <a:p>
                <a:r>
                  <a:rPr lang="en-US" b="1" dirty="0"/>
                  <a:t>Goal</a:t>
                </a:r>
                <a:r>
                  <a:rPr lang="en-US" dirty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such that H(z</a:t>
                </a:r>
                <a:r>
                  <a:rPr lang="en-US" baseline="-25000" dirty="0"/>
                  <a:t>1</a:t>
                </a:r>
                <a:r>
                  <a:rPr lang="en-US" dirty="0"/>
                  <a:t>) = H(z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Can adapt previous attack </a:t>
                </a:r>
                <a:r>
                  <a:rPr lang="en-US" dirty="0" smtClean="0"/>
                  <a:t>by defining an injective mapping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>
                                <a:solidFill>
                                  <a:srgbClr val="00B050"/>
                                </a:solidFill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>
                                <a:solidFill>
                                  <a:srgbClr val="00B05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solidFill>
                                  <a:srgbClr val="00B050"/>
                                </a:solidFill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 Colliding inputs are both in S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988" cy="1325563"/>
          </a:xfrm>
        </p:spPr>
        <p:txBody>
          <a:bodyPr/>
          <a:lstStyle/>
          <a:p>
            <a:r>
              <a:rPr lang="en-US" dirty="0" smtClean="0"/>
              <a:t>Pre-Computation Attacks for Targeted 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Challenger: </a:t>
                </a:r>
                <a:r>
                  <a:rPr lang="en-US" dirty="0" smtClean="0"/>
                  <a:t>Picks random x and sends y=H(x) to attacker</a:t>
                </a:r>
              </a:p>
              <a:p>
                <a:r>
                  <a:rPr lang="en-US" b="1" dirty="0" smtClean="0"/>
                  <a:t>Attacker’s Goal: </a:t>
                </a:r>
                <a:r>
                  <a:rPr lang="en-US" dirty="0" smtClean="0"/>
                  <a:t>Find some x’ (not necessarily x)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y=H(x’)</a:t>
                </a:r>
              </a:p>
              <a:p>
                <a:r>
                  <a:rPr lang="en-US" b="1" dirty="0" smtClean="0"/>
                  <a:t>Brute-Force Attack: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queries to H on average.</a:t>
                </a:r>
              </a:p>
              <a:p>
                <a:r>
                  <a:rPr lang="en-US" b="1" dirty="0" smtClean="0"/>
                  <a:t>Pre-Computation Attack: </a:t>
                </a:r>
                <a:r>
                  <a:rPr lang="en-US" dirty="0" smtClean="0"/>
                  <a:t>What if we know we will need to do this multiple times?</a:t>
                </a:r>
              </a:p>
              <a:p>
                <a:pPr lvl="1"/>
                <a:r>
                  <a:rPr lang="en-US" dirty="0" smtClean="0"/>
                  <a:t>Pre-Processing Cost (one-time cost):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Post-Processing Cost: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(is this possible?)</a:t>
                </a:r>
              </a:p>
              <a:p>
                <a:r>
                  <a:rPr lang="en-US" b="1" dirty="0" smtClean="0"/>
                  <a:t>Applications:</a:t>
                </a:r>
              </a:p>
              <a:p>
                <a:pPr lvl="1"/>
                <a:r>
                  <a:rPr lang="en-US" dirty="0" smtClean="0"/>
                  <a:t>Targeted Hash Inversion, MAC forgery, Signature Forgery, Key-Recovery, Password Cracking etc…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5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1" animBg="1"/>
      <p:bldP spid="35" grpId="0"/>
      <p:bldP spid="36" grpId="0"/>
      <p:bldP spid="38" grpId="0" animBg="1"/>
      <p:bldP spid="41" grpId="0" animBg="1"/>
      <p:bldP spid="45" grpId="0"/>
      <p:bldP spid="46" grpId="0"/>
      <p:bldP spid="47" grpId="0" animBg="1"/>
      <p:bldP spid="48" grpId="0" animBg="1"/>
      <p:bldP spid="49" grpId="0" animBg="1"/>
      <p:bldP spid="51" grpId="0" animBg="1"/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6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11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</p:spTree>
    <p:extLst>
      <p:ext uri="{BB962C8B-B14F-4D97-AF65-F5344CB8AC3E}">
        <p14:creationId xmlns:p14="http://schemas.microsoft.com/office/powerpoint/2010/main" val="11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43" grpId="0"/>
      <p:bldP spid="50" grpId="0"/>
      <p:bldP spid="66" grpId="0" animBg="1"/>
      <p:bldP spid="68" grpId="0" animBg="1"/>
      <p:bldP spid="69" grpId="0" animBg="1"/>
      <p:bldP spid="70" grpId="0"/>
      <p:bldP spid="7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320564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What We Hope is True: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olidFill>
                      <a:schemeClr val="tx1"/>
                    </a:solidFill>
                  </a:rPr>
                  <a:t>good chance that </a:t>
                </a:r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8" y="2899272"/>
                <a:ext cx="3888828" cy="1565797"/>
              </a:xfrm>
              <a:prstGeom prst="wedgeRectCallout">
                <a:avLst>
                  <a:gd name="adj1" fmla="val 72140"/>
                  <a:gd name="adj2" fmla="val -1162"/>
                </a:avLst>
              </a:prstGeom>
              <a:blipFill>
                <a:blip r:embed="rId1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1978572" y="4842886"/>
                <a:ext cx="4437042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… Not quite true…chains can intersect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and may not represent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distinct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points</a:t>
                </a:r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72" y="4842886"/>
                <a:ext cx="4437042" cy="1565797"/>
              </a:xfrm>
              <a:prstGeom prst="wedgeRectCallout">
                <a:avLst>
                  <a:gd name="adj1" fmla="val 11280"/>
                  <a:gd name="adj2" fmla="val -7432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/>
          <a:lstStyle/>
          <a:p>
            <a:r>
              <a:rPr lang="en-US" dirty="0"/>
              <a:t>Pre-Computation Attacks for Targeted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176524" y="605167"/>
                <a:ext cx="4232529" cy="1650981"/>
              </a:xfrm>
              <a:prstGeom prst="wedgeRectCallout">
                <a:avLst>
                  <a:gd name="adj1" fmla="val -13867"/>
                  <a:gd name="adj2" fmla="val 11578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(takes t steps to recover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4" y="605167"/>
                <a:ext cx="4232529" cy="1650981"/>
              </a:xfrm>
              <a:prstGeom prst="wedgeRectCallout">
                <a:avLst>
                  <a:gd name="adj1" fmla="val -13867"/>
                  <a:gd name="adj2" fmla="val 115788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Intersecting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" y="4669352"/>
                <a:ext cx="321564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77" y="3197025"/>
                <a:ext cx="301752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6923937" y="3013192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40" y="2252465"/>
                <a:ext cx="1890699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>
            <a:off x="6776720" y="3928545"/>
            <a:ext cx="69242" cy="22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6"/>
          </p:cNvCxnSpPr>
          <p:nvPr/>
        </p:nvCxnSpPr>
        <p:spPr>
          <a:xfrm flipV="1">
            <a:off x="3620162" y="6192995"/>
            <a:ext cx="794651" cy="1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31379" y="582437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5811203"/>
                <a:ext cx="2965432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60154" y="39444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69" y="4338876"/>
                <a:ext cx="3096732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83" idx="2"/>
            <a:endCxn id="71" idx="6"/>
          </p:cNvCxnSpPr>
          <p:nvPr/>
        </p:nvCxnSpPr>
        <p:spPr>
          <a:xfrm flipH="1">
            <a:off x="4115462" y="4704636"/>
            <a:ext cx="1398407" cy="33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25358">
                <a:off x="3910536" y="4310075"/>
                <a:ext cx="1592744" cy="5503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ular Callout 84"/>
              <p:cNvSpPr/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Intersecting chains contain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distinct points. </a:t>
                </a: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85" name="Rectangular Callout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43" y="1950253"/>
                <a:ext cx="3888828" cy="1565797"/>
              </a:xfrm>
              <a:prstGeom prst="wedgeRectCallout">
                <a:avLst>
                  <a:gd name="adj1" fmla="val -50130"/>
                  <a:gd name="adj2" fmla="val 9681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ular Callout 27"/>
          <p:cNvSpPr/>
          <p:nvPr/>
        </p:nvSpPr>
        <p:spPr>
          <a:xfrm>
            <a:off x="8610600" y="4107932"/>
            <a:ext cx="3305958" cy="923465"/>
          </a:xfrm>
          <a:prstGeom prst="wedgeRectCallout">
            <a:avLst>
              <a:gd name="adj1" fmla="val -4070"/>
              <a:gd name="adj2" fmla="val -1137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After initial intersection the chains merge together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9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017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1623060" y="4056221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" y="4645581"/>
                <a:ext cx="328676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3556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90" y="3196032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9" y="4500859"/>
                <a:ext cx="34284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225552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5799770"/>
                <a:ext cx="2255520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60" y="3196032"/>
                <a:ext cx="301752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25552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349160" cy="73152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7464972" y="1212091"/>
                <a:ext cx="3888828" cy="1565797"/>
              </a:xfrm>
              <a:prstGeom prst="wedgeRectCallout">
                <a:avLst>
                  <a:gd name="adj1" fmla="val -70203"/>
                  <a:gd name="adj2" fmla="val 9112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Fact: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then chains contain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distinct</a:t>
                </a:r>
                <a:r>
                  <a:rPr lang="en-US" b="1" dirty="0">
                    <a:solidFill>
                      <a:schemeClr val="tx1"/>
                    </a:solidFill>
                  </a:rPr>
                  <a:t> points, but then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err="1" smtClean="0">
                    <a:solidFill>
                      <a:schemeClr val="tx1"/>
                    </a:solidFill>
                  </a:rPr>
                  <a:t>Pr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[y </a:t>
                </a:r>
                <a:r>
                  <a:rPr lang="en-US" b="1" dirty="0">
                    <a:solidFill>
                      <a:schemeClr val="tx1"/>
                    </a:solidFill>
                  </a:rPr>
                  <a:t>in CHAIN]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2" y="1212091"/>
                <a:ext cx="3888828" cy="1565797"/>
              </a:xfrm>
              <a:prstGeom prst="wedgeRectCallout">
                <a:avLst>
                  <a:gd name="adj1" fmla="val -70203"/>
                  <a:gd name="adj2" fmla="val 91120"/>
                </a:avLst>
              </a:prstGeom>
              <a:blipFill>
                <a:blip r:embed="rId18"/>
                <a:stretch>
                  <a:fillRect r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1073150" y="4027114"/>
                <a:ext cx="7482670" cy="2231169"/>
              </a:xfrm>
              <a:prstGeom prst="wedgeRectCallout">
                <a:avLst>
                  <a:gd name="adj1" fmla="val 63876"/>
                  <a:gd name="adj2" fmla="val -1064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Solution: Repeat T=O(t</a:t>
                </a:r>
                <a:r>
                  <a:rPr lang="en-US" sz="3200" b="1" dirty="0"/>
                  <a:t>) </a:t>
                </a:r>
                <a:r>
                  <a:rPr lang="en-US" sz="3200" b="1" dirty="0" smtClean="0"/>
                  <a:t>times using different H</a:t>
                </a:r>
                <a:r>
                  <a:rPr lang="en-US" sz="3200" b="1" baseline="-25000" dirty="0" smtClean="0"/>
                  <a:t>1</a:t>
                </a:r>
                <a:r>
                  <a:rPr lang="en-US" sz="3200" b="1" dirty="0"/>
                  <a:t>,…, H</a:t>
                </a:r>
                <a:r>
                  <a:rPr lang="en-US" sz="3200" b="1" baseline="-25000" dirty="0"/>
                  <a:t>T </a:t>
                </a:r>
                <a:r>
                  <a:rPr lang="en-US" sz="3200" b="1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baseline="-25000" dirty="0"/>
              </a:p>
              <a:p>
                <a:pPr algn="ctr"/>
                <a:r>
                  <a:rPr lang="en-US" sz="2800" dirty="0" smtClean="0"/>
                  <a:t>s chains for each </a:t>
                </a:r>
                <a:r>
                  <a:rPr lang="en-US" sz="2800" b="1" dirty="0" err="1" smtClean="0"/>
                  <a:t>H</a:t>
                </a:r>
                <a:r>
                  <a:rPr lang="en-US" sz="2800" b="1" baseline="-25000" dirty="0" err="1" smtClean="0"/>
                  <a:t>j</a:t>
                </a:r>
                <a:r>
                  <a:rPr lang="en-US" sz="2800" b="1" baseline="-25000" dirty="0" smtClean="0"/>
                  <a:t> 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sT</a:t>
                </a:r>
                <a:r>
                  <a:rPr lang="en-US" sz="2800" dirty="0" smtClean="0"/>
                  <a:t> chains total) 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0" y="4027114"/>
                <a:ext cx="7482670" cy="2231169"/>
              </a:xfrm>
              <a:prstGeom prst="wedgeRectCallout">
                <a:avLst>
                  <a:gd name="adj1" fmla="val 63876"/>
                  <a:gd name="adj2" fmla="val -106410"/>
                </a:avLst>
              </a:prstGeom>
              <a:blipFill>
                <a:blip r:embed="rId19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steps,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300" y="3324701"/>
                <a:ext cx="353948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324701"/>
                <a:ext cx="3539488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6098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6098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840394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840394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𝑡𝑇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0" y="3324701"/>
                <a:ext cx="365378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4701"/>
                <a:ext cx="3653788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0383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0383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0999" y="4628712"/>
                <a:ext cx="375159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999" y="4628712"/>
                <a:ext cx="3751595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7760343" y="273011"/>
                <a:ext cx="3472629" cy="1306152"/>
              </a:xfrm>
              <a:prstGeom prst="wedgeRectCallout">
                <a:avLst>
                  <a:gd name="adj1" fmla="val -31476"/>
                  <a:gd name="adj2" fmla="val 1899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43" y="273011"/>
                <a:ext cx="3472629" cy="1306152"/>
              </a:xfrm>
              <a:prstGeom prst="wedgeRectCallout">
                <a:avLst>
                  <a:gd name="adj1" fmla="val -31476"/>
                  <a:gd name="adj2" fmla="val 18994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1014505" y="203752"/>
                <a:ext cx="3802822" cy="1306152"/>
              </a:xfrm>
              <a:prstGeom prst="wedgeRectCallout">
                <a:avLst>
                  <a:gd name="adj1" fmla="val -36378"/>
                  <a:gd name="adj2" fmla="val 1182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Repeat for each starting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05" y="203752"/>
                <a:ext cx="3802822" cy="1306152"/>
              </a:xfrm>
              <a:prstGeom prst="wedgeRectCallout">
                <a:avLst>
                  <a:gd name="adj1" fmla="val -36378"/>
                  <a:gd name="adj2" fmla="val 118235"/>
                </a:avLst>
              </a:prstGeom>
              <a:blipFill>
                <a:blip r:embed="rId18"/>
                <a:stretch>
                  <a:fillRect l="-2396" r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7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" y="2409348"/>
                <a:ext cx="152400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14299" y="3324701"/>
                <a:ext cx="35394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" y="3324701"/>
                <a:ext cx="3539489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>
          <a:xfrm>
            <a:off x="1623060" y="3140868"/>
            <a:ext cx="260984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1623060" y="4056221"/>
            <a:ext cx="260984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" y="4645581"/>
                <a:ext cx="3638549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1607820" y="5751672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912407"/>
                <a:ext cx="2255520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endCxn id="11" idx="0"/>
          </p:cNvCxnSpPr>
          <p:nvPr/>
        </p:nvCxnSpPr>
        <p:spPr>
          <a:xfrm>
            <a:off x="1623060" y="4419363"/>
            <a:ext cx="211454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0898" y="401657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98" y="52510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89" y="3196032"/>
                <a:ext cx="3598756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16255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255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/>
              <p:cNvSpPr/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08" y="4500859"/>
                <a:ext cx="3659389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514731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255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6038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038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422208"/>
                <a:ext cx="152400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912407"/>
                <a:ext cx="3020748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4" y="2280323"/>
                <a:ext cx="1524000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49" y="5799770"/>
                <a:ext cx="3140649" cy="73152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9" y="3196032"/>
                <a:ext cx="3741335" cy="73152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698820" y="301219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698820" y="392755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683580" y="562300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98820" y="429069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96658" y="388790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96658" y="51223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24" y="2280323"/>
                <a:ext cx="1524000" cy="73152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820" y="5799770"/>
                <a:ext cx="2797980" cy="73152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252545" y="332470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60198" y="453247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628712"/>
                <a:ext cx="3605700" cy="73152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91" y="1188720"/>
                <a:ext cx="3472629" cy="1306152"/>
              </a:xfrm>
              <a:prstGeom prst="wedgeRectCallout">
                <a:avLst>
                  <a:gd name="adj1" fmla="val -176584"/>
                  <a:gd name="adj2" fmla="val 21346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ular Callout 42"/>
              <p:cNvSpPr/>
              <p:nvPr/>
            </p:nvSpPr>
            <p:spPr>
              <a:xfrm>
                <a:off x="3785433" y="341477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Chains </a:t>
                </a:r>
                <a:r>
                  <a:rPr lang="en-US" sz="3200" dirty="0"/>
                  <a:t>Contain: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e>
                    </m:d>
                  </m:oMath>
                </a14:m>
                <a:r>
                  <a:rPr lang="en-US" sz="3200" dirty="0"/>
                  <a:t> distinct points</a:t>
                </a:r>
              </a:p>
              <a:p>
                <a:pPr algn="ctr"/>
                <a:r>
                  <a:rPr lang="en-US" sz="3200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33" y="3414771"/>
                <a:ext cx="7776815" cy="1073626"/>
              </a:xfrm>
              <a:prstGeom prst="wedgeRectCallout">
                <a:avLst>
                  <a:gd name="adj1" fmla="val 1834"/>
                  <a:gd name="adj2" fmla="val -131834"/>
                </a:avLst>
              </a:prstGeom>
              <a:blipFill>
                <a:blip r:embed="rId18"/>
                <a:stretch>
                  <a:fillRect l="-782" r="-70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ular Callout 63"/>
              <p:cNvSpPr/>
              <p:nvPr/>
            </p:nvSpPr>
            <p:spPr>
              <a:xfrm>
                <a:off x="3855950" y="4573765"/>
                <a:ext cx="7627450" cy="2257368"/>
              </a:xfrm>
              <a:prstGeom prst="wedgeRectCallout">
                <a:avLst>
                  <a:gd name="adj1" fmla="val -6694"/>
                  <a:gd name="adj2" fmla="val -602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Untangling Chains: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won’t remain tangled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chains </a:t>
                </a:r>
              </a:p>
              <a:p>
                <a:pPr algn="ctr"/>
                <a:r>
                  <a:rPr lang="en-US" sz="2800" dirty="0" smtClean="0">
                    <a:sym typeface="Wingdings" panose="05000000000000000000" pitchFamily="2" charset="2"/>
                  </a:rPr>
                  <a:t> all chains cover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𝑡𝑇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points</a:t>
                </a:r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64" name="Rectangular Callou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50" y="4573765"/>
                <a:ext cx="7627450" cy="2257368"/>
              </a:xfrm>
              <a:prstGeom prst="wedgeRectCallout">
                <a:avLst>
                  <a:gd name="adj1" fmla="val -6694"/>
                  <a:gd name="adj2" fmla="val -60260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51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84289"/>
                  <a:gd name="adj2" fmla="val 15995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Observation 1: If y is on any of the chains i.e.,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b="1" dirty="0">
                    <a:solidFill>
                      <a:schemeClr val="tx1"/>
                    </a:solidFill>
                  </a:rPr>
                  <a:t>some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will hit the endpoint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will find a pre-image of y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641131"/>
                <a:ext cx="4232529" cy="1650981"/>
              </a:xfrm>
              <a:prstGeom prst="wedgeRectCallout">
                <a:avLst>
                  <a:gd name="adj1" fmla="val -84289"/>
                  <a:gd name="adj2" fmla="val 159956"/>
                </a:avLst>
              </a:prstGeom>
              <a:blipFill>
                <a:blip r:embed="rId7"/>
                <a:stretch>
                  <a:fillRect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464971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Observation 2: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when y is not on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chain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then we waste t steps checking this chain. </a:t>
                </a: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be an indicator random variable for the event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even though y is not on the chain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𝑒𝑝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Z be total number of false positives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71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blipFill>
                <a:blip r:embed="rId7"/>
                <a:stretch>
                  <a:fillRect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Input: 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Compute T chains of length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Start each chain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b="1" dirty="0" smtClean="0"/>
                  <a:t>For each</a:t>
                </a:r>
                <a:r>
                  <a:rPr lang="en-US" dirty="0" smtClean="0"/>
                  <a:t> k’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recompute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chain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</a:t>
                </a: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1646238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39" y="2501107"/>
                <a:ext cx="3270287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40" y="3461898"/>
                <a:ext cx="382506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63" y="4403921"/>
                <a:ext cx="3320564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659134" y="301263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134" y="392024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7359963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Let Z be total number of false positives</a:t>
                </a:r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𝑠𝑡𝑇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Total Running Time: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𝑻𝒕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𝑻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then total running time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63" y="178421"/>
                <a:ext cx="4277263" cy="3741828"/>
              </a:xfrm>
              <a:prstGeom prst="wedgeRectCallout">
                <a:avLst>
                  <a:gd name="adj1" fmla="val -100294"/>
                  <a:gd name="adj2" fmla="val 5472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Collision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Precomputation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memory)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2" y="3236672"/>
                <a:ext cx="3017520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2507642" y="3052839"/>
            <a:ext cx="0" cy="18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07642" y="3968192"/>
            <a:ext cx="0" cy="20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92402" y="5663643"/>
            <a:ext cx="15240" cy="16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07642" y="4331334"/>
            <a:ext cx="0" cy="22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5480" y="39285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05480" y="5162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/>
              <p:cNvSpPr/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46" y="2292112"/>
                <a:ext cx="1524000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42" y="5840410"/>
                <a:ext cx="2255520" cy="73152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1367" y="336534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30980" y="457311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3" y="4669352"/>
                <a:ext cx="3943426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8247" y="33408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70755" y="48347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Goal: </a:t>
                </a:r>
                <a:r>
                  <a:rPr lang="en-US" dirty="0"/>
                  <a:t>Find collision for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4" y="2513247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/>
              <p:cNvSpPr/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Oval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3336923"/>
                <a:ext cx="3017520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4191792"/>
                <a:ext cx="3017520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5" idx="4"/>
            <a:endCxn id="66" idx="0"/>
          </p:cNvCxnSpPr>
          <p:nvPr/>
        </p:nvCxnSpPr>
        <p:spPr>
          <a:xfrm>
            <a:off x="8509355" y="4068443"/>
            <a:ext cx="0" cy="1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595" y="5152583"/>
                <a:ext cx="3825060" cy="7315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8" y="6094606"/>
                <a:ext cx="3320564" cy="7315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292789" y="47033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92789" y="56109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/>
              <p:cNvSpPr/>
              <p:nvPr/>
            </p:nvSpPr>
            <p:spPr>
              <a:xfrm>
                <a:off x="494499" y="2658886"/>
                <a:ext cx="6780416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0" dirty="0" smtClean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Precomputation: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sz="3600" b="1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Targeted Collision 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Search: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ular Callou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9" y="2658886"/>
                <a:ext cx="6780416" cy="3913043"/>
              </a:xfrm>
              <a:prstGeom prst="wedgeRectCallout">
                <a:avLst>
                  <a:gd name="adj1" fmla="val 76988"/>
                  <a:gd name="adj2" fmla="val -45482"/>
                </a:avLst>
              </a:prstGeom>
              <a:blipFill>
                <a:blip r:embed="rId12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30"/>
              <p:cNvSpPr/>
              <p:nvPr/>
            </p:nvSpPr>
            <p:spPr>
              <a:xfrm>
                <a:off x="7488424" y="3924652"/>
                <a:ext cx="4334543" cy="2252311"/>
              </a:xfrm>
              <a:prstGeom prst="wedgeRectCallout">
                <a:avLst>
                  <a:gd name="adj1" fmla="val -62034"/>
                  <a:gd name="adj2" fmla="val 3836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Total Cost </a:t>
                </a:r>
                <a:r>
                  <a:rPr lang="en-US" sz="3600" dirty="0">
                    <a:solidFill>
                      <a:schemeClr val="tx1"/>
                    </a:solidFill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targeted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collisions is just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424" y="3924652"/>
                <a:ext cx="4334543" cy="2252311"/>
              </a:xfrm>
              <a:prstGeom prst="wedgeRectCallout">
                <a:avLst>
                  <a:gd name="adj1" fmla="val -62034"/>
                  <a:gd name="adj2" fmla="val 38365"/>
                </a:avLst>
              </a:prstGeom>
              <a:blipFill>
                <a:blip r:embed="rId13"/>
                <a:stretch>
                  <a:fillRect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Key-Recovery Attacks on Block Cipher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Pre-Computation: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Crack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/>
                  <a:t>  secret keys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for some random (fixed)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Password Cracking</a:t>
                </a:r>
              </a:p>
              <a:p>
                <a:pPr lvl="1"/>
                <a:r>
                  <a:rPr lang="en-US" dirty="0"/>
                  <a:t>Attacker is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Goal: </a:t>
                </a:r>
                <a:r>
                  <a:rPr lang="en-US" dirty="0"/>
                  <a:t>Recover passwords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crack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passwords in total 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𝒫𝒲𝒟𝓈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𝒫𝒲𝒟𝓈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Challenge: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𝒫𝒲𝒟𝓈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30000" dirty="0"/>
              </a:p>
              <a:p>
                <a:pPr lvl="2"/>
                <a:r>
                  <a:rPr lang="en-US" dirty="0"/>
                  <a:t>Define (pseudo)random mapping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Run prior attack with “hash function”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𝒫𝒲𝒟𝓈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Week 5: Topic 3:</a:t>
            </a:r>
            <a:br>
              <a:rPr lang="en-US" dirty="0"/>
            </a:br>
            <a:r>
              <a:rPr lang="en-US" dirty="0"/>
              <a:t>Random Oracle Model +  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Collision Resistance Isn’t Enough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      (e.g., predicted winner of NCAA Tournament)</a:t>
                </a:r>
              </a:p>
              <a:p>
                <a:pPr lvl="1"/>
                <a:r>
                  <a:rPr lang="en-US" dirty="0"/>
                  <a:t>Alice can later reveal message   (e.g., after the tournament is over)</a:t>
                </a:r>
              </a:p>
              <a:p>
                <a:pPr lvl="2"/>
                <a:r>
                  <a:rPr lang="en-US" dirty="0"/>
                  <a:t>Just send r and m (note: r has fixed length)</a:t>
                </a:r>
              </a:p>
              <a:p>
                <a:pPr lvl="2"/>
                <a:r>
                  <a:rPr lang="en-US" dirty="0"/>
                  <a:t>Why can Alice not change her message</a:t>
                </a:r>
                <a:r>
                  <a:rPr lang="en-US" dirty="0" smtClean="0"/>
                  <a:t>?</a:t>
                </a:r>
              </a:p>
              <a:p>
                <a:pPr lvl="3"/>
                <a:r>
                  <a:rPr lang="en-US" dirty="0" smtClean="0"/>
                  <a:t>Collision Resistance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Alice can’t find r’ </a:t>
                </a:r>
                <a:r>
                  <a:rPr lang="en-US" dirty="0"/>
                  <a:t>and </a:t>
                </a:r>
                <a:r>
                  <a:rPr lang="en-US" dirty="0" smtClean="0"/>
                  <a:t>m’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In the meantime Bob shouldn’t learn </a:t>
                </a:r>
                <a:r>
                  <a:rPr lang="en-US" i="1" dirty="0"/>
                  <a:t>anything</a:t>
                </a:r>
                <a:r>
                  <a:rPr lang="en-US" dirty="0"/>
                  <a:t> about m</a:t>
                </a:r>
              </a:p>
              <a:p>
                <a:endParaRPr lang="en-US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Let (</a:t>
                </a:r>
                <a:r>
                  <a:rPr lang="en-US" dirty="0" err="1"/>
                  <a:t>Gen,H</a:t>
                </a:r>
                <a:r>
                  <a:rPr lang="en-US" dirty="0"/>
                  <a:t>’) be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62" y="2734171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Key is not key secret (just random)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>
                <a:ea typeface="Cambria Math" panose="02040503050406030204" pitchFamily="18" charset="0"/>
              </a:rPr>
              <a:t>s</a:t>
            </a:r>
            <a:r>
              <a:rPr lang="en-US" sz="2800" dirty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Collision Resistance Isn’t Enough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Problem</a:t>
                </a:r>
                <a:r>
                  <a:rPr lang="en-US" dirty="0"/>
                  <a:t>: Let (</a:t>
                </a:r>
                <a:r>
                  <a:rPr lang="en-US" dirty="0" err="1"/>
                  <a:t>Gen,H</a:t>
                </a:r>
                <a:r>
                  <a:rPr lang="en-US" dirty="0"/>
                  <a:t>’) be collision resistant then so is (</a:t>
                </a:r>
                <a:r>
                  <a:rPr lang="en-US" dirty="0" err="1"/>
                  <a:t>Gen,H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collision trivially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collision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Conclusion</a:t>
                </a:r>
                <a:r>
                  <a:rPr lang="en-US" dirty="0"/>
                  <a:t>: Collision resistance is not sufficient for message commitment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          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/>
              </a:p>
              <a:p>
                <a:r>
                  <a:rPr lang="en-US" dirty="0"/>
                  <a:t>No attacks when instantiated with any reasonable candidate (e.g., SHA3)</a:t>
                </a:r>
              </a:p>
              <a:p>
                <a:r>
                  <a:rPr lang="en-US" dirty="0"/>
                  <a:t>Cryptographic hash functions seem to provide “something” beyond collision resistance, but how do we model this capability?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hash function H as a truly random function</a:t>
            </a:r>
          </a:p>
          <a:p>
            <a:r>
              <a:rPr lang="en-US" dirty="0"/>
              <a:t>Algorithms can only interact with H as an oracle</a:t>
            </a:r>
          </a:p>
          <a:p>
            <a:pPr lvl="1"/>
            <a:r>
              <a:rPr lang="en-US" b="1" dirty="0"/>
              <a:t>Query</a:t>
            </a:r>
            <a:r>
              <a:rPr lang="en-US" dirty="0"/>
              <a:t>: x</a:t>
            </a:r>
          </a:p>
          <a:p>
            <a:pPr lvl="1"/>
            <a:r>
              <a:rPr lang="en-US" b="1" dirty="0"/>
              <a:t>Response</a:t>
            </a:r>
            <a:r>
              <a:rPr lang="en-US" dirty="0"/>
              <a:t>: H(x)</a:t>
            </a:r>
          </a:p>
          <a:p>
            <a:r>
              <a:rPr lang="en-US" dirty="0"/>
              <a:t>If we submit the same query you see the same response</a:t>
            </a:r>
          </a:p>
          <a:p>
            <a:r>
              <a:rPr lang="en-US" dirty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/>
              <a:t>Real World: </a:t>
            </a:r>
            <a:r>
              <a:rPr lang="en-US" dirty="0"/>
              <a:t>H instantiated as cryptographic hash function (e.g., SHA3) of fixed length (no </a:t>
            </a:r>
            <a:r>
              <a:rPr lang="en-US" dirty="0" err="1"/>
              <a:t>Merkle-Damgård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Message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 (e.g., after the Final Four is decided)</a:t>
                </a:r>
              </a:p>
              <a:p>
                <a:pPr lvl="2"/>
                <a:r>
                  <a:rPr lang="en-US" dirty="0"/>
                  <a:t>Just send r and m (note: r has fixed length)</a:t>
                </a:r>
              </a:p>
              <a:p>
                <a:pPr lvl="2"/>
                <a:r>
                  <a:rPr lang="en-US" dirty="0"/>
                  <a:t>Why can Alice not change her message?</a:t>
                </a:r>
              </a:p>
              <a:p>
                <a:pPr lvl="1"/>
                <a:r>
                  <a:rPr lang="en-US" dirty="0"/>
                  <a:t>In the meantime Bob shouldn’t learn </a:t>
                </a:r>
                <a:r>
                  <a:rPr lang="en-US" i="1" dirty="0"/>
                  <a:t>anything</a:t>
                </a:r>
                <a:r>
                  <a:rPr lang="en-US" dirty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/>
                  <a:t>Random Oracle Model</a:t>
                </a:r>
                <a:r>
                  <a:rPr lang="en-US" sz="3600" dirty="0"/>
                  <a:t>: Above message commitment scheme is secure (Alice cannot change m + Bob learns nothing about m)</a:t>
                </a:r>
              </a:p>
              <a:p>
                <a:r>
                  <a:rPr lang="en-US" sz="3200" dirty="0" smtClean="0"/>
                  <a:t>Security Definition + Proof later…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>
                <a:blip r:embed="rId3"/>
                <a:stretch>
                  <a:fillRect l="-1207" t="-2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/>
              <a:t>Suppose we are simulating attacker A in a reduction</a:t>
            </a:r>
          </a:p>
          <a:p>
            <a:pPr lvl="1"/>
            <a:r>
              <a:rPr lang="en-US" b="1" dirty="0"/>
              <a:t>Extractability</a:t>
            </a:r>
            <a:r>
              <a:rPr lang="en-US" dirty="0"/>
              <a:t>: When A queries H at x we </a:t>
            </a:r>
            <a:r>
              <a:rPr lang="en-US" b="1" dirty="0"/>
              <a:t>see this query </a:t>
            </a:r>
            <a:r>
              <a:rPr lang="en-US" dirty="0"/>
              <a:t>and learn x (and can easily find H(x))</a:t>
            </a:r>
          </a:p>
          <a:p>
            <a:pPr lvl="1"/>
            <a:r>
              <a:rPr lang="en-US" b="1" dirty="0"/>
              <a:t>Programmability</a:t>
            </a:r>
            <a:r>
              <a:rPr lang="en-US" dirty="0"/>
              <a:t>: We can set the value of H(x) to a value of our choice</a:t>
            </a:r>
          </a:p>
          <a:p>
            <a:pPr lvl="2"/>
            <a:r>
              <a:rPr lang="en-US" dirty="0"/>
              <a:t>As long as the value is correctly distribute i.e., close to uniform</a:t>
            </a:r>
          </a:p>
          <a:p>
            <a:r>
              <a:rPr lang="en-US" dirty="0"/>
              <a:t>Both </a:t>
            </a:r>
            <a:r>
              <a:rPr lang="en-US" b="1" dirty="0"/>
              <a:t>Extractability</a:t>
            </a:r>
            <a:r>
              <a:rPr lang="en-US" dirty="0"/>
              <a:t> and </a:t>
            </a:r>
            <a:r>
              <a:rPr lang="en-US" b="1" dirty="0"/>
              <a:t>Programmability</a:t>
            </a:r>
            <a:r>
              <a:rPr lang="en-US" dirty="0"/>
              <a:t> are useful tools for a security reduction!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/>
              <a:t>Provably secure constructions in random oracle model are often much more efficient (compared to provably secure construction is “standard model”</a:t>
            </a:r>
          </a:p>
          <a:p>
            <a:endParaRPr lang="en-US" dirty="0"/>
          </a:p>
          <a:p>
            <a:r>
              <a:rPr lang="en-US" dirty="0"/>
              <a:t>Sometimes we only know how to design provably secure protocol in random oracle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formal justification</a:t>
            </a:r>
          </a:p>
          <a:p>
            <a:r>
              <a:rPr lang="en-US" dirty="0"/>
              <a:t>Why should security guarantees translate when we instantiate random oracle with a real cryptographic hash function?</a:t>
            </a:r>
          </a:p>
          <a:p>
            <a:endParaRPr lang="en-US" dirty="0"/>
          </a:p>
          <a:p>
            <a:r>
              <a:rPr lang="en-US" dirty="0"/>
              <a:t>We can construct (contrived) examples of protocols which are </a:t>
            </a:r>
          </a:p>
          <a:p>
            <a:pPr lvl="1"/>
            <a:r>
              <a:rPr lang="en-US" dirty="0"/>
              <a:t>Secure in random oracle model…</a:t>
            </a:r>
          </a:p>
          <a:p>
            <a:pPr lvl="1"/>
            <a:r>
              <a:rPr lang="en-US" dirty="0"/>
              <a:t>But broken in the real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Oracle Model: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Evidence of sound design </a:t>
            </a:r>
            <a:r>
              <a:rPr lang="en-US" dirty="0"/>
              <a:t>(any weakness involves the hash function used to instantiate the random oracle)</a:t>
            </a:r>
          </a:p>
          <a:p>
            <a:r>
              <a:rPr lang="en-US" b="1" dirty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Application: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hash h(x) of a file x is a unique identifier for the file</a:t>
            </a:r>
          </a:p>
          <a:p>
            <a:pPr lvl="1"/>
            <a:r>
              <a:rPr lang="en-US" dirty="0"/>
              <a:t>Collision Resistance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need to worry about another file y with H(y)=H(y)</a:t>
            </a:r>
          </a:p>
          <a:p>
            <a:endParaRPr lang="en-US" dirty="0"/>
          </a:p>
          <a:p>
            <a:r>
              <a:rPr lang="en-US" dirty="0"/>
              <a:t>Application 1: Virus Fingerprinting</a:t>
            </a:r>
          </a:p>
          <a:p>
            <a:endParaRPr lang="en-US" dirty="0"/>
          </a:p>
          <a:p>
            <a:r>
              <a:rPr lang="en-US" dirty="0"/>
              <a:t>Application 2: P2P File Sharing</a:t>
            </a:r>
          </a:p>
          <a:p>
            <a:endParaRPr lang="en-US" dirty="0"/>
          </a:p>
          <a:p>
            <a:r>
              <a:rPr lang="en-US" dirty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Concrete Security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,x</a:t>
            </a:r>
            <a:r>
              <a:rPr lang="en-US" sz="24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resistant hash function if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𝑎𝑡𝑡𝑎𝑐𝑘𝑒𝑟𝑠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𝑟𝑢𝑛𝑛𝑖𝑛𝑔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138634" cy="1633076"/>
              </a:xfrm>
              <a:prstGeom prst="rect">
                <a:avLst/>
              </a:prstGeom>
              <a:blipFill>
                <a:blip r:embed="rId8"/>
                <a:stretch>
                  <a:fillRect l="-1368" t="-4851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9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1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H(m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)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Disadvantage: Too many hashes to store</a:t>
            </a:r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Disadvantage: Need all files to compute hash 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1025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erkle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57" y="410981"/>
            <a:ext cx="3546079" cy="57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Let (Gen, </a:t>
                </a:r>
                <a:r>
                  <a:rPr lang="en-US" sz="2800" dirty="0" err="1"/>
                  <a:t>h</a:t>
                </a:r>
                <a:r>
                  <a:rPr lang="en-US" sz="2800" baseline="30000" dirty="0" err="1"/>
                  <a:t>s</a:t>
                </a:r>
                <a:r>
                  <a:rPr lang="en-US" sz="2800" dirty="0"/>
                  <a:t>) be a collision resistant hash function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collision resistant.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blipFill>
                <a:blip r:embed="rId5"/>
                <a:stretch>
                  <a:fillRect l="-1684" t="-6410" r="-128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only one hash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Resistant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,m</a:t>
            </a:r>
            <a:r>
              <a:rPr lang="en-US" sz="2400" baseline="-25000" dirty="0"/>
              <a:t>2</a:t>
            </a:r>
            <a:r>
              <a:rPr lang="en-US" sz="2400" dirty="0"/>
              <a:t>,m</a:t>
            </a:r>
            <a:r>
              <a:rPr lang="en-US" sz="2400" baseline="-25000" dirty="0"/>
              <a:t>3</a:t>
            </a:r>
            <a:r>
              <a:rPr lang="en-US" sz="2400" dirty="0"/>
              <a:t>,m</a:t>
            </a:r>
            <a:r>
              <a:rPr lang="en-US" sz="2400" baseline="-25000" dirty="0"/>
              <a:t>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’,h</a:t>
            </a:r>
            <a:r>
              <a:rPr lang="en-US" sz="2400" baseline="-25000" dirty="0"/>
              <a:t>1</a:t>
            </a:r>
            <a:r>
              <a:rPr lang="en-US" sz="2400" dirty="0"/>
              <a:t>,h</a:t>
            </a:r>
            <a:r>
              <a:rPr lang="en-US" sz="2400" baseline="-25000" dirty="0"/>
              <a:t>3-4</a:t>
            </a:r>
            <a:r>
              <a:rPr lang="en-US" sz="2400" dirty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Root: H</a:t>
            </a:r>
            <a:r>
              <a:rPr lang="en-US" sz="2400" baseline="-25000" dirty="0"/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wants to commit a message m to Bob</a:t>
            </a:r>
          </a:p>
          <a:p>
            <a:pPr lvl="1"/>
            <a:r>
              <a:rPr lang="en-US" dirty="0"/>
              <a:t>And possibly reveal it later at a time of her choosing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Hiding: commitment reveals nothing about m to Bob</a:t>
            </a:r>
          </a:p>
          <a:p>
            <a:pPr lvl="1"/>
            <a:r>
              <a:rPr lang="en-US" dirty="0"/>
              <a:t>Binding: it is infeasible for Alice to alter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 = Gen(.)</a:t>
            </a:r>
          </a:p>
          <a:p>
            <a:r>
              <a:rPr lang="en-US" sz="2800" b="1" dirty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0</a:t>
            </a:r>
            <a:r>
              <a:rPr lang="en-US" sz="2400" dirty="0"/>
              <a:t>,m</a:t>
            </a:r>
            <a:r>
              <a:rPr lang="en-US" sz="2400" baseline="-25000" dirty="0"/>
              <a:t>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commit(</a:t>
            </a:r>
            <a:r>
              <a:rPr lang="en-US" sz="2400" b="1" dirty="0" err="1"/>
              <a:t>r,m</a:t>
            </a:r>
            <a:r>
              <a:rPr lang="en-US" sz="2400" b="1" baseline="-25000" dirty="0" err="1"/>
              <a:t>b</a:t>
            </a:r>
            <a:r>
              <a:rPr lang="en-US" sz="2400" b="1" dirty="0"/>
              <a:t>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</a:t>
            </a:r>
            <a:r>
              <a:rPr lang="en-US" sz="3200" baseline="-25000" dirty="0"/>
              <a:t>0</a:t>
            </a:r>
            <a:r>
              <a:rPr lang="en-US" sz="3200" dirty="0"/>
              <a:t>,r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0</a:t>
            </a:r>
            <a:r>
              <a:rPr lang="en-US" sz="3200" dirty="0"/>
              <a:t>,m</a:t>
            </a:r>
            <a:r>
              <a:rPr lang="en-US" sz="3200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Commitment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A secure commitment scheme is </a:t>
            </a:r>
            <a:r>
              <a:rPr lang="en-US" b="1" dirty="0"/>
              <a:t>hiding</a:t>
            </a:r>
            <a:r>
              <a:rPr lang="en-US" dirty="0"/>
              <a:t> and </a:t>
            </a:r>
            <a:r>
              <a:rPr lang="en-US" b="1" dirty="0"/>
              <a:t>binding</a:t>
            </a:r>
          </a:p>
          <a:p>
            <a:r>
              <a:rPr lang="en-US" b="1" dirty="0"/>
              <a:t>Hiding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Scheme in Random Oracle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Commit</a:t>
                </a:r>
                <a:r>
                  <a:rPr lang="en-US" dirty="0"/>
                  <a:t>(</a:t>
                </a:r>
                <a:r>
                  <a:rPr lang="en-US" dirty="0" err="1"/>
                  <a:t>r,m</a:t>
                </a:r>
                <a:r>
                  <a:rPr lang="en-US" dirty="0"/>
                  <a:t>):=H(</a:t>
                </a:r>
                <a:r>
                  <a:rPr lang="en-US" dirty="0" err="1"/>
                  <a:t>m|r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Reveal</a:t>
                </a:r>
                <a:r>
                  <a:rPr lang="en-US" dirty="0"/>
                  <a:t>(c):= (</a:t>
                </a:r>
                <a:r>
                  <a:rPr lang="en-US" dirty="0" err="1"/>
                  <a:t>m,r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In the random oracle model this is a secure  commitment scheme.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Intuition: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Let </a:t>
                </a:r>
                <a:r>
                  <a:rPr lang="en-US" sz="3200" dirty="0"/>
                  <a:t>BAD event that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 dirty="0"/>
                  <a:t> for any message m’ on any of q queries</a:t>
                </a:r>
              </a:p>
              <a:p>
                <a:pPr lvl="1"/>
                <a:r>
                  <a:rPr lang="en-US" sz="3200" dirty="0"/>
                  <a:t>As long as the event BAD never occurs Bob learns nothing about m (in an information theoretic sense)</a:t>
                </a:r>
              </a:p>
              <a:p>
                <a:pPr lvl="1"/>
                <a:r>
                  <a:rPr lang="en-US" sz="3200" dirty="0">
                    <a:ea typeface="Cambria Math"/>
                  </a:rPr>
                  <a:t>If r is a random n-bit string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BAD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q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aseline="30000">
                            <a:latin typeface="Cambria Math" panose="02040503050406030204" pitchFamily="18" charset="0"/>
                            <a:ea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cryptographic hash functions used in practice are un-keyed</a:t>
            </a:r>
          </a:p>
          <a:p>
            <a:pPr lvl="1"/>
            <a:r>
              <a:rPr lang="en-US" dirty="0"/>
              <a:t>Examples: MD5, SHA1, SHA2, SHA3, Blake2B</a:t>
            </a:r>
          </a:p>
          <a:p>
            <a:r>
              <a:rPr lang="en-US" dirty="0"/>
              <a:t>Tricky to formally define collision resistance for keyless hash function</a:t>
            </a:r>
          </a:p>
          <a:p>
            <a:pPr lvl="1"/>
            <a:r>
              <a:rPr lang="en-US" dirty="0"/>
              <a:t>There is a PPT algorithm to find collisions</a:t>
            </a:r>
          </a:p>
          <a:p>
            <a:pPr lvl="1"/>
            <a:r>
              <a:rPr lang="en-US" dirty="0"/>
              <a:t>We just usually can’t find this algorithm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Guarantee for protocol using H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If we know an explicit efficient algorithm A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breaking our protocol then there is an efficient</a:t>
            </a:r>
          </a:p>
          <a:p>
            <a:pPr marL="914400" lvl="2" indent="0">
              <a:buNone/>
            </a:pPr>
            <a:r>
              <a:rPr lang="en-US" dirty="0" err="1">
                <a:sym typeface="Wingdings" panose="05000000000000000000" pitchFamily="2" charset="2"/>
              </a:rPr>
              <a:t>blackbox</a:t>
            </a:r>
            <a:r>
              <a:rPr lang="en-US" dirty="0">
                <a:sym typeface="Wingdings" panose="05000000000000000000" pitchFamily="2" charset="2"/>
              </a:rPr>
              <a:t> reduction transforming A into an efficient 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collision finding algorithm.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11" y="3194280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858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 = </a:t>
            </a:r>
            <a:r>
              <a:rPr lang="en-US" sz="2800" b="1" dirty="0" smtClean="0"/>
              <a:t>Gen(1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en-US" sz="2800" b="1" dirty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0</a:t>
            </a:r>
            <a:r>
              <a:rPr lang="en-US" sz="2400" dirty="0"/>
              <a:t>,m</a:t>
            </a:r>
            <a:r>
              <a:rPr lang="en-US" sz="2400" baseline="-25000" dirty="0"/>
              <a:t>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H(</a:t>
            </a:r>
            <a:r>
              <a:rPr lang="en-US" sz="2400" b="1" dirty="0" err="1"/>
              <a:t>r,m</a:t>
            </a:r>
            <a:r>
              <a:rPr lang="en-US" sz="2400" b="1" baseline="-25000" dirty="0" err="1"/>
              <a:t>b</a:t>
            </a:r>
            <a:r>
              <a:rPr lang="en-US" sz="2400" b="1" dirty="0"/>
              <a:t>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𝑚𝑜𝑠𝑡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Requirements for 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Target-Collision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17947" y="2859215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s,x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4011" y="3420761"/>
            <a:ext cx="40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x’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Tgt</m:t>
                          </m:r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66CA04F3D10479127047232861090" ma:contentTypeVersion="2" ma:contentTypeDescription="Create a new document." ma:contentTypeScope="" ma:versionID="ba48d79ed1552abbd80aec316156515f">
  <xsd:schema xmlns:xsd="http://www.w3.org/2001/XMLSchema" xmlns:xs="http://www.w3.org/2001/XMLSchema" xmlns:p="http://schemas.microsoft.com/office/2006/metadata/properties" xmlns:ns3="241210d1-ad61-49a8-9968-7616cacb105c" targetNamespace="http://schemas.microsoft.com/office/2006/metadata/properties" ma:root="true" ma:fieldsID="d8824d7a5c15c94ed989cf860819877a" ns3:_="">
    <xsd:import namespace="241210d1-ad61-49a8-9968-7616cacb10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210d1-ad61-49a8-9968-7616cacb1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47434-0F2E-4DD1-B08E-070E4AEE36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6A3D6C-D902-464F-83E3-16A5384583EA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241210d1-ad61-49a8-9968-7616cacb10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A81101-4ADB-41EF-A92B-8F577217F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210d1-ad61-49a8-9968-7616cacb1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24046</TotalTime>
  <Words>3057</Words>
  <Application>Microsoft Office PowerPoint</Application>
  <PresentationFormat>Widescreen</PresentationFormat>
  <Paragraphs>1046</Paragraphs>
  <Slides>80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Wingdings</vt:lpstr>
      <vt:lpstr>Office Theme</vt:lpstr>
      <vt:lpstr>Applied Cryptography</vt:lpstr>
      <vt:lpstr>Recap</vt:lpstr>
      <vt:lpstr>Week 5: Topic 1:  Cryptographic Hash Functions  </vt:lpstr>
      <vt:lpstr>Keyed Hash Function Syntax</vt:lpstr>
      <vt:lpstr>Collision Experiment (〖HashColl〗_(A,Π) (n)) </vt:lpstr>
      <vt:lpstr>Collision Experiment (〖HashColl〗_(A,Π) (n)) </vt:lpstr>
      <vt:lpstr>Concrete Security (〖HashColl〗_(A,Π) (n)) </vt:lpstr>
      <vt:lpstr>Theory vs Practice</vt:lpstr>
      <vt:lpstr>Weaker Requirements for Cryptographic Hash</vt:lpstr>
      <vt:lpstr>Weaker Requirements for Cryptographic Hash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Week 5: Topic 2:  HMACs and Generic Attacks 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Hash and MAC Construction</vt:lpstr>
      <vt:lpstr>Recap</vt:lpstr>
      <vt:lpstr>MAC from Collision Resistant Hash</vt:lpstr>
      <vt:lpstr>MAC from Collision Resistant Hash</vt:lpstr>
      <vt:lpstr>HMAC</vt:lpstr>
      <vt:lpstr>HMAC</vt:lpstr>
      <vt:lpstr>HMAC Security</vt:lpstr>
      <vt:lpstr>HMAC in Practice</vt:lpstr>
      <vt:lpstr>Finding Collisions</vt:lpstr>
      <vt:lpstr>Birthday Attack for Finding Collisions</vt:lpstr>
      <vt:lpstr>Birthday Attack for Finding Collisions</vt:lpstr>
      <vt:lpstr>Birthday Attack for Finding Collisions</vt:lpstr>
      <vt:lpstr>Birthday Attack for Finding Collisions</vt:lpstr>
      <vt:lpstr>Recap</vt:lpstr>
      <vt:lpstr>Birthday Attack for Finding Collisions</vt:lpstr>
      <vt:lpstr>Floyd’s Cycle Finding Algorithm</vt:lpstr>
      <vt:lpstr>Small Space Birthday Attack</vt:lpstr>
      <vt:lpstr>Small Space Birthday Attack</vt:lpstr>
      <vt:lpstr>Small Space Birthday Attack</vt:lpstr>
      <vt:lpstr>Pre-Computation Attacks for Targeted Collision</vt:lpstr>
      <vt:lpstr>Pre-Computation Attacks for Targeted Collision</vt:lpstr>
      <vt:lpstr>Pre-Computation Attacks for Targeted Collision</vt:lpstr>
      <vt:lpstr>Pre-Computation Attacks for Targeted Collision</vt:lpstr>
      <vt:lpstr>Intersecting Chains</vt:lpstr>
      <vt:lpstr>Targeted Collision Attacks </vt:lpstr>
      <vt:lpstr>Targeted Collision Attacks </vt:lpstr>
      <vt:lpstr>Targeted Collision Attacks </vt:lpstr>
      <vt:lpstr>Targeted Collision Attacks </vt:lpstr>
      <vt:lpstr>Post-Processing</vt:lpstr>
      <vt:lpstr>Post-Processing</vt:lpstr>
      <vt:lpstr>Post-Processing</vt:lpstr>
      <vt:lpstr>Post-Processing</vt:lpstr>
      <vt:lpstr>Targeted Collision Attacks </vt:lpstr>
      <vt:lpstr>Applications</vt:lpstr>
      <vt:lpstr> Week 5: Topic 3: Random Oracle Model +  Hashing Applications 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</vt:vector>
  </TitlesOfParts>
  <Company>SERVERS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Ahmad S Alsadeh</cp:lastModifiedBy>
  <cp:revision>275</cp:revision>
  <dcterms:created xsi:type="dcterms:W3CDTF">2016-12-31T20:38:01Z</dcterms:created>
  <dcterms:modified xsi:type="dcterms:W3CDTF">2022-08-15T17:23:11Z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0x0101003A766CA04F3D10479127047232861090</vt:lpwstr>
  </property>
</Properties>
</file>