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409" r:id="rId2"/>
    <p:sldId id="411" r:id="rId3"/>
    <p:sldId id="410" r:id="rId4"/>
    <p:sldId id="466" r:id="rId5"/>
    <p:sldId id="412" r:id="rId6"/>
    <p:sldId id="413" r:id="rId7"/>
    <p:sldId id="414" r:id="rId8"/>
    <p:sldId id="415" r:id="rId9"/>
    <p:sldId id="454" r:id="rId10"/>
    <p:sldId id="456" r:id="rId11"/>
    <p:sldId id="416" r:id="rId12"/>
    <p:sldId id="457" r:id="rId13"/>
    <p:sldId id="453" r:id="rId14"/>
    <p:sldId id="417" r:id="rId15"/>
    <p:sldId id="418" r:id="rId16"/>
    <p:sldId id="419" r:id="rId17"/>
    <p:sldId id="420" r:id="rId18"/>
    <p:sldId id="421" r:id="rId19"/>
    <p:sldId id="422" r:id="rId20"/>
    <p:sldId id="431" r:id="rId21"/>
    <p:sldId id="432" r:id="rId22"/>
    <p:sldId id="469" r:id="rId23"/>
    <p:sldId id="433" r:id="rId24"/>
    <p:sldId id="462" r:id="rId25"/>
    <p:sldId id="434" r:id="rId26"/>
    <p:sldId id="436" r:id="rId27"/>
    <p:sldId id="463" r:id="rId28"/>
    <p:sldId id="464" r:id="rId29"/>
    <p:sldId id="465" r:id="rId30"/>
    <p:sldId id="470" r:id="rId31"/>
    <p:sldId id="468" r:id="rId32"/>
    <p:sldId id="460" r:id="rId33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6" autoAdjust="0"/>
    <p:restoredTop sz="86867" autoAdjust="0"/>
  </p:normalViewPr>
  <p:slideViewPr>
    <p:cSldViewPr>
      <p:cViewPr>
        <p:scale>
          <a:sx n="93" d="100"/>
          <a:sy n="93" d="100"/>
        </p:scale>
        <p:origin x="-48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974-C2D4-8B41-AE93-F0BDF356406D}" type="slidenum">
              <a:rPr lang="en-US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4C909-A1CF-2E43-AF34-84A05567BE64}" type="slidenum">
              <a:rPr lang="en-US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974-C2D4-8B41-AE93-F0BDF356406D}" type="slidenum">
              <a:rPr lang="en-US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D5FB1-F71F-D44B-8F15-528B3F5166D9}" type="slidenum">
              <a:rPr lang="en-US"/>
              <a:pPr/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C5E02-D1A9-3348-91F2-7B092968B812}" type="slidenum">
              <a:rPr lang="en-US"/>
              <a:pPr/>
              <a:t>21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C5E02-D1A9-3348-91F2-7B092968B812}" type="slidenum">
              <a:rPr lang="en-US"/>
              <a:pPr/>
              <a:t>22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7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174B-7304-3A45-9ED1-3169AE6E584D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174B-7304-3A45-9ED1-3169AE6E584D}" type="slidenum">
              <a:rPr lang="en-US"/>
              <a:pPr/>
              <a:t>31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BA51-E221-6F4B-9ECF-31AD9B977258}" type="slidenum">
              <a:rPr lang="en-US"/>
              <a:pPr/>
              <a:t>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174B-7304-3A45-9ED1-3169AE6E584D}" type="slidenum">
              <a:rPr lang="en-US"/>
              <a:pPr/>
              <a:t>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51CC7-184B-FE41-B411-1713AAE7DA86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EE444-6282-C242-93C0-393321149F9D}" type="slidenum">
              <a:rPr lang="en-US"/>
              <a:pPr/>
              <a:t>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BBC272-86A8-B54C-AFFC-48DBE25965CF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86BE477-4654-8746-8CBD-AE3C40EAA3DF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510778"/>
            <a:ext cx="5867400" cy="1908572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 Distance Between Words  </a:t>
            </a:r>
            <a:br>
              <a:rPr lang="en-US" sz="4400" dirty="0" smtClean="0"/>
            </a:br>
            <a:r>
              <a:rPr lang="en-US" sz="4400" dirty="0" smtClean="0"/>
              <a:t>for spellchecking</a:t>
            </a:r>
            <a:endParaRPr lang="en-US" sz="4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286000"/>
            <a:ext cx="48768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Distance between strings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Edit as Search</a:t>
            </a:r>
            <a:endParaRPr lang="en-US" dirty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the space of all edit sequences is huge!</a:t>
            </a:r>
          </a:p>
          <a:p>
            <a:pPr lvl="1"/>
            <a:r>
              <a:rPr lang="en-US" smtClean="0"/>
              <a:t>We can’t afford to navigate naïvely</a:t>
            </a:r>
          </a:p>
          <a:p>
            <a:pPr lvl="1"/>
            <a:r>
              <a:rPr lang="en-US" smtClean="0"/>
              <a:t>Lots of distinct paths wind up at the same state.</a:t>
            </a:r>
          </a:p>
          <a:p>
            <a:pPr lvl="2"/>
            <a:r>
              <a:rPr lang="en-US" smtClean="0"/>
              <a:t>We don’t have to keep track of all of them</a:t>
            </a:r>
          </a:p>
          <a:p>
            <a:pPr lvl="2"/>
            <a:r>
              <a:rPr lang="en-US" smtClean="0"/>
              <a:t>Just the shortest path to each of those revisted states.</a:t>
            </a:r>
          </a:p>
          <a:p>
            <a:endParaRPr lang="en-US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fld id="{C4191803-DA13-374C-8019-5837924338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Min Edit Distance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For two </a:t>
            </a:r>
            <a:r>
              <a:rPr lang="en-US" sz="2800" dirty="0" smtClean="0"/>
              <a:t>strings</a:t>
            </a:r>
          </a:p>
          <a:p>
            <a:pPr lvl="1"/>
            <a:r>
              <a:rPr lang="en-US" sz="2400" dirty="0" smtClean="0"/>
              <a:t>X of length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Y of length </a:t>
            </a:r>
            <a:r>
              <a:rPr lang="en-US" sz="2400" i="1" dirty="0" smtClean="0"/>
              <a:t>m</a:t>
            </a:r>
            <a:endParaRPr lang="en-US" sz="2400" i="1" baseline="-25000" dirty="0"/>
          </a:p>
          <a:p>
            <a:r>
              <a:rPr lang="en-US" sz="2800" dirty="0" smtClean="0"/>
              <a:t>We define D</a:t>
            </a:r>
            <a:r>
              <a:rPr lang="en-US" sz="2800" dirty="0"/>
              <a:t>(</a:t>
            </a:r>
            <a:r>
              <a:rPr lang="en-US" sz="2800" i="1" dirty="0" err="1"/>
              <a:t>i,j</a:t>
            </a:r>
            <a:r>
              <a:rPr lang="en-US" sz="2800" dirty="0"/>
              <a:t>)</a:t>
            </a:r>
          </a:p>
          <a:p>
            <a:pPr lvl="1"/>
            <a:r>
              <a:rPr lang="en-US" sz="2400" dirty="0" smtClean="0"/>
              <a:t>the edit </a:t>
            </a:r>
            <a:r>
              <a:rPr lang="en-US" sz="2400" dirty="0"/>
              <a:t>distance </a:t>
            </a:r>
            <a:r>
              <a:rPr lang="en-US" sz="2400" dirty="0" smtClean="0"/>
              <a:t>between X[</a:t>
            </a:r>
            <a:r>
              <a:rPr lang="en-US" sz="2400" dirty="0"/>
              <a:t>1..</a:t>
            </a:r>
            <a:r>
              <a:rPr lang="en-US" sz="2400" i="1" dirty="0"/>
              <a:t>i</a:t>
            </a:r>
            <a:r>
              <a:rPr lang="en-US" sz="2400" dirty="0"/>
              <a:t>] and </a:t>
            </a:r>
            <a:r>
              <a:rPr lang="en-US" sz="2400" dirty="0" smtClean="0"/>
              <a:t>Y[</a:t>
            </a:r>
            <a:r>
              <a:rPr lang="en-US" sz="2400" dirty="0"/>
              <a:t>1..</a:t>
            </a:r>
            <a:r>
              <a:rPr lang="en-US" sz="2400" i="1" dirty="0"/>
              <a:t>j</a:t>
            </a:r>
            <a:r>
              <a:rPr lang="en-US" sz="2400" dirty="0" smtClean="0"/>
              <a:t>] </a:t>
            </a:r>
          </a:p>
          <a:p>
            <a:pPr lvl="2"/>
            <a:r>
              <a:rPr lang="en-US" sz="2200" dirty="0" smtClean="0"/>
              <a:t>i.e., the first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characters of X and the first </a:t>
            </a:r>
            <a:r>
              <a:rPr lang="en-US" sz="2200" i="1" dirty="0" smtClean="0"/>
              <a:t>j</a:t>
            </a:r>
            <a:r>
              <a:rPr lang="en-US" sz="2200" dirty="0" smtClean="0"/>
              <a:t> characters of 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edit distance </a:t>
            </a:r>
            <a:r>
              <a:rPr lang="en-US" sz="2400" dirty="0" smtClean="0"/>
              <a:t>between X and Y is thus D</a:t>
            </a:r>
            <a:r>
              <a:rPr lang="en-US" sz="2400" dirty="0"/>
              <a:t>(</a:t>
            </a:r>
            <a:r>
              <a:rPr lang="en-US" sz="2400" i="1" dirty="0" err="1"/>
              <a:t>n,m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6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 smtClean="0"/>
              <a:t>Minimum Edit Distance</a:t>
            </a:r>
            <a:endParaRPr lang="en-US" sz="4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Definition of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 smtClean="0"/>
              <a:t>Minimum Edit Distance</a:t>
            </a:r>
            <a:endParaRPr lang="en-US" sz="4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Computing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</a:t>
            </a:r>
            <a:br>
              <a:rPr lang="en-US" dirty="0" smtClean="0"/>
            </a:br>
            <a:r>
              <a:rPr lang="en-US" dirty="0" smtClean="0"/>
              <a:t>Minimum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Dynamic programming</a:t>
            </a:r>
            <a:r>
              <a:rPr lang="en-US" dirty="0" smtClean="0"/>
              <a:t>: A </a:t>
            </a:r>
            <a:r>
              <a:rPr lang="en-US" dirty="0"/>
              <a:t>tabular computation of D(</a:t>
            </a:r>
            <a:r>
              <a:rPr lang="en-US" i="1" dirty="0" err="1"/>
              <a:t>n,m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Solving problems by combining solutions to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Bottom</a:t>
            </a:r>
            <a:r>
              <a:rPr lang="en-US" dirty="0"/>
              <a:t>-up</a:t>
            </a:r>
          </a:p>
          <a:p>
            <a:pPr lvl="1"/>
            <a:r>
              <a:rPr lang="en-US" dirty="0"/>
              <a:t>We compute D(</a:t>
            </a:r>
            <a:r>
              <a:rPr lang="en-US" dirty="0" err="1"/>
              <a:t>i,j</a:t>
            </a:r>
            <a:r>
              <a:rPr lang="en-US" dirty="0"/>
              <a:t>) for small </a:t>
            </a:r>
            <a:r>
              <a:rPr lang="en-US" i="1" dirty="0" err="1"/>
              <a:t>i,j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And </a:t>
            </a:r>
            <a:r>
              <a:rPr lang="en-US" dirty="0" smtClean="0"/>
              <a:t>compute larger D</a:t>
            </a:r>
            <a:r>
              <a:rPr lang="en-US" dirty="0"/>
              <a:t>(</a:t>
            </a:r>
            <a:r>
              <a:rPr lang="en-US" dirty="0" err="1"/>
              <a:t>i,j</a:t>
            </a:r>
            <a:r>
              <a:rPr lang="en-US" dirty="0"/>
              <a:t>) based on previously computed smaller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i.e., compute </a:t>
            </a:r>
            <a:r>
              <a:rPr lang="en-US" dirty="0"/>
              <a:t>D(</a:t>
            </a:r>
            <a:r>
              <a:rPr lang="en-US" i="1" dirty="0" err="1"/>
              <a:t>i,j</a:t>
            </a:r>
            <a:r>
              <a:rPr lang="en-US" dirty="0"/>
              <a:t>) for all </a:t>
            </a:r>
            <a:r>
              <a:rPr lang="en-US" i="1" dirty="0" err="1"/>
              <a:t>i</a:t>
            </a:r>
            <a:r>
              <a:rPr lang="en-US" dirty="0"/>
              <a:t> (0 &lt; </a:t>
            </a:r>
            <a:r>
              <a:rPr lang="en-US" i="1" dirty="0" err="1"/>
              <a:t>i</a:t>
            </a:r>
            <a:r>
              <a:rPr lang="en-US" dirty="0"/>
              <a:t> &lt; n)  and</a:t>
            </a:r>
            <a:r>
              <a:rPr lang="en-US" i="1" dirty="0"/>
              <a:t> j </a:t>
            </a:r>
            <a:r>
              <a:rPr lang="en-US" dirty="0"/>
              <a:t>(0 &lt; j &lt; m)</a:t>
            </a:r>
          </a:p>
          <a:p>
            <a:endParaRPr lang="en-US" dirty="0"/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Min Edit </a:t>
            </a:r>
            <a:r>
              <a:rPr lang="en-US" dirty="0" smtClean="0"/>
              <a:t>Distance (</a:t>
            </a:r>
            <a:r>
              <a:rPr lang="en-US" dirty="0" err="1" smtClean="0"/>
              <a:t>Levenshtein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0150"/>
            <a:ext cx="8763000" cy="3943350"/>
          </a:xfrm>
        </p:spPr>
        <p:txBody>
          <a:bodyPr/>
          <a:lstStyle/>
          <a:p>
            <a:r>
              <a:rPr lang="en-US" sz="2000" dirty="0" smtClean="0"/>
              <a:t>Initialization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>
                <a:latin typeface="Courier"/>
                <a:cs typeface="Courier"/>
              </a:rPr>
              <a:t>D(i,0) = 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endParaRPr lang="en-US" sz="1800" dirty="0">
              <a:latin typeface="Courier"/>
              <a:cs typeface="Courier"/>
            </a:endParaRPr>
          </a:p>
          <a:p>
            <a:pPr marL="457200" lvl="1" indent="0" algn="just">
              <a:buNone/>
            </a:pPr>
            <a:r>
              <a:rPr lang="en-US" sz="1800" dirty="0">
                <a:latin typeface="Courier"/>
                <a:cs typeface="Courier"/>
              </a:rPr>
              <a:t>D(0,j) = </a:t>
            </a:r>
            <a:r>
              <a:rPr lang="en-US" sz="1800" dirty="0" smtClean="0">
                <a:latin typeface="Courier"/>
                <a:cs typeface="Courier"/>
              </a:rPr>
              <a:t>j</a:t>
            </a:r>
            <a:endParaRPr lang="en-US" sz="1800" i="1" dirty="0"/>
          </a:p>
          <a:p>
            <a:pPr algn="just"/>
            <a:r>
              <a:rPr lang="en-US" sz="2000" dirty="0"/>
              <a:t>Recurrence Relation</a:t>
            </a:r>
            <a:r>
              <a:rPr lang="en-US" sz="2000" i="1" dirty="0" smtClean="0"/>
              <a:t>:</a:t>
            </a:r>
          </a:p>
          <a:p>
            <a:pPr marL="457200" lvl="1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US" sz="1800" dirty="0" smtClean="0">
                <a:latin typeface="Courier"/>
                <a:cs typeface="Courier"/>
              </a:rPr>
              <a:t>For each  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= </a:t>
            </a:r>
            <a:r>
              <a:rPr lang="en-US" sz="1800" dirty="0" smtClean="0">
                <a:latin typeface="Courier"/>
                <a:cs typeface="Courier"/>
              </a:rPr>
              <a:t>1…M</a:t>
            </a:r>
            <a:endParaRPr lang="en-US" sz="1800" dirty="0">
              <a:latin typeface="Courier"/>
              <a:cs typeface="Courier"/>
            </a:endParaRPr>
          </a:p>
          <a:p>
            <a:pPr marL="990600" lvl="1" indent="-533400">
              <a:lnSpc>
                <a:spcPct val="80000"/>
              </a:lnSpc>
              <a:buClr>
                <a:srgbClr val="000066"/>
              </a:buClr>
              <a:buFontTx/>
              <a:buNone/>
            </a:pPr>
            <a:r>
              <a:rPr lang="en-US" sz="1800" dirty="0">
                <a:latin typeface="Courier"/>
                <a:cs typeface="Courier"/>
              </a:rPr>
              <a:t>	  </a:t>
            </a:r>
            <a:r>
              <a:rPr lang="en-US" sz="1800" dirty="0" smtClean="0">
                <a:latin typeface="Courier"/>
                <a:cs typeface="Courier"/>
              </a:rPr>
              <a:t>For </a:t>
            </a:r>
            <a:r>
              <a:rPr lang="en-US" sz="1800" dirty="0">
                <a:latin typeface="Courier"/>
                <a:cs typeface="Courier"/>
              </a:rPr>
              <a:t>each </a:t>
            </a:r>
            <a:r>
              <a:rPr lang="en-US" sz="1800" dirty="0" smtClean="0">
                <a:latin typeface="Courier"/>
                <a:cs typeface="Courier"/>
              </a:rPr>
              <a:t> j </a:t>
            </a:r>
            <a:r>
              <a:rPr lang="en-US" sz="1800" dirty="0">
                <a:latin typeface="Courier"/>
                <a:cs typeface="Courier"/>
              </a:rPr>
              <a:t>= </a:t>
            </a:r>
            <a:r>
              <a:rPr lang="en-US" sz="1800" dirty="0" smtClean="0">
                <a:latin typeface="Courier"/>
                <a:cs typeface="Courier"/>
              </a:rPr>
              <a:t>1…N</a:t>
            </a:r>
            <a:endParaRPr lang="en-US" sz="2000" i="1" dirty="0"/>
          </a:p>
          <a:p>
            <a:pPr lvl="1" algn="just">
              <a:buFont typeface="Wingdings" charset="2"/>
              <a:buNone/>
            </a:pPr>
            <a:r>
              <a:rPr lang="en-US" sz="1800" i="1" dirty="0">
                <a:latin typeface="Courier"/>
                <a:cs typeface="Courier"/>
              </a:rPr>
              <a:t>  </a:t>
            </a:r>
            <a:r>
              <a:rPr lang="en-US" sz="1800" i="1" dirty="0" smtClean="0">
                <a:latin typeface="Courier"/>
                <a:cs typeface="Courier"/>
              </a:rPr>
              <a:t>                     </a:t>
            </a:r>
            <a:r>
              <a:rPr lang="en-US" sz="1800" dirty="0" smtClean="0">
                <a:latin typeface="Courier"/>
                <a:cs typeface="Courier"/>
              </a:rPr>
              <a:t>D</a:t>
            </a:r>
            <a:r>
              <a:rPr lang="en-US" sz="1800" dirty="0">
                <a:latin typeface="Courier"/>
                <a:cs typeface="Courier"/>
              </a:rPr>
              <a:t>(i-1,j) + </a:t>
            </a:r>
            <a:r>
              <a:rPr lang="en-US" sz="1800" dirty="0" smtClean="0">
                <a:latin typeface="Courier"/>
                <a:cs typeface="Courier"/>
              </a:rPr>
              <a:t>1</a:t>
            </a:r>
            <a:endParaRPr lang="en-US" sz="1800" dirty="0">
              <a:latin typeface="Courier"/>
              <a:cs typeface="Courier"/>
            </a:endParaRPr>
          </a:p>
          <a:p>
            <a:pPr marL="457200" lvl="1" indent="0" algn="just">
              <a:buNone/>
            </a:pPr>
            <a:r>
              <a:rPr lang="en-US" sz="1800" dirty="0" smtClean="0">
                <a:latin typeface="Courier"/>
                <a:cs typeface="Courier"/>
              </a:rPr>
              <a:t>          D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i,j</a:t>
            </a:r>
            <a:r>
              <a:rPr lang="en-US" sz="1800" dirty="0" smtClean="0">
                <a:latin typeface="Courier"/>
                <a:cs typeface="Courier"/>
              </a:rPr>
              <a:t>)= min  D</a:t>
            </a:r>
            <a:r>
              <a:rPr lang="en-US" sz="1800" dirty="0">
                <a:latin typeface="Courier"/>
                <a:cs typeface="Courier"/>
              </a:rPr>
              <a:t>(i,j-1) + 1</a:t>
            </a:r>
          </a:p>
          <a:p>
            <a:pPr lvl="1" algn="just">
              <a:buFont typeface="Wingdings" charset="2"/>
              <a:buNone/>
            </a:pPr>
            <a:r>
              <a:rPr lang="en-US" sz="1800" dirty="0" smtClean="0">
                <a:latin typeface="Courier"/>
                <a:cs typeface="Courier"/>
              </a:rPr>
              <a:t>                       D</a:t>
            </a:r>
            <a:r>
              <a:rPr lang="en-US" sz="1800" dirty="0">
                <a:latin typeface="Courier"/>
                <a:cs typeface="Courier"/>
              </a:rPr>
              <a:t>(i-1,j-1</a:t>
            </a:r>
            <a:r>
              <a:rPr lang="en-US" sz="1800" dirty="0" smtClean="0">
                <a:latin typeface="Courier"/>
                <a:cs typeface="Courier"/>
              </a:rPr>
              <a:t>) +   2; if X(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) ≠ </a:t>
            </a:r>
            <a:r>
              <a:rPr lang="en-US" sz="1800" dirty="0" smtClean="0">
                <a:latin typeface="Courier"/>
                <a:cs typeface="Courier"/>
              </a:rPr>
              <a:t>Y(</a:t>
            </a:r>
            <a:r>
              <a:rPr lang="en-US" sz="1800" dirty="0">
                <a:latin typeface="Courier"/>
                <a:cs typeface="Courier"/>
              </a:rPr>
              <a:t>j)   </a:t>
            </a:r>
          </a:p>
          <a:p>
            <a:pPr lvl="1" algn="just">
              <a:buFont typeface="Wingdings" charset="2"/>
              <a:buNone/>
            </a:pPr>
            <a:r>
              <a:rPr lang="en-US" sz="1800" dirty="0" smtClean="0">
                <a:latin typeface="Courier"/>
                <a:cs typeface="Courier"/>
              </a:rPr>
              <a:t>                                      0; if X(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) = </a:t>
            </a:r>
            <a:r>
              <a:rPr lang="en-US" sz="1800" dirty="0" smtClean="0">
                <a:latin typeface="Courier"/>
                <a:cs typeface="Courier"/>
              </a:rPr>
              <a:t>Y(</a:t>
            </a:r>
            <a:r>
              <a:rPr lang="en-US" sz="1800" dirty="0">
                <a:latin typeface="Courier"/>
                <a:cs typeface="Courier"/>
              </a:rPr>
              <a:t>j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</a:p>
          <a:p>
            <a:pPr algn="just">
              <a:lnSpc>
                <a:spcPct val="70000"/>
              </a:lnSpc>
            </a:pPr>
            <a:r>
              <a:rPr lang="en-US" sz="2000" dirty="0"/>
              <a:t>Termination</a:t>
            </a:r>
            <a:r>
              <a:rPr lang="en-US" sz="2000" i="1" dirty="0"/>
              <a:t>:</a:t>
            </a:r>
          </a:p>
          <a:p>
            <a:pPr lvl="1" algn="just">
              <a:buFont typeface="Wingdings" charset="2"/>
              <a:buNone/>
            </a:pPr>
            <a:r>
              <a:rPr lang="en-US" sz="1800" dirty="0">
                <a:latin typeface="Courier"/>
                <a:cs typeface="Courier"/>
              </a:rPr>
              <a:t>D(N,M) is distance </a:t>
            </a:r>
          </a:p>
          <a:p>
            <a:pPr lvl="1" algn="just">
              <a:buFont typeface="Wingdings" charset="2"/>
              <a:buNone/>
            </a:pP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581400" y="31813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248400" y="3790950"/>
            <a:ext cx="76200" cy="666750"/>
          </a:xfrm>
          <a:prstGeom prst="leftBrace">
            <a:avLst>
              <a:gd name="adj1" fmla="val 37495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Group 2"/>
          <p:cNvGraphicFramePr>
            <a:graphicFrameLocks noGrp="1"/>
          </p:cNvGraphicFramePr>
          <p:nvPr/>
        </p:nvGraphicFramePr>
        <p:xfrm>
          <a:off x="1066800" y="1233487"/>
          <a:ext cx="6934200" cy="3395663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1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Edit Distance Table</a:t>
            </a:r>
          </a:p>
        </p:txBody>
      </p:sp>
    </p:spTree>
    <p:extLst>
      <p:ext uri="{BB962C8B-B14F-4D97-AF65-F5344CB8AC3E}">
        <p14:creationId xmlns:p14="http://schemas.microsoft.com/office/powerpoint/2010/main" val="1376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954" name="Group 2"/>
          <p:cNvGraphicFramePr>
            <a:graphicFrameLocks noGrp="1"/>
          </p:cNvGraphicFramePr>
          <p:nvPr/>
        </p:nvGraphicFramePr>
        <p:xfrm>
          <a:off x="990600" y="1028700"/>
          <a:ext cx="6934200" cy="3852863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164" name="Line 149"/>
          <p:cNvSpPr>
            <a:spLocks noChangeShapeType="1"/>
          </p:cNvSpPr>
          <p:nvPr/>
        </p:nvSpPr>
        <p:spPr bwMode="auto">
          <a:xfrm flipH="1">
            <a:off x="2514600" y="3086100"/>
            <a:ext cx="457200" cy="97155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rec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57350"/>
            <a:ext cx="428192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371600" y="381000"/>
            <a:ext cx="7467600" cy="742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 smtClean="0"/>
              <a:t>The Edit Distance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Group 2"/>
          <p:cNvGraphicFramePr>
            <a:graphicFrameLocks noGrp="1"/>
          </p:cNvGraphicFramePr>
          <p:nvPr/>
        </p:nvGraphicFramePr>
        <p:xfrm>
          <a:off x="1066800" y="1233487"/>
          <a:ext cx="6934200" cy="3395663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116" name="Title 2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Edit Distance</a:t>
            </a:r>
            <a:endParaRPr lang="en-US" dirty="0"/>
          </a:p>
        </p:txBody>
      </p:sp>
      <p:pic>
        <p:nvPicPr>
          <p:cNvPr id="5" name="Picture 5" descr="rec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196"/>
            <a:ext cx="3766159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6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24933"/>
              </p:ext>
            </p:extLst>
          </p:nvPr>
        </p:nvGraphicFramePr>
        <p:xfrm>
          <a:off x="1219200" y="1352550"/>
          <a:ext cx="6934200" cy="3276600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371600" y="381000"/>
            <a:ext cx="7467600" cy="742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 smtClean="0"/>
              <a:t>The Edit Distance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are close to correct words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6868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 a measure of distance between strings (words/phrases):</a:t>
            </a:r>
          </a:p>
          <a:p>
            <a:r>
              <a:rPr lang="en-US" dirty="0" err="1" smtClean="0"/>
              <a:t>Jackard</a:t>
            </a:r>
            <a:r>
              <a:rPr lang="en-US" dirty="0" smtClean="0"/>
              <a:t> coefficient/similarity (done)</a:t>
            </a:r>
            <a:endParaRPr lang="en-US" dirty="0"/>
          </a:p>
          <a:p>
            <a:r>
              <a:rPr lang="en-US" dirty="0" smtClean="0"/>
              <a:t>Edit distance: effort to convert one into another</a:t>
            </a:r>
          </a:p>
          <a:p>
            <a:r>
              <a:rPr lang="en-US" dirty="0" smtClean="0"/>
              <a:t>Soundex: phonetic closeness (sound: </a:t>
            </a:r>
            <a:r>
              <a:rPr lang="ar-SA" dirty="0" smtClean="0"/>
              <a:t>تشابه النطق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likely to mistake with adjacent keyboard characters, or without language switch: Really </a:t>
            </a:r>
            <a:r>
              <a:rPr lang="ar-SA" dirty="0" smtClean="0"/>
              <a:t>ٌ</a:t>
            </a:r>
            <a:r>
              <a:rPr lang="ar-SA" dirty="0" err="1" smtClean="0"/>
              <a:t>ثشممغ</a:t>
            </a:r>
            <a:r>
              <a:rPr lang="en-US" dirty="0" smtClean="0"/>
              <a:t> really in Arabic keyboard!</a:t>
            </a:r>
          </a:p>
          <a:p>
            <a:r>
              <a:rPr lang="en-US" dirty="0" smtClean="0"/>
              <a:t>Confusion letters:{</a:t>
            </a:r>
            <a:r>
              <a:rPr lang="ar-SA" dirty="0" smtClean="0"/>
              <a:t>ء ئ ؤ أ آ إ</a:t>
            </a:r>
            <a:r>
              <a:rPr lang="en-US" dirty="0" smtClean="0"/>
              <a:t>}, {</a:t>
            </a:r>
            <a:r>
              <a:rPr lang="ar-SA" dirty="0" smtClean="0"/>
              <a:t>ى ي</a:t>
            </a:r>
            <a:r>
              <a:rPr lang="en-US" dirty="0" smtClean="0"/>
              <a:t>}, {</a:t>
            </a:r>
            <a:r>
              <a:rPr lang="ar-SA" dirty="0" smtClean="0"/>
              <a:t>ة ه</a:t>
            </a:r>
            <a:r>
              <a:rPr lang="en-US" dirty="0" smtClean="0"/>
              <a:t>} </a:t>
            </a:r>
            <a:r>
              <a:rPr lang="ar-SA" dirty="0" smtClean="0"/>
              <a:t> </a:t>
            </a:r>
            <a:r>
              <a:rPr lang="en-US" dirty="0" smtClean="0"/>
              <a:t> less distance within</a:t>
            </a:r>
          </a:p>
          <a:p>
            <a:r>
              <a:rPr lang="en-US" b="1" dirty="0" smtClean="0"/>
              <a:t>Final distance: A weighted sum!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34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 smtClean="0"/>
              <a:t>Minimum Edit Distance</a:t>
            </a:r>
            <a:endParaRPr lang="en-US" sz="4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Weighted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Levenshtein</a:t>
            </a:r>
            <a:r>
              <a:rPr lang="en-US" dirty="0" smtClean="0"/>
              <a:t> vs </a:t>
            </a:r>
            <a:r>
              <a:rPr lang="en-US" dirty="0" err="1"/>
              <a:t>Demerau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Levenshtein</a:t>
            </a:r>
            <a:r>
              <a:rPr lang="en-US" dirty="0" smtClean="0"/>
              <a:t>: three ops: add, delete, substitute. </a:t>
            </a:r>
          </a:p>
          <a:p>
            <a:r>
              <a:rPr lang="en-US" dirty="0" err="1" smtClean="0"/>
              <a:t>Demerau</a:t>
            </a:r>
            <a:r>
              <a:rPr lang="en-US" dirty="0" smtClean="0"/>
              <a:t>: Add, delete, substitute, exchange:</a:t>
            </a:r>
          </a:p>
          <a:p>
            <a:pPr lvl="1"/>
            <a:r>
              <a:rPr lang="en-US" dirty="0" err="1" smtClean="0"/>
              <a:t>Resaerch</a:t>
            </a:r>
            <a:r>
              <a:rPr lang="en-US" dirty="0" smtClean="0"/>
              <a:t> </a:t>
            </a:r>
            <a:r>
              <a:rPr lang="en-US" dirty="0"/>
              <a:t>→ research 1 </a:t>
            </a:r>
            <a:r>
              <a:rPr lang="en-US" dirty="0" err="1" smtClean="0"/>
              <a:t>Demerau</a:t>
            </a:r>
            <a:r>
              <a:rPr lang="en-US" dirty="0" smtClean="0"/>
              <a:t>, 2 or more </a:t>
            </a:r>
            <a:r>
              <a:rPr lang="en-US" dirty="0" err="1" smtClean="0"/>
              <a:t>Levenshtein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Edit Distance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would we add weights to the computation?</a:t>
            </a:r>
          </a:p>
          <a:p>
            <a:pPr lvl="1"/>
            <a:r>
              <a:rPr lang="en-US" dirty="0" smtClean="0"/>
              <a:t>Spell Correction: some letters are more likely to be mistyped than others</a:t>
            </a:r>
          </a:p>
          <a:p>
            <a:pPr lvl="1"/>
            <a:r>
              <a:rPr lang="en-US" dirty="0" smtClean="0"/>
              <a:t>Biology: certain kinds of deletions or insertions are more likely than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742950"/>
          </a:xfrm>
        </p:spPr>
        <p:txBody>
          <a:bodyPr/>
          <a:lstStyle/>
          <a:p>
            <a:r>
              <a:rPr lang="en-US" dirty="0"/>
              <a:t>Confusion </a:t>
            </a:r>
            <a:r>
              <a:rPr lang="en-US" dirty="0" smtClean="0"/>
              <a:t>matrix for spelling errors</a:t>
            </a:r>
            <a:endParaRPr lang="en-US" dirty="0"/>
          </a:p>
        </p:txBody>
      </p:sp>
      <p:pic>
        <p:nvPicPr>
          <p:cNvPr id="6" name="Picture 5" descr="ker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637" y="971550"/>
            <a:ext cx="666924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8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Min </a:t>
            </a:r>
            <a:r>
              <a:rPr lang="en-US" dirty="0"/>
              <a:t>Edit </a:t>
            </a: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76350"/>
            <a:ext cx="8763000" cy="3943350"/>
          </a:xfrm>
        </p:spPr>
        <p:txBody>
          <a:bodyPr/>
          <a:lstStyle/>
          <a:p>
            <a:r>
              <a:rPr lang="en-US" dirty="0" smtClean="0"/>
              <a:t>Initialization: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D(0,0) = 0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D</a:t>
            </a:r>
            <a:r>
              <a:rPr lang="en-US" dirty="0">
                <a:latin typeface="Courier"/>
                <a:cs typeface="Courier"/>
              </a:rPr>
              <a:t>(i,0) = </a:t>
            </a:r>
            <a:r>
              <a:rPr lang="en-US" dirty="0" smtClean="0">
                <a:latin typeface="Courier"/>
                <a:cs typeface="Courier"/>
              </a:rPr>
              <a:t>D(i-1,0) + del[x(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)];    1 &lt;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≤ N</a:t>
            </a:r>
            <a:endParaRPr lang="en-US" dirty="0">
              <a:latin typeface="Courier"/>
              <a:cs typeface="Courier"/>
            </a:endParaRPr>
          </a:p>
          <a:p>
            <a:pPr marL="457200" lvl="1" indent="0" algn="just">
              <a:buNone/>
            </a:pPr>
            <a:r>
              <a:rPr lang="en-US" dirty="0">
                <a:latin typeface="Courier"/>
                <a:cs typeface="Courier"/>
              </a:rPr>
              <a:t>D(0,j) = </a:t>
            </a:r>
            <a:r>
              <a:rPr lang="en-US" dirty="0" smtClean="0">
                <a:latin typeface="Courier"/>
                <a:cs typeface="Courier"/>
              </a:rPr>
              <a:t>D(0,j-1) + ins[y(j)];    1 </a:t>
            </a:r>
            <a:r>
              <a:rPr lang="en-US" dirty="0">
                <a:latin typeface="Courier"/>
                <a:cs typeface="Courier"/>
              </a:rPr>
              <a:t>&lt; </a:t>
            </a:r>
            <a:r>
              <a:rPr lang="en-US" dirty="0" smtClean="0">
                <a:latin typeface="Courier"/>
                <a:cs typeface="Courier"/>
              </a:rPr>
              <a:t>j </a:t>
            </a:r>
            <a:r>
              <a:rPr lang="en-US" dirty="0">
                <a:latin typeface="Courier"/>
                <a:cs typeface="Courier"/>
              </a:rPr>
              <a:t>≤ </a:t>
            </a:r>
            <a:r>
              <a:rPr lang="en-US" dirty="0" smtClean="0">
                <a:latin typeface="Courier"/>
                <a:cs typeface="Courier"/>
              </a:rPr>
              <a:t>M</a:t>
            </a:r>
            <a:endParaRPr lang="en-US" i="1" dirty="0"/>
          </a:p>
          <a:p>
            <a:pPr algn="just"/>
            <a:r>
              <a:rPr lang="en-US" dirty="0"/>
              <a:t>Recurrence Relation</a:t>
            </a:r>
            <a:r>
              <a:rPr lang="en-US" i="1" dirty="0" smtClean="0"/>
              <a:t>: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>
                <a:latin typeface="Courier"/>
                <a:cs typeface="Courier"/>
              </a:rPr>
              <a:t>            </a:t>
            </a:r>
            <a:r>
              <a:rPr lang="en-US" i="1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D</a:t>
            </a:r>
            <a:r>
              <a:rPr lang="en-US" dirty="0">
                <a:latin typeface="Courier"/>
                <a:cs typeface="Courier"/>
              </a:rPr>
              <a:t>(i-1,j) </a:t>
            </a:r>
            <a:r>
              <a:rPr lang="en-US" dirty="0" smtClean="0">
                <a:latin typeface="Courier"/>
                <a:cs typeface="Courier"/>
              </a:rPr>
              <a:t>  + del[x(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)]</a:t>
            </a:r>
            <a:endParaRPr lang="en-US" dirty="0">
              <a:latin typeface="Courier"/>
              <a:cs typeface="Courier"/>
            </a:endParaRPr>
          </a:p>
          <a:p>
            <a:pPr marL="457200" lvl="1" indent="0" algn="just">
              <a:buNone/>
            </a:pPr>
            <a:r>
              <a:rPr lang="en-US" dirty="0" smtClean="0">
                <a:latin typeface="Courier"/>
                <a:cs typeface="Courier"/>
              </a:rPr>
              <a:t>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i,j</a:t>
            </a:r>
            <a:r>
              <a:rPr lang="en-US" dirty="0" smtClean="0">
                <a:latin typeface="Courier"/>
                <a:cs typeface="Courier"/>
              </a:rPr>
              <a:t>)= min  D</a:t>
            </a:r>
            <a:r>
              <a:rPr lang="en-US" dirty="0">
                <a:latin typeface="Courier"/>
                <a:cs typeface="Courier"/>
              </a:rPr>
              <a:t>(i,j-1) </a:t>
            </a:r>
            <a:r>
              <a:rPr lang="en-US" dirty="0" smtClean="0">
                <a:latin typeface="Courier"/>
                <a:cs typeface="Courier"/>
              </a:rPr>
              <a:t>  + ins[y(j)]</a:t>
            </a:r>
            <a:endParaRPr lang="en-US" dirty="0">
              <a:latin typeface="Courier"/>
              <a:cs typeface="Courier"/>
            </a:endParaRPr>
          </a:p>
          <a:p>
            <a:pPr lvl="1" algn="just">
              <a:buFont typeface="Wingdings" charset="2"/>
              <a:buNone/>
            </a:pPr>
            <a:r>
              <a:rPr lang="en-US" dirty="0">
                <a:latin typeface="Courier"/>
                <a:cs typeface="Courier"/>
              </a:rPr>
              <a:t>            </a:t>
            </a:r>
            <a:r>
              <a:rPr lang="en-US" dirty="0" smtClean="0">
                <a:latin typeface="Courier"/>
                <a:cs typeface="Courier"/>
              </a:rPr>
              <a:t> D</a:t>
            </a:r>
            <a:r>
              <a:rPr lang="en-US" dirty="0">
                <a:latin typeface="Courier"/>
                <a:cs typeface="Courier"/>
              </a:rPr>
              <a:t>(i-1,j-1</a:t>
            </a:r>
            <a:r>
              <a:rPr lang="en-US" dirty="0" smtClean="0">
                <a:latin typeface="Courier"/>
                <a:cs typeface="Courier"/>
              </a:rPr>
              <a:t>) + sub[x(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),y(j)]</a:t>
            </a:r>
          </a:p>
          <a:p>
            <a:pPr algn="just"/>
            <a:r>
              <a:rPr lang="en-US" dirty="0" smtClean="0"/>
              <a:t>Termination</a:t>
            </a:r>
            <a:r>
              <a:rPr lang="en-US" i="1" dirty="0" smtClean="0"/>
              <a:t>:</a:t>
            </a:r>
            <a:endParaRPr lang="en-US" i="1" dirty="0"/>
          </a:p>
          <a:p>
            <a:pPr lvl="1" algn="just">
              <a:buFont typeface="Wingdings" charset="2"/>
              <a:buNone/>
            </a:pPr>
            <a:r>
              <a:rPr lang="en-US" dirty="0">
                <a:latin typeface="Courier"/>
                <a:cs typeface="Courier"/>
              </a:rPr>
              <a:t>D</a:t>
            </a:r>
            <a:r>
              <a:rPr lang="en-US" dirty="0" smtClean="0">
                <a:latin typeface="Courier"/>
                <a:cs typeface="Courier"/>
              </a:rPr>
              <a:t>(N,M) is distance </a:t>
            </a:r>
          </a:p>
          <a:p>
            <a:pPr lvl="1" algn="just">
              <a:buFont typeface="Wingdings" charset="2"/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438400" y="33337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Keyboarding Errors: more for mobiles</a:t>
            </a:r>
            <a:endParaRPr lang="en-US" dirty="0"/>
          </a:p>
        </p:txBody>
      </p:sp>
      <p:pic>
        <p:nvPicPr>
          <p:cNvPr id="7" name="Picture 6" descr="qwerty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613891"/>
            <a:ext cx="7759700" cy="301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6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Where did the name, dynamic programming, come from? 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76350"/>
            <a:ext cx="8915400" cy="35433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dirty="0" smtClean="0">
                <a:latin typeface="Arial" charset="0"/>
              </a:rPr>
              <a:t>…</a:t>
            </a:r>
            <a:r>
              <a:rPr lang="en-US" sz="1800" dirty="0" smtClean="0">
                <a:latin typeface="Arial" charset="0"/>
              </a:rPr>
              <a:t>The </a:t>
            </a:r>
            <a:r>
              <a:rPr lang="en-US" sz="1800" dirty="0">
                <a:latin typeface="Arial" charset="0"/>
              </a:rPr>
              <a:t>1950s were not good years for mathematical research. </a:t>
            </a:r>
            <a:r>
              <a:rPr lang="en-US" sz="1800" dirty="0" smtClean="0">
                <a:latin typeface="Arial" charset="0"/>
              </a:rPr>
              <a:t>[the] Secretary </a:t>
            </a:r>
            <a:r>
              <a:rPr lang="en-US" sz="1800" dirty="0">
                <a:latin typeface="Arial" charset="0"/>
              </a:rPr>
              <a:t>of </a:t>
            </a:r>
            <a:r>
              <a:rPr lang="en-US" sz="1800" dirty="0" smtClean="0">
                <a:latin typeface="Arial" charset="0"/>
              </a:rPr>
              <a:t>Defense …had </a:t>
            </a:r>
            <a:r>
              <a:rPr lang="en-US" sz="1800" dirty="0">
                <a:latin typeface="Arial" charset="0"/>
              </a:rPr>
              <a:t>a pathological fear and hatred of the word, </a:t>
            </a:r>
            <a:r>
              <a:rPr lang="en-US" sz="1800" dirty="0" smtClean="0">
                <a:latin typeface="Arial" charset="0"/>
              </a:rPr>
              <a:t>research…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I decided therefore to use the word, “</a:t>
            </a:r>
            <a:r>
              <a:rPr lang="en-US" sz="1800" b="1" dirty="0">
                <a:latin typeface="Arial" charset="0"/>
              </a:rPr>
              <a:t>programming</a:t>
            </a:r>
            <a:r>
              <a:rPr lang="en-US" sz="1800" dirty="0" smtClean="0">
                <a:latin typeface="Arial" charset="0"/>
              </a:rPr>
              <a:t>”.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I wanted to get across the idea that this was dynamic, this was </a:t>
            </a:r>
            <a:r>
              <a:rPr lang="en-US" sz="1800" dirty="0" smtClean="0">
                <a:latin typeface="Arial" charset="0"/>
              </a:rPr>
              <a:t>multistage… I </a:t>
            </a:r>
            <a:r>
              <a:rPr lang="en-US" sz="1800" dirty="0">
                <a:latin typeface="Arial" charset="0"/>
              </a:rPr>
              <a:t>thought, </a:t>
            </a:r>
            <a:r>
              <a:rPr lang="en-US" sz="1800" dirty="0" smtClean="0">
                <a:latin typeface="Arial" charset="0"/>
              </a:rPr>
              <a:t>let’s … take a </a:t>
            </a:r>
            <a:r>
              <a:rPr lang="en-US" sz="1800" dirty="0">
                <a:latin typeface="Arial" charset="0"/>
              </a:rPr>
              <a:t>word that has an absolutely precise meaning, namely </a:t>
            </a:r>
            <a:r>
              <a:rPr lang="en-US" sz="1800" b="1" dirty="0" smtClean="0">
                <a:latin typeface="Arial" charset="0"/>
              </a:rPr>
              <a:t>dynamic</a:t>
            </a:r>
            <a:r>
              <a:rPr lang="en-US" sz="1800" dirty="0" smtClean="0">
                <a:latin typeface="Arial" charset="0"/>
              </a:rPr>
              <a:t>… it’s impossible </a:t>
            </a:r>
            <a:r>
              <a:rPr lang="en-US" sz="1800" dirty="0">
                <a:latin typeface="Arial" charset="0"/>
              </a:rPr>
              <a:t>to use the word, </a:t>
            </a:r>
            <a:r>
              <a:rPr lang="en-US" sz="1800" b="1" dirty="0">
                <a:latin typeface="Arial" charset="0"/>
              </a:rPr>
              <a:t>dynamic</a:t>
            </a:r>
            <a:r>
              <a:rPr lang="en-US" sz="1800" dirty="0">
                <a:latin typeface="Arial" charset="0"/>
              </a:rPr>
              <a:t>, in a pejorative sense. Try thinking of some combination that will possibly give it a pejorative meaning. </a:t>
            </a:r>
            <a:r>
              <a:rPr lang="en-US" sz="1800" dirty="0" smtClean="0">
                <a:latin typeface="Arial" charset="0"/>
              </a:rPr>
              <a:t>It’s </a:t>
            </a:r>
            <a:r>
              <a:rPr lang="en-US" sz="1800" dirty="0">
                <a:latin typeface="Arial" charset="0"/>
              </a:rPr>
              <a:t>impossible. </a:t>
            </a:r>
            <a:endParaRPr lang="en-US" sz="18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 smtClean="0">
                <a:latin typeface="Arial" charset="0"/>
              </a:rPr>
              <a:t>Thus</a:t>
            </a:r>
            <a:r>
              <a:rPr lang="en-US" sz="1800" dirty="0">
                <a:latin typeface="Arial" charset="0"/>
              </a:rPr>
              <a:t>, I thought dynamic programming was a good name. It was something not even a Congressman could object </a:t>
            </a:r>
            <a:r>
              <a:rPr lang="en-US" sz="1800" dirty="0" smtClean="0">
                <a:latin typeface="Arial" charset="0"/>
              </a:rPr>
              <a:t>to.</a:t>
            </a:r>
            <a:r>
              <a:rPr lang="en-US" sz="1800" dirty="0">
                <a:latin typeface="Arial" charset="0"/>
              </a:rPr>
              <a:t>”</a:t>
            </a:r>
            <a:r>
              <a:rPr lang="en-US" sz="1600" dirty="0">
                <a:latin typeface="Arial" charset="0"/>
              </a:rPr>
              <a:t>  </a:t>
            </a:r>
            <a:endParaRPr lang="en-US" sz="16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>
                <a:solidFill>
                  <a:srgbClr val="404040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404040"/>
                </a:solidFill>
                <a:latin typeface="Arial" charset="0"/>
              </a:rPr>
              <a:t>Richard Bellman, “Eye of the Hurricane: an autobiography” 1984.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Soundex </a:t>
            </a:r>
            <a:r>
              <a:rPr lang="en-US" dirty="0"/>
              <a:t>Algorithm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76350"/>
            <a:ext cx="9067800" cy="35433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Idea </a:t>
            </a:r>
            <a:endParaRPr lang="en-US" sz="2800" b="1" dirty="0"/>
          </a:p>
          <a:p>
            <a:r>
              <a:rPr lang="en-US" sz="2000" dirty="0" smtClean="0"/>
              <a:t>–Vowels </a:t>
            </a:r>
            <a:r>
              <a:rPr lang="en-US" sz="2000" dirty="0"/>
              <a:t>are viewed as interchangeable in transcribing </a:t>
            </a:r>
            <a:r>
              <a:rPr lang="en-US" sz="2000" dirty="0" smtClean="0"/>
              <a:t> names </a:t>
            </a:r>
            <a:endParaRPr lang="en-US" sz="2000" dirty="0"/>
          </a:p>
          <a:p>
            <a:r>
              <a:rPr lang="en-US" sz="2000" dirty="0"/>
              <a:t>Consonants with similar sounds (e.g., D and T) are put </a:t>
            </a:r>
            <a:r>
              <a:rPr lang="en-US" sz="2000" dirty="0" smtClean="0"/>
              <a:t> in </a:t>
            </a:r>
            <a:r>
              <a:rPr lang="en-US" sz="2000" dirty="0"/>
              <a:t>equivalence classes </a:t>
            </a:r>
          </a:p>
          <a:p>
            <a:r>
              <a:rPr lang="en-US" sz="2000" dirty="0"/>
              <a:t>related names often have the </a:t>
            </a:r>
            <a:r>
              <a:rPr lang="en-US" sz="2000" dirty="0" smtClean="0"/>
              <a:t>same </a:t>
            </a:r>
            <a:r>
              <a:rPr lang="en-US" sz="2000" dirty="0" err="1"/>
              <a:t>soundex</a:t>
            </a:r>
            <a:r>
              <a:rPr lang="en-US" sz="2000" dirty="0"/>
              <a:t> codes</a:t>
            </a:r>
          </a:p>
          <a:p>
            <a:pPr marL="0" indent="0">
              <a:buNone/>
            </a:pPr>
            <a:r>
              <a:rPr lang="en-US" b="1" dirty="0" smtClean="0"/>
              <a:t>Algorithm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–Turn </a:t>
            </a:r>
            <a:r>
              <a:rPr lang="en-US" sz="2000" dirty="0"/>
              <a:t>every term to be indexed into a four-character </a:t>
            </a:r>
            <a:r>
              <a:rPr lang="en-US" sz="2000" dirty="0" smtClean="0"/>
              <a:t> reduced </a:t>
            </a:r>
            <a:r>
              <a:rPr lang="en-US" sz="2000" dirty="0"/>
              <a:t>form, </a:t>
            </a:r>
            <a:endParaRPr lang="en-US" sz="2000" dirty="0" smtClean="0"/>
          </a:p>
          <a:p>
            <a:r>
              <a:rPr lang="en-US" sz="2000" dirty="0" smtClean="0"/>
              <a:t>build </a:t>
            </a:r>
            <a:r>
              <a:rPr lang="en-US" sz="2000" dirty="0"/>
              <a:t>an inverted index from these </a:t>
            </a:r>
            <a:r>
              <a:rPr lang="en-US" sz="2000" dirty="0" smtClean="0"/>
              <a:t>reduced </a:t>
            </a:r>
            <a:r>
              <a:rPr lang="en-US" sz="2000" dirty="0"/>
              <a:t>forms to the original terms called the </a:t>
            </a:r>
            <a:r>
              <a:rPr lang="en-US" sz="2000" dirty="0" err="1"/>
              <a:t>soundex</a:t>
            </a:r>
            <a:r>
              <a:rPr lang="en-US" sz="2000" dirty="0"/>
              <a:t> </a:t>
            </a:r>
            <a:r>
              <a:rPr lang="en-US" sz="2000" dirty="0" smtClean="0"/>
              <a:t> index </a:t>
            </a:r>
            <a:endParaRPr lang="en-US" sz="2000" dirty="0"/>
          </a:p>
          <a:p>
            <a:r>
              <a:rPr lang="en-US" sz="2000" dirty="0" smtClean="0"/>
              <a:t>Do </a:t>
            </a:r>
            <a:r>
              <a:rPr lang="en-US" sz="2000" dirty="0"/>
              <a:t>the same with the query terms </a:t>
            </a:r>
          </a:p>
          <a:p>
            <a:r>
              <a:rPr lang="en-US" sz="2000" dirty="0"/>
              <a:t>Search the </a:t>
            </a:r>
            <a:r>
              <a:rPr lang="en-US" sz="2000" dirty="0" err="1"/>
              <a:t>soundex</a:t>
            </a:r>
            <a:r>
              <a:rPr lang="en-US" sz="2000" dirty="0"/>
              <a:t> index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>
                <a:solidFill>
                  <a:srgbClr val="404040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404040"/>
                </a:solidFill>
                <a:latin typeface="Arial" charset="0"/>
              </a:rPr>
              <a:t>Richard Bellman, “Eye of the Hurricane: an autobiography” 1984.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629"/>
            <a:ext cx="7467600" cy="742950"/>
          </a:xfrm>
        </p:spPr>
        <p:txBody>
          <a:bodyPr/>
          <a:lstStyle/>
          <a:p>
            <a:r>
              <a:rPr lang="en-US" dirty="0" smtClean="0"/>
              <a:t>Soundex Algorithm: Four-Character  Code 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95350"/>
            <a:ext cx="9067800" cy="35433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first character is a letter of the </a:t>
            </a:r>
            <a:r>
              <a:rPr lang="en-US" sz="2800" dirty="0" err="1"/>
              <a:t>alphbet</a:t>
            </a:r>
            <a:r>
              <a:rPr lang="en-US" sz="2800" dirty="0"/>
              <a:t> and the other three are </a:t>
            </a:r>
            <a:r>
              <a:rPr lang="en-US" sz="2800" dirty="0" smtClean="0"/>
              <a:t> digits </a:t>
            </a:r>
            <a:r>
              <a:rPr lang="en-US" sz="2800" dirty="0"/>
              <a:t>between 0 and 9 </a:t>
            </a:r>
          </a:p>
          <a:p>
            <a:pPr marL="0" indent="0">
              <a:buNone/>
            </a:pPr>
            <a:r>
              <a:rPr lang="en-US" sz="2800" dirty="0" smtClean="0"/>
              <a:t>•Algorithm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–Retain </a:t>
            </a:r>
            <a:r>
              <a:rPr lang="en-US" sz="2800" dirty="0"/>
              <a:t>the first letter of the term </a:t>
            </a:r>
          </a:p>
          <a:p>
            <a:pPr marL="0" indent="0">
              <a:buNone/>
            </a:pPr>
            <a:r>
              <a:rPr lang="en-US" sz="2800" dirty="0" smtClean="0"/>
              <a:t>–Change </a:t>
            </a:r>
            <a:r>
              <a:rPr lang="en-US" sz="2800" dirty="0"/>
              <a:t>all occurrences of the following letters to </a:t>
            </a:r>
            <a:r>
              <a:rPr lang="en-US" sz="2800" dirty="0" smtClean="0"/>
              <a:t>‘0’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A</a:t>
            </a:r>
            <a:r>
              <a:rPr lang="en-US" sz="2800" dirty="0"/>
              <a:t>, E, I, O U, H, W, </a:t>
            </a:r>
            <a:r>
              <a:rPr lang="en-US" sz="2800" dirty="0" smtClean="0"/>
              <a:t>and </a:t>
            </a:r>
            <a:r>
              <a:rPr lang="en-US" sz="2800" dirty="0"/>
              <a:t>Y </a:t>
            </a:r>
          </a:p>
          <a:p>
            <a:pPr marL="0" indent="0">
              <a:buNone/>
            </a:pPr>
            <a:r>
              <a:rPr lang="en-US" sz="2800" dirty="0" smtClean="0"/>
              <a:t>–Change letters to digits as follows </a:t>
            </a:r>
          </a:p>
          <a:p>
            <a:pPr marL="0" indent="0">
              <a:buNone/>
            </a:pPr>
            <a:r>
              <a:rPr lang="en-US" sz="2800" dirty="0" smtClean="0"/>
              <a:t>                 B, F, P, V →1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>
                <a:solidFill>
                  <a:srgbClr val="404040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404040"/>
                </a:solidFill>
                <a:latin typeface="Arial" charset="0"/>
              </a:rPr>
              <a:t>Richard Bellman, “Eye of the Hurricane: an autobiography” 1984.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629"/>
            <a:ext cx="7467600" cy="742950"/>
          </a:xfrm>
        </p:spPr>
        <p:txBody>
          <a:bodyPr/>
          <a:lstStyle/>
          <a:p>
            <a:r>
              <a:rPr lang="en-US" dirty="0" smtClean="0"/>
              <a:t>Soundex Algorithm: Four-Character  Code 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6267" y="742950"/>
            <a:ext cx="9067800" cy="3543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         •D</a:t>
            </a:r>
            <a:r>
              <a:rPr lang="en-US" sz="2800" dirty="0"/>
              <a:t>, </a:t>
            </a:r>
            <a:r>
              <a:rPr lang="en-US" sz="2800" dirty="0" smtClean="0"/>
              <a:t>T</a:t>
            </a:r>
            <a:r>
              <a:rPr lang="en-US" sz="2800" dirty="0"/>
              <a:t> →</a:t>
            </a:r>
            <a:r>
              <a:rPr lang="en-US" sz="2800" dirty="0" smtClean="0"/>
              <a:t> 3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         •L</a:t>
            </a:r>
            <a:r>
              <a:rPr lang="en-US" sz="2800" dirty="0"/>
              <a:t> </a:t>
            </a:r>
            <a:r>
              <a:rPr lang="en-US" sz="2800" dirty="0" smtClean="0"/>
              <a:t>→4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         •M</a:t>
            </a:r>
            <a:r>
              <a:rPr lang="en-US" sz="2800" dirty="0"/>
              <a:t>, N </a:t>
            </a:r>
            <a:r>
              <a:rPr lang="en-US" sz="2800" dirty="0"/>
              <a:t>→ </a:t>
            </a:r>
            <a:r>
              <a:rPr lang="en-US" sz="2800" dirty="0" smtClean="0"/>
              <a:t>5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         •R </a:t>
            </a:r>
            <a:r>
              <a:rPr lang="en-US" sz="2800" dirty="0"/>
              <a:t>→ </a:t>
            </a:r>
            <a:r>
              <a:rPr lang="en-US" sz="2800" dirty="0" smtClean="0"/>
              <a:t>6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–Repeatedly </a:t>
            </a:r>
            <a:r>
              <a:rPr lang="en-US" sz="2800" dirty="0"/>
              <a:t>remove one out of each pair of consecutive identical digits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–Remove </a:t>
            </a:r>
            <a:r>
              <a:rPr lang="en-US" sz="2800" dirty="0"/>
              <a:t>all </a:t>
            </a:r>
            <a:r>
              <a:rPr lang="en-US" sz="2800" dirty="0" smtClean="0"/>
              <a:t>0’s </a:t>
            </a:r>
            <a:r>
              <a:rPr lang="en-US" sz="2800" dirty="0"/>
              <a:t>from the resulting string, pad the resulting string with </a:t>
            </a:r>
            <a:r>
              <a:rPr lang="en-US" sz="2800" dirty="0" smtClean="0"/>
              <a:t> trailing </a:t>
            </a:r>
            <a:r>
              <a:rPr lang="en-US" sz="2800" dirty="0"/>
              <a:t>zeros and return the first four </a:t>
            </a:r>
            <a:r>
              <a:rPr lang="en-US" sz="2800" dirty="0" smtClean="0"/>
              <a:t>positions: a </a:t>
            </a:r>
            <a:r>
              <a:rPr lang="en-US" sz="2800" dirty="0"/>
              <a:t>letter </a:t>
            </a:r>
            <a:r>
              <a:rPr lang="en-US" sz="2800" dirty="0" smtClean="0"/>
              <a:t> followed </a:t>
            </a:r>
            <a:r>
              <a:rPr lang="en-US" sz="2800" dirty="0"/>
              <a:t>by three digits </a:t>
            </a:r>
          </a:p>
          <a:p>
            <a:r>
              <a:rPr lang="en-US" sz="2800" dirty="0" smtClean="0"/>
              <a:t>•</a:t>
            </a:r>
            <a:r>
              <a:rPr lang="en-US" sz="2800" b="1" dirty="0" smtClean="0"/>
              <a:t>Example</a:t>
            </a:r>
            <a:r>
              <a:rPr lang="en-US" sz="2800" b="1" dirty="0"/>
              <a:t>:</a:t>
            </a:r>
            <a:r>
              <a:rPr lang="en-US" sz="2800" dirty="0"/>
              <a:t> Hermann </a:t>
            </a:r>
            <a:r>
              <a:rPr lang="en-US" sz="2800" dirty="0" smtClean="0"/>
              <a:t>→H655</a:t>
            </a:r>
            <a:r>
              <a:rPr lang="en-US" sz="2800" dirty="0"/>
              <a:t>, Herman </a:t>
            </a:r>
            <a:r>
              <a:rPr lang="en-US" sz="2800" dirty="0" smtClean="0"/>
              <a:t>→H655</a:t>
            </a:r>
            <a:r>
              <a:rPr lang="en-US" sz="2800" dirty="0"/>
              <a:t>, matched!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>
                <a:solidFill>
                  <a:srgbClr val="404040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404040"/>
                </a:solidFill>
                <a:latin typeface="Arial" charset="0"/>
              </a:rPr>
              <a:t>Richard Bellman, “Eye of the Hurricane: an autobiography” 1984.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similar are two strings?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52550"/>
            <a:ext cx="3886200" cy="3429000"/>
          </a:xfrm>
        </p:spPr>
        <p:txBody>
          <a:bodyPr/>
          <a:lstStyle/>
          <a:p>
            <a:r>
              <a:rPr lang="en-US" dirty="0" smtClean="0"/>
              <a:t>Spell correction</a:t>
            </a:r>
            <a:endParaRPr lang="en-US" dirty="0"/>
          </a:p>
          <a:p>
            <a:pPr lvl="1"/>
            <a:r>
              <a:rPr lang="en-US" dirty="0" smtClean="0"/>
              <a:t>The user typed “</a:t>
            </a:r>
            <a:r>
              <a:rPr lang="en-US" dirty="0" err="1" smtClean="0"/>
              <a:t>graffe</a:t>
            </a:r>
            <a:r>
              <a:rPr lang="en-US" dirty="0" smtClean="0"/>
              <a:t>”</a:t>
            </a:r>
          </a:p>
          <a:p>
            <a:pPr marL="457200" lvl="1" indent="0">
              <a:buNone/>
            </a:pPr>
            <a:r>
              <a:rPr lang="en-US" dirty="0"/>
              <a:t>W</a:t>
            </a:r>
            <a:r>
              <a:rPr lang="en-US" dirty="0" smtClean="0"/>
              <a:t>hich is closest? </a:t>
            </a:r>
          </a:p>
          <a:p>
            <a:pPr lvl="2">
              <a:lnSpc>
                <a:spcPct val="80000"/>
              </a:lnSpc>
            </a:pPr>
            <a:r>
              <a:rPr lang="en-US" dirty="0" err="1"/>
              <a:t>g</a:t>
            </a:r>
            <a:r>
              <a:rPr lang="en-US" dirty="0" err="1" smtClean="0"/>
              <a:t>raf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g</a:t>
            </a:r>
            <a:r>
              <a:rPr lang="en-US" dirty="0" smtClean="0"/>
              <a:t>raft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 smtClean="0"/>
              <a:t>grail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 smtClean="0"/>
              <a:t>giraffe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57600" y="135255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dirty="0" smtClean="0"/>
              <a:t>Computational Biology</a:t>
            </a:r>
          </a:p>
          <a:p>
            <a:pPr lvl="1"/>
            <a:r>
              <a:rPr lang="en-US" dirty="0" smtClean="0"/>
              <a:t>Align two sequences of nucleotides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Resulting alignment: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424815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000" dirty="0" smtClean="0"/>
              <a:t>Also for Machine Translation, Information Extraction, Speech Recognition</a:t>
            </a:r>
            <a:endParaRPr lang="en-US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0" y="2266950"/>
            <a:ext cx="434233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AGGCTATCACCTGACCTCCAGGCCGATGCCC</a:t>
            </a:r>
          </a:p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TAGCTATCACGACCGCGGTCGATTTGCCCGAC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41934" y="3311664"/>
            <a:ext cx="4802066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CA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---</a:t>
            </a:r>
          </a:p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GAC</a:t>
            </a:r>
          </a:p>
        </p:txBody>
      </p:sp>
    </p:spTree>
    <p:extLst>
      <p:ext uri="{BB962C8B-B14F-4D97-AF65-F5344CB8AC3E}">
        <p14:creationId xmlns:p14="http://schemas.microsoft.com/office/powerpoint/2010/main" val="40774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629"/>
            <a:ext cx="7467600" cy="742950"/>
          </a:xfrm>
        </p:spPr>
        <p:txBody>
          <a:bodyPr/>
          <a:lstStyle/>
          <a:p>
            <a:r>
              <a:rPr lang="en-US" dirty="0" smtClean="0"/>
              <a:t>Arabic Soundex : Four-Character  Code 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6267" y="742950"/>
            <a:ext cx="9067800" cy="35433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Hold </a:t>
            </a:r>
            <a:r>
              <a:rPr lang="en-US" sz="1400" dirty="0"/>
              <a:t>the first letter. </a:t>
            </a:r>
          </a:p>
          <a:p>
            <a:r>
              <a:rPr lang="en-US" sz="1400" dirty="0"/>
              <a:t>Replace the characters </a:t>
            </a:r>
            <a:r>
              <a:rPr lang="ar-SA" sz="1400" dirty="0" smtClean="0"/>
              <a:t>ا</a:t>
            </a:r>
            <a:r>
              <a:rPr lang="ar-SA" sz="1400" dirty="0"/>
              <a:t>, أ, إ, آ, ح, ع, غ, </a:t>
            </a:r>
            <a:r>
              <a:rPr lang="ar-SA" sz="1400" dirty="0" err="1"/>
              <a:t>ش,و,ي</a:t>
            </a:r>
            <a:r>
              <a:rPr lang="ar-SA" sz="1400" dirty="0"/>
              <a:t>) </a:t>
            </a:r>
            <a:r>
              <a:rPr lang="en-US" sz="1400" dirty="0"/>
              <a:t>) </a:t>
            </a:r>
            <a:r>
              <a:rPr lang="en-US" sz="1400" dirty="0" smtClean="0"/>
              <a:t>with </a:t>
            </a:r>
            <a:r>
              <a:rPr lang="en-US" sz="1400" dirty="0"/>
              <a:t>the value 0. </a:t>
            </a:r>
          </a:p>
          <a:p>
            <a:r>
              <a:rPr lang="en-US" sz="1400" dirty="0"/>
              <a:t>Replace the characters </a:t>
            </a:r>
            <a:r>
              <a:rPr lang="ar-SA" sz="1400" dirty="0" smtClean="0"/>
              <a:t>ف</a:t>
            </a:r>
            <a:r>
              <a:rPr lang="ar-SA" sz="1400" dirty="0"/>
              <a:t>, ب) </a:t>
            </a:r>
            <a:r>
              <a:rPr lang="en-US" sz="1400" dirty="0"/>
              <a:t>)</a:t>
            </a:r>
            <a:r>
              <a:rPr lang="en-US" sz="1400" dirty="0" smtClean="0"/>
              <a:t> with </a:t>
            </a:r>
            <a:r>
              <a:rPr lang="en-US" sz="1400" dirty="0"/>
              <a:t>the value 1. </a:t>
            </a:r>
          </a:p>
          <a:p>
            <a:r>
              <a:rPr lang="en-US" sz="1400" dirty="0"/>
              <a:t>Replace the characters </a:t>
            </a:r>
            <a:r>
              <a:rPr lang="ar-SA" sz="1400" dirty="0" smtClean="0"/>
              <a:t>خ</a:t>
            </a:r>
            <a:r>
              <a:rPr lang="ar-SA" sz="1400" dirty="0"/>
              <a:t>, ج, ز, س, ص, ظ, ق, ك) </a:t>
            </a:r>
            <a:r>
              <a:rPr lang="en-US" sz="1400" dirty="0"/>
              <a:t>) </a:t>
            </a:r>
            <a:r>
              <a:rPr lang="en-US" sz="1400" dirty="0" smtClean="0"/>
              <a:t>with </a:t>
            </a:r>
            <a:r>
              <a:rPr lang="en-US" sz="1400" dirty="0"/>
              <a:t>the value 2. </a:t>
            </a:r>
          </a:p>
          <a:p>
            <a:r>
              <a:rPr lang="en-US" sz="1400" dirty="0"/>
              <a:t>Replace the characters </a:t>
            </a:r>
            <a:r>
              <a:rPr lang="ar-SA" sz="1400" dirty="0" smtClean="0"/>
              <a:t>ت</a:t>
            </a:r>
            <a:r>
              <a:rPr lang="ar-SA" sz="1400" dirty="0"/>
              <a:t>, </a:t>
            </a:r>
            <a:r>
              <a:rPr lang="ar-SA" sz="1400" dirty="0" err="1" smtClean="0"/>
              <a:t>ث,د,ذ,ض,ط</a:t>
            </a:r>
            <a:r>
              <a:rPr lang="ar-SA" sz="1400" dirty="0"/>
              <a:t>) </a:t>
            </a:r>
            <a:r>
              <a:rPr lang="en-US" sz="1400" dirty="0"/>
              <a:t>) </a:t>
            </a:r>
            <a:r>
              <a:rPr lang="en-US" sz="1400" dirty="0" smtClean="0"/>
              <a:t>with </a:t>
            </a:r>
            <a:r>
              <a:rPr lang="en-US" sz="1400" dirty="0"/>
              <a:t>the value 3.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Replace the character </a:t>
            </a:r>
            <a:r>
              <a:rPr lang="ar-SA" sz="1400" dirty="0" smtClean="0"/>
              <a:t>ل)</a:t>
            </a:r>
            <a:r>
              <a:rPr lang="en-US" sz="1400" dirty="0"/>
              <a:t> )</a:t>
            </a:r>
            <a:r>
              <a:rPr lang="ar-SA" sz="1400" dirty="0" smtClean="0"/>
              <a:t> </a:t>
            </a:r>
            <a:r>
              <a:rPr lang="en-US" sz="1400" dirty="0"/>
              <a:t>with the value 4. </a:t>
            </a:r>
          </a:p>
          <a:p>
            <a:r>
              <a:rPr lang="en-US" sz="1400" dirty="0"/>
              <a:t>Replace the characters </a:t>
            </a:r>
            <a:r>
              <a:rPr lang="en-US" sz="1400" dirty="0" smtClean="0"/>
              <a:t>(</a:t>
            </a:r>
            <a:r>
              <a:rPr lang="ar-SA" sz="1400" dirty="0" smtClean="0"/>
              <a:t>م</a:t>
            </a:r>
            <a:r>
              <a:rPr lang="ar-SA" sz="1400" dirty="0"/>
              <a:t>, </a:t>
            </a:r>
            <a:r>
              <a:rPr lang="ar-SA" sz="1400" dirty="0" smtClean="0"/>
              <a:t>ن</a:t>
            </a:r>
            <a:r>
              <a:rPr lang="en-US" sz="1400" dirty="0"/>
              <a:t> )</a:t>
            </a:r>
            <a:r>
              <a:rPr lang="ar-SA" sz="1400" dirty="0" smtClean="0"/>
              <a:t> </a:t>
            </a:r>
            <a:r>
              <a:rPr lang="en-US" sz="1400" dirty="0"/>
              <a:t>with the value 5. </a:t>
            </a:r>
          </a:p>
          <a:p>
            <a:r>
              <a:rPr lang="en-US" sz="1400" dirty="0"/>
              <a:t>Replace the character (</a:t>
            </a:r>
            <a:r>
              <a:rPr lang="ar-SA" sz="1400" dirty="0" smtClean="0"/>
              <a:t>ر </a:t>
            </a:r>
            <a:r>
              <a:rPr lang="en-US" sz="1400" dirty="0" smtClean="0"/>
              <a:t>)with </a:t>
            </a:r>
            <a:r>
              <a:rPr lang="en-US" sz="1400" dirty="0"/>
              <a:t>the value 6.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https://www.codeproject.com/Articles/26880/Arabic-Soundex         </a:t>
            </a:r>
            <a:endParaRPr lang="en-US" sz="16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 smtClean="0">
                <a:solidFill>
                  <a:srgbClr val="404040"/>
                </a:solidFill>
                <a:latin typeface="Arial" charset="0"/>
              </a:rPr>
              <a:t>		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1026" name="Picture 2" descr="ArSou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4583"/>
            <a:ext cx="3962400" cy="43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abicSoundex/englis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62350"/>
            <a:ext cx="4822297" cy="16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are close to correct words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Distance between error and correct words: a combination of:</a:t>
            </a:r>
          </a:p>
          <a:p>
            <a:r>
              <a:rPr lang="en-US" dirty="0" err="1" smtClean="0"/>
              <a:t>Jackard</a:t>
            </a:r>
            <a:r>
              <a:rPr lang="en-US" dirty="0" smtClean="0"/>
              <a:t> coefficient/similarity (distance)</a:t>
            </a:r>
            <a:endParaRPr lang="en-US" dirty="0"/>
          </a:p>
          <a:p>
            <a:r>
              <a:rPr lang="en-US" dirty="0" smtClean="0"/>
              <a:t>Edit distance (</a:t>
            </a:r>
            <a:r>
              <a:rPr lang="en-US" dirty="0" err="1" smtClean="0"/>
              <a:t>Levenshtein</a:t>
            </a:r>
            <a:r>
              <a:rPr lang="en-US" dirty="0" smtClean="0"/>
              <a:t>,  </a:t>
            </a:r>
            <a:r>
              <a:rPr lang="en-US" dirty="0" err="1" smtClean="0"/>
              <a:t>Demerau</a:t>
            </a:r>
            <a:r>
              <a:rPr lang="en-US" dirty="0" smtClean="0"/>
              <a:t>): </a:t>
            </a:r>
            <a:r>
              <a:rPr lang="en-US" i="1" dirty="0" smtClean="0">
                <a:solidFill>
                  <a:srgbClr val="FF0000"/>
                </a:solidFill>
              </a:rPr>
              <a:t>not all equal</a:t>
            </a:r>
          </a:p>
          <a:p>
            <a:r>
              <a:rPr lang="en-US" dirty="0" smtClean="0"/>
              <a:t>Soundex: phonetic closeness (sound: </a:t>
            </a:r>
            <a:r>
              <a:rPr lang="ar-SA" dirty="0" smtClean="0"/>
              <a:t>تشابه النطق</a:t>
            </a:r>
            <a:r>
              <a:rPr lang="en-US" dirty="0" smtClean="0"/>
              <a:t>): </a:t>
            </a:r>
            <a:r>
              <a:rPr lang="en-US" i="1" dirty="0" smtClean="0">
                <a:solidFill>
                  <a:srgbClr val="FF0000"/>
                </a:solidFill>
              </a:rPr>
              <a:t>less distance here</a:t>
            </a:r>
            <a:endParaRPr lang="en-US" dirty="0" smtClean="0"/>
          </a:p>
          <a:p>
            <a:r>
              <a:rPr lang="en-US" dirty="0" smtClean="0"/>
              <a:t>More likely to mistake with adjacent keyboard characters, or without language switch: Really </a:t>
            </a:r>
            <a:r>
              <a:rPr lang="ar-SA" dirty="0" smtClean="0"/>
              <a:t>ٌ</a:t>
            </a:r>
            <a:r>
              <a:rPr lang="ar-SA" dirty="0" err="1" smtClean="0"/>
              <a:t>ثشممغ</a:t>
            </a:r>
            <a:r>
              <a:rPr lang="en-US" dirty="0" smtClean="0"/>
              <a:t> really in Arabic keyboard!</a:t>
            </a:r>
          </a:p>
          <a:p>
            <a:r>
              <a:rPr lang="en-US" dirty="0" smtClean="0"/>
              <a:t>Confusion letters:{</a:t>
            </a:r>
            <a:r>
              <a:rPr lang="ar-SA" dirty="0" smtClean="0"/>
              <a:t>ء ئ ؤ أ آ إ</a:t>
            </a:r>
            <a:r>
              <a:rPr lang="en-US" dirty="0" smtClean="0"/>
              <a:t>}, {</a:t>
            </a:r>
            <a:r>
              <a:rPr lang="ar-SA" dirty="0" smtClean="0"/>
              <a:t>ى ي</a:t>
            </a:r>
            <a:r>
              <a:rPr lang="en-US" dirty="0" smtClean="0"/>
              <a:t>}, {</a:t>
            </a:r>
            <a:r>
              <a:rPr lang="ar-SA" dirty="0" smtClean="0"/>
              <a:t>ة ه</a:t>
            </a:r>
            <a:r>
              <a:rPr lang="en-US" dirty="0" smtClean="0"/>
              <a:t>} </a:t>
            </a:r>
            <a:r>
              <a:rPr lang="ar-SA" dirty="0" smtClean="0"/>
              <a:t> </a:t>
            </a:r>
            <a:r>
              <a:rPr lang="en-US" dirty="0" smtClean="0"/>
              <a:t> less distance within</a:t>
            </a:r>
          </a:p>
          <a:p>
            <a:r>
              <a:rPr lang="en-US" b="1" dirty="0" smtClean="0"/>
              <a:t>Final distance: A weighted sum!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8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 smtClean="0"/>
              <a:t>Minimum Edit Distance</a:t>
            </a:r>
            <a:endParaRPr lang="en-US" sz="4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286000"/>
            <a:ext cx="68580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https://www.youtube.com/watch?v=Xxx0b7djCrs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minimum edit distance between two strings</a:t>
            </a:r>
          </a:p>
          <a:p>
            <a:r>
              <a:rPr lang="en-US" dirty="0"/>
              <a:t>Is the minimum number of editing operations</a:t>
            </a:r>
          </a:p>
          <a:p>
            <a:pPr lvl="1"/>
            <a:r>
              <a:rPr lang="en-US" dirty="0"/>
              <a:t>Insertion</a:t>
            </a:r>
          </a:p>
          <a:p>
            <a:pPr lvl="1"/>
            <a:r>
              <a:rPr lang="en-US" dirty="0"/>
              <a:t>Deletion</a:t>
            </a:r>
          </a:p>
          <a:p>
            <a:pPr lvl="1"/>
            <a:r>
              <a:rPr lang="en-US" dirty="0"/>
              <a:t>Substitution</a:t>
            </a:r>
          </a:p>
          <a:p>
            <a:r>
              <a:rPr lang="en-US" dirty="0"/>
              <a:t>Needed to transform one into the other</a:t>
            </a:r>
          </a:p>
        </p:txBody>
      </p:sp>
    </p:spTree>
    <p:extLst>
      <p:ext uri="{BB962C8B-B14F-4D97-AF65-F5344CB8AC3E}">
        <p14:creationId xmlns:p14="http://schemas.microsoft.com/office/powerpoint/2010/main" val="40273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Edit Distance</a:t>
            </a:r>
          </a:p>
        </p:txBody>
      </p:sp>
      <p:sp>
        <p:nvSpPr>
          <p:cNvPr id="75780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strings and their </a:t>
            </a:r>
            <a:r>
              <a:rPr lang="en-US" b="1" dirty="0" smtClean="0"/>
              <a:t>alignment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6" descr="align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38350"/>
            <a:ext cx="5295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3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Edit Distance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3257550"/>
            <a:ext cx="7924800" cy="1885950"/>
          </a:xfrm>
        </p:spPr>
        <p:txBody>
          <a:bodyPr/>
          <a:lstStyle/>
          <a:p>
            <a:r>
              <a:rPr lang="en-US" dirty="0"/>
              <a:t>If each operation has cost of 1</a:t>
            </a:r>
          </a:p>
          <a:p>
            <a:pPr lvl="1"/>
            <a:r>
              <a:rPr lang="en-US" dirty="0"/>
              <a:t>Distance between these is 5</a:t>
            </a:r>
          </a:p>
          <a:p>
            <a:r>
              <a:rPr lang="en-US" dirty="0"/>
              <a:t>If substitutions cost 2 (</a:t>
            </a:r>
            <a:r>
              <a:rPr lang="en-US" dirty="0" err="1"/>
              <a:t>Levenshtein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between them is 8</a:t>
            </a:r>
          </a:p>
        </p:txBody>
      </p:sp>
      <p:pic>
        <p:nvPicPr>
          <p:cNvPr id="5" name="Picture 4" descr="align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00150"/>
            <a:ext cx="3644900" cy="203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0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in Computational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90950"/>
          </a:xfrm>
        </p:spPr>
        <p:txBody>
          <a:bodyPr/>
          <a:lstStyle/>
          <a:p>
            <a:r>
              <a:rPr lang="en-US" dirty="0" smtClean="0"/>
              <a:t>Given a sequence of bases</a:t>
            </a:r>
          </a:p>
          <a:p>
            <a:endParaRPr lang="en-US" dirty="0"/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r>
              <a:rPr lang="en-US" dirty="0" smtClean="0"/>
              <a:t>An alignment: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two sequences, align each letter to a letter or gap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3333750"/>
            <a:ext cx="701841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CA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---</a:t>
            </a:r>
          </a:p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GAC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1962150"/>
            <a:ext cx="609493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AGGCTATCACCTGACCTCCAGGCCGATGCCC</a:t>
            </a:r>
          </a:p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TAGCTATCACGACCGCGGTCGATTTGCCCGAC</a:t>
            </a:r>
          </a:p>
        </p:txBody>
      </p:sp>
    </p:spTree>
    <p:extLst>
      <p:ext uri="{BB962C8B-B14F-4D97-AF65-F5344CB8AC3E}">
        <p14:creationId xmlns:p14="http://schemas.microsoft.com/office/powerpoint/2010/main" val="9161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/>
              <a:t>Other uses of Edit Distance in </a:t>
            </a:r>
            <a:r>
              <a:rPr lang="en-US" dirty="0" smtClean="0"/>
              <a:t>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04950"/>
            <a:ext cx="8991600" cy="3429000"/>
          </a:xfrm>
        </p:spPr>
        <p:txBody>
          <a:bodyPr/>
          <a:lstStyle/>
          <a:p>
            <a:r>
              <a:rPr lang="en-US" dirty="0"/>
              <a:t>Evaluating Machine Translation and speech recognition</a:t>
            </a:r>
          </a:p>
          <a:p>
            <a:pPr>
              <a:buNone/>
            </a:pPr>
            <a:r>
              <a:rPr lang="en-US" sz="1800" b="1" dirty="0" smtClean="0">
                <a:latin typeface="Courier"/>
                <a:cs typeface="Courier"/>
              </a:rPr>
              <a:t>R </a:t>
            </a:r>
            <a:r>
              <a:rPr lang="en-US" sz="1800" dirty="0" smtClean="0">
                <a:latin typeface="Courier"/>
                <a:cs typeface="Courier"/>
              </a:rPr>
              <a:t>Spokesman confirms    senior government adviser was shot</a:t>
            </a:r>
          </a:p>
          <a:p>
            <a:pPr>
              <a:buNone/>
            </a:pPr>
            <a:r>
              <a:rPr lang="en-US" sz="1800" b="1" dirty="0" smtClean="0">
                <a:latin typeface="Courier"/>
                <a:cs typeface="Courier"/>
              </a:rPr>
              <a:t>H </a:t>
            </a:r>
            <a:r>
              <a:rPr lang="en-US" sz="1800" dirty="0" smtClean="0">
                <a:latin typeface="Courier"/>
                <a:cs typeface="Courier"/>
              </a:rPr>
              <a:t>Spokesman said    the senior            adviser was shot dead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 S      I              D                        I</a:t>
            </a:r>
          </a:p>
          <a:p>
            <a:r>
              <a:rPr lang="en-US" dirty="0" smtClean="0"/>
              <a:t>Named Entity </a:t>
            </a:r>
            <a:r>
              <a:rPr lang="en-US" dirty="0"/>
              <a:t>Extraction and </a:t>
            </a:r>
            <a:r>
              <a:rPr lang="en-US" dirty="0" smtClean="0"/>
              <a:t>Entity </a:t>
            </a:r>
            <a:r>
              <a:rPr lang="en-US" dirty="0" err="1" smtClean="0"/>
              <a:t>Coreference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IBM Inc</a:t>
            </a:r>
            <a:r>
              <a:rPr lang="en-US" dirty="0"/>
              <a:t>. announced today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IBM </a:t>
            </a:r>
            <a:r>
              <a:rPr lang="en-US" dirty="0"/>
              <a:t>profits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Stanford President John Hennessy </a:t>
            </a:r>
            <a:r>
              <a:rPr lang="en-US" dirty="0"/>
              <a:t>announced yesterday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Stanford University President John Hennessy</a:t>
            </a:r>
          </a:p>
          <a:p>
            <a:pPr lvl="1"/>
            <a:endParaRPr lang="en-US" dirty="0"/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815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find the Min Edit Distance?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Searching for a path (sequence of edits) from the start string to the final string:</a:t>
            </a:r>
          </a:p>
          <a:p>
            <a:pPr lvl="1"/>
            <a:r>
              <a:rPr lang="en-US" b="1" dirty="0" smtClean="0"/>
              <a:t>Initial state</a:t>
            </a:r>
            <a:r>
              <a:rPr lang="en-US" dirty="0" smtClean="0"/>
              <a:t>: the word we’re transforming</a:t>
            </a:r>
          </a:p>
          <a:p>
            <a:pPr lvl="1"/>
            <a:r>
              <a:rPr lang="en-US" b="1" dirty="0" smtClean="0"/>
              <a:t>Operators</a:t>
            </a:r>
            <a:r>
              <a:rPr lang="en-US" dirty="0" smtClean="0"/>
              <a:t>: insert, delete, </a:t>
            </a:r>
            <a:r>
              <a:rPr lang="en-US" dirty="0" smtClean="0"/>
              <a:t>substitute [</a:t>
            </a:r>
            <a:r>
              <a:rPr lang="en-US" dirty="0" err="1" smtClean="0">
                <a:solidFill>
                  <a:srgbClr val="FF0000"/>
                </a:solidFill>
              </a:rPr>
              <a:t>Levenshtein</a:t>
            </a:r>
            <a:r>
              <a:rPr lang="en-US" dirty="0" smtClean="0"/>
              <a:t>] exchange[</a:t>
            </a:r>
            <a:r>
              <a:rPr lang="en-US" dirty="0" err="1" smtClean="0">
                <a:solidFill>
                  <a:srgbClr val="FF0000"/>
                </a:solidFill>
              </a:rPr>
              <a:t>Demerau</a:t>
            </a:r>
            <a:r>
              <a:rPr lang="en-US" dirty="0" smtClean="0"/>
              <a:t>]</a:t>
            </a:r>
            <a:endParaRPr lang="en-US" dirty="0" smtClean="0"/>
          </a:p>
          <a:p>
            <a:pPr lvl="1"/>
            <a:r>
              <a:rPr lang="en-US" b="1" dirty="0" smtClean="0"/>
              <a:t>Goal state</a:t>
            </a:r>
            <a:r>
              <a:rPr lang="en-US" dirty="0" smtClean="0"/>
              <a:t>:  the word we’re trying to get to</a:t>
            </a:r>
          </a:p>
          <a:p>
            <a:pPr lvl="1"/>
            <a:r>
              <a:rPr lang="en-US" b="1" dirty="0" smtClean="0"/>
              <a:t>Path cost</a:t>
            </a:r>
            <a:r>
              <a:rPr lang="en-US" dirty="0" smtClean="0"/>
              <a:t>: what we want to minimize: the number of edits</a:t>
            </a:r>
          </a:p>
          <a:p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fld id="{A3CF9962-03DC-2041-84E0-503C14DE85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3" descr="in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8550"/>
            <a:ext cx="5716386" cy="13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10971</TotalTime>
  <Words>1620</Words>
  <Application>Microsoft Office PowerPoint</Application>
  <PresentationFormat>On-screen Show (16:9)</PresentationFormat>
  <Paragraphs>466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NLP-jurafsky</vt:lpstr>
      <vt:lpstr>       Distance Between Words   for spellchecking</vt:lpstr>
      <vt:lpstr>Errors are close to correct words</vt:lpstr>
      <vt:lpstr>How similar are two strings?</vt:lpstr>
      <vt:lpstr>Edit Distance</vt:lpstr>
      <vt:lpstr>Minimum Edit Distance</vt:lpstr>
      <vt:lpstr>Minimum Edit Distance</vt:lpstr>
      <vt:lpstr>Alignment in Computational Biology</vt:lpstr>
      <vt:lpstr>Other uses of Edit Distance in NLP</vt:lpstr>
      <vt:lpstr>How to find the Min Edit Distance?</vt:lpstr>
      <vt:lpstr>Minimum Edit as Search</vt:lpstr>
      <vt:lpstr>Defining Min Edit Distance</vt:lpstr>
      <vt:lpstr>Minimum Edit Distance</vt:lpstr>
      <vt:lpstr>Minimum Edit Distance</vt:lpstr>
      <vt:lpstr>Dynamic Programming for Minimum Edit Distance</vt:lpstr>
      <vt:lpstr>Defining Min Edit Distance (Levenshtein)</vt:lpstr>
      <vt:lpstr>The Edit Distance Table</vt:lpstr>
      <vt:lpstr>PowerPoint Presentation</vt:lpstr>
      <vt:lpstr>Edit Distance</vt:lpstr>
      <vt:lpstr>PowerPoint Presentation</vt:lpstr>
      <vt:lpstr>Minimum Edit Distance</vt:lpstr>
      <vt:lpstr>Levenshtein vs Demerau</vt:lpstr>
      <vt:lpstr>Weighted Edit Distance</vt:lpstr>
      <vt:lpstr>Confusion matrix for spelling errors</vt:lpstr>
      <vt:lpstr>Weighted Min Edit Distance</vt:lpstr>
      <vt:lpstr>Keyboarding Errors: more for mobiles</vt:lpstr>
      <vt:lpstr>Where did the name, dynamic programming, come from? </vt:lpstr>
      <vt:lpstr>Soundex Algorithm</vt:lpstr>
      <vt:lpstr>Soundex Algorithm: Four-Character  Code </vt:lpstr>
      <vt:lpstr>Soundex Algorithm: Four-Character  Code </vt:lpstr>
      <vt:lpstr>Arabic Soundex : Four-Character  Code </vt:lpstr>
      <vt:lpstr>Errors are close to correct words</vt:lpstr>
      <vt:lpstr>Minimum Edit Distance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ADNAN H. YAHYA</cp:lastModifiedBy>
  <cp:revision>108</cp:revision>
  <cp:lastPrinted>2009-04-20T16:46:08Z</cp:lastPrinted>
  <dcterms:created xsi:type="dcterms:W3CDTF">2010-04-19T15:31:24Z</dcterms:created>
  <dcterms:modified xsi:type="dcterms:W3CDTF">2017-11-08T04:34:33Z</dcterms:modified>
</cp:coreProperties>
</file>