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63"/>
  </p:notesMasterIdLst>
  <p:handoutMasterIdLst>
    <p:handoutMasterId r:id="rId64"/>
  </p:handoutMasterIdLst>
  <p:sldIdLst>
    <p:sldId id="256" r:id="rId3"/>
    <p:sldId id="1094" r:id="rId4"/>
    <p:sldId id="1246" r:id="rId5"/>
    <p:sldId id="1247" r:id="rId6"/>
    <p:sldId id="1305" r:id="rId7"/>
    <p:sldId id="1253" r:id="rId8"/>
    <p:sldId id="1308" r:id="rId9"/>
    <p:sldId id="1306" r:id="rId10"/>
    <p:sldId id="1307" r:id="rId11"/>
    <p:sldId id="1309" r:id="rId12"/>
    <p:sldId id="1254" r:id="rId13"/>
    <p:sldId id="1255" r:id="rId14"/>
    <p:sldId id="1256" r:id="rId15"/>
    <p:sldId id="1257" r:id="rId16"/>
    <p:sldId id="1258" r:id="rId17"/>
    <p:sldId id="1259" r:id="rId18"/>
    <p:sldId id="1260" r:id="rId19"/>
    <p:sldId id="1261" r:id="rId20"/>
    <p:sldId id="1262" r:id="rId21"/>
    <p:sldId id="1263" r:id="rId22"/>
    <p:sldId id="1264" r:id="rId23"/>
    <p:sldId id="1265" r:id="rId24"/>
    <p:sldId id="1266" r:id="rId25"/>
    <p:sldId id="1267" r:id="rId26"/>
    <p:sldId id="1281" r:id="rId27"/>
    <p:sldId id="1269" r:id="rId28"/>
    <p:sldId id="1270" r:id="rId29"/>
    <p:sldId id="1271" r:id="rId30"/>
    <p:sldId id="1272" r:id="rId31"/>
    <p:sldId id="1273" r:id="rId32"/>
    <p:sldId id="1274" r:id="rId33"/>
    <p:sldId id="1275" r:id="rId34"/>
    <p:sldId id="1276" r:id="rId35"/>
    <p:sldId id="1277" r:id="rId36"/>
    <p:sldId id="1278" r:id="rId37"/>
    <p:sldId id="1279" r:id="rId38"/>
    <p:sldId id="1280" r:id="rId39"/>
    <p:sldId id="1282" r:id="rId40"/>
    <p:sldId id="1283" r:id="rId41"/>
    <p:sldId id="1284" r:id="rId42"/>
    <p:sldId id="1285" r:id="rId43"/>
    <p:sldId id="1286" r:id="rId44"/>
    <p:sldId id="1287" r:id="rId45"/>
    <p:sldId id="1288" r:id="rId46"/>
    <p:sldId id="1289" r:id="rId47"/>
    <p:sldId id="1290" r:id="rId48"/>
    <p:sldId id="1291" r:id="rId49"/>
    <p:sldId id="1292" r:id="rId50"/>
    <p:sldId id="1293" r:id="rId51"/>
    <p:sldId id="1294" r:id="rId52"/>
    <p:sldId id="1295" r:id="rId53"/>
    <p:sldId id="1296" r:id="rId54"/>
    <p:sldId id="1297" r:id="rId55"/>
    <p:sldId id="1298" r:id="rId56"/>
    <p:sldId id="1299" r:id="rId57"/>
    <p:sldId id="1300" r:id="rId58"/>
    <p:sldId id="1301" r:id="rId59"/>
    <p:sldId id="1302" r:id="rId60"/>
    <p:sldId id="1303" r:id="rId61"/>
    <p:sldId id="1304" r:id="rId62"/>
  </p:sldIdLst>
  <p:sldSz cx="9144000" cy="6858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3E9"/>
    <a:srgbClr val="336699"/>
    <a:srgbClr val="2A7041"/>
    <a:srgbClr val="E6F2ED"/>
    <a:srgbClr val="DBEDE6"/>
    <a:srgbClr val="D7F1E6"/>
    <a:srgbClr val="D4F0E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5" autoAdjust="0"/>
    <p:restoredTop sz="72051" autoAdjust="0"/>
  </p:normalViewPr>
  <p:slideViewPr>
    <p:cSldViewPr>
      <p:cViewPr>
        <p:scale>
          <a:sx n="50" d="100"/>
          <a:sy n="50" d="100"/>
        </p:scale>
        <p:origin x="-1950" y="-60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17.10.2017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48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4250" cy="35941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74725" y="4560888"/>
            <a:ext cx="5359400" cy="431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0188"/>
            <a:ext cx="3163887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70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1E893B-7686-47E7-8BAA-792CEA63E874}" type="slidenum">
              <a:rPr lang="en-US" smtClean="0">
                <a:ea typeface="ＭＳ Ｐゴシック" charset="-128"/>
              </a:rPr>
              <a:pPr/>
              <a:t>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89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89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39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12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AE97-3771-4726-814A-CD4EFAC6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D2A3E-5829-4B0E-86B4-3D25787A3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4775"/>
            <a:ext cx="2055812" cy="636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75"/>
            <a:ext cx="6015038" cy="636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9310C-0555-4469-BB14-3863653CE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3EAC6-B8A6-4729-9D15-CF6953B4D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63340-DC82-45FA-A377-A7AB4170F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DC507-14BC-4563-BC2B-526CB70EC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6212D-7737-4098-AF0E-481200E4A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F8727-6850-4BD8-A734-C0D1C556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DFBC-2454-451B-9C42-04D7F7243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F2C0F-05D6-4882-A325-BE394602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A624-A21F-4536-94D3-C1AEDDF98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0D11A-C856-44AB-8D90-524D000C3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D112-2322-4E3C-9DD3-0E36B4B34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5F79C-A3E0-437E-9228-F93ACDA80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4775"/>
            <a:ext cx="2055812" cy="636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75"/>
            <a:ext cx="6015038" cy="636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26C3-184D-4A6F-A3A7-0B42231C3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0DBE6-CC6A-4EC5-BBD5-8C98EA060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446D9-4E3C-4CB5-929D-9B7018680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90169-975A-4741-9512-CA00BB135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A515-3B86-4138-911F-F61F038E7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CD7DB-B0EA-4876-AA57-FC360175E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97FBB-C416-4B51-9ADA-F9A87D71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A4636-CB2F-4EA6-97A4-4CD154BB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BA040-71E0-4161-9A5F-B74854AB1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 i="1">
                <a:solidFill>
                  <a:srgbClr val="FFFFFF"/>
                </a:solidFill>
                <a:latin typeface="Calibri" charset="0"/>
                <a:cs typeface="Arial Unicode MS" charset="0"/>
              </a:rPr>
              <a:t>Introduction to Information Retrieval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50925" y="1981200"/>
            <a:ext cx="3078163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+mn-ea"/>
                <a:cs typeface="Arial Unicode MS" charset="0"/>
              </a:rPr>
              <a:t>Introduction to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360">
            <a:solidFill>
              <a:srgbClr val="406E84"/>
            </a:solidFill>
            <a:miter lim="800000"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6988" y="2590800"/>
            <a:ext cx="7256462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+mn-ea"/>
                <a:cs typeface="Arial Unicode MS" charset="0"/>
              </a:rPr>
              <a:t>Information Retrieval</a:t>
            </a:r>
          </a:p>
        </p:txBody>
      </p:sp>
      <p:sp>
        <p:nvSpPr>
          <p:cNvPr id="778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4775"/>
            <a:ext cx="8223250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78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636905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124200" y="636905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56363"/>
            <a:ext cx="212725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437085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DB3EC566-48E6-4552-87D6-CB322A8F1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 i="1">
                <a:solidFill>
                  <a:srgbClr val="FFFFFF"/>
                </a:solidFill>
                <a:latin typeface="Calibri" charset="0"/>
                <a:cs typeface="Arial Unicode MS" charset="0"/>
              </a:rPr>
              <a:t>Introduction to Information Retrieval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60">
            <a:solidFill>
              <a:srgbClr val="139CB7"/>
            </a:solidFill>
            <a:miter lim="800000"/>
            <a:headEnd/>
            <a:tailEnd/>
          </a:ln>
          <a:effectLst>
            <a:outerShdw dist="20160" dir="5400000" algn="ctr" rotWithShape="0">
              <a:srgbClr val="808080">
                <a:alpha val="38034"/>
              </a:srgbClr>
            </a:outerShd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788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4775"/>
            <a:ext cx="8223250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88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57200" y="636905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124200" y="636905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56363"/>
            <a:ext cx="212725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F1FB7D08-67DA-430D-B31F-1498AA061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1066800" y="3886200"/>
            <a:ext cx="7010400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800" dirty="0">
              <a:solidFill>
                <a:srgbClr val="437085"/>
              </a:solidFill>
              <a:latin typeface="Calibri" charset="0"/>
              <a:cs typeface="Times New Roman" pitchFamily="16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err="1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Hinrich</a:t>
            </a:r>
            <a:r>
              <a:rPr lang="en-US" sz="2800" dirty="0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 </a:t>
            </a:r>
            <a:r>
              <a:rPr lang="en-US" sz="2800" dirty="0" err="1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Schütze</a:t>
            </a:r>
            <a:r>
              <a:rPr lang="en-US" sz="2800" dirty="0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 and Christina </a:t>
            </a:r>
            <a:r>
              <a:rPr lang="en-US" sz="2800" dirty="0" err="1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Lioma</a:t>
            </a:r>
            <a:endParaRPr lang="en-US" sz="2800" dirty="0">
              <a:solidFill>
                <a:srgbClr val="437085"/>
              </a:solidFill>
              <a:latin typeface="Calibri" charset="0"/>
              <a:cs typeface="Times New Roman" pitchFamily="16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437085"/>
                </a:solidFill>
                <a:latin typeface="Calibri" charset="0"/>
              </a:rPr>
              <a:t>Lecture 5: Index Compression</a:t>
            </a:r>
            <a:endParaRPr lang="en-US" sz="2800" dirty="0">
              <a:solidFill>
                <a:srgbClr val="437085"/>
              </a:solidFill>
              <a:latin typeface="Calibri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4197FBB-C416-4B51-9ADA-F9A87D712B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Take-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away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today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3714752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Motivation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retrieval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systems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How can we compress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dictionary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component of the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inverted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index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How can we compress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postings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component of the inverted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index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Term statistics: how are terms distributed in document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collections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7566050" cy="179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60016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780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Calibri" charset="0"/>
              </a:rPr>
              <a:t>Recap</a:t>
            </a: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Compression</a:t>
            </a:r>
            <a:endParaRPr lang="en-US" sz="3200" dirty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Term statistics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Dictionary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Postings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Why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? (in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general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071678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Use less disk space (saves money)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Keep more stuff in memory (increases speed)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Increase speed of transferring data from disk to memory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again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increases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speed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[read compressed data and decompress in memory]                   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faster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than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													 [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read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uncompressed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data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]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Premise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Decompression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algorithms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are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fast.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This is true of the decompression algorithms we will use.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Why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in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information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retrieval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?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785926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First, we will consider space for dictionary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Main motivation for dictionary compression: make it small enough to keep in main memory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Then for the postings file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Motivation: reduce disk space needed, decrease time needed to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read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from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disk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Note: Large search engines keep significant part of postings in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memory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will devise various compression schemes for dictionary and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postings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Lossy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vs.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lossless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428868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Lossy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compression: Discard some information, irrevocably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Several of the preprocessing steps we frequently use can be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viewed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lossy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downcasing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, stop words, porter stemming, number elimination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Lossless compression: All information is preserved.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What we mostly do in index compression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780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Recap 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Compression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spcBef>
                <a:spcPts val="700"/>
              </a:spcBef>
              <a:buClr>
                <a:srgbClr val="336699"/>
              </a:buClr>
              <a:buSzPct val="70000"/>
              <a:buFont typeface="Calibri" pitchFamily="34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 Term statistics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Dictionary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Postings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Model collection: The Reuters collection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00034" y="5079995"/>
            <a:ext cx="8429684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 smtClean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6098"/>
              </p:ext>
            </p:extLst>
          </p:nvPr>
        </p:nvGraphicFramePr>
        <p:xfrm>
          <a:off x="214282" y="1857364"/>
          <a:ext cx="8715406" cy="493276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23217"/>
                <a:gridCol w="5886721"/>
                <a:gridCol w="1605468"/>
              </a:tblGrid>
              <a:tr h="482686">
                <a:tc>
                  <a:txBody>
                    <a:bodyPr/>
                    <a:lstStyle/>
                    <a:p>
                      <a:r>
                        <a:rPr lang="de-DE" sz="2200" b="0" i="0" dirty="0" err="1" smtClean="0">
                          <a:solidFill>
                            <a:schemeClr val="tx1"/>
                          </a:solidFill>
                        </a:rPr>
                        <a:t>symbol</a:t>
                      </a:r>
                      <a:endParaRPr lang="de-DE" sz="22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 err="1" smtClean="0">
                          <a:solidFill>
                            <a:schemeClr val="tx1"/>
                          </a:solidFill>
                        </a:rPr>
                        <a:t>statistics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dirty="0" err="1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400">
                <a:tc>
                  <a:txBody>
                    <a:bodyPr/>
                    <a:lstStyle/>
                    <a:p>
                      <a:r>
                        <a:rPr lang="de-DE" sz="2200" b="0" i="1" kern="1200" baseline="0" dirty="0" smtClean="0"/>
                        <a:t>N</a:t>
                      </a:r>
                    </a:p>
                    <a:p>
                      <a:r>
                        <a:rPr lang="nl-NL" sz="2200" b="0" i="1" kern="1200" baseline="0" dirty="0" smtClean="0"/>
                        <a:t>L </a:t>
                      </a:r>
                    </a:p>
                    <a:p>
                      <a:r>
                        <a:rPr lang="en-US" sz="2200" b="0" i="1" kern="1200" baseline="0" dirty="0" smtClean="0"/>
                        <a:t>M</a:t>
                      </a:r>
                    </a:p>
                    <a:p>
                      <a:endParaRPr lang="en-US" sz="2200" b="0" i="1" kern="1200" baseline="0" dirty="0" smtClean="0"/>
                    </a:p>
                    <a:p>
                      <a:endParaRPr lang="en-US" sz="2200" b="0" i="1" kern="1200" baseline="0" dirty="0" smtClean="0"/>
                    </a:p>
                    <a:p>
                      <a:endParaRPr lang="en-US" sz="2200" b="0" i="1" kern="1200" baseline="0" dirty="0" smtClean="0"/>
                    </a:p>
                    <a:p>
                      <a:r>
                        <a:rPr lang="de-DE" sz="2200" b="0" i="1" kern="1200" baseline="0" dirty="0" smtClean="0"/>
                        <a:t>T</a:t>
                      </a:r>
                      <a:endParaRPr lang="de-DE" sz="2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kern="1200" baseline="0" dirty="0" err="1" smtClean="0"/>
                        <a:t>documents</a:t>
                      </a:r>
                      <a:endParaRPr lang="de-DE" sz="2200" b="0" kern="1200" baseline="0" dirty="0" smtClean="0"/>
                    </a:p>
                    <a:p>
                      <a:r>
                        <a:rPr lang="nl-NL" sz="2200" b="0" kern="1200" baseline="0" dirty="0" err="1" smtClean="0"/>
                        <a:t>avg</a:t>
                      </a:r>
                      <a:r>
                        <a:rPr lang="nl-NL" sz="2200" b="0" kern="1200" baseline="0" dirty="0" smtClean="0"/>
                        <a:t>. </a:t>
                      </a:r>
                      <a:r>
                        <a:rPr lang="en-US" sz="2200" b="0" kern="1200" baseline="0" dirty="0" smtClean="0">
                          <a:latin typeface="+mn-lt"/>
                          <a:cs typeface="Calibri"/>
                        </a:rPr>
                        <a:t>#</a:t>
                      </a:r>
                      <a:r>
                        <a:rPr lang="nl-NL" sz="2200" b="0" kern="1200" baseline="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nl-NL" sz="2200" b="0" kern="1200" baseline="0" dirty="0" err="1" smtClean="0"/>
                        <a:t>tokens</a:t>
                      </a:r>
                      <a:r>
                        <a:rPr lang="nl-NL" sz="2200" b="0" kern="1200" baseline="0" dirty="0" smtClean="0"/>
                        <a:t> per document</a:t>
                      </a:r>
                    </a:p>
                    <a:p>
                      <a:r>
                        <a:rPr lang="en-US" sz="2200" b="0" kern="1200" baseline="0" dirty="0" smtClean="0"/>
                        <a:t>word types</a:t>
                      </a:r>
                    </a:p>
                    <a:p>
                      <a:r>
                        <a:rPr lang="en-US" sz="2200" b="0" kern="1200" baseline="0" dirty="0" smtClean="0"/>
                        <a:t>avg. </a:t>
                      </a:r>
                      <a:r>
                        <a:rPr lang="en-US" sz="2200" b="0" kern="1200" baseline="0" dirty="0" smtClean="0">
                          <a:latin typeface="Calibri"/>
                          <a:cs typeface="Calibri"/>
                        </a:rPr>
                        <a:t># </a:t>
                      </a:r>
                      <a:r>
                        <a:rPr lang="en-US" sz="2200" b="0" kern="1200" baseline="0" dirty="0" smtClean="0"/>
                        <a:t>bytes per token (incl. spaces/</a:t>
                      </a:r>
                      <a:r>
                        <a:rPr lang="en-US" sz="2200" b="0" kern="1200" baseline="0" dirty="0" err="1" smtClean="0"/>
                        <a:t>punct</a:t>
                      </a:r>
                      <a:r>
                        <a:rPr lang="en-US" sz="2200" b="0" kern="1200" baseline="0" dirty="0" smtClean="0"/>
                        <a:t>.)</a:t>
                      </a:r>
                    </a:p>
                    <a:p>
                      <a:r>
                        <a:rPr lang="en-US" sz="2200" b="0" kern="1200" baseline="0" dirty="0" smtClean="0"/>
                        <a:t>avg. </a:t>
                      </a:r>
                      <a:r>
                        <a:rPr lang="en-US" sz="2200" b="0" kern="1200" baseline="0" dirty="0" smtClean="0">
                          <a:latin typeface="+mn-lt"/>
                          <a:cs typeface="Calibri"/>
                        </a:rPr>
                        <a:t># </a:t>
                      </a:r>
                      <a:r>
                        <a:rPr lang="en-US" sz="2200" b="0" kern="1200" baseline="0" dirty="0" smtClean="0"/>
                        <a:t>bytes per token (without spaces/</a:t>
                      </a:r>
                      <a:r>
                        <a:rPr lang="en-US" sz="2200" b="0" kern="1200" baseline="0" dirty="0" err="1" smtClean="0"/>
                        <a:t>punct</a:t>
                      </a:r>
                      <a:r>
                        <a:rPr lang="en-US" sz="2200" b="0" kern="1200" baseline="0" dirty="0" smtClean="0"/>
                        <a:t>.)</a:t>
                      </a:r>
                    </a:p>
                    <a:p>
                      <a:r>
                        <a:rPr lang="en-US" sz="2200" b="0" kern="1200" baseline="0" dirty="0" smtClean="0"/>
                        <a:t>avg. </a:t>
                      </a:r>
                      <a:r>
                        <a:rPr lang="en-US" sz="2200" b="0" kern="1200" baseline="0" dirty="0" smtClean="0">
                          <a:latin typeface="+mn-lt"/>
                          <a:cs typeface="Calibri"/>
                        </a:rPr>
                        <a:t># </a:t>
                      </a:r>
                      <a:r>
                        <a:rPr lang="en-US" sz="2200" b="0" kern="1200" baseline="0" dirty="0" smtClean="0"/>
                        <a:t>bytes per term (= word type)</a:t>
                      </a:r>
                    </a:p>
                    <a:p>
                      <a:r>
                        <a:rPr lang="de-DE" sz="2200" b="0" kern="1200" baseline="0" dirty="0" smtClean="0"/>
                        <a:t>non-positional postings</a:t>
                      </a:r>
                    </a:p>
                    <a:p>
                      <a:endParaRPr lang="de-DE" sz="2200" b="0" kern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de-DE" sz="2200" b="1" kern="1200" baseline="0" dirty="0" smtClean="0">
                          <a:solidFill>
                            <a:srgbClr val="00B050"/>
                          </a:solidFill>
                        </a:rPr>
                        <a:t>Recall: </a:t>
                      </a:r>
                    </a:p>
                    <a:p>
                      <a:r>
                        <a:rPr lang="de-DE" sz="2200" b="0" kern="1200" baseline="0" dirty="0" smtClean="0">
                          <a:solidFill>
                            <a:srgbClr val="FF0000"/>
                          </a:solidFill>
                        </a:rPr>
                        <a:t>Token</a:t>
                      </a:r>
                      <a:r>
                        <a:rPr lang="de-DE" sz="2200" b="0" kern="1200" baseline="0" dirty="0" smtClean="0">
                          <a:solidFill>
                            <a:schemeClr val="tx1"/>
                          </a:solidFill>
                        </a:rPr>
                        <a:t>=Word (may be repeating)</a:t>
                      </a:r>
                    </a:p>
                    <a:p>
                      <a:r>
                        <a:rPr lang="de-DE" sz="22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2200" b="0" kern="1200" baseline="0" dirty="0" smtClean="0">
                          <a:solidFill>
                            <a:srgbClr val="FF0000"/>
                          </a:solidFill>
                        </a:rPr>
                        <a:t>Term</a:t>
                      </a:r>
                      <a:r>
                        <a:rPr lang="de-DE" sz="2200" b="0" kern="1200" baseline="0" dirty="0" smtClean="0">
                          <a:solidFill>
                            <a:schemeClr val="tx1"/>
                          </a:solidFill>
                        </a:rPr>
                        <a:t>=vocabulary element, distinct words only</a:t>
                      </a:r>
                    </a:p>
                    <a:p>
                      <a:r>
                        <a:rPr lang="de-DE" sz="2200" b="1" kern="1200" baseline="0" dirty="0" smtClean="0">
                          <a:solidFill>
                            <a:srgbClr val="00B050"/>
                          </a:solidFill>
                        </a:rPr>
                        <a:t>Always more tokens than terms!</a:t>
                      </a:r>
                    </a:p>
                    <a:p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0" kern="1200" baseline="0" dirty="0" smtClean="0"/>
                        <a:t>800,000</a:t>
                      </a:r>
                    </a:p>
                    <a:p>
                      <a:r>
                        <a:rPr lang="nl-NL" sz="2200" b="0" kern="1200" baseline="0" dirty="0" smtClean="0"/>
                        <a:t>200</a:t>
                      </a:r>
                    </a:p>
                    <a:p>
                      <a:r>
                        <a:rPr lang="en-US" sz="2200" b="0" kern="1200" baseline="0" dirty="0" smtClean="0"/>
                        <a:t>400,000</a:t>
                      </a:r>
                    </a:p>
                    <a:p>
                      <a:r>
                        <a:rPr lang="en-US" sz="2200" b="0" kern="1200" baseline="0" dirty="0" smtClean="0"/>
                        <a:t> 6</a:t>
                      </a:r>
                    </a:p>
                    <a:p>
                      <a:r>
                        <a:rPr lang="en-US" sz="2200" b="0" kern="1200" baseline="0" dirty="0" smtClean="0"/>
                        <a:t>4.5</a:t>
                      </a:r>
                    </a:p>
                    <a:p>
                      <a:r>
                        <a:rPr lang="en-US" sz="2200" b="0" kern="1200" baseline="0" dirty="0" smtClean="0"/>
                        <a:t>7.5</a:t>
                      </a:r>
                    </a:p>
                    <a:p>
                      <a:r>
                        <a:rPr lang="de-DE" sz="2200" b="0" kern="1200" baseline="0" dirty="0" smtClean="0"/>
                        <a:t>100,000,000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Effect of preprocessing for Reuters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4286256"/>
            <a:ext cx="8429684" cy="1500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 smtClean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" name="Picture 8" descr="5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416050"/>
            <a:ext cx="8891466" cy="489327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-243408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How big is the term vocabulary?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-468560" y="1340768"/>
            <a:ext cx="10008827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That is, how many distinct words are there?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  <a:latin typeface="+mj-lt"/>
              </a:rPr>
              <a:t>Can we assume there is an upper bound?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Not really: At least 70</a:t>
            </a:r>
            <a:r>
              <a:rPr lang="en-US" sz="2800" baseline="30000" dirty="0" smtClean="0">
                <a:solidFill>
                  <a:schemeClr val="tx1"/>
                </a:solidFill>
                <a:latin typeface="+mj-lt"/>
              </a:rPr>
              <a:t>20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≈ 10</a:t>
            </a:r>
            <a:r>
              <a:rPr lang="en-US" sz="2800" baseline="30000" dirty="0" smtClean="0">
                <a:solidFill>
                  <a:schemeClr val="tx1"/>
                </a:solidFill>
                <a:latin typeface="+mj-lt"/>
              </a:rPr>
              <a:t>37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different words of length 20.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The vocabulary will keep growing with collection size.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Heaps’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law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2800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= </a:t>
            </a:r>
            <a:r>
              <a:rPr lang="de-DE" sz="2800" i="1" dirty="0" err="1" smtClean="0">
                <a:solidFill>
                  <a:schemeClr val="tx1"/>
                </a:solidFill>
                <a:latin typeface="+mj-lt"/>
              </a:rPr>
              <a:t>kT</a:t>
            </a:r>
            <a:r>
              <a:rPr lang="de-DE" sz="2800" i="1" baseline="30000" dirty="0" err="1" smtClean="0">
                <a:solidFill>
                  <a:schemeClr val="tx1"/>
                </a:solidFill>
                <a:latin typeface="+mj-lt"/>
              </a:rPr>
              <a:t>b</a:t>
            </a:r>
            <a:endParaRPr lang="de-DE" sz="2800" i="1" baseline="30000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M is the size of the vocabulary,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is the number of tokens in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collection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Typical values for the parameters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and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are: 30 ≤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≤ 100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i="1" dirty="0" smtClean="0">
                <a:solidFill>
                  <a:schemeClr val="tx1"/>
                </a:solidFill>
                <a:latin typeface="+mj-lt"/>
              </a:rPr>
              <a:t>b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≈ 0.5.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Heaps’ law is linear in log-log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space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log(M) = log(k) + b*log(T)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2"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It is the simplest possible relationship between collection size and vocabulary size in log-log space.</a:t>
            </a:r>
          </a:p>
          <a:p>
            <a:pPr lvl="2"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Empirical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law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Heaps’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law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Reuters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788024" y="1571612"/>
            <a:ext cx="4355976" cy="4286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Vocabulary size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as a</a:t>
            </a:r>
          </a:p>
          <a:p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function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collection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size</a:t>
            </a:r>
            <a:endParaRPr lang="de-DE" sz="28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(number of tokens) for</a:t>
            </a:r>
          </a:p>
          <a:p>
            <a:r>
              <a:rPr lang="de-DE" sz="2800" dirty="0" smtClean="0">
                <a:solidFill>
                  <a:schemeClr val="tx1"/>
                </a:solidFill>
                <a:latin typeface="+mj-lt"/>
              </a:rPr>
              <a:t>Reuters-RCV1.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these</a:t>
            </a:r>
            <a:endParaRPr lang="de-DE" sz="28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data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dashed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line</a:t>
            </a:r>
            <a:endParaRPr lang="de-DE" sz="28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2800" dirty="0" smtClean="0">
                <a:solidFill>
                  <a:schemeClr val="tx1"/>
                </a:solidFill>
                <a:latin typeface="+mj-lt"/>
              </a:rPr>
              <a:t>log</a:t>
            </a:r>
            <a:r>
              <a:rPr lang="de-DE" sz="2800" baseline="-25000" dirty="0" smtClean="0">
                <a:solidFill>
                  <a:schemeClr val="tx1"/>
                </a:solidFill>
                <a:latin typeface="+mj-lt"/>
              </a:rPr>
              <a:t>10</a:t>
            </a:r>
            <a:r>
              <a:rPr lang="de-DE" sz="2800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=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0.49 ∗ log</a:t>
            </a:r>
            <a:r>
              <a:rPr lang="en-US" sz="2800" baseline="-25000" dirty="0" smtClean="0">
                <a:solidFill>
                  <a:schemeClr val="tx1"/>
                </a:solidFill>
                <a:latin typeface="+mj-lt"/>
              </a:rPr>
              <a:t>10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T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+ 1.64 is the</a:t>
            </a:r>
          </a:p>
          <a:p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best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least </a:t>
            </a:r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squares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fit.</a:t>
            </a:r>
          </a:p>
          <a:p>
            <a:r>
              <a:rPr lang="de-DE" sz="2800" dirty="0" err="1" smtClean="0">
                <a:solidFill>
                  <a:schemeClr val="tx1"/>
                </a:solidFill>
                <a:latin typeface="+mj-lt"/>
              </a:rPr>
              <a:t>Thus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2800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= 10</a:t>
            </a:r>
            <a:r>
              <a:rPr lang="de-DE" sz="2800" baseline="30000" dirty="0" smtClean="0">
                <a:solidFill>
                  <a:schemeClr val="tx1"/>
                </a:solidFill>
                <a:latin typeface="+mj-lt"/>
              </a:rPr>
              <a:t>1.64</a:t>
            </a:r>
            <a:r>
              <a:rPr lang="de-DE" sz="2800" i="1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de-DE" sz="2800" baseline="30000" dirty="0" smtClean="0">
                <a:solidFill>
                  <a:schemeClr val="tx1"/>
                </a:solidFill>
                <a:latin typeface="+mj-lt"/>
              </a:rPr>
              <a:t>0.49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sz="2800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= 10</a:t>
            </a:r>
            <a:r>
              <a:rPr lang="en-US" sz="2800" baseline="30000" dirty="0" smtClean="0">
                <a:solidFill>
                  <a:schemeClr val="tx1"/>
                </a:solidFill>
                <a:latin typeface="+mj-lt"/>
              </a:rPr>
              <a:t>1.64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≈ 44 and</a:t>
            </a:r>
          </a:p>
          <a:p>
            <a:r>
              <a:rPr lang="de-DE" sz="2800" i="1" dirty="0" smtClean="0">
                <a:solidFill>
                  <a:schemeClr val="tx1"/>
                </a:solidFill>
                <a:latin typeface="+mj-lt"/>
              </a:rPr>
              <a:t>b</a:t>
            </a:r>
            <a:r>
              <a:rPr lang="de-DE" sz="2800" dirty="0" smtClean="0">
                <a:solidFill>
                  <a:schemeClr val="tx1"/>
                </a:solidFill>
                <a:latin typeface="+mj-lt"/>
              </a:rPr>
              <a:t> = 0.49.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8" name="Picture 7" descr="51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479" y="1571612"/>
            <a:ext cx="4646198" cy="428628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780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alibri" charset="0"/>
              </a:rPr>
              <a:t>Size and space issues</a:t>
            </a:r>
            <a:endParaRPr lang="en-US" sz="3200" dirty="0" smtClean="0">
              <a:solidFill>
                <a:schemeClr val="bg1">
                  <a:lumMod val="95000"/>
                </a:schemeClr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33669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Compression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Term statistics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Dictionary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Postings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Empirical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fit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Reuters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357430"/>
            <a:ext cx="857256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Good, as we just saw in the graph.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Example: for the first 1,000,020 tokens Heaps’ law predicts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38,323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terms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				44 × 1,000,020</a:t>
            </a:r>
            <a:r>
              <a:rPr lang="de-DE" baseline="30000" dirty="0" smtClean="0">
                <a:solidFill>
                  <a:schemeClr val="tx1"/>
                </a:solidFill>
                <a:latin typeface="+mj-lt"/>
              </a:rPr>
              <a:t>0.49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≈ 38,323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actual number is 38,365 terms, very close to the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prediction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Empirical observation: fit is good in general.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Exercise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000240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SzPct val="70000"/>
              <a:buFont typeface="Calibri" pitchFamily="34" charset="0"/>
              <a:buChar char="❶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What is the effect of including spelling errors vs. automatically correcting spelling errors on Heaps’ law?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SzPct val="70000"/>
              <a:buFont typeface="Calibri" pitchFamily="34" charset="0"/>
              <a:buChar char="❷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Compute vocabulary size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Looking at a collection of web pages, you find that there are 3000 different terms in the first 10,000 tokens and 30,000 different terms in the first 1,000,000 tokens.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Assume a search engine indexes a total of 20,000,000,000	 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(2 × 10</a:t>
            </a:r>
            <a:r>
              <a:rPr lang="de-DE" sz="2200" baseline="30000" dirty="0" smtClean="0">
                <a:solidFill>
                  <a:schemeClr val="tx1"/>
                </a:solidFill>
                <a:latin typeface="+mj-lt"/>
              </a:rPr>
              <a:t>10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pages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containing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200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tokens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on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average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What is the size of the vocabulary of the indexed collection as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predicted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by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Heaps’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law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?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Zipf’s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law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643050"/>
            <a:ext cx="8572560" cy="45005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Now we have characterized the growth of the vocabulary in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collections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also want to know how many frequent vs. infrequent terms we should expect in a collection.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In natural language, there are a few very frequent terms and very many very rare terms.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Zipf’s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law: The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baseline="30000" dirty="0" err="1" smtClean="0">
                <a:solidFill>
                  <a:schemeClr val="tx1"/>
                </a:solidFill>
                <a:latin typeface="+mj-lt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most frequent term has frequency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cf</a:t>
            </a:r>
            <a:r>
              <a:rPr lang="en-US" i="1" baseline="-250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i="1" baseline="-25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proportional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1/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i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cf</a:t>
            </a:r>
            <a:r>
              <a:rPr lang="en-US" i="1" baseline="-250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collection frequency: the number of occurrences of the term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i="1" baseline="-250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i="1" baseline="-25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in the collection.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8" name="Picture 7" descr="5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853826"/>
            <a:ext cx="904621" cy="504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Zipf’s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law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500174"/>
            <a:ext cx="8572560" cy="5000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Zipf’s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law: The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baseline="30000" dirty="0" err="1" smtClean="0">
                <a:solidFill>
                  <a:schemeClr val="tx1"/>
                </a:solidFill>
                <a:latin typeface="+mj-lt"/>
              </a:rPr>
              <a:t>th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most frequent term has frequency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proportional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1/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i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tx1"/>
                </a:solidFill>
                <a:latin typeface="+mj-lt"/>
              </a:rPr>
              <a:t>cf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collection frequency: the number of occurrences of the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term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collection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So if the most frequent term 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occurs cf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times, then the second most frequent term 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has half as many occurrences     	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. . . and the third most frequent term 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has a third as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many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occurrences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Equivalent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rgbClr val="FF0000"/>
                </a:solidFill>
                <a:latin typeface="+mj-lt"/>
              </a:rPr>
              <a:t>cf</a:t>
            </a:r>
            <a:r>
              <a:rPr lang="de-DE" sz="3600" i="1" baseline="-25000" dirty="0" err="1" smtClean="0">
                <a:solidFill>
                  <a:srgbClr val="FF0000"/>
                </a:solidFill>
                <a:latin typeface="+mj-lt"/>
              </a:rPr>
              <a:t>i</a:t>
            </a:r>
            <a:r>
              <a:rPr lang="de-DE" sz="3600" baseline="-25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de-DE" sz="3600" dirty="0" smtClean="0">
                <a:solidFill>
                  <a:srgbClr val="FF0000"/>
                </a:solidFill>
                <a:latin typeface="+mj-lt"/>
              </a:rPr>
              <a:t>= </a:t>
            </a:r>
            <a:r>
              <a:rPr lang="de-DE" sz="3600" i="1" dirty="0" err="1" smtClean="0">
                <a:solidFill>
                  <a:srgbClr val="FF0000"/>
                </a:solidFill>
                <a:latin typeface="+mj-lt"/>
              </a:rPr>
              <a:t>ci</a:t>
            </a:r>
            <a:r>
              <a:rPr lang="de-DE" sz="3600" i="1" baseline="30000" dirty="0" err="1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de-DE" sz="36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log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cf</a:t>
            </a:r>
            <a:r>
              <a:rPr lang="de-DE" i="1" baseline="-250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= log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+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log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i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= −1)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of a power law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8" name="Picture 7" descr="5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2285992"/>
            <a:ext cx="904621" cy="504000"/>
          </a:xfrm>
          <a:prstGeom prst="rect">
            <a:avLst/>
          </a:prstGeom>
        </p:spPr>
      </p:pic>
      <p:pic>
        <p:nvPicPr>
          <p:cNvPr id="10" name="Picture 9" descr="52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00" y="4389760"/>
            <a:ext cx="1740001" cy="468000"/>
          </a:xfrm>
          <a:prstGeom prst="rect">
            <a:avLst/>
          </a:prstGeom>
        </p:spPr>
      </p:pic>
      <p:pic>
        <p:nvPicPr>
          <p:cNvPr id="11" name="Picture 10" descr="523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92" y="5214950"/>
            <a:ext cx="1262250" cy="396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Zipf’s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law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Reuters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214942" y="1714488"/>
            <a:ext cx="3571900" cy="42862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Fit is not great. What</a:t>
            </a: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important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key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insight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Few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frequent</a:t>
            </a:r>
            <a:endParaRPr lang="de-DE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dirty="0" err="1" smtClean="0">
                <a:solidFill>
                  <a:srgbClr val="0070C0"/>
                </a:solidFill>
                <a:latin typeface="+mj-lt"/>
              </a:rPr>
              <a:t>terms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,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many</a:t>
            </a:r>
            <a:endParaRPr lang="de-DE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dirty="0" smtClean="0">
                <a:solidFill>
                  <a:srgbClr val="0070C0"/>
                </a:solidFill>
                <a:latin typeface="+mj-lt"/>
              </a:rPr>
              <a:t>rare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terms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9" name="Picture 8" descr="52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643050"/>
            <a:ext cx="4857784" cy="457441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780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Recap 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Compression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spcBef>
                <a:spcPts val="700"/>
              </a:spcBef>
              <a:buClr>
                <a:srgbClr val="BDD3E9"/>
              </a:buClr>
              <a:buSzPct val="70000"/>
              <a:buFont typeface="Calibri" pitchFamily="34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Term statistics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Dictionary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Postings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Dictionary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428868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dictionary is small compared to the postings file.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But we want to keep it in memory.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Also: competition with other applications, cell phones, onboard computers, fast startup time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So compressing the dictionary is important.</a:t>
            </a:r>
            <a:endParaRPr lang="en-US" sz="4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400" dirty="0" smtClean="0">
                <a:solidFill>
                  <a:schemeClr val="tx1"/>
                </a:solidFill>
                <a:latin typeface="+mj-lt"/>
              </a:rPr>
              <a:t>Recall: Dictionary as array of fixed-width entries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1406" y="3571876"/>
            <a:ext cx="9072594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																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Space needed: 20 bytes      4 bytes            4 bytes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nb-NO" dirty="0" smtClean="0">
                <a:solidFill>
                  <a:schemeClr val="tx1"/>
                </a:solidFill>
                <a:latin typeface="+mj-lt"/>
              </a:rPr>
              <a:t>for Reuters: (20+4+4)*400,000 = 11.2 MB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8" name="Picture 7" descr="52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489" y="2071678"/>
            <a:ext cx="5018593" cy="224482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Fixed-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width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entries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are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bad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36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214554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Most of the bytes in the term column are wasted.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We allot 20 bytes for terms of length 1.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We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can’t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handle HYDROCHLOROFLUOROCARBONS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SUPERCALIFRAGILISTICEXPIALIDOCIOUS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Average length of a term in English: 8 characters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How can we use on average 8 characters per term?</a:t>
            </a: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Dictionary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string</a:t>
            </a:r>
            <a:endParaRPr lang="en-US" sz="36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214554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8" name="Picture 7" descr="52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571612"/>
            <a:ext cx="7482588" cy="444694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780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alibri" charset="0"/>
              </a:rPr>
              <a:t>Size and space issues</a:t>
            </a:r>
            <a:endParaRPr lang="en-US" sz="3200" dirty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Compression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Term statistics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Dictionary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Postings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Space for dictionary as a string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143116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4 bytes per term for frequency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4 bytes per term for pointer to postings list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8 bytes (on average) for term in string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3 bytes per pointer into string (need log</a:t>
            </a:r>
            <a:r>
              <a:rPr lang="en-US" sz="1400" dirty="0" smtClean="0">
                <a:solidFill>
                  <a:schemeClr val="tx1"/>
                </a:solidFill>
                <a:latin typeface="+mj-lt"/>
              </a:rPr>
              <a:t>2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8 · 400000 &lt; 24 bits to resolve 8 · 400,000 positions)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Space: 400,000 × (4 +4 +3 + 8) = 7.6MB (compared to 11.2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MB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fixed-width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array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Dictionary as a string with blocking</a:t>
            </a:r>
            <a:endParaRPr lang="en-US" sz="36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214554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9" name="Picture 8" descr="53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714488"/>
            <a:ext cx="7808629" cy="395872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Space for dictionary as a string with blocking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143116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block size k = 4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Where we used 4 × 3 bytes for term pointers without blocking 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. . .we now use 3 bytes for one pointer plus 4 bytes for indicating the length of each term.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save 12 − (3 + 4) = 5 bytes per block.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Total savings: 400,000/4 ∗ 5 = 0.5 MB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This reduces the size of the dictionary from 7.6 MB to 7.1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MB.</a:t>
            </a:r>
            <a:endParaRPr lang="en-US" sz="9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Lookup of a term without blocking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143116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9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8" name="Picture 7" descr="53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138" y="1785926"/>
            <a:ext cx="3657738" cy="433557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400" dirty="0" smtClean="0">
                <a:solidFill>
                  <a:schemeClr val="tx1"/>
                </a:solidFill>
                <a:latin typeface="+mj-lt"/>
              </a:rPr>
              <a:t>Lookup of a term with blocking: (slightly) slower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143116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9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pic>
        <p:nvPicPr>
          <p:cNvPr id="9" name="Picture 8" descr="53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571744"/>
            <a:ext cx="7358114" cy="181286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Front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428868"/>
            <a:ext cx="8501122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			One block in blocked compression 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4) . . .</a:t>
            </a:r>
          </a:p>
          <a:p>
            <a:r>
              <a:rPr lang="pt-BR" sz="22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8 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a u t o m a t a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 8 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a u t o m a t e 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9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a u t o m a t i c 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10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a u t o m a t i o n</a:t>
            </a:r>
          </a:p>
          <a:p>
            <a:r>
              <a:rPr lang="de-DE" dirty="0" smtClean="0">
                <a:solidFill>
                  <a:schemeClr val="tx1"/>
                </a:solidFill>
                <a:latin typeface="+mj-lt"/>
              </a:rPr>
              <a:t>									⇓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   			. . . further compressed with front coding.</a:t>
            </a:r>
          </a:p>
          <a:p>
            <a:r>
              <a:rPr lang="pt-BR" sz="2200" dirty="0" smtClean="0">
                <a:solidFill>
                  <a:schemeClr val="tx1"/>
                </a:solidFill>
                <a:latin typeface="+mj-lt"/>
              </a:rPr>
              <a:t>				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8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a u t o m a t ∗ a 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⋄ e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 2 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⋄ i c </a:t>
            </a:r>
            <a:r>
              <a:rPr lang="pt-BR" sz="2200" b="1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⋄ i o n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400" dirty="0" smtClean="0">
                <a:solidFill>
                  <a:schemeClr val="tx1"/>
                </a:solidFill>
                <a:latin typeface="+mj-lt"/>
              </a:rPr>
              <a:t>Dictionary compression for Reuters: Summary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2910" y="2302119"/>
          <a:ext cx="7215238" cy="21270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489855"/>
                <a:gridCol w="1725383"/>
              </a:tblGrid>
              <a:tr h="427753">
                <a:tc>
                  <a:txBody>
                    <a:bodyPr/>
                    <a:lstStyle/>
                    <a:p>
                      <a:r>
                        <a:rPr lang="de-DE" sz="2200" b="0" dirty="0" err="1" smtClean="0"/>
                        <a:t>data</a:t>
                      </a:r>
                      <a:r>
                        <a:rPr lang="de-DE" sz="2200" b="0" dirty="0" smtClean="0"/>
                        <a:t> </a:t>
                      </a:r>
                      <a:r>
                        <a:rPr lang="de-DE" sz="2200" b="0" dirty="0" err="1" smtClean="0"/>
                        <a:t>structure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200" b="0" dirty="0" err="1" smtClean="0"/>
                        <a:t>size</a:t>
                      </a:r>
                      <a:r>
                        <a:rPr lang="de-DE" sz="2200" b="0" baseline="0" dirty="0" smtClean="0"/>
                        <a:t> in MB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35">
                <a:tc>
                  <a:txBody>
                    <a:bodyPr/>
                    <a:lstStyle/>
                    <a:p>
                      <a:pPr>
                        <a:spcBef>
                          <a:spcPts val="700"/>
                        </a:spcBef>
                      </a:pPr>
                      <a:r>
                        <a:rPr lang="de-DE" sz="2200" kern="1200" baseline="0" dirty="0" err="1" smtClean="0"/>
                        <a:t>dictionary</a:t>
                      </a:r>
                      <a:r>
                        <a:rPr lang="de-DE" sz="2200" kern="1200" baseline="0" dirty="0" smtClean="0"/>
                        <a:t>, </a:t>
                      </a:r>
                      <a:r>
                        <a:rPr lang="de-DE" sz="2200" kern="1200" baseline="0" dirty="0" err="1" smtClean="0"/>
                        <a:t>fixed-width</a:t>
                      </a:r>
                      <a:endParaRPr lang="de-DE" sz="2200" kern="1200" baseline="0" dirty="0" smtClean="0"/>
                    </a:p>
                    <a:p>
                      <a:pPr>
                        <a:spcBef>
                          <a:spcPts val="700"/>
                        </a:spcBef>
                      </a:pPr>
                      <a:r>
                        <a:rPr lang="en-US" sz="2200" kern="1200" baseline="0" dirty="0" smtClean="0"/>
                        <a:t>dictionary, term pointers into string</a:t>
                      </a:r>
                    </a:p>
                    <a:p>
                      <a:pPr>
                        <a:spcBef>
                          <a:spcPts val="700"/>
                        </a:spcBef>
                      </a:pPr>
                      <a:r>
                        <a:rPr lang="en-US" sz="2200" kern="1200" baseline="0" dirty="0" smtClean="0"/>
                        <a:t>∼, with blocking, k = 4</a:t>
                      </a:r>
                    </a:p>
                    <a:p>
                      <a:pPr>
                        <a:spcBef>
                          <a:spcPts val="700"/>
                        </a:spcBef>
                      </a:pPr>
                      <a:r>
                        <a:rPr lang="en-US" sz="2200" kern="1200" baseline="0" dirty="0" smtClean="0"/>
                        <a:t>∼, with blocking &amp; front coding</a:t>
                      </a:r>
                      <a:endParaRPr lang="de-DE" sz="22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700"/>
                        </a:spcBef>
                      </a:pPr>
                      <a:r>
                        <a:rPr lang="de-DE" sz="2200" kern="1200" baseline="0" dirty="0" smtClean="0"/>
                        <a:t>11.2</a:t>
                      </a:r>
                    </a:p>
                    <a:p>
                      <a:pPr algn="r">
                        <a:spcBef>
                          <a:spcPts val="700"/>
                        </a:spcBef>
                      </a:pPr>
                      <a:r>
                        <a:rPr lang="en-US" sz="2200" kern="1200" baseline="0" dirty="0" smtClean="0"/>
                        <a:t>7.6</a:t>
                      </a:r>
                    </a:p>
                    <a:p>
                      <a:pPr algn="r">
                        <a:spcBef>
                          <a:spcPts val="700"/>
                        </a:spcBef>
                      </a:pPr>
                      <a:r>
                        <a:rPr lang="en-US" sz="2200" kern="1200" baseline="0" dirty="0" smtClean="0"/>
                        <a:t>7.1</a:t>
                      </a:r>
                    </a:p>
                    <a:p>
                      <a:pPr algn="r">
                        <a:spcBef>
                          <a:spcPts val="700"/>
                        </a:spcBef>
                      </a:pPr>
                      <a:r>
                        <a:rPr lang="en-US" sz="2200" kern="1200" baseline="0" dirty="0" smtClean="0"/>
                        <a:t>5.9</a:t>
                      </a:r>
                      <a:endParaRPr lang="de-DE" sz="2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Exercise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2714620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  <a:latin typeface="+mj-lt"/>
              </a:rPr>
              <a:t>Which prefixes should be used for front coding? What are the </a:t>
            </a:r>
            <a:r>
              <a:rPr lang="de-DE" dirty="0" err="1" smtClean="0">
                <a:solidFill>
                  <a:srgbClr val="00B050"/>
                </a:solidFill>
                <a:latin typeface="+mj-lt"/>
              </a:rPr>
              <a:t>tradeoffs</a:t>
            </a:r>
            <a:r>
              <a:rPr lang="de-DE" dirty="0" smtClean="0">
                <a:solidFill>
                  <a:srgbClr val="00B050"/>
                </a:solidFill>
                <a:latin typeface="+mj-lt"/>
              </a:rPr>
              <a:t>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Input: list of terms (= the term vocabulary)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Output: list of prefixes that will be used in front coding</a:t>
            </a:r>
            <a:endParaRPr lang="en-US" sz="209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286780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Recap 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Compression</a:t>
            </a:r>
            <a:endParaRPr lang="en-US" sz="32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spcBef>
                <a:spcPts val="700"/>
              </a:spcBef>
              <a:buClr>
                <a:srgbClr val="BDD3E9"/>
              </a:buClr>
              <a:buSzPct val="70000"/>
              <a:buFont typeface="Calibri" pitchFamily="34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 Term statistics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❹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BDD3E9"/>
                </a:solidFill>
                <a:latin typeface="Calibri" charset="0"/>
              </a:rPr>
              <a:t>Dictionary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200" dirty="0" smtClean="0">
                <a:solidFill>
                  <a:srgbClr val="336699"/>
                </a:solidFill>
                <a:latin typeface="Calibri" charset="0"/>
              </a:rPr>
              <a:t>Postings compression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2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Postings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928802"/>
            <a:ext cx="8286808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postings file is much larger than the dictionary, factor of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least 10.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Key desideratum: store each posting compactly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 posting for our purposes is a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docID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For Reuters (800,000 documents), we would use 32 bits per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docID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when using 4-byte integers.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Alternatively, we can use log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800,000 ≈ 19.6 &lt; 20 bits per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docID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Our goal: use a lot less than 20 bits per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docID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Vocabulary and Posting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857364"/>
            <a:ext cx="8572560" cy="4619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One entry per term for each document: less terms less entries!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Too many terms: can reduce by  stemming, normalization, removing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diactritics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ar-SA" sz="2800" dirty="0" smtClean="0">
                <a:solidFill>
                  <a:schemeClr val="tx1"/>
                </a:solidFill>
                <a:latin typeface="+mj-lt"/>
              </a:rPr>
              <a:t>حركات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and more: 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more about that later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Still what remains is large:  300K (and grows)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Need to keep in memory as frequently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used for lookup of query terms</a:t>
            </a: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Usually sorted alphabetically to facilitate searching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(and 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compression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!?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2800" dirty="0" smtClean="0">
              <a:solidFill>
                <a:srgbClr val="FF000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Key idea: Store gaps instead of </a:t>
            </a:r>
            <a:r>
              <a:rPr lang="en-US" sz="3600" dirty="0" err="1" smtClean="0">
                <a:solidFill>
                  <a:schemeClr val="tx1"/>
                </a:solidFill>
                <a:latin typeface="+mj-lt"/>
              </a:rPr>
              <a:t>docIDs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0" y="1928802"/>
            <a:ext cx="885828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Each postings list is ordered in increasing order of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docID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Example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postings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list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COMPUTER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283154, 283159, 283202,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It suffices to store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gaps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 283159-283154=5,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283202-283154=43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Example postings list using gaps :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COMPUTER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 283154, 5,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43, . . .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Gaps for frequent terms are small.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Thus: We can encode small gaps with fewer than 20 bits.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Gap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encoding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0" y="1928802"/>
            <a:ext cx="8858280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pic>
        <p:nvPicPr>
          <p:cNvPr id="8" name="Picture 7" descr="54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928802"/>
            <a:ext cx="8212998" cy="167904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Variable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length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encoding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143932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Aim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For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ARACHNOCENTRIC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and other rare terms, we will use about 20 bits per gap (= posting).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For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and other very frequent terms, we will use only a few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bits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per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gap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(=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posting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In order to implement this, we need to devise some form of 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variable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length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encoding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Variable length encoding uses few bits for small gaps and many bits for large gaps.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Variable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byte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(VB)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571612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Used by many commercial/research systems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Good low-tech blend of variable-length coding and sensitivity to alignment matches (bit-level codes, see later).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Dedicate 1 bit (high bit) to be a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continuation bit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If the gap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fits within 7 bits, binary-encode it in the 7 available bits and set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1.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Else: encode lower-order 7 bits and then use one or more additional bytes to encode the higher order bits using the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same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algorithm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At the end set the continuation bit of the last byte to 1         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= 1) and of the other bytes to 0 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= 0).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VB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examples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571612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5720" y="2285992"/>
          <a:ext cx="8643998" cy="114300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43008"/>
                <a:gridCol w="2500330"/>
                <a:gridCol w="1357322"/>
                <a:gridCol w="3643338"/>
              </a:tblGrid>
              <a:tr h="1143008">
                <a:tc>
                  <a:txBody>
                    <a:bodyPr/>
                    <a:lstStyle/>
                    <a:p>
                      <a:r>
                        <a:rPr lang="de-DE" sz="2000" b="0" kern="1200" baseline="0" dirty="0" err="1" smtClean="0"/>
                        <a:t>docIDs</a:t>
                      </a:r>
                      <a:endParaRPr lang="de-DE" sz="2000" b="0" kern="1200" baseline="0" dirty="0" smtClean="0"/>
                    </a:p>
                    <a:p>
                      <a:r>
                        <a:rPr lang="de-DE" sz="2000" b="0" kern="1200" baseline="0" dirty="0" err="1" smtClean="0"/>
                        <a:t>gaps</a:t>
                      </a:r>
                      <a:endParaRPr lang="de-DE" sz="2000" b="0" kern="1200" baseline="0" dirty="0" smtClean="0"/>
                    </a:p>
                    <a:p>
                      <a:r>
                        <a:rPr lang="de-DE" sz="2000" b="0" kern="1200" baseline="0" dirty="0" smtClean="0"/>
                        <a:t>VB </a:t>
                      </a:r>
                      <a:r>
                        <a:rPr lang="de-DE" sz="2000" b="0" kern="1200" baseline="0" dirty="0" err="1" smtClean="0"/>
                        <a:t>code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824</a:t>
                      </a:r>
                      <a:endParaRPr lang="de-DE" sz="2000" b="0" dirty="0" smtClean="0"/>
                    </a:p>
                    <a:p>
                      <a:endParaRPr lang="de-DE" sz="2000" b="0" dirty="0" smtClean="0"/>
                    </a:p>
                    <a:p>
                      <a:r>
                        <a:rPr lang="de-DE" sz="2000" b="0" kern="1200" baseline="0" dirty="0" smtClean="0"/>
                        <a:t>00000110  10111000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829</a:t>
                      </a:r>
                      <a:endParaRPr lang="de-DE" sz="2000" b="0" dirty="0" smtClean="0"/>
                    </a:p>
                    <a:p>
                      <a:r>
                        <a:rPr lang="de-DE" sz="2000" b="0" kern="1200" baseline="0" dirty="0" smtClean="0"/>
                        <a:t>5</a:t>
                      </a:r>
                      <a:endParaRPr lang="de-DE" sz="2000" b="0" dirty="0" smtClean="0"/>
                    </a:p>
                    <a:p>
                      <a:r>
                        <a:rPr lang="de-DE" sz="2000" b="0" kern="1200" baseline="0" dirty="0" smtClean="0"/>
                        <a:t>10000101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kern="1200" baseline="0" dirty="0" smtClean="0"/>
                        <a:t>215406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kern="1200" baseline="0" dirty="0" smtClean="0"/>
                        <a:t>214577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0" kern="1200" baseline="0" dirty="0" smtClean="0"/>
                        <a:t>00001101 00001100 10110001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VB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encoding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algorithm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571612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pic>
        <p:nvPicPr>
          <p:cNvPr id="9" name="Picture 8" descr="54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39" y="1928802"/>
            <a:ext cx="8451879" cy="25566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VB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decoding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algorithm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571612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pic>
        <p:nvPicPr>
          <p:cNvPr id="8" name="Picture 7" descr="54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857364"/>
            <a:ext cx="6563646" cy="37862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Other variable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2143116"/>
            <a:ext cx="8143932" cy="2143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Instead of bytes, we can also use a different “unit of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alignment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”: 32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bits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words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), 16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bits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4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bits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nibbles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etc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Variable byte alignment wastes space if you have many small gaps – nibbles do better on those.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Recent work on word-aligned codes that efficiently “pack” a variable number of gaps into one word – see resources at the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end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nn-NO" sz="3600" dirty="0" smtClean="0">
                <a:solidFill>
                  <a:schemeClr val="tx1"/>
                </a:solidFill>
                <a:latin typeface="+mj-lt"/>
              </a:rPr>
              <a:t>Gamma codes for gap encoding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428736"/>
            <a:ext cx="8143932" cy="5429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You can get even more compression with another type of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variable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length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encoding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bitlevel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Gamma code is the best known of these.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First, we need unary code to be able to introduce gamma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err="1" smtClean="0">
                <a:solidFill>
                  <a:schemeClr val="tx1"/>
                </a:solidFill>
                <a:latin typeface="+mj-lt"/>
              </a:rPr>
              <a:t>Unary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code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Represent</a:t>
            </a:r>
            <a:r>
              <a:rPr lang="pt-BR" sz="2200" i="1" dirty="0" smtClean="0">
                <a:solidFill>
                  <a:schemeClr val="tx1"/>
                </a:solidFill>
                <a:latin typeface="+mj-lt"/>
              </a:rPr>
              <a:t> n 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as </a:t>
            </a:r>
            <a:r>
              <a:rPr lang="pt-BR" sz="2200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1s with a final 0.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Unary code for 3 is 1110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Unary code for 40 is 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11111111111111111111111111111111111111110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Unary code for 70 is: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de-DE" sz="1600" dirty="0" smtClean="0">
                <a:solidFill>
                  <a:schemeClr val="tx1"/>
                </a:solidFill>
                <a:latin typeface="+mj-lt"/>
              </a:rPr>
              <a:t>11111111111111111111111111111111111111111111111111111111111111111111110</a:t>
            </a:r>
            <a:endParaRPr lang="en-US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Gamma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4000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Represent a gap G as a pair of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length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and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offset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Offset is the gap in binary, with the leading bit chopped off.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For example 13 → 1101 → 101 = offset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Length is the length of offset.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For 13 (offset 101), this is 3.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Encode length in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unary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code: 1110.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Gamma code of 13 is the concatenation of length and offset: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1110101.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Vocabulary and Posting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857364"/>
            <a:ext cx="8572560" cy="4619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Number of postings too large:  Docs*Terms (300,000 * 10,000,000,000)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Too many postings: mostly zeros!.  Sparse matrix</a:t>
            </a:r>
            <a:endParaRPr lang="en-US" sz="2800" dirty="0" smtClean="0">
              <a:solidFill>
                <a:srgbClr val="C0000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Store as links: one non-zero posting points to the next nonzero posting:  Term links to docs it occurs in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Will need an extra field per posting for value: </a:t>
            </a:r>
            <a:r>
              <a:rPr lang="en-US" sz="2800" b="1" dirty="0" err="1" smtClean="0">
                <a:solidFill>
                  <a:srgbClr val="C00000"/>
                </a:solidFill>
                <a:latin typeface="+mj-lt"/>
              </a:rPr>
              <a:t>tf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(integer),  relative frequency (integer),  </a:t>
            </a:r>
            <a:r>
              <a:rPr lang="en-US" sz="2800" dirty="0" err="1" smtClean="0">
                <a:solidFill>
                  <a:srgbClr val="C00000"/>
                </a:solidFill>
                <a:latin typeface="+mj-lt"/>
              </a:rPr>
              <a:t>tf.idf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(real). 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We use integer </a:t>
            </a:r>
            <a:r>
              <a:rPr lang="en-US" sz="2800" b="1" dirty="0" err="1" smtClean="0">
                <a:solidFill>
                  <a:srgbClr val="C00000"/>
                </a:solidFill>
                <a:latin typeface="+mj-lt"/>
              </a:rPr>
              <a:t>tf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, integer </a:t>
            </a:r>
            <a:r>
              <a:rPr lang="en-US" sz="2800" b="1" dirty="0" err="1" smtClean="0">
                <a:solidFill>
                  <a:srgbClr val="C00000"/>
                </a:solidFill>
                <a:latin typeface="+mj-lt"/>
              </a:rPr>
              <a:t>df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and calculate reals later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May order posting in increasing order of 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Doc IDs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For faster intersecting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17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Gamma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examples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4000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pic>
        <p:nvPicPr>
          <p:cNvPr id="8" name="Picture 7" descr="55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714488"/>
            <a:ext cx="8286808" cy="361558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Exercise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2714620"/>
            <a:ext cx="8358246" cy="19288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Compute the variable byte code of 130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Compute the gamma code of 130</a:t>
            </a:r>
            <a:endParaRPr lang="en-US" sz="6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52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Length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gamma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2000240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length of offset is ⌊log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⌋ bits.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length of length is ⌊log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⌋ + 1 bits,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So the length of the entire code is 2 x ⌊log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⌋ + 1 bits.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i="1" dirty="0" smtClean="0">
                <a:solidFill>
                  <a:schemeClr val="tx1"/>
                </a:solidFill>
                <a:latin typeface="Calibri"/>
                <a:cs typeface="Calibri"/>
              </a:rPr>
              <a:t>ϒ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codes are always of odd length.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Gamma codes are within a factor of 2 of the optimal encoding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length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log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(assuming the frequency of a gap G is proportional to </a:t>
            </a:r>
            <a:r>
              <a:rPr lang="en-US" sz="2200" smtClean="0">
                <a:solidFill>
                  <a:schemeClr val="tx1"/>
                </a:solidFill>
                <a:latin typeface="+mj-lt"/>
              </a:rPr>
              <a:t>log</a:t>
            </a:r>
            <a:r>
              <a:rPr lang="en-US" sz="2200" baseline="-2500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2200" smtClean="0">
                <a:solidFill>
                  <a:schemeClr val="tx1"/>
                </a:solidFill>
                <a:latin typeface="+mj-lt"/>
              </a:rPr>
              <a:t>      </a:t>
            </a:r>
            <a:r>
              <a:rPr lang="en-US" sz="2200" i="1" smtClean="0">
                <a:solidFill>
                  <a:schemeClr val="tx1"/>
                </a:solidFill>
                <a:latin typeface="+mj-lt"/>
              </a:rPr>
              <a:t>G</a:t>
            </a:r>
            <a:r>
              <a:rPr lang="en-US" sz="220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– 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not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really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true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)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Gamma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Properties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Gamma code is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prefix-free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 a valid code word is not a prefix of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other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valid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Encoding is optimal within a factor of 3 (and within a factor of 2 making additional assumptions).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This result is independent of the distribution of gaps!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can use gamma codes for any distribution. Gamma code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universal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Gamma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code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parameter-free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4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Gamma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codes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Alignment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Machines have word boundaries – 8, 16, 32 bits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Compressing and manipulating at granularity of bits can be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slow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Variable byte encoding is aligned and thus potentially more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efficient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Regardless of efficiency, variable byte is conceptually simpler at little additional space cost.</a:t>
            </a: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Reuters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28662" y="1738322"/>
          <a:ext cx="7215238" cy="4206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18163"/>
                <a:gridCol w="1997075"/>
              </a:tblGrid>
              <a:tr h="388926">
                <a:tc>
                  <a:txBody>
                    <a:bodyPr/>
                    <a:lstStyle/>
                    <a:p>
                      <a:r>
                        <a:rPr lang="de-DE" sz="2200" b="0" dirty="0" err="1" smtClean="0"/>
                        <a:t>data</a:t>
                      </a:r>
                      <a:r>
                        <a:rPr lang="de-DE" sz="2200" b="0" dirty="0" smtClean="0"/>
                        <a:t> </a:t>
                      </a:r>
                      <a:r>
                        <a:rPr lang="de-DE" sz="2200" b="0" dirty="0" err="1" smtClean="0"/>
                        <a:t>structure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200" b="0" dirty="0" err="1" smtClean="0"/>
                        <a:t>size</a:t>
                      </a:r>
                      <a:r>
                        <a:rPr lang="de-DE" sz="2200" b="0" dirty="0" smtClean="0"/>
                        <a:t> in MB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132">
                <a:tc>
                  <a:txBody>
                    <a:bodyPr/>
                    <a:lstStyle/>
                    <a:p>
                      <a:r>
                        <a:rPr lang="de-DE" sz="2200" kern="1200" baseline="0" dirty="0" err="1" smtClean="0"/>
                        <a:t>dictionary</a:t>
                      </a:r>
                      <a:r>
                        <a:rPr lang="de-DE" sz="2200" kern="1200" baseline="0" dirty="0" smtClean="0"/>
                        <a:t>, </a:t>
                      </a:r>
                      <a:r>
                        <a:rPr lang="de-DE" sz="2200" kern="1200" baseline="0" dirty="0" err="1" smtClean="0"/>
                        <a:t>fixed-width</a:t>
                      </a:r>
                      <a:endParaRPr lang="de-DE" sz="2200" kern="1200" baseline="0" dirty="0" smtClean="0"/>
                    </a:p>
                    <a:p>
                      <a:r>
                        <a:rPr lang="en-US" sz="2200" kern="1200" baseline="0" dirty="0" smtClean="0"/>
                        <a:t>dictionary, term pointers into string</a:t>
                      </a:r>
                    </a:p>
                    <a:p>
                      <a:r>
                        <a:rPr lang="en-US" sz="2200" kern="1200" baseline="0" dirty="0" smtClean="0"/>
                        <a:t>∼, with blocking, k = 4</a:t>
                      </a:r>
                    </a:p>
                    <a:p>
                      <a:r>
                        <a:rPr lang="en-US" sz="2200" kern="1200" baseline="0" dirty="0" smtClean="0"/>
                        <a:t>∼, with blocking &amp; front coding</a:t>
                      </a:r>
                    </a:p>
                    <a:p>
                      <a:r>
                        <a:rPr lang="de-DE" sz="2200" kern="1200" baseline="0" dirty="0" err="1" smtClean="0"/>
                        <a:t>collection</a:t>
                      </a:r>
                      <a:r>
                        <a:rPr lang="de-DE" sz="2200" kern="1200" baseline="0" dirty="0" smtClean="0"/>
                        <a:t> (</a:t>
                      </a:r>
                      <a:r>
                        <a:rPr lang="de-DE" sz="2200" kern="1200" baseline="0" dirty="0" err="1" smtClean="0"/>
                        <a:t>text</a:t>
                      </a:r>
                      <a:r>
                        <a:rPr lang="de-DE" sz="2200" kern="1200" baseline="0" dirty="0" smtClean="0"/>
                        <a:t>, </a:t>
                      </a:r>
                      <a:r>
                        <a:rPr lang="de-DE" sz="2200" kern="1200" baseline="0" dirty="0" err="1" smtClean="0"/>
                        <a:t>xml</a:t>
                      </a:r>
                      <a:r>
                        <a:rPr lang="de-DE" sz="2200" kern="1200" baseline="0" dirty="0" smtClean="0"/>
                        <a:t> </a:t>
                      </a:r>
                      <a:r>
                        <a:rPr lang="de-DE" sz="2200" kern="1200" baseline="0" dirty="0" err="1" smtClean="0"/>
                        <a:t>markup</a:t>
                      </a:r>
                      <a:r>
                        <a:rPr lang="de-DE" sz="2200" kern="1200" baseline="0" dirty="0" smtClean="0"/>
                        <a:t> </a:t>
                      </a:r>
                      <a:r>
                        <a:rPr lang="de-DE" sz="2200" kern="1200" baseline="0" dirty="0" err="1" smtClean="0"/>
                        <a:t>etc</a:t>
                      </a:r>
                      <a:r>
                        <a:rPr lang="de-DE" sz="2200" kern="1200" baseline="0" dirty="0" smtClean="0"/>
                        <a:t>)</a:t>
                      </a:r>
                    </a:p>
                    <a:p>
                      <a:r>
                        <a:rPr lang="de-DE" sz="2200" kern="1200" baseline="0" dirty="0" err="1" smtClean="0"/>
                        <a:t>collection</a:t>
                      </a:r>
                      <a:r>
                        <a:rPr lang="de-DE" sz="2200" kern="1200" baseline="0" dirty="0" smtClean="0"/>
                        <a:t> (</a:t>
                      </a:r>
                      <a:r>
                        <a:rPr lang="de-DE" sz="2200" kern="1200" baseline="0" dirty="0" err="1" smtClean="0"/>
                        <a:t>text</a:t>
                      </a:r>
                      <a:r>
                        <a:rPr lang="de-DE" sz="2200" kern="1200" baseline="0" dirty="0" smtClean="0"/>
                        <a:t>)</a:t>
                      </a:r>
                    </a:p>
                    <a:p>
                      <a:r>
                        <a:rPr lang="de-DE" sz="2200" kern="1200" baseline="0" dirty="0" smtClean="0"/>
                        <a:t>T/D </a:t>
                      </a:r>
                      <a:r>
                        <a:rPr lang="de-DE" sz="2200" kern="1200" baseline="0" dirty="0" err="1" smtClean="0"/>
                        <a:t>incidence</a:t>
                      </a:r>
                      <a:r>
                        <a:rPr lang="de-DE" sz="2200" kern="1200" baseline="0" dirty="0" smtClean="0"/>
                        <a:t> </a:t>
                      </a:r>
                      <a:r>
                        <a:rPr lang="de-DE" sz="2200" kern="1200" baseline="0" dirty="0" err="1" smtClean="0"/>
                        <a:t>matrix</a:t>
                      </a:r>
                      <a:endParaRPr lang="de-DE" sz="2200" kern="1200" baseline="0" dirty="0" smtClean="0"/>
                    </a:p>
                    <a:p>
                      <a:r>
                        <a:rPr lang="en-US" sz="2200" kern="1200" baseline="0" dirty="0" smtClean="0"/>
                        <a:t>postings, uncompressed (32-bit words)</a:t>
                      </a:r>
                    </a:p>
                    <a:p>
                      <a:r>
                        <a:rPr lang="en-US" sz="2200" kern="1200" baseline="0" dirty="0" smtClean="0"/>
                        <a:t>postings, uncompressed (20 bits)</a:t>
                      </a:r>
                    </a:p>
                    <a:p>
                      <a:r>
                        <a:rPr lang="nb-NO" sz="2200" kern="1200" baseline="0" dirty="0" smtClean="0"/>
                        <a:t>postings, variable byte encoded</a:t>
                      </a:r>
                    </a:p>
                    <a:p>
                      <a:r>
                        <a:rPr lang="de-DE" sz="2200" kern="1200" baseline="0" dirty="0" err="1" smtClean="0"/>
                        <a:t>postings</a:t>
                      </a:r>
                      <a:r>
                        <a:rPr lang="de-DE" sz="2200" kern="1200" baseline="0" dirty="0" smtClean="0"/>
                        <a:t>,  </a:t>
                      </a:r>
                      <a:r>
                        <a:rPr lang="de-DE" sz="2200" kern="1200" baseline="0" dirty="0" err="1" smtClean="0"/>
                        <a:t>encoded</a:t>
                      </a:r>
                      <a:endParaRPr lang="de-DE" sz="2200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200" kern="1200" baseline="0" dirty="0" smtClean="0"/>
                        <a:t>11.2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7.6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7.1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5.9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3600.0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960.0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40,000.0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400.0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250.0</a:t>
                      </a:r>
                    </a:p>
                    <a:p>
                      <a:pPr algn="r"/>
                      <a:r>
                        <a:rPr lang="nb-NO" sz="2200" kern="1200" baseline="0" dirty="0" smtClean="0"/>
                        <a:t>116.0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101.0</a:t>
                      </a:r>
                      <a:endParaRPr lang="de-DE" sz="22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Term-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document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incidence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matrix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1472" y="4857760"/>
            <a:ext cx="8072494" cy="19288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Entry is 1 if term occurs. Example: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CALPURNIA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occurs in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Julius</a:t>
            </a:r>
          </a:p>
          <a:p>
            <a:r>
              <a:rPr lang="en-US" i="1" dirty="0" smtClean="0">
                <a:solidFill>
                  <a:schemeClr val="tx1"/>
                </a:solidFill>
                <a:latin typeface="+mj-lt"/>
              </a:rPr>
              <a:t>Caesar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Entry is 0 if term doesn’t occur. Example: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CALPURNIA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doesn’t occur in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The tempest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9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85925"/>
            <a:ext cx="7500990" cy="294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Reuters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1928802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88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28662" y="1738322"/>
          <a:ext cx="7215238" cy="4206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218163"/>
                <a:gridCol w="1997075"/>
              </a:tblGrid>
              <a:tr h="388926">
                <a:tc>
                  <a:txBody>
                    <a:bodyPr/>
                    <a:lstStyle/>
                    <a:p>
                      <a:r>
                        <a:rPr lang="de-DE" sz="2200" b="0" dirty="0" err="1" smtClean="0"/>
                        <a:t>data</a:t>
                      </a:r>
                      <a:r>
                        <a:rPr lang="de-DE" sz="2200" b="0" dirty="0" smtClean="0"/>
                        <a:t> </a:t>
                      </a:r>
                      <a:r>
                        <a:rPr lang="de-DE" sz="2200" b="0" dirty="0" err="1" smtClean="0"/>
                        <a:t>structure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200" b="0" dirty="0" err="1" smtClean="0"/>
                        <a:t>size</a:t>
                      </a:r>
                      <a:r>
                        <a:rPr lang="de-DE" sz="2200" b="0" dirty="0" smtClean="0"/>
                        <a:t> in MB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132">
                <a:tc>
                  <a:txBody>
                    <a:bodyPr/>
                    <a:lstStyle/>
                    <a:p>
                      <a:r>
                        <a:rPr lang="de-DE" sz="2200" kern="1200" baseline="0" dirty="0" err="1" smtClean="0"/>
                        <a:t>dictionary</a:t>
                      </a:r>
                      <a:r>
                        <a:rPr lang="de-DE" sz="2200" kern="1200" baseline="0" dirty="0" smtClean="0"/>
                        <a:t>, </a:t>
                      </a:r>
                      <a:r>
                        <a:rPr lang="de-DE" sz="2200" kern="1200" baseline="0" dirty="0" err="1" smtClean="0"/>
                        <a:t>fixed-width</a:t>
                      </a:r>
                      <a:endParaRPr lang="de-DE" sz="2200" kern="1200" baseline="0" dirty="0" smtClean="0"/>
                    </a:p>
                    <a:p>
                      <a:r>
                        <a:rPr lang="en-US" sz="2200" kern="1200" baseline="0" dirty="0" smtClean="0"/>
                        <a:t>dictionary, term pointers into string</a:t>
                      </a:r>
                    </a:p>
                    <a:p>
                      <a:r>
                        <a:rPr lang="en-US" sz="2200" kern="1200" baseline="0" dirty="0" smtClean="0"/>
                        <a:t>∼, with blocking, k = 4</a:t>
                      </a:r>
                    </a:p>
                    <a:p>
                      <a:r>
                        <a:rPr lang="en-US" sz="2200" kern="1200" baseline="0" dirty="0" smtClean="0"/>
                        <a:t>∼, with blocking &amp; front coding</a:t>
                      </a:r>
                    </a:p>
                    <a:p>
                      <a:r>
                        <a:rPr lang="de-DE" sz="2200" kern="1200" baseline="0" dirty="0" err="1" smtClean="0"/>
                        <a:t>collection</a:t>
                      </a:r>
                      <a:r>
                        <a:rPr lang="de-DE" sz="2200" kern="1200" baseline="0" dirty="0" smtClean="0"/>
                        <a:t> (</a:t>
                      </a:r>
                      <a:r>
                        <a:rPr lang="de-DE" sz="2200" kern="1200" baseline="0" dirty="0" err="1" smtClean="0"/>
                        <a:t>text</a:t>
                      </a:r>
                      <a:r>
                        <a:rPr lang="de-DE" sz="2200" kern="1200" baseline="0" dirty="0" smtClean="0"/>
                        <a:t>, </a:t>
                      </a:r>
                      <a:r>
                        <a:rPr lang="de-DE" sz="2200" kern="1200" baseline="0" dirty="0" err="1" smtClean="0"/>
                        <a:t>xml</a:t>
                      </a:r>
                      <a:r>
                        <a:rPr lang="de-DE" sz="2200" kern="1200" baseline="0" dirty="0" smtClean="0"/>
                        <a:t> </a:t>
                      </a:r>
                      <a:r>
                        <a:rPr lang="de-DE" sz="2200" kern="1200" baseline="0" dirty="0" err="1" smtClean="0"/>
                        <a:t>markup</a:t>
                      </a:r>
                      <a:r>
                        <a:rPr lang="de-DE" sz="2200" kern="1200" baseline="0" dirty="0" smtClean="0"/>
                        <a:t> </a:t>
                      </a:r>
                      <a:r>
                        <a:rPr lang="de-DE" sz="2200" kern="1200" baseline="0" dirty="0" err="1" smtClean="0"/>
                        <a:t>etc</a:t>
                      </a:r>
                      <a:r>
                        <a:rPr lang="de-DE" sz="2200" kern="1200" baseline="0" dirty="0" smtClean="0"/>
                        <a:t>)</a:t>
                      </a:r>
                    </a:p>
                    <a:p>
                      <a:r>
                        <a:rPr lang="de-DE" sz="2200" kern="1200" baseline="0" dirty="0" err="1" smtClean="0"/>
                        <a:t>collection</a:t>
                      </a:r>
                      <a:r>
                        <a:rPr lang="de-DE" sz="2200" kern="1200" baseline="0" dirty="0" smtClean="0"/>
                        <a:t> (</a:t>
                      </a:r>
                      <a:r>
                        <a:rPr lang="de-DE" sz="2200" kern="1200" baseline="0" dirty="0" err="1" smtClean="0"/>
                        <a:t>text</a:t>
                      </a:r>
                      <a:r>
                        <a:rPr lang="de-DE" sz="2200" kern="1200" baseline="0" dirty="0" smtClean="0"/>
                        <a:t>)</a:t>
                      </a:r>
                    </a:p>
                    <a:p>
                      <a:r>
                        <a:rPr lang="de-DE" sz="2200" kern="1200" baseline="0" dirty="0" smtClean="0"/>
                        <a:t>T/D </a:t>
                      </a:r>
                      <a:r>
                        <a:rPr lang="de-DE" sz="2200" kern="1200" baseline="0" dirty="0" err="1" smtClean="0"/>
                        <a:t>incidence</a:t>
                      </a:r>
                      <a:r>
                        <a:rPr lang="de-DE" sz="2200" kern="1200" baseline="0" dirty="0" smtClean="0"/>
                        <a:t> </a:t>
                      </a:r>
                      <a:r>
                        <a:rPr lang="de-DE" sz="2200" kern="1200" baseline="0" dirty="0" err="1" smtClean="0"/>
                        <a:t>matrix</a:t>
                      </a:r>
                      <a:endParaRPr lang="de-DE" sz="2200" kern="1200" baseline="0" dirty="0" smtClean="0"/>
                    </a:p>
                    <a:p>
                      <a:r>
                        <a:rPr lang="en-US" sz="2200" kern="1200" baseline="0" dirty="0" smtClean="0"/>
                        <a:t>postings, uncompressed (32-bit words)</a:t>
                      </a:r>
                    </a:p>
                    <a:p>
                      <a:r>
                        <a:rPr lang="en-US" sz="2200" kern="1200" baseline="0" dirty="0" smtClean="0"/>
                        <a:t>postings, uncompressed (20 bits)</a:t>
                      </a:r>
                    </a:p>
                    <a:p>
                      <a:r>
                        <a:rPr lang="nb-NO" sz="2200" kern="1200" baseline="0" dirty="0" smtClean="0"/>
                        <a:t>postings, variable byte encoded</a:t>
                      </a:r>
                    </a:p>
                    <a:p>
                      <a:r>
                        <a:rPr lang="de-DE" sz="2200" kern="1200" baseline="0" dirty="0" err="1" smtClean="0"/>
                        <a:t>postings</a:t>
                      </a:r>
                      <a:r>
                        <a:rPr lang="de-DE" sz="2200" kern="1200" baseline="0" dirty="0" smtClean="0"/>
                        <a:t>,  </a:t>
                      </a:r>
                      <a:r>
                        <a:rPr lang="de-DE" sz="2200" kern="1200" baseline="0" dirty="0" err="1" smtClean="0"/>
                        <a:t>encoded</a:t>
                      </a:r>
                      <a:endParaRPr lang="de-DE" sz="2200" dirty="0"/>
                    </a:p>
                  </a:txBody>
                  <a:tcPr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2200" kern="1200" baseline="0" dirty="0" smtClean="0"/>
                        <a:t>11.2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7.6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7.1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5.9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3600.0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960.0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40,000.0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400.0</a:t>
                      </a:r>
                    </a:p>
                    <a:p>
                      <a:pPr algn="r"/>
                      <a:r>
                        <a:rPr lang="en-US" sz="2200" kern="1200" baseline="0" dirty="0" smtClean="0"/>
                        <a:t>250.0</a:t>
                      </a:r>
                    </a:p>
                    <a:p>
                      <a:pPr algn="r"/>
                      <a:r>
                        <a:rPr lang="nb-NO" sz="2200" kern="1200" baseline="0" dirty="0" smtClean="0"/>
                        <a:t>116.0</a:t>
                      </a:r>
                    </a:p>
                    <a:p>
                      <a:pPr algn="r"/>
                      <a:r>
                        <a:rPr lang="de-DE" sz="2200" kern="1200" baseline="0" dirty="0" smtClean="0"/>
                        <a:t>101.0</a:t>
                      </a:r>
                      <a:endParaRPr lang="de-DE" sz="22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Summary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2214554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can now create an index for highly efficient Boolean retrieval that is very space efficient.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Only 10-15% of the total size of the text in the collection.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However, we’ve ignored positional and frequency information.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For this reason, space savings are less in reality.</a:t>
            </a:r>
            <a:endParaRPr lang="en-US" sz="9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Take-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away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today</a:t>
            </a:r>
            <a:endParaRPr lang="en-US" sz="36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3429000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Motivation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compression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retrieval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systems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How can we compress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dictionary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component of the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inverted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index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How can we compress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postings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component of the inverted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index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Term statistics: how are terms distributed in document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collections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  <a:endParaRPr lang="en-US" sz="209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3714776" cy="179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>
          <a:xfrm>
            <a:off x="5220072" y="6456363"/>
            <a:ext cx="3460378" cy="401637"/>
          </a:xfrm>
        </p:spPr>
        <p:txBody>
          <a:bodyPr/>
          <a:lstStyle/>
          <a:p>
            <a:pPr>
              <a:defRPr/>
            </a:pPr>
            <a:r>
              <a:rPr lang="en-US" sz="1800" dirty="0" smtClean="0">
                <a:solidFill>
                  <a:srgbClr val="C00000"/>
                </a:solidFill>
              </a:rPr>
              <a:t>Can you know the </a:t>
            </a:r>
            <a:r>
              <a:rPr lang="en-US" sz="1800" dirty="0" err="1" smtClean="0">
                <a:solidFill>
                  <a:srgbClr val="C00000"/>
                </a:solidFill>
              </a:rPr>
              <a:t>df</a:t>
            </a:r>
            <a:r>
              <a:rPr lang="en-US" sz="1800" dirty="0" smtClean="0">
                <a:solidFill>
                  <a:srgbClr val="C00000"/>
                </a:solidFill>
              </a:rPr>
              <a:t> for the  terms </a:t>
            </a:r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7566050" cy="48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Resources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2214554"/>
            <a:ext cx="8358246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Chapter 5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IIR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Resources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http://ifnlp.org/ir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Original publication on word-aligned binary codes by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Anh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and Moffat (2005); also: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Anh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and Moffat (2006a)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Original publication on variable byte codes by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Scholer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, Williams,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Yiannis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and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Zobel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(2002)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More details on compression (including compression of positions and frequencies) in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Zobel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and Moffat (2006)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Vocabulary and Posting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857364"/>
            <a:ext cx="8572560" cy="4619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Save on number but need extra links (real savings).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Use integers for </a:t>
            </a:r>
            <a:r>
              <a:rPr lang="en-US" sz="3600" dirty="0" err="1" smtClean="0">
                <a:solidFill>
                  <a:schemeClr val="tx1"/>
                </a:solidFill>
                <a:latin typeface="+mj-lt"/>
              </a:rPr>
              <a:t>df</a:t>
            </a:r>
            <a:r>
              <a:rPr lang="en-US" sz="3600" baseline="-250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sz="3600" dirty="0" err="1" smtClean="0">
                <a:solidFill>
                  <a:schemeClr val="tx1"/>
                </a:solidFill>
                <a:latin typeface="+mj-lt"/>
              </a:rPr>
              <a:t>tf</a:t>
            </a:r>
            <a:r>
              <a:rPr lang="en-US" sz="3600" baseline="-25000" dirty="0" err="1" smtClean="0">
                <a:solidFill>
                  <a:schemeClr val="tx1"/>
                </a:solidFill>
                <a:latin typeface="+mj-lt"/>
              </a:rPr>
              <a:t>ij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(not reals).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Note: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df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for term 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is the count of postings (links in the list for that term: do you see that?)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Doc id needs log2 (# of Docs) bits: here  34 bits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??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Same is needed for document  frequency(</a:t>
            </a:r>
            <a:r>
              <a:rPr lang="en-US" sz="2800" dirty="0" err="1">
                <a:solidFill>
                  <a:schemeClr val="tx1"/>
                </a:solidFill>
                <a:latin typeface="+mj-lt"/>
              </a:rPr>
              <a:t>d</a:t>
            </a:r>
            <a:r>
              <a:rPr lang="en-US" sz="2800" dirty="0" err="1" smtClean="0">
                <a:solidFill>
                  <a:schemeClr val="tx1"/>
                </a:solidFill>
                <a:latin typeface="+mj-lt"/>
              </a:rPr>
              <a:t>f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):  may be as large as N: the number of docs (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which terms?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315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Vocabulary and Posting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14282" y="1857364"/>
            <a:ext cx="8572560" cy="4619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Remove  stop words (with too many links).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Still what remains is large:  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need to fit the postings of 2 terms in memory to intersect,  and to keep all on disk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b="1" i="1" dirty="0" smtClean="0">
                <a:solidFill>
                  <a:srgbClr val="FF0000"/>
                </a:solidFill>
                <a:latin typeface="+mj-lt"/>
              </a:rPr>
              <a:t>Compression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is our solution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8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8005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64399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Take-away  today 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7566050" cy="179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527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497" y="3579157"/>
            <a:ext cx="8219256" cy="312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37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2882</Words>
  <Application>Microsoft Office PowerPoint</Application>
  <PresentationFormat>On-screen Show (4:3)</PresentationFormat>
  <Paragraphs>559</Paragraphs>
  <Slides>60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2" baseType="lpstr">
      <vt:lpstr>1_Office Theme</vt:lpstr>
      <vt:lpstr>2_Office Theme</vt:lpstr>
      <vt:lpstr>PowerPoint Presentation</vt:lpstr>
      <vt:lpstr>Overview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ADNAN H. YAHYA</cp:lastModifiedBy>
  <cp:revision>1432</cp:revision>
  <cp:lastPrinted>2009-09-22T15:48:09Z</cp:lastPrinted>
  <dcterms:created xsi:type="dcterms:W3CDTF">2009-09-21T23:46:17Z</dcterms:created>
  <dcterms:modified xsi:type="dcterms:W3CDTF">2017-10-17T19:24:59Z</dcterms:modified>
</cp:coreProperties>
</file>