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83" r:id="rId3"/>
    <p:sldId id="285" r:id="rId4"/>
    <p:sldId id="366" r:id="rId5"/>
    <p:sldId id="367" r:id="rId6"/>
    <p:sldId id="377" r:id="rId7"/>
    <p:sldId id="378" r:id="rId8"/>
    <p:sldId id="371" r:id="rId9"/>
    <p:sldId id="379" r:id="rId10"/>
    <p:sldId id="374" r:id="rId11"/>
    <p:sldId id="380" r:id="rId12"/>
    <p:sldId id="381" r:id="rId13"/>
    <p:sldId id="382" r:id="rId14"/>
    <p:sldId id="383" r:id="rId15"/>
    <p:sldId id="375" r:id="rId16"/>
    <p:sldId id="384" r:id="rId17"/>
    <p:sldId id="385" r:id="rId18"/>
    <p:sldId id="386" r:id="rId19"/>
    <p:sldId id="387" r:id="rId20"/>
    <p:sldId id="373" r:id="rId21"/>
    <p:sldId id="388" r:id="rId22"/>
    <p:sldId id="389" r:id="rId23"/>
    <p:sldId id="372" r:id="rId24"/>
    <p:sldId id="390" r:id="rId25"/>
    <p:sldId id="391" r:id="rId26"/>
    <p:sldId id="392" r:id="rId27"/>
    <p:sldId id="393" r:id="rId28"/>
    <p:sldId id="394" r:id="rId29"/>
    <p:sldId id="395" r:id="rId30"/>
    <p:sldId id="39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AC5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18" autoAdjust="0"/>
    <p:restoredTop sz="94660"/>
  </p:normalViewPr>
  <p:slideViewPr>
    <p:cSldViewPr>
      <p:cViewPr>
        <p:scale>
          <a:sx n="80" d="100"/>
          <a:sy n="80" d="100"/>
        </p:scale>
        <p:origin x="-85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4C9EE1-314A-4260-BF04-3B1AF969F382}" type="datetimeFigureOut">
              <a:rPr lang="en-US" smtClean="0"/>
              <a:pPr/>
              <a:t>6/8/2014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0DA3C8-D2DB-4E47-8797-1BE3FC4540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2C931-9DB9-45BD-B139-3E69C8BF99D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93478-98FC-4E7C-AEBC-9155532B59E1}" type="datetime1">
              <a:rPr lang="en-US" smtClean="0"/>
              <a:pPr/>
              <a:t>6/8/2014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A4A74-D07C-488C-929B-D396877EDF04}" type="datetime1">
              <a:rPr lang="en-US" smtClean="0"/>
              <a:pPr/>
              <a:t>6/8/2014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5BE0F5-4FAF-4732-98A8-8BFC4190D341}" type="datetime1">
              <a:rPr lang="en-US" smtClean="0"/>
              <a:pPr/>
              <a:t>6/8/2014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2799F-29D5-4EC0-89D4-D590A824CEE0}" type="datetime1">
              <a:rPr lang="en-US" smtClean="0"/>
              <a:pPr/>
              <a:t>6/8/2014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25713-8A4E-4F94-A799-45A35F3AA148}" type="datetime1">
              <a:rPr lang="en-US" smtClean="0"/>
              <a:pPr/>
              <a:t>6/8/2014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957A1-B14C-4F51-9FED-CE132B5485A0}" type="datetime1">
              <a:rPr lang="en-US" smtClean="0"/>
              <a:pPr/>
              <a:t>6/8/2014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0E14B2-8E5E-4BCB-AF6A-251635CE1115}" type="datetime1">
              <a:rPr lang="en-US" smtClean="0"/>
              <a:pPr/>
              <a:t>6/8/2014</a:t>
            </a:fld>
            <a:endParaRPr lang="en-US"/>
          </a:p>
        </p:txBody>
      </p:sp>
      <p:sp>
        <p:nvSpPr>
          <p:cNvPr id="8" name="Footer Placeholder 7"/>
          <p:cNvSpPr>
            <a:spLocks noGrp="1"/>
          </p:cNvSpPr>
          <p:nvPr>
            <p:ph type="ftr" sz="quarter" idx="11"/>
          </p:nvPr>
        </p:nvSpPr>
        <p:spPr/>
        <p:txBody>
          <a:bodyPr/>
          <a:lstStyle/>
          <a:p>
            <a:r>
              <a:rPr lang="en-US" smtClean="0"/>
              <a:t>Dr. A. Barghouthi &amp; Mr. M. Al-jubeh</a:t>
            </a:r>
            <a:endParaRPr lang="en-US"/>
          </a:p>
        </p:txBody>
      </p:sp>
      <p:sp>
        <p:nvSpPr>
          <p:cNvPr id="9" name="Slide Number Placeholder 8"/>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69C8F6-79DD-463E-A3CE-A5A6FDF654E5}" type="datetime1">
              <a:rPr lang="en-US" smtClean="0"/>
              <a:pPr/>
              <a:t>6/8/2014</a:t>
            </a:fld>
            <a:endParaRPr lang="en-US"/>
          </a:p>
        </p:txBody>
      </p:sp>
      <p:sp>
        <p:nvSpPr>
          <p:cNvPr id="4" name="Footer Placeholder 3"/>
          <p:cNvSpPr>
            <a:spLocks noGrp="1"/>
          </p:cNvSpPr>
          <p:nvPr>
            <p:ph type="ftr" sz="quarter" idx="11"/>
          </p:nvPr>
        </p:nvSpPr>
        <p:spPr/>
        <p:txBody>
          <a:bodyPr/>
          <a:lstStyle/>
          <a:p>
            <a:r>
              <a:rPr lang="en-US" smtClean="0"/>
              <a:t>Dr. A. Barghouthi &amp; Mr. M. Al-jubeh</a:t>
            </a:r>
            <a:endParaRPr lang="en-US"/>
          </a:p>
        </p:txBody>
      </p:sp>
      <p:sp>
        <p:nvSpPr>
          <p:cNvPr id="5" name="Slide Number Placeholder 4"/>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5DDE4-06C0-4294-A9CA-CD63CFF16828}" type="datetime1">
              <a:rPr lang="en-US" smtClean="0"/>
              <a:pPr/>
              <a:t>6/8/2014</a:t>
            </a:fld>
            <a:endParaRPr lang="en-US"/>
          </a:p>
        </p:txBody>
      </p:sp>
      <p:sp>
        <p:nvSpPr>
          <p:cNvPr id="3" name="Footer Placeholder 2"/>
          <p:cNvSpPr>
            <a:spLocks noGrp="1"/>
          </p:cNvSpPr>
          <p:nvPr>
            <p:ph type="ftr" sz="quarter" idx="11"/>
          </p:nvPr>
        </p:nvSpPr>
        <p:spPr/>
        <p:txBody>
          <a:bodyPr/>
          <a:lstStyle/>
          <a:p>
            <a:r>
              <a:rPr lang="en-US" smtClean="0"/>
              <a:t>Dr. A. Barghouthi &amp; Mr. M. Al-jubeh</a:t>
            </a:r>
            <a:endParaRPr lang="en-US"/>
          </a:p>
        </p:txBody>
      </p:sp>
      <p:sp>
        <p:nvSpPr>
          <p:cNvPr id="4" name="Slide Number Placeholder 3"/>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72994-5DB8-43B0-8B2C-EC260AD43A2F}" type="datetime1">
              <a:rPr lang="en-US" smtClean="0"/>
              <a:pPr/>
              <a:t>6/8/2014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1AB4C24F-AD20-49AC-A828-B1E3E8701D23}" type="datetime1">
              <a:rPr lang="en-US" smtClean="0"/>
              <a:pPr/>
              <a:t>6/8/2014</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Dr. A. </a:t>
            </a:r>
            <a:r>
              <a:rPr lang="en-US" dirty="0" err="1" smtClean="0"/>
              <a:t>Barghouthi</a:t>
            </a:r>
            <a:r>
              <a:rPr lang="en-US" dirty="0" smtClean="0"/>
              <a:t> </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3486467-AF7F-44E4-8B61-4E588B0FE450}" type="slidenum">
              <a:rPr lang="en-US" smtClean="0"/>
              <a:pPr/>
              <a:t>‹#›</a:t>
            </a:fld>
            <a:endParaRPr lang="en-US" dirty="0"/>
          </a:p>
        </p:txBody>
      </p:sp>
      <p:pic>
        <p:nvPicPr>
          <p:cNvPr id="7" name="Picture 6" descr="BZUlogosmall"/>
          <p:cNvPicPr/>
          <p:nvPr userDrawn="1"/>
        </p:nvPicPr>
        <p:blipFill>
          <a:blip r:embed="rId2" cstate="print"/>
          <a:srcRect/>
          <a:stretch>
            <a:fillRect/>
          </a:stretch>
        </p:blipFill>
        <p:spPr bwMode="auto">
          <a:xfrm>
            <a:off x="7500958" y="1"/>
            <a:ext cx="1643042" cy="642918"/>
          </a:xfrm>
          <a:prstGeom prst="rect">
            <a:avLst/>
          </a:prstGeom>
          <a:noFill/>
          <a:ln w="9525">
            <a:noFill/>
            <a:miter lim="800000"/>
            <a:headEnd/>
            <a:tailEnd/>
          </a:ln>
        </p:spPr>
      </p:pic>
      <p:cxnSp>
        <p:nvCxnSpPr>
          <p:cNvPr id="9" name="Straight Connector 8"/>
          <p:cNvCxnSpPr/>
          <p:nvPr userDrawn="1"/>
        </p:nvCxnSpPr>
        <p:spPr>
          <a:xfrm rot="10800000">
            <a:off x="0" y="642918"/>
            <a:ext cx="914400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32" y="6356369"/>
            <a:ext cx="914400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3357554" y="214290"/>
            <a:ext cx="2928958" cy="461665"/>
          </a:xfrm>
          <a:prstGeom prst="rect">
            <a:avLst/>
          </a:prstGeom>
          <a:noFill/>
        </p:spPr>
        <p:txBody>
          <a:bodyPr wrap="square" rtlCol="0">
            <a:spAutoFit/>
          </a:bodyPr>
          <a:lstStyle/>
          <a:p>
            <a:r>
              <a:rPr lang="de-DE" sz="2400" dirty="0" smtClean="0">
                <a:latin typeface="Arial" pitchFamily="34" charset="0"/>
                <a:cs typeface="Arial" pitchFamily="34" charset="0"/>
              </a:rPr>
              <a:t>Network Analysis</a:t>
            </a:r>
            <a:r>
              <a:rPr lang="de-DE" sz="2400" baseline="0" dirty="0" smtClean="0">
                <a:latin typeface="Arial" pitchFamily="34" charset="0"/>
                <a:cs typeface="Arial" pitchFamily="34" charset="0"/>
              </a:rPr>
              <a:t> II</a:t>
            </a:r>
            <a:endParaRPr lang="en-US" sz="2400" dirty="0">
              <a:latin typeface="Arial" pitchFamily="34" charset="0"/>
              <a:cs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176B1-09AF-49E4-BEB6-D5E583C545BD}" type="datetime1">
              <a:rPr lang="en-US" smtClean="0"/>
              <a:pPr/>
              <a:t>6/8/2014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BEE60-6EBC-4C41-8918-A281BB62C54F}" type="datetime1">
              <a:rPr lang="en-US" smtClean="0"/>
              <a:pPr/>
              <a:t>6/8/2014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23AA9-18FB-4D37-ABD0-6BB121CB0003}" type="datetime1">
              <a:rPr lang="en-US" smtClean="0"/>
              <a:pPr/>
              <a:t>6/8/2014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7AD051-9E4D-4ACD-A852-CC2EAD7E5269}" type="datetime1">
              <a:rPr lang="en-US" smtClean="0"/>
              <a:pPr/>
              <a:t>6/8/2014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ECB0F4-0571-4D48-AE44-3A64F7463F50}" type="datetime1">
              <a:rPr lang="en-US" smtClean="0"/>
              <a:pPr/>
              <a:t>6/8/2014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2E465B-20E7-48EC-878B-45EFC70061A0}" type="datetime1">
              <a:rPr lang="en-US" smtClean="0"/>
              <a:pPr/>
              <a:t>6/8/2014</a:t>
            </a:fld>
            <a:endParaRPr lang="en-US"/>
          </a:p>
        </p:txBody>
      </p:sp>
      <p:sp>
        <p:nvSpPr>
          <p:cNvPr id="8" name="Footer Placeholder 7"/>
          <p:cNvSpPr>
            <a:spLocks noGrp="1"/>
          </p:cNvSpPr>
          <p:nvPr>
            <p:ph type="ftr" sz="quarter" idx="11"/>
          </p:nvPr>
        </p:nvSpPr>
        <p:spPr/>
        <p:txBody>
          <a:bodyPr/>
          <a:lstStyle/>
          <a:p>
            <a:r>
              <a:rPr lang="en-US" smtClean="0"/>
              <a:t>Dr. A. Barghouthi &amp; Mr. M. Al-jubeh</a:t>
            </a:r>
            <a:endParaRPr lang="en-US"/>
          </a:p>
        </p:txBody>
      </p:sp>
      <p:sp>
        <p:nvSpPr>
          <p:cNvPr id="9" name="Slide Number Placeholder 8"/>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D6E4B8-9221-461A-AB19-3A27D0024CE5}" type="datetime1">
              <a:rPr lang="en-US" smtClean="0"/>
              <a:pPr/>
              <a:t>6/8/2014</a:t>
            </a:fld>
            <a:endParaRPr lang="en-US"/>
          </a:p>
        </p:txBody>
      </p:sp>
      <p:sp>
        <p:nvSpPr>
          <p:cNvPr id="4" name="Footer Placeholder 3"/>
          <p:cNvSpPr>
            <a:spLocks noGrp="1"/>
          </p:cNvSpPr>
          <p:nvPr>
            <p:ph type="ftr" sz="quarter" idx="11"/>
          </p:nvPr>
        </p:nvSpPr>
        <p:spPr/>
        <p:txBody>
          <a:bodyPr/>
          <a:lstStyle/>
          <a:p>
            <a:r>
              <a:rPr lang="en-US" smtClean="0"/>
              <a:t>Dr. A. Barghouthi &amp; Mr. M. Al-jubeh</a:t>
            </a:r>
            <a:endParaRPr lang="en-US"/>
          </a:p>
        </p:txBody>
      </p:sp>
      <p:sp>
        <p:nvSpPr>
          <p:cNvPr id="5" name="Slide Number Placeholder 4"/>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91A2C-37DD-431C-8461-E8A10C310046}" type="datetime1">
              <a:rPr lang="en-US" smtClean="0"/>
              <a:pPr/>
              <a:t>6/8/2014</a:t>
            </a:fld>
            <a:endParaRPr lang="en-US"/>
          </a:p>
        </p:txBody>
      </p:sp>
      <p:sp>
        <p:nvSpPr>
          <p:cNvPr id="3" name="Footer Placeholder 2"/>
          <p:cNvSpPr>
            <a:spLocks noGrp="1"/>
          </p:cNvSpPr>
          <p:nvPr>
            <p:ph type="ftr" sz="quarter" idx="11"/>
          </p:nvPr>
        </p:nvSpPr>
        <p:spPr/>
        <p:txBody>
          <a:bodyPr/>
          <a:lstStyle/>
          <a:p>
            <a:r>
              <a:rPr lang="en-US" smtClean="0"/>
              <a:t>Dr. A. Barghouthi &amp; Mr. M. Al-jubeh</a:t>
            </a:r>
            <a:endParaRPr lang="en-US"/>
          </a:p>
        </p:txBody>
      </p:sp>
      <p:sp>
        <p:nvSpPr>
          <p:cNvPr id="4" name="Slide Number Placeholder 3"/>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8F47E-40CF-4F87-9607-56671D26D5F2}" type="datetime1">
              <a:rPr lang="en-US" smtClean="0"/>
              <a:pPr/>
              <a:t>6/8/2014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C2108-D025-407E-835C-ED2FB54651A9}" type="datetime1">
              <a:rPr lang="en-US" smtClean="0"/>
              <a:pPr/>
              <a:t>6/8/2014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DAE8E-F6D8-4E85-B942-0AABF0942A7B}" type="datetime1">
              <a:rPr lang="en-US" smtClean="0"/>
              <a:pPr/>
              <a:t>6/8/2014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A. Barghouthi &amp; Mr. M. Al-jubeh</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86467-AF7F-44E4-8B61-4E588B0FE4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D6A00-032A-462B-B2D0-90B56BDB007A}" type="datetime1">
              <a:rPr lang="en-US" smtClean="0"/>
              <a:pPr/>
              <a:t>6/8/2014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A. Barghouthi &amp; Mr. M. Al-jubeh</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91730-726D-4E69-AA74-37D0DDA88C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2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2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oleObject" Target="../embeddings/oleObject6.bin"/><Relationship Id="rId4" Type="http://schemas.openxmlformats.org/officeDocument/2006/relationships/oleObject" Target="../embeddings/oleObject5.bin"/><Relationship Id="rId9"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4643446"/>
            <a:ext cx="6272234" cy="428628"/>
          </a:xfrm>
        </p:spPr>
        <p:txBody>
          <a:bodyPr>
            <a:normAutofit/>
          </a:bodyPr>
          <a:lstStyle/>
          <a:p>
            <a:r>
              <a:rPr lang="de-DE" sz="2000" b="1" dirty="0" smtClean="0">
                <a:solidFill>
                  <a:schemeClr val="tx1"/>
                </a:solidFill>
                <a:latin typeface="Arial" pitchFamily="34" charset="0"/>
                <a:cs typeface="Arial" pitchFamily="34" charset="0"/>
              </a:rPr>
              <a:t> Instructor :  </a:t>
            </a:r>
            <a:r>
              <a:rPr lang="de-DE" sz="2000" dirty="0" smtClean="0">
                <a:solidFill>
                  <a:schemeClr val="tx1"/>
                </a:solidFill>
                <a:latin typeface="Arial" pitchFamily="34" charset="0"/>
                <a:cs typeface="Arial" pitchFamily="34" charset="0"/>
              </a:rPr>
              <a:t>Dr. Atheer Barghouthi </a:t>
            </a:r>
          </a:p>
        </p:txBody>
      </p:sp>
      <p:pic>
        <p:nvPicPr>
          <p:cNvPr id="4" name="Picture 3" descr="BZUlogosmall"/>
          <p:cNvPicPr/>
          <p:nvPr/>
        </p:nvPicPr>
        <p:blipFill>
          <a:blip r:embed="rId2" cstate="print"/>
          <a:srcRect/>
          <a:stretch>
            <a:fillRect/>
          </a:stretch>
        </p:blipFill>
        <p:spPr bwMode="auto">
          <a:xfrm>
            <a:off x="7429520" y="1"/>
            <a:ext cx="1714480" cy="642918"/>
          </a:xfrm>
          <a:prstGeom prst="rect">
            <a:avLst/>
          </a:prstGeom>
          <a:noFill/>
          <a:ln w="9525">
            <a:noFill/>
            <a:miter lim="800000"/>
            <a:headEnd/>
            <a:tailEnd/>
          </a:ln>
        </p:spPr>
      </p:pic>
      <p:sp>
        <p:nvSpPr>
          <p:cNvPr id="5" name="Rectangle 4"/>
          <p:cNvSpPr/>
          <p:nvPr/>
        </p:nvSpPr>
        <p:spPr>
          <a:xfrm>
            <a:off x="1428728" y="4967599"/>
            <a:ext cx="2954655" cy="400110"/>
          </a:xfrm>
          <a:prstGeom prst="rect">
            <a:avLst/>
          </a:prstGeom>
        </p:spPr>
        <p:txBody>
          <a:bodyPr wrap="none">
            <a:spAutoFit/>
          </a:bodyPr>
          <a:lstStyle/>
          <a:p>
            <a:r>
              <a:rPr lang="de-DE" sz="2000" b="1" dirty="0" smtClean="0">
                <a:solidFill>
                  <a:schemeClr val="tx1"/>
                </a:solidFill>
                <a:latin typeface="Arial" pitchFamily="34" charset="0"/>
                <a:cs typeface="Arial" pitchFamily="34" charset="0"/>
              </a:rPr>
              <a:t>Date          :  </a:t>
            </a:r>
            <a:r>
              <a:rPr lang="de-DE" sz="2000" dirty="0" smtClean="0">
                <a:latin typeface="Arial" pitchFamily="34" charset="0"/>
                <a:cs typeface="Arial" pitchFamily="34" charset="0"/>
              </a:rPr>
              <a:t>24</a:t>
            </a:r>
            <a:r>
              <a:rPr lang="de-DE" sz="2000" dirty="0" smtClean="0">
                <a:solidFill>
                  <a:schemeClr val="tx1"/>
                </a:solidFill>
                <a:latin typeface="Arial" pitchFamily="34" charset="0"/>
                <a:cs typeface="Arial" pitchFamily="34" charset="0"/>
              </a:rPr>
              <a:t>.02.2014</a:t>
            </a:r>
            <a:endParaRPr lang="en-US" sz="2000" dirty="0">
              <a:solidFill>
                <a:schemeClr val="tx1"/>
              </a:solidFill>
              <a:latin typeface="Arial" pitchFamily="34" charset="0"/>
              <a:cs typeface="Arial" pitchFamily="34" charset="0"/>
            </a:endParaRPr>
          </a:p>
        </p:txBody>
      </p:sp>
      <p:cxnSp>
        <p:nvCxnSpPr>
          <p:cNvPr id="11" name="Straight Connector 10"/>
          <p:cNvCxnSpPr/>
          <p:nvPr/>
        </p:nvCxnSpPr>
        <p:spPr>
          <a:xfrm rot="10800000">
            <a:off x="0" y="642918"/>
            <a:ext cx="914400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0" y="6356369"/>
            <a:ext cx="914400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357422" y="3286124"/>
            <a:ext cx="4572000" cy="707886"/>
          </a:xfrm>
          <a:prstGeom prst="rect">
            <a:avLst/>
          </a:prstGeom>
        </p:spPr>
        <p:txBody>
          <a:bodyPr>
            <a:spAutoFit/>
          </a:bodyPr>
          <a:lstStyle/>
          <a:p>
            <a:pPr algn="ctr"/>
            <a:r>
              <a:rPr lang="de-DE" sz="2000" dirty="0" smtClean="0">
                <a:latin typeface="Arial" pitchFamily="34" charset="0"/>
                <a:cs typeface="Arial" pitchFamily="34" charset="0"/>
              </a:rPr>
              <a:t>3 Credit Hours</a:t>
            </a:r>
          </a:p>
          <a:p>
            <a:pPr algn="ctr"/>
            <a:r>
              <a:rPr lang="de-DE" sz="2000" dirty="0" smtClean="0">
                <a:latin typeface="Arial" pitchFamily="34" charset="0"/>
                <a:cs typeface="Arial" pitchFamily="34" charset="0"/>
              </a:rPr>
              <a:t>Second</a:t>
            </a:r>
            <a:r>
              <a:rPr lang="en-US" sz="2000" dirty="0" smtClean="0">
                <a:latin typeface="Arial" pitchFamily="34" charset="0"/>
                <a:cs typeface="Arial" pitchFamily="34" charset="0"/>
              </a:rPr>
              <a:t> Semester 2014</a:t>
            </a:r>
          </a:p>
        </p:txBody>
      </p:sp>
      <p:sp>
        <p:nvSpPr>
          <p:cNvPr id="16" name="Rectangle 15"/>
          <p:cNvSpPr/>
          <p:nvPr/>
        </p:nvSpPr>
        <p:spPr>
          <a:xfrm>
            <a:off x="1857356" y="214290"/>
            <a:ext cx="4860625" cy="461665"/>
          </a:xfrm>
          <a:prstGeom prst="rect">
            <a:avLst/>
          </a:prstGeom>
        </p:spPr>
        <p:txBody>
          <a:bodyPr wrap="none">
            <a:spAutoFit/>
          </a:bodyPr>
          <a:lstStyle/>
          <a:p>
            <a:pPr algn="ctr"/>
            <a:r>
              <a:rPr lang="en-US" sz="2400" dirty="0" smtClean="0">
                <a:latin typeface="Arial" pitchFamily="34" charset="0"/>
                <a:cs typeface="Arial" pitchFamily="34" charset="0"/>
              </a:rPr>
              <a:t>Electrical Engineering Department</a:t>
            </a:r>
          </a:p>
        </p:txBody>
      </p:sp>
      <p:sp>
        <p:nvSpPr>
          <p:cNvPr id="17" name="Rectangle 16"/>
          <p:cNvSpPr/>
          <p:nvPr/>
        </p:nvSpPr>
        <p:spPr>
          <a:xfrm>
            <a:off x="0" y="1571612"/>
            <a:ext cx="9144000" cy="1292662"/>
          </a:xfrm>
          <a:prstGeom prst="rect">
            <a:avLst/>
          </a:prstGeom>
        </p:spPr>
        <p:txBody>
          <a:bodyPr wrap="square">
            <a:spAutoFit/>
          </a:bodyPr>
          <a:lstStyle/>
          <a:p>
            <a:pPr algn="ct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3200" b="1" dirty="0" smtClean="0">
                <a:latin typeface="Arial" pitchFamily="34" charset="0"/>
                <a:cs typeface="Arial" pitchFamily="34" charset="0"/>
              </a:rPr>
              <a:t>Network Analysis II</a:t>
            </a:r>
          </a:p>
          <a:p>
            <a:pPr algn="ctr"/>
            <a:r>
              <a:rPr lang="en-US" sz="3200" b="1" dirty="0" smtClean="0">
                <a:latin typeface="Arial" pitchFamily="34" charset="0"/>
                <a:cs typeface="Arial" pitchFamily="34" charset="0"/>
              </a:rPr>
              <a:t>ENEE 335</a:t>
            </a:r>
          </a:p>
        </p:txBody>
      </p:sp>
      <p:sp>
        <p:nvSpPr>
          <p:cNvPr id="18" name="Date Placeholder 17"/>
          <p:cNvSpPr>
            <a:spLocks noGrp="1"/>
          </p:cNvSpPr>
          <p:nvPr>
            <p:ph type="dt" sz="half" idx="10"/>
          </p:nvPr>
        </p:nvSpPr>
        <p:spPr/>
        <p:txBody>
          <a:bodyPr/>
          <a:lstStyle/>
          <a:p>
            <a:fld id="{2A59865D-8D7A-4267-A747-1880C91488B9}" type="datetime1">
              <a:rPr lang="en-US" smtClean="0"/>
              <a:pPr/>
              <a:t>6/8/2014</a:t>
            </a:fld>
            <a:endParaRPr lang="en-US" dirty="0"/>
          </a:p>
        </p:txBody>
      </p:sp>
      <p:sp>
        <p:nvSpPr>
          <p:cNvPr id="19" name="Slide Number Placeholder 18"/>
          <p:cNvSpPr>
            <a:spLocks noGrp="1"/>
          </p:cNvSpPr>
          <p:nvPr>
            <p:ph type="sldNum" sz="quarter" idx="12"/>
          </p:nvPr>
        </p:nvSpPr>
        <p:spPr/>
        <p:txBody>
          <a:bodyPr/>
          <a:lstStyle/>
          <a:p>
            <a:fld id="{A3486467-AF7F-44E4-8B61-4E588B0FE450}" type="slidenum">
              <a:rPr lang="en-US" smtClean="0"/>
              <a:pPr/>
              <a:t>1</a:t>
            </a:fld>
            <a:endParaRPr lang="en-US"/>
          </a:p>
        </p:txBody>
      </p:sp>
      <p:sp>
        <p:nvSpPr>
          <p:cNvPr id="20" name="Footer Placeholder 19"/>
          <p:cNvSpPr>
            <a:spLocks noGrp="1"/>
          </p:cNvSpPr>
          <p:nvPr>
            <p:ph type="ftr" sz="quarter" idx="11"/>
          </p:nvPr>
        </p:nvSpPr>
        <p:spPr/>
        <p:txBody>
          <a:bodyPr/>
          <a:lstStyle/>
          <a:p>
            <a:r>
              <a:rPr lang="en-US" dirty="0" smtClean="0"/>
              <a:t>Dr. A. </a:t>
            </a:r>
            <a:r>
              <a:rPr lang="en-US" dirty="0" err="1" smtClean="0"/>
              <a:t>Barghouthi</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10</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428596" y="1214422"/>
            <a:ext cx="8715404"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Second order active filters building blocks</a:t>
            </a:r>
            <a:endParaRPr lang="de-DE" b="1" dirty="0">
              <a:latin typeface="Times New Roman" pitchFamily="18" charset="0"/>
              <a:cs typeface="Times New Roman" pitchFamily="18" charset="0"/>
            </a:endParaRPr>
          </a:p>
        </p:txBody>
      </p:sp>
      <p:sp>
        <p:nvSpPr>
          <p:cNvPr id="13" name="Rectangle 12"/>
          <p:cNvSpPr/>
          <p:nvPr/>
        </p:nvSpPr>
        <p:spPr>
          <a:xfrm>
            <a:off x="571472" y="1785926"/>
            <a:ext cx="2403222" cy="369332"/>
          </a:xfrm>
          <a:prstGeom prst="rect">
            <a:avLst/>
          </a:prstGeom>
        </p:spPr>
        <p:txBody>
          <a:bodyPr wrap="none">
            <a:spAutoFit/>
          </a:bodyPr>
          <a:lstStyle/>
          <a:p>
            <a:r>
              <a:rPr lang="de-DE" b="1" dirty="0" smtClean="0">
                <a:latin typeface="Times New Roman" pitchFamily="18" charset="0"/>
                <a:cs typeface="Times New Roman" pitchFamily="18" charset="0"/>
              </a:rPr>
              <a:t>2) Unity gain method: </a:t>
            </a:r>
          </a:p>
        </p:txBody>
      </p:sp>
      <p:pic>
        <p:nvPicPr>
          <p:cNvPr id="136195" name="Picture 3"/>
          <p:cNvPicPr>
            <a:picLocks noChangeAspect="1" noChangeArrowheads="1"/>
          </p:cNvPicPr>
          <p:nvPr/>
        </p:nvPicPr>
        <p:blipFill>
          <a:blip r:embed="rId3" cstate="print"/>
          <a:srcRect/>
          <a:stretch>
            <a:fillRect/>
          </a:stretch>
        </p:blipFill>
        <p:spPr bwMode="auto">
          <a:xfrm>
            <a:off x="2857489" y="1785927"/>
            <a:ext cx="2643206" cy="388940"/>
          </a:xfrm>
          <a:prstGeom prst="rect">
            <a:avLst/>
          </a:prstGeom>
          <a:noFill/>
          <a:ln w="9525">
            <a:noFill/>
            <a:miter lim="800000"/>
            <a:headEnd/>
            <a:tailEnd/>
          </a:ln>
          <a:effectLst/>
        </p:spPr>
      </p:pic>
      <p:pic>
        <p:nvPicPr>
          <p:cNvPr id="136196" name="Picture 4"/>
          <p:cNvPicPr>
            <a:picLocks noChangeAspect="1" noChangeArrowheads="1"/>
          </p:cNvPicPr>
          <p:nvPr/>
        </p:nvPicPr>
        <p:blipFill>
          <a:blip r:embed="rId4" cstate="print"/>
          <a:srcRect/>
          <a:stretch>
            <a:fillRect/>
          </a:stretch>
        </p:blipFill>
        <p:spPr bwMode="auto">
          <a:xfrm>
            <a:off x="2643174" y="2285992"/>
            <a:ext cx="2871780" cy="665920"/>
          </a:xfrm>
          <a:prstGeom prst="rect">
            <a:avLst/>
          </a:prstGeom>
          <a:noFill/>
          <a:ln w="9525">
            <a:noFill/>
            <a:miter lim="800000"/>
            <a:headEnd/>
            <a:tailEnd/>
          </a:ln>
          <a:effectLst/>
        </p:spPr>
      </p:pic>
      <p:pic>
        <p:nvPicPr>
          <p:cNvPr id="136197" name="Picture 5"/>
          <p:cNvPicPr>
            <a:picLocks noChangeAspect="1" noChangeArrowheads="1"/>
          </p:cNvPicPr>
          <p:nvPr/>
        </p:nvPicPr>
        <p:blipFill>
          <a:blip r:embed="rId5" cstate="print"/>
          <a:srcRect/>
          <a:stretch>
            <a:fillRect/>
          </a:stretch>
        </p:blipFill>
        <p:spPr bwMode="auto">
          <a:xfrm>
            <a:off x="571472" y="3071810"/>
            <a:ext cx="8029575" cy="3133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11</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428596" y="1214422"/>
            <a:ext cx="8715404"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Second order active filters building blocks</a:t>
            </a:r>
            <a:endParaRPr lang="de-DE" b="1" dirty="0">
              <a:latin typeface="Times New Roman" pitchFamily="18" charset="0"/>
              <a:cs typeface="Times New Roman" pitchFamily="18" charset="0"/>
            </a:endParaRPr>
          </a:p>
        </p:txBody>
      </p:sp>
      <p:sp>
        <p:nvSpPr>
          <p:cNvPr id="13" name="Rectangle 12"/>
          <p:cNvSpPr/>
          <p:nvPr/>
        </p:nvSpPr>
        <p:spPr>
          <a:xfrm>
            <a:off x="500034" y="1571612"/>
            <a:ext cx="1133644" cy="369332"/>
          </a:xfrm>
          <a:prstGeom prst="rect">
            <a:avLst/>
          </a:prstGeom>
        </p:spPr>
        <p:txBody>
          <a:bodyPr wrap="none">
            <a:spAutoFit/>
          </a:bodyPr>
          <a:lstStyle/>
          <a:p>
            <a:r>
              <a:rPr lang="de-DE" b="1" dirty="0" smtClean="0">
                <a:latin typeface="Times New Roman" pitchFamily="18" charset="0"/>
                <a:cs typeface="Times New Roman" pitchFamily="18" charset="0"/>
              </a:rPr>
              <a:t>Example:</a:t>
            </a:r>
          </a:p>
        </p:txBody>
      </p:sp>
      <p:pic>
        <p:nvPicPr>
          <p:cNvPr id="138242" name="Picture 2"/>
          <p:cNvPicPr>
            <a:picLocks noChangeAspect="1" noChangeArrowheads="1"/>
          </p:cNvPicPr>
          <p:nvPr/>
        </p:nvPicPr>
        <p:blipFill>
          <a:blip r:embed="rId3" cstate="print"/>
          <a:srcRect/>
          <a:stretch>
            <a:fillRect/>
          </a:stretch>
        </p:blipFill>
        <p:spPr bwMode="auto">
          <a:xfrm>
            <a:off x="642910" y="2000240"/>
            <a:ext cx="7700960" cy="1611194"/>
          </a:xfrm>
          <a:prstGeom prst="rect">
            <a:avLst/>
          </a:prstGeom>
          <a:noFill/>
          <a:ln w="9525">
            <a:noFill/>
            <a:miter lim="800000"/>
            <a:headEnd/>
            <a:tailEnd/>
          </a:ln>
          <a:effectLst/>
        </p:spPr>
      </p:pic>
      <p:sp>
        <p:nvSpPr>
          <p:cNvPr id="15" name="Rectangle 14"/>
          <p:cNvSpPr/>
          <p:nvPr/>
        </p:nvSpPr>
        <p:spPr>
          <a:xfrm>
            <a:off x="500034" y="3571876"/>
            <a:ext cx="1178528" cy="369332"/>
          </a:xfrm>
          <a:prstGeom prst="rect">
            <a:avLst/>
          </a:prstGeom>
        </p:spPr>
        <p:txBody>
          <a:bodyPr wrap="none">
            <a:spAutoFit/>
          </a:bodyPr>
          <a:lstStyle/>
          <a:p>
            <a:r>
              <a:rPr lang="de-DE" b="1" dirty="0" smtClean="0">
                <a:latin typeface="Times New Roman" pitchFamily="18" charset="0"/>
                <a:cs typeface="Times New Roman" pitchFamily="18" charset="0"/>
              </a:rPr>
              <a:t>Low pass:</a:t>
            </a:r>
          </a:p>
        </p:txBody>
      </p:sp>
      <p:pic>
        <p:nvPicPr>
          <p:cNvPr id="138243" name="Picture 3"/>
          <p:cNvPicPr>
            <a:picLocks noChangeAspect="1" noChangeArrowheads="1"/>
          </p:cNvPicPr>
          <p:nvPr/>
        </p:nvPicPr>
        <p:blipFill>
          <a:blip r:embed="rId4" cstate="print"/>
          <a:srcRect/>
          <a:stretch>
            <a:fillRect/>
          </a:stretch>
        </p:blipFill>
        <p:spPr bwMode="auto">
          <a:xfrm>
            <a:off x="1785918" y="3571876"/>
            <a:ext cx="2815116" cy="547688"/>
          </a:xfrm>
          <a:prstGeom prst="rect">
            <a:avLst/>
          </a:prstGeom>
          <a:noFill/>
          <a:ln w="9525">
            <a:noFill/>
            <a:miter lim="800000"/>
            <a:headEnd/>
            <a:tailEnd/>
          </a:ln>
          <a:effectLst/>
        </p:spPr>
      </p:pic>
      <p:pic>
        <p:nvPicPr>
          <p:cNvPr id="138244" name="Picture 4"/>
          <p:cNvPicPr>
            <a:picLocks noChangeAspect="1" noChangeArrowheads="1"/>
          </p:cNvPicPr>
          <p:nvPr/>
        </p:nvPicPr>
        <p:blipFill>
          <a:blip r:embed="rId5" cstate="print"/>
          <a:srcRect/>
          <a:stretch>
            <a:fillRect/>
          </a:stretch>
        </p:blipFill>
        <p:spPr bwMode="auto">
          <a:xfrm>
            <a:off x="500034" y="4214818"/>
            <a:ext cx="8010551" cy="533463"/>
          </a:xfrm>
          <a:prstGeom prst="rect">
            <a:avLst/>
          </a:prstGeom>
          <a:noFill/>
          <a:ln w="9525">
            <a:noFill/>
            <a:miter lim="800000"/>
            <a:headEnd/>
            <a:tailEnd/>
          </a:ln>
          <a:effectLst/>
        </p:spPr>
      </p:pic>
      <p:pic>
        <p:nvPicPr>
          <p:cNvPr id="138245" name="Picture 5"/>
          <p:cNvPicPr>
            <a:picLocks noChangeAspect="1" noChangeArrowheads="1"/>
          </p:cNvPicPr>
          <p:nvPr/>
        </p:nvPicPr>
        <p:blipFill>
          <a:blip r:embed="rId6" cstate="print"/>
          <a:srcRect/>
          <a:stretch>
            <a:fillRect/>
          </a:stretch>
        </p:blipFill>
        <p:spPr bwMode="auto">
          <a:xfrm>
            <a:off x="500034" y="4857760"/>
            <a:ext cx="2305050" cy="276225"/>
          </a:xfrm>
          <a:prstGeom prst="rect">
            <a:avLst/>
          </a:prstGeom>
          <a:noFill/>
          <a:ln w="9525">
            <a:noFill/>
            <a:miter lim="800000"/>
            <a:headEnd/>
            <a:tailEnd/>
          </a:ln>
          <a:effectLst/>
        </p:spPr>
      </p:pic>
      <p:pic>
        <p:nvPicPr>
          <p:cNvPr id="138246" name="Picture 6"/>
          <p:cNvPicPr>
            <a:picLocks noChangeAspect="1" noChangeArrowheads="1"/>
          </p:cNvPicPr>
          <p:nvPr/>
        </p:nvPicPr>
        <p:blipFill>
          <a:blip r:embed="rId7" cstate="print"/>
          <a:srcRect/>
          <a:stretch>
            <a:fillRect/>
          </a:stretch>
        </p:blipFill>
        <p:spPr bwMode="auto">
          <a:xfrm>
            <a:off x="2928926" y="4857760"/>
            <a:ext cx="2447925" cy="323850"/>
          </a:xfrm>
          <a:prstGeom prst="rect">
            <a:avLst/>
          </a:prstGeom>
          <a:noFill/>
          <a:ln w="9525">
            <a:noFill/>
            <a:miter lim="800000"/>
            <a:headEnd/>
            <a:tailEnd/>
          </a:ln>
          <a:effectLst/>
        </p:spPr>
      </p:pic>
      <p:pic>
        <p:nvPicPr>
          <p:cNvPr id="138247" name="Picture 7"/>
          <p:cNvPicPr>
            <a:picLocks noChangeAspect="1" noChangeArrowheads="1"/>
          </p:cNvPicPr>
          <p:nvPr/>
        </p:nvPicPr>
        <p:blipFill>
          <a:blip r:embed="rId8" cstate="print"/>
          <a:srcRect/>
          <a:stretch>
            <a:fillRect/>
          </a:stretch>
        </p:blipFill>
        <p:spPr bwMode="auto">
          <a:xfrm>
            <a:off x="3071802" y="5214950"/>
            <a:ext cx="2538411" cy="588490"/>
          </a:xfrm>
          <a:prstGeom prst="rect">
            <a:avLst/>
          </a:prstGeom>
          <a:noFill/>
          <a:ln w="9525">
            <a:noFill/>
            <a:miter lim="800000"/>
            <a:headEnd/>
            <a:tailEnd/>
          </a:ln>
          <a:effectLst/>
        </p:spPr>
      </p:pic>
      <p:pic>
        <p:nvPicPr>
          <p:cNvPr id="138248" name="Picture 8"/>
          <p:cNvPicPr>
            <a:picLocks noChangeAspect="1" noChangeArrowheads="1"/>
          </p:cNvPicPr>
          <p:nvPr/>
        </p:nvPicPr>
        <p:blipFill>
          <a:blip r:embed="rId9" cstate="print"/>
          <a:srcRect/>
          <a:stretch>
            <a:fillRect/>
          </a:stretch>
        </p:blipFill>
        <p:spPr bwMode="auto">
          <a:xfrm>
            <a:off x="642910" y="5857892"/>
            <a:ext cx="8020048" cy="3494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12</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428596" y="1214422"/>
            <a:ext cx="8715404"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Second order active filters building blocks</a:t>
            </a:r>
            <a:endParaRPr lang="de-DE" b="1" dirty="0">
              <a:latin typeface="Times New Roman" pitchFamily="18" charset="0"/>
              <a:cs typeface="Times New Roman" pitchFamily="18" charset="0"/>
            </a:endParaRPr>
          </a:p>
        </p:txBody>
      </p:sp>
      <p:pic>
        <p:nvPicPr>
          <p:cNvPr id="140290" name="Picture 2"/>
          <p:cNvPicPr>
            <a:picLocks noChangeAspect="1" noChangeArrowheads="1"/>
          </p:cNvPicPr>
          <p:nvPr/>
        </p:nvPicPr>
        <p:blipFill>
          <a:blip r:embed="rId3" cstate="print"/>
          <a:srcRect/>
          <a:stretch>
            <a:fillRect/>
          </a:stretch>
        </p:blipFill>
        <p:spPr bwMode="auto">
          <a:xfrm>
            <a:off x="1000100" y="1714488"/>
            <a:ext cx="2997611" cy="1928825"/>
          </a:xfrm>
          <a:prstGeom prst="rect">
            <a:avLst/>
          </a:prstGeom>
          <a:noFill/>
          <a:ln w="9525">
            <a:noFill/>
            <a:miter lim="800000"/>
            <a:headEnd/>
            <a:tailEnd/>
          </a:ln>
          <a:effectLst/>
        </p:spPr>
      </p:pic>
      <p:pic>
        <p:nvPicPr>
          <p:cNvPr id="140291" name="Picture 3"/>
          <p:cNvPicPr>
            <a:picLocks noChangeAspect="1" noChangeArrowheads="1"/>
          </p:cNvPicPr>
          <p:nvPr/>
        </p:nvPicPr>
        <p:blipFill>
          <a:blip r:embed="rId4" cstate="print"/>
          <a:srcRect/>
          <a:stretch>
            <a:fillRect/>
          </a:stretch>
        </p:blipFill>
        <p:spPr bwMode="auto">
          <a:xfrm>
            <a:off x="571472" y="4214818"/>
            <a:ext cx="1962150" cy="285750"/>
          </a:xfrm>
          <a:prstGeom prst="rect">
            <a:avLst/>
          </a:prstGeom>
          <a:noFill/>
          <a:ln w="9525">
            <a:noFill/>
            <a:miter lim="800000"/>
            <a:headEnd/>
            <a:tailEnd/>
          </a:ln>
          <a:effectLst/>
        </p:spPr>
      </p:pic>
      <p:pic>
        <p:nvPicPr>
          <p:cNvPr id="140292" name="Picture 4"/>
          <p:cNvPicPr>
            <a:picLocks noChangeAspect="1" noChangeArrowheads="1"/>
          </p:cNvPicPr>
          <p:nvPr/>
        </p:nvPicPr>
        <p:blipFill>
          <a:blip r:embed="rId5" cstate="print"/>
          <a:srcRect/>
          <a:stretch>
            <a:fillRect/>
          </a:stretch>
        </p:blipFill>
        <p:spPr bwMode="auto">
          <a:xfrm>
            <a:off x="2571736" y="4000504"/>
            <a:ext cx="2695575" cy="657225"/>
          </a:xfrm>
          <a:prstGeom prst="rect">
            <a:avLst/>
          </a:prstGeom>
          <a:noFill/>
          <a:ln w="9525">
            <a:noFill/>
            <a:miter lim="800000"/>
            <a:headEnd/>
            <a:tailEnd/>
          </a:ln>
          <a:effectLst/>
        </p:spPr>
      </p:pic>
      <p:pic>
        <p:nvPicPr>
          <p:cNvPr id="140293" name="Picture 5"/>
          <p:cNvPicPr>
            <a:picLocks noChangeAspect="1" noChangeArrowheads="1"/>
          </p:cNvPicPr>
          <p:nvPr/>
        </p:nvPicPr>
        <p:blipFill>
          <a:blip r:embed="rId6" cstate="print"/>
          <a:srcRect/>
          <a:stretch>
            <a:fillRect/>
          </a:stretch>
        </p:blipFill>
        <p:spPr bwMode="auto">
          <a:xfrm>
            <a:off x="500034" y="4714884"/>
            <a:ext cx="8215370" cy="8435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13</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428596" y="1214422"/>
            <a:ext cx="8715404"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Second order active filters building blocks</a:t>
            </a:r>
            <a:endParaRPr lang="de-DE" b="1" dirty="0">
              <a:latin typeface="Times New Roman" pitchFamily="18" charset="0"/>
              <a:cs typeface="Times New Roman" pitchFamily="18" charset="0"/>
            </a:endParaRPr>
          </a:p>
        </p:txBody>
      </p:sp>
      <p:pic>
        <p:nvPicPr>
          <p:cNvPr id="141314" name="Picture 2"/>
          <p:cNvPicPr>
            <a:picLocks noChangeAspect="1" noChangeArrowheads="1"/>
          </p:cNvPicPr>
          <p:nvPr/>
        </p:nvPicPr>
        <p:blipFill>
          <a:blip r:embed="rId3" cstate="print"/>
          <a:srcRect/>
          <a:stretch>
            <a:fillRect/>
          </a:stretch>
        </p:blipFill>
        <p:spPr bwMode="auto">
          <a:xfrm>
            <a:off x="1000100" y="1785926"/>
            <a:ext cx="3381375" cy="1552575"/>
          </a:xfrm>
          <a:prstGeom prst="rect">
            <a:avLst/>
          </a:prstGeom>
          <a:noFill/>
          <a:ln w="9525">
            <a:noFill/>
            <a:miter lim="800000"/>
            <a:headEnd/>
            <a:tailEnd/>
          </a:ln>
          <a:effectLst/>
        </p:spPr>
      </p:pic>
      <p:pic>
        <p:nvPicPr>
          <p:cNvPr id="141315" name="Picture 3"/>
          <p:cNvPicPr>
            <a:picLocks noChangeAspect="1" noChangeArrowheads="1"/>
          </p:cNvPicPr>
          <p:nvPr/>
        </p:nvPicPr>
        <p:blipFill>
          <a:blip r:embed="rId4" cstate="print"/>
          <a:srcRect/>
          <a:stretch>
            <a:fillRect/>
          </a:stretch>
        </p:blipFill>
        <p:spPr bwMode="auto">
          <a:xfrm>
            <a:off x="499140" y="3857628"/>
            <a:ext cx="8001950" cy="2071702"/>
          </a:xfrm>
          <a:prstGeom prst="rect">
            <a:avLst/>
          </a:prstGeom>
          <a:noFill/>
          <a:ln w="9525">
            <a:noFill/>
            <a:miter lim="800000"/>
            <a:headEnd/>
            <a:tailEnd/>
          </a:ln>
          <a:effectLst/>
        </p:spPr>
      </p:pic>
      <p:sp>
        <p:nvSpPr>
          <p:cNvPr id="15" name="Rectangle 14"/>
          <p:cNvSpPr/>
          <p:nvPr/>
        </p:nvSpPr>
        <p:spPr>
          <a:xfrm>
            <a:off x="571472" y="3429000"/>
            <a:ext cx="646331" cy="369332"/>
          </a:xfrm>
          <a:prstGeom prst="rect">
            <a:avLst/>
          </a:prstGeom>
        </p:spPr>
        <p:txBody>
          <a:bodyPr wrap="none">
            <a:spAutoFit/>
          </a:bodyPr>
          <a:lstStyle/>
          <a:p>
            <a:r>
              <a:rPr lang="de-DE" b="1" dirty="0" smtClean="0">
                <a:latin typeface="Times New Roman" pitchFamily="18" charset="0"/>
                <a:cs typeface="Times New Roman" pitchFamily="18" charset="0"/>
              </a:rPr>
              <a:t>Ex2:</a:t>
            </a:r>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14</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428596" y="1214422"/>
            <a:ext cx="8715404"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Second order active filters building blocks</a:t>
            </a:r>
            <a:endParaRPr lang="de-DE" b="1" dirty="0">
              <a:latin typeface="Times New Roman" pitchFamily="18" charset="0"/>
              <a:cs typeface="Times New Roman" pitchFamily="18" charset="0"/>
            </a:endParaRPr>
          </a:p>
        </p:txBody>
      </p:sp>
      <p:sp>
        <p:nvSpPr>
          <p:cNvPr id="13" name="Rectangle 12"/>
          <p:cNvSpPr/>
          <p:nvPr/>
        </p:nvSpPr>
        <p:spPr>
          <a:xfrm>
            <a:off x="571472" y="1785926"/>
            <a:ext cx="1922321" cy="369332"/>
          </a:xfrm>
          <a:prstGeom prst="rect">
            <a:avLst/>
          </a:prstGeom>
        </p:spPr>
        <p:txBody>
          <a:bodyPr wrap="none">
            <a:spAutoFit/>
          </a:bodyPr>
          <a:lstStyle/>
          <a:p>
            <a:r>
              <a:rPr lang="de-DE" b="1" dirty="0" smtClean="0">
                <a:latin typeface="Times New Roman" pitchFamily="18" charset="0"/>
                <a:cs typeface="Times New Roman" pitchFamily="18" charset="0"/>
              </a:rPr>
              <a:t>High pass filters: </a:t>
            </a:r>
          </a:p>
        </p:txBody>
      </p:sp>
      <p:pic>
        <p:nvPicPr>
          <p:cNvPr id="16" name="Picture 7"/>
          <p:cNvPicPr>
            <a:picLocks noChangeAspect="1" noChangeArrowheads="1"/>
          </p:cNvPicPr>
          <p:nvPr/>
        </p:nvPicPr>
        <p:blipFill>
          <a:blip r:embed="rId3" cstate="print"/>
          <a:srcRect/>
          <a:stretch>
            <a:fillRect/>
          </a:stretch>
        </p:blipFill>
        <p:spPr bwMode="auto">
          <a:xfrm>
            <a:off x="2285984" y="1714488"/>
            <a:ext cx="2333625" cy="590550"/>
          </a:xfrm>
          <a:prstGeom prst="rect">
            <a:avLst/>
          </a:prstGeom>
          <a:noFill/>
          <a:ln w="9525">
            <a:noFill/>
            <a:miter lim="800000"/>
            <a:headEnd/>
            <a:tailEnd/>
          </a:ln>
          <a:effectLst/>
        </p:spPr>
      </p:pic>
      <p:sp>
        <p:nvSpPr>
          <p:cNvPr id="18" name="Rectangle 17"/>
          <p:cNvSpPr/>
          <p:nvPr/>
        </p:nvSpPr>
        <p:spPr>
          <a:xfrm>
            <a:off x="515220" y="2500306"/>
            <a:ext cx="4342532" cy="923330"/>
          </a:xfrm>
          <a:prstGeom prst="rect">
            <a:avLst/>
          </a:prstGeom>
        </p:spPr>
        <p:txBody>
          <a:bodyPr wrap="square">
            <a:spAutoFit/>
          </a:bodyPr>
          <a:lstStyle/>
          <a:p>
            <a:r>
              <a:rPr lang="de-DE" b="1" dirty="0" smtClean="0">
                <a:latin typeface="Times New Roman" pitchFamily="18" charset="0"/>
                <a:cs typeface="Times New Roman" pitchFamily="18" charset="0"/>
              </a:rPr>
              <a:t>High pass filters can be achieved from low pass filters with the following transformation:</a:t>
            </a:r>
            <a:endParaRPr lang="de-DE" dirty="0"/>
          </a:p>
        </p:txBody>
      </p:sp>
      <p:pic>
        <p:nvPicPr>
          <p:cNvPr id="135170" name="Picture 2"/>
          <p:cNvPicPr>
            <a:picLocks noChangeAspect="1" noChangeArrowheads="1"/>
          </p:cNvPicPr>
          <p:nvPr/>
        </p:nvPicPr>
        <p:blipFill>
          <a:blip r:embed="rId4" cstate="print"/>
          <a:srcRect/>
          <a:stretch>
            <a:fillRect/>
          </a:stretch>
        </p:blipFill>
        <p:spPr bwMode="auto">
          <a:xfrm>
            <a:off x="2285985" y="3116008"/>
            <a:ext cx="2000264" cy="265203"/>
          </a:xfrm>
          <a:prstGeom prst="rect">
            <a:avLst/>
          </a:prstGeom>
          <a:noFill/>
          <a:ln w="9525">
            <a:noFill/>
            <a:miter lim="800000"/>
            <a:headEnd/>
            <a:tailEnd/>
          </a:ln>
          <a:effectLst/>
        </p:spPr>
      </p:pic>
      <p:pic>
        <p:nvPicPr>
          <p:cNvPr id="135171" name="Picture 3"/>
          <p:cNvPicPr>
            <a:picLocks noChangeAspect="1" noChangeArrowheads="1"/>
          </p:cNvPicPr>
          <p:nvPr/>
        </p:nvPicPr>
        <p:blipFill>
          <a:blip r:embed="rId5" cstate="print"/>
          <a:srcRect/>
          <a:stretch>
            <a:fillRect/>
          </a:stretch>
        </p:blipFill>
        <p:spPr bwMode="auto">
          <a:xfrm>
            <a:off x="5391150" y="1071546"/>
            <a:ext cx="3752850" cy="3857625"/>
          </a:xfrm>
          <a:prstGeom prst="rect">
            <a:avLst/>
          </a:prstGeom>
          <a:noFill/>
          <a:ln w="9525">
            <a:noFill/>
            <a:miter lim="800000"/>
            <a:headEnd/>
            <a:tailEnd/>
          </a:ln>
          <a:effectLst/>
        </p:spPr>
      </p:pic>
      <p:pic>
        <p:nvPicPr>
          <p:cNvPr id="135172" name="Picture 4"/>
          <p:cNvPicPr>
            <a:picLocks noChangeAspect="1" noChangeArrowheads="1"/>
          </p:cNvPicPr>
          <p:nvPr/>
        </p:nvPicPr>
        <p:blipFill>
          <a:blip r:embed="rId6" cstate="print"/>
          <a:srcRect/>
          <a:stretch>
            <a:fillRect/>
          </a:stretch>
        </p:blipFill>
        <p:spPr bwMode="auto">
          <a:xfrm>
            <a:off x="571472" y="3571876"/>
            <a:ext cx="4772025" cy="771525"/>
          </a:xfrm>
          <a:prstGeom prst="rect">
            <a:avLst/>
          </a:prstGeom>
          <a:noFill/>
          <a:ln w="9525">
            <a:noFill/>
            <a:miter lim="800000"/>
            <a:headEnd/>
            <a:tailEnd/>
          </a:ln>
          <a:effectLst/>
        </p:spPr>
      </p:pic>
      <p:pic>
        <p:nvPicPr>
          <p:cNvPr id="135173" name="Picture 5"/>
          <p:cNvPicPr>
            <a:picLocks noChangeAspect="1" noChangeArrowheads="1"/>
          </p:cNvPicPr>
          <p:nvPr/>
        </p:nvPicPr>
        <p:blipFill>
          <a:blip r:embed="rId7" cstate="print"/>
          <a:srcRect/>
          <a:stretch>
            <a:fillRect/>
          </a:stretch>
        </p:blipFill>
        <p:spPr bwMode="auto">
          <a:xfrm>
            <a:off x="642910" y="4286256"/>
            <a:ext cx="5048250" cy="228600"/>
          </a:xfrm>
          <a:prstGeom prst="rect">
            <a:avLst/>
          </a:prstGeom>
          <a:noFill/>
          <a:ln w="9525">
            <a:noFill/>
            <a:miter lim="800000"/>
            <a:headEnd/>
            <a:tailEnd/>
          </a:ln>
          <a:effectLst/>
        </p:spPr>
      </p:pic>
      <p:pic>
        <p:nvPicPr>
          <p:cNvPr id="135174" name="Picture 6"/>
          <p:cNvPicPr>
            <a:picLocks noChangeAspect="1" noChangeArrowheads="1"/>
          </p:cNvPicPr>
          <p:nvPr/>
        </p:nvPicPr>
        <p:blipFill>
          <a:blip r:embed="rId8" cstate="print"/>
          <a:srcRect/>
          <a:stretch>
            <a:fillRect/>
          </a:stretch>
        </p:blipFill>
        <p:spPr bwMode="auto">
          <a:xfrm>
            <a:off x="1928794" y="4643446"/>
            <a:ext cx="2009775" cy="495300"/>
          </a:xfrm>
          <a:prstGeom prst="rect">
            <a:avLst/>
          </a:prstGeom>
          <a:noFill/>
          <a:ln w="9525">
            <a:noFill/>
            <a:miter lim="800000"/>
            <a:headEnd/>
            <a:tailEnd/>
          </a:ln>
          <a:effectLst/>
        </p:spPr>
      </p:pic>
      <p:pic>
        <p:nvPicPr>
          <p:cNvPr id="135175" name="Picture 7"/>
          <p:cNvPicPr>
            <a:picLocks noChangeAspect="1" noChangeArrowheads="1"/>
          </p:cNvPicPr>
          <p:nvPr/>
        </p:nvPicPr>
        <p:blipFill>
          <a:blip r:embed="rId9" cstate="print"/>
          <a:srcRect/>
          <a:stretch>
            <a:fillRect/>
          </a:stretch>
        </p:blipFill>
        <p:spPr bwMode="auto">
          <a:xfrm>
            <a:off x="714348" y="5286388"/>
            <a:ext cx="5867400" cy="600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15</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428596" y="1214422"/>
            <a:ext cx="8715404"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Second order active filters building blocks</a:t>
            </a:r>
            <a:endParaRPr lang="de-DE" b="1" dirty="0">
              <a:latin typeface="Times New Roman" pitchFamily="18" charset="0"/>
              <a:cs typeface="Times New Roman" pitchFamily="18" charset="0"/>
            </a:endParaRPr>
          </a:p>
        </p:txBody>
      </p:sp>
      <p:sp>
        <p:nvSpPr>
          <p:cNvPr id="13" name="Rectangle 12"/>
          <p:cNvSpPr/>
          <p:nvPr/>
        </p:nvSpPr>
        <p:spPr>
          <a:xfrm>
            <a:off x="571472" y="1785926"/>
            <a:ext cx="1922321" cy="369332"/>
          </a:xfrm>
          <a:prstGeom prst="rect">
            <a:avLst/>
          </a:prstGeom>
        </p:spPr>
        <p:txBody>
          <a:bodyPr wrap="none">
            <a:spAutoFit/>
          </a:bodyPr>
          <a:lstStyle/>
          <a:p>
            <a:r>
              <a:rPr lang="de-DE" b="1" dirty="0" smtClean="0">
                <a:latin typeface="Times New Roman" pitchFamily="18" charset="0"/>
                <a:cs typeface="Times New Roman" pitchFamily="18" charset="0"/>
              </a:rPr>
              <a:t>High pass filters: </a:t>
            </a:r>
          </a:p>
        </p:txBody>
      </p:sp>
      <p:pic>
        <p:nvPicPr>
          <p:cNvPr id="16" name="Picture 7"/>
          <p:cNvPicPr>
            <a:picLocks noChangeAspect="1" noChangeArrowheads="1"/>
          </p:cNvPicPr>
          <p:nvPr/>
        </p:nvPicPr>
        <p:blipFill>
          <a:blip r:embed="rId3" cstate="print"/>
          <a:srcRect/>
          <a:stretch>
            <a:fillRect/>
          </a:stretch>
        </p:blipFill>
        <p:spPr bwMode="auto">
          <a:xfrm>
            <a:off x="2285984" y="1714488"/>
            <a:ext cx="2333625" cy="590550"/>
          </a:xfrm>
          <a:prstGeom prst="rect">
            <a:avLst/>
          </a:prstGeom>
          <a:noFill/>
          <a:ln w="9525">
            <a:noFill/>
            <a:miter lim="800000"/>
            <a:headEnd/>
            <a:tailEnd/>
          </a:ln>
          <a:effectLst/>
        </p:spPr>
      </p:pic>
      <p:pic>
        <p:nvPicPr>
          <p:cNvPr id="142338" name="Picture 2"/>
          <p:cNvPicPr>
            <a:picLocks noChangeAspect="1" noChangeArrowheads="1"/>
          </p:cNvPicPr>
          <p:nvPr/>
        </p:nvPicPr>
        <p:blipFill>
          <a:blip r:embed="rId4" cstate="print"/>
          <a:srcRect/>
          <a:stretch>
            <a:fillRect/>
          </a:stretch>
        </p:blipFill>
        <p:spPr bwMode="auto">
          <a:xfrm>
            <a:off x="642910" y="2428868"/>
            <a:ext cx="4533900" cy="219075"/>
          </a:xfrm>
          <a:prstGeom prst="rect">
            <a:avLst/>
          </a:prstGeom>
          <a:noFill/>
          <a:ln w="9525">
            <a:noFill/>
            <a:miter lim="800000"/>
            <a:headEnd/>
            <a:tailEnd/>
          </a:ln>
          <a:effectLst/>
        </p:spPr>
      </p:pic>
      <p:pic>
        <p:nvPicPr>
          <p:cNvPr id="142339" name="Picture 3"/>
          <p:cNvPicPr>
            <a:picLocks noChangeAspect="1" noChangeArrowheads="1"/>
          </p:cNvPicPr>
          <p:nvPr/>
        </p:nvPicPr>
        <p:blipFill>
          <a:blip r:embed="rId5" cstate="print"/>
          <a:srcRect/>
          <a:stretch>
            <a:fillRect/>
          </a:stretch>
        </p:blipFill>
        <p:spPr bwMode="auto">
          <a:xfrm>
            <a:off x="642910" y="2714620"/>
            <a:ext cx="2171700" cy="485775"/>
          </a:xfrm>
          <a:prstGeom prst="rect">
            <a:avLst/>
          </a:prstGeom>
          <a:noFill/>
          <a:ln w="9525">
            <a:noFill/>
            <a:miter lim="800000"/>
            <a:headEnd/>
            <a:tailEnd/>
          </a:ln>
          <a:effectLst/>
        </p:spPr>
      </p:pic>
      <p:pic>
        <p:nvPicPr>
          <p:cNvPr id="142340" name="Picture 4"/>
          <p:cNvPicPr>
            <a:picLocks noChangeAspect="1" noChangeArrowheads="1"/>
          </p:cNvPicPr>
          <p:nvPr/>
        </p:nvPicPr>
        <p:blipFill>
          <a:blip r:embed="rId6" cstate="print"/>
          <a:srcRect/>
          <a:stretch>
            <a:fillRect/>
          </a:stretch>
        </p:blipFill>
        <p:spPr bwMode="auto">
          <a:xfrm>
            <a:off x="785786" y="3143248"/>
            <a:ext cx="5915025" cy="2457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16</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428596" y="1214422"/>
            <a:ext cx="8715404"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Second order active filters building blocks</a:t>
            </a:r>
            <a:endParaRPr lang="de-DE" b="1" dirty="0">
              <a:latin typeface="Times New Roman" pitchFamily="18" charset="0"/>
              <a:cs typeface="Times New Roman" pitchFamily="18" charset="0"/>
            </a:endParaRPr>
          </a:p>
        </p:txBody>
      </p:sp>
      <p:sp>
        <p:nvSpPr>
          <p:cNvPr id="13" name="Rectangle 12"/>
          <p:cNvSpPr/>
          <p:nvPr/>
        </p:nvSpPr>
        <p:spPr>
          <a:xfrm>
            <a:off x="571472" y="1571612"/>
            <a:ext cx="2800767" cy="369332"/>
          </a:xfrm>
          <a:prstGeom prst="rect">
            <a:avLst/>
          </a:prstGeom>
        </p:spPr>
        <p:txBody>
          <a:bodyPr wrap="none">
            <a:spAutoFit/>
          </a:bodyPr>
          <a:lstStyle/>
          <a:p>
            <a:r>
              <a:rPr lang="de-DE" b="1" dirty="0" smtClean="0">
                <a:latin typeface="Times New Roman" pitchFamily="18" charset="0"/>
                <a:cs typeface="Times New Roman" pitchFamily="18" charset="0"/>
              </a:rPr>
              <a:t>High pass filters example: </a:t>
            </a:r>
          </a:p>
        </p:txBody>
      </p:sp>
      <p:pic>
        <p:nvPicPr>
          <p:cNvPr id="143362" name="Picture 2"/>
          <p:cNvPicPr>
            <a:picLocks noChangeAspect="1" noChangeArrowheads="1"/>
          </p:cNvPicPr>
          <p:nvPr/>
        </p:nvPicPr>
        <p:blipFill>
          <a:blip r:embed="rId3" cstate="print"/>
          <a:srcRect/>
          <a:stretch>
            <a:fillRect/>
          </a:stretch>
        </p:blipFill>
        <p:spPr bwMode="auto">
          <a:xfrm>
            <a:off x="642910" y="2071678"/>
            <a:ext cx="6010275" cy="1333500"/>
          </a:xfrm>
          <a:prstGeom prst="rect">
            <a:avLst/>
          </a:prstGeom>
          <a:noFill/>
          <a:ln w="9525">
            <a:noFill/>
            <a:miter lim="800000"/>
            <a:headEnd/>
            <a:tailEnd/>
          </a:ln>
          <a:effectLst/>
        </p:spPr>
      </p:pic>
      <p:pic>
        <p:nvPicPr>
          <p:cNvPr id="143363" name="Picture 3"/>
          <p:cNvPicPr>
            <a:picLocks noChangeAspect="1" noChangeArrowheads="1"/>
          </p:cNvPicPr>
          <p:nvPr/>
        </p:nvPicPr>
        <p:blipFill>
          <a:blip r:embed="rId4" cstate="print"/>
          <a:srcRect/>
          <a:stretch>
            <a:fillRect/>
          </a:stretch>
        </p:blipFill>
        <p:spPr bwMode="auto">
          <a:xfrm>
            <a:off x="571472" y="3571876"/>
            <a:ext cx="5943600" cy="1676400"/>
          </a:xfrm>
          <a:prstGeom prst="rect">
            <a:avLst/>
          </a:prstGeom>
          <a:noFill/>
          <a:ln w="9525">
            <a:noFill/>
            <a:miter lim="800000"/>
            <a:headEnd/>
            <a:tailEnd/>
          </a:ln>
          <a:effectLst/>
        </p:spPr>
      </p:pic>
      <p:pic>
        <p:nvPicPr>
          <p:cNvPr id="143364" name="Picture 4"/>
          <p:cNvPicPr>
            <a:picLocks noChangeAspect="1" noChangeArrowheads="1"/>
          </p:cNvPicPr>
          <p:nvPr/>
        </p:nvPicPr>
        <p:blipFill>
          <a:blip r:embed="rId5" cstate="print"/>
          <a:srcRect/>
          <a:stretch>
            <a:fillRect/>
          </a:stretch>
        </p:blipFill>
        <p:spPr bwMode="auto">
          <a:xfrm>
            <a:off x="571472" y="5214950"/>
            <a:ext cx="5876925" cy="1057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17</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428596" y="1214422"/>
            <a:ext cx="8715404"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Second order active filters building blocks</a:t>
            </a:r>
            <a:endParaRPr lang="de-DE" b="1" dirty="0">
              <a:latin typeface="Times New Roman" pitchFamily="18" charset="0"/>
              <a:cs typeface="Times New Roman" pitchFamily="18" charset="0"/>
            </a:endParaRPr>
          </a:p>
        </p:txBody>
      </p:sp>
      <p:sp>
        <p:nvSpPr>
          <p:cNvPr id="13" name="Rectangle 12"/>
          <p:cNvSpPr/>
          <p:nvPr/>
        </p:nvSpPr>
        <p:spPr>
          <a:xfrm>
            <a:off x="571472" y="1571612"/>
            <a:ext cx="2800767" cy="369332"/>
          </a:xfrm>
          <a:prstGeom prst="rect">
            <a:avLst/>
          </a:prstGeom>
        </p:spPr>
        <p:txBody>
          <a:bodyPr wrap="none">
            <a:spAutoFit/>
          </a:bodyPr>
          <a:lstStyle/>
          <a:p>
            <a:r>
              <a:rPr lang="de-DE" b="1" dirty="0" smtClean="0">
                <a:latin typeface="Times New Roman" pitchFamily="18" charset="0"/>
                <a:cs typeface="Times New Roman" pitchFamily="18" charset="0"/>
              </a:rPr>
              <a:t>High pass filters example: </a:t>
            </a:r>
          </a:p>
        </p:txBody>
      </p:sp>
      <p:pic>
        <p:nvPicPr>
          <p:cNvPr id="144386" name="Picture 2"/>
          <p:cNvPicPr>
            <a:picLocks noChangeAspect="1" noChangeArrowheads="1"/>
          </p:cNvPicPr>
          <p:nvPr/>
        </p:nvPicPr>
        <p:blipFill>
          <a:blip r:embed="rId3" cstate="print"/>
          <a:srcRect/>
          <a:stretch>
            <a:fillRect/>
          </a:stretch>
        </p:blipFill>
        <p:spPr bwMode="auto">
          <a:xfrm>
            <a:off x="237456" y="2000240"/>
            <a:ext cx="5338315" cy="3185906"/>
          </a:xfrm>
          <a:prstGeom prst="rect">
            <a:avLst/>
          </a:prstGeom>
          <a:noFill/>
          <a:ln w="9525">
            <a:noFill/>
            <a:miter lim="800000"/>
            <a:headEnd/>
            <a:tailEnd/>
          </a:ln>
          <a:effectLst/>
        </p:spPr>
      </p:pic>
      <p:pic>
        <p:nvPicPr>
          <p:cNvPr id="144387" name="Picture 3"/>
          <p:cNvPicPr>
            <a:picLocks noChangeAspect="1" noChangeArrowheads="1"/>
          </p:cNvPicPr>
          <p:nvPr/>
        </p:nvPicPr>
        <p:blipFill>
          <a:blip r:embed="rId4" cstate="print"/>
          <a:srcRect/>
          <a:stretch>
            <a:fillRect/>
          </a:stretch>
        </p:blipFill>
        <p:spPr bwMode="auto">
          <a:xfrm>
            <a:off x="5786446" y="3929066"/>
            <a:ext cx="2838450" cy="1514475"/>
          </a:xfrm>
          <a:prstGeom prst="rect">
            <a:avLst/>
          </a:prstGeom>
          <a:noFill/>
          <a:ln w="9525">
            <a:noFill/>
            <a:miter lim="800000"/>
            <a:headEnd/>
            <a:tailEnd/>
          </a:ln>
          <a:effectLst/>
        </p:spPr>
      </p:pic>
      <p:pic>
        <p:nvPicPr>
          <p:cNvPr id="144388" name="Picture 4"/>
          <p:cNvPicPr>
            <a:picLocks noChangeAspect="1" noChangeArrowheads="1"/>
          </p:cNvPicPr>
          <p:nvPr/>
        </p:nvPicPr>
        <p:blipFill>
          <a:blip r:embed="rId5" cstate="print"/>
          <a:srcRect/>
          <a:stretch>
            <a:fillRect/>
          </a:stretch>
        </p:blipFill>
        <p:spPr bwMode="auto">
          <a:xfrm>
            <a:off x="5642159" y="1785926"/>
            <a:ext cx="3501842" cy="1714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18</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428596" y="1214422"/>
            <a:ext cx="8715404"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Second order active filters building blocks</a:t>
            </a:r>
            <a:endParaRPr lang="de-DE" b="1" dirty="0">
              <a:latin typeface="Times New Roman" pitchFamily="18" charset="0"/>
              <a:cs typeface="Times New Roman" pitchFamily="18" charset="0"/>
            </a:endParaRPr>
          </a:p>
        </p:txBody>
      </p:sp>
      <p:sp>
        <p:nvSpPr>
          <p:cNvPr id="13" name="Rectangle 12"/>
          <p:cNvSpPr/>
          <p:nvPr/>
        </p:nvSpPr>
        <p:spPr>
          <a:xfrm>
            <a:off x="571472" y="1571612"/>
            <a:ext cx="2973891" cy="369332"/>
          </a:xfrm>
          <a:prstGeom prst="rect">
            <a:avLst/>
          </a:prstGeom>
        </p:spPr>
        <p:txBody>
          <a:bodyPr wrap="none">
            <a:spAutoFit/>
          </a:bodyPr>
          <a:lstStyle/>
          <a:p>
            <a:r>
              <a:rPr lang="de-DE" b="1" dirty="0" smtClean="0">
                <a:latin typeface="Times New Roman" pitchFamily="18" charset="0"/>
                <a:cs typeface="Times New Roman" pitchFamily="18" charset="0"/>
              </a:rPr>
              <a:t>High pass filters example 2: </a:t>
            </a:r>
          </a:p>
        </p:txBody>
      </p:sp>
      <p:pic>
        <p:nvPicPr>
          <p:cNvPr id="145410" name="Picture 2"/>
          <p:cNvPicPr>
            <a:picLocks noChangeAspect="1" noChangeArrowheads="1"/>
          </p:cNvPicPr>
          <p:nvPr/>
        </p:nvPicPr>
        <p:blipFill>
          <a:blip r:embed="rId3" cstate="print"/>
          <a:srcRect/>
          <a:stretch>
            <a:fillRect/>
          </a:stretch>
        </p:blipFill>
        <p:spPr bwMode="auto">
          <a:xfrm>
            <a:off x="500034" y="2000240"/>
            <a:ext cx="6334125" cy="1114425"/>
          </a:xfrm>
          <a:prstGeom prst="rect">
            <a:avLst/>
          </a:prstGeom>
          <a:noFill/>
          <a:ln w="9525">
            <a:noFill/>
            <a:miter lim="800000"/>
            <a:headEnd/>
            <a:tailEnd/>
          </a:ln>
          <a:effectLst/>
        </p:spPr>
      </p:pic>
      <p:pic>
        <p:nvPicPr>
          <p:cNvPr id="145411" name="Picture 3"/>
          <p:cNvPicPr>
            <a:picLocks noChangeAspect="1" noChangeArrowheads="1"/>
          </p:cNvPicPr>
          <p:nvPr/>
        </p:nvPicPr>
        <p:blipFill>
          <a:blip r:embed="rId4" cstate="print"/>
          <a:srcRect/>
          <a:stretch>
            <a:fillRect/>
          </a:stretch>
        </p:blipFill>
        <p:spPr bwMode="auto">
          <a:xfrm>
            <a:off x="571472" y="3214686"/>
            <a:ext cx="6372225" cy="2809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19</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428596" y="1214422"/>
            <a:ext cx="8715404"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Active Bandpass filters: Two approaches to design band pass filters</a:t>
            </a:r>
            <a:endParaRPr lang="de-DE" b="1" dirty="0">
              <a:latin typeface="Times New Roman" pitchFamily="18" charset="0"/>
              <a:cs typeface="Times New Roman" pitchFamily="18" charset="0"/>
            </a:endParaRPr>
          </a:p>
        </p:txBody>
      </p:sp>
      <p:pic>
        <p:nvPicPr>
          <p:cNvPr id="14344" name="Picture 8"/>
          <p:cNvPicPr>
            <a:picLocks noChangeAspect="1" noChangeArrowheads="1"/>
          </p:cNvPicPr>
          <p:nvPr/>
        </p:nvPicPr>
        <p:blipFill>
          <a:blip r:embed="rId3" cstate="print"/>
          <a:srcRect/>
          <a:stretch>
            <a:fillRect/>
          </a:stretch>
        </p:blipFill>
        <p:spPr bwMode="auto">
          <a:xfrm>
            <a:off x="642910" y="2000240"/>
            <a:ext cx="4357718" cy="707604"/>
          </a:xfrm>
          <a:prstGeom prst="rect">
            <a:avLst/>
          </a:prstGeom>
          <a:noFill/>
          <a:ln w="9525">
            <a:noFill/>
            <a:miter lim="800000"/>
            <a:headEnd/>
            <a:tailEnd/>
          </a:ln>
          <a:effectLst/>
        </p:spPr>
      </p:pic>
      <p:pic>
        <p:nvPicPr>
          <p:cNvPr id="14346" name="Picture 10"/>
          <p:cNvPicPr>
            <a:picLocks noChangeAspect="1" noChangeArrowheads="1"/>
          </p:cNvPicPr>
          <p:nvPr/>
        </p:nvPicPr>
        <p:blipFill>
          <a:blip r:embed="rId4" cstate="print"/>
          <a:srcRect/>
          <a:stretch>
            <a:fillRect/>
          </a:stretch>
        </p:blipFill>
        <p:spPr bwMode="auto">
          <a:xfrm>
            <a:off x="714348" y="5357826"/>
            <a:ext cx="3381375" cy="714375"/>
          </a:xfrm>
          <a:prstGeom prst="rect">
            <a:avLst/>
          </a:prstGeom>
          <a:noFill/>
          <a:ln w="9525">
            <a:noFill/>
            <a:miter lim="800000"/>
            <a:headEnd/>
            <a:tailEnd/>
          </a:ln>
          <a:effectLst/>
        </p:spPr>
      </p:pic>
      <p:sp>
        <p:nvSpPr>
          <p:cNvPr id="23" name="Rectangle 22"/>
          <p:cNvSpPr/>
          <p:nvPr/>
        </p:nvSpPr>
        <p:spPr>
          <a:xfrm>
            <a:off x="642910" y="1714488"/>
            <a:ext cx="8065349" cy="369332"/>
          </a:xfrm>
          <a:prstGeom prst="rect">
            <a:avLst/>
          </a:prstGeom>
        </p:spPr>
        <p:txBody>
          <a:bodyPr wrap="none">
            <a:spAutoFit/>
          </a:bodyPr>
          <a:lstStyle/>
          <a:p>
            <a:pPr marL="342900" indent="-342900"/>
            <a:r>
              <a:rPr lang="de-DE" b="1" dirty="0" smtClean="0">
                <a:latin typeface="Times New Roman" pitchFamily="18" charset="0"/>
                <a:cs typeface="Times New Roman" pitchFamily="18" charset="0"/>
              </a:rPr>
              <a:t>1. Cascade of a low pass and high pass filter (used for low Q filters or wideband)</a:t>
            </a:r>
          </a:p>
        </p:txBody>
      </p:sp>
      <p:pic>
        <p:nvPicPr>
          <p:cNvPr id="14348" name="Picture 12"/>
          <p:cNvPicPr>
            <a:picLocks noChangeAspect="1" noChangeArrowheads="1"/>
          </p:cNvPicPr>
          <p:nvPr/>
        </p:nvPicPr>
        <p:blipFill>
          <a:blip r:embed="rId5" cstate="print"/>
          <a:srcRect/>
          <a:stretch>
            <a:fillRect/>
          </a:stretch>
        </p:blipFill>
        <p:spPr bwMode="auto">
          <a:xfrm>
            <a:off x="928662" y="2643182"/>
            <a:ext cx="3338522" cy="1853843"/>
          </a:xfrm>
          <a:prstGeom prst="rect">
            <a:avLst/>
          </a:prstGeom>
          <a:noFill/>
          <a:ln w="9525">
            <a:noFill/>
            <a:miter lim="800000"/>
            <a:headEnd/>
            <a:tailEnd/>
          </a:ln>
          <a:effectLst/>
        </p:spPr>
      </p:pic>
      <p:pic>
        <p:nvPicPr>
          <p:cNvPr id="15" name="Picture 17"/>
          <p:cNvPicPr>
            <a:picLocks noChangeAspect="1" noChangeArrowheads="1"/>
          </p:cNvPicPr>
          <p:nvPr/>
        </p:nvPicPr>
        <p:blipFill>
          <a:blip r:embed="rId6" cstate="print"/>
          <a:srcRect/>
          <a:stretch>
            <a:fillRect/>
          </a:stretch>
        </p:blipFill>
        <p:spPr bwMode="auto">
          <a:xfrm>
            <a:off x="1071538" y="4500570"/>
            <a:ext cx="2961929" cy="785818"/>
          </a:xfrm>
          <a:prstGeom prst="rect">
            <a:avLst/>
          </a:prstGeom>
          <a:noFill/>
          <a:ln w="9525">
            <a:noFill/>
            <a:miter lim="800000"/>
            <a:headEnd/>
            <a:tailEnd/>
          </a:ln>
          <a:effectLst/>
        </p:spPr>
      </p:pic>
      <p:pic>
        <p:nvPicPr>
          <p:cNvPr id="149506" name="Picture 2"/>
          <p:cNvPicPr>
            <a:picLocks noChangeAspect="1" noChangeArrowheads="1"/>
          </p:cNvPicPr>
          <p:nvPr/>
        </p:nvPicPr>
        <p:blipFill>
          <a:blip r:embed="rId7" cstate="print"/>
          <a:srcRect/>
          <a:stretch>
            <a:fillRect/>
          </a:stretch>
        </p:blipFill>
        <p:spPr bwMode="auto">
          <a:xfrm>
            <a:off x="4562475" y="2214554"/>
            <a:ext cx="4581525" cy="2314575"/>
          </a:xfrm>
          <a:prstGeom prst="rect">
            <a:avLst/>
          </a:prstGeom>
          <a:noFill/>
          <a:ln w="9525">
            <a:noFill/>
            <a:miter lim="800000"/>
            <a:headEnd/>
            <a:tailEnd/>
          </a:ln>
          <a:effectLst/>
        </p:spPr>
      </p:pic>
      <p:pic>
        <p:nvPicPr>
          <p:cNvPr id="149507" name="Picture 3"/>
          <p:cNvPicPr>
            <a:picLocks noChangeAspect="1" noChangeArrowheads="1"/>
          </p:cNvPicPr>
          <p:nvPr/>
        </p:nvPicPr>
        <p:blipFill>
          <a:blip r:embed="rId8" cstate="print"/>
          <a:srcRect/>
          <a:stretch>
            <a:fillRect/>
          </a:stretch>
        </p:blipFill>
        <p:spPr bwMode="auto">
          <a:xfrm>
            <a:off x="6215074" y="4786322"/>
            <a:ext cx="1219200" cy="952500"/>
          </a:xfrm>
          <a:prstGeom prst="rect">
            <a:avLst/>
          </a:prstGeom>
          <a:noFill/>
          <a:ln w="9525">
            <a:noFill/>
            <a:miter lim="800000"/>
            <a:headEnd/>
            <a:tailEnd/>
          </a:ln>
          <a:effectLst/>
        </p:spPr>
      </p:pic>
      <p:pic>
        <p:nvPicPr>
          <p:cNvPr id="149508" name="Picture 4"/>
          <p:cNvPicPr>
            <a:picLocks noChangeAspect="1" noChangeArrowheads="1"/>
          </p:cNvPicPr>
          <p:nvPr/>
        </p:nvPicPr>
        <p:blipFill>
          <a:blip r:embed="rId9" cstate="print"/>
          <a:srcRect/>
          <a:stretch>
            <a:fillRect/>
          </a:stretch>
        </p:blipFill>
        <p:spPr bwMode="auto">
          <a:xfrm>
            <a:off x="7643834" y="4929198"/>
            <a:ext cx="1171575" cy="466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4786346"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Intended Learning Outcomes (ILO’s)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a:t>
            </a:fld>
            <a:endParaRPr lang="en-US"/>
          </a:p>
        </p:txBody>
      </p:sp>
      <p:cxnSp>
        <p:nvCxnSpPr>
          <p:cNvPr id="9" name="Straight Connector 8"/>
          <p:cNvCxnSpPr/>
          <p:nvPr/>
        </p:nvCxnSpPr>
        <p:spPr>
          <a:xfrm rot="10800000">
            <a:off x="428596" y="1071546"/>
            <a:ext cx="400052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5361" name="Rectangle 1"/>
          <p:cNvSpPr>
            <a:spLocks noChangeArrowheads="1"/>
          </p:cNvSpPr>
          <p:nvPr/>
        </p:nvSpPr>
        <p:spPr bwMode="auto">
          <a:xfrm>
            <a:off x="285752" y="1110509"/>
            <a:ext cx="8572528"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Arial" pitchFamily="34" charset="0"/>
              <a:buChar char="•"/>
            </a:pPr>
            <a:r>
              <a:rPr lang="en-US" sz="2000" b="1" dirty="0" smtClean="0"/>
              <a:t> </a:t>
            </a:r>
            <a:r>
              <a:rPr lang="en-US" sz="2000" dirty="0" smtClean="0">
                <a:latin typeface="Times New Roman" pitchFamily="18" charset="0"/>
                <a:cs typeface="Times New Roman" pitchFamily="18" charset="0"/>
              </a:rPr>
              <a:t>To be able to apply the linear network analysis methods in the Laplace domain, (mesh analysis, node analysis, and network theorems and circuits transformation).  </a:t>
            </a:r>
            <a:endParaRPr lang="de-DE" sz="2000" dirty="0" smtClean="0">
              <a:latin typeface="Times New Roman" pitchFamily="18" charset="0"/>
              <a:cs typeface="Times New Roman" pitchFamily="18" charset="0"/>
            </a:endParaRPr>
          </a:p>
          <a:p>
            <a:pPr lvl="0">
              <a:buFont typeface="Arial" pitchFamily="34" charset="0"/>
              <a:buChar char="•"/>
            </a:pPr>
            <a:r>
              <a:rPr lang="en-US" sz="2000" dirty="0" smtClean="0">
                <a:latin typeface="Times New Roman" pitchFamily="18" charset="0"/>
                <a:cs typeface="Times New Roman" pitchFamily="18" charset="0"/>
              </a:rPr>
              <a:t> To be able to apply the circuit synthesis methods in the implementation of LTI systems (transfer functions).</a:t>
            </a:r>
            <a:endParaRPr lang="de-DE" sz="2000" dirty="0" smtClean="0">
              <a:latin typeface="Times New Roman" pitchFamily="18" charset="0"/>
              <a:cs typeface="Times New Roman" pitchFamily="18" charset="0"/>
            </a:endParaRPr>
          </a:p>
          <a:p>
            <a:pPr lvl="0">
              <a:buFont typeface="Arial" pitchFamily="34" charset="0"/>
              <a:buChar char="•"/>
            </a:pPr>
            <a:r>
              <a:rPr lang="en-US" sz="2000" dirty="0" smtClean="0">
                <a:latin typeface="Times New Roman" pitchFamily="18" charset="0"/>
                <a:cs typeface="Times New Roman" pitchFamily="18" charset="0"/>
              </a:rPr>
              <a:t> To understand two ports elements representation.</a:t>
            </a:r>
            <a:endParaRPr lang="de-DE" sz="2000" dirty="0" smtClean="0">
              <a:latin typeface="Times New Roman" pitchFamily="18" charset="0"/>
              <a:cs typeface="Times New Roman" pitchFamily="18" charset="0"/>
            </a:endParaRPr>
          </a:p>
          <a:p>
            <a:pPr lvl="0">
              <a:buFont typeface="Arial" pitchFamily="34" charset="0"/>
              <a:buChar char="•"/>
            </a:pPr>
            <a:r>
              <a:rPr lang="en-US" sz="2000" dirty="0" smtClean="0">
                <a:latin typeface="Times New Roman" pitchFamily="18" charset="0"/>
                <a:cs typeface="Times New Roman" pitchFamily="18" charset="0"/>
              </a:rPr>
              <a:t> To be able to solve circuits with two ports elements</a:t>
            </a:r>
            <a:endParaRPr lang="de-DE" sz="2000" dirty="0" smtClean="0">
              <a:latin typeface="Times New Roman" pitchFamily="18" charset="0"/>
              <a:cs typeface="Times New Roman" pitchFamily="18" charset="0"/>
            </a:endParaRPr>
          </a:p>
          <a:p>
            <a:pPr lvl="0">
              <a:buFont typeface="Arial" pitchFamily="34" charset="0"/>
              <a:buChar char="•"/>
            </a:pPr>
            <a:r>
              <a:rPr lang="en-US" sz="2000" dirty="0" smtClean="0">
                <a:latin typeface="Times New Roman" pitchFamily="18" charset="0"/>
                <a:cs typeface="Times New Roman" pitchFamily="18" charset="0"/>
              </a:rPr>
              <a:t> To be able to determine and analyze  the frequency response of the systems</a:t>
            </a:r>
            <a:endParaRPr lang="de-DE" sz="2000" dirty="0" smtClean="0">
              <a:latin typeface="Times New Roman" pitchFamily="18" charset="0"/>
              <a:cs typeface="Times New Roman" pitchFamily="18" charset="0"/>
            </a:endParaRPr>
          </a:p>
          <a:p>
            <a:pPr lvl="0">
              <a:buFont typeface="Arial" pitchFamily="34" charset="0"/>
              <a:buChar char="•"/>
            </a:pPr>
            <a:r>
              <a:rPr lang="en-US" sz="2000" dirty="0" smtClean="0">
                <a:latin typeface="Times New Roman" pitchFamily="18" charset="0"/>
                <a:cs typeface="Times New Roman" pitchFamily="18" charset="0"/>
              </a:rPr>
              <a:t> To be able to analyze different types of analog filters (active and passive).</a:t>
            </a:r>
            <a:endParaRPr lang="de-DE" sz="2000" dirty="0" smtClean="0">
              <a:latin typeface="Times New Roman" pitchFamily="18" charset="0"/>
              <a:cs typeface="Times New Roman" pitchFamily="18" charset="0"/>
            </a:endParaRPr>
          </a:p>
          <a:p>
            <a:pPr lvl="0">
              <a:buFont typeface="Arial" pitchFamily="34" charset="0"/>
              <a:buChar char="•"/>
            </a:pPr>
            <a:r>
              <a:rPr lang="en-US" sz="2000" dirty="0" smtClean="0">
                <a:latin typeface="Times New Roman" pitchFamily="18" charset="0"/>
                <a:cs typeface="Times New Roman" pitchFamily="18" charset="0"/>
              </a:rPr>
              <a:t> To be able to design and implement different types of analog filters </a:t>
            </a:r>
            <a:endParaRPr lang="de-DE" sz="2000" dirty="0" smtClean="0">
              <a:latin typeface="Times New Roman" pitchFamily="18" charset="0"/>
              <a:cs typeface="Times New Roman" pitchFamily="18" charset="0"/>
            </a:endParaRPr>
          </a:p>
          <a:p>
            <a:pPr lvl="0">
              <a:buFont typeface="Arial" pitchFamily="34" charset="0"/>
              <a:buChar char="•"/>
            </a:pPr>
            <a:r>
              <a:rPr lang="en-US" sz="2000" dirty="0" smtClean="0">
                <a:latin typeface="Times New Roman" pitchFamily="18" charset="0"/>
                <a:cs typeface="Times New Roman" pitchFamily="18" charset="0"/>
              </a:rPr>
              <a:t> To understand the graph representation of electric networks</a:t>
            </a:r>
            <a:endParaRPr lang="de-DE" sz="2000" dirty="0" smtClean="0">
              <a:latin typeface="Times New Roman" pitchFamily="18" charset="0"/>
              <a:cs typeface="Times New Roman" pitchFamily="18" charset="0"/>
            </a:endParaRPr>
          </a:p>
          <a:p>
            <a:pPr lvl="0">
              <a:buFont typeface="Arial" pitchFamily="34" charset="0"/>
              <a:buChar char="•"/>
            </a:pPr>
            <a:r>
              <a:rPr lang="en-US" sz="2000" dirty="0" smtClean="0">
                <a:latin typeface="Times New Roman" pitchFamily="18" charset="0"/>
                <a:cs typeface="Times New Roman" pitchFamily="18" charset="0"/>
              </a:rPr>
              <a:t> To apply the graph theory concepts in solving electric networks</a:t>
            </a:r>
            <a:endParaRPr lang="de-DE" sz="2000" dirty="0" smtClean="0">
              <a:latin typeface="Times New Roman" pitchFamily="18" charset="0"/>
              <a:cs typeface="Times New Roman" pitchFamily="18" charset="0"/>
            </a:endParaRPr>
          </a:p>
          <a:p>
            <a:pPr lvl="0">
              <a:buFont typeface="Arial" pitchFamily="34" charset="0"/>
              <a:buChar char="•"/>
            </a:pPr>
            <a:r>
              <a:rPr lang="en-US" sz="2000" dirty="0" smtClean="0">
                <a:latin typeface="Times New Roman" pitchFamily="18" charset="0"/>
                <a:cs typeface="Times New Roman" pitchFamily="18" charset="0"/>
              </a:rPr>
              <a:t> To be able to use CAD tools (ORCAD , MATLAB) in simulating  and synthesizing electric networks </a:t>
            </a:r>
            <a:endParaRPr lang="de-DE" sz="2000" dirty="0" smtClean="0">
              <a:latin typeface="Times New Roman" pitchFamily="18" charset="0"/>
              <a:cs typeface="Times New Roman" pitchFamily="18" charset="0"/>
            </a:endParaRPr>
          </a:p>
          <a:p>
            <a:pPr lvl="0">
              <a:buFont typeface="Arial" pitchFamily="34" charset="0"/>
              <a:buChar char="•"/>
            </a:pPr>
            <a:r>
              <a:rPr lang="en-US" sz="2000" dirty="0" smtClean="0">
                <a:latin typeface="Times New Roman" pitchFamily="18" charset="0"/>
                <a:cs typeface="Times New Roman" pitchFamily="18" charset="0"/>
              </a:rPr>
              <a:t> To acquire interaction and communication skills</a:t>
            </a:r>
            <a:endParaRPr lang="de-DE" sz="20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20</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428596" y="1214422"/>
            <a:ext cx="8715404"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Active Bandpass filters:</a:t>
            </a:r>
            <a:endParaRPr lang="de-DE" b="1" dirty="0">
              <a:latin typeface="Times New Roman" pitchFamily="18" charset="0"/>
              <a:cs typeface="Times New Roman" pitchFamily="18" charset="0"/>
            </a:endParaRPr>
          </a:p>
        </p:txBody>
      </p:sp>
      <p:pic>
        <p:nvPicPr>
          <p:cNvPr id="146434" name="Picture 2"/>
          <p:cNvPicPr>
            <a:picLocks noChangeAspect="1" noChangeArrowheads="1"/>
          </p:cNvPicPr>
          <p:nvPr/>
        </p:nvPicPr>
        <p:blipFill>
          <a:blip r:embed="rId3" cstate="print"/>
          <a:srcRect/>
          <a:stretch>
            <a:fillRect/>
          </a:stretch>
        </p:blipFill>
        <p:spPr bwMode="auto">
          <a:xfrm>
            <a:off x="5786446" y="2143116"/>
            <a:ext cx="3181350" cy="1962150"/>
          </a:xfrm>
          <a:prstGeom prst="rect">
            <a:avLst/>
          </a:prstGeom>
          <a:noFill/>
          <a:ln w="9525">
            <a:noFill/>
            <a:miter lim="800000"/>
            <a:headEnd/>
            <a:tailEnd/>
          </a:ln>
          <a:effectLst/>
        </p:spPr>
      </p:pic>
      <p:pic>
        <p:nvPicPr>
          <p:cNvPr id="146435" name="Picture 3"/>
          <p:cNvPicPr>
            <a:picLocks noChangeAspect="1" noChangeArrowheads="1"/>
          </p:cNvPicPr>
          <p:nvPr/>
        </p:nvPicPr>
        <p:blipFill>
          <a:blip r:embed="rId4" cstate="print"/>
          <a:srcRect/>
          <a:stretch>
            <a:fillRect/>
          </a:stretch>
        </p:blipFill>
        <p:spPr bwMode="auto">
          <a:xfrm>
            <a:off x="285720" y="2428868"/>
            <a:ext cx="5000625" cy="495300"/>
          </a:xfrm>
          <a:prstGeom prst="rect">
            <a:avLst/>
          </a:prstGeom>
          <a:noFill/>
          <a:ln w="9525">
            <a:noFill/>
            <a:miter lim="800000"/>
            <a:headEnd/>
            <a:tailEnd/>
          </a:ln>
          <a:effectLst/>
        </p:spPr>
      </p:pic>
      <p:pic>
        <p:nvPicPr>
          <p:cNvPr id="146436" name="Picture 4"/>
          <p:cNvPicPr>
            <a:picLocks noChangeAspect="1" noChangeArrowheads="1"/>
          </p:cNvPicPr>
          <p:nvPr/>
        </p:nvPicPr>
        <p:blipFill>
          <a:blip r:embed="rId5" cstate="print"/>
          <a:srcRect/>
          <a:stretch>
            <a:fillRect/>
          </a:stretch>
        </p:blipFill>
        <p:spPr bwMode="auto">
          <a:xfrm>
            <a:off x="357158" y="2857496"/>
            <a:ext cx="4953000" cy="762000"/>
          </a:xfrm>
          <a:prstGeom prst="rect">
            <a:avLst/>
          </a:prstGeom>
          <a:noFill/>
          <a:ln w="9525">
            <a:noFill/>
            <a:miter lim="800000"/>
            <a:headEnd/>
            <a:tailEnd/>
          </a:ln>
          <a:effectLst/>
        </p:spPr>
      </p:pic>
      <p:pic>
        <p:nvPicPr>
          <p:cNvPr id="146437" name="Picture 5"/>
          <p:cNvPicPr>
            <a:picLocks noChangeAspect="1" noChangeArrowheads="1"/>
          </p:cNvPicPr>
          <p:nvPr/>
        </p:nvPicPr>
        <p:blipFill>
          <a:blip r:embed="rId6" cstate="print"/>
          <a:srcRect/>
          <a:stretch>
            <a:fillRect/>
          </a:stretch>
        </p:blipFill>
        <p:spPr bwMode="auto">
          <a:xfrm>
            <a:off x="642910" y="3714752"/>
            <a:ext cx="3886200" cy="285750"/>
          </a:xfrm>
          <a:prstGeom prst="rect">
            <a:avLst/>
          </a:prstGeom>
          <a:noFill/>
          <a:ln w="9525">
            <a:noFill/>
            <a:miter lim="800000"/>
            <a:headEnd/>
            <a:tailEnd/>
          </a:ln>
          <a:effectLst/>
        </p:spPr>
      </p:pic>
      <p:pic>
        <p:nvPicPr>
          <p:cNvPr id="146438" name="Picture 6"/>
          <p:cNvPicPr>
            <a:picLocks noChangeAspect="1" noChangeArrowheads="1"/>
          </p:cNvPicPr>
          <p:nvPr/>
        </p:nvPicPr>
        <p:blipFill>
          <a:blip r:embed="rId7" cstate="print"/>
          <a:srcRect/>
          <a:stretch>
            <a:fillRect/>
          </a:stretch>
        </p:blipFill>
        <p:spPr bwMode="auto">
          <a:xfrm>
            <a:off x="714348" y="4071942"/>
            <a:ext cx="2933700" cy="704850"/>
          </a:xfrm>
          <a:prstGeom prst="rect">
            <a:avLst/>
          </a:prstGeom>
          <a:noFill/>
          <a:ln w="9525">
            <a:noFill/>
            <a:miter lim="800000"/>
            <a:headEnd/>
            <a:tailEnd/>
          </a:ln>
          <a:effectLst/>
        </p:spPr>
      </p:pic>
      <p:pic>
        <p:nvPicPr>
          <p:cNvPr id="146439" name="Picture 7"/>
          <p:cNvPicPr>
            <a:picLocks noChangeAspect="1" noChangeArrowheads="1"/>
          </p:cNvPicPr>
          <p:nvPr/>
        </p:nvPicPr>
        <p:blipFill>
          <a:blip r:embed="rId8" cstate="print"/>
          <a:srcRect/>
          <a:stretch>
            <a:fillRect/>
          </a:stretch>
        </p:blipFill>
        <p:spPr bwMode="auto">
          <a:xfrm>
            <a:off x="500034" y="1857364"/>
            <a:ext cx="4543422" cy="635383"/>
          </a:xfrm>
          <a:prstGeom prst="rect">
            <a:avLst/>
          </a:prstGeom>
          <a:noFill/>
          <a:ln w="9525">
            <a:noFill/>
            <a:miter lim="800000"/>
            <a:headEnd/>
            <a:tailEnd/>
          </a:ln>
          <a:effectLst/>
        </p:spPr>
      </p:pic>
      <p:sp>
        <p:nvSpPr>
          <p:cNvPr id="20" name="Rectangle 19"/>
          <p:cNvSpPr/>
          <p:nvPr/>
        </p:nvSpPr>
        <p:spPr>
          <a:xfrm>
            <a:off x="500034" y="1500174"/>
            <a:ext cx="5701561" cy="369332"/>
          </a:xfrm>
          <a:prstGeom prst="rect">
            <a:avLst/>
          </a:prstGeom>
        </p:spPr>
        <p:txBody>
          <a:bodyPr wrap="none">
            <a:spAutoFit/>
          </a:bodyPr>
          <a:lstStyle/>
          <a:p>
            <a:pPr marL="342900" indent="-342900"/>
            <a:r>
              <a:rPr lang="de-DE" b="1" dirty="0" smtClean="0">
                <a:latin typeface="Times New Roman" pitchFamily="18" charset="0"/>
                <a:cs typeface="Times New Roman" pitchFamily="18" charset="0"/>
              </a:rPr>
              <a:t>2. Direct design (used for narrow band filters or high Q)</a:t>
            </a:r>
          </a:p>
        </p:txBody>
      </p:sp>
      <p:pic>
        <p:nvPicPr>
          <p:cNvPr id="146441" name="Picture 9"/>
          <p:cNvPicPr>
            <a:picLocks noChangeAspect="1" noChangeArrowheads="1"/>
          </p:cNvPicPr>
          <p:nvPr/>
        </p:nvPicPr>
        <p:blipFill>
          <a:blip r:embed="rId9" cstate="print"/>
          <a:srcRect/>
          <a:stretch>
            <a:fillRect/>
          </a:stretch>
        </p:blipFill>
        <p:spPr bwMode="auto">
          <a:xfrm>
            <a:off x="642910" y="4857760"/>
            <a:ext cx="6219825" cy="1247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21</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3" name="Rectangle 12"/>
          <p:cNvSpPr/>
          <p:nvPr/>
        </p:nvSpPr>
        <p:spPr>
          <a:xfrm>
            <a:off x="357158" y="1142984"/>
            <a:ext cx="2537874" cy="369332"/>
          </a:xfrm>
          <a:prstGeom prst="rect">
            <a:avLst/>
          </a:prstGeom>
        </p:spPr>
        <p:txBody>
          <a:bodyPr wrap="none">
            <a:spAutoFit/>
          </a:bodyPr>
          <a:lstStyle/>
          <a:p>
            <a:r>
              <a:rPr lang="de-DE" b="1" dirty="0" smtClean="0">
                <a:latin typeface="Times New Roman" pitchFamily="18" charset="0"/>
                <a:cs typeface="Times New Roman" pitchFamily="18" charset="0"/>
              </a:rPr>
              <a:t>Bandpass active filters: </a:t>
            </a:r>
          </a:p>
        </p:txBody>
      </p:sp>
      <p:pic>
        <p:nvPicPr>
          <p:cNvPr id="147458" name="Picture 2"/>
          <p:cNvPicPr>
            <a:picLocks noChangeAspect="1" noChangeArrowheads="1"/>
          </p:cNvPicPr>
          <p:nvPr/>
        </p:nvPicPr>
        <p:blipFill>
          <a:blip r:embed="rId3" cstate="print"/>
          <a:srcRect/>
          <a:stretch>
            <a:fillRect/>
          </a:stretch>
        </p:blipFill>
        <p:spPr bwMode="auto">
          <a:xfrm>
            <a:off x="357158" y="2285992"/>
            <a:ext cx="6172200" cy="1285875"/>
          </a:xfrm>
          <a:prstGeom prst="rect">
            <a:avLst/>
          </a:prstGeom>
          <a:noFill/>
          <a:ln w="9525">
            <a:noFill/>
            <a:miter lim="800000"/>
            <a:headEnd/>
            <a:tailEnd/>
          </a:ln>
          <a:effectLst/>
        </p:spPr>
      </p:pic>
      <p:pic>
        <p:nvPicPr>
          <p:cNvPr id="147459" name="Picture 3"/>
          <p:cNvPicPr>
            <a:picLocks noChangeAspect="1" noChangeArrowheads="1"/>
          </p:cNvPicPr>
          <p:nvPr/>
        </p:nvPicPr>
        <p:blipFill>
          <a:blip r:embed="rId4" cstate="print"/>
          <a:srcRect/>
          <a:stretch>
            <a:fillRect/>
          </a:stretch>
        </p:blipFill>
        <p:spPr bwMode="auto">
          <a:xfrm>
            <a:off x="285720" y="1643050"/>
            <a:ext cx="6200775" cy="628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22</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3" name="Rectangle 12"/>
          <p:cNvSpPr/>
          <p:nvPr/>
        </p:nvSpPr>
        <p:spPr>
          <a:xfrm>
            <a:off x="428596" y="1214422"/>
            <a:ext cx="2525050" cy="369332"/>
          </a:xfrm>
          <a:prstGeom prst="rect">
            <a:avLst/>
          </a:prstGeom>
        </p:spPr>
        <p:txBody>
          <a:bodyPr wrap="none">
            <a:spAutoFit/>
          </a:bodyPr>
          <a:lstStyle/>
          <a:p>
            <a:r>
              <a:rPr lang="de-DE" b="1" dirty="0" smtClean="0">
                <a:latin typeface="Times New Roman" pitchFamily="18" charset="0"/>
                <a:cs typeface="Times New Roman" pitchFamily="18" charset="0"/>
              </a:rPr>
              <a:t>Bandstop active filters: </a:t>
            </a:r>
          </a:p>
        </p:txBody>
      </p:sp>
      <p:pic>
        <p:nvPicPr>
          <p:cNvPr id="14345" name="Picture 9"/>
          <p:cNvPicPr>
            <a:picLocks noChangeAspect="1" noChangeArrowheads="1"/>
          </p:cNvPicPr>
          <p:nvPr/>
        </p:nvPicPr>
        <p:blipFill>
          <a:blip r:embed="rId3" cstate="print"/>
          <a:srcRect/>
          <a:stretch>
            <a:fillRect/>
          </a:stretch>
        </p:blipFill>
        <p:spPr bwMode="auto">
          <a:xfrm>
            <a:off x="714347" y="2000240"/>
            <a:ext cx="4055245" cy="1643074"/>
          </a:xfrm>
          <a:prstGeom prst="rect">
            <a:avLst/>
          </a:prstGeom>
          <a:noFill/>
          <a:ln w="9525">
            <a:noFill/>
            <a:miter lim="800000"/>
            <a:headEnd/>
            <a:tailEnd/>
          </a:ln>
          <a:effectLst/>
        </p:spPr>
      </p:pic>
      <p:sp>
        <p:nvSpPr>
          <p:cNvPr id="16" name="Rectangle 15"/>
          <p:cNvSpPr/>
          <p:nvPr/>
        </p:nvSpPr>
        <p:spPr>
          <a:xfrm>
            <a:off x="500034" y="1571612"/>
            <a:ext cx="5803833" cy="369332"/>
          </a:xfrm>
          <a:prstGeom prst="rect">
            <a:avLst/>
          </a:prstGeom>
        </p:spPr>
        <p:txBody>
          <a:bodyPr wrap="none">
            <a:spAutoFit/>
          </a:bodyPr>
          <a:lstStyle/>
          <a:p>
            <a:pPr marL="342900" indent="-342900"/>
            <a:r>
              <a:rPr lang="de-DE" b="1" dirty="0" smtClean="0">
                <a:latin typeface="Times New Roman" pitchFamily="18" charset="0"/>
                <a:cs typeface="Times New Roman" pitchFamily="18" charset="0"/>
              </a:rPr>
              <a:t> 1. Parallel combination of a low pass and high pass filter </a:t>
            </a:r>
          </a:p>
        </p:txBody>
      </p:sp>
      <p:pic>
        <p:nvPicPr>
          <p:cNvPr id="11" name="Picture 18"/>
          <p:cNvPicPr>
            <a:picLocks noChangeAspect="1" noChangeArrowheads="1"/>
          </p:cNvPicPr>
          <p:nvPr/>
        </p:nvPicPr>
        <p:blipFill>
          <a:blip r:embed="rId4" cstate="print"/>
          <a:srcRect/>
          <a:stretch>
            <a:fillRect/>
          </a:stretch>
        </p:blipFill>
        <p:spPr bwMode="auto">
          <a:xfrm>
            <a:off x="571472" y="3929066"/>
            <a:ext cx="3335078" cy="857256"/>
          </a:xfrm>
          <a:prstGeom prst="rect">
            <a:avLst/>
          </a:prstGeom>
          <a:noFill/>
          <a:ln w="9525">
            <a:noFill/>
            <a:miter lim="800000"/>
            <a:headEnd/>
            <a:tailEnd/>
          </a:ln>
          <a:effectLst/>
        </p:spPr>
      </p:pic>
      <p:pic>
        <p:nvPicPr>
          <p:cNvPr id="148486" name="Picture 6"/>
          <p:cNvPicPr>
            <a:picLocks noChangeAspect="1" noChangeArrowheads="1"/>
          </p:cNvPicPr>
          <p:nvPr/>
        </p:nvPicPr>
        <p:blipFill>
          <a:blip r:embed="rId5" cstate="print"/>
          <a:srcRect/>
          <a:stretch>
            <a:fillRect/>
          </a:stretch>
        </p:blipFill>
        <p:spPr bwMode="auto">
          <a:xfrm>
            <a:off x="5286380" y="2000240"/>
            <a:ext cx="3552825" cy="2286000"/>
          </a:xfrm>
          <a:prstGeom prst="rect">
            <a:avLst/>
          </a:prstGeom>
          <a:noFill/>
          <a:ln w="9525">
            <a:noFill/>
            <a:miter lim="800000"/>
            <a:headEnd/>
            <a:tailEnd/>
          </a:ln>
          <a:effectLst/>
        </p:spPr>
      </p:pic>
      <p:pic>
        <p:nvPicPr>
          <p:cNvPr id="148487" name="Picture 7"/>
          <p:cNvPicPr>
            <a:picLocks noChangeAspect="1" noChangeArrowheads="1"/>
          </p:cNvPicPr>
          <p:nvPr/>
        </p:nvPicPr>
        <p:blipFill>
          <a:blip r:embed="rId6" cstate="print"/>
          <a:srcRect/>
          <a:stretch>
            <a:fillRect/>
          </a:stretch>
        </p:blipFill>
        <p:spPr bwMode="auto">
          <a:xfrm>
            <a:off x="5643570" y="4286256"/>
            <a:ext cx="2600325" cy="1924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23</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3" name="Rectangle 12"/>
          <p:cNvSpPr/>
          <p:nvPr/>
        </p:nvSpPr>
        <p:spPr>
          <a:xfrm>
            <a:off x="428596" y="1214422"/>
            <a:ext cx="2525050" cy="369332"/>
          </a:xfrm>
          <a:prstGeom prst="rect">
            <a:avLst/>
          </a:prstGeom>
        </p:spPr>
        <p:txBody>
          <a:bodyPr wrap="none">
            <a:spAutoFit/>
          </a:bodyPr>
          <a:lstStyle/>
          <a:p>
            <a:r>
              <a:rPr lang="de-DE" b="1" dirty="0" smtClean="0">
                <a:latin typeface="Times New Roman" pitchFamily="18" charset="0"/>
                <a:cs typeface="Times New Roman" pitchFamily="18" charset="0"/>
              </a:rPr>
              <a:t>Bandstop active filters: </a:t>
            </a:r>
          </a:p>
        </p:txBody>
      </p:sp>
      <p:sp>
        <p:nvSpPr>
          <p:cNvPr id="12" name="Rectangle 11"/>
          <p:cNvSpPr/>
          <p:nvPr/>
        </p:nvSpPr>
        <p:spPr>
          <a:xfrm>
            <a:off x="500034" y="1714488"/>
            <a:ext cx="5701561" cy="369332"/>
          </a:xfrm>
          <a:prstGeom prst="rect">
            <a:avLst/>
          </a:prstGeom>
        </p:spPr>
        <p:txBody>
          <a:bodyPr wrap="none">
            <a:spAutoFit/>
          </a:bodyPr>
          <a:lstStyle/>
          <a:p>
            <a:pPr marL="342900" indent="-342900"/>
            <a:r>
              <a:rPr lang="de-DE" b="1" dirty="0" smtClean="0">
                <a:latin typeface="Times New Roman" pitchFamily="18" charset="0"/>
                <a:cs typeface="Times New Roman" pitchFamily="18" charset="0"/>
              </a:rPr>
              <a:t>2. Direct design (used for narrow band filters or high Q)</a:t>
            </a:r>
          </a:p>
        </p:txBody>
      </p:sp>
      <p:pic>
        <p:nvPicPr>
          <p:cNvPr id="148482" name="Picture 2"/>
          <p:cNvPicPr>
            <a:picLocks noChangeAspect="1" noChangeArrowheads="1"/>
          </p:cNvPicPr>
          <p:nvPr/>
        </p:nvPicPr>
        <p:blipFill>
          <a:blip r:embed="rId3" cstate="print"/>
          <a:srcRect/>
          <a:stretch>
            <a:fillRect/>
          </a:stretch>
        </p:blipFill>
        <p:spPr bwMode="auto">
          <a:xfrm>
            <a:off x="6357950" y="1928802"/>
            <a:ext cx="2371725" cy="1638300"/>
          </a:xfrm>
          <a:prstGeom prst="rect">
            <a:avLst/>
          </a:prstGeom>
          <a:noFill/>
          <a:ln w="9525">
            <a:noFill/>
            <a:miter lim="800000"/>
            <a:headEnd/>
            <a:tailEnd/>
          </a:ln>
          <a:effectLst/>
        </p:spPr>
      </p:pic>
      <p:pic>
        <p:nvPicPr>
          <p:cNvPr id="148483" name="Picture 3"/>
          <p:cNvPicPr>
            <a:picLocks noChangeAspect="1" noChangeArrowheads="1"/>
          </p:cNvPicPr>
          <p:nvPr/>
        </p:nvPicPr>
        <p:blipFill>
          <a:blip r:embed="rId4" cstate="print"/>
          <a:srcRect/>
          <a:stretch>
            <a:fillRect/>
          </a:stretch>
        </p:blipFill>
        <p:spPr bwMode="auto">
          <a:xfrm>
            <a:off x="428596" y="2214554"/>
            <a:ext cx="5476875" cy="571500"/>
          </a:xfrm>
          <a:prstGeom prst="rect">
            <a:avLst/>
          </a:prstGeom>
          <a:noFill/>
          <a:ln w="9525">
            <a:noFill/>
            <a:miter lim="800000"/>
            <a:headEnd/>
            <a:tailEnd/>
          </a:ln>
          <a:effectLst/>
        </p:spPr>
      </p:pic>
      <p:pic>
        <p:nvPicPr>
          <p:cNvPr id="148484" name="Picture 4"/>
          <p:cNvPicPr>
            <a:picLocks noChangeAspect="1" noChangeArrowheads="1"/>
          </p:cNvPicPr>
          <p:nvPr/>
        </p:nvPicPr>
        <p:blipFill>
          <a:blip r:embed="rId5" cstate="print"/>
          <a:srcRect/>
          <a:stretch>
            <a:fillRect/>
          </a:stretch>
        </p:blipFill>
        <p:spPr bwMode="auto">
          <a:xfrm>
            <a:off x="428596" y="2857496"/>
            <a:ext cx="3619500" cy="542925"/>
          </a:xfrm>
          <a:prstGeom prst="rect">
            <a:avLst/>
          </a:prstGeom>
          <a:noFill/>
          <a:ln w="9525">
            <a:noFill/>
            <a:miter lim="800000"/>
            <a:headEnd/>
            <a:tailEnd/>
          </a:ln>
          <a:effectLst/>
        </p:spPr>
      </p:pic>
      <p:sp>
        <p:nvSpPr>
          <p:cNvPr id="15" name="Rectangle 14"/>
          <p:cNvSpPr/>
          <p:nvPr/>
        </p:nvSpPr>
        <p:spPr>
          <a:xfrm>
            <a:off x="571472" y="3500438"/>
            <a:ext cx="4017125" cy="369332"/>
          </a:xfrm>
          <a:prstGeom prst="rect">
            <a:avLst/>
          </a:prstGeom>
        </p:spPr>
        <p:txBody>
          <a:bodyPr wrap="none">
            <a:spAutoFit/>
          </a:bodyPr>
          <a:lstStyle/>
          <a:p>
            <a:r>
              <a:rPr lang="de-DE" b="1" dirty="0" smtClean="0">
                <a:latin typeface="Times New Roman" pitchFamily="18" charset="0"/>
                <a:cs typeface="Times New Roman" pitchFamily="18" charset="0"/>
              </a:rPr>
              <a:t>For the circuit to perform as band stop</a:t>
            </a:r>
            <a:endParaRPr lang="de-DE" dirty="0"/>
          </a:p>
        </p:txBody>
      </p:sp>
      <p:pic>
        <p:nvPicPr>
          <p:cNvPr id="148485" name="Picture 5"/>
          <p:cNvPicPr>
            <a:picLocks noChangeAspect="1" noChangeArrowheads="1"/>
          </p:cNvPicPr>
          <p:nvPr/>
        </p:nvPicPr>
        <p:blipFill>
          <a:blip r:embed="rId6" cstate="print"/>
          <a:srcRect/>
          <a:stretch>
            <a:fillRect/>
          </a:stretch>
        </p:blipFill>
        <p:spPr bwMode="auto">
          <a:xfrm>
            <a:off x="4500562" y="3571876"/>
            <a:ext cx="2333625" cy="323850"/>
          </a:xfrm>
          <a:prstGeom prst="rect">
            <a:avLst/>
          </a:prstGeom>
          <a:noFill/>
          <a:ln w="9525">
            <a:noFill/>
            <a:miter lim="800000"/>
            <a:headEnd/>
            <a:tailEnd/>
          </a:ln>
          <a:effectLst/>
        </p:spPr>
      </p:pic>
      <p:pic>
        <p:nvPicPr>
          <p:cNvPr id="150530" name="Picture 2"/>
          <p:cNvPicPr>
            <a:picLocks noChangeAspect="1" noChangeArrowheads="1"/>
          </p:cNvPicPr>
          <p:nvPr/>
        </p:nvPicPr>
        <p:blipFill>
          <a:blip r:embed="rId7" cstate="print"/>
          <a:srcRect/>
          <a:stretch>
            <a:fillRect/>
          </a:stretch>
        </p:blipFill>
        <p:spPr bwMode="auto">
          <a:xfrm>
            <a:off x="571472" y="4000504"/>
            <a:ext cx="3105150" cy="228600"/>
          </a:xfrm>
          <a:prstGeom prst="rect">
            <a:avLst/>
          </a:prstGeom>
          <a:noFill/>
          <a:ln w="9525">
            <a:noFill/>
            <a:miter lim="800000"/>
            <a:headEnd/>
            <a:tailEnd/>
          </a:ln>
          <a:effectLst/>
        </p:spPr>
      </p:pic>
      <p:pic>
        <p:nvPicPr>
          <p:cNvPr id="150531" name="Picture 3"/>
          <p:cNvPicPr>
            <a:picLocks noChangeAspect="1" noChangeArrowheads="1"/>
          </p:cNvPicPr>
          <p:nvPr/>
        </p:nvPicPr>
        <p:blipFill>
          <a:blip r:embed="rId8" cstate="print"/>
          <a:srcRect/>
          <a:stretch>
            <a:fillRect/>
          </a:stretch>
        </p:blipFill>
        <p:spPr bwMode="auto">
          <a:xfrm>
            <a:off x="642910" y="4214818"/>
            <a:ext cx="2181225" cy="552450"/>
          </a:xfrm>
          <a:prstGeom prst="rect">
            <a:avLst/>
          </a:prstGeom>
          <a:noFill/>
          <a:ln w="9525">
            <a:noFill/>
            <a:miter lim="800000"/>
            <a:headEnd/>
            <a:tailEnd/>
          </a:ln>
          <a:effectLst/>
        </p:spPr>
      </p:pic>
      <p:pic>
        <p:nvPicPr>
          <p:cNvPr id="150532" name="Picture 4"/>
          <p:cNvPicPr>
            <a:picLocks noChangeAspect="1" noChangeArrowheads="1"/>
          </p:cNvPicPr>
          <p:nvPr/>
        </p:nvPicPr>
        <p:blipFill>
          <a:blip r:embed="rId9" cstate="print"/>
          <a:srcRect/>
          <a:stretch>
            <a:fillRect/>
          </a:stretch>
        </p:blipFill>
        <p:spPr bwMode="auto">
          <a:xfrm>
            <a:off x="642910" y="4786322"/>
            <a:ext cx="781050" cy="495300"/>
          </a:xfrm>
          <a:prstGeom prst="rect">
            <a:avLst/>
          </a:prstGeom>
          <a:noFill/>
          <a:ln w="9525">
            <a:noFill/>
            <a:miter lim="800000"/>
            <a:headEnd/>
            <a:tailEnd/>
          </a:ln>
          <a:effectLst/>
        </p:spPr>
      </p:pic>
      <p:pic>
        <p:nvPicPr>
          <p:cNvPr id="150533" name="Picture 5"/>
          <p:cNvPicPr>
            <a:picLocks noChangeAspect="1" noChangeArrowheads="1"/>
          </p:cNvPicPr>
          <p:nvPr/>
        </p:nvPicPr>
        <p:blipFill>
          <a:blip r:embed="rId10" cstate="print"/>
          <a:srcRect/>
          <a:stretch>
            <a:fillRect/>
          </a:stretch>
        </p:blipFill>
        <p:spPr bwMode="auto">
          <a:xfrm>
            <a:off x="500034" y="5429264"/>
            <a:ext cx="6172200" cy="447675"/>
          </a:xfrm>
          <a:prstGeom prst="rect">
            <a:avLst/>
          </a:prstGeom>
          <a:noFill/>
          <a:ln w="9525">
            <a:noFill/>
            <a:miter lim="800000"/>
            <a:headEnd/>
            <a:tailEnd/>
          </a:ln>
          <a:effectLst/>
        </p:spPr>
      </p:pic>
      <p:pic>
        <p:nvPicPr>
          <p:cNvPr id="150534" name="Picture 6"/>
          <p:cNvPicPr>
            <a:picLocks noChangeAspect="1" noChangeArrowheads="1"/>
          </p:cNvPicPr>
          <p:nvPr/>
        </p:nvPicPr>
        <p:blipFill>
          <a:blip r:embed="rId11" cstate="print"/>
          <a:srcRect/>
          <a:stretch>
            <a:fillRect/>
          </a:stretch>
        </p:blipFill>
        <p:spPr bwMode="auto">
          <a:xfrm>
            <a:off x="1643042" y="4929198"/>
            <a:ext cx="2066925" cy="219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24</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3" name="Rectangle 12"/>
          <p:cNvSpPr/>
          <p:nvPr/>
        </p:nvSpPr>
        <p:spPr>
          <a:xfrm>
            <a:off x="428596" y="1214422"/>
            <a:ext cx="5092100" cy="369332"/>
          </a:xfrm>
          <a:prstGeom prst="rect">
            <a:avLst/>
          </a:prstGeom>
        </p:spPr>
        <p:txBody>
          <a:bodyPr wrap="none">
            <a:spAutoFit/>
          </a:bodyPr>
          <a:lstStyle/>
          <a:p>
            <a:r>
              <a:rPr lang="de-DE" b="1" dirty="0" smtClean="0">
                <a:latin typeface="Times New Roman" pitchFamily="18" charset="0"/>
                <a:cs typeface="Times New Roman" pitchFamily="18" charset="0"/>
              </a:rPr>
              <a:t>Scaling: magnitude scaling and frequency scaling </a:t>
            </a:r>
          </a:p>
        </p:txBody>
      </p:sp>
      <p:sp>
        <p:nvSpPr>
          <p:cNvPr id="12" name="Rectangle 11"/>
          <p:cNvSpPr/>
          <p:nvPr/>
        </p:nvSpPr>
        <p:spPr>
          <a:xfrm>
            <a:off x="500034" y="1571612"/>
            <a:ext cx="8636018" cy="369332"/>
          </a:xfrm>
          <a:prstGeom prst="rect">
            <a:avLst/>
          </a:prstGeom>
        </p:spPr>
        <p:txBody>
          <a:bodyPr wrap="none">
            <a:spAutoFit/>
          </a:bodyPr>
          <a:lstStyle/>
          <a:p>
            <a:pPr marL="342900" indent="-342900">
              <a:buAutoNum type="arabicPeriod"/>
            </a:pPr>
            <a:r>
              <a:rPr lang="de-DE" b="1" dirty="0" smtClean="0">
                <a:latin typeface="Times New Roman" pitchFamily="18" charset="0"/>
                <a:cs typeface="Times New Roman" pitchFamily="18" charset="0"/>
              </a:rPr>
              <a:t>Magnitude scaling is what we used to achieve a realizable design from a prototype.</a:t>
            </a:r>
          </a:p>
        </p:txBody>
      </p:sp>
      <p:pic>
        <p:nvPicPr>
          <p:cNvPr id="151554" name="Picture 2"/>
          <p:cNvPicPr>
            <a:picLocks noChangeAspect="1" noChangeArrowheads="1"/>
          </p:cNvPicPr>
          <p:nvPr/>
        </p:nvPicPr>
        <p:blipFill>
          <a:blip r:embed="rId3" cstate="print"/>
          <a:srcRect/>
          <a:stretch>
            <a:fillRect/>
          </a:stretch>
        </p:blipFill>
        <p:spPr bwMode="auto">
          <a:xfrm>
            <a:off x="852507" y="1928802"/>
            <a:ext cx="6505575" cy="895350"/>
          </a:xfrm>
          <a:prstGeom prst="rect">
            <a:avLst/>
          </a:prstGeom>
          <a:noFill/>
          <a:ln w="9525">
            <a:noFill/>
            <a:miter lim="800000"/>
            <a:headEnd/>
            <a:tailEnd/>
          </a:ln>
          <a:effectLst/>
        </p:spPr>
      </p:pic>
      <p:sp>
        <p:nvSpPr>
          <p:cNvPr id="20" name="Rectangle 19"/>
          <p:cNvSpPr/>
          <p:nvPr/>
        </p:nvSpPr>
        <p:spPr>
          <a:xfrm>
            <a:off x="500034" y="4071942"/>
            <a:ext cx="8143932" cy="369332"/>
          </a:xfrm>
          <a:prstGeom prst="rect">
            <a:avLst/>
          </a:prstGeom>
        </p:spPr>
        <p:txBody>
          <a:bodyPr wrap="square">
            <a:spAutoFit/>
          </a:bodyPr>
          <a:lstStyle/>
          <a:p>
            <a:pPr marL="342900" indent="-342900"/>
            <a:r>
              <a:rPr lang="de-DE" b="1" dirty="0" smtClean="0">
                <a:latin typeface="Times New Roman" pitchFamily="18" charset="0"/>
                <a:cs typeface="Times New Roman" pitchFamily="18" charset="0"/>
              </a:rPr>
              <a:t>2. Frequency scaling is used to change the cut off frequency of the filter .</a:t>
            </a:r>
          </a:p>
        </p:txBody>
      </p:sp>
      <p:pic>
        <p:nvPicPr>
          <p:cNvPr id="151557" name="Picture 5"/>
          <p:cNvPicPr>
            <a:picLocks noChangeAspect="1" noChangeArrowheads="1"/>
          </p:cNvPicPr>
          <p:nvPr/>
        </p:nvPicPr>
        <p:blipFill>
          <a:blip r:embed="rId4" cstate="print"/>
          <a:srcRect/>
          <a:stretch>
            <a:fillRect/>
          </a:stretch>
        </p:blipFill>
        <p:spPr bwMode="auto">
          <a:xfrm>
            <a:off x="1000100" y="2857496"/>
            <a:ext cx="2419105" cy="1143008"/>
          </a:xfrm>
          <a:prstGeom prst="rect">
            <a:avLst/>
          </a:prstGeom>
          <a:noFill/>
          <a:ln w="9525">
            <a:noFill/>
            <a:miter lim="800000"/>
            <a:headEnd/>
            <a:tailEnd/>
          </a:ln>
          <a:effectLst/>
        </p:spPr>
      </p:pic>
      <p:pic>
        <p:nvPicPr>
          <p:cNvPr id="151558" name="Picture 6"/>
          <p:cNvPicPr>
            <a:picLocks noChangeAspect="1" noChangeArrowheads="1"/>
          </p:cNvPicPr>
          <p:nvPr/>
        </p:nvPicPr>
        <p:blipFill>
          <a:blip r:embed="rId5" cstate="print"/>
          <a:srcRect/>
          <a:stretch>
            <a:fillRect/>
          </a:stretch>
        </p:blipFill>
        <p:spPr bwMode="auto">
          <a:xfrm>
            <a:off x="642911" y="4500570"/>
            <a:ext cx="5857916" cy="916663"/>
          </a:xfrm>
          <a:prstGeom prst="rect">
            <a:avLst/>
          </a:prstGeom>
          <a:noFill/>
          <a:ln w="9525">
            <a:noFill/>
            <a:miter lim="800000"/>
            <a:headEnd/>
            <a:tailEnd/>
          </a:ln>
          <a:effectLst/>
        </p:spPr>
      </p:pic>
      <p:pic>
        <p:nvPicPr>
          <p:cNvPr id="151559" name="Picture 7"/>
          <p:cNvPicPr>
            <a:picLocks noChangeAspect="1" noChangeArrowheads="1"/>
          </p:cNvPicPr>
          <p:nvPr/>
        </p:nvPicPr>
        <p:blipFill>
          <a:blip r:embed="rId6" cstate="print"/>
          <a:srcRect/>
          <a:stretch>
            <a:fillRect/>
          </a:stretch>
        </p:blipFill>
        <p:spPr bwMode="auto">
          <a:xfrm>
            <a:off x="6500826" y="4500570"/>
            <a:ext cx="2096868" cy="12858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25</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3" name="Rectangle 12"/>
          <p:cNvSpPr/>
          <p:nvPr/>
        </p:nvSpPr>
        <p:spPr>
          <a:xfrm>
            <a:off x="428596" y="1214422"/>
            <a:ext cx="3414396" cy="369332"/>
          </a:xfrm>
          <a:prstGeom prst="rect">
            <a:avLst/>
          </a:prstGeom>
        </p:spPr>
        <p:txBody>
          <a:bodyPr wrap="none">
            <a:spAutoFit/>
          </a:bodyPr>
          <a:lstStyle/>
          <a:p>
            <a:r>
              <a:rPr lang="de-DE" b="1" dirty="0" smtClean="0">
                <a:latin typeface="Times New Roman" pitchFamily="18" charset="0"/>
                <a:cs typeface="Times New Roman" pitchFamily="18" charset="0"/>
              </a:rPr>
              <a:t>Filter design from specifications:</a:t>
            </a:r>
          </a:p>
        </p:txBody>
      </p:sp>
      <p:pic>
        <p:nvPicPr>
          <p:cNvPr id="152579" name="Picture 3"/>
          <p:cNvPicPr>
            <a:picLocks noChangeAspect="1" noChangeArrowheads="1"/>
          </p:cNvPicPr>
          <p:nvPr/>
        </p:nvPicPr>
        <p:blipFill>
          <a:blip r:embed="rId3" cstate="print"/>
          <a:srcRect/>
          <a:stretch>
            <a:fillRect/>
          </a:stretch>
        </p:blipFill>
        <p:spPr bwMode="auto">
          <a:xfrm>
            <a:off x="5214942" y="1428736"/>
            <a:ext cx="3846091" cy="3571900"/>
          </a:xfrm>
          <a:prstGeom prst="rect">
            <a:avLst/>
          </a:prstGeom>
          <a:noFill/>
          <a:ln w="9525">
            <a:noFill/>
            <a:miter lim="800000"/>
            <a:headEnd/>
            <a:tailEnd/>
          </a:ln>
          <a:effectLst/>
        </p:spPr>
      </p:pic>
      <p:sp>
        <p:nvSpPr>
          <p:cNvPr id="16" name="Rectangle 15"/>
          <p:cNvSpPr/>
          <p:nvPr/>
        </p:nvSpPr>
        <p:spPr>
          <a:xfrm>
            <a:off x="428596" y="1571612"/>
            <a:ext cx="4790735" cy="646331"/>
          </a:xfrm>
          <a:prstGeom prst="rect">
            <a:avLst/>
          </a:prstGeom>
        </p:spPr>
        <p:txBody>
          <a:bodyPr wrap="none">
            <a:spAutoFit/>
          </a:bodyPr>
          <a:lstStyle/>
          <a:p>
            <a:pPr marL="342900" indent="-342900">
              <a:buAutoNum type="arabicPeriod"/>
            </a:pPr>
            <a:r>
              <a:rPr lang="de-DE" b="1" dirty="0" smtClean="0">
                <a:latin typeface="Times New Roman" pitchFamily="18" charset="0"/>
                <a:cs typeface="Times New Roman" pitchFamily="18" charset="0"/>
              </a:rPr>
              <a:t>Determine which type of the filter to design</a:t>
            </a:r>
          </a:p>
          <a:p>
            <a:pPr marL="342900" indent="-342900"/>
            <a:r>
              <a:rPr lang="de-DE" b="1" dirty="0" smtClean="0">
                <a:latin typeface="Times New Roman" pitchFamily="18" charset="0"/>
                <a:cs typeface="Times New Roman" pitchFamily="18" charset="0"/>
              </a:rPr>
              <a:t>(First order cascade, Butterworth...)</a:t>
            </a:r>
            <a:endParaRPr lang="de-DE" dirty="0"/>
          </a:p>
        </p:txBody>
      </p:sp>
      <p:sp>
        <p:nvSpPr>
          <p:cNvPr id="17" name="Rectangle 16"/>
          <p:cNvSpPr/>
          <p:nvPr/>
        </p:nvSpPr>
        <p:spPr>
          <a:xfrm>
            <a:off x="428596" y="2214554"/>
            <a:ext cx="4675319" cy="646331"/>
          </a:xfrm>
          <a:prstGeom prst="rect">
            <a:avLst/>
          </a:prstGeom>
        </p:spPr>
        <p:txBody>
          <a:bodyPr wrap="none">
            <a:spAutoFit/>
          </a:bodyPr>
          <a:lstStyle/>
          <a:p>
            <a:pPr marL="342900" indent="-342900"/>
            <a:r>
              <a:rPr lang="de-DE" b="1" dirty="0" smtClean="0">
                <a:latin typeface="Times New Roman" pitchFamily="18" charset="0"/>
                <a:cs typeface="Times New Roman" pitchFamily="18" charset="0"/>
              </a:rPr>
              <a:t>2. Determine which type of the filter to design</a:t>
            </a:r>
          </a:p>
          <a:p>
            <a:pPr marL="342900" indent="-342900"/>
            <a:r>
              <a:rPr lang="de-DE" b="1" dirty="0" smtClean="0">
                <a:latin typeface="Times New Roman" pitchFamily="18" charset="0"/>
                <a:cs typeface="Times New Roman" pitchFamily="18" charset="0"/>
              </a:rPr>
              <a:t>(low pass, high pass, band pass, band stop)</a:t>
            </a:r>
            <a:endParaRPr lang="de-DE" dirty="0"/>
          </a:p>
        </p:txBody>
      </p:sp>
      <p:sp>
        <p:nvSpPr>
          <p:cNvPr id="18" name="Rectangle 17"/>
          <p:cNvSpPr/>
          <p:nvPr/>
        </p:nvSpPr>
        <p:spPr>
          <a:xfrm>
            <a:off x="428597" y="2854107"/>
            <a:ext cx="4786346" cy="1200329"/>
          </a:xfrm>
          <a:prstGeom prst="rect">
            <a:avLst/>
          </a:prstGeom>
        </p:spPr>
        <p:txBody>
          <a:bodyPr wrap="square">
            <a:spAutoFit/>
          </a:bodyPr>
          <a:lstStyle/>
          <a:p>
            <a:pPr marL="342900" indent="-342900"/>
            <a:r>
              <a:rPr lang="de-DE" b="1" dirty="0" smtClean="0">
                <a:latin typeface="Times New Roman" pitchFamily="18" charset="0"/>
                <a:cs typeface="Times New Roman" pitchFamily="18" charset="0"/>
              </a:rPr>
              <a:t>3. The specifications are, the cut off frequency( </a:t>
            </a:r>
          </a:p>
          <a:p>
            <a:pPr marL="342900" indent="-342900"/>
            <a:r>
              <a:rPr lang="de-DE" b="1" dirty="0" smtClean="0">
                <a:latin typeface="Times New Roman" pitchFamily="18" charset="0"/>
                <a:cs typeface="Times New Roman" pitchFamily="18" charset="0"/>
              </a:rPr>
              <a:t>    frequencies), the gain, and a frequency </a:t>
            </a:r>
          </a:p>
          <a:p>
            <a:pPr marL="342900" indent="-342900"/>
            <a:r>
              <a:rPr lang="de-DE" b="1" dirty="0" smtClean="0">
                <a:latin typeface="Times New Roman" pitchFamily="18" charset="0"/>
                <a:cs typeface="Times New Roman" pitchFamily="18" charset="0"/>
              </a:rPr>
              <a:t>   Wmin at which the gain should be lower the </a:t>
            </a:r>
          </a:p>
          <a:p>
            <a:pPr marL="342900" indent="-342900"/>
            <a:r>
              <a:rPr lang="de-DE" b="1" dirty="0" smtClean="0">
                <a:latin typeface="Times New Roman" pitchFamily="18" charset="0"/>
                <a:cs typeface="Times New Roman" pitchFamily="18" charset="0"/>
              </a:rPr>
              <a:t>   Tmin</a:t>
            </a:r>
            <a:endParaRPr lang="de-DE" dirty="0"/>
          </a:p>
        </p:txBody>
      </p:sp>
      <p:sp>
        <p:nvSpPr>
          <p:cNvPr id="19" name="Rectangle 18"/>
          <p:cNvSpPr/>
          <p:nvPr/>
        </p:nvSpPr>
        <p:spPr>
          <a:xfrm>
            <a:off x="428597" y="4000504"/>
            <a:ext cx="4857784" cy="646331"/>
          </a:xfrm>
          <a:prstGeom prst="rect">
            <a:avLst/>
          </a:prstGeom>
        </p:spPr>
        <p:txBody>
          <a:bodyPr wrap="square">
            <a:spAutoFit/>
          </a:bodyPr>
          <a:lstStyle/>
          <a:p>
            <a:pPr marL="342900" indent="-342900"/>
            <a:r>
              <a:rPr lang="de-DE" b="1" dirty="0" smtClean="0">
                <a:latin typeface="Times New Roman" pitchFamily="18" charset="0"/>
                <a:cs typeface="Times New Roman" pitchFamily="18" charset="0"/>
              </a:rPr>
              <a:t>4. Determine by a formula the order of the </a:t>
            </a:r>
          </a:p>
          <a:p>
            <a:pPr marL="342900" indent="-342900"/>
            <a:r>
              <a:rPr lang="de-DE" b="1" dirty="0" smtClean="0">
                <a:latin typeface="Times New Roman" pitchFamily="18" charset="0"/>
                <a:cs typeface="Times New Roman" pitchFamily="18" charset="0"/>
              </a:rPr>
              <a:t>    filter (number of stages)</a:t>
            </a:r>
            <a:endParaRPr lang="de-DE" dirty="0"/>
          </a:p>
        </p:txBody>
      </p:sp>
      <p:sp>
        <p:nvSpPr>
          <p:cNvPr id="21" name="Rectangle 20"/>
          <p:cNvSpPr/>
          <p:nvPr/>
        </p:nvSpPr>
        <p:spPr>
          <a:xfrm>
            <a:off x="428596" y="4572008"/>
            <a:ext cx="4857784" cy="646331"/>
          </a:xfrm>
          <a:prstGeom prst="rect">
            <a:avLst/>
          </a:prstGeom>
        </p:spPr>
        <p:txBody>
          <a:bodyPr wrap="square">
            <a:spAutoFit/>
          </a:bodyPr>
          <a:lstStyle/>
          <a:p>
            <a:pPr marL="342900" indent="-342900"/>
            <a:r>
              <a:rPr lang="de-DE" b="1" dirty="0" smtClean="0">
                <a:latin typeface="Times New Roman" pitchFamily="18" charset="0"/>
                <a:cs typeface="Times New Roman" pitchFamily="18" charset="0"/>
              </a:rPr>
              <a:t>5. Find the transfer function of each stage, from </a:t>
            </a:r>
          </a:p>
          <a:p>
            <a:pPr marL="342900" indent="-342900"/>
            <a:r>
              <a:rPr lang="de-DE" b="1" dirty="0" smtClean="0">
                <a:latin typeface="Times New Roman" pitchFamily="18" charset="0"/>
                <a:cs typeface="Times New Roman" pitchFamily="18" charset="0"/>
              </a:rPr>
              <a:t>    table</a:t>
            </a:r>
            <a:endParaRPr lang="de-DE" dirty="0"/>
          </a:p>
        </p:txBody>
      </p:sp>
      <p:sp>
        <p:nvSpPr>
          <p:cNvPr id="22" name="Rectangle 21"/>
          <p:cNvSpPr/>
          <p:nvPr/>
        </p:nvSpPr>
        <p:spPr>
          <a:xfrm>
            <a:off x="428596" y="5140123"/>
            <a:ext cx="8643998" cy="369332"/>
          </a:xfrm>
          <a:prstGeom prst="rect">
            <a:avLst/>
          </a:prstGeom>
        </p:spPr>
        <p:txBody>
          <a:bodyPr wrap="square">
            <a:spAutoFit/>
          </a:bodyPr>
          <a:lstStyle/>
          <a:p>
            <a:pPr marL="342900" indent="-342900"/>
            <a:r>
              <a:rPr lang="de-DE" b="1" dirty="0" smtClean="0">
                <a:latin typeface="Times New Roman" pitchFamily="18" charset="0"/>
                <a:cs typeface="Times New Roman" pitchFamily="18" charset="0"/>
              </a:rPr>
              <a:t>6. Frequency scale the transfer functions to fit with the cut off frequency specified</a:t>
            </a:r>
            <a:endParaRPr lang="de-DE" dirty="0"/>
          </a:p>
        </p:txBody>
      </p:sp>
      <p:sp>
        <p:nvSpPr>
          <p:cNvPr id="23" name="Rectangle 22"/>
          <p:cNvSpPr/>
          <p:nvPr/>
        </p:nvSpPr>
        <p:spPr>
          <a:xfrm>
            <a:off x="428596" y="5500702"/>
            <a:ext cx="8643998" cy="369332"/>
          </a:xfrm>
          <a:prstGeom prst="rect">
            <a:avLst/>
          </a:prstGeom>
        </p:spPr>
        <p:txBody>
          <a:bodyPr wrap="square">
            <a:spAutoFit/>
          </a:bodyPr>
          <a:lstStyle/>
          <a:p>
            <a:pPr marL="342900" indent="-342900"/>
            <a:r>
              <a:rPr lang="de-DE" b="1" dirty="0" smtClean="0">
                <a:latin typeface="Times New Roman" pitchFamily="18" charset="0"/>
                <a:cs typeface="Times New Roman" pitchFamily="18" charset="0"/>
              </a:rPr>
              <a:t>7. Build and connect the transfer functions to finish the design.</a:t>
            </a:r>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26</a:t>
            </a:fld>
            <a:endParaRPr lang="en-US"/>
          </a:p>
        </p:txBody>
      </p:sp>
      <p:cxnSp>
        <p:nvCxnSpPr>
          <p:cNvPr id="9" name="Straight Connector 8"/>
          <p:cNvCxnSpPr/>
          <p:nvPr/>
        </p:nvCxnSpPr>
        <p:spPr>
          <a:xfrm rot="10800000">
            <a:off x="428596" y="1071546"/>
            <a:ext cx="150019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3" name="Rectangle 12"/>
          <p:cNvSpPr/>
          <p:nvPr/>
        </p:nvSpPr>
        <p:spPr>
          <a:xfrm>
            <a:off x="428596" y="1214422"/>
            <a:ext cx="3414396" cy="369332"/>
          </a:xfrm>
          <a:prstGeom prst="rect">
            <a:avLst/>
          </a:prstGeom>
        </p:spPr>
        <p:txBody>
          <a:bodyPr wrap="none">
            <a:spAutoFit/>
          </a:bodyPr>
          <a:lstStyle/>
          <a:p>
            <a:r>
              <a:rPr lang="de-DE" b="1" dirty="0" smtClean="0">
                <a:latin typeface="Times New Roman" pitchFamily="18" charset="0"/>
                <a:cs typeface="Times New Roman" pitchFamily="18" charset="0"/>
              </a:rPr>
              <a:t>Filter design from specifications:</a:t>
            </a:r>
          </a:p>
        </p:txBody>
      </p:sp>
      <p:sp>
        <p:nvSpPr>
          <p:cNvPr id="16" name="Rectangle 15"/>
          <p:cNvSpPr/>
          <p:nvPr/>
        </p:nvSpPr>
        <p:spPr>
          <a:xfrm>
            <a:off x="428596" y="1571612"/>
            <a:ext cx="6643734" cy="923330"/>
          </a:xfrm>
          <a:prstGeom prst="rect">
            <a:avLst/>
          </a:prstGeom>
        </p:spPr>
        <p:txBody>
          <a:bodyPr wrap="square">
            <a:spAutoFit/>
          </a:bodyPr>
          <a:lstStyle/>
          <a:p>
            <a:pPr marL="342900" indent="-342900"/>
            <a:r>
              <a:rPr lang="de-DE" b="1" dirty="0" smtClean="0">
                <a:latin typeface="Times New Roman" pitchFamily="18" charset="0"/>
                <a:cs typeface="Times New Roman" pitchFamily="18" charset="0"/>
              </a:rPr>
              <a:t>Many types of filters are available, we will learn only (First order </a:t>
            </a:r>
          </a:p>
          <a:p>
            <a:pPr marL="342900" indent="-342900"/>
            <a:r>
              <a:rPr lang="de-DE" b="1" dirty="0" smtClean="0">
                <a:latin typeface="Times New Roman" pitchFamily="18" charset="0"/>
                <a:cs typeface="Times New Roman" pitchFamily="18" charset="0"/>
              </a:rPr>
              <a:t>cascade, Butterworth...) the others Chebychev, Bessel... are not </a:t>
            </a:r>
          </a:p>
          <a:p>
            <a:pPr marL="342900" indent="-342900"/>
            <a:r>
              <a:rPr lang="de-DE" b="1" dirty="0" smtClean="0">
                <a:latin typeface="Times New Roman" pitchFamily="18" charset="0"/>
                <a:cs typeface="Times New Roman" pitchFamily="18" charset="0"/>
              </a:rPr>
              <a:t>considereed here</a:t>
            </a:r>
            <a:endParaRPr lang="de-DE" dirty="0"/>
          </a:p>
        </p:txBody>
      </p:sp>
      <p:sp>
        <p:nvSpPr>
          <p:cNvPr id="20" name="Rectangle 19"/>
          <p:cNvSpPr/>
          <p:nvPr/>
        </p:nvSpPr>
        <p:spPr>
          <a:xfrm>
            <a:off x="428596" y="2643182"/>
            <a:ext cx="8358246" cy="646331"/>
          </a:xfrm>
          <a:prstGeom prst="rect">
            <a:avLst/>
          </a:prstGeom>
        </p:spPr>
        <p:txBody>
          <a:bodyPr wrap="square">
            <a:spAutoFit/>
          </a:bodyPr>
          <a:lstStyle/>
          <a:p>
            <a:r>
              <a:rPr lang="de-DE" b="1" dirty="0" smtClean="0">
                <a:latin typeface="Times New Roman" pitchFamily="18" charset="0"/>
                <a:cs typeface="Times New Roman" pitchFamily="18" charset="0"/>
              </a:rPr>
              <a:t>Different filter typesgenerate different filter orders for a certain specifications, additionally, the quality of their magnitude and phase responses differ.</a:t>
            </a:r>
            <a:endParaRPr lang="de-DE" dirty="0"/>
          </a:p>
        </p:txBody>
      </p:sp>
      <p:sp>
        <p:nvSpPr>
          <p:cNvPr id="25" name="Rectangle 24"/>
          <p:cNvSpPr/>
          <p:nvPr/>
        </p:nvSpPr>
        <p:spPr>
          <a:xfrm>
            <a:off x="500034" y="3571876"/>
            <a:ext cx="8358246" cy="923330"/>
          </a:xfrm>
          <a:prstGeom prst="rect">
            <a:avLst/>
          </a:prstGeom>
        </p:spPr>
        <p:txBody>
          <a:bodyPr wrap="square">
            <a:spAutoFit/>
          </a:bodyPr>
          <a:lstStyle/>
          <a:p>
            <a:r>
              <a:rPr lang="de-DE" b="1" dirty="0" smtClean="0">
                <a:latin typeface="Times New Roman" pitchFamily="18" charset="0"/>
                <a:cs typeface="Times New Roman" pitchFamily="18" charset="0"/>
              </a:rPr>
              <a:t>The core design is low pass filter, because it can be converted to the other three by simple tricks, it will be considered in details for the first order cascade and Butterworth</a:t>
            </a:r>
            <a:endParaRPr lang="de-D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27</a:t>
            </a:fld>
            <a:endParaRPr lang="en-US"/>
          </a:p>
        </p:txBody>
      </p:sp>
      <p:cxnSp>
        <p:nvCxnSpPr>
          <p:cNvPr id="9" name="Straight Connector 8"/>
          <p:cNvCxnSpPr/>
          <p:nvPr/>
        </p:nvCxnSpPr>
        <p:spPr>
          <a:xfrm rot="10800000">
            <a:off x="428596" y="1071546"/>
            <a:ext cx="150019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3" name="Rectangle 12"/>
          <p:cNvSpPr/>
          <p:nvPr/>
        </p:nvSpPr>
        <p:spPr>
          <a:xfrm>
            <a:off x="428596" y="1214422"/>
            <a:ext cx="3414396" cy="369332"/>
          </a:xfrm>
          <a:prstGeom prst="rect">
            <a:avLst/>
          </a:prstGeom>
        </p:spPr>
        <p:txBody>
          <a:bodyPr wrap="none">
            <a:spAutoFit/>
          </a:bodyPr>
          <a:lstStyle/>
          <a:p>
            <a:r>
              <a:rPr lang="de-DE" b="1" dirty="0" smtClean="0">
                <a:latin typeface="Times New Roman" pitchFamily="18" charset="0"/>
                <a:cs typeface="Times New Roman" pitchFamily="18" charset="0"/>
              </a:rPr>
              <a:t>Filter design from specifications:</a:t>
            </a:r>
          </a:p>
        </p:txBody>
      </p:sp>
      <p:sp>
        <p:nvSpPr>
          <p:cNvPr id="16" name="Rectangle 15"/>
          <p:cNvSpPr/>
          <p:nvPr/>
        </p:nvSpPr>
        <p:spPr>
          <a:xfrm>
            <a:off x="428596" y="1571612"/>
            <a:ext cx="6643734" cy="369332"/>
          </a:xfrm>
          <a:prstGeom prst="rect">
            <a:avLst/>
          </a:prstGeom>
        </p:spPr>
        <p:txBody>
          <a:bodyPr wrap="square">
            <a:spAutoFit/>
          </a:bodyPr>
          <a:lstStyle/>
          <a:p>
            <a:pPr marL="342900" indent="-342900"/>
            <a:r>
              <a:rPr lang="de-DE" b="1" dirty="0" smtClean="0">
                <a:latin typeface="Times New Roman" pitchFamily="18" charset="0"/>
                <a:cs typeface="Times New Roman" pitchFamily="18" charset="0"/>
              </a:rPr>
              <a:t>1. First order cascade low pass</a:t>
            </a:r>
            <a:endParaRPr lang="de-DE" dirty="0"/>
          </a:p>
        </p:txBody>
      </p:sp>
      <p:pic>
        <p:nvPicPr>
          <p:cNvPr id="153602" name="Picture 2"/>
          <p:cNvPicPr>
            <a:picLocks noChangeAspect="1" noChangeArrowheads="1"/>
          </p:cNvPicPr>
          <p:nvPr/>
        </p:nvPicPr>
        <p:blipFill>
          <a:blip r:embed="rId3" cstate="print"/>
          <a:srcRect/>
          <a:stretch>
            <a:fillRect/>
          </a:stretch>
        </p:blipFill>
        <p:spPr bwMode="auto">
          <a:xfrm>
            <a:off x="357158" y="2000240"/>
            <a:ext cx="4924425" cy="790575"/>
          </a:xfrm>
          <a:prstGeom prst="rect">
            <a:avLst/>
          </a:prstGeom>
          <a:noFill/>
          <a:ln w="9525">
            <a:noFill/>
            <a:miter lim="800000"/>
            <a:headEnd/>
            <a:tailEnd/>
          </a:ln>
          <a:effectLst/>
        </p:spPr>
      </p:pic>
      <p:pic>
        <p:nvPicPr>
          <p:cNvPr id="153603" name="Picture 3"/>
          <p:cNvPicPr>
            <a:picLocks noChangeAspect="1" noChangeArrowheads="1"/>
          </p:cNvPicPr>
          <p:nvPr/>
        </p:nvPicPr>
        <p:blipFill>
          <a:blip r:embed="rId4" cstate="print"/>
          <a:srcRect/>
          <a:stretch>
            <a:fillRect/>
          </a:stretch>
        </p:blipFill>
        <p:spPr bwMode="auto">
          <a:xfrm>
            <a:off x="642910" y="2857496"/>
            <a:ext cx="2143125" cy="876300"/>
          </a:xfrm>
          <a:prstGeom prst="rect">
            <a:avLst/>
          </a:prstGeom>
          <a:noFill/>
          <a:ln w="9525">
            <a:noFill/>
            <a:miter lim="800000"/>
            <a:headEnd/>
            <a:tailEnd/>
          </a:ln>
          <a:effectLst/>
        </p:spPr>
      </p:pic>
      <p:pic>
        <p:nvPicPr>
          <p:cNvPr id="153604" name="Picture 4"/>
          <p:cNvPicPr>
            <a:picLocks noChangeAspect="1" noChangeArrowheads="1"/>
          </p:cNvPicPr>
          <p:nvPr/>
        </p:nvPicPr>
        <p:blipFill>
          <a:blip r:embed="rId5" cstate="print"/>
          <a:srcRect/>
          <a:stretch>
            <a:fillRect/>
          </a:stretch>
        </p:blipFill>
        <p:spPr bwMode="auto">
          <a:xfrm>
            <a:off x="642910" y="3786190"/>
            <a:ext cx="1171575" cy="504825"/>
          </a:xfrm>
          <a:prstGeom prst="rect">
            <a:avLst/>
          </a:prstGeom>
          <a:noFill/>
          <a:ln w="9525">
            <a:noFill/>
            <a:miter lim="800000"/>
            <a:headEnd/>
            <a:tailEnd/>
          </a:ln>
          <a:effectLst/>
        </p:spPr>
      </p:pic>
      <p:pic>
        <p:nvPicPr>
          <p:cNvPr id="153605" name="Picture 5"/>
          <p:cNvPicPr>
            <a:picLocks noChangeAspect="1" noChangeArrowheads="1"/>
          </p:cNvPicPr>
          <p:nvPr/>
        </p:nvPicPr>
        <p:blipFill>
          <a:blip r:embed="rId6" cstate="print"/>
          <a:srcRect/>
          <a:stretch>
            <a:fillRect/>
          </a:stretch>
        </p:blipFill>
        <p:spPr bwMode="auto">
          <a:xfrm>
            <a:off x="2071670" y="3929066"/>
            <a:ext cx="1114425" cy="266700"/>
          </a:xfrm>
          <a:prstGeom prst="rect">
            <a:avLst/>
          </a:prstGeom>
          <a:noFill/>
          <a:ln w="9525">
            <a:noFill/>
            <a:miter lim="800000"/>
            <a:headEnd/>
            <a:tailEnd/>
          </a:ln>
          <a:effectLst/>
        </p:spPr>
      </p:pic>
      <p:pic>
        <p:nvPicPr>
          <p:cNvPr id="153606" name="Picture 6"/>
          <p:cNvPicPr>
            <a:picLocks noChangeAspect="1" noChangeArrowheads="1"/>
          </p:cNvPicPr>
          <p:nvPr/>
        </p:nvPicPr>
        <p:blipFill>
          <a:blip r:embed="rId7" cstate="print"/>
          <a:srcRect/>
          <a:stretch>
            <a:fillRect/>
          </a:stretch>
        </p:blipFill>
        <p:spPr bwMode="auto">
          <a:xfrm>
            <a:off x="5467217" y="1357298"/>
            <a:ext cx="3676783"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28</a:t>
            </a:fld>
            <a:endParaRPr lang="en-US"/>
          </a:p>
        </p:txBody>
      </p:sp>
      <p:cxnSp>
        <p:nvCxnSpPr>
          <p:cNvPr id="9" name="Straight Connector 8"/>
          <p:cNvCxnSpPr/>
          <p:nvPr/>
        </p:nvCxnSpPr>
        <p:spPr>
          <a:xfrm rot="10800000">
            <a:off x="428596" y="1071546"/>
            <a:ext cx="150019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3" name="Rectangle 12"/>
          <p:cNvSpPr/>
          <p:nvPr/>
        </p:nvSpPr>
        <p:spPr>
          <a:xfrm>
            <a:off x="428596" y="1214422"/>
            <a:ext cx="3414396" cy="369332"/>
          </a:xfrm>
          <a:prstGeom prst="rect">
            <a:avLst/>
          </a:prstGeom>
        </p:spPr>
        <p:txBody>
          <a:bodyPr wrap="none">
            <a:spAutoFit/>
          </a:bodyPr>
          <a:lstStyle/>
          <a:p>
            <a:r>
              <a:rPr lang="de-DE" b="1" dirty="0" smtClean="0">
                <a:latin typeface="Times New Roman" pitchFamily="18" charset="0"/>
                <a:cs typeface="Times New Roman" pitchFamily="18" charset="0"/>
              </a:rPr>
              <a:t>Filter design from specifications:</a:t>
            </a:r>
          </a:p>
        </p:txBody>
      </p:sp>
      <p:sp>
        <p:nvSpPr>
          <p:cNvPr id="16" name="Rectangle 15"/>
          <p:cNvSpPr/>
          <p:nvPr/>
        </p:nvSpPr>
        <p:spPr>
          <a:xfrm>
            <a:off x="428596" y="1428736"/>
            <a:ext cx="6643734" cy="369332"/>
          </a:xfrm>
          <a:prstGeom prst="rect">
            <a:avLst/>
          </a:prstGeom>
        </p:spPr>
        <p:txBody>
          <a:bodyPr wrap="square">
            <a:spAutoFit/>
          </a:bodyPr>
          <a:lstStyle/>
          <a:p>
            <a:pPr marL="342900" indent="-342900"/>
            <a:r>
              <a:rPr lang="de-DE" b="1" dirty="0" smtClean="0">
                <a:latin typeface="Times New Roman" pitchFamily="18" charset="0"/>
                <a:cs typeface="Times New Roman" pitchFamily="18" charset="0"/>
              </a:rPr>
              <a:t>1. First order cascade low pass example</a:t>
            </a:r>
            <a:endParaRPr lang="de-DE" dirty="0"/>
          </a:p>
        </p:txBody>
      </p:sp>
      <p:pic>
        <p:nvPicPr>
          <p:cNvPr id="154626" name="Picture 2"/>
          <p:cNvPicPr>
            <a:picLocks noChangeAspect="1" noChangeArrowheads="1"/>
          </p:cNvPicPr>
          <p:nvPr/>
        </p:nvPicPr>
        <p:blipFill>
          <a:blip r:embed="rId3" cstate="print"/>
          <a:srcRect/>
          <a:stretch>
            <a:fillRect/>
          </a:stretch>
        </p:blipFill>
        <p:spPr bwMode="auto">
          <a:xfrm>
            <a:off x="642910" y="1714488"/>
            <a:ext cx="5486394" cy="1252150"/>
          </a:xfrm>
          <a:prstGeom prst="rect">
            <a:avLst/>
          </a:prstGeom>
          <a:noFill/>
          <a:ln w="9525">
            <a:noFill/>
            <a:miter lim="800000"/>
            <a:headEnd/>
            <a:tailEnd/>
          </a:ln>
          <a:effectLst/>
        </p:spPr>
      </p:pic>
      <p:pic>
        <p:nvPicPr>
          <p:cNvPr id="154627" name="Picture 3"/>
          <p:cNvPicPr>
            <a:picLocks noChangeAspect="1" noChangeArrowheads="1"/>
          </p:cNvPicPr>
          <p:nvPr/>
        </p:nvPicPr>
        <p:blipFill>
          <a:blip r:embed="rId4" cstate="print"/>
          <a:srcRect/>
          <a:stretch>
            <a:fillRect/>
          </a:stretch>
        </p:blipFill>
        <p:spPr bwMode="auto">
          <a:xfrm>
            <a:off x="642910" y="2928934"/>
            <a:ext cx="5628449" cy="32997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29</a:t>
            </a:fld>
            <a:endParaRPr lang="en-US"/>
          </a:p>
        </p:txBody>
      </p:sp>
      <p:cxnSp>
        <p:nvCxnSpPr>
          <p:cNvPr id="9" name="Straight Connector 8"/>
          <p:cNvCxnSpPr/>
          <p:nvPr/>
        </p:nvCxnSpPr>
        <p:spPr>
          <a:xfrm rot="10800000">
            <a:off x="428596" y="1071546"/>
            <a:ext cx="150019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3" name="Rectangle 12"/>
          <p:cNvSpPr/>
          <p:nvPr/>
        </p:nvSpPr>
        <p:spPr>
          <a:xfrm>
            <a:off x="428596" y="1214422"/>
            <a:ext cx="3414396" cy="369332"/>
          </a:xfrm>
          <a:prstGeom prst="rect">
            <a:avLst/>
          </a:prstGeom>
        </p:spPr>
        <p:txBody>
          <a:bodyPr wrap="none">
            <a:spAutoFit/>
          </a:bodyPr>
          <a:lstStyle/>
          <a:p>
            <a:r>
              <a:rPr lang="de-DE" b="1" dirty="0" smtClean="0">
                <a:latin typeface="Times New Roman" pitchFamily="18" charset="0"/>
                <a:cs typeface="Times New Roman" pitchFamily="18" charset="0"/>
              </a:rPr>
              <a:t>Filter design from specifications:</a:t>
            </a:r>
          </a:p>
        </p:txBody>
      </p:sp>
      <p:sp>
        <p:nvSpPr>
          <p:cNvPr id="16" name="Rectangle 15"/>
          <p:cNvSpPr/>
          <p:nvPr/>
        </p:nvSpPr>
        <p:spPr>
          <a:xfrm>
            <a:off x="428596" y="1500174"/>
            <a:ext cx="6643734" cy="369332"/>
          </a:xfrm>
          <a:prstGeom prst="rect">
            <a:avLst/>
          </a:prstGeom>
        </p:spPr>
        <p:txBody>
          <a:bodyPr wrap="square">
            <a:spAutoFit/>
          </a:bodyPr>
          <a:lstStyle/>
          <a:p>
            <a:pPr marL="342900" indent="-342900"/>
            <a:r>
              <a:rPr lang="de-DE" b="1" dirty="0" smtClean="0">
                <a:latin typeface="Times New Roman" pitchFamily="18" charset="0"/>
                <a:cs typeface="Times New Roman" pitchFamily="18" charset="0"/>
              </a:rPr>
              <a:t>2. Butterworth low pass</a:t>
            </a:r>
            <a:endParaRPr lang="de-DE" dirty="0"/>
          </a:p>
        </p:txBody>
      </p:sp>
      <p:pic>
        <p:nvPicPr>
          <p:cNvPr id="155650" name="Picture 2"/>
          <p:cNvPicPr>
            <a:picLocks noChangeAspect="1" noChangeArrowheads="1"/>
          </p:cNvPicPr>
          <p:nvPr/>
        </p:nvPicPr>
        <p:blipFill>
          <a:blip r:embed="rId3" cstate="print"/>
          <a:srcRect/>
          <a:stretch>
            <a:fillRect/>
          </a:stretch>
        </p:blipFill>
        <p:spPr bwMode="auto">
          <a:xfrm>
            <a:off x="857224" y="1928802"/>
            <a:ext cx="1971675" cy="638175"/>
          </a:xfrm>
          <a:prstGeom prst="rect">
            <a:avLst/>
          </a:prstGeom>
          <a:noFill/>
          <a:ln w="9525">
            <a:noFill/>
            <a:miter lim="800000"/>
            <a:headEnd/>
            <a:tailEnd/>
          </a:ln>
          <a:effectLst/>
        </p:spPr>
      </p:pic>
      <p:pic>
        <p:nvPicPr>
          <p:cNvPr id="155651" name="Picture 3"/>
          <p:cNvPicPr>
            <a:picLocks noChangeAspect="1" noChangeArrowheads="1"/>
          </p:cNvPicPr>
          <p:nvPr/>
        </p:nvPicPr>
        <p:blipFill>
          <a:blip r:embed="rId4" cstate="print"/>
          <a:srcRect/>
          <a:stretch>
            <a:fillRect/>
          </a:stretch>
        </p:blipFill>
        <p:spPr bwMode="auto">
          <a:xfrm>
            <a:off x="3286116" y="1928802"/>
            <a:ext cx="2209800" cy="581025"/>
          </a:xfrm>
          <a:prstGeom prst="rect">
            <a:avLst/>
          </a:prstGeom>
          <a:noFill/>
          <a:ln w="9525">
            <a:noFill/>
            <a:miter lim="800000"/>
            <a:headEnd/>
            <a:tailEnd/>
          </a:ln>
          <a:effectLst/>
        </p:spPr>
      </p:pic>
      <p:pic>
        <p:nvPicPr>
          <p:cNvPr id="155652" name="Picture 4"/>
          <p:cNvPicPr>
            <a:picLocks noChangeAspect="1" noChangeArrowheads="1"/>
          </p:cNvPicPr>
          <p:nvPr/>
        </p:nvPicPr>
        <p:blipFill>
          <a:blip r:embed="rId5" cstate="print"/>
          <a:srcRect/>
          <a:stretch>
            <a:fillRect/>
          </a:stretch>
        </p:blipFill>
        <p:spPr bwMode="auto">
          <a:xfrm>
            <a:off x="500034" y="2857496"/>
            <a:ext cx="6153150" cy="1047750"/>
          </a:xfrm>
          <a:prstGeom prst="rect">
            <a:avLst/>
          </a:prstGeom>
          <a:noFill/>
          <a:ln w="9525">
            <a:noFill/>
            <a:miter lim="800000"/>
            <a:headEnd/>
            <a:tailEnd/>
          </a:ln>
          <a:effectLst/>
        </p:spPr>
      </p:pic>
      <p:pic>
        <p:nvPicPr>
          <p:cNvPr id="155653" name="Picture 5"/>
          <p:cNvPicPr>
            <a:picLocks noChangeAspect="1" noChangeArrowheads="1"/>
          </p:cNvPicPr>
          <p:nvPr/>
        </p:nvPicPr>
        <p:blipFill>
          <a:blip r:embed="rId6" cstate="print"/>
          <a:srcRect/>
          <a:stretch>
            <a:fillRect/>
          </a:stretch>
        </p:blipFill>
        <p:spPr bwMode="auto">
          <a:xfrm>
            <a:off x="500034" y="3929066"/>
            <a:ext cx="6219825" cy="2047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a:t>
            </a:fld>
            <a:endParaRPr lang="en-US"/>
          </a:p>
        </p:txBody>
      </p:sp>
      <p:cxnSp>
        <p:nvCxnSpPr>
          <p:cNvPr id="9" name="Straight Connector 8"/>
          <p:cNvCxnSpPr/>
          <p:nvPr/>
        </p:nvCxnSpPr>
        <p:spPr>
          <a:xfrm rot="10800000">
            <a:off x="428596" y="1071546"/>
            <a:ext cx="150019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428596" y="1214422"/>
            <a:ext cx="8715404"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Passive filters</a:t>
            </a:r>
            <a:endParaRPr lang="de-DE" b="1" dirty="0">
              <a:latin typeface="Times New Roman" pitchFamily="18" charset="0"/>
              <a:cs typeface="Times New Roman" pitchFamily="18" charset="0"/>
            </a:endParaRPr>
          </a:p>
        </p:txBody>
      </p:sp>
      <p:sp>
        <p:nvSpPr>
          <p:cNvPr id="13" name="Rectangle 12"/>
          <p:cNvSpPr/>
          <p:nvPr/>
        </p:nvSpPr>
        <p:spPr>
          <a:xfrm>
            <a:off x="642910" y="1714488"/>
            <a:ext cx="1871025" cy="369332"/>
          </a:xfrm>
          <a:prstGeom prst="rect">
            <a:avLst/>
          </a:prstGeom>
        </p:spPr>
        <p:txBody>
          <a:bodyPr wrap="none">
            <a:spAutoFit/>
          </a:bodyPr>
          <a:lstStyle/>
          <a:p>
            <a:r>
              <a:rPr lang="de-DE" b="1" dirty="0" smtClean="0">
                <a:latin typeface="Times New Roman" pitchFamily="18" charset="0"/>
                <a:cs typeface="Times New Roman" pitchFamily="18" charset="0"/>
              </a:rPr>
              <a:t>Low pass filters: </a:t>
            </a:r>
          </a:p>
        </p:txBody>
      </p:sp>
      <p:sp>
        <p:nvSpPr>
          <p:cNvPr id="15" name="Rectangle 14"/>
          <p:cNvSpPr/>
          <p:nvPr/>
        </p:nvSpPr>
        <p:spPr>
          <a:xfrm>
            <a:off x="571472" y="4071942"/>
            <a:ext cx="1864613" cy="369332"/>
          </a:xfrm>
          <a:prstGeom prst="rect">
            <a:avLst/>
          </a:prstGeom>
        </p:spPr>
        <p:txBody>
          <a:bodyPr wrap="none">
            <a:spAutoFit/>
          </a:bodyPr>
          <a:lstStyle/>
          <a:p>
            <a:r>
              <a:rPr lang="de-DE" b="1" dirty="0" smtClean="0">
                <a:latin typeface="Times New Roman" pitchFamily="18" charset="0"/>
                <a:cs typeface="Times New Roman" pitchFamily="18" charset="0"/>
              </a:rPr>
              <a:t>High pass filters:</a:t>
            </a:r>
            <a:endParaRPr lang="de-DE" dirty="0"/>
          </a:p>
        </p:txBody>
      </p:sp>
      <p:pic>
        <p:nvPicPr>
          <p:cNvPr id="13314" name="Picture 2"/>
          <p:cNvPicPr>
            <a:picLocks noChangeAspect="1" noChangeArrowheads="1"/>
          </p:cNvPicPr>
          <p:nvPr/>
        </p:nvPicPr>
        <p:blipFill>
          <a:blip r:embed="rId4" cstate="print"/>
          <a:srcRect/>
          <a:stretch>
            <a:fillRect/>
          </a:stretch>
        </p:blipFill>
        <p:spPr bwMode="auto">
          <a:xfrm>
            <a:off x="2143108" y="2214554"/>
            <a:ext cx="2786082" cy="1474985"/>
          </a:xfrm>
          <a:prstGeom prst="rect">
            <a:avLst/>
          </a:prstGeom>
          <a:noFill/>
          <a:ln w="9525">
            <a:noFill/>
            <a:miter lim="800000"/>
            <a:headEnd/>
            <a:tailEnd/>
          </a:ln>
          <a:effectLst/>
        </p:spPr>
      </p:pic>
      <p:pic>
        <p:nvPicPr>
          <p:cNvPr id="13315" name="Picture 3"/>
          <p:cNvPicPr>
            <a:picLocks noChangeAspect="1" noChangeArrowheads="1"/>
          </p:cNvPicPr>
          <p:nvPr/>
        </p:nvPicPr>
        <p:blipFill>
          <a:blip r:embed="rId5" cstate="print"/>
          <a:srcRect/>
          <a:stretch>
            <a:fillRect/>
          </a:stretch>
        </p:blipFill>
        <p:spPr bwMode="auto">
          <a:xfrm>
            <a:off x="1571604" y="4643446"/>
            <a:ext cx="2647950" cy="1419225"/>
          </a:xfrm>
          <a:prstGeom prst="rect">
            <a:avLst/>
          </a:prstGeom>
          <a:noFill/>
          <a:ln w="9525">
            <a:noFill/>
            <a:miter lim="800000"/>
            <a:headEnd/>
            <a:tailEnd/>
          </a:ln>
          <a:effectLst/>
        </p:spPr>
      </p:pic>
      <p:graphicFrame>
        <p:nvGraphicFramePr>
          <p:cNvPr id="16" name="Object 15"/>
          <p:cNvGraphicFramePr>
            <a:graphicFrameLocks noChangeAspect="1"/>
          </p:cNvGraphicFramePr>
          <p:nvPr/>
        </p:nvGraphicFramePr>
        <p:xfrm>
          <a:off x="2428860" y="1643050"/>
          <a:ext cx="1370647" cy="568317"/>
        </p:xfrm>
        <a:graphic>
          <a:graphicData uri="http://schemas.openxmlformats.org/presentationml/2006/ole">
            <p:oleObj spid="_x0000_s13316" name="Equation" r:id="rId6" imgW="1041120" imgH="431640" progId="">
              <p:embed/>
            </p:oleObj>
          </a:graphicData>
        </a:graphic>
      </p:graphicFrame>
      <p:graphicFrame>
        <p:nvGraphicFramePr>
          <p:cNvPr id="13317" name="Object 5"/>
          <p:cNvGraphicFramePr>
            <a:graphicFrameLocks noChangeAspect="1"/>
          </p:cNvGraphicFramePr>
          <p:nvPr/>
        </p:nvGraphicFramePr>
        <p:xfrm>
          <a:off x="2500298" y="4000504"/>
          <a:ext cx="1370013" cy="568325"/>
        </p:xfrm>
        <a:graphic>
          <a:graphicData uri="http://schemas.openxmlformats.org/presentationml/2006/ole">
            <p:oleObj spid="_x0000_s13317" name="Equation" r:id="rId7" imgW="1041120" imgH="431640" progId="">
              <p:embed/>
            </p:oleObj>
          </a:graphicData>
        </a:graphic>
      </p:graphicFrame>
      <p:graphicFrame>
        <p:nvGraphicFramePr>
          <p:cNvPr id="13320" name="Object 8"/>
          <p:cNvGraphicFramePr>
            <a:graphicFrameLocks noChangeAspect="1"/>
          </p:cNvGraphicFramePr>
          <p:nvPr/>
        </p:nvGraphicFramePr>
        <p:xfrm>
          <a:off x="398463" y="2667000"/>
          <a:ext cx="1287462" cy="519113"/>
        </p:xfrm>
        <a:graphic>
          <a:graphicData uri="http://schemas.openxmlformats.org/presentationml/2006/ole">
            <p:oleObj spid="_x0000_s13320" name="Equation" r:id="rId8" imgW="977760" imgH="393480" progId="">
              <p:embed/>
            </p:oleObj>
          </a:graphicData>
        </a:graphic>
      </p:graphicFrame>
      <p:graphicFrame>
        <p:nvGraphicFramePr>
          <p:cNvPr id="13321" name="Object 9"/>
          <p:cNvGraphicFramePr>
            <a:graphicFrameLocks noChangeAspect="1"/>
          </p:cNvGraphicFramePr>
          <p:nvPr/>
        </p:nvGraphicFramePr>
        <p:xfrm>
          <a:off x="285720" y="5143512"/>
          <a:ext cx="1370012" cy="568325"/>
        </p:xfrm>
        <a:graphic>
          <a:graphicData uri="http://schemas.openxmlformats.org/presentationml/2006/ole">
            <p:oleObj spid="_x0000_s13321" name="Equation" r:id="rId9" imgW="1041120" imgH="431640" progId="">
              <p:embed/>
            </p:oleObj>
          </a:graphicData>
        </a:graphic>
      </p:graphicFrame>
      <p:sp>
        <p:nvSpPr>
          <p:cNvPr id="24" name="Rectangle 23"/>
          <p:cNvSpPr/>
          <p:nvPr/>
        </p:nvSpPr>
        <p:spPr>
          <a:xfrm>
            <a:off x="5429256" y="2214554"/>
            <a:ext cx="2626681" cy="646331"/>
          </a:xfrm>
          <a:prstGeom prst="rect">
            <a:avLst/>
          </a:prstGeom>
        </p:spPr>
        <p:txBody>
          <a:bodyPr wrap="none">
            <a:spAutoFit/>
          </a:bodyPr>
          <a:lstStyle/>
          <a:p>
            <a:r>
              <a:rPr lang="de-DE" b="1" dirty="0" smtClean="0">
                <a:latin typeface="Times New Roman" pitchFamily="18" charset="0"/>
                <a:cs typeface="Times New Roman" pitchFamily="18" charset="0"/>
              </a:rPr>
              <a:t>Gain = 1</a:t>
            </a:r>
          </a:p>
          <a:p>
            <a:r>
              <a:rPr lang="de-DE" b="1" dirty="0" smtClean="0">
                <a:latin typeface="Times New Roman" pitchFamily="18" charset="0"/>
                <a:cs typeface="Times New Roman" pitchFamily="18" charset="0"/>
              </a:rPr>
              <a:t>Cut off frequency =1/RC</a:t>
            </a:r>
            <a:endParaRPr lang="de-DE" dirty="0"/>
          </a:p>
        </p:txBody>
      </p:sp>
      <p:sp>
        <p:nvSpPr>
          <p:cNvPr id="25" name="Rectangle 24"/>
          <p:cNvSpPr/>
          <p:nvPr/>
        </p:nvSpPr>
        <p:spPr>
          <a:xfrm>
            <a:off x="5500694" y="4929198"/>
            <a:ext cx="2626681" cy="646331"/>
          </a:xfrm>
          <a:prstGeom prst="rect">
            <a:avLst/>
          </a:prstGeom>
        </p:spPr>
        <p:txBody>
          <a:bodyPr wrap="none">
            <a:spAutoFit/>
          </a:bodyPr>
          <a:lstStyle/>
          <a:p>
            <a:r>
              <a:rPr lang="de-DE" b="1" dirty="0" smtClean="0">
                <a:latin typeface="Times New Roman" pitchFamily="18" charset="0"/>
                <a:cs typeface="Times New Roman" pitchFamily="18" charset="0"/>
              </a:rPr>
              <a:t>Gain = 1</a:t>
            </a:r>
          </a:p>
          <a:p>
            <a:r>
              <a:rPr lang="de-DE" b="1" dirty="0" smtClean="0">
                <a:latin typeface="Times New Roman" pitchFamily="18" charset="0"/>
                <a:cs typeface="Times New Roman" pitchFamily="18" charset="0"/>
              </a:rPr>
              <a:t>Cut off frequency =1/RC</a:t>
            </a: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4</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428596" y="1214422"/>
            <a:ext cx="8715404"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Passive Bandpass filters:</a:t>
            </a:r>
            <a:endParaRPr lang="de-DE" b="1" dirty="0">
              <a:latin typeface="Times New Roman" pitchFamily="18" charset="0"/>
              <a:cs typeface="Times New Roman" pitchFamily="18" charset="0"/>
            </a:endParaRPr>
          </a:p>
        </p:txBody>
      </p:sp>
      <p:sp>
        <p:nvSpPr>
          <p:cNvPr id="24" name="Rectangle 23"/>
          <p:cNvSpPr/>
          <p:nvPr/>
        </p:nvSpPr>
        <p:spPr>
          <a:xfrm>
            <a:off x="3071834" y="1214422"/>
            <a:ext cx="4572000" cy="369332"/>
          </a:xfrm>
          <a:prstGeom prst="rect">
            <a:avLst/>
          </a:prstGeom>
        </p:spPr>
        <p:txBody>
          <a:bodyPr>
            <a:spAutoFit/>
          </a:bodyPr>
          <a:lstStyle/>
          <a:p>
            <a:r>
              <a:rPr lang="de-DE" b="1" dirty="0" smtClean="0">
                <a:latin typeface="Times New Roman" pitchFamily="18" charset="0"/>
                <a:cs typeface="Times New Roman" pitchFamily="18" charset="0"/>
              </a:rPr>
              <a:t>Second order filters RLC, K =1</a:t>
            </a:r>
          </a:p>
        </p:txBody>
      </p:sp>
      <p:pic>
        <p:nvPicPr>
          <p:cNvPr id="14347" name="Picture 11"/>
          <p:cNvPicPr>
            <a:picLocks noChangeAspect="1" noChangeArrowheads="1"/>
          </p:cNvPicPr>
          <p:nvPr/>
        </p:nvPicPr>
        <p:blipFill>
          <a:blip r:embed="rId3" cstate="print"/>
          <a:srcRect/>
          <a:stretch>
            <a:fillRect/>
          </a:stretch>
        </p:blipFill>
        <p:spPr bwMode="auto">
          <a:xfrm>
            <a:off x="1779993" y="1714488"/>
            <a:ext cx="2916519" cy="1571636"/>
          </a:xfrm>
          <a:prstGeom prst="rect">
            <a:avLst/>
          </a:prstGeom>
          <a:noFill/>
          <a:ln w="9525">
            <a:noFill/>
            <a:miter lim="800000"/>
            <a:headEnd/>
            <a:tailEnd/>
          </a:ln>
          <a:effectLst/>
        </p:spPr>
      </p:pic>
      <p:sp>
        <p:nvSpPr>
          <p:cNvPr id="27" name="Rectangle 26"/>
          <p:cNvSpPr/>
          <p:nvPr/>
        </p:nvSpPr>
        <p:spPr>
          <a:xfrm>
            <a:off x="500034" y="3500438"/>
            <a:ext cx="5951309" cy="369332"/>
          </a:xfrm>
          <a:prstGeom prst="rect">
            <a:avLst/>
          </a:prstGeom>
        </p:spPr>
        <p:txBody>
          <a:bodyPr wrap="none">
            <a:spAutoFit/>
          </a:bodyPr>
          <a:lstStyle/>
          <a:p>
            <a:pPr>
              <a:buFont typeface="Arial" pitchFamily="34" charset="0"/>
              <a:buChar char="•"/>
            </a:pPr>
            <a:r>
              <a:rPr lang="de-DE" b="1" dirty="0" smtClean="0">
                <a:latin typeface="Times New Roman" pitchFamily="18" charset="0"/>
                <a:cs typeface="Times New Roman" pitchFamily="18" charset="0"/>
              </a:rPr>
              <a:t>  Passive Bandstop filters:  Second order filters RLC, K=1</a:t>
            </a:r>
          </a:p>
        </p:txBody>
      </p:sp>
      <p:pic>
        <p:nvPicPr>
          <p:cNvPr id="28" name="Picture 3"/>
          <p:cNvPicPr>
            <a:picLocks noChangeAspect="1" noChangeArrowheads="1"/>
          </p:cNvPicPr>
          <p:nvPr/>
        </p:nvPicPr>
        <p:blipFill>
          <a:blip r:embed="rId4" cstate="print"/>
          <a:srcRect/>
          <a:stretch>
            <a:fillRect/>
          </a:stretch>
        </p:blipFill>
        <p:spPr bwMode="auto">
          <a:xfrm>
            <a:off x="2000232" y="4143380"/>
            <a:ext cx="2846582" cy="1714512"/>
          </a:xfrm>
          <a:prstGeom prst="rect">
            <a:avLst/>
          </a:prstGeom>
          <a:noFill/>
          <a:ln w="9525">
            <a:noFill/>
            <a:miter lim="800000"/>
            <a:headEnd/>
            <a:tailEnd/>
          </a:ln>
          <a:effectLst/>
        </p:spPr>
      </p:pic>
      <p:pic>
        <p:nvPicPr>
          <p:cNvPr id="14353" name="Picture 17"/>
          <p:cNvPicPr>
            <a:picLocks noChangeAspect="1" noChangeArrowheads="1"/>
          </p:cNvPicPr>
          <p:nvPr/>
        </p:nvPicPr>
        <p:blipFill>
          <a:blip r:embed="rId5" cstate="print"/>
          <a:srcRect/>
          <a:stretch>
            <a:fillRect/>
          </a:stretch>
        </p:blipFill>
        <p:spPr bwMode="auto">
          <a:xfrm>
            <a:off x="4929190" y="2071678"/>
            <a:ext cx="2961929" cy="785818"/>
          </a:xfrm>
          <a:prstGeom prst="rect">
            <a:avLst/>
          </a:prstGeom>
          <a:noFill/>
          <a:ln w="9525">
            <a:noFill/>
            <a:miter lim="800000"/>
            <a:headEnd/>
            <a:tailEnd/>
          </a:ln>
          <a:effectLst/>
        </p:spPr>
      </p:pic>
      <p:pic>
        <p:nvPicPr>
          <p:cNvPr id="14354" name="Picture 18"/>
          <p:cNvPicPr>
            <a:picLocks noChangeAspect="1" noChangeArrowheads="1"/>
          </p:cNvPicPr>
          <p:nvPr/>
        </p:nvPicPr>
        <p:blipFill>
          <a:blip r:embed="rId6" cstate="print"/>
          <a:srcRect/>
          <a:stretch>
            <a:fillRect/>
          </a:stretch>
        </p:blipFill>
        <p:spPr bwMode="auto">
          <a:xfrm>
            <a:off x="5143504" y="4429132"/>
            <a:ext cx="3335078"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5</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428596" y="1214422"/>
            <a:ext cx="8715404"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Why active filters?</a:t>
            </a:r>
            <a:endParaRPr lang="de-DE" b="1" dirty="0">
              <a:latin typeface="Times New Roman" pitchFamily="18" charset="0"/>
              <a:cs typeface="Times New Roman" pitchFamily="18" charset="0"/>
            </a:endParaRPr>
          </a:p>
        </p:txBody>
      </p:sp>
      <p:pic>
        <p:nvPicPr>
          <p:cNvPr id="133122" name="Picture 2"/>
          <p:cNvPicPr>
            <a:picLocks noChangeAspect="1" noChangeArrowheads="1"/>
          </p:cNvPicPr>
          <p:nvPr/>
        </p:nvPicPr>
        <p:blipFill>
          <a:blip r:embed="rId3" cstate="print"/>
          <a:srcRect/>
          <a:stretch>
            <a:fillRect/>
          </a:stretch>
        </p:blipFill>
        <p:spPr bwMode="auto">
          <a:xfrm>
            <a:off x="428596" y="1643050"/>
            <a:ext cx="7086600" cy="1676400"/>
          </a:xfrm>
          <a:prstGeom prst="rect">
            <a:avLst/>
          </a:prstGeom>
          <a:noFill/>
          <a:ln w="9525">
            <a:noFill/>
            <a:miter lim="800000"/>
            <a:headEnd/>
            <a:tailEnd/>
          </a:ln>
          <a:effectLst/>
        </p:spPr>
      </p:pic>
      <p:sp>
        <p:nvSpPr>
          <p:cNvPr id="15" name="Rectangle 14"/>
          <p:cNvSpPr/>
          <p:nvPr/>
        </p:nvSpPr>
        <p:spPr>
          <a:xfrm>
            <a:off x="428596" y="3357562"/>
            <a:ext cx="4071966" cy="369332"/>
          </a:xfrm>
          <a:prstGeom prst="rect">
            <a:avLst/>
          </a:prstGeom>
        </p:spPr>
        <p:txBody>
          <a:bodyPr wrap="square">
            <a:spAutoFit/>
          </a:bodyPr>
          <a:lstStyle/>
          <a:p>
            <a:pPr>
              <a:buFont typeface="Arial" pitchFamily="34" charset="0"/>
              <a:buChar char="•"/>
            </a:pPr>
            <a:r>
              <a:rPr lang="de-DE" b="1" dirty="0" smtClean="0">
                <a:latin typeface="Times New Roman" pitchFamily="18" charset="0"/>
                <a:cs typeface="Times New Roman" pitchFamily="18" charset="0"/>
              </a:rPr>
              <a:t> Filter design</a:t>
            </a:r>
            <a:endParaRPr lang="de-DE" b="1" dirty="0">
              <a:latin typeface="Times New Roman" pitchFamily="18" charset="0"/>
              <a:cs typeface="Times New Roman" pitchFamily="18" charset="0"/>
            </a:endParaRPr>
          </a:p>
        </p:txBody>
      </p:sp>
      <p:sp>
        <p:nvSpPr>
          <p:cNvPr id="16" name="Rectangle 15"/>
          <p:cNvSpPr/>
          <p:nvPr/>
        </p:nvSpPr>
        <p:spPr>
          <a:xfrm>
            <a:off x="428596" y="3786190"/>
            <a:ext cx="8572528" cy="2585323"/>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Filter Design begins with the specifications, which is translated into the order of the filter and the corresponding transfer function</a:t>
            </a:r>
          </a:p>
          <a:p>
            <a:endParaRPr lang="de-DE" dirty="0" smtClean="0">
              <a:latin typeface="Times New Roman" pitchFamily="18" charset="0"/>
              <a:cs typeface="Times New Roman" pitchFamily="18" charset="0"/>
            </a:endParaRPr>
          </a:p>
          <a:p>
            <a:pPr>
              <a:buFont typeface="Arial" pitchFamily="34" charset="0"/>
              <a:buChar char="•"/>
            </a:pPr>
            <a:r>
              <a:rPr lang="de-DE" dirty="0" smtClean="0">
                <a:latin typeface="Times New Roman" pitchFamily="18" charset="0"/>
                <a:cs typeface="Times New Roman" pitchFamily="18" charset="0"/>
              </a:rPr>
              <a:t>  The filter is implemented depending on its order using first and second order building blocks(2nd order complex poles are used to get steeper slopes, less components, and lower cost)</a:t>
            </a:r>
          </a:p>
          <a:p>
            <a:endParaRPr lang="de-DE" dirty="0" smtClean="0">
              <a:latin typeface="Times New Roman" pitchFamily="18" charset="0"/>
              <a:cs typeface="Times New Roman" pitchFamily="18" charset="0"/>
            </a:endParaRPr>
          </a:p>
          <a:p>
            <a:pPr>
              <a:buFont typeface="Arial" pitchFamily="34" charset="0"/>
              <a:buChar char="•"/>
            </a:pPr>
            <a:r>
              <a:rPr lang="de-DE" dirty="0" smtClean="0">
                <a:latin typeface="Times New Roman" pitchFamily="18" charset="0"/>
                <a:cs typeface="Times New Roman" pitchFamily="18" charset="0"/>
              </a:rPr>
              <a:t>  The building blocks components can be scaled to reach components that can be implemented. Additionally, they can be frequency scaled to shift cut off frequencies.</a:t>
            </a:r>
            <a:endParaRPr lang="de-DE"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6</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428596" y="1214422"/>
            <a:ext cx="8715404"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T</a:t>
            </a:r>
            <a:r>
              <a:rPr lang="de-DE" b="1" dirty="0" smtClean="0">
                <a:latin typeface="Times New Roman" pitchFamily="18" charset="0"/>
                <a:cs typeface="Times New Roman" pitchFamily="18" charset="0"/>
              </a:rPr>
              <a:t>ransfer functions general form of second order filters</a:t>
            </a:r>
            <a:endParaRPr lang="de-DE" b="1" dirty="0">
              <a:latin typeface="Times New Roman" pitchFamily="18" charset="0"/>
              <a:cs typeface="Times New Roman" pitchFamily="18" charset="0"/>
            </a:endParaRPr>
          </a:p>
        </p:txBody>
      </p:sp>
      <p:pic>
        <p:nvPicPr>
          <p:cNvPr id="134146" name="Picture 2"/>
          <p:cNvPicPr>
            <a:picLocks noChangeAspect="1" noChangeArrowheads="1"/>
          </p:cNvPicPr>
          <p:nvPr/>
        </p:nvPicPr>
        <p:blipFill>
          <a:blip r:embed="rId3" cstate="print"/>
          <a:srcRect/>
          <a:stretch>
            <a:fillRect/>
          </a:stretch>
        </p:blipFill>
        <p:spPr bwMode="auto">
          <a:xfrm>
            <a:off x="500034" y="1643050"/>
            <a:ext cx="5810250" cy="4543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7</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428596" y="1214422"/>
            <a:ext cx="8715404"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First order active filters building blocks</a:t>
            </a:r>
            <a:endParaRPr lang="de-DE" b="1" dirty="0">
              <a:latin typeface="Times New Roman" pitchFamily="18" charset="0"/>
              <a:cs typeface="Times New Roman" pitchFamily="18" charset="0"/>
            </a:endParaRPr>
          </a:p>
        </p:txBody>
      </p:sp>
      <p:sp>
        <p:nvSpPr>
          <p:cNvPr id="13" name="Rectangle 12"/>
          <p:cNvSpPr/>
          <p:nvPr/>
        </p:nvSpPr>
        <p:spPr>
          <a:xfrm>
            <a:off x="642910" y="1714488"/>
            <a:ext cx="1871025" cy="369332"/>
          </a:xfrm>
          <a:prstGeom prst="rect">
            <a:avLst/>
          </a:prstGeom>
        </p:spPr>
        <p:txBody>
          <a:bodyPr wrap="none">
            <a:spAutoFit/>
          </a:bodyPr>
          <a:lstStyle/>
          <a:p>
            <a:r>
              <a:rPr lang="de-DE" b="1" dirty="0" smtClean="0">
                <a:latin typeface="Times New Roman" pitchFamily="18" charset="0"/>
                <a:cs typeface="Times New Roman" pitchFamily="18" charset="0"/>
              </a:rPr>
              <a:t>Low pass filters: </a:t>
            </a:r>
          </a:p>
        </p:txBody>
      </p:sp>
      <p:sp>
        <p:nvSpPr>
          <p:cNvPr id="15" name="Rectangle 14"/>
          <p:cNvSpPr/>
          <p:nvPr/>
        </p:nvSpPr>
        <p:spPr>
          <a:xfrm>
            <a:off x="571472" y="4202676"/>
            <a:ext cx="1864613" cy="369332"/>
          </a:xfrm>
          <a:prstGeom prst="rect">
            <a:avLst/>
          </a:prstGeom>
        </p:spPr>
        <p:txBody>
          <a:bodyPr wrap="none">
            <a:spAutoFit/>
          </a:bodyPr>
          <a:lstStyle/>
          <a:p>
            <a:r>
              <a:rPr lang="de-DE" b="1" dirty="0" smtClean="0">
                <a:latin typeface="Times New Roman" pitchFamily="18" charset="0"/>
                <a:cs typeface="Times New Roman" pitchFamily="18" charset="0"/>
              </a:rPr>
              <a:t>High pass filters:</a:t>
            </a:r>
            <a:endParaRPr lang="de-DE" dirty="0"/>
          </a:p>
        </p:txBody>
      </p:sp>
      <p:graphicFrame>
        <p:nvGraphicFramePr>
          <p:cNvPr id="16" name="Object 15"/>
          <p:cNvGraphicFramePr>
            <a:graphicFrameLocks noChangeAspect="1"/>
          </p:cNvGraphicFramePr>
          <p:nvPr/>
        </p:nvGraphicFramePr>
        <p:xfrm>
          <a:off x="2428860" y="1643050"/>
          <a:ext cx="1370647" cy="568317"/>
        </p:xfrm>
        <a:graphic>
          <a:graphicData uri="http://schemas.openxmlformats.org/presentationml/2006/ole">
            <p:oleObj spid="_x0000_s18434" name="Equation" r:id="rId4" imgW="1041120" imgH="431640" progId="">
              <p:embed/>
            </p:oleObj>
          </a:graphicData>
        </a:graphic>
      </p:graphicFrame>
      <p:graphicFrame>
        <p:nvGraphicFramePr>
          <p:cNvPr id="13317" name="Object 5"/>
          <p:cNvGraphicFramePr>
            <a:graphicFrameLocks noChangeAspect="1"/>
          </p:cNvGraphicFramePr>
          <p:nvPr/>
        </p:nvGraphicFramePr>
        <p:xfrm>
          <a:off x="2500298" y="4146559"/>
          <a:ext cx="1370013" cy="568325"/>
        </p:xfrm>
        <a:graphic>
          <a:graphicData uri="http://schemas.openxmlformats.org/presentationml/2006/ole">
            <p:oleObj spid="_x0000_s18435" name="Equation" r:id="rId5" imgW="1041120" imgH="431640" progId="">
              <p:embed/>
            </p:oleObj>
          </a:graphicData>
        </a:graphic>
      </p:graphicFrame>
      <p:pic>
        <p:nvPicPr>
          <p:cNvPr id="13318" name="Picture 6"/>
          <p:cNvPicPr>
            <a:picLocks noChangeAspect="1" noChangeArrowheads="1"/>
          </p:cNvPicPr>
          <p:nvPr/>
        </p:nvPicPr>
        <p:blipFill>
          <a:blip r:embed="rId6" cstate="print"/>
          <a:srcRect/>
          <a:stretch>
            <a:fillRect/>
          </a:stretch>
        </p:blipFill>
        <p:spPr bwMode="auto">
          <a:xfrm>
            <a:off x="500034" y="2071678"/>
            <a:ext cx="2247897" cy="2087904"/>
          </a:xfrm>
          <a:prstGeom prst="rect">
            <a:avLst/>
          </a:prstGeom>
          <a:noFill/>
          <a:ln w="9525">
            <a:noFill/>
            <a:miter lim="800000"/>
            <a:headEnd/>
            <a:tailEnd/>
          </a:ln>
          <a:effectLst/>
        </p:spPr>
      </p:pic>
      <p:pic>
        <p:nvPicPr>
          <p:cNvPr id="13322" name="Picture 10"/>
          <p:cNvPicPr>
            <a:picLocks noChangeAspect="1" noChangeArrowheads="1"/>
          </p:cNvPicPr>
          <p:nvPr/>
        </p:nvPicPr>
        <p:blipFill>
          <a:blip r:embed="rId7" cstate="print"/>
          <a:srcRect/>
          <a:stretch>
            <a:fillRect/>
          </a:stretch>
        </p:blipFill>
        <p:spPr bwMode="auto">
          <a:xfrm>
            <a:off x="357158" y="4572008"/>
            <a:ext cx="2695572" cy="1725824"/>
          </a:xfrm>
          <a:prstGeom prst="rect">
            <a:avLst/>
          </a:prstGeom>
          <a:noFill/>
          <a:ln w="9525">
            <a:noFill/>
            <a:miter lim="800000"/>
            <a:headEnd/>
            <a:tailEnd/>
          </a:ln>
          <a:effectLst/>
        </p:spPr>
      </p:pic>
      <p:graphicFrame>
        <p:nvGraphicFramePr>
          <p:cNvPr id="13323" name="Object 11"/>
          <p:cNvGraphicFramePr>
            <a:graphicFrameLocks noChangeAspect="1"/>
          </p:cNvGraphicFramePr>
          <p:nvPr/>
        </p:nvGraphicFramePr>
        <p:xfrm>
          <a:off x="3000364" y="2857496"/>
          <a:ext cx="1838325" cy="619125"/>
        </p:xfrm>
        <a:graphic>
          <a:graphicData uri="http://schemas.openxmlformats.org/presentationml/2006/ole">
            <p:oleObj spid="_x0000_s18436" name="Equation" r:id="rId8" imgW="1396800" imgH="469800" progId="">
              <p:embed/>
            </p:oleObj>
          </a:graphicData>
        </a:graphic>
      </p:graphicFrame>
      <p:graphicFrame>
        <p:nvGraphicFramePr>
          <p:cNvPr id="13324" name="Object 12"/>
          <p:cNvGraphicFramePr>
            <a:graphicFrameLocks noChangeAspect="1"/>
          </p:cNvGraphicFramePr>
          <p:nvPr/>
        </p:nvGraphicFramePr>
        <p:xfrm>
          <a:off x="3214678" y="5143512"/>
          <a:ext cx="1839913" cy="619125"/>
        </p:xfrm>
        <a:graphic>
          <a:graphicData uri="http://schemas.openxmlformats.org/presentationml/2006/ole">
            <p:oleObj spid="_x0000_s18437" name="Equation" r:id="rId9" imgW="1396800" imgH="469800" progId="">
              <p:embed/>
            </p:oleObj>
          </a:graphicData>
        </a:graphic>
      </p:graphicFrame>
      <p:sp>
        <p:nvSpPr>
          <p:cNvPr id="17" name="Rectangle 16"/>
          <p:cNvSpPr/>
          <p:nvPr/>
        </p:nvSpPr>
        <p:spPr>
          <a:xfrm>
            <a:off x="5429256" y="2214554"/>
            <a:ext cx="2780569" cy="646331"/>
          </a:xfrm>
          <a:prstGeom prst="rect">
            <a:avLst/>
          </a:prstGeom>
        </p:spPr>
        <p:txBody>
          <a:bodyPr wrap="none">
            <a:spAutoFit/>
          </a:bodyPr>
          <a:lstStyle/>
          <a:p>
            <a:r>
              <a:rPr lang="de-DE" b="1" dirty="0" smtClean="0">
                <a:latin typeface="Times New Roman" pitchFamily="18" charset="0"/>
                <a:cs typeface="Times New Roman" pitchFamily="18" charset="0"/>
              </a:rPr>
              <a:t>Gain = -Rf/Ri</a:t>
            </a:r>
          </a:p>
          <a:p>
            <a:r>
              <a:rPr lang="de-DE" b="1" dirty="0" smtClean="0">
                <a:latin typeface="Times New Roman" pitchFamily="18" charset="0"/>
                <a:cs typeface="Times New Roman" pitchFamily="18" charset="0"/>
              </a:rPr>
              <a:t>Cut off frequency =1/RfCf</a:t>
            </a:r>
            <a:endParaRPr lang="de-DE" dirty="0"/>
          </a:p>
        </p:txBody>
      </p:sp>
      <p:sp>
        <p:nvSpPr>
          <p:cNvPr id="18" name="Rectangle 17"/>
          <p:cNvSpPr/>
          <p:nvPr/>
        </p:nvSpPr>
        <p:spPr>
          <a:xfrm>
            <a:off x="5643570" y="4786322"/>
            <a:ext cx="2767745" cy="646331"/>
          </a:xfrm>
          <a:prstGeom prst="rect">
            <a:avLst/>
          </a:prstGeom>
        </p:spPr>
        <p:txBody>
          <a:bodyPr wrap="none">
            <a:spAutoFit/>
          </a:bodyPr>
          <a:lstStyle/>
          <a:p>
            <a:r>
              <a:rPr lang="de-DE" b="1" dirty="0" smtClean="0">
                <a:latin typeface="Times New Roman" pitchFamily="18" charset="0"/>
                <a:cs typeface="Times New Roman" pitchFamily="18" charset="0"/>
              </a:rPr>
              <a:t>Gain = -Rf/Ri</a:t>
            </a:r>
          </a:p>
          <a:p>
            <a:r>
              <a:rPr lang="de-DE" b="1" dirty="0" smtClean="0">
                <a:latin typeface="Times New Roman" pitchFamily="18" charset="0"/>
                <a:cs typeface="Times New Roman" pitchFamily="18" charset="0"/>
              </a:rPr>
              <a:t>Cut off frequency =1/RfCi</a:t>
            </a: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8</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428596" y="1214422"/>
            <a:ext cx="8715404"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Second order active filters building blocks</a:t>
            </a:r>
            <a:endParaRPr lang="de-DE" b="1" dirty="0">
              <a:latin typeface="Times New Roman" pitchFamily="18" charset="0"/>
              <a:cs typeface="Times New Roman" pitchFamily="18" charset="0"/>
            </a:endParaRPr>
          </a:p>
        </p:txBody>
      </p:sp>
      <p:sp>
        <p:nvSpPr>
          <p:cNvPr id="13" name="Rectangle 12"/>
          <p:cNvSpPr/>
          <p:nvPr/>
        </p:nvSpPr>
        <p:spPr>
          <a:xfrm>
            <a:off x="500034" y="2500306"/>
            <a:ext cx="7147149" cy="646331"/>
          </a:xfrm>
          <a:prstGeom prst="rect">
            <a:avLst/>
          </a:prstGeom>
        </p:spPr>
        <p:txBody>
          <a:bodyPr wrap="none">
            <a:spAutoFit/>
          </a:bodyPr>
          <a:lstStyle/>
          <a:p>
            <a:pPr>
              <a:buFont typeface="Arial" pitchFamily="34" charset="0"/>
              <a:buChar char="•"/>
            </a:pPr>
            <a:r>
              <a:rPr lang="de-DE" b="1" dirty="0" smtClean="0">
                <a:latin typeface="Times New Roman" pitchFamily="18" charset="0"/>
                <a:cs typeface="Times New Roman" pitchFamily="18" charset="0"/>
              </a:rPr>
              <a:t> Low pass filters and high pass filters:  gain, cut off frequency and zeta</a:t>
            </a:r>
          </a:p>
          <a:p>
            <a:pPr>
              <a:buFont typeface="Arial" pitchFamily="34" charset="0"/>
              <a:buChar char="•"/>
            </a:pPr>
            <a:r>
              <a:rPr lang="de-DE" b="1" dirty="0" smtClean="0">
                <a:latin typeface="Times New Roman" pitchFamily="18" charset="0"/>
                <a:cs typeface="Times New Roman" pitchFamily="18" charset="0"/>
              </a:rPr>
              <a:t> Band pass and band stop filters: bandwidth, Q</a:t>
            </a:r>
          </a:p>
        </p:txBody>
      </p:sp>
      <p:pic>
        <p:nvPicPr>
          <p:cNvPr id="19464" name="Picture 8"/>
          <p:cNvPicPr>
            <a:picLocks noChangeAspect="1" noChangeArrowheads="1"/>
          </p:cNvPicPr>
          <p:nvPr/>
        </p:nvPicPr>
        <p:blipFill>
          <a:blip r:embed="rId3" cstate="print"/>
          <a:srcRect/>
          <a:stretch>
            <a:fillRect/>
          </a:stretch>
        </p:blipFill>
        <p:spPr bwMode="auto">
          <a:xfrm>
            <a:off x="500034" y="1643050"/>
            <a:ext cx="6000750" cy="60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6/8/2014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9</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F</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ilters Design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428596" y="1214422"/>
            <a:ext cx="8715404"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t>
            </a:r>
            <a:r>
              <a:rPr lang="de-DE" b="1" dirty="0" smtClean="0">
                <a:latin typeface="Times New Roman" pitchFamily="18" charset="0"/>
                <a:cs typeface="Times New Roman" pitchFamily="18" charset="0"/>
              </a:rPr>
              <a:t>Second order active filters building blocks</a:t>
            </a:r>
            <a:endParaRPr lang="de-DE" b="1" dirty="0">
              <a:latin typeface="Times New Roman" pitchFamily="18" charset="0"/>
              <a:cs typeface="Times New Roman" pitchFamily="18" charset="0"/>
            </a:endParaRPr>
          </a:p>
        </p:txBody>
      </p:sp>
      <p:sp>
        <p:nvSpPr>
          <p:cNvPr id="13" name="Rectangle 12"/>
          <p:cNvSpPr/>
          <p:nvPr/>
        </p:nvSpPr>
        <p:spPr>
          <a:xfrm>
            <a:off x="500035" y="1785925"/>
            <a:ext cx="1871025" cy="369332"/>
          </a:xfrm>
          <a:prstGeom prst="rect">
            <a:avLst/>
          </a:prstGeom>
        </p:spPr>
        <p:txBody>
          <a:bodyPr wrap="none">
            <a:spAutoFit/>
          </a:bodyPr>
          <a:lstStyle/>
          <a:p>
            <a:r>
              <a:rPr lang="de-DE" b="1" dirty="0" smtClean="0">
                <a:latin typeface="Times New Roman" pitchFamily="18" charset="0"/>
                <a:cs typeface="Times New Roman" pitchFamily="18" charset="0"/>
              </a:rPr>
              <a:t>Low pass filters: </a:t>
            </a:r>
          </a:p>
        </p:txBody>
      </p:sp>
      <p:pic>
        <p:nvPicPr>
          <p:cNvPr id="19462" name="Picture 6"/>
          <p:cNvPicPr>
            <a:picLocks noChangeAspect="1" noChangeArrowheads="1"/>
          </p:cNvPicPr>
          <p:nvPr/>
        </p:nvPicPr>
        <p:blipFill>
          <a:blip r:embed="rId3" cstate="print"/>
          <a:srcRect/>
          <a:stretch>
            <a:fillRect/>
          </a:stretch>
        </p:blipFill>
        <p:spPr bwMode="auto">
          <a:xfrm>
            <a:off x="2214547" y="1714487"/>
            <a:ext cx="2381250" cy="561975"/>
          </a:xfrm>
          <a:prstGeom prst="rect">
            <a:avLst/>
          </a:prstGeom>
          <a:noFill/>
          <a:ln w="9525">
            <a:noFill/>
            <a:miter lim="800000"/>
            <a:headEnd/>
            <a:tailEnd/>
          </a:ln>
          <a:effectLst/>
        </p:spPr>
      </p:pic>
      <p:pic>
        <p:nvPicPr>
          <p:cNvPr id="19465" name="Picture 9"/>
          <p:cNvPicPr>
            <a:picLocks noChangeAspect="1" noChangeArrowheads="1"/>
          </p:cNvPicPr>
          <p:nvPr/>
        </p:nvPicPr>
        <p:blipFill>
          <a:blip r:embed="rId4" cstate="print"/>
          <a:srcRect/>
          <a:stretch>
            <a:fillRect/>
          </a:stretch>
        </p:blipFill>
        <p:spPr bwMode="auto">
          <a:xfrm>
            <a:off x="5628385" y="1285860"/>
            <a:ext cx="3515615" cy="3714776"/>
          </a:xfrm>
          <a:prstGeom prst="rect">
            <a:avLst/>
          </a:prstGeom>
          <a:noFill/>
          <a:ln w="9525">
            <a:noFill/>
            <a:miter lim="800000"/>
            <a:headEnd/>
            <a:tailEnd/>
          </a:ln>
          <a:effectLst/>
        </p:spPr>
      </p:pic>
      <p:pic>
        <p:nvPicPr>
          <p:cNvPr id="19466" name="Picture 10"/>
          <p:cNvPicPr>
            <a:picLocks noChangeAspect="1" noChangeArrowheads="1"/>
          </p:cNvPicPr>
          <p:nvPr/>
        </p:nvPicPr>
        <p:blipFill>
          <a:blip r:embed="rId5" cstate="print"/>
          <a:srcRect/>
          <a:stretch>
            <a:fillRect/>
          </a:stretch>
        </p:blipFill>
        <p:spPr bwMode="auto">
          <a:xfrm>
            <a:off x="428597" y="2428867"/>
            <a:ext cx="4991100" cy="600075"/>
          </a:xfrm>
          <a:prstGeom prst="rect">
            <a:avLst/>
          </a:prstGeom>
          <a:noFill/>
          <a:ln w="9525">
            <a:noFill/>
            <a:miter lim="800000"/>
            <a:headEnd/>
            <a:tailEnd/>
          </a:ln>
          <a:effectLst/>
        </p:spPr>
      </p:pic>
      <p:pic>
        <p:nvPicPr>
          <p:cNvPr id="19467" name="Picture 11"/>
          <p:cNvPicPr>
            <a:picLocks noChangeAspect="1" noChangeArrowheads="1"/>
          </p:cNvPicPr>
          <p:nvPr/>
        </p:nvPicPr>
        <p:blipFill>
          <a:blip r:embed="rId6" cstate="print"/>
          <a:srcRect/>
          <a:stretch>
            <a:fillRect/>
          </a:stretch>
        </p:blipFill>
        <p:spPr bwMode="auto">
          <a:xfrm>
            <a:off x="571473" y="3143247"/>
            <a:ext cx="4705350" cy="390525"/>
          </a:xfrm>
          <a:prstGeom prst="rect">
            <a:avLst/>
          </a:prstGeom>
          <a:noFill/>
          <a:ln w="9525">
            <a:noFill/>
            <a:miter lim="800000"/>
            <a:headEnd/>
            <a:tailEnd/>
          </a:ln>
          <a:effectLst/>
        </p:spPr>
      </p:pic>
      <p:pic>
        <p:nvPicPr>
          <p:cNvPr id="19468" name="Picture 12"/>
          <p:cNvPicPr>
            <a:picLocks noChangeAspect="1" noChangeArrowheads="1"/>
          </p:cNvPicPr>
          <p:nvPr/>
        </p:nvPicPr>
        <p:blipFill>
          <a:blip r:embed="rId7" cstate="print"/>
          <a:srcRect/>
          <a:stretch>
            <a:fillRect/>
          </a:stretch>
        </p:blipFill>
        <p:spPr bwMode="auto">
          <a:xfrm>
            <a:off x="433396" y="4071941"/>
            <a:ext cx="5210175" cy="247650"/>
          </a:xfrm>
          <a:prstGeom prst="rect">
            <a:avLst/>
          </a:prstGeom>
          <a:noFill/>
          <a:ln w="9525">
            <a:noFill/>
            <a:miter lim="800000"/>
            <a:headEnd/>
            <a:tailEnd/>
          </a:ln>
          <a:effectLst/>
        </p:spPr>
      </p:pic>
      <p:sp>
        <p:nvSpPr>
          <p:cNvPr id="25" name="Rectangle 24"/>
          <p:cNvSpPr/>
          <p:nvPr/>
        </p:nvSpPr>
        <p:spPr>
          <a:xfrm>
            <a:off x="500035" y="3643313"/>
            <a:ext cx="2730235" cy="369332"/>
          </a:xfrm>
          <a:prstGeom prst="rect">
            <a:avLst/>
          </a:prstGeom>
        </p:spPr>
        <p:txBody>
          <a:bodyPr wrap="none">
            <a:spAutoFit/>
          </a:bodyPr>
          <a:lstStyle/>
          <a:p>
            <a:r>
              <a:rPr lang="de-DE" b="1" dirty="0" smtClean="0">
                <a:latin typeface="Times New Roman" pitchFamily="18" charset="0"/>
                <a:cs typeface="Times New Roman" pitchFamily="18" charset="0"/>
              </a:rPr>
              <a:t>1) Equal element method:</a:t>
            </a:r>
            <a:endParaRPr lang="de-DE" dirty="0"/>
          </a:p>
        </p:txBody>
      </p:sp>
      <p:pic>
        <p:nvPicPr>
          <p:cNvPr id="19469" name="Picture 13"/>
          <p:cNvPicPr>
            <a:picLocks noChangeAspect="1" noChangeArrowheads="1"/>
          </p:cNvPicPr>
          <p:nvPr/>
        </p:nvPicPr>
        <p:blipFill>
          <a:blip r:embed="rId8" cstate="print"/>
          <a:srcRect/>
          <a:stretch>
            <a:fillRect/>
          </a:stretch>
        </p:blipFill>
        <p:spPr bwMode="auto">
          <a:xfrm>
            <a:off x="1000101" y="4500570"/>
            <a:ext cx="2574129" cy="547687"/>
          </a:xfrm>
          <a:prstGeom prst="rect">
            <a:avLst/>
          </a:prstGeom>
          <a:noFill/>
          <a:ln w="9525">
            <a:noFill/>
            <a:miter lim="800000"/>
            <a:headEnd/>
            <a:tailEnd/>
          </a:ln>
          <a:effectLst/>
        </p:spPr>
      </p:pic>
      <p:pic>
        <p:nvPicPr>
          <p:cNvPr id="137218" name="Picture 2"/>
          <p:cNvPicPr>
            <a:picLocks noChangeAspect="1" noChangeArrowheads="1"/>
          </p:cNvPicPr>
          <p:nvPr/>
        </p:nvPicPr>
        <p:blipFill>
          <a:blip r:embed="rId9" cstate="print"/>
          <a:srcRect/>
          <a:stretch>
            <a:fillRect/>
          </a:stretch>
        </p:blipFill>
        <p:spPr bwMode="auto">
          <a:xfrm>
            <a:off x="500034" y="5286388"/>
            <a:ext cx="7972425" cy="790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1193</TotalTime>
  <Words>995</Words>
  <Application>Microsoft Office PowerPoint</Application>
  <PresentationFormat>عرض على الشاشة (3:4)‏</PresentationFormat>
  <Paragraphs>251</Paragraphs>
  <Slides>29</Slides>
  <Notes>28</Notes>
  <HiddenSlides>0</HiddenSlides>
  <MMClips>0</MMClips>
  <ScaleCrop>false</ScaleCrop>
  <HeadingPairs>
    <vt:vector size="6" baseType="variant">
      <vt:variant>
        <vt:lpstr>سمة</vt:lpstr>
      </vt:variant>
      <vt:variant>
        <vt:i4>2</vt:i4>
      </vt:variant>
      <vt:variant>
        <vt:lpstr>خوادم OLE مضمنة</vt:lpstr>
      </vt:variant>
      <vt:variant>
        <vt:i4>1</vt:i4>
      </vt:variant>
      <vt:variant>
        <vt:lpstr>عناوين الشرائح</vt:lpstr>
      </vt:variant>
      <vt:variant>
        <vt:i4>29</vt:i4>
      </vt:variant>
    </vt:vector>
  </HeadingPairs>
  <TitlesOfParts>
    <vt:vector size="32" baseType="lpstr">
      <vt:lpstr>Office Theme</vt:lpstr>
      <vt:lpstr>Custom Design</vt:lpstr>
      <vt:lpstr>Equation</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CD-STAR</dc:creator>
  <cp:lastModifiedBy>raya co</cp:lastModifiedBy>
  <cp:revision>1314</cp:revision>
  <dcterms:created xsi:type="dcterms:W3CDTF">2013-08-29T10:52:51Z</dcterms:created>
  <dcterms:modified xsi:type="dcterms:W3CDTF">2014-06-09T15:30:08Z</dcterms:modified>
</cp:coreProperties>
</file>