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83" r:id="rId3"/>
    <p:sldId id="285" r:id="rId4"/>
    <p:sldId id="287" r:id="rId5"/>
    <p:sldId id="288" r:id="rId6"/>
    <p:sldId id="289" r:id="rId7"/>
    <p:sldId id="290" r:id="rId8"/>
    <p:sldId id="291" r:id="rId9"/>
    <p:sldId id="293" r:id="rId10"/>
    <p:sldId id="292" r:id="rId11"/>
    <p:sldId id="294" r:id="rId12"/>
    <p:sldId id="295" r:id="rId13"/>
    <p:sldId id="296" r:id="rId14"/>
    <p:sldId id="297" r:id="rId15"/>
    <p:sldId id="298" r:id="rId16"/>
    <p:sldId id="305" r:id="rId17"/>
    <p:sldId id="306" r:id="rId18"/>
    <p:sldId id="307" r:id="rId19"/>
    <p:sldId id="308" r:id="rId20"/>
    <p:sldId id="309" r:id="rId21"/>
    <p:sldId id="310" r:id="rId22"/>
    <p:sldId id="299" r:id="rId23"/>
    <p:sldId id="300" r:id="rId24"/>
    <p:sldId id="301" r:id="rId25"/>
    <p:sldId id="302" r:id="rId26"/>
    <p:sldId id="303" r:id="rId27"/>
    <p:sldId id="304" r:id="rId28"/>
    <p:sldId id="311" r:id="rId29"/>
    <p:sldId id="313" r:id="rId30"/>
    <p:sldId id="312" r:id="rId31"/>
    <p:sldId id="314" r:id="rId32"/>
    <p:sldId id="315" r:id="rId33"/>
    <p:sldId id="316" r:id="rId34"/>
    <p:sldId id="319" r:id="rId35"/>
    <p:sldId id="320" r:id="rId36"/>
    <p:sldId id="317" r:id="rId37"/>
    <p:sldId id="318" r:id="rId38"/>
    <p:sldId id="321" r:id="rId39"/>
    <p:sldId id="322" r:id="rId40"/>
    <p:sldId id="324" r:id="rId41"/>
    <p:sldId id="323" r:id="rId42"/>
    <p:sldId id="326"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C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660"/>
  </p:normalViewPr>
  <p:slideViewPr>
    <p:cSldViewPr>
      <p:cViewPr>
        <p:scale>
          <a:sx n="69" d="100"/>
          <a:sy n="69" d="100"/>
        </p:scale>
        <p:origin x="-11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9EE1-314A-4260-BF04-3B1AF969F382}" type="datetimeFigureOut">
              <a:rPr lang="en-US" smtClean="0"/>
              <a:pPr/>
              <a:t>6/22/2014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DA3C8-D2DB-4E47-8797-1BE3FC4540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2C931-9DB9-45BD-B139-3E69C8BF99D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3478-98FC-4E7C-AEBC-9155532B59E1}"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4A74-D07C-488C-929B-D396877EDF04}"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BE0F5-4FAF-4732-98A8-8BFC4190D341}"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2799F-29D5-4EC0-89D4-D590A824CEE0}"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25713-8A4E-4F94-A799-45A35F3AA148}"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57A1-B14C-4F51-9FED-CE132B5485A0}"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E14B2-8E5E-4BCB-AF6A-251635CE1115}" type="datetime1">
              <a:rPr lang="en-US" smtClean="0"/>
              <a:pPr/>
              <a:t>6/22/2014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C8F6-79DD-463E-A3CE-A5A6FDF654E5}" type="datetime1">
              <a:rPr lang="en-US" smtClean="0"/>
              <a:pPr/>
              <a:t>6/22/2014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DE4-06C0-4294-A9CA-CD63CFF16828}" type="datetime1">
              <a:rPr lang="en-US" smtClean="0"/>
              <a:pPr/>
              <a:t>6/22/2014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72994-5DB8-43B0-8B2C-EC260AD43A2F}"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AB4C24F-AD20-49AC-A828-B1E3E8701D23}" type="datetime1">
              <a:rPr lang="en-US" smtClean="0"/>
              <a:pPr/>
              <a:t>6/22/2014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Dr. A. </a:t>
            </a:r>
            <a:r>
              <a:rPr lang="en-US" dirty="0" err="1" smtClean="0"/>
              <a:t>Barghouthi</a:t>
            </a:r>
            <a:r>
              <a:rPr lang="en-US" dirty="0" smtClean="0"/>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486467-AF7F-44E4-8B61-4E588B0FE450}" type="slidenum">
              <a:rPr lang="en-US" smtClean="0"/>
              <a:pPr/>
              <a:t>‹#›</a:t>
            </a:fld>
            <a:endParaRPr lang="en-US" dirty="0"/>
          </a:p>
        </p:txBody>
      </p:sp>
      <p:pic>
        <p:nvPicPr>
          <p:cNvPr id="7" name="Picture 6" descr="BZUlogosmall"/>
          <p:cNvPicPr/>
          <p:nvPr userDrawn="1"/>
        </p:nvPicPr>
        <p:blipFill>
          <a:blip r:embed="rId2" cstate="print"/>
          <a:srcRect/>
          <a:stretch>
            <a:fillRect/>
          </a:stretch>
        </p:blipFill>
        <p:spPr bwMode="auto">
          <a:xfrm>
            <a:off x="7500958" y="1"/>
            <a:ext cx="1643042" cy="642918"/>
          </a:xfrm>
          <a:prstGeom prst="rect">
            <a:avLst/>
          </a:prstGeom>
          <a:noFill/>
          <a:ln w="9525">
            <a:noFill/>
            <a:miter lim="800000"/>
            <a:headEnd/>
            <a:tailEnd/>
          </a:ln>
        </p:spPr>
      </p:pic>
      <p:cxnSp>
        <p:nvCxnSpPr>
          <p:cNvPr id="9" name="Straight Connector 8"/>
          <p:cNvCxnSpPr/>
          <p:nvPr userDrawn="1"/>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32"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357554" y="214290"/>
            <a:ext cx="2928958" cy="461665"/>
          </a:xfrm>
          <a:prstGeom prst="rect">
            <a:avLst/>
          </a:prstGeom>
          <a:noFill/>
        </p:spPr>
        <p:txBody>
          <a:bodyPr wrap="square" rtlCol="0">
            <a:spAutoFit/>
          </a:bodyPr>
          <a:lstStyle/>
          <a:p>
            <a:r>
              <a:rPr lang="de-DE" sz="2400" dirty="0" smtClean="0">
                <a:latin typeface="Arial" pitchFamily="34" charset="0"/>
                <a:cs typeface="Arial" pitchFamily="34" charset="0"/>
              </a:rPr>
              <a:t>Network Analysis</a:t>
            </a:r>
            <a:r>
              <a:rPr lang="de-DE" sz="2400" baseline="0" dirty="0" smtClean="0">
                <a:latin typeface="Arial" pitchFamily="34" charset="0"/>
                <a:cs typeface="Arial" pitchFamily="34" charset="0"/>
              </a:rPr>
              <a:t> II</a:t>
            </a:r>
            <a:endParaRPr lang="en-US" sz="2400"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176B1-09AF-49E4-BEB6-D5E583C545BD}"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BEE60-6EBC-4C41-8918-A281BB62C54F}"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23AA9-18FB-4D37-ABD0-6BB121CB0003}"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D051-9E4D-4ACD-A852-CC2EAD7E5269}" type="datetime1">
              <a:rPr lang="en-US" smtClean="0"/>
              <a:pPr/>
              <a:t>6/22/2014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B0F4-0571-4D48-AE44-3A64F7463F50}"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65B-20E7-48EC-878B-45EFC70061A0}" type="datetime1">
              <a:rPr lang="en-US" smtClean="0"/>
              <a:pPr/>
              <a:t>6/22/2014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6E4B8-9221-461A-AB19-3A27D0024CE5}" type="datetime1">
              <a:rPr lang="en-US" smtClean="0"/>
              <a:pPr/>
              <a:t>6/22/2014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1A2C-37DD-431C-8461-E8A10C310046}" type="datetime1">
              <a:rPr lang="en-US" smtClean="0"/>
              <a:pPr/>
              <a:t>6/22/2014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F47E-40CF-4F87-9607-56671D26D5F2}"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C2108-D025-407E-835C-ED2FB54651A9}" type="datetime1">
              <a:rPr lang="en-US" smtClean="0"/>
              <a:pPr/>
              <a:t>6/22/2014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AE8E-F6D8-4E85-B942-0AABF0942A7B}" type="datetime1">
              <a:rPr lang="en-US" smtClean="0"/>
              <a:pPr/>
              <a:t>6/22/2014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6467-AF7F-44E4-8B61-4E588B0FE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D6A00-032A-462B-B2D0-90B56BDB007A}" type="datetime1">
              <a:rPr lang="en-US" smtClean="0"/>
              <a:pPr/>
              <a:t>6/22/2014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1730-726D-4E69-AA74-37D0DDA88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4.xml"/><Relationship Id="rId7" Type="http://schemas.openxmlformats.org/officeDocument/2006/relationships/image" Target="../media/image46.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png"/><Relationship Id="rId11" Type="http://schemas.openxmlformats.org/officeDocument/2006/relationships/oleObject" Target="../embeddings/oleObject2.bin"/><Relationship Id="rId5" Type="http://schemas.openxmlformats.org/officeDocument/2006/relationships/image" Target="../media/image44.png"/><Relationship Id="rId10" Type="http://schemas.openxmlformats.org/officeDocument/2006/relationships/oleObject" Target="../embeddings/oleObject1.bin"/><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3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9" Type="http://schemas.openxmlformats.org/officeDocument/2006/relationships/image" Target="../media/image137.png"/></Relationships>
</file>

<file path=ppt/slides/_rels/slide3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4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42.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643446"/>
            <a:ext cx="6272234" cy="428628"/>
          </a:xfrm>
        </p:spPr>
        <p:txBody>
          <a:bodyPr>
            <a:normAutofit/>
          </a:bodyPr>
          <a:lstStyle/>
          <a:p>
            <a:r>
              <a:rPr lang="de-DE" sz="2000" b="1" dirty="0" smtClean="0">
                <a:solidFill>
                  <a:schemeClr val="tx1"/>
                </a:solidFill>
                <a:latin typeface="Arial" pitchFamily="34" charset="0"/>
                <a:cs typeface="Arial" pitchFamily="34" charset="0"/>
              </a:rPr>
              <a:t> Instructor :  </a:t>
            </a:r>
            <a:r>
              <a:rPr lang="de-DE" sz="2000" dirty="0" smtClean="0">
                <a:solidFill>
                  <a:schemeClr val="tx1"/>
                </a:solidFill>
                <a:latin typeface="Arial" pitchFamily="34" charset="0"/>
                <a:cs typeface="Arial" pitchFamily="34" charset="0"/>
              </a:rPr>
              <a:t>Dr. Atheer Barghouthi </a:t>
            </a:r>
          </a:p>
        </p:txBody>
      </p:sp>
      <p:pic>
        <p:nvPicPr>
          <p:cNvPr id="4" name="Picture 3" descr="BZUlogosmall"/>
          <p:cNvPicPr/>
          <p:nvPr/>
        </p:nvPicPr>
        <p:blipFill>
          <a:blip r:embed="rId2" cstate="print"/>
          <a:srcRect/>
          <a:stretch>
            <a:fillRect/>
          </a:stretch>
        </p:blipFill>
        <p:spPr bwMode="auto">
          <a:xfrm>
            <a:off x="7429520" y="1"/>
            <a:ext cx="1714480" cy="642918"/>
          </a:xfrm>
          <a:prstGeom prst="rect">
            <a:avLst/>
          </a:prstGeom>
          <a:noFill/>
          <a:ln w="9525">
            <a:noFill/>
            <a:miter lim="800000"/>
            <a:headEnd/>
            <a:tailEnd/>
          </a:ln>
        </p:spPr>
      </p:pic>
      <p:sp>
        <p:nvSpPr>
          <p:cNvPr id="5" name="Rectangle 4"/>
          <p:cNvSpPr/>
          <p:nvPr/>
        </p:nvSpPr>
        <p:spPr>
          <a:xfrm>
            <a:off x="1428728" y="4967599"/>
            <a:ext cx="2954655" cy="400110"/>
          </a:xfrm>
          <a:prstGeom prst="rect">
            <a:avLst/>
          </a:prstGeom>
        </p:spPr>
        <p:txBody>
          <a:bodyPr wrap="none">
            <a:spAutoFit/>
          </a:bodyPr>
          <a:lstStyle/>
          <a:p>
            <a:r>
              <a:rPr lang="de-DE" sz="2000" b="1" dirty="0" smtClean="0">
                <a:solidFill>
                  <a:schemeClr val="tx1"/>
                </a:solidFill>
                <a:latin typeface="Arial" pitchFamily="34" charset="0"/>
                <a:cs typeface="Arial" pitchFamily="34" charset="0"/>
              </a:rPr>
              <a:t>Date          :  </a:t>
            </a:r>
            <a:r>
              <a:rPr lang="de-DE" sz="2000" dirty="0" smtClean="0">
                <a:latin typeface="Arial" pitchFamily="34" charset="0"/>
                <a:cs typeface="Arial" pitchFamily="34" charset="0"/>
              </a:rPr>
              <a:t>24</a:t>
            </a:r>
            <a:r>
              <a:rPr lang="de-DE" sz="2000" dirty="0" smtClean="0">
                <a:solidFill>
                  <a:schemeClr val="tx1"/>
                </a:solidFill>
                <a:latin typeface="Arial" pitchFamily="34" charset="0"/>
                <a:cs typeface="Arial" pitchFamily="34" charset="0"/>
              </a:rPr>
              <a:t>.02.2014</a:t>
            </a:r>
            <a:endParaRPr lang="en-US" sz="2000" dirty="0">
              <a:solidFill>
                <a:schemeClr val="tx1"/>
              </a:solidFill>
              <a:latin typeface="Arial" pitchFamily="34" charset="0"/>
              <a:cs typeface="Arial" pitchFamily="34" charset="0"/>
            </a:endParaRPr>
          </a:p>
        </p:txBody>
      </p:sp>
      <p:cxnSp>
        <p:nvCxnSpPr>
          <p:cNvPr id="11" name="Straight Connector 10"/>
          <p:cNvCxnSpPr/>
          <p:nvPr/>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0"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57422" y="3286124"/>
            <a:ext cx="4572000" cy="707886"/>
          </a:xfrm>
          <a:prstGeom prst="rect">
            <a:avLst/>
          </a:prstGeom>
        </p:spPr>
        <p:txBody>
          <a:bodyPr>
            <a:spAutoFit/>
          </a:bodyPr>
          <a:lstStyle/>
          <a:p>
            <a:pPr algn="ctr"/>
            <a:r>
              <a:rPr lang="de-DE" sz="2000" dirty="0" smtClean="0">
                <a:latin typeface="Arial" pitchFamily="34" charset="0"/>
                <a:cs typeface="Arial" pitchFamily="34" charset="0"/>
              </a:rPr>
              <a:t>3 Credit Hours</a:t>
            </a:r>
          </a:p>
          <a:p>
            <a:pPr algn="ctr"/>
            <a:r>
              <a:rPr lang="de-DE" sz="2000" dirty="0" smtClean="0">
                <a:latin typeface="Arial" pitchFamily="34" charset="0"/>
                <a:cs typeface="Arial" pitchFamily="34" charset="0"/>
              </a:rPr>
              <a:t>Second</a:t>
            </a:r>
            <a:r>
              <a:rPr lang="en-US" sz="2000" dirty="0" smtClean="0">
                <a:latin typeface="Arial" pitchFamily="34" charset="0"/>
                <a:cs typeface="Arial" pitchFamily="34" charset="0"/>
              </a:rPr>
              <a:t> Semester 2014</a:t>
            </a:r>
          </a:p>
        </p:txBody>
      </p:sp>
      <p:sp>
        <p:nvSpPr>
          <p:cNvPr id="16" name="Rectangle 15"/>
          <p:cNvSpPr/>
          <p:nvPr/>
        </p:nvSpPr>
        <p:spPr>
          <a:xfrm>
            <a:off x="1857356" y="214290"/>
            <a:ext cx="4860625" cy="461665"/>
          </a:xfrm>
          <a:prstGeom prst="rect">
            <a:avLst/>
          </a:prstGeom>
        </p:spPr>
        <p:txBody>
          <a:bodyPr wrap="none">
            <a:spAutoFit/>
          </a:bodyPr>
          <a:lstStyle/>
          <a:p>
            <a:pPr algn="ctr"/>
            <a:r>
              <a:rPr lang="en-US" sz="2400" dirty="0" smtClean="0">
                <a:latin typeface="Arial" pitchFamily="34" charset="0"/>
                <a:cs typeface="Arial" pitchFamily="34" charset="0"/>
              </a:rPr>
              <a:t>Electrical Engineering Department</a:t>
            </a:r>
          </a:p>
        </p:txBody>
      </p:sp>
      <p:sp>
        <p:nvSpPr>
          <p:cNvPr id="17" name="Rectangle 16"/>
          <p:cNvSpPr/>
          <p:nvPr/>
        </p:nvSpPr>
        <p:spPr>
          <a:xfrm>
            <a:off x="0" y="1571612"/>
            <a:ext cx="9144000" cy="1292662"/>
          </a:xfrm>
          <a:prstGeom prst="rect">
            <a:avLst/>
          </a:prstGeom>
        </p:spPr>
        <p:txBody>
          <a:bodyPr wrap="square">
            <a:spAutoFit/>
          </a:bodyPr>
          <a:lstStyle/>
          <a:p>
            <a:pPr algn="ct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3200" b="1" dirty="0" smtClean="0">
                <a:latin typeface="Arial" pitchFamily="34" charset="0"/>
                <a:cs typeface="Arial" pitchFamily="34" charset="0"/>
              </a:rPr>
              <a:t>Network Analysis II</a:t>
            </a:r>
          </a:p>
          <a:p>
            <a:pPr algn="ctr"/>
            <a:r>
              <a:rPr lang="en-US" sz="3200" b="1" dirty="0" smtClean="0">
                <a:latin typeface="Arial" pitchFamily="34" charset="0"/>
                <a:cs typeface="Arial" pitchFamily="34" charset="0"/>
              </a:rPr>
              <a:t>ENEE 335</a:t>
            </a:r>
          </a:p>
        </p:txBody>
      </p:sp>
      <p:sp>
        <p:nvSpPr>
          <p:cNvPr id="18" name="Date Placeholder 17"/>
          <p:cNvSpPr>
            <a:spLocks noGrp="1"/>
          </p:cNvSpPr>
          <p:nvPr>
            <p:ph type="dt" sz="half" idx="10"/>
          </p:nvPr>
        </p:nvSpPr>
        <p:spPr/>
        <p:txBody>
          <a:bodyPr/>
          <a:lstStyle/>
          <a:p>
            <a:fld id="{2A59865D-8D7A-4267-A747-1880C91488B9}" type="datetime1">
              <a:rPr lang="en-US" smtClean="0"/>
              <a:pPr/>
              <a:t>6/22/2014</a:t>
            </a:fld>
            <a:endParaRPr lang="en-US" dirty="0"/>
          </a:p>
        </p:txBody>
      </p:sp>
      <p:sp>
        <p:nvSpPr>
          <p:cNvPr id="19" name="Slide Number Placeholder 18"/>
          <p:cNvSpPr>
            <a:spLocks noGrp="1"/>
          </p:cNvSpPr>
          <p:nvPr>
            <p:ph type="sldNum" sz="quarter" idx="12"/>
          </p:nvPr>
        </p:nvSpPr>
        <p:spPr/>
        <p:txBody>
          <a:bodyPr/>
          <a:lstStyle/>
          <a:p>
            <a:fld id="{A3486467-AF7F-44E4-8B61-4E588B0FE450}" type="slidenum">
              <a:rPr lang="en-US" smtClean="0"/>
              <a:pPr/>
              <a:t>1</a:t>
            </a:fld>
            <a:endParaRPr lang="en-US"/>
          </a:p>
        </p:txBody>
      </p:sp>
      <p:sp>
        <p:nvSpPr>
          <p:cNvPr id="20" name="Footer Placeholder 19"/>
          <p:cNvSpPr>
            <a:spLocks noGrp="1"/>
          </p:cNvSpPr>
          <p:nvPr>
            <p:ph type="ftr" sz="quarter" idx="11"/>
          </p:nvPr>
        </p:nvSpPr>
        <p:spPr/>
        <p:txBody>
          <a:bodyPr/>
          <a:lstStyle/>
          <a:p>
            <a:r>
              <a:rPr lang="en-US" dirty="0" smtClean="0"/>
              <a:t>Dr. A. </a:t>
            </a:r>
            <a:r>
              <a:rPr lang="en-US" dirty="0" err="1" smtClean="0"/>
              <a:t>Barghouthi</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646331"/>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Inverse Laplace transform: we avoid using the complex integral of the inverse laplace by using the operational and functional properties of the transforms.</a:t>
            </a:r>
          </a:p>
        </p:txBody>
      </p:sp>
      <p:sp>
        <p:nvSpPr>
          <p:cNvPr id="11" name="Rectangle 10"/>
          <p:cNvSpPr/>
          <p:nvPr/>
        </p:nvSpPr>
        <p:spPr>
          <a:xfrm>
            <a:off x="285720" y="1785926"/>
            <a:ext cx="8786842" cy="646331"/>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Having a specific laplace domain function, we can use partial fraction technique to find the inverse.</a:t>
            </a:r>
          </a:p>
        </p:txBody>
      </p:sp>
      <p:pic>
        <p:nvPicPr>
          <p:cNvPr id="741378" name="Picture 2"/>
          <p:cNvPicPr>
            <a:picLocks noChangeAspect="1" noChangeArrowheads="1"/>
          </p:cNvPicPr>
          <p:nvPr/>
        </p:nvPicPr>
        <p:blipFill>
          <a:blip r:embed="rId3" cstate="print"/>
          <a:srcRect/>
          <a:stretch>
            <a:fillRect/>
          </a:stretch>
        </p:blipFill>
        <p:spPr bwMode="auto">
          <a:xfrm>
            <a:off x="428596" y="2571744"/>
            <a:ext cx="3146142" cy="833678"/>
          </a:xfrm>
          <a:prstGeom prst="rect">
            <a:avLst/>
          </a:prstGeom>
          <a:noFill/>
          <a:ln w="9525">
            <a:noFill/>
            <a:miter lim="800000"/>
            <a:headEnd/>
            <a:tailEnd/>
          </a:ln>
          <a:effectLst/>
        </p:spPr>
      </p:pic>
      <p:sp>
        <p:nvSpPr>
          <p:cNvPr id="12" name="Rectangle 11"/>
          <p:cNvSpPr/>
          <p:nvPr/>
        </p:nvSpPr>
        <p:spPr>
          <a:xfrm>
            <a:off x="3857620" y="2714620"/>
            <a:ext cx="1992853" cy="646331"/>
          </a:xfrm>
          <a:prstGeom prst="rect">
            <a:avLst/>
          </a:prstGeom>
        </p:spPr>
        <p:txBody>
          <a:bodyPr wrap="none">
            <a:spAutoFit/>
          </a:bodyPr>
          <a:lstStyle/>
          <a:p>
            <a:r>
              <a:rPr lang="de-DE" dirty="0" smtClean="0">
                <a:latin typeface="Times New Roman" pitchFamily="18" charset="0"/>
                <a:cs typeface="Times New Roman" pitchFamily="18" charset="0"/>
              </a:rPr>
              <a:t>N(s): Numerator</a:t>
            </a:r>
          </a:p>
          <a:p>
            <a:r>
              <a:rPr lang="de-DE" dirty="0" smtClean="0">
                <a:latin typeface="Times New Roman" pitchFamily="18" charset="0"/>
                <a:cs typeface="Times New Roman" pitchFamily="18" charset="0"/>
              </a:rPr>
              <a:t>D(s): Denominator</a:t>
            </a:r>
            <a:endParaRPr lang="de-DE" dirty="0">
              <a:latin typeface="Times New Roman" pitchFamily="18" charset="0"/>
              <a:cs typeface="Times New Roman" pitchFamily="18" charset="0"/>
            </a:endParaRPr>
          </a:p>
        </p:txBody>
      </p:sp>
      <p:sp>
        <p:nvSpPr>
          <p:cNvPr id="13" name="Rectangle 12"/>
          <p:cNvSpPr/>
          <p:nvPr/>
        </p:nvSpPr>
        <p:spPr>
          <a:xfrm>
            <a:off x="500034" y="3714752"/>
            <a:ext cx="8358246" cy="646331"/>
          </a:xfrm>
          <a:prstGeom prst="rect">
            <a:avLst/>
          </a:prstGeom>
        </p:spPr>
        <p:txBody>
          <a:bodyPr wrap="square">
            <a:spAutoFit/>
          </a:bodyPr>
          <a:lstStyle/>
          <a:p>
            <a:r>
              <a:rPr lang="de-DE" dirty="0" smtClean="0">
                <a:latin typeface="Times New Roman" pitchFamily="18" charset="0"/>
                <a:cs typeface="Times New Roman" pitchFamily="18" charset="0"/>
              </a:rPr>
              <a:t>Having a specific laplace domain function, we can use partial fraction technique to find the inverse. And then use the table to get back to the time domain.</a:t>
            </a:r>
            <a:endParaRPr lang="de-DE" dirty="0"/>
          </a:p>
        </p:txBody>
      </p:sp>
      <p:sp>
        <p:nvSpPr>
          <p:cNvPr id="14" name="Rectangle 13"/>
          <p:cNvSpPr/>
          <p:nvPr/>
        </p:nvSpPr>
        <p:spPr>
          <a:xfrm>
            <a:off x="1000100" y="4572008"/>
            <a:ext cx="7674217" cy="646331"/>
          </a:xfrm>
          <a:prstGeom prst="rect">
            <a:avLst/>
          </a:prstGeom>
        </p:spPr>
        <p:txBody>
          <a:bodyPr wrap="none">
            <a:spAutoFit/>
          </a:bodyPr>
          <a:lstStyle/>
          <a:p>
            <a:r>
              <a:rPr lang="de-DE" b="1" dirty="0" smtClean="0">
                <a:latin typeface="Times New Roman" pitchFamily="18" charset="0"/>
                <a:cs typeface="Times New Roman" pitchFamily="18" charset="0"/>
              </a:rPr>
              <a:t>Please review the four cases of partial fraction: simple poles, repeated poles</a:t>
            </a:r>
          </a:p>
          <a:p>
            <a:r>
              <a:rPr lang="de-DE" b="1" dirty="0" smtClean="0">
                <a:latin typeface="Times New Roman" pitchFamily="18" charset="0"/>
                <a:cs typeface="Times New Roman" pitchFamily="18" charset="0"/>
              </a:rPr>
              <a:t>complex poles and repeated complex poles</a:t>
            </a:r>
            <a:endParaRPr lang="de-DE" b="1" dirty="0"/>
          </a:p>
        </p:txBody>
      </p:sp>
      <p:sp>
        <p:nvSpPr>
          <p:cNvPr id="15" name="Rectangle 14"/>
          <p:cNvSpPr/>
          <p:nvPr/>
        </p:nvSpPr>
        <p:spPr>
          <a:xfrm>
            <a:off x="6429388" y="2714620"/>
            <a:ext cx="2357454" cy="646331"/>
          </a:xfrm>
          <a:prstGeom prst="rect">
            <a:avLst/>
          </a:prstGeom>
        </p:spPr>
        <p:txBody>
          <a:bodyPr wrap="square">
            <a:spAutoFit/>
          </a:bodyPr>
          <a:lstStyle/>
          <a:p>
            <a:r>
              <a:rPr lang="de-DE" b="1" dirty="0" smtClean="0">
                <a:latin typeface="Times New Roman" pitchFamily="18" charset="0"/>
                <a:cs typeface="Times New Roman" pitchFamily="18" charset="0"/>
              </a:rPr>
              <a:t>Poles are the roots of the denominator</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11</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1200329"/>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Initial and final value theorems: </a:t>
            </a:r>
            <a:r>
              <a:rPr lang="de-DE" dirty="0" smtClean="0">
                <a:latin typeface="Times New Roman" pitchFamily="18" charset="0"/>
                <a:cs typeface="Times New Roman" pitchFamily="18" charset="0"/>
              </a:rPr>
              <a:t>Before making the effort to perform the inverse transform of a response in the laplace domain, it is better to check whether it agrees with the expected behaviour of the system or not. And if it does agree, then we perform the transform. To check that we use the initial and final value theorems.</a:t>
            </a:r>
          </a:p>
        </p:txBody>
      </p:sp>
      <p:sp>
        <p:nvSpPr>
          <p:cNvPr id="16" name="Rectangle 15"/>
          <p:cNvSpPr/>
          <p:nvPr/>
        </p:nvSpPr>
        <p:spPr>
          <a:xfrm>
            <a:off x="3929058" y="2786058"/>
            <a:ext cx="2249334" cy="369332"/>
          </a:xfrm>
          <a:prstGeom prst="rect">
            <a:avLst/>
          </a:prstGeom>
        </p:spPr>
        <p:txBody>
          <a:bodyPr wrap="none">
            <a:spAutoFit/>
          </a:bodyPr>
          <a:lstStyle/>
          <a:p>
            <a:r>
              <a:rPr lang="de-DE" dirty="0" smtClean="0">
                <a:latin typeface="Times New Roman" pitchFamily="18" charset="0"/>
                <a:cs typeface="Times New Roman" pitchFamily="18" charset="0"/>
              </a:rPr>
              <a:t>initial value theorem()</a:t>
            </a:r>
            <a:endParaRPr lang="de-DE" dirty="0"/>
          </a:p>
        </p:txBody>
      </p:sp>
      <p:sp>
        <p:nvSpPr>
          <p:cNvPr id="17" name="Rectangle 16"/>
          <p:cNvSpPr/>
          <p:nvPr/>
        </p:nvSpPr>
        <p:spPr>
          <a:xfrm>
            <a:off x="4000496" y="3857628"/>
            <a:ext cx="2095445" cy="369332"/>
          </a:xfrm>
          <a:prstGeom prst="rect">
            <a:avLst/>
          </a:prstGeom>
        </p:spPr>
        <p:txBody>
          <a:bodyPr wrap="none">
            <a:spAutoFit/>
          </a:bodyPr>
          <a:lstStyle/>
          <a:p>
            <a:r>
              <a:rPr lang="de-DE" dirty="0" smtClean="0">
                <a:latin typeface="Times New Roman" pitchFamily="18" charset="0"/>
                <a:cs typeface="Times New Roman" pitchFamily="18" charset="0"/>
              </a:rPr>
              <a:t>initial value theorem</a:t>
            </a:r>
            <a:endParaRPr lang="de-DE" dirty="0"/>
          </a:p>
        </p:txBody>
      </p:sp>
      <p:pic>
        <p:nvPicPr>
          <p:cNvPr id="743427" name="Picture 3"/>
          <p:cNvPicPr>
            <a:picLocks noChangeAspect="1" noChangeArrowheads="1"/>
          </p:cNvPicPr>
          <p:nvPr/>
        </p:nvPicPr>
        <p:blipFill>
          <a:blip r:embed="rId3" cstate="print"/>
          <a:srcRect/>
          <a:stretch>
            <a:fillRect/>
          </a:stretch>
        </p:blipFill>
        <p:spPr bwMode="auto">
          <a:xfrm>
            <a:off x="1000100" y="3714752"/>
            <a:ext cx="2381250" cy="581025"/>
          </a:xfrm>
          <a:prstGeom prst="rect">
            <a:avLst/>
          </a:prstGeom>
          <a:noFill/>
          <a:ln w="9525">
            <a:noFill/>
            <a:miter lim="800000"/>
            <a:headEnd/>
            <a:tailEnd/>
          </a:ln>
          <a:effectLst/>
        </p:spPr>
      </p:pic>
      <p:pic>
        <p:nvPicPr>
          <p:cNvPr id="743428" name="Picture 4"/>
          <p:cNvPicPr>
            <a:picLocks noChangeAspect="1" noChangeArrowheads="1"/>
          </p:cNvPicPr>
          <p:nvPr/>
        </p:nvPicPr>
        <p:blipFill>
          <a:blip r:embed="rId4" cstate="print"/>
          <a:srcRect/>
          <a:stretch>
            <a:fillRect/>
          </a:stretch>
        </p:blipFill>
        <p:spPr bwMode="auto">
          <a:xfrm>
            <a:off x="1214414" y="2786058"/>
            <a:ext cx="2343150"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12</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Steps for solving the circuit in laplace domain</a:t>
            </a:r>
            <a:endParaRPr lang="de-DE" dirty="0" smtClean="0">
              <a:latin typeface="Times New Roman" pitchFamily="18" charset="0"/>
              <a:cs typeface="Times New Roman" pitchFamily="18" charset="0"/>
            </a:endParaRPr>
          </a:p>
        </p:txBody>
      </p:sp>
      <p:pic>
        <p:nvPicPr>
          <p:cNvPr id="744450" name="Picture 2"/>
          <p:cNvPicPr>
            <a:picLocks noChangeAspect="1" noChangeArrowheads="1"/>
          </p:cNvPicPr>
          <p:nvPr/>
        </p:nvPicPr>
        <p:blipFill>
          <a:blip r:embed="rId3" cstate="print"/>
          <a:srcRect/>
          <a:stretch>
            <a:fillRect/>
          </a:stretch>
        </p:blipFill>
        <p:spPr bwMode="auto">
          <a:xfrm>
            <a:off x="500034" y="1428736"/>
            <a:ext cx="5324475" cy="2038350"/>
          </a:xfrm>
          <a:prstGeom prst="rect">
            <a:avLst/>
          </a:prstGeom>
          <a:noFill/>
          <a:ln w="9525">
            <a:noFill/>
            <a:miter lim="800000"/>
            <a:headEnd/>
            <a:tailEnd/>
          </a:ln>
          <a:effectLst/>
        </p:spPr>
      </p:pic>
      <p:sp>
        <p:nvSpPr>
          <p:cNvPr id="13" name="Rectangle 12"/>
          <p:cNvSpPr/>
          <p:nvPr/>
        </p:nvSpPr>
        <p:spPr>
          <a:xfrm>
            <a:off x="357158" y="3857628"/>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Component models in the laplace domain</a:t>
            </a:r>
            <a:endParaRPr lang="de-DE" dirty="0" smtClean="0">
              <a:latin typeface="Times New Roman" pitchFamily="18" charset="0"/>
              <a:cs typeface="Times New Roman" pitchFamily="18" charset="0"/>
            </a:endParaRPr>
          </a:p>
        </p:txBody>
      </p:sp>
      <p:pic>
        <p:nvPicPr>
          <p:cNvPr id="744451" name="Picture 3"/>
          <p:cNvPicPr>
            <a:picLocks noChangeAspect="1" noChangeArrowheads="1"/>
          </p:cNvPicPr>
          <p:nvPr/>
        </p:nvPicPr>
        <p:blipFill>
          <a:blip r:embed="rId4" cstate="print"/>
          <a:srcRect/>
          <a:stretch>
            <a:fillRect/>
          </a:stretch>
        </p:blipFill>
        <p:spPr bwMode="auto">
          <a:xfrm>
            <a:off x="1643042" y="4357694"/>
            <a:ext cx="1028700" cy="304800"/>
          </a:xfrm>
          <a:prstGeom prst="rect">
            <a:avLst/>
          </a:prstGeom>
          <a:noFill/>
          <a:ln w="9525">
            <a:noFill/>
            <a:miter lim="800000"/>
            <a:headEnd/>
            <a:tailEnd/>
          </a:ln>
          <a:effectLst/>
        </p:spPr>
      </p:pic>
      <p:sp>
        <p:nvSpPr>
          <p:cNvPr id="15" name="Rectangle 14"/>
          <p:cNvSpPr/>
          <p:nvPr/>
        </p:nvSpPr>
        <p:spPr>
          <a:xfrm>
            <a:off x="571472" y="4286256"/>
            <a:ext cx="1069524" cy="369332"/>
          </a:xfrm>
          <a:prstGeom prst="rect">
            <a:avLst/>
          </a:prstGeom>
        </p:spPr>
        <p:txBody>
          <a:bodyPr wrap="none">
            <a:spAutoFit/>
          </a:bodyPr>
          <a:lstStyle/>
          <a:p>
            <a:r>
              <a:rPr lang="de-DE" b="1" dirty="0" smtClean="0">
                <a:latin typeface="Times New Roman" pitchFamily="18" charset="0"/>
                <a:cs typeface="Times New Roman" pitchFamily="18" charset="0"/>
              </a:rPr>
              <a:t>Resistor:</a:t>
            </a:r>
            <a:endParaRPr lang="de-DE" dirty="0"/>
          </a:p>
        </p:txBody>
      </p:sp>
      <p:pic>
        <p:nvPicPr>
          <p:cNvPr id="744452" name="Picture 4"/>
          <p:cNvPicPr>
            <a:picLocks noChangeAspect="1" noChangeArrowheads="1"/>
          </p:cNvPicPr>
          <p:nvPr/>
        </p:nvPicPr>
        <p:blipFill>
          <a:blip r:embed="rId5" cstate="print"/>
          <a:srcRect/>
          <a:stretch>
            <a:fillRect/>
          </a:stretch>
        </p:blipFill>
        <p:spPr bwMode="auto">
          <a:xfrm>
            <a:off x="642910" y="4714884"/>
            <a:ext cx="1514475" cy="733425"/>
          </a:xfrm>
          <a:prstGeom prst="rect">
            <a:avLst/>
          </a:prstGeom>
          <a:noFill/>
          <a:ln w="9525">
            <a:noFill/>
            <a:miter lim="800000"/>
            <a:headEnd/>
            <a:tailEnd/>
          </a:ln>
          <a:effectLst/>
        </p:spPr>
      </p:pic>
      <p:sp>
        <p:nvSpPr>
          <p:cNvPr id="18" name="Rectangle 17"/>
          <p:cNvSpPr/>
          <p:nvPr/>
        </p:nvSpPr>
        <p:spPr>
          <a:xfrm>
            <a:off x="714348" y="5643578"/>
            <a:ext cx="3380092" cy="369332"/>
          </a:xfrm>
          <a:prstGeom prst="rect">
            <a:avLst/>
          </a:prstGeom>
        </p:spPr>
        <p:txBody>
          <a:bodyPr wrap="none">
            <a:spAutoFit/>
          </a:bodyPr>
          <a:lstStyle/>
          <a:p>
            <a:r>
              <a:rPr lang="de-DE" b="1" dirty="0" smtClean="0">
                <a:latin typeface="Times New Roman" pitchFamily="18" charset="0"/>
                <a:cs typeface="Times New Roman" pitchFamily="18" charset="0"/>
              </a:rPr>
              <a:t>What is the unit of I(s) and V(s).</a:t>
            </a:r>
            <a:endParaRPr lang="de-DE" dirty="0"/>
          </a:p>
        </p:txBody>
      </p:sp>
      <p:pic>
        <p:nvPicPr>
          <p:cNvPr id="744454" name="Picture 6"/>
          <p:cNvPicPr>
            <a:picLocks noChangeAspect="1" noChangeArrowheads="1"/>
          </p:cNvPicPr>
          <p:nvPr/>
        </p:nvPicPr>
        <p:blipFill>
          <a:blip r:embed="rId6" cstate="print"/>
          <a:srcRect/>
          <a:stretch>
            <a:fillRect/>
          </a:stretch>
        </p:blipFill>
        <p:spPr bwMode="auto">
          <a:xfrm>
            <a:off x="4643438" y="4286256"/>
            <a:ext cx="2943225"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Components in the laplace domain</a:t>
            </a:r>
            <a:endParaRPr lang="de-DE" dirty="0" smtClean="0">
              <a:latin typeface="Times New Roman" pitchFamily="18" charset="0"/>
              <a:cs typeface="Times New Roman" pitchFamily="18" charset="0"/>
            </a:endParaRPr>
          </a:p>
        </p:txBody>
      </p:sp>
      <p:sp>
        <p:nvSpPr>
          <p:cNvPr id="11" name="Rectangle 10"/>
          <p:cNvSpPr/>
          <p:nvPr/>
        </p:nvSpPr>
        <p:spPr>
          <a:xfrm>
            <a:off x="500034" y="1500174"/>
            <a:ext cx="1133644" cy="369332"/>
          </a:xfrm>
          <a:prstGeom prst="rect">
            <a:avLst/>
          </a:prstGeom>
        </p:spPr>
        <p:txBody>
          <a:bodyPr wrap="none">
            <a:spAutoFit/>
          </a:bodyPr>
          <a:lstStyle/>
          <a:p>
            <a:r>
              <a:rPr lang="de-DE" b="1" dirty="0" smtClean="0">
                <a:latin typeface="Times New Roman" pitchFamily="18" charset="0"/>
                <a:cs typeface="Times New Roman" pitchFamily="18" charset="0"/>
              </a:rPr>
              <a:t>Inductor:</a:t>
            </a:r>
            <a:endParaRPr lang="de-DE" dirty="0"/>
          </a:p>
        </p:txBody>
      </p:sp>
      <p:pic>
        <p:nvPicPr>
          <p:cNvPr id="745474" name="Picture 2"/>
          <p:cNvPicPr>
            <a:picLocks noChangeAspect="1" noChangeArrowheads="1"/>
          </p:cNvPicPr>
          <p:nvPr/>
        </p:nvPicPr>
        <p:blipFill>
          <a:blip r:embed="rId3" cstate="print"/>
          <a:srcRect/>
          <a:stretch>
            <a:fillRect/>
          </a:stretch>
        </p:blipFill>
        <p:spPr bwMode="auto">
          <a:xfrm>
            <a:off x="5072066" y="857232"/>
            <a:ext cx="3319461" cy="1744730"/>
          </a:xfrm>
          <a:prstGeom prst="rect">
            <a:avLst/>
          </a:prstGeom>
          <a:noFill/>
          <a:ln w="9525">
            <a:noFill/>
            <a:miter lim="800000"/>
            <a:headEnd/>
            <a:tailEnd/>
          </a:ln>
          <a:effectLst/>
        </p:spPr>
      </p:pic>
      <p:pic>
        <p:nvPicPr>
          <p:cNvPr id="745475" name="Picture 3"/>
          <p:cNvPicPr>
            <a:picLocks noChangeAspect="1" noChangeArrowheads="1"/>
          </p:cNvPicPr>
          <p:nvPr/>
        </p:nvPicPr>
        <p:blipFill>
          <a:blip r:embed="rId4" cstate="print"/>
          <a:srcRect/>
          <a:stretch>
            <a:fillRect/>
          </a:stretch>
        </p:blipFill>
        <p:spPr bwMode="auto">
          <a:xfrm>
            <a:off x="1571604" y="1428736"/>
            <a:ext cx="1362075" cy="590550"/>
          </a:xfrm>
          <a:prstGeom prst="rect">
            <a:avLst/>
          </a:prstGeom>
          <a:noFill/>
          <a:ln w="9525">
            <a:noFill/>
            <a:miter lim="800000"/>
            <a:headEnd/>
            <a:tailEnd/>
          </a:ln>
          <a:effectLst/>
        </p:spPr>
      </p:pic>
      <p:pic>
        <p:nvPicPr>
          <p:cNvPr id="745476" name="Picture 4"/>
          <p:cNvPicPr>
            <a:picLocks noChangeAspect="1" noChangeArrowheads="1"/>
          </p:cNvPicPr>
          <p:nvPr/>
        </p:nvPicPr>
        <p:blipFill>
          <a:blip r:embed="rId5" cstate="print"/>
          <a:srcRect/>
          <a:stretch>
            <a:fillRect/>
          </a:stretch>
        </p:blipFill>
        <p:spPr bwMode="auto">
          <a:xfrm>
            <a:off x="571472" y="2143116"/>
            <a:ext cx="3914775" cy="361950"/>
          </a:xfrm>
          <a:prstGeom prst="rect">
            <a:avLst/>
          </a:prstGeom>
          <a:noFill/>
          <a:ln w="9525">
            <a:noFill/>
            <a:miter lim="800000"/>
            <a:headEnd/>
            <a:tailEnd/>
          </a:ln>
          <a:effectLst/>
        </p:spPr>
      </p:pic>
      <p:pic>
        <p:nvPicPr>
          <p:cNvPr id="745477" name="Picture 5"/>
          <p:cNvPicPr>
            <a:picLocks noChangeAspect="1" noChangeArrowheads="1"/>
          </p:cNvPicPr>
          <p:nvPr/>
        </p:nvPicPr>
        <p:blipFill>
          <a:blip r:embed="rId6" cstate="print"/>
          <a:srcRect/>
          <a:stretch>
            <a:fillRect/>
          </a:stretch>
        </p:blipFill>
        <p:spPr bwMode="auto">
          <a:xfrm>
            <a:off x="642910" y="2571744"/>
            <a:ext cx="2743200" cy="1143000"/>
          </a:xfrm>
          <a:prstGeom prst="rect">
            <a:avLst/>
          </a:prstGeom>
          <a:noFill/>
          <a:ln w="9525">
            <a:noFill/>
            <a:miter lim="800000"/>
            <a:headEnd/>
            <a:tailEnd/>
          </a:ln>
          <a:effectLst/>
        </p:spPr>
      </p:pic>
      <p:pic>
        <p:nvPicPr>
          <p:cNvPr id="745478" name="Picture 6"/>
          <p:cNvPicPr>
            <a:picLocks noChangeAspect="1" noChangeArrowheads="1"/>
          </p:cNvPicPr>
          <p:nvPr/>
        </p:nvPicPr>
        <p:blipFill>
          <a:blip r:embed="rId7" cstate="print"/>
          <a:srcRect/>
          <a:stretch>
            <a:fillRect/>
          </a:stretch>
        </p:blipFill>
        <p:spPr bwMode="auto">
          <a:xfrm>
            <a:off x="5857884" y="2571744"/>
            <a:ext cx="2119310" cy="1548727"/>
          </a:xfrm>
          <a:prstGeom prst="rect">
            <a:avLst/>
          </a:prstGeom>
          <a:noFill/>
          <a:ln w="9525">
            <a:noFill/>
            <a:miter lim="800000"/>
            <a:headEnd/>
            <a:tailEnd/>
          </a:ln>
          <a:effectLst/>
        </p:spPr>
      </p:pic>
      <p:sp>
        <p:nvSpPr>
          <p:cNvPr id="15" name="Rectangle 14"/>
          <p:cNvSpPr/>
          <p:nvPr/>
        </p:nvSpPr>
        <p:spPr>
          <a:xfrm>
            <a:off x="536858" y="3857628"/>
            <a:ext cx="1249060" cy="369332"/>
          </a:xfrm>
          <a:prstGeom prst="rect">
            <a:avLst/>
          </a:prstGeom>
        </p:spPr>
        <p:txBody>
          <a:bodyPr wrap="none">
            <a:spAutoFit/>
          </a:bodyPr>
          <a:lstStyle/>
          <a:p>
            <a:r>
              <a:rPr lang="de-DE" b="1" dirty="0" smtClean="0">
                <a:latin typeface="Times New Roman" pitchFamily="18" charset="0"/>
                <a:cs typeface="Times New Roman" pitchFamily="18" charset="0"/>
              </a:rPr>
              <a:t>Capacitor:</a:t>
            </a:r>
            <a:endParaRPr lang="de-DE" dirty="0"/>
          </a:p>
        </p:txBody>
      </p:sp>
      <p:pic>
        <p:nvPicPr>
          <p:cNvPr id="745479" name="Picture 7"/>
          <p:cNvPicPr>
            <a:picLocks noChangeAspect="1" noChangeArrowheads="1"/>
          </p:cNvPicPr>
          <p:nvPr/>
        </p:nvPicPr>
        <p:blipFill>
          <a:blip r:embed="rId8" cstate="print"/>
          <a:srcRect/>
          <a:stretch>
            <a:fillRect/>
          </a:stretch>
        </p:blipFill>
        <p:spPr bwMode="auto">
          <a:xfrm>
            <a:off x="1714480" y="3714752"/>
            <a:ext cx="1333500" cy="609600"/>
          </a:xfrm>
          <a:prstGeom prst="rect">
            <a:avLst/>
          </a:prstGeom>
          <a:noFill/>
          <a:ln w="9525">
            <a:noFill/>
            <a:miter lim="800000"/>
            <a:headEnd/>
            <a:tailEnd/>
          </a:ln>
          <a:effectLst/>
        </p:spPr>
      </p:pic>
      <p:pic>
        <p:nvPicPr>
          <p:cNvPr id="745480" name="Picture 8"/>
          <p:cNvPicPr>
            <a:picLocks noChangeAspect="1" noChangeArrowheads="1"/>
          </p:cNvPicPr>
          <p:nvPr/>
        </p:nvPicPr>
        <p:blipFill>
          <a:blip r:embed="rId9" cstate="print"/>
          <a:srcRect/>
          <a:stretch>
            <a:fillRect/>
          </a:stretch>
        </p:blipFill>
        <p:spPr bwMode="auto">
          <a:xfrm>
            <a:off x="500034" y="4357694"/>
            <a:ext cx="4333875" cy="295275"/>
          </a:xfrm>
          <a:prstGeom prst="rect">
            <a:avLst/>
          </a:prstGeom>
          <a:noFill/>
          <a:ln w="9525">
            <a:noFill/>
            <a:miter lim="800000"/>
            <a:headEnd/>
            <a:tailEnd/>
          </a:ln>
          <a:effectLst/>
        </p:spPr>
      </p:pic>
      <p:pic>
        <p:nvPicPr>
          <p:cNvPr id="745481" name="Picture 9"/>
          <p:cNvPicPr>
            <a:picLocks noChangeAspect="1" noChangeArrowheads="1"/>
          </p:cNvPicPr>
          <p:nvPr/>
        </p:nvPicPr>
        <p:blipFill>
          <a:blip r:embed="rId10" cstate="print"/>
          <a:srcRect/>
          <a:stretch>
            <a:fillRect/>
          </a:stretch>
        </p:blipFill>
        <p:spPr bwMode="auto">
          <a:xfrm>
            <a:off x="285720" y="4929198"/>
            <a:ext cx="2724150" cy="1104900"/>
          </a:xfrm>
          <a:prstGeom prst="rect">
            <a:avLst/>
          </a:prstGeom>
          <a:noFill/>
          <a:ln w="9525">
            <a:noFill/>
            <a:miter lim="800000"/>
            <a:headEnd/>
            <a:tailEnd/>
          </a:ln>
          <a:effectLst/>
        </p:spPr>
      </p:pic>
      <p:pic>
        <p:nvPicPr>
          <p:cNvPr id="745483" name="Picture 11"/>
          <p:cNvPicPr>
            <a:picLocks noChangeAspect="1" noChangeArrowheads="1"/>
          </p:cNvPicPr>
          <p:nvPr/>
        </p:nvPicPr>
        <p:blipFill>
          <a:blip r:embed="rId11" cstate="print"/>
          <a:srcRect/>
          <a:stretch>
            <a:fillRect/>
          </a:stretch>
        </p:blipFill>
        <p:spPr bwMode="auto">
          <a:xfrm>
            <a:off x="3428992" y="4643446"/>
            <a:ext cx="5578093" cy="1571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Impedances in the laplace domain: they are defined as:</a:t>
            </a:r>
            <a:endParaRPr lang="de-DE" dirty="0" smtClean="0">
              <a:latin typeface="Times New Roman" pitchFamily="18" charset="0"/>
              <a:cs typeface="Times New Roman" pitchFamily="18" charset="0"/>
            </a:endParaRPr>
          </a:p>
        </p:txBody>
      </p:sp>
      <p:pic>
        <p:nvPicPr>
          <p:cNvPr id="746498" name="Picture 2"/>
          <p:cNvPicPr>
            <a:picLocks noChangeAspect="1" noChangeArrowheads="1"/>
          </p:cNvPicPr>
          <p:nvPr/>
        </p:nvPicPr>
        <p:blipFill>
          <a:blip r:embed="rId3" cstate="print"/>
          <a:srcRect/>
          <a:stretch>
            <a:fillRect/>
          </a:stretch>
        </p:blipFill>
        <p:spPr bwMode="auto">
          <a:xfrm>
            <a:off x="5938857" y="928670"/>
            <a:ext cx="1419225" cy="704850"/>
          </a:xfrm>
          <a:prstGeom prst="rect">
            <a:avLst/>
          </a:prstGeom>
          <a:noFill/>
          <a:ln w="9525">
            <a:noFill/>
            <a:miter lim="800000"/>
            <a:headEnd/>
            <a:tailEnd/>
          </a:ln>
          <a:effectLst/>
        </p:spPr>
      </p:pic>
      <p:sp>
        <p:nvSpPr>
          <p:cNvPr id="20" name="Rectangle 19"/>
          <p:cNvSpPr/>
          <p:nvPr/>
        </p:nvSpPr>
        <p:spPr>
          <a:xfrm>
            <a:off x="7286644" y="928670"/>
            <a:ext cx="1857388" cy="646331"/>
          </a:xfrm>
          <a:prstGeom prst="rect">
            <a:avLst/>
          </a:prstGeom>
        </p:spPr>
        <p:txBody>
          <a:bodyPr wrap="square">
            <a:spAutoFit/>
          </a:bodyPr>
          <a:lstStyle/>
          <a:p>
            <a:r>
              <a:rPr lang="de-DE" b="1" dirty="0" smtClean="0">
                <a:latin typeface="Times New Roman" pitchFamily="18" charset="0"/>
                <a:cs typeface="Times New Roman" pitchFamily="18" charset="0"/>
              </a:rPr>
              <a:t>When the initial condition is zero </a:t>
            </a:r>
            <a:endParaRPr lang="de-DE" dirty="0"/>
          </a:p>
        </p:txBody>
      </p:sp>
      <p:pic>
        <p:nvPicPr>
          <p:cNvPr id="746499" name="Picture 3"/>
          <p:cNvPicPr>
            <a:picLocks noChangeAspect="1" noChangeArrowheads="1"/>
          </p:cNvPicPr>
          <p:nvPr/>
        </p:nvPicPr>
        <p:blipFill>
          <a:blip r:embed="rId4" cstate="print"/>
          <a:srcRect/>
          <a:stretch>
            <a:fillRect/>
          </a:stretch>
        </p:blipFill>
        <p:spPr bwMode="auto">
          <a:xfrm>
            <a:off x="428596" y="1571612"/>
            <a:ext cx="5067300" cy="1724025"/>
          </a:xfrm>
          <a:prstGeom prst="rect">
            <a:avLst/>
          </a:prstGeom>
          <a:noFill/>
          <a:ln w="9525">
            <a:noFill/>
            <a:miter lim="800000"/>
            <a:headEnd/>
            <a:tailEnd/>
          </a:ln>
          <a:effectLst/>
        </p:spPr>
      </p:pic>
      <p:pic>
        <p:nvPicPr>
          <p:cNvPr id="746500" name="Picture 4"/>
          <p:cNvPicPr>
            <a:picLocks noChangeAspect="1" noChangeArrowheads="1"/>
          </p:cNvPicPr>
          <p:nvPr/>
        </p:nvPicPr>
        <p:blipFill>
          <a:blip r:embed="rId5" cstate="print"/>
          <a:srcRect/>
          <a:stretch>
            <a:fillRect/>
          </a:stretch>
        </p:blipFill>
        <p:spPr bwMode="auto">
          <a:xfrm>
            <a:off x="1928794" y="3429000"/>
            <a:ext cx="1962150" cy="590550"/>
          </a:xfrm>
          <a:prstGeom prst="rect">
            <a:avLst/>
          </a:prstGeom>
          <a:noFill/>
          <a:ln w="9525">
            <a:noFill/>
            <a:miter lim="800000"/>
            <a:headEnd/>
            <a:tailEnd/>
          </a:ln>
          <a:effectLst/>
        </p:spPr>
      </p:pic>
      <p:sp>
        <p:nvSpPr>
          <p:cNvPr id="23" name="Rectangle 22"/>
          <p:cNvSpPr/>
          <p:nvPr/>
        </p:nvSpPr>
        <p:spPr>
          <a:xfrm>
            <a:off x="428596" y="3500438"/>
            <a:ext cx="1669111"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Addmittance:</a:t>
            </a:r>
            <a:endParaRPr lang="de-DE" dirty="0"/>
          </a:p>
        </p:txBody>
      </p:sp>
      <p:sp>
        <p:nvSpPr>
          <p:cNvPr id="24" name="Rectangle 23"/>
          <p:cNvSpPr/>
          <p:nvPr/>
        </p:nvSpPr>
        <p:spPr>
          <a:xfrm>
            <a:off x="428596" y="4071942"/>
            <a:ext cx="2171428"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Dependent sources</a:t>
            </a:r>
            <a:endParaRPr lang="de-DE" dirty="0"/>
          </a:p>
        </p:txBody>
      </p:sp>
      <p:pic>
        <p:nvPicPr>
          <p:cNvPr id="746501" name="Picture 5"/>
          <p:cNvPicPr>
            <a:picLocks noChangeAspect="1" noChangeArrowheads="1"/>
          </p:cNvPicPr>
          <p:nvPr/>
        </p:nvPicPr>
        <p:blipFill>
          <a:blip r:embed="rId6" cstate="print"/>
          <a:srcRect/>
          <a:stretch>
            <a:fillRect/>
          </a:stretch>
        </p:blipFill>
        <p:spPr bwMode="auto">
          <a:xfrm>
            <a:off x="2571736" y="4143380"/>
            <a:ext cx="1762125"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Natural response  of RC circuit ( in time domain and laplace domain):</a:t>
            </a:r>
            <a:endParaRPr lang="de-DE"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928662" y="1500174"/>
            <a:ext cx="2905125" cy="14097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786314" y="1643050"/>
            <a:ext cx="2781300" cy="12287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5572132" y="3143248"/>
            <a:ext cx="1571625" cy="6667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5715008" y="3786190"/>
            <a:ext cx="2419350" cy="6000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5715008" y="4572008"/>
            <a:ext cx="1400175" cy="4953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5786446" y="5214950"/>
            <a:ext cx="1866900" cy="342900"/>
          </a:xfrm>
          <a:prstGeom prst="rect">
            <a:avLst/>
          </a:prstGeom>
          <a:noFill/>
          <a:ln w="9525">
            <a:noFill/>
            <a:miter lim="800000"/>
            <a:headEnd/>
            <a:tailEnd/>
          </a:ln>
          <a:effectLst/>
        </p:spPr>
      </p:pic>
      <p:graphicFrame>
        <p:nvGraphicFramePr>
          <p:cNvPr id="1032" name="Object 8"/>
          <p:cNvGraphicFramePr>
            <a:graphicFrameLocks noChangeAspect="1"/>
          </p:cNvGraphicFramePr>
          <p:nvPr/>
        </p:nvGraphicFramePr>
        <p:xfrm>
          <a:off x="857224" y="3214686"/>
          <a:ext cx="3425825" cy="1357312"/>
        </p:xfrm>
        <a:graphic>
          <a:graphicData uri="http://schemas.openxmlformats.org/presentationml/2006/ole">
            <p:oleObj spid="_x0000_s1032" name="Equation" r:id="rId10" imgW="2692080" imgH="1066680" progId="">
              <p:embed/>
            </p:oleObj>
          </a:graphicData>
        </a:graphic>
      </p:graphicFrame>
      <p:graphicFrame>
        <p:nvGraphicFramePr>
          <p:cNvPr id="1033" name="Object 9"/>
          <p:cNvGraphicFramePr>
            <a:graphicFrameLocks noChangeAspect="1"/>
          </p:cNvGraphicFramePr>
          <p:nvPr/>
        </p:nvGraphicFramePr>
        <p:xfrm>
          <a:off x="1571604" y="4786322"/>
          <a:ext cx="1617663" cy="384175"/>
        </p:xfrm>
        <a:graphic>
          <a:graphicData uri="http://schemas.openxmlformats.org/presentationml/2006/ole">
            <p:oleObj spid="_x0000_s1033" name="Equation" r:id="rId11" imgW="1015920" imgH="241200" progId="">
              <p:embed/>
            </p:oleObj>
          </a:graphicData>
        </a:graphic>
      </p:graphicFrame>
      <p:graphicFrame>
        <p:nvGraphicFramePr>
          <p:cNvPr id="1034" name="Object 10"/>
          <p:cNvGraphicFramePr>
            <a:graphicFrameLocks noChangeAspect="1"/>
          </p:cNvGraphicFramePr>
          <p:nvPr/>
        </p:nvGraphicFramePr>
        <p:xfrm>
          <a:off x="1500166" y="5286388"/>
          <a:ext cx="1343025" cy="439737"/>
        </p:xfrm>
        <a:graphic>
          <a:graphicData uri="http://schemas.openxmlformats.org/presentationml/2006/ole">
            <p:oleObj spid="_x0000_s1034" name="Equation" r:id="rId12" imgW="736560" imgH="241200" progId="">
              <p:embed/>
            </p:oleObj>
          </a:graphicData>
        </a:graphic>
      </p:graphicFrame>
      <p:sp>
        <p:nvSpPr>
          <p:cNvPr id="20" name="Rectangle 19"/>
          <p:cNvSpPr/>
          <p:nvPr/>
        </p:nvSpPr>
        <p:spPr>
          <a:xfrm>
            <a:off x="3357554" y="5072074"/>
            <a:ext cx="1857388" cy="923330"/>
          </a:xfrm>
          <a:prstGeom prst="rect">
            <a:avLst/>
          </a:prstGeom>
        </p:spPr>
        <p:txBody>
          <a:bodyPr wrap="square">
            <a:spAutoFit/>
          </a:bodyPr>
          <a:lstStyle/>
          <a:p>
            <a:r>
              <a:rPr lang="de-DE" b="1" dirty="0" smtClean="0">
                <a:latin typeface="Times New Roman" pitchFamily="18" charset="0"/>
                <a:cs typeface="Times New Roman" pitchFamily="18" charset="0"/>
              </a:rPr>
              <a:t>Test using initial and final value theorems!!</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a:t>
            </a:r>
            <a:endParaRPr lang="de-DE" dirty="0" smtClean="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3" cstate="print"/>
          <a:srcRect/>
          <a:stretch>
            <a:fillRect/>
          </a:stretch>
        </p:blipFill>
        <p:spPr bwMode="auto">
          <a:xfrm>
            <a:off x="1000100" y="1857364"/>
            <a:ext cx="7058025" cy="200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385765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Step response of parallel RLC</a:t>
            </a:r>
            <a:endParaRPr lang="de-DE"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5143504" y="1428736"/>
            <a:ext cx="3076575" cy="9715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285852" y="1500174"/>
            <a:ext cx="2819400" cy="9620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1428728" y="2857496"/>
            <a:ext cx="1657350" cy="438150"/>
          </a:xfrm>
          <a:prstGeom prst="rect">
            <a:avLst/>
          </a:prstGeom>
          <a:noFill/>
          <a:ln w="9525">
            <a:noFill/>
            <a:miter lim="800000"/>
            <a:headEnd/>
            <a:tailEnd/>
          </a:ln>
          <a:effectLst/>
        </p:spPr>
      </p:pic>
      <p:sp>
        <p:nvSpPr>
          <p:cNvPr id="12" name="Rectangle 11"/>
          <p:cNvSpPr/>
          <p:nvPr/>
        </p:nvSpPr>
        <p:spPr>
          <a:xfrm>
            <a:off x="357158" y="2428868"/>
            <a:ext cx="1691489" cy="369332"/>
          </a:xfrm>
          <a:prstGeom prst="rect">
            <a:avLst/>
          </a:prstGeom>
        </p:spPr>
        <p:txBody>
          <a:bodyPr wrap="none">
            <a:spAutoFit/>
          </a:bodyPr>
          <a:lstStyle/>
          <a:p>
            <a:r>
              <a:rPr lang="de-DE" b="1" dirty="0" smtClean="0">
                <a:latin typeface="Times New Roman" pitchFamily="18" charset="0"/>
                <a:cs typeface="Times New Roman" pitchFamily="18" charset="0"/>
              </a:rPr>
              <a:t>Nodal analysis:</a:t>
            </a:r>
            <a:endParaRPr lang="de-DE" dirty="0"/>
          </a:p>
        </p:txBody>
      </p:sp>
      <p:pic>
        <p:nvPicPr>
          <p:cNvPr id="3077" name="Picture 5"/>
          <p:cNvPicPr>
            <a:picLocks noChangeAspect="1" noChangeArrowheads="1"/>
          </p:cNvPicPr>
          <p:nvPr/>
        </p:nvPicPr>
        <p:blipFill>
          <a:blip r:embed="rId6" cstate="print"/>
          <a:srcRect/>
          <a:stretch>
            <a:fillRect/>
          </a:stretch>
        </p:blipFill>
        <p:spPr bwMode="auto">
          <a:xfrm>
            <a:off x="1500166" y="3286124"/>
            <a:ext cx="2295525" cy="5905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cstate="print"/>
          <a:srcRect/>
          <a:stretch>
            <a:fillRect/>
          </a:stretch>
        </p:blipFill>
        <p:spPr bwMode="auto">
          <a:xfrm>
            <a:off x="1763688" y="3861048"/>
            <a:ext cx="2476500" cy="561975"/>
          </a:xfrm>
          <a:prstGeom prst="rect">
            <a:avLst/>
          </a:prstGeom>
          <a:noFill/>
          <a:ln w="9525">
            <a:noFill/>
            <a:miter lim="800000"/>
            <a:headEnd/>
            <a:tailEnd/>
          </a:ln>
          <a:effectLst/>
        </p:spPr>
      </p:pic>
      <p:pic>
        <p:nvPicPr>
          <p:cNvPr id="3079" name="Picture 7"/>
          <p:cNvPicPr>
            <a:picLocks noChangeAspect="1" noChangeArrowheads="1"/>
          </p:cNvPicPr>
          <p:nvPr/>
        </p:nvPicPr>
        <p:blipFill>
          <a:blip r:embed="rId8" cstate="print"/>
          <a:srcRect/>
          <a:stretch>
            <a:fillRect/>
          </a:stretch>
        </p:blipFill>
        <p:spPr bwMode="auto">
          <a:xfrm>
            <a:off x="1500166" y="4500570"/>
            <a:ext cx="2581275" cy="5334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9" cstate="print"/>
          <a:srcRect/>
          <a:stretch>
            <a:fillRect/>
          </a:stretch>
        </p:blipFill>
        <p:spPr bwMode="auto">
          <a:xfrm>
            <a:off x="500034" y="5143512"/>
            <a:ext cx="3905250" cy="476250"/>
          </a:xfrm>
          <a:prstGeom prst="rect">
            <a:avLst/>
          </a:prstGeom>
          <a:noFill/>
          <a:ln w="9525">
            <a:noFill/>
            <a:miter lim="800000"/>
            <a:headEnd/>
            <a:tailEnd/>
          </a:ln>
          <a:effectLst/>
        </p:spPr>
      </p:pic>
      <p:pic>
        <p:nvPicPr>
          <p:cNvPr id="3081" name="Picture 9"/>
          <p:cNvPicPr>
            <a:picLocks noChangeAspect="1" noChangeArrowheads="1"/>
          </p:cNvPicPr>
          <p:nvPr/>
        </p:nvPicPr>
        <p:blipFill>
          <a:blip r:embed="rId10" cstate="print"/>
          <a:srcRect/>
          <a:stretch>
            <a:fillRect/>
          </a:stretch>
        </p:blipFill>
        <p:spPr bwMode="auto">
          <a:xfrm>
            <a:off x="1428728" y="5643578"/>
            <a:ext cx="2381250" cy="542925"/>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1" cstate="print"/>
          <a:srcRect/>
          <a:stretch>
            <a:fillRect/>
          </a:stretch>
        </p:blipFill>
        <p:spPr bwMode="auto">
          <a:xfrm>
            <a:off x="5214942" y="2714620"/>
            <a:ext cx="2676525" cy="1085850"/>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2" cstate="print"/>
          <a:srcRect/>
          <a:stretch>
            <a:fillRect/>
          </a:stretch>
        </p:blipFill>
        <p:spPr bwMode="auto">
          <a:xfrm>
            <a:off x="5143504" y="4000504"/>
            <a:ext cx="2905125" cy="1533525"/>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3" cstate="print"/>
          <a:srcRect/>
          <a:stretch>
            <a:fillRect/>
          </a:stretch>
        </p:blipFill>
        <p:spPr bwMode="auto">
          <a:xfrm>
            <a:off x="5072066" y="5715016"/>
            <a:ext cx="3914775" cy="31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6072230"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Transient response of parallel RLC sinusoidal input</a:t>
            </a:r>
            <a:endParaRPr lang="de-DE" dirty="0" smtClean="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srcRect/>
          <a:stretch>
            <a:fillRect/>
          </a:stretch>
        </p:blipFill>
        <p:spPr bwMode="auto">
          <a:xfrm>
            <a:off x="714348" y="1500174"/>
            <a:ext cx="5381625" cy="45624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6181725" y="1357298"/>
            <a:ext cx="2962275"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6072230"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Transient response of parallel RLC sinusoidal input</a:t>
            </a:r>
            <a:endParaRPr lang="de-DE"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500034" y="1500174"/>
            <a:ext cx="5438775" cy="19145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785786" y="3429000"/>
            <a:ext cx="4886325" cy="12192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714348" y="4686320"/>
            <a:ext cx="544830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Intended Learning Outcomes (ILO’s)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a:t>
            </a:fld>
            <a:endParaRPr lang="en-US"/>
          </a:p>
        </p:txBody>
      </p:sp>
      <p:cxnSp>
        <p:nvCxnSpPr>
          <p:cNvPr id="9" name="Straight Connector 8"/>
          <p:cNvCxnSpPr/>
          <p:nvPr/>
        </p:nvCxnSpPr>
        <p:spPr>
          <a:xfrm rot="10800000">
            <a:off x="428596" y="1071546"/>
            <a:ext cx="400052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361" name="Rectangle 1"/>
          <p:cNvSpPr>
            <a:spLocks noChangeArrowheads="1"/>
          </p:cNvSpPr>
          <p:nvPr/>
        </p:nvSpPr>
        <p:spPr bwMode="auto">
          <a:xfrm>
            <a:off x="285752" y="1110509"/>
            <a:ext cx="857252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000" b="1" dirty="0" smtClean="0"/>
              <a:t> </a:t>
            </a:r>
            <a:r>
              <a:rPr lang="en-US" sz="2000" dirty="0" smtClean="0">
                <a:latin typeface="Times New Roman" pitchFamily="18" charset="0"/>
                <a:cs typeface="Times New Roman" pitchFamily="18" charset="0"/>
              </a:rPr>
              <a:t>To be able to apply the linear network analysis methods in the Laplace domain, (mesh analysis, node analysis, and network theorems and circuits transformation).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apply the circuit synthesis methods in the implementation of LTI systems (transfer functions).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understand two ports elements representation.</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solve circuits with two ports elements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determine and analyze  the frequency response of the systems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analyze different types of analog filters (active and passive).</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design and implement different types of analog filters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understand the graph representation of electric networks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apply the graph theory concepts in solving electric networks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use CAD tools (ORCAD , MATLAB) in simulating  and synthesizing electric networks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acquire interaction and communication skills</a:t>
            </a:r>
            <a:endParaRPr lang="de-DE"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6072230"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Transient response of parallel RLC sinusoidal input</a:t>
            </a:r>
            <a:endParaRPr lang="de-DE"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571472" y="1428736"/>
            <a:ext cx="5600700" cy="31337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28596" y="4643446"/>
            <a:ext cx="5486400" cy="1438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21</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1:</a:t>
            </a:r>
            <a:endParaRPr lang="de-DE" dirty="0" smtClean="0">
              <a:latin typeface="Times New Roman" pitchFamily="18" charset="0"/>
              <a:cs typeface="Times New Roman" pitchFamily="18" charset="0"/>
            </a:endParaRPr>
          </a:p>
        </p:txBody>
      </p:sp>
      <p:pic>
        <p:nvPicPr>
          <p:cNvPr id="747522" name="Picture 2"/>
          <p:cNvPicPr>
            <a:picLocks noChangeAspect="1" noChangeArrowheads="1"/>
          </p:cNvPicPr>
          <p:nvPr/>
        </p:nvPicPr>
        <p:blipFill>
          <a:blip r:embed="rId3" cstate="print"/>
          <a:srcRect/>
          <a:stretch>
            <a:fillRect/>
          </a:stretch>
        </p:blipFill>
        <p:spPr bwMode="auto">
          <a:xfrm>
            <a:off x="428596" y="1428736"/>
            <a:ext cx="5037866" cy="4233873"/>
          </a:xfrm>
          <a:prstGeom prst="rect">
            <a:avLst/>
          </a:prstGeom>
          <a:noFill/>
          <a:ln w="9525">
            <a:noFill/>
            <a:miter lim="800000"/>
            <a:headEnd/>
            <a:tailEnd/>
          </a:ln>
          <a:effectLst/>
        </p:spPr>
      </p:pic>
      <p:pic>
        <p:nvPicPr>
          <p:cNvPr id="747523" name="Picture 3"/>
          <p:cNvPicPr>
            <a:picLocks noChangeAspect="1" noChangeArrowheads="1"/>
          </p:cNvPicPr>
          <p:nvPr/>
        </p:nvPicPr>
        <p:blipFill>
          <a:blip r:embed="rId4" cstate="print"/>
          <a:srcRect/>
          <a:stretch>
            <a:fillRect/>
          </a:stretch>
        </p:blipFill>
        <p:spPr bwMode="auto">
          <a:xfrm>
            <a:off x="5857884" y="1428736"/>
            <a:ext cx="2805788" cy="1214446"/>
          </a:xfrm>
          <a:prstGeom prst="rect">
            <a:avLst/>
          </a:prstGeom>
          <a:noFill/>
          <a:ln w="9525">
            <a:noFill/>
            <a:miter lim="800000"/>
            <a:headEnd/>
            <a:tailEnd/>
          </a:ln>
          <a:effectLst/>
        </p:spPr>
      </p:pic>
      <p:pic>
        <p:nvPicPr>
          <p:cNvPr id="747524" name="Picture 4"/>
          <p:cNvPicPr>
            <a:picLocks noChangeAspect="1" noChangeArrowheads="1"/>
          </p:cNvPicPr>
          <p:nvPr/>
        </p:nvPicPr>
        <p:blipFill>
          <a:blip r:embed="rId5" cstate="print"/>
          <a:srcRect/>
          <a:stretch>
            <a:fillRect/>
          </a:stretch>
        </p:blipFill>
        <p:spPr bwMode="auto">
          <a:xfrm>
            <a:off x="5857884" y="3143248"/>
            <a:ext cx="3000364" cy="1573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22</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1:</a:t>
            </a:r>
            <a:endParaRPr lang="de-DE" dirty="0" smtClean="0">
              <a:latin typeface="Times New Roman" pitchFamily="18" charset="0"/>
              <a:cs typeface="Times New Roman" pitchFamily="18" charset="0"/>
            </a:endParaRPr>
          </a:p>
        </p:txBody>
      </p:sp>
      <p:pic>
        <p:nvPicPr>
          <p:cNvPr id="748546" name="Picture 2"/>
          <p:cNvPicPr>
            <a:picLocks noChangeAspect="1" noChangeArrowheads="1"/>
          </p:cNvPicPr>
          <p:nvPr/>
        </p:nvPicPr>
        <p:blipFill>
          <a:blip r:embed="rId3" cstate="print"/>
          <a:srcRect/>
          <a:stretch>
            <a:fillRect/>
          </a:stretch>
        </p:blipFill>
        <p:spPr bwMode="auto">
          <a:xfrm>
            <a:off x="785786" y="1500174"/>
            <a:ext cx="5267339" cy="4207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2:</a:t>
            </a:r>
            <a:endParaRPr lang="de-DE" dirty="0" smtClean="0">
              <a:latin typeface="Times New Roman" pitchFamily="18" charset="0"/>
              <a:cs typeface="Times New Roman" pitchFamily="18" charset="0"/>
            </a:endParaRPr>
          </a:p>
        </p:txBody>
      </p:sp>
      <p:pic>
        <p:nvPicPr>
          <p:cNvPr id="749570" name="Picture 2"/>
          <p:cNvPicPr>
            <a:picLocks noChangeAspect="1" noChangeArrowheads="1"/>
          </p:cNvPicPr>
          <p:nvPr/>
        </p:nvPicPr>
        <p:blipFill>
          <a:blip r:embed="rId3" cstate="print"/>
          <a:srcRect/>
          <a:stretch>
            <a:fillRect/>
          </a:stretch>
        </p:blipFill>
        <p:spPr bwMode="auto">
          <a:xfrm>
            <a:off x="428596" y="1785926"/>
            <a:ext cx="5066009" cy="4391036"/>
          </a:xfrm>
          <a:prstGeom prst="rect">
            <a:avLst/>
          </a:prstGeom>
          <a:noFill/>
          <a:ln w="9525">
            <a:noFill/>
            <a:miter lim="800000"/>
            <a:headEnd/>
            <a:tailEnd/>
          </a:ln>
          <a:effectLst/>
        </p:spPr>
      </p:pic>
      <p:pic>
        <p:nvPicPr>
          <p:cNvPr id="749571" name="Picture 3"/>
          <p:cNvPicPr>
            <a:picLocks noChangeAspect="1" noChangeArrowheads="1"/>
          </p:cNvPicPr>
          <p:nvPr/>
        </p:nvPicPr>
        <p:blipFill>
          <a:blip r:embed="rId4" cstate="print"/>
          <a:srcRect/>
          <a:stretch>
            <a:fillRect/>
          </a:stretch>
        </p:blipFill>
        <p:spPr bwMode="auto">
          <a:xfrm>
            <a:off x="5268031" y="2143116"/>
            <a:ext cx="3875969"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2:</a:t>
            </a:r>
            <a:endParaRPr lang="de-DE" dirty="0" smtClean="0">
              <a:latin typeface="Times New Roman" pitchFamily="18" charset="0"/>
              <a:cs typeface="Times New Roman" pitchFamily="18" charset="0"/>
            </a:endParaRPr>
          </a:p>
        </p:txBody>
      </p:sp>
      <p:pic>
        <p:nvPicPr>
          <p:cNvPr id="750595" name="Picture 3"/>
          <p:cNvPicPr>
            <a:picLocks noChangeAspect="1" noChangeArrowheads="1"/>
          </p:cNvPicPr>
          <p:nvPr/>
        </p:nvPicPr>
        <p:blipFill>
          <a:blip r:embed="rId3" cstate="print"/>
          <a:srcRect/>
          <a:stretch>
            <a:fillRect/>
          </a:stretch>
        </p:blipFill>
        <p:spPr bwMode="auto">
          <a:xfrm>
            <a:off x="500034" y="1500174"/>
            <a:ext cx="5391166" cy="4696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3:</a:t>
            </a:r>
            <a:endParaRPr lang="de-DE" dirty="0" smtClean="0">
              <a:latin typeface="Times New Roman" pitchFamily="18" charset="0"/>
              <a:cs typeface="Times New Roman" pitchFamily="18" charset="0"/>
            </a:endParaRPr>
          </a:p>
        </p:txBody>
      </p:sp>
      <p:pic>
        <p:nvPicPr>
          <p:cNvPr id="751618" name="Picture 2"/>
          <p:cNvPicPr>
            <a:picLocks noChangeAspect="1" noChangeArrowheads="1"/>
          </p:cNvPicPr>
          <p:nvPr/>
        </p:nvPicPr>
        <p:blipFill>
          <a:blip r:embed="rId3" cstate="print"/>
          <a:srcRect/>
          <a:stretch>
            <a:fillRect/>
          </a:stretch>
        </p:blipFill>
        <p:spPr bwMode="auto">
          <a:xfrm>
            <a:off x="357158" y="1500174"/>
            <a:ext cx="5431126" cy="4357718"/>
          </a:xfrm>
          <a:prstGeom prst="rect">
            <a:avLst/>
          </a:prstGeom>
          <a:noFill/>
          <a:ln w="9525">
            <a:noFill/>
            <a:miter lim="800000"/>
            <a:headEnd/>
            <a:tailEnd/>
          </a:ln>
          <a:effectLst/>
        </p:spPr>
      </p:pic>
      <p:pic>
        <p:nvPicPr>
          <p:cNvPr id="751619" name="Picture 3"/>
          <p:cNvPicPr>
            <a:picLocks noChangeAspect="1" noChangeArrowheads="1"/>
          </p:cNvPicPr>
          <p:nvPr/>
        </p:nvPicPr>
        <p:blipFill>
          <a:blip r:embed="rId4" cstate="print"/>
          <a:srcRect/>
          <a:stretch>
            <a:fillRect/>
          </a:stretch>
        </p:blipFill>
        <p:spPr bwMode="auto">
          <a:xfrm>
            <a:off x="6143636" y="1714488"/>
            <a:ext cx="2814224"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Example 3:</a:t>
            </a:r>
            <a:endParaRPr lang="de-DE" dirty="0" smtClean="0">
              <a:latin typeface="Times New Roman" pitchFamily="18" charset="0"/>
              <a:cs typeface="Times New Roman" pitchFamily="18" charset="0"/>
            </a:endParaRPr>
          </a:p>
        </p:txBody>
      </p:sp>
      <p:pic>
        <p:nvPicPr>
          <p:cNvPr id="752642" name="Picture 2"/>
          <p:cNvPicPr>
            <a:picLocks noChangeAspect="1" noChangeArrowheads="1"/>
          </p:cNvPicPr>
          <p:nvPr/>
        </p:nvPicPr>
        <p:blipFill>
          <a:blip r:embed="rId3" cstate="print"/>
          <a:srcRect/>
          <a:stretch>
            <a:fillRect/>
          </a:stretch>
        </p:blipFill>
        <p:spPr bwMode="auto">
          <a:xfrm>
            <a:off x="428596" y="1428736"/>
            <a:ext cx="5286412" cy="4734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Thevenin‘s equivalent circuit:</a:t>
            </a:r>
            <a:endParaRPr lang="de-DE" dirty="0"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1643042" y="1500174"/>
            <a:ext cx="3286125" cy="13525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4929190" y="1285860"/>
            <a:ext cx="3152775" cy="13239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500034" y="2786058"/>
            <a:ext cx="2914650" cy="7143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642910" y="3571876"/>
            <a:ext cx="3381375" cy="533400"/>
          </a:xfrm>
          <a:prstGeom prst="rect">
            <a:avLst/>
          </a:prstGeom>
          <a:noFill/>
          <a:ln w="9525">
            <a:noFill/>
            <a:miter lim="800000"/>
            <a:headEnd/>
            <a:tailEnd/>
          </a:ln>
          <a:effectLst/>
        </p:spPr>
      </p:pic>
      <p:pic>
        <p:nvPicPr>
          <p:cNvPr id="7175" name="Picture 7"/>
          <p:cNvPicPr>
            <a:picLocks noChangeAspect="1" noChangeArrowheads="1"/>
          </p:cNvPicPr>
          <p:nvPr/>
        </p:nvPicPr>
        <p:blipFill>
          <a:blip r:embed="rId7" cstate="print"/>
          <a:srcRect/>
          <a:stretch>
            <a:fillRect/>
          </a:stretch>
        </p:blipFill>
        <p:spPr bwMode="auto">
          <a:xfrm>
            <a:off x="5072066" y="2857496"/>
            <a:ext cx="3038475" cy="1362075"/>
          </a:xfrm>
          <a:prstGeom prst="rect">
            <a:avLst/>
          </a:prstGeom>
          <a:noFill/>
          <a:ln w="9525">
            <a:noFill/>
            <a:miter lim="800000"/>
            <a:headEnd/>
            <a:tailEnd/>
          </a:ln>
          <a:effectLst/>
        </p:spPr>
      </p:pic>
      <p:pic>
        <p:nvPicPr>
          <p:cNvPr id="7176" name="Picture 8"/>
          <p:cNvPicPr>
            <a:picLocks noChangeAspect="1" noChangeArrowheads="1"/>
          </p:cNvPicPr>
          <p:nvPr/>
        </p:nvPicPr>
        <p:blipFill>
          <a:blip r:embed="rId8" cstate="print"/>
          <a:srcRect/>
          <a:stretch>
            <a:fillRect/>
          </a:stretch>
        </p:blipFill>
        <p:spPr bwMode="auto">
          <a:xfrm>
            <a:off x="571472" y="4071942"/>
            <a:ext cx="3686175" cy="561975"/>
          </a:xfrm>
          <a:prstGeom prst="rect">
            <a:avLst/>
          </a:prstGeom>
          <a:noFill/>
          <a:ln w="9525">
            <a:noFill/>
            <a:miter lim="800000"/>
            <a:headEnd/>
            <a:tailEnd/>
          </a:ln>
          <a:effectLst/>
        </p:spPr>
      </p:pic>
      <p:pic>
        <p:nvPicPr>
          <p:cNvPr id="7177" name="Picture 9"/>
          <p:cNvPicPr>
            <a:picLocks noChangeAspect="1" noChangeArrowheads="1"/>
          </p:cNvPicPr>
          <p:nvPr/>
        </p:nvPicPr>
        <p:blipFill>
          <a:blip r:embed="rId9" cstate="print"/>
          <a:srcRect/>
          <a:stretch>
            <a:fillRect/>
          </a:stretch>
        </p:blipFill>
        <p:spPr bwMode="auto">
          <a:xfrm>
            <a:off x="714348" y="4643446"/>
            <a:ext cx="3448050" cy="533400"/>
          </a:xfrm>
          <a:prstGeom prst="rect">
            <a:avLst/>
          </a:prstGeom>
          <a:noFill/>
          <a:ln w="9525">
            <a:noFill/>
            <a:miter lim="800000"/>
            <a:headEnd/>
            <a:tailEnd/>
          </a:ln>
          <a:effectLst/>
        </p:spPr>
      </p:pic>
      <p:pic>
        <p:nvPicPr>
          <p:cNvPr id="7178" name="Picture 10"/>
          <p:cNvPicPr>
            <a:picLocks noChangeAspect="1" noChangeArrowheads="1"/>
          </p:cNvPicPr>
          <p:nvPr/>
        </p:nvPicPr>
        <p:blipFill>
          <a:blip r:embed="rId10" cstate="print"/>
          <a:srcRect/>
          <a:stretch>
            <a:fillRect/>
          </a:stretch>
        </p:blipFill>
        <p:spPr bwMode="auto">
          <a:xfrm>
            <a:off x="642910" y="5214950"/>
            <a:ext cx="2533650" cy="561975"/>
          </a:xfrm>
          <a:prstGeom prst="rect">
            <a:avLst/>
          </a:prstGeom>
          <a:noFill/>
          <a:ln w="9525">
            <a:noFill/>
            <a:miter lim="800000"/>
            <a:headEnd/>
            <a:tailEnd/>
          </a:ln>
          <a:effectLst/>
        </p:spPr>
      </p:pic>
      <p:pic>
        <p:nvPicPr>
          <p:cNvPr id="7179" name="Picture 11"/>
          <p:cNvPicPr>
            <a:picLocks noChangeAspect="1" noChangeArrowheads="1"/>
          </p:cNvPicPr>
          <p:nvPr/>
        </p:nvPicPr>
        <p:blipFill>
          <a:blip r:embed="rId11" cstate="print"/>
          <a:srcRect/>
          <a:stretch>
            <a:fillRect/>
          </a:stretch>
        </p:blipFill>
        <p:spPr bwMode="auto">
          <a:xfrm>
            <a:off x="714348" y="5929330"/>
            <a:ext cx="3095625" cy="295275"/>
          </a:xfrm>
          <a:prstGeom prst="rect">
            <a:avLst/>
          </a:prstGeom>
          <a:noFill/>
          <a:ln w="9525">
            <a:noFill/>
            <a:miter lim="800000"/>
            <a:headEnd/>
            <a:tailEnd/>
          </a:ln>
          <a:effectLst/>
        </p:spPr>
      </p:pic>
      <p:pic>
        <p:nvPicPr>
          <p:cNvPr id="7180" name="Picture 12"/>
          <p:cNvPicPr>
            <a:picLocks noChangeAspect="1" noChangeArrowheads="1"/>
          </p:cNvPicPr>
          <p:nvPr/>
        </p:nvPicPr>
        <p:blipFill>
          <a:blip r:embed="rId12" cstate="print"/>
          <a:srcRect/>
          <a:stretch>
            <a:fillRect/>
          </a:stretch>
        </p:blipFill>
        <p:spPr bwMode="auto">
          <a:xfrm>
            <a:off x="5072066" y="4429132"/>
            <a:ext cx="2714625" cy="162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Superposition theory</a:t>
            </a:r>
            <a:endParaRPr lang="de-DE"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285720" y="1500174"/>
            <a:ext cx="3209925" cy="12382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4286248" y="1071546"/>
            <a:ext cx="3124200" cy="17145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857224" y="3286124"/>
            <a:ext cx="2495550" cy="1219200"/>
          </a:xfrm>
          <a:prstGeom prst="rect">
            <a:avLst/>
          </a:prstGeom>
          <a:noFill/>
          <a:ln w="9525">
            <a:noFill/>
            <a:miter lim="800000"/>
            <a:headEnd/>
            <a:tailEnd/>
          </a:ln>
          <a:effectLst/>
        </p:spPr>
      </p:pic>
      <p:sp>
        <p:nvSpPr>
          <p:cNvPr id="12" name="Rectangle 11"/>
          <p:cNvSpPr/>
          <p:nvPr/>
        </p:nvSpPr>
        <p:spPr>
          <a:xfrm>
            <a:off x="500034" y="3000372"/>
            <a:ext cx="1110240" cy="369332"/>
          </a:xfrm>
          <a:prstGeom prst="rect">
            <a:avLst/>
          </a:prstGeom>
        </p:spPr>
        <p:txBody>
          <a:bodyPr wrap="none">
            <a:spAutoFit/>
          </a:bodyPr>
          <a:lstStyle/>
          <a:p>
            <a:r>
              <a:rPr lang="de-DE" b="1" dirty="0" smtClean="0">
                <a:latin typeface="Times New Roman" pitchFamily="18" charset="0"/>
                <a:cs typeface="Times New Roman" pitchFamily="18" charset="0"/>
              </a:rPr>
              <a:t>Source 1:</a:t>
            </a:r>
            <a:endParaRPr lang="de-DE" dirty="0"/>
          </a:p>
        </p:txBody>
      </p:sp>
      <p:sp>
        <p:nvSpPr>
          <p:cNvPr id="13" name="Rectangle 12"/>
          <p:cNvSpPr/>
          <p:nvPr/>
        </p:nvSpPr>
        <p:spPr>
          <a:xfrm>
            <a:off x="500034" y="4572008"/>
            <a:ext cx="1110240" cy="369332"/>
          </a:xfrm>
          <a:prstGeom prst="rect">
            <a:avLst/>
          </a:prstGeom>
        </p:spPr>
        <p:txBody>
          <a:bodyPr wrap="none">
            <a:spAutoFit/>
          </a:bodyPr>
          <a:lstStyle/>
          <a:p>
            <a:r>
              <a:rPr lang="de-DE" b="1" dirty="0" smtClean="0">
                <a:latin typeface="Times New Roman" pitchFamily="18" charset="0"/>
                <a:cs typeface="Times New Roman" pitchFamily="18" charset="0"/>
              </a:rPr>
              <a:t>Source 2:</a:t>
            </a:r>
            <a:endParaRPr lang="de-DE" dirty="0"/>
          </a:p>
        </p:txBody>
      </p:sp>
      <p:pic>
        <p:nvPicPr>
          <p:cNvPr id="8198" name="Picture 6"/>
          <p:cNvPicPr>
            <a:picLocks noChangeAspect="1" noChangeArrowheads="1"/>
          </p:cNvPicPr>
          <p:nvPr/>
        </p:nvPicPr>
        <p:blipFill>
          <a:blip r:embed="rId6" cstate="print"/>
          <a:srcRect/>
          <a:stretch>
            <a:fillRect/>
          </a:stretch>
        </p:blipFill>
        <p:spPr bwMode="auto">
          <a:xfrm>
            <a:off x="1000100" y="4929198"/>
            <a:ext cx="3000375" cy="1228725"/>
          </a:xfrm>
          <a:prstGeom prst="rect">
            <a:avLst/>
          </a:prstGeom>
          <a:noFill/>
          <a:ln w="9525">
            <a:noFill/>
            <a:miter lim="800000"/>
            <a:headEnd/>
            <a:tailEnd/>
          </a:ln>
          <a:effectLst/>
        </p:spPr>
      </p:pic>
      <p:sp>
        <p:nvSpPr>
          <p:cNvPr id="15" name="Rectangle 14"/>
          <p:cNvSpPr/>
          <p:nvPr/>
        </p:nvSpPr>
        <p:spPr>
          <a:xfrm>
            <a:off x="4000496" y="3071810"/>
            <a:ext cx="1110240" cy="369332"/>
          </a:xfrm>
          <a:prstGeom prst="rect">
            <a:avLst/>
          </a:prstGeom>
        </p:spPr>
        <p:txBody>
          <a:bodyPr wrap="none">
            <a:spAutoFit/>
          </a:bodyPr>
          <a:lstStyle/>
          <a:p>
            <a:r>
              <a:rPr lang="de-DE" b="1" dirty="0" smtClean="0">
                <a:latin typeface="Times New Roman" pitchFamily="18" charset="0"/>
                <a:cs typeface="Times New Roman" pitchFamily="18" charset="0"/>
              </a:rPr>
              <a:t>Source 3:</a:t>
            </a:r>
            <a:endParaRPr lang="de-DE" dirty="0"/>
          </a:p>
        </p:txBody>
      </p:sp>
      <p:sp>
        <p:nvSpPr>
          <p:cNvPr id="16" name="Rectangle 15"/>
          <p:cNvSpPr/>
          <p:nvPr/>
        </p:nvSpPr>
        <p:spPr>
          <a:xfrm>
            <a:off x="3929058" y="4572008"/>
            <a:ext cx="1110240" cy="369332"/>
          </a:xfrm>
          <a:prstGeom prst="rect">
            <a:avLst/>
          </a:prstGeom>
        </p:spPr>
        <p:txBody>
          <a:bodyPr wrap="none">
            <a:spAutoFit/>
          </a:bodyPr>
          <a:lstStyle/>
          <a:p>
            <a:r>
              <a:rPr lang="de-DE" b="1" dirty="0" smtClean="0">
                <a:latin typeface="Times New Roman" pitchFamily="18" charset="0"/>
                <a:cs typeface="Times New Roman" pitchFamily="18" charset="0"/>
              </a:rPr>
              <a:t>Source 4:</a:t>
            </a:r>
            <a:endParaRPr lang="de-DE" dirty="0"/>
          </a:p>
        </p:txBody>
      </p:sp>
      <p:pic>
        <p:nvPicPr>
          <p:cNvPr id="8199" name="Picture 7"/>
          <p:cNvPicPr>
            <a:picLocks noChangeAspect="1" noChangeArrowheads="1"/>
          </p:cNvPicPr>
          <p:nvPr/>
        </p:nvPicPr>
        <p:blipFill>
          <a:blip r:embed="rId7" cstate="print"/>
          <a:srcRect/>
          <a:stretch>
            <a:fillRect/>
          </a:stretch>
        </p:blipFill>
        <p:spPr bwMode="auto">
          <a:xfrm>
            <a:off x="5572132" y="2786058"/>
            <a:ext cx="2876550" cy="1200150"/>
          </a:xfrm>
          <a:prstGeom prst="rect">
            <a:avLst/>
          </a:prstGeom>
          <a:noFill/>
          <a:ln w="9525">
            <a:noFill/>
            <a:miter lim="800000"/>
            <a:headEnd/>
            <a:tailEnd/>
          </a:ln>
          <a:effectLst/>
        </p:spPr>
      </p:pic>
      <p:pic>
        <p:nvPicPr>
          <p:cNvPr id="8200" name="Picture 8"/>
          <p:cNvPicPr>
            <a:picLocks noChangeAspect="1" noChangeArrowheads="1"/>
          </p:cNvPicPr>
          <p:nvPr/>
        </p:nvPicPr>
        <p:blipFill>
          <a:blip r:embed="rId8" cstate="print"/>
          <a:srcRect/>
          <a:stretch>
            <a:fillRect/>
          </a:stretch>
        </p:blipFill>
        <p:spPr bwMode="auto">
          <a:xfrm>
            <a:off x="5429256" y="4071942"/>
            <a:ext cx="2295525" cy="1676400"/>
          </a:xfrm>
          <a:prstGeom prst="rect">
            <a:avLst/>
          </a:prstGeom>
          <a:noFill/>
          <a:ln w="9525">
            <a:noFill/>
            <a:miter lim="800000"/>
            <a:headEnd/>
            <a:tailEnd/>
          </a:ln>
          <a:effectLst/>
        </p:spPr>
      </p:pic>
      <p:pic>
        <p:nvPicPr>
          <p:cNvPr id="8201" name="Picture 9"/>
          <p:cNvPicPr>
            <a:picLocks noChangeAspect="1" noChangeArrowheads="1"/>
          </p:cNvPicPr>
          <p:nvPr/>
        </p:nvPicPr>
        <p:blipFill>
          <a:blip r:embed="rId9" cstate="print"/>
          <a:srcRect/>
          <a:stretch>
            <a:fillRect/>
          </a:stretch>
        </p:blipFill>
        <p:spPr bwMode="auto">
          <a:xfrm>
            <a:off x="5357818" y="6000768"/>
            <a:ext cx="2095500" cy="27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Network Functions (Transfer functions and input impedance)</a:t>
            </a:r>
            <a:endParaRPr lang="de-DE" dirty="0" smtClean="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3500430" y="4000504"/>
            <a:ext cx="5391150" cy="6572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6572264" y="4714884"/>
            <a:ext cx="1514475" cy="100965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500034" y="3000372"/>
            <a:ext cx="5391150" cy="771525"/>
          </a:xfrm>
          <a:prstGeom prst="rect">
            <a:avLst/>
          </a:prstGeom>
          <a:noFill/>
          <a:ln w="9525">
            <a:noFill/>
            <a:miter lim="800000"/>
            <a:headEnd/>
            <a:tailEnd/>
          </a:ln>
          <a:effectLst/>
        </p:spPr>
      </p:pic>
      <p:pic>
        <p:nvPicPr>
          <p:cNvPr id="9224" name="Picture 8"/>
          <p:cNvPicPr>
            <a:picLocks noChangeAspect="1" noChangeArrowheads="1"/>
          </p:cNvPicPr>
          <p:nvPr/>
        </p:nvPicPr>
        <p:blipFill>
          <a:blip r:embed="rId6" cstate="print"/>
          <a:srcRect/>
          <a:stretch>
            <a:fillRect/>
          </a:stretch>
        </p:blipFill>
        <p:spPr bwMode="auto">
          <a:xfrm>
            <a:off x="428596" y="1500174"/>
            <a:ext cx="5144798" cy="1500198"/>
          </a:xfrm>
          <a:prstGeom prst="rect">
            <a:avLst/>
          </a:prstGeom>
          <a:noFill/>
          <a:ln w="9525">
            <a:noFill/>
            <a:miter lim="800000"/>
            <a:headEnd/>
            <a:tailEnd/>
          </a:ln>
          <a:effectLst/>
        </p:spPr>
      </p:pic>
      <p:sp>
        <p:nvSpPr>
          <p:cNvPr id="14" name="Rectangle 13"/>
          <p:cNvSpPr/>
          <p:nvPr/>
        </p:nvSpPr>
        <p:spPr>
          <a:xfrm>
            <a:off x="5929322" y="1571612"/>
            <a:ext cx="2857520" cy="923330"/>
          </a:xfrm>
          <a:prstGeom prst="rect">
            <a:avLst/>
          </a:prstGeom>
        </p:spPr>
        <p:txBody>
          <a:bodyPr wrap="square">
            <a:spAutoFit/>
          </a:bodyPr>
          <a:lstStyle/>
          <a:p>
            <a:r>
              <a:rPr lang="de-DE" b="1" dirty="0" smtClean="0">
                <a:latin typeface="Times New Roman" pitchFamily="18" charset="0"/>
                <a:cs typeface="Times New Roman" pitchFamily="18" charset="0"/>
              </a:rPr>
              <a:t>Driving point impedance or admittance ( voltage to current on the same port.</a:t>
            </a:r>
          </a:p>
        </p:txBody>
      </p:sp>
      <p:pic>
        <p:nvPicPr>
          <p:cNvPr id="57346" name="Picture 2"/>
          <p:cNvPicPr>
            <a:picLocks noChangeAspect="1" noChangeArrowheads="1"/>
          </p:cNvPicPr>
          <p:nvPr/>
        </p:nvPicPr>
        <p:blipFill>
          <a:blip r:embed="rId7" cstate="print"/>
          <a:srcRect/>
          <a:stretch>
            <a:fillRect/>
          </a:stretch>
        </p:blipFill>
        <p:spPr bwMode="auto">
          <a:xfrm>
            <a:off x="500034" y="4000504"/>
            <a:ext cx="3086100" cy="1847850"/>
          </a:xfrm>
          <a:prstGeom prst="rect">
            <a:avLst/>
          </a:prstGeom>
          <a:noFill/>
          <a:ln w="9525">
            <a:noFill/>
            <a:miter lim="800000"/>
            <a:headEnd/>
            <a:tailEnd/>
          </a:ln>
          <a:effectLst/>
        </p:spPr>
      </p:pic>
      <p:pic>
        <p:nvPicPr>
          <p:cNvPr id="57348" name="Picture 4"/>
          <p:cNvPicPr>
            <a:picLocks noChangeAspect="1" noChangeArrowheads="1"/>
          </p:cNvPicPr>
          <p:nvPr/>
        </p:nvPicPr>
        <p:blipFill>
          <a:blip r:embed="rId8" cstate="print"/>
          <a:srcRect/>
          <a:stretch>
            <a:fillRect/>
          </a:stretch>
        </p:blipFill>
        <p:spPr bwMode="auto">
          <a:xfrm>
            <a:off x="6357950" y="2571744"/>
            <a:ext cx="2076446" cy="10456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Laplace transform motivation</a:t>
            </a:r>
          </a:p>
        </p:txBody>
      </p:sp>
      <p:sp>
        <p:nvSpPr>
          <p:cNvPr id="11" name="Rectangle 10"/>
          <p:cNvSpPr/>
          <p:nvPr/>
        </p:nvSpPr>
        <p:spPr>
          <a:xfrm>
            <a:off x="500034" y="1643050"/>
            <a:ext cx="8501122" cy="4801314"/>
          </a:xfrm>
          <a:prstGeom prst="rect">
            <a:avLst/>
          </a:prstGeom>
        </p:spPr>
        <p:txBody>
          <a:bodyPr wrap="square">
            <a:spAutoFit/>
          </a:bodyPr>
          <a:lstStyle/>
          <a:p>
            <a:r>
              <a:rPr lang="de-DE" dirty="0" smtClean="0">
                <a:latin typeface="Times New Roman" pitchFamily="18" charset="0"/>
                <a:cs typeface="Times New Roman" pitchFamily="18" charset="0"/>
              </a:rPr>
              <a:t>As we have learned, we can change the circuit from time domain to phasor(frequency domain) to make the circuit easier to analyse using sinusoidal signals. The draw back of this approach was that we were only able to analyse for the steady state. The transient analysis could not be obtained using phasor domain analysis. Additionally int time domain solving differential equations of higher orders is not an easy task to do. Transforming the circuit into laplace domain enables us to have a general solution of the circuit to any signal and for both the transient and steady state solution. In the laplace domain the equations generated are algebraic which is easier to deal with than differential equations´when the solution is obtained in the laplace domain it is inverted back to the time domain to find the final solution. Additionally, in laplace domain we are not limited to transients due to dc inputs only, but also more complicated input signals can be dealt with. Each component has current or voltage rating that should not be exceeded. Steady state can tell us that the component is operating within the limits, at the time the limit might be exceeded in transient. That is why transients are necessary to be analyzed. Additionally transients show the speed at which the circuit reaches the steady state which is important in many applications. One additional advantage, the laplace domain provide the total solution in one step and not two (forced and natural responses)</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The Transfer Function Example:</a:t>
            </a:r>
            <a:endParaRPr lang="de-DE" dirty="0" smtClean="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cstate="print"/>
          <a:srcRect/>
          <a:stretch>
            <a:fillRect/>
          </a:stretch>
        </p:blipFill>
        <p:spPr bwMode="auto">
          <a:xfrm>
            <a:off x="428596" y="1428736"/>
            <a:ext cx="4143375" cy="425767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857752" y="1785926"/>
            <a:ext cx="3590925" cy="253365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cstate="print"/>
          <a:srcRect/>
          <a:stretch>
            <a:fillRect/>
          </a:stretch>
        </p:blipFill>
        <p:spPr bwMode="auto">
          <a:xfrm>
            <a:off x="4929190" y="4357694"/>
            <a:ext cx="3676650" cy="180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31</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385765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The Transfer Function Example:</a:t>
            </a:r>
            <a:endParaRPr lang="de-DE" dirty="0" smtClean="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srcRect/>
          <a:stretch>
            <a:fillRect/>
          </a:stretch>
        </p:blipFill>
        <p:spPr bwMode="auto">
          <a:xfrm>
            <a:off x="214282" y="1428736"/>
            <a:ext cx="3486150" cy="46767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3571868" y="2357430"/>
            <a:ext cx="5192801" cy="1214445"/>
          </a:xfrm>
          <a:prstGeom prst="rect">
            <a:avLst/>
          </a:prstGeom>
          <a:noFill/>
          <a:ln w="9525">
            <a:noFill/>
            <a:miter lim="800000"/>
            <a:headEnd/>
            <a:tailEnd/>
          </a:ln>
          <a:effectLst/>
        </p:spPr>
      </p:pic>
      <p:sp>
        <p:nvSpPr>
          <p:cNvPr id="13" name="Rectangle 12"/>
          <p:cNvSpPr/>
          <p:nvPr/>
        </p:nvSpPr>
        <p:spPr>
          <a:xfrm>
            <a:off x="3571868" y="1928802"/>
            <a:ext cx="1210588" cy="369332"/>
          </a:xfrm>
          <a:prstGeom prst="rect">
            <a:avLst/>
          </a:prstGeom>
        </p:spPr>
        <p:txBody>
          <a:bodyPr wrap="none">
            <a:spAutoFit/>
          </a:bodyPr>
          <a:lstStyle/>
          <a:p>
            <a:r>
              <a:rPr lang="de-DE" b="1" dirty="0" smtClean="0">
                <a:latin typeface="Times New Roman" pitchFamily="18" charset="0"/>
                <a:cs typeface="Times New Roman" pitchFamily="18" charset="0"/>
              </a:rPr>
              <a:t>Important</a:t>
            </a: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32</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572560" cy="1200329"/>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The transfer function in partial fraction: The transfer function is a rational function and can be expanded in partial fraction, the poles resulting from the transfer function are responsible for the transient effect in the response. But the input poles are responsible for the steady state.</a:t>
            </a:r>
            <a:endParaRPr lang="de-DE" dirty="0" smtClean="0">
              <a:latin typeface="Times New Roman" pitchFamily="18" charset="0"/>
              <a:cs typeface="Times New Roman" pitchFamily="18" charset="0"/>
            </a:endParaRPr>
          </a:p>
        </p:txBody>
      </p:sp>
      <p:sp>
        <p:nvSpPr>
          <p:cNvPr id="11" name="Rectangle 10"/>
          <p:cNvSpPr/>
          <p:nvPr/>
        </p:nvSpPr>
        <p:spPr>
          <a:xfrm>
            <a:off x="1500166" y="2428868"/>
            <a:ext cx="5940729" cy="1200329"/>
          </a:xfrm>
          <a:prstGeom prst="rect">
            <a:avLst/>
          </a:prstGeom>
        </p:spPr>
        <p:txBody>
          <a:bodyPr wrap="none">
            <a:spAutoFit/>
          </a:bodyPr>
          <a:lstStyle/>
          <a:p>
            <a:r>
              <a:rPr lang="de-DE" b="1" dirty="0" smtClean="0">
                <a:latin typeface="Times New Roman" pitchFamily="18" charset="0"/>
                <a:cs typeface="Times New Roman" pitchFamily="18" charset="0"/>
              </a:rPr>
              <a:t>Can there be transient response without initial conditions?</a:t>
            </a:r>
          </a:p>
          <a:p>
            <a:r>
              <a:rPr lang="de-DE" b="1" dirty="0" smtClean="0">
                <a:latin typeface="Times New Roman" pitchFamily="18" charset="0"/>
                <a:cs typeface="Times New Roman" pitchFamily="18" charset="0"/>
              </a:rPr>
              <a:t>Can there be natural response without initial conditions?</a:t>
            </a:r>
          </a:p>
          <a:p>
            <a:r>
              <a:rPr lang="de-DE" b="1" dirty="0" smtClean="0">
                <a:latin typeface="Times New Roman" pitchFamily="18" charset="0"/>
                <a:cs typeface="Times New Roman" pitchFamily="18" charset="0"/>
              </a:rPr>
              <a:t>Pole zero diagrams</a:t>
            </a:r>
          </a:p>
          <a:p>
            <a:r>
              <a:rPr lang="de-DE" b="1" dirty="0" smtClean="0">
                <a:latin typeface="Times New Roman" pitchFamily="18" charset="0"/>
                <a:cs typeface="Times New Roman" pitchFamily="18" charset="0"/>
              </a:rPr>
              <a:t>Comment on impulse responce and time invariance.</a:t>
            </a: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55298" name="Picture 2"/>
          <p:cNvPicPr>
            <a:picLocks noChangeAspect="1" noChangeArrowheads="1"/>
          </p:cNvPicPr>
          <p:nvPr/>
        </p:nvPicPr>
        <p:blipFill>
          <a:blip r:embed="rId3" cstate="print"/>
          <a:srcRect/>
          <a:stretch>
            <a:fillRect/>
          </a:stretch>
        </p:blipFill>
        <p:spPr bwMode="auto">
          <a:xfrm>
            <a:off x="428596" y="1071546"/>
            <a:ext cx="3562350" cy="51054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cstate="print"/>
          <a:srcRect/>
          <a:stretch>
            <a:fillRect/>
          </a:stretch>
        </p:blipFill>
        <p:spPr bwMode="auto">
          <a:xfrm>
            <a:off x="4929190" y="1071546"/>
            <a:ext cx="3286125" cy="3762375"/>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cstate="print"/>
          <a:srcRect/>
          <a:stretch>
            <a:fillRect/>
          </a:stretch>
        </p:blipFill>
        <p:spPr bwMode="auto">
          <a:xfrm>
            <a:off x="5500694" y="5000636"/>
            <a:ext cx="3181350"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56322" name="Picture 2"/>
          <p:cNvPicPr>
            <a:picLocks noChangeAspect="1" noChangeArrowheads="1"/>
          </p:cNvPicPr>
          <p:nvPr/>
        </p:nvPicPr>
        <p:blipFill>
          <a:blip r:embed="rId3" cstate="print"/>
          <a:srcRect/>
          <a:stretch>
            <a:fillRect/>
          </a:stretch>
        </p:blipFill>
        <p:spPr bwMode="auto">
          <a:xfrm>
            <a:off x="357158" y="1285860"/>
            <a:ext cx="3705225" cy="3743325"/>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cstate="print"/>
          <a:srcRect/>
          <a:stretch>
            <a:fillRect/>
          </a:stretch>
        </p:blipFill>
        <p:spPr bwMode="auto">
          <a:xfrm>
            <a:off x="4929190" y="1214422"/>
            <a:ext cx="3390900" cy="328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5209760" cy="369332"/>
          </a:xfrm>
          <a:prstGeom prst="rect">
            <a:avLst/>
          </a:prstGeom>
        </p:spPr>
        <p:txBody>
          <a:bodyPr wrap="none">
            <a:spAutoFit/>
          </a:bodyPr>
          <a:lstStyle/>
          <a:p>
            <a:r>
              <a:rPr lang="de-DE" b="1" dirty="0" smtClean="0">
                <a:latin typeface="Times New Roman" pitchFamily="18" charset="0"/>
                <a:cs typeface="Times New Roman" pitchFamily="18" charset="0"/>
              </a:rPr>
              <a:t>The transfer function and the steady state response</a:t>
            </a:r>
            <a:endParaRPr lang="de-DE" dirty="0"/>
          </a:p>
        </p:txBody>
      </p:sp>
      <p:pic>
        <p:nvPicPr>
          <p:cNvPr id="55298" name="Picture 2"/>
          <p:cNvPicPr>
            <a:picLocks noChangeAspect="1" noChangeArrowheads="1"/>
          </p:cNvPicPr>
          <p:nvPr/>
        </p:nvPicPr>
        <p:blipFill>
          <a:blip r:embed="rId3" cstate="print"/>
          <a:srcRect/>
          <a:stretch>
            <a:fillRect/>
          </a:stretch>
        </p:blipFill>
        <p:spPr bwMode="auto">
          <a:xfrm>
            <a:off x="1000100" y="2285992"/>
            <a:ext cx="2281316" cy="57983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cstate="print"/>
          <a:srcRect/>
          <a:stretch>
            <a:fillRect/>
          </a:stretch>
        </p:blipFill>
        <p:spPr bwMode="auto">
          <a:xfrm>
            <a:off x="1000100" y="2857497"/>
            <a:ext cx="3295647" cy="379294"/>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cstate="print"/>
          <a:srcRect/>
          <a:stretch>
            <a:fillRect/>
          </a:stretch>
        </p:blipFill>
        <p:spPr bwMode="auto">
          <a:xfrm>
            <a:off x="928662" y="3357562"/>
            <a:ext cx="2867243" cy="1357322"/>
          </a:xfrm>
          <a:prstGeom prst="rect">
            <a:avLst/>
          </a:prstGeom>
          <a:noFill/>
          <a:ln w="9525">
            <a:noFill/>
            <a:miter lim="800000"/>
            <a:headEnd/>
            <a:tailEnd/>
          </a:ln>
          <a:effectLst/>
        </p:spPr>
      </p:pic>
      <p:pic>
        <p:nvPicPr>
          <p:cNvPr id="55301" name="Picture 5"/>
          <p:cNvPicPr>
            <a:picLocks noChangeAspect="1" noChangeArrowheads="1"/>
          </p:cNvPicPr>
          <p:nvPr/>
        </p:nvPicPr>
        <p:blipFill>
          <a:blip r:embed="rId6" cstate="print"/>
          <a:srcRect/>
          <a:stretch>
            <a:fillRect/>
          </a:stretch>
        </p:blipFill>
        <p:spPr bwMode="auto">
          <a:xfrm>
            <a:off x="928662" y="4572008"/>
            <a:ext cx="2794020" cy="642942"/>
          </a:xfrm>
          <a:prstGeom prst="rect">
            <a:avLst/>
          </a:prstGeom>
          <a:noFill/>
          <a:ln w="9525">
            <a:noFill/>
            <a:miter lim="800000"/>
            <a:headEnd/>
            <a:tailEnd/>
          </a:ln>
          <a:effectLst/>
        </p:spPr>
      </p:pic>
      <p:pic>
        <p:nvPicPr>
          <p:cNvPr id="55302" name="Picture 6"/>
          <p:cNvPicPr>
            <a:picLocks noChangeAspect="1" noChangeArrowheads="1"/>
          </p:cNvPicPr>
          <p:nvPr/>
        </p:nvPicPr>
        <p:blipFill>
          <a:blip r:embed="rId7" cstate="print"/>
          <a:srcRect/>
          <a:stretch>
            <a:fillRect/>
          </a:stretch>
        </p:blipFill>
        <p:spPr bwMode="auto">
          <a:xfrm>
            <a:off x="642910" y="5214950"/>
            <a:ext cx="3643338" cy="945134"/>
          </a:xfrm>
          <a:prstGeom prst="rect">
            <a:avLst/>
          </a:prstGeom>
          <a:noFill/>
          <a:ln w="9525">
            <a:noFill/>
            <a:miter lim="800000"/>
            <a:headEnd/>
            <a:tailEnd/>
          </a:ln>
          <a:effectLst/>
        </p:spPr>
      </p:pic>
      <p:pic>
        <p:nvPicPr>
          <p:cNvPr id="55303" name="Picture 7"/>
          <p:cNvPicPr>
            <a:picLocks noChangeAspect="1" noChangeArrowheads="1"/>
          </p:cNvPicPr>
          <p:nvPr/>
        </p:nvPicPr>
        <p:blipFill>
          <a:blip r:embed="rId8" cstate="print"/>
          <a:srcRect/>
          <a:stretch>
            <a:fillRect/>
          </a:stretch>
        </p:blipFill>
        <p:spPr bwMode="auto">
          <a:xfrm>
            <a:off x="5000628" y="2672921"/>
            <a:ext cx="3786182" cy="1806183"/>
          </a:xfrm>
          <a:prstGeom prst="rect">
            <a:avLst/>
          </a:prstGeom>
          <a:noFill/>
          <a:ln w="9525">
            <a:noFill/>
            <a:miter lim="800000"/>
            <a:headEnd/>
            <a:tailEnd/>
          </a:ln>
          <a:effectLst/>
        </p:spPr>
      </p:pic>
      <p:pic>
        <p:nvPicPr>
          <p:cNvPr id="55304" name="Picture 8"/>
          <p:cNvPicPr>
            <a:picLocks noChangeAspect="1" noChangeArrowheads="1"/>
          </p:cNvPicPr>
          <p:nvPr/>
        </p:nvPicPr>
        <p:blipFill>
          <a:blip r:embed="rId9" cstate="print"/>
          <a:srcRect/>
          <a:stretch>
            <a:fillRect/>
          </a:stretch>
        </p:blipFill>
        <p:spPr bwMode="auto">
          <a:xfrm>
            <a:off x="5572132" y="4458872"/>
            <a:ext cx="1928811" cy="625792"/>
          </a:xfrm>
          <a:prstGeom prst="rect">
            <a:avLst/>
          </a:prstGeom>
          <a:noFill/>
          <a:ln w="9525">
            <a:noFill/>
            <a:miter lim="800000"/>
            <a:headEnd/>
            <a:tailEnd/>
          </a:ln>
          <a:effectLst/>
        </p:spPr>
      </p:pic>
      <p:pic>
        <p:nvPicPr>
          <p:cNvPr id="55305" name="Picture 9"/>
          <p:cNvPicPr>
            <a:picLocks noChangeAspect="1" noChangeArrowheads="1"/>
          </p:cNvPicPr>
          <p:nvPr/>
        </p:nvPicPr>
        <p:blipFill>
          <a:blip r:embed="rId10" cstate="print"/>
          <a:srcRect/>
          <a:stretch>
            <a:fillRect/>
          </a:stretch>
        </p:blipFill>
        <p:spPr bwMode="auto">
          <a:xfrm>
            <a:off x="5572132" y="5173251"/>
            <a:ext cx="2147886" cy="640901"/>
          </a:xfrm>
          <a:prstGeom prst="rect">
            <a:avLst/>
          </a:prstGeom>
          <a:noFill/>
          <a:ln w="9525">
            <a:noFill/>
            <a:miter lim="800000"/>
            <a:headEnd/>
            <a:tailEnd/>
          </a:ln>
          <a:effectLst/>
        </p:spPr>
      </p:pic>
      <p:pic>
        <p:nvPicPr>
          <p:cNvPr id="55306" name="Picture 10"/>
          <p:cNvPicPr>
            <a:picLocks noChangeAspect="1" noChangeArrowheads="1"/>
          </p:cNvPicPr>
          <p:nvPr/>
        </p:nvPicPr>
        <p:blipFill>
          <a:blip r:embed="rId11" cstate="print"/>
          <a:srcRect/>
          <a:stretch>
            <a:fillRect/>
          </a:stretch>
        </p:blipFill>
        <p:spPr bwMode="auto">
          <a:xfrm>
            <a:off x="5429256" y="5816193"/>
            <a:ext cx="3571868" cy="398889"/>
          </a:xfrm>
          <a:prstGeom prst="rect">
            <a:avLst/>
          </a:prstGeom>
          <a:noFill/>
          <a:ln w="9525">
            <a:noFill/>
            <a:miter lim="800000"/>
            <a:headEnd/>
            <a:tailEnd/>
          </a:ln>
          <a:effectLst/>
        </p:spPr>
      </p:pic>
      <p:pic>
        <p:nvPicPr>
          <p:cNvPr id="2" name="Picture 2"/>
          <p:cNvPicPr>
            <a:picLocks noChangeAspect="1" noChangeArrowheads="1"/>
          </p:cNvPicPr>
          <p:nvPr/>
        </p:nvPicPr>
        <p:blipFill>
          <a:blip r:embed="rId12" cstate="print"/>
          <a:srcRect/>
          <a:stretch>
            <a:fillRect/>
          </a:stretch>
        </p:blipFill>
        <p:spPr bwMode="auto">
          <a:xfrm>
            <a:off x="500034" y="1500174"/>
            <a:ext cx="51435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5209760" cy="369332"/>
          </a:xfrm>
          <a:prstGeom prst="rect">
            <a:avLst/>
          </a:prstGeom>
        </p:spPr>
        <p:txBody>
          <a:bodyPr wrap="none">
            <a:spAutoFit/>
          </a:bodyPr>
          <a:lstStyle/>
          <a:p>
            <a:r>
              <a:rPr lang="de-DE" b="1" dirty="0" smtClean="0">
                <a:latin typeface="Times New Roman" pitchFamily="18" charset="0"/>
                <a:cs typeface="Times New Roman" pitchFamily="18" charset="0"/>
              </a:rPr>
              <a:t>The transfer function and the steady state response</a:t>
            </a:r>
            <a:endParaRPr lang="de-DE" dirty="0"/>
          </a:p>
        </p:txBody>
      </p:sp>
      <p:pic>
        <p:nvPicPr>
          <p:cNvPr id="56322" name="Picture 2"/>
          <p:cNvPicPr>
            <a:picLocks noChangeAspect="1" noChangeArrowheads="1"/>
          </p:cNvPicPr>
          <p:nvPr/>
        </p:nvPicPr>
        <p:blipFill>
          <a:blip r:embed="rId3" cstate="print"/>
          <a:srcRect/>
          <a:stretch>
            <a:fillRect/>
          </a:stretch>
        </p:blipFill>
        <p:spPr bwMode="auto">
          <a:xfrm>
            <a:off x="500033" y="1643050"/>
            <a:ext cx="8173063"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2794355" cy="369332"/>
          </a:xfrm>
          <a:prstGeom prst="rect">
            <a:avLst/>
          </a:prstGeom>
        </p:spPr>
        <p:txBody>
          <a:bodyPr wrap="none">
            <a:spAutoFit/>
          </a:bodyPr>
          <a:lstStyle/>
          <a:p>
            <a:r>
              <a:rPr lang="de-DE" b="1" dirty="0" smtClean="0">
                <a:latin typeface="Times New Roman" pitchFamily="18" charset="0"/>
                <a:cs typeface="Times New Roman" pitchFamily="18" charset="0"/>
              </a:rPr>
              <a:t>How to generate impulses:</a:t>
            </a:r>
            <a:endParaRPr lang="de-DE" dirty="0"/>
          </a:p>
        </p:txBody>
      </p:sp>
      <p:pic>
        <p:nvPicPr>
          <p:cNvPr id="57346" name="Picture 2"/>
          <p:cNvPicPr>
            <a:picLocks noChangeAspect="1" noChangeArrowheads="1"/>
          </p:cNvPicPr>
          <p:nvPr/>
        </p:nvPicPr>
        <p:blipFill>
          <a:blip r:embed="rId3" cstate="print"/>
          <a:srcRect/>
          <a:stretch>
            <a:fillRect/>
          </a:stretch>
        </p:blipFill>
        <p:spPr bwMode="auto">
          <a:xfrm>
            <a:off x="6286512" y="1142984"/>
            <a:ext cx="2733675" cy="1362075"/>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cstate="print"/>
          <a:srcRect/>
          <a:stretch>
            <a:fillRect/>
          </a:stretch>
        </p:blipFill>
        <p:spPr bwMode="auto">
          <a:xfrm>
            <a:off x="6286512" y="2428868"/>
            <a:ext cx="2724150" cy="1381125"/>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cstate="print"/>
          <a:srcRect/>
          <a:stretch>
            <a:fillRect/>
          </a:stretch>
        </p:blipFill>
        <p:spPr bwMode="auto">
          <a:xfrm>
            <a:off x="428596" y="2786058"/>
            <a:ext cx="2600325" cy="1362075"/>
          </a:xfrm>
          <a:prstGeom prst="rect">
            <a:avLst/>
          </a:prstGeom>
          <a:noFill/>
          <a:ln w="9525">
            <a:noFill/>
            <a:miter lim="800000"/>
            <a:headEnd/>
            <a:tailEnd/>
          </a:ln>
          <a:effectLst/>
        </p:spPr>
      </p:pic>
      <p:pic>
        <p:nvPicPr>
          <p:cNvPr id="57349" name="Picture 5"/>
          <p:cNvPicPr>
            <a:picLocks noChangeAspect="1" noChangeArrowheads="1"/>
          </p:cNvPicPr>
          <p:nvPr/>
        </p:nvPicPr>
        <p:blipFill>
          <a:blip r:embed="rId6" cstate="print"/>
          <a:srcRect/>
          <a:stretch>
            <a:fillRect/>
          </a:stretch>
        </p:blipFill>
        <p:spPr bwMode="auto">
          <a:xfrm>
            <a:off x="785786" y="4071942"/>
            <a:ext cx="1714500" cy="666750"/>
          </a:xfrm>
          <a:prstGeom prst="rect">
            <a:avLst/>
          </a:prstGeom>
          <a:noFill/>
          <a:ln w="9525">
            <a:noFill/>
            <a:miter lim="800000"/>
            <a:headEnd/>
            <a:tailEnd/>
          </a:ln>
          <a:effectLst/>
        </p:spPr>
      </p:pic>
      <p:pic>
        <p:nvPicPr>
          <p:cNvPr id="57350" name="Picture 6"/>
          <p:cNvPicPr>
            <a:picLocks noChangeAspect="1" noChangeArrowheads="1"/>
          </p:cNvPicPr>
          <p:nvPr/>
        </p:nvPicPr>
        <p:blipFill>
          <a:blip r:embed="rId7" cstate="print"/>
          <a:srcRect/>
          <a:stretch>
            <a:fillRect/>
          </a:stretch>
        </p:blipFill>
        <p:spPr bwMode="auto">
          <a:xfrm>
            <a:off x="5500694" y="3857628"/>
            <a:ext cx="3421827" cy="2357454"/>
          </a:xfrm>
          <a:prstGeom prst="rect">
            <a:avLst/>
          </a:prstGeom>
          <a:noFill/>
          <a:ln w="9525">
            <a:noFill/>
            <a:miter lim="800000"/>
            <a:headEnd/>
            <a:tailEnd/>
          </a:ln>
          <a:effectLst/>
        </p:spPr>
      </p:pic>
      <p:pic>
        <p:nvPicPr>
          <p:cNvPr id="57351" name="Picture 7"/>
          <p:cNvPicPr>
            <a:picLocks noChangeAspect="1" noChangeArrowheads="1"/>
          </p:cNvPicPr>
          <p:nvPr/>
        </p:nvPicPr>
        <p:blipFill>
          <a:blip r:embed="rId8" cstate="print"/>
          <a:srcRect/>
          <a:stretch>
            <a:fillRect/>
          </a:stretch>
        </p:blipFill>
        <p:spPr bwMode="auto">
          <a:xfrm>
            <a:off x="857224" y="4714884"/>
            <a:ext cx="3048000" cy="666750"/>
          </a:xfrm>
          <a:prstGeom prst="rect">
            <a:avLst/>
          </a:prstGeom>
          <a:noFill/>
          <a:ln w="9525">
            <a:noFill/>
            <a:miter lim="800000"/>
            <a:headEnd/>
            <a:tailEnd/>
          </a:ln>
          <a:effectLst/>
        </p:spPr>
      </p:pic>
      <p:pic>
        <p:nvPicPr>
          <p:cNvPr id="57353" name="Picture 9"/>
          <p:cNvPicPr>
            <a:picLocks noChangeAspect="1" noChangeArrowheads="1"/>
          </p:cNvPicPr>
          <p:nvPr/>
        </p:nvPicPr>
        <p:blipFill>
          <a:blip r:embed="rId9" cstate="print"/>
          <a:srcRect/>
          <a:stretch>
            <a:fillRect/>
          </a:stretch>
        </p:blipFill>
        <p:spPr bwMode="auto">
          <a:xfrm>
            <a:off x="4000496" y="4857760"/>
            <a:ext cx="1047750" cy="371475"/>
          </a:xfrm>
          <a:prstGeom prst="rect">
            <a:avLst/>
          </a:prstGeom>
          <a:noFill/>
          <a:ln w="9525">
            <a:noFill/>
            <a:miter lim="800000"/>
            <a:headEnd/>
            <a:tailEnd/>
          </a:ln>
          <a:effectLst/>
        </p:spPr>
      </p:pic>
      <p:pic>
        <p:nvPicPr>
          <p:cNvPr id="57354" name="Picture 10"/>
          <p:cNvPicPr>
            <a:picLocks noChangeAspect="1" noChangeArrowheads="1"/>
          </p:cNvPicPr>
          <p:nvPr/>
        </p:nvPicPr>
        <p:blipFill>
          <a:blip r:embed="rId10" cstate="print"/>
          <a:srcRect/>
          <a:stretch>
            <a:fillRect/>
          </a:stretch>
        </p:blipFill>
        <p:spPr bwMode="auto">
          <a:xfrm>
            <a:off x="857224" y="5500702"/>
            <a:ext cx="3524250" cy="619125"/>
          </a:xfrm>
          <a:prstGeom prst="rect">
            <a:avLst/>
          </a:prstGeom>
          <a:noFill/>
          <a:ln w="9525">
            <a:noFill/>
            <a:miter lim="800000"/>
            <a:headEnd/>
            <a:tailEnd/>
          </a:ln>
          <a:effectLst/>
        </p:spPr>
      </p:pic>
      <p:pic>
        <p:nvPicPr>
          <p:cNvPr id="56322" name="Picture 2"/>
          <p:cNvPicPr>
            <a:picLocks noChangeAspect="1" noChangeArrowheads="1"/>
          </p:cNvPicPr>
          <p:nvPr/>
        </p:nvPicPr>
        <p:blipFill>
          <a:blip r:embed="rId11" cstate="print"/>
          <a:srcRect/>
          <a:stretch>
            <a:fillRect/>
          </a:stretch>
        </p:blipFill>
        <p:spPr bwMode="auto">
          <a:xfrm>
            <a:off x="428596" y="1571612"/>
            <a:ext cx="5228865"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2794355" cy="369332"/>
          </a:xfrm>
          <a:prstGeom prst="rect">
            <a:avLst/>
          </a:prstGeom>
        </p:spPr>
        <p:txBody>
          <a:bodyPr wrap="none">
            <a:spAutoFit/>
          </a:bodyPr>
          <a:lstStyle/>
          <a:p>
            <a:r>
              <a:rPr lang="de-DE" b="1" dirty="0" smtClean="0">
                <a:latin typeface="Times New Roman" pitchFamily="18" charset="0"/>
                <a:cs typeface="Times New Roman" pitchFamily="18" charset="0"/>
              </a:rPr>
              <a:t>How to generate impulses:</a:t>
            </a:r>
            <a:endParaRPr lang="de-DE" dirty="0"/>
          </a:p>
        </p:txBody>
      </p:sp>
      <p:pic>
        <p:nvPicPr>
          <p:cNvPr id="58370" name="Picture 2"/>
          <p:cNvPicPr>
            <a:picLocks noChangeAspect="1" noChangeArrowheads="1"/>
          </p:cNvPicPr>
          <p:nvPr/>
        </p:nvPicPr>
        <p:blipFill>
          <a:blip r:embed="rId3" cstate="print"/>
          <a:srcRect/>
          <a:stretch>
            <a:fillRect/>
          </a:stretch>
        </p:blipFill>
        <p:spPr bwMode="auto">
          <a:xfrm>
            <a:off x="500034" y="1643050"/>
            <a:ext cx="4057650" cy="159067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5000628" y="1571612"/>
            <a:ext cx="3676650" cy="1533525"/>
          </a:xfrm>
          <a:prstGeom prst="rect">
            <a:avLst/>
          </a:prstGeom>
          <a:noFill/>
          <a:ln w="9525">
            <a:noFill/>
            <a:miter lim="800000"/>
            <a:headEnd/>
            <a:tailEnd/>
          </a:ln>
          <a:effectLst/>
        </p:spPr>
      </p:pic>
      <p:pic>
        <p:nvPicPr>
          <p:cNvPr id="58372" name="Picture 4"/>
          <p:cNvPicPr>
            <a:picLocks noChangeAspect="1" noChangeArrowheads="1"/>
          </p:cNvPicPr>
          <p:nvPr/>
        </p:nvPicPr>
        <p:blipFill>
          <a:blip r:embed="rId5" cstate="print"/>
          <a:srcRect/>
          <a:stretch>
            <a:fillRect/>
          </a:stretch>
        </p:blipFill>
        <p:spPr bwMode="auto">
          <a:xfrm>
            <a:off x="928662" y="3571876"/>
            <a:ext cx="3028950" cy="723900"/>
          </a:xfrm>
          <a:prstGeom prst="rect">
            <a:avLst/>
          </a:prstGeom>
          <a:noFill/>
          <a:ln w="9525">
            <a:noFill/>
            <a:miter lim="800000"/>
            <a:headEnd/>
            <a:tailEnd/>
          </a:ln>
          <a:effectLst/>
        </p:spPr>
      </p:pic>
      <p:pic>
        <p:nvPicPr>
          <p:cNvPr id="58373" name="Picture 5"/>
          <p:cNvPicPr>
            <a:picLocks noChangeAspect="1" noChangeArrowheads="1"/>
          </p:cNvPicPr>
          <p:nvPr/>
        </p:nvPicPr>
        <p:blipFill>
          <a:blip r:embed="rId6" cstate="print"/>
          <a:srcRect/>
          <a:stretch>
            <a:fillRect/>
          </a:stretch>
        </p:blipFill>
        <p:spPr bwMode="auto">
          <a:xfrm>
            <a:off x="928662" y="4214818"/>
            <a:ext cx="2790825" cy="638175"/>
          </a:xfrm>
          <a:prstGeom prst="rect">
            <a:avLst/>
          </a:prstGeom>
          <a:noFill/>
          <a:ln w="9525">
            <a:noFill/>
            <a:miter lim="800000"/>
            <a:headEnd/>
            <a:tailEnd/>
          </a:ln>
          <a:effectLst/>
        </p:spPr>
      </p:pic>
      <p:pic>
        <p:nvPicPr>
          <p:cNvPr id="58374" name="Picture 6"/>
          <p:cNvPicPr>
            <a:picLocks noChangeAspect="1" noChangeArrowheads="1"/>
          </p:cNvPicPr>
          <p:nvPr/>
        </p:nvPicPr>
        <p:blipFill>
          <a:blip r:embed="rId7" cstate="print"/>
          <a:srcRect/>
          <a:stretch>
            <a:fillRect/>
          </a:stretch>
        </p:blipFill>
        <p:spPr bwMode="auto">
          <a:xfrm>
            <a:off x="5286380" y="4714884"/>
            <a:ext cx="2847975" cy="438150"/>
          </a:xfrm>
          <a:prstGeom prst="rect">
            <a:avLst/>
          </a:prstGeom>
          <a:noFill/>
          <a:ln w="9525">
            <a:noFill/>
            <a:miter lim="800000"/>
            <a:headEnd/>
            <a:tailEnd/>
          </a:ln>
          <a:effectLst/>
        </p:spPr>
      </p:pic>
      <p:pic>
        <p:nvPicPr>
          <p:cNvPr id="58375" name="Picture 7"/>
          <p:cNvPicPr>
            <a:picLocks noChangeAspect="1" noChangeArrowheads="1"/>
          </p:cNvPicPr>
          <p:nvPr/>
        </p:nvPicPr>
        <p:blipFill>
          <a:blip r:embed="rId8" cstate="print"/>
          <a:srcRect/>
          <a:stretch>
            <a:fillRect/>
          </a:stretch>
        </p:blipFill>
        <p:spPr bwMode="auto">
          <a:xfrm>
            <a:off x="5400660" y="3143248"/>
            <a:ext cx="2786082" cy="1500198"/>
          </a:xfrm>
          <a:prstGeom prst="rect">
            <a:avLst/>
          </a:prstGeom>
          <a:noFill/>
          <a:ln w="9525">
            <a:noFill/>
            <a:miter lim="800000"/>
            <a:headEnd/>
            <a:tailEnd/>
          </a:ln>
          <a:effectLst/>
        </p:spPr>
      </p:pic>
      <p:pic>
        <p:nvPicPr>
          <p:cNvPr id="14" name="Picture 2"/>
          <p:cNvPicPr>
            <a:picLocks noChangeAspect="1" noChangeArrowheads="1"/>
          </p:cNvPicPr>
          <p:nvPr/>
        </p:nvPicPr>
        <p:blipFill>
          <a:blip r:embed="rId9" cstate="print"/>
          <a:srcRect/>
          <a:stretch>
            <a:fillRect/>
          </a:stretch>
        </p:blipFill>
        <p:spPr bwMode="auto">
          <a:xfrm>
            <a:off x="928662" y="5429264"/>
            <a:ext cx="5905500" cy="72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4393190" cy="369332"/>
          </a:xfrm>
          <a:prstGeom prst="rect">
            <a:avLst/>
          </a:prstGeom>
        </p:spPr>
        <p:txBody>
          <a:bodyPr wrap="none">
            <a:spAutoFit/>
          </a:bodyPr>
          <a:lstStyle/>
          <a:p>
            <a:r>
              <a:rPr lang="de-DE" b="1" dirty="0" smtClean="0">
                <a:latin typeface="Times New Roman" pitchFamily="18" charset="0"/>
                <a:cs typeface="Times New Roman" pitchFamily="18" charset="0"/>
              </a:rPr>
              <a:t>Benefits of impulse and impulse response:</a:t>
            </a:r>
            <a:endParaRPr lang="de-DE" dirty="0"/>
          </a:p>
        </p:txBody>
      </p:sp>
      <p:sp>
        <p:nvSpPr>
          <p:cNvPr id="14" name="Rectangle 13"/>
          <p:cNvSpPr/>
          <p:nvPr/>
        </p:nvSpPr>
        <p:spPr>
          <a:xfrm>
            <a:off x="571472" y="1571612"/>
            <a:ext cx="7392088" cy="369332"/>
          </a:xfrm>
          <a:prstGeom prst="rect">
            <a:avLst/>
          </a:prstGeom>
        </p:spPr>
        <p:txBody>
          <a:bodyPr wrap="none">
            <a:spAutoFit/>
          </a:bodyPr>
          <a:lstStyle/>
          <a:p>
            <a:r>
              <a:rPr lang="de-DE" b="1" dirty="0" smtClean="0">
                <a:latin typeface="Times New Roman" pitchFamily="18" charset="0"/>
                <a:cs typeface="Times New Roman" pitchFamily="18" charset="0"/>
              </a:rPr>
              <a:t>Any signal can be represented by an infinite number of impulses given by </a:t>
            </a:r>
            <a:endParaRPr lang="de-DE" dirty="0"/>
          </a:p>
        </p:txBody>
      </p:sp>
      <p:pic>
        <p:nvPicPr>
          <p:cNvPr id="57346" name="Picture 2"/>
          <p:cNvPicPr>
            <a:picLocks noChangeAspect="1" noChangeArrowheads="1"/>
          </p:cNvPicPr>
          <p:nvPr/>
        </p:nvPicPr>
        <p:blipFill>
          <a:blip r:embed="rId3" cstate="print"/>
          <a:srcRect/>
          <a:stretch>
            <a:fillRect/>
          </a:stretch>
        </p:blipFill>
        <p:spPr bwMode="auto">
          <a:xfrm>
            <a:off x="2714612" y="2285992"/>
            <a:ext cx="2905125" cy="695325"/>
          </a:xfrm>
          <a:prstGeom prst="rect">
            <a:avLst/>
          </a:prstGeom>
          <a:noFill/>
          <a:ln w="9525">
            <a:noFill/>
            <a:miter lim="800000"/>
            <a:headEnd/>
            <a:tailEnd/>
          </a:ln>
          <a:effectLst/>
        </p:spPr>
      </p:pic>
      <p:sp>
        <p:nvSpPr>
          <p:cNvPr id="16" name="Rectangle 15"/>
          <p:cNvSpPr/>
          <p:nvPr/>
        </p:nvSpPr>
        <p:spPr>
          <a:xfrm>
            <a:off x="785787" y="3357562"/>
            <a:ext cx="7929618" cy="923330"/>
          </a:xfrm>
          <a:prstGeom prst="rect">
            <a:avLst/>
          </a:prstGeom>
        </p:spPr>
        <p:txBody>
          <a:bodyPr wrap="square">
            <a:spAutoFit/>
          </a:bodyPr>
          <a:lstStyle/>
          <a:p>
            <a:r>
              <a:rPr lang="de-DE" b="1" dirty="0" smtClean="0">
                <a:latin typeface="Times New Roman" pitchFamily="18" charset="0"/>
                <a:cs typeface="Times New Roman" pitchFamily="18" charset="0"/>
              </a:rPr>
              <a:t>Knowing how the system respond to one impulse can lead to knowing the response to any signal, given that the system is linear and time invariant. This result is given by the convolution integral.</a:t>
            </a:r>
            <a:endParaRPr lang="de-DE" dirty="0"/>
          </a:p>
        </p:txBody>
      </p:sp>
      <p:pic>
        <p:nvPicPr>
          <p:cNvPr id="57347" name="Picture 3"/>
          <p:cNvPicPr>
            <a:picLocks noChangeAspect="1" noChangeArrowheads="1"/>
          </p:cNvPicPr>
          <p:nvPr/>
        </p:nvPicPr>
        <p:blipFill>
          <a:blip r:embed="rId4" cstate="print"/>
          <a:srcRect/>
          <a:stretch>
            <a:fillRect/>
          </a:stretch>
        </p:blipFill>
        <p:spPr bwMode="auto">
          <a:xfrm>
            <a:off x="3643306" y="4643446"/>
            <a:ext cx="1990725"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Laplace transform review</a:t>
            </a:r>
          </a:p>
        </p:txBody>
      </p:sp>
      <p:pic>
        <p:nvPicPr>
          <p:cNvPr id="735234" name="Picture 2"/>
          <p:cNvPicPr>
            <a:picLocks noChangeAspect="1" noChangeArrowheads="1"/>
          </p:cNvPicPr>
          <p:nvPr/>
        </p:nvPicPr>
        <p:blipFill>
          <a:blip r:embed="rId3" cstate="print"/>
          <a:srcRect/>
          <a:stretch>
            <a:fillRect/>
          </a:stretch>
        </p:blipFill>
        <p:spPr bwMode="auto">
          <a:xfrm>
            <a:off x="928662" y="2357430"/>
            <a:ext cx="2962275" cy="981075"/>
          </a:xfrm>
          <a:prstGeom prst="rect">
            <a:avLst/>
          </a:prstGeom>
          <a:noFill/>
          <a:ln w="9525">
            <a:noFill/>
            <a:miter lim="800000"/>
            <a:headEnd/>
            <a:tailEnd/>
          </a:ln>
          <a:effectLst/>
        </p:spPr>
      </p:pic>
      <p:pic>
        <p:nvPicPr>
          <p:cNvPr id="735235" name="Picture 3"/>
          <p:cNvPicPr>
            <a:picLocks noChangeAspect="1" noChangeArrowheads="1"/>
          </p:cNvPicPr>
          <p:nvPr/>
        </p:nvPicPr>
        <p:blipFill>
          <a:blip r:embed="rId4" cstate="print"/>
          <a:srcRect/>
          <a:stretch>
            <a:fillRect/>
          </a:stretch>
        </p:blipFill>
        <p:spPr bwMode="auto">
          <a:xfrm>
            <a:off x="3929058" y="2786058"/>
            <a:ext cx="1066800" cy="190500"/>
          </a:xfrm>
          <a:prstGeom prst="rect">
            <a:avLst/>
          </a:prstGeom>
          <a:noFill/>
          <a:ln w="9525">
            <a:noFill/>
            <a:miter lim="800000"/>
            <a:headEnd/>
            <a:tailEnd/>
          </a:ln>
          <a:effectLst/>
        </p:spPr>
      </p:pic>
      <p:pic>
        <p:nvPicPr>
          <p:cNvPr id="735236" name="Picture 4"/>
          <p:cNvPicPr>
            <a:picLocks noChangeAspect="1" noChangeArrowheads="1"/>
          </p:cNvPicPr>
          <p:nvPr/>
        </p:nvPicPr>
        <p:blipFill>
          <a:blip r:embed="rId5" cstate="print"/>
          <a:srcRect/>
          <a:stretch>
            <a:fillRect/>
          </a:stretch>
        </p:blipFill>
        <p:spPr bwMode="auto">
          <a:xfrm>
            <a:off x="428596" y="1643050"/>
            <a:ext cx="5410200" cy="685800"/>
          </a:xfrm>
          <a:prstGeom prst="rect">
            <a:avLst/>
          </a:prstGeom>
          <a:noFill/>
          <a:ln w="9525">
            <a:noFill/>
            <a:miter lim="800000"/>
            <a:headEnd/>
            <a:tailEnd/>
          </a:ln>
          <a:effectLst/>
        </p:spPr>
      </p:pic>
      <p:sp>
        <p:nvSpPr>
          <p:cNvPr id="12" name="Rectangle 11"/>
          <p:cNvSpPr/>
          <p:nvPr/>
        </p:nvSpPr>
        <p:spPr>
          <a:xfrm>
            <a:off x="571473" y="3500438"/>
            <a:ext cx="8572528" cy="923330"/>
          </a:xfrm>
          <a:prstGeom prst="rect">
            <a:avLst/>
          </a:prstGeom>
        </p:spPr>
        <p:txBody>
          <a:bodyPr wrap="square">
            <a:spAutoFit/>
          </a:bodyPr>
          <a:lstStyle/>
          <a:p>
            <a:r>
              <a:rPr lang="de-DE" dirty="0" smtClean="0">
                <a:latin typeface="Times New Roman" pitchFamily="18" charset="0"/>
                <a:cs typeface="Times New Roman" pitchFamily="18" charset="0"/>
              </a:rPr>
              <a:t>This is a unilateral laplace transform which we will consider.  Bilateral laplace where the lower integration limit is minus infinity is of no interest for our systems as we care only about causal systems.</a:t>
            </a:r>
            <a:endParaRPr lang="de-DE" dirty="0"/>
          </a:p>
        </p:txBody>
      </p:sp>
      <p:sp>
        <p:nvSpPr>
          <p:cNvPr id="13" name="Rectangle 12"/>
          <p:cNvSpPr/>
          <p:nvPr/>
        </p:nvSpPr>
        <p:spPr>
          <a:xfrm>
            <a:off x="571472" y="4500570"/>
            <a:ext cx="8572528" cy="646331"/>
          </a:xfrm>
          <a:prstGeom prst="rect">
            <a:avLst/>
          </a:prstGeom>
        </p:spPr>
        <p:txBody>
          <a:bodyPr wrap="square">
            <a:spAutoFit/>
          </a:bodyPr>
          <a:lstStyle/>
          <a:p>
            <a:r>
              <a:rPr lang="de-DE" dirty="0" smtClean="0">
                <a:latin typeface="Times New Roman" pitchFamily="18" charset="0"/>
                <a:cs typeface="Times New Roman" pitchFamily="18" charset="0"/>
              </a:rPr>
              <a:t> The inverse laplace transform is of complex nature, as a result we will not use it to calculate inverses but we will use look up tables.</a:t>
            </a:r>
            <a:endParaRPr lang="de-DE" dirty="0"/>
          </a:p>
        </p:txBody>
      </p:sp>
      <p:pic>
        <p:nvPicPr>
          <p:cNvPr id="735237" name="Picture 5"/>
          <p:cNvPicPr>
            <a:picLocks noChangeAspect="1" noChangeArrowheads="1"/>
          </p:cNvPicPr>
          <p:nvPr/>
        </p:nvPicPr>
        <p:blipFill>
          <a:blip r:embed="rId6" cstate="print"/>
          <a:srcRect/>
          <a:stretch>
            <a:fillRect/>
          </a:stretch>
        </p:blipFill>
        <p:spPr bwMode="auto">
          <a:xfrm>
            <a:off x="2643174" y="5429264"/>
            <a:ext cx="3343275"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1841210" cy="369332"/>
          </a:xfrm>
          <a:prstGeom prst="rect">
            <a:avLst/>
          </a:prstGeom>
        </p:spPr>
        <p:txBody>
          <a:bodyPr wrap="none">
            <a:spAutoFit/>
          </a:bodyPr>
          <a:lstStyle/>
          <a:p>
            <a:r>
              <a:rPr lang="de-DE" b="1" dirty="0" smtClean="0">
                <a:latin typeface="Times New Roman" pitchFamily="18" charset="0"/>
                <a:cs typeface="Times New Roman" pitchFamily="18" charset="0"/>
              </a:rPr>
              <a:t>Impulse sources:</a:t>
            </a:r>
            <a:endParaRPr lang="de-DE" dirty="0"/>
          </a:p>
        </p:txBody>
      </p:sp>
      <p:pic>
        <p:nvPicPr>
          <p:cNvPr id="58370" name="Picture 2"/>
          <p:cNvPicPr>
            <a:picLocks noChangeAspect="1" noChangeArrowheads="1"/>
          </p:cNvPicPr>
          <p:nvPr/>
        </p:nvPicPr>
        <p:blipFill>
          <a:blip r:embed="rId3" cstate="print"/>
          <a:srcRect/>
          <a:stretch>
            <a:fillRect/>
          </a:stretch>
        </p:blipFill>
        <p:spPr bwMode="auto">
          <a:xfrm>
            <a:off x="500034" y="1571612"/>
            <a:ext cx="3044898" cy="464347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4572000" y="2285992"/>
            <a:ext cx="3276600" cy="351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41</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7283084" cy="369332"/>
          </a:xfrm>
          <a:prstGeom prst="rect">
            <a:avLst/>
          </a:prstGeom>
        </p:spPr>
        <p:txBody>
          <a:bodyPr wrap="none">
            <a:spAutoFit/>
          </a:bodyPr>
          <a:lstStyle/>
          <a:p>
            <a:r>
              <a:rPr lang="de-DE" b="1" dirty="0" smtClean="0">
                <a:latin typeface="Times New Roman" pitchFamily="18" charset="0"/>
                <a:cs typeface="Times New Roman" pitchFamily="18" charset="0"/>
              </a:rPr>
              <a:t>Impulse sources: as if you have initial condition on the inductor released</a:t>
            </a:r>
            <a:endParaRPr lang="de-DE" dirty="0"/>
          </a:p>
        </p:txBody>
      </p:sp>
      <p:pic>
        <p:nvPicPr>
          <p:cNvPr id="59394" name="Picture 2"/>
          <p:cNvPicPr>
            <a:picLocks noChangeAspect="1" noChangeArrowheads="1"/>
          </p:cNvPicPr>
          <p:nvPr/>
        </p:nvPicPr>
        <p:blipFill>
          <a:blip r:embed="rId3" cstate="print"/>
          <a:srcRect/>
          <a:stretch>
            <a:fillRect/>
          </a:stretch>
        </p:blipFill>
        <p:spPr bwMode="auto">
          <a:xfrm>
            <a:off x="357158" y="1714488"/>
            <a:ext cx="2009775" cy="1304925"/>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cstate="print"/>
          <a:srcRect/>
          <a:stretch>
            <a:fillRect/>
          </a:stretch>
        </p:blipFill>
        <p:spPr bwMode="auto">
          <a:xfrm>
            <a:off x="2928926" y="1785926"/>
            <a:ext cx="1666875" cy="1181100"/>
          </a:xfrm>
          <a:prstGeom prst="rect">
            <a:avLst/>
          </a:prstGeom>
          <a:noFill/>
          <a:ln w="9525">
            <a:noFill/>
            <a:miter lim="800000"/>
            <a:headEnd/>
            <a:tailEnd/>
          </a:ln>
          <a:effectLst/>
        </p:spPr>
      </p:pic>
      <p:pic>
        <p:nvPicPr>
          <p:cNvPr id="59396" name="Picture 4"/>
          <p:cNvPicPr>
            <a:picLocks noChangeAspect="1" noChangeArrowheads="1"/>
          </p:cNvPicPr>
          <p:nvPr/>
        </p:nvPicPr>
        <p:blipFill>
          <a:blip r:embed="rId5" cstate="print"/>
          <a:srcRect/>
          <a:stretch>
            <a:fillRect/>
          </a:stretch>
        </p:blipFill>
        <p:spPr bwMode="auto">
          <a:xfrm>
            <a:off x="714348" y="3143248"/>
            <a:ext cx="2286000" cy="762000"/>
          </a:xfrm>
          <a:prstGeom prst="rect">
            <a:avLst/>
          </a:prstGeom>
          <a:noFill/>
          <a:ln w="9525">
            <a:noFill/>
            <a:miter lim="800000"/>
            <a:headEnd/>
            <a:tailEnd/>
          </a:ln>
          <a:effectLst/>
        </p:spPr>
      </p:pic>
      <p:pic>
        <p:nvPicPr>
          <p:cNvPr id="59397" name="Picture 5"/>
          <p:cNvPicPr>
            <a:picLocks noChangeAspect="1" noChangeArrowheads="1"/>
          </p:cNvPicPr>
          <p:nvPr/>
        </p:nvPicPr>
        <p:blipFill>
          <a:blip r:embed="rId6" cstate="print"/>
          <a:srcRect/>
          <a:stretch>
            <a:fillRect/>
          </a:stretch>
        </p:blipFill>
        <p:spPr bwMode="auto">
          <a:xfrm>
            <a:off x="714348" y="4000504"/>
            <a:ext cx="235267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42</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596" y="1142984"/>
            <a:ext cx="1841210" cy="369332"/>
          </a:xfrm>
          <a:prstGeom prst="rect">
            <a:avLst/>
          </a:prstGeom>
        </p:spPr>
        <p:txBody>
          <a:bodyPr wrap="none">
            <a:spAutoFit/>
          </a:bodyPr>
          <a:lstStyle/>
          <a:p>
            <a:r>
              <a:rPr lang="de-DE" b="1" dirty="0" smtClean="0">
                <a:latin typeface="Times New Roman" pitchFamily="18" charset="0"/>
                <a:cs typeface="Times New Roman" pitchFamily="18" charset="0"/>
              </a:rPr>
              <a:t>Impulse sources:</a:t>
            </a:r>
            <a:endParaRPr lang="de-DE" dirty="0"/>
          </a:p>
        </p:txBody>
      </p:sp>
      <p:pic>
        <p:nvPicPr>
          <p:cNvPr id="7" name="Picture 3"/>
          <p:cNvPicPr>
            <a:picLocks noChangeAspect="1" noChangeArrowheads="1"/>
          </p:cNvPicPr>
          <p:nvPr/>
        </p:nvPicPr>
        <p:blipFill>
          <a:blip r:embed="rId3" cstate="print"/>
          <a:srcRect/>
          <a:stretch>
            <a:fillRect/>
          </a:stretch>
        </p:blipFill>
        <p:spPr bwMode="auto">
          <a:xfrm>
            <a:off x="5715008" y="785794"/>
            <a:ext cx="2952750" cy="1362075"/>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428596" y="1500174"/>
            <a:ext cx="4810125" cy="1038225"/>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100794" y="2143116"/>
            <a:ext cx="2971800" cy="1381125"/>
          </a:xfrm>
          <a:prstGeom prst="rect">
            <a:avLst/>
          </a:prstGeom>
          <a:noFill/>
          <a:ln w="9525">
            <a:noFill/>
            <a:miter lim="800000"/>
            <a:headEnd/>
            <a:tailEnd/>
          </a:ln>
          <a:effectLst/>
        </p:spPr>
      </p:pic>
      <p:pic>
        <p:nvPicPr>
          <p:cNvPr id="59398" name="Picture 6"/>
          <p:cNvPicPr>
            <a:picLocks noChangeAspect="1" noChangeArrowheads="1"/>
          </p:cNvPicPr>
          <p:nvPr/>
        </p:nvPicPr>
        <p:blipFill>
          <a:blip r:embed="rId6" cstate="print"/>
          <a:srcRect/>
          <a:stretch>
            <a:fillRect/>
          </a:stretch>
        </p:blipFill>
        <p:spPr bwMode="auto">
          <a:xfrm>
            <a:off x="500034" y="2500306"/>
            <a:ext cx="4086225" cy="209550"/>
          </a:xfrm>
          <a:prstGeom prst="rect">
            <a:avLst/>
          </a:prstGeom>
          <a:noFill/>
          <a:ln w="9525">
            <a:noFill/>
            <a:miter lim="800000"/>
            <a:headEnd/>
            <a:tailEnd/>
          </a:ln>
          <a:effectLst/>
        </p:spPr>
      </p:pic>
      <p:pic>
        <p:nvPicPr>
          <p:cNvPr id="59399" name="Picture 7"/>
          <p:cNvPicPr>
            <a:picLocks noChangeAspect="1" noChangeArrowheads="1"/>
          </p:cNvPicPr>
          <p:nvPr/>
        </p:nvPicPr>
        <p:blipFill>
          <a:blip r:embed="rId7" cstate="print"/>
          <a:srcRect/>
          <a:stretch>
            <a:fillRect/>
          </a:stretch>
        </p:blipFill>
        <p:spPr bwMode="auto">
          <a:xfrm>
            <a:off x="357158" y="2928934"/>
            <a:ext cx="1619475" cy="2114548"/>
          </a:xfrm>
          <a:prstGeom prst="rect">
            <a:avLst/>
          </a:prstGeom>
          <a:noFill/>
          <a:ln w="9525">
            <a:noFill/>
            <a:miter lim="800000"/>
            <a:headEnd/>
            <a:tailEnd/>
          </a:ln>
          <a:effectLst/>
        </p:spPr>
      </p:pic>
      <p:pic>
        <p:nvPicPr>
          <p:cNvPr id="59402" name="Picture 10"/>
          <p:cNvPicPr>
            <a:picLocks noChangeAspect="1" noChangeArrowheads="1"/>
          </p:cNvPicPr>
          <p:nvPr/>
        </p:nvPicPr>
        <p:blipFill>
          <a:blip r:embed="rId8" cstate="print"/>
          <a:srcRect/>
          <a:stretch>
            <a:fillRect/>
          </a:stretch>
        </p:blipFill>
        <p:spPr bwMode="auto">
          <a:xfrm>
            <a:off x="571472" y="5143512"/>
            <a:ext cx="1724025" cy="304800"/>
          </a:xfrm>
          <a:prstGeom prst="rect">
            <a:avLst/>
          </a:prstGeom>
          <a:noFill/>
          <a:ln w="9525">
            <a:noFill/>
            <a:miter lim="800000"/>
            <a:headEnd/>
            <a:tailEnd/>
          </a:ln>
          <a:effectLst/>
        </p:spPr>
      </p:pic>
      <p:pic>
        <p:nvPicPr>
          <p:cNvPr id="59403" name="Picture 11"/>
          <p:cNvPicPr>
            <a:picLocks noChangeAspect="1" noChangeArrowheads="1"/>
          </p:cNvPicPr>
          <p:nvPr/>
        </p:nvPicPr>
        <p:blipFill>
          <a:blip r:embed="rId9" cstate="print"/>
          <a:srcRect/>
          <a:stretch>
            <a:fillRect/>
          </a:stretch>
        </p:blipFill>
        <p:spPr bwMode="auto">
          <a:xfrm>
            <a:off x="2571736" y="2857496"/>
            <a:ext cx="3600450" cy="2143125"/>
          </a:xfrm>
          <a:prstGeom prst="rect">
            <a:avLst/>
          </a:prstGeom>
          <a:noFill/>
          <a:ln w="9525">
            <a:noFill/>
            <a:miter lim="800000"/>
            <a:headEnd/>
            <a:tailEnd/>
          </a:ln>
          <a:effectLst/>
        </p:spPr>
      </p:pic>
      <p:pic>
        <p:nvPicPr>
          <p:cNvPr id="59404" name="Picture 12"/>
          <p:cNvPicPr>
            <a:picLocks noChangeAspect="1" noChangeArrowheads="1"/>
          </p:cNvPicPr>
          <p:nvPr/>
        </p:nvPicPr>
        <p:blipFill>
          <a:blip r:embed="rId10" cstate="print"/>
          <a:srcRect/>
          <a:stretch>
            <a:fillRect/>
          </a:stretch>
        </p:blipFill>
        <p:spPr bwMode="auto">
          <a:xfrm>
            <a:off x="2857488" y="5072074"/>
            <a:ext cx="3457575" cy="60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Laplace transform review</a:t>
            </a:r>
          </a:p>
        </p:txBody>
      </p:sp>
      <p:sp>
        <p:nvSpPr>
          <p:cNvPr id="12" name="Rectangle 11"/>
          <p:cNvSpPr/>
          <p:nvPr/>
        </p:nvSpPr>
        <p:spPr>
          <a:xfrm>
            <a:off x="571472" y="1714488"/>
            <a:ext cx="8572528" cy="646331"/>
          </a:xfrm>
          <a:prstGeom prst="rect">
            <a:avLst/>
          </a:prstGeom>
        </p:spPr>
        <p:txBody>
          <a:bodyPr wrap="square">
            <a:spAutoFit/>
          </a:bodyPr>
          <a:lstStyle/>
          <a:p>
            <a:r>
              <a:rPr lang="de-DE" dirty="0" smtClean="0">
                <a:latin typeface="Times New Roman" pitchFamily="18" charset="0"/>
                <a:cs typeface="Times New Roman" pitchFamily="18" charset="0"/>
              </a:rPr>
              <a:t>To guruantee that what we use is unilateral, the function is normally multiplied by step function.</a:t>
            </a:r>
            <a:endParaRPr lang="de-DE" dirty="0"/>
          </a:p>
        </p:txBody>
      </p:sp>
      <p:pic>
        <p:nvPicPr>
          <p:cNvPr id="736258" name="Picture 2"/>
          <p:cNvPicPr>
            <a:picLocks noChangeAspect="1" noChangeArrowheads="1"/>
          </p:cNvPicPr>
          <p:nvPr/>
        </p:nvPicPr>
        <p:blipFill>
          <a:blip r:embed="rId3" cstate="print"/>
          <a:srcRect/>
          <a:stretch>
            <a:fillRect/>
          </a:stretch>
        </p:blipFill>
        <p:spPr bwMode="auto">
          <a:xfrm>
            <a:off x="6500826" y="3071810"/>
            <a:ext cx="1676400" cy="1428750"/>
          </a:xfrm>
          <a:prstGeom prst="rect">
            <a:avLst/>
          </a:prstGeom>
          <a:noFill/>
          <a:ln w="9525">
            <a:noFill/>
            <a:miter lim="800000"/>
            <a:headEnd/>
            <a:tailEnd/>
          </a:ln>
          <a:effectLst/>
        </p:spPr>
      </p:pic>
      <p:pic>
        <p:nvPicPr>
          <p:cNvPr id="736259" name="Picture 3"/>
          <p:cNvPicPr>
            <a:picLocks noChangeAspect="1" noChangeArrowheads="1"/>
          </p:cNvPicPr>
          <p:nvPr/>
        </p:nvPicPr>
        <p:blipFill>
          <a:blip r:embed="rId4" cstate="print"/>
          <a:srcRect/>
          <a:stretch>
            <a:fillRect/>
          </a:stretch>
        </p:blipFill>
        <p:spPr bwMode="auto">
          <a:xfrm>
            <a:off x="785786" y="2357430"/>
            <a:ext cx="5214974" cy="3847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Laplace transform review</a:t>
            </a:r>
          </a:p>
        </p:txBody>
      </p:sp>
      <p:pic>
        <p:nvPicPr>
          <p:cNvPr id="737282" name="Picture 2"/>
          <p:cNvPicPr>
            <a:picLocks noChangeAspect="1" noChangeArrowheads="1"/>
          </p:cNvPicPr>
          <p:nvPr/>
        </p:nvPicPr>
        <p:blipFill>
          <a:blip r:embed="rId3" cstate="print"/>
          <a:srcRect/>
          <a:stretch>
            <a:fillRect/>
          </a:stretch>
        </p:blipFill>
        <p:spPr bwMode="auto">
          <a:xfrm>
            <a:off x="500034" y="1571612"/>
            <a:ext cx="5643602" cy="3180190"/>
          </a:xfrm>
          <a:prstGeom prst="rect">
            <a:avLst/>
          </a:prstGeom>
          <a:noFill/>
          <a:ln w="9525">
            <a:noFill/>
            <a:miter lim="800000"/>
            <a:headEnd/>
            <a:tailEnd/>
          </a:ln>
          <a:effectLst/>
        </p:spPr>
      </p:pic>
      <p:pic>
        <p:nvPicPr>
          <p:cNvPr id="737283" name="Picture 3"/>
          <p:cNvPicPr>
            <a:picLocks noChangeAspect="1" noChangeArrowheads="1"/>
          </p:cNvPicPr>
          <p:nvPr/>
        </p:nvPicPr>
        <p:blipFill>
          <a:blip r:embed="rId4" cstate="print"/>
          <a:srcRect/>
          <a:stretch>
            <a:fillRect/>
          </a:stretch>
        </p:blipFill>
        <p:spPr bwMode="auto">
          <a:xfrm>
            <a:off x="642911" y="5000637"/>
            <a:ext cx="4071965" cy="779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Singularity functions</a:t>
            </a:r>
          </a:p>
        </p:txBody>
      </p:sp>
      <p:pic>
        <p:nvPicPr>
          <p:cNvPr id="738307" name="Picture 3"/>
          <p:cNvPicPr>
            <a:picLocks noChangeAspect="1" noChangeArrowheads="1"/>
          </p:cNvPicPr>
          <p:nvPr/>
        </p:nvPicPr>
        <p:blipFill>
          <a:blip r:embed="rId3" cstate="print"/>
          <a:srcRect/>
          <a:stretch>
            <a:fillRect/>
          </a:stretch>
        </p:blipFill>
        <p:spPr bwMode="auto">
          <a:xfrm>
            <a:off x="571472" y="1571612"/>
            <a:ext cx="5848350" cy="1095375"/>
          </a:xfrm>
          <a:prstGeom prst="rect">
            <a:avLst/>
          </a:prstGeom>
          <a:noFill/>
          <a:ln w="9525">
            <a:noFill/>
            <a:miter lim="800000"/>
            <a:headEnd/>
            <a:tailEnd/>
          </a:ln>
          <a:effectLst/>
        </p:spPr>
      </p:pic>
      <p:pic>
        <p:nvPicPr>
          <p:cNvPr id="738308" name="Picture 4"/>
          <p:cNvPicPr>
            <a:picLocks noChangeAspect="1" noChangeArrowheads="1"/>
          </p:cNvPicPr>
          <p:nvPr/>
        </p:nvPicPr>
        <p:blipFill>
          <a:blip r:embed="rId4" cstate="print"/>
          <a:srcRect/>
          <a:stretch>
            <a:fillRect/>
          </a:stretch>
        </p:blipFill>
        <p:spPr bwMode="auto">
          <a:xfrm>
            <a:off x="2214546" y="3000372"/>
            <a:ext cx="1952625" cy="733425"/>
          </a:xfrm>
          <a:prstGeom prst="rect">
            <a:avLst/>
          </a:prstGeom>
          <a:noFill/>
          <a:ln w="9525">
            <a:noFill/>
            <a:miter lim="800000"/>
            <a:headEnd/>
            <a:tailEnd/>
          </a:ln>
          <a:effectLst/>
        </p:spPr>
      </p:pic>
      <p:pic>
        <p:nvPicPr>
          <p:cNvPr id="738309" name="Picture 5"/>
          <p:cNvPicPr>
            <a:picLocks noChangeAspect="1" noChangeArrowheads="1"/>
          </p:cNvPicPr>
          <p:nvPr/>
        </p:nvPicPr>
        <p:blipFill>
          <a:blip r:embed="rId5" cstate="print"/>
          <a:srcRect/>
          <a:stretch>
            <a:fillRect/>
          </a:stretch>
        </p:blipFill>
        <p:spPr bwMode="auto">
          <a:xfrm>
            <a:off x="4857752" y="2428868"/>
            <a:ext cx="3724275" cy="1476375"/>
          </a:xfrm>
          <a:prstGeom prst="rect">
            <a:avLst/>
          </a:prstGeom>
          <a:noFill/>
          <a:ln w="9525">
            <a:noFill/>
            <a:miter lim="800000"/>
            <a:headEnd/>
            <a:tailEnd/>
          </a:ln>
          <a:effectLst/>
        </p:spPr>
      </p:pic>
      <p:pic>
        <p:nvPicPr>
          <p:cNvPr id="738310" name="Picture 6"/>
          <p:cNvPicPr>
            <a:picLocks noChangeAspect="1" noChangeArrowheads="1"/>
          </p:cNvPicPr>
          <p:nvPr/>
        </p:nvPicPr>
        <p:blipFill>
          <a:blip r:embed="rId6" cstate="print"/>
          <a:srcRect/>
          <a:stretch>
            <a:fillRect/>
          </a:stretch>
        </p:blipFill>
        <p:spPr bwMode="auto">
          <a:xfrm>
            <a:off x="1000100" y="5357826"/>
            <a:ext cx="2133600" cy="628650"/>
          </a:xfrm>
          <a:prstGeom prst="rect">
            <a:avLst/>
          </a:prstGeom>
          <a:noFill/>
          <a:ln w="9525">
            <a:noFill/>
            <a:miter lim="800000"/>
            <a:headEnd/>
            <a:tailEnd/>
          </a:ln>
          <a:effectLst/>
        </p:spPr>
      </p:pic>
      <p:pic>
        <p:nvPicPr>
          <p:cNvPr id="738311" name="Picture 7"/>
          <p:cNvPicPr>
            <a:picLocks noChangeAspect="1" noChangeArrowheads="1"/>
          </p:cNvPicPr>
          <p:nvPr/>
        </p:nvPicPr>
        <p:blipFill>
          <a:blip r:embed="rId7" cstate="print"/>
          <a:srcRect/>
          <a:stretch>
            <a:fillRect/>
          </a:stretch>
        </p:blipFill>
        <p:spPr bwMode="auto">
          <a:xfrm>
            <a:off x="4000496" y="4929198"/>
            <a:ext cx="3157535" cy="1326336"/>
          </a:xfrm>
          <a:prstGeom prst="rect">
            <a:avLst/>
          </a:prstGeom>
          <a:noFill/>
          <a:ln w="9525">
            <a:noFill/>
            <a:miter lim="800000"/>
            <a:headEnd/>
            <a:tailEnd/>
          </a:ln>
          <a:effectLst/>
        </p:spPr>
      </p:pic>
      <p:pic>
        <p:nvPicPr>
          <p:cNvPr id="738312" name="Picture 8"/>
          <p:cNvPicPr>
            <a:picLocks noChangeAspect="1" noChangeArrowheads="1"/>
          </p:cNvPicPr>
          <p:nvPr/>
        </p:nvPicPr>
        <p:blipFill>
          <a:blip r:embed="rId8" cstate="print"/>
          <a:srcRect/>
          <a:stretch>
            <a:fillRect/>
          </a:stretch>
        </p:blipFill>
        <p:spPr bwMode="auto">
          <a:xfrm>
            <a:off x="500034" y="3943360"/>
            <a:ext cx="5810250" cy="914400"/>
          </a:xfrm>
          <a:prstGeom prst="rect">
            <a:avLst/>
          </a:prstGeom>
          <a:noFill/>
          <a:ln w="9525">
            <a:noFill/>
            <a:miter lim="800000"/>
            <a:headEnd/>
            <a:tailEnd/>
          </a:ln>
          <a:effectLst/>
        </p:spPr>
      </p:pic>
      <p:sp>
        <p:nvSpPr>
          <p:cNvPr id="17" name="Rectangle 16"/>
          <p:cNvSpPr/>
          <p:nvPr/>
        </p:nvSpPr>
        <p:spPr>
          <a:xfrm>
            <a:off x="642910" y="3214686"/>
            <a:ext cx="1499128" cy="369332"/>
          </a:xfrm>
          <a:prstGeom prst="rect">
            <a:avLst/>
          </a:prstGeom>
        </p:spPr>
        <p:txBody>
          <a:bodyPr wrap="none">
            <a:spAutoFit/>
          </a:bodyPr>
          <a:lstStyle/>
          <a:p>
            <a:r>
              <a:rPr lang="de-DE" b="1" dirty="0" smtClean="0">
                <a:latin typeface="Times New Roman" pitchFamily="18" charset="0"/>
                <a:cs typeface="Times New Roman" pitchFamily="18" charset="0"/>
              </a:rPr>
              <a:t>Step function</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Singularity functions</a:t>
            </a:r>
          </a:p>
        </p:txBody>
      </p:sp>
      <p:sp>
        <p:nvSpPr>
          <p:cNvPr id="17" name="Rectangle 16"/>
          <p:cNvSpPr/>
          <p:nvPr/>
        </p:nvSpPr>
        <p:spPr>
          <a:xfrm>
            <a:off x="571472" y="1571612"/>
            <a:ext cx="8572528" cy="646331"/>
          </a:xfrm>
          <a:prstGeom prst="rect">
            <a:avLst/>
          </a:prstGeom>
        </p:spPr>
        <p:txBody>
          <a:bodyPr wrap="square">
            <a:spAutoFit/>
          </a:bodyPr>
          <a:lstStyle/>
          <a:p>
            <a:r>
              <a:rPr lang="de-DE" dirty="0" smtClean="0">
                <a:latin typeface="Times New Roman" pitchFamily="18" charset="0"/>
                <a:cs typeface="Times New Roman" pitchFamily="18" charset="0"/>
              </a:rPr>
              <a:t>Sometimes the derivative function of the derivative needs to be defined in order for the derivative of the function to have laplace transform. For that we use impulse function.</a:t>
            </a:r>
            <a:endParaRPr lang="de-DE" dirty="0"/>
          </a:p>
        </p:txBody>
      </p:sp>
      <p:pic>
        <p:nvPicPr>
          <p:cNvPr id="740354" name="Picture 2"/>
          <p:cNvPicPr>
            <a:picLocks noChangeAspect="1" noChangeArrowheads="1"/>
          </p:cNvPicPr>
          <p:nvPr/>
        </p:nvPicPr>
        <p:blipFill>
          <a:blip r:embed="rId3" cstate="print"/>
          <a:srcRect/>
          <a:stretch>
            <a:fillRect/>
          </a:stretch>
        </p:blipFill>
        <p:spPr bwMode="auto">
          <a:xfrm>
            <a:off x="714348" y="2714620"/>
            <a:ext cx="3962400" cy="1533525"/>
          </a:xfrm>
          <a:prstGeom prst="rect">
            <a:avLst/>
          </a:prstGeom>
          <a:noFill/>
          <a:ln w="9525">
            <a:noFill/>
            <a:miter lim="800000"/>
            <a:headEnd/>
            <a:tailEnd/>
          </a:ln>
          <a:effectLst/>
        </p:spPr>
      </p:pic>
      <p:pic>
        <p:nvPicPr>
          <p:cNvPr id="740355" name="Picture 3"/>
          <p:cNvPicPr>
            <a:picLocks noChangeAspect="1" noChangeArrowheads="1"/>
          </p:cNvPicPr>
          <p:nvPr/>
        </p:nvPicPr>
        <p:blipFill>
          <a:blip r:embed="rId4" cstate="print"/>
          <a:srcRect/>
          <a:stretch>
            <a:fillRect/>
          </a:stretch>
        </p:blipFill>
        <p:spPr bwMode="auto">
          <a:xfrm>
            <a:off x="2500298" y="4357694"/>
            <a:ext cx="1581150" cy="495300"/>
          </a:xfrm>
          <a:prstGeom prst="rect">
            <a:avLst/>
          </a:prstGeom>
          <a:noFill/>
          <a:ln w="9525">
            <a:noFill/>
            <a:miter lim="800000"/>
            <a:headEnd/>
            <a:tailEnd/>
          </a:ln>
          <a:effectLst/>
        </p:spPr>
      </p:pic>
      <p:pic>
        <p:nvPicPr>
          <p:cNvPr id="740356" name="Picture 4"/>
          <p:cNvPicPr>
            <a:picLocks noChangeAspect="1" noChangeArrowheads="1"/>
          </p:cNvPicPr>
          <p:nvPr/>
        </p:nvPicPr>
        <p:blipFill>
          <a:blip r:embed="rId5" cstate="print"/>
          <a:srcRect/>
          <a:stretch>
            <a:fillRect/>
          </a:stretch>
        </p:blipFill>
        <p:spPr bwMode="auto">
          <a:xfrm>
            <a:off x="2571736" y="5000636"/>
            <a:ext cx="1314450" cy="64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2428892"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Laplace transform</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6/22/2014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720"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Laplace transform properties (functional and operational)</a:t>
            </a:r>
          </a:p>
        </p:txBody>
      </p:sp>
      <p:pic>
        <p:nvPicPr>
          <p:cNvPr id="739331" name="Picture 3"/>
          <p:cNvPicPr>
            <a:picLocks noChangeAspect="1" noChangeArrowheads="1"/>
          </p:cNvPicPr>
          <p:nvPr/>
        </p:nvPicPr>
        <p:blipFill>
          <a:blip r:embed="rId3" cstate="print"/>
          <a:srcRect/>
          <a:stretch>
            <a:fillRect/>
          </a:stretch>
        </p:blipFill>
        <p:spPr bwMode="auto">
          <a:xfrm>
            <a:off x="1714480" y="1461164"/>
            <a:ext cx="6208045" cy="47990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1576</Words>
  <Application>Microsoft Office PowerPoint</Application>
  <PresentationFormat>On-screen Show (4:3)</PresentationFormat>
  <Paragraphs>301</Paragraphs>
  <Slides>42</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Custom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CD-STAR</dc:creator>
  <cp:lastModifiedBy>Ahmad</cp:lastModifiedBy>
  <cp:revision>1183</cp:revision>
  <dcterms:created xsi:type="dcterms:W3CDTF">2013-08-29T10:52:51Z</dcterms:created>
  <dcterms:modified xsi:type="dcterms:W3CDTF">2014-06-22T18:46:00Z</dcterms:modified>
</cp:coreProperties>
</file>