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83" r:id="rId3"/>
    <p:sldId id="285" r:id="rId4"/>
    <p:sldId id="410" r:id="rId5"/>
    <p:sldId id="287" r:id="rId6"/>
    <p:sldId id="330" r:id="rId7"/>
    <p:sldId id="397" r:id="rId8"/>
    <p:sldId id="398" r:id="rId9"/>
    <p:sldId id="407" r:id="rId10"/>
    <p:sldId id="439" r:id="rId11"/>
    <p:sldId id="440" r:id="rId12"/>
    <p:sldId id="441" r:id="rId13"/>
    <p:sldId id="399" r:id="rId14"/>
    <p:sldId id="400" r:id="rId15"/>
    <p:sldId id="401" r:id="rId16"/>
    <p:sldId id="402" r:id="rId17"/>
    <p:sldId id="403" r:id="rId18"/>
    <p:sldId id="405" r:id="rId19"/>
    <p:sldId id="406" r:id="rId20"/>
    <p:sldId id="438" r:id="rId21"/>
    <p:sldId id="411" r:id="rId22"/>
    <p:sldId id="413" r:id="rId23"/>
    <p:sldId id="414" r:id="rId24"/>
    <p:sldId id="416" r:id="rId25"/>
    <p:sldId id="429" r:id="rId26"/>
    <p:sldId id="430" r:id="rId27"/>
    <p:sldId id="431" r:id="rId28"/>
    <p:sldId id="433" r:id="rId29"/>
    <p:sldId id="434" r:id="rId30"/>
    <p:sldId id="415" r:id="rId31"/>
    <p:sldId id="417" r:id="rId32"/>
    <p:sldId id="418" r:id="rId33"/>
    <p:sldId id="424" r:id="rId34"/>
    <p:sldId id="419" r:id="rId35"/>
    <p:sldId id="427" r:id="rId36"/>
    <p:sldId id="420" r:id="rId37"/>
    <p:sldId id="428" r:id="rId38"/>
    <p:sldId id="425" r:id="rId39"/>
    <p:sldId id="421" r:id="rId40"/>
    <p:sldId id="442" r:id="rId41"/>
    <p:sldId id="422" r:id="rId42"/>
    <p:sldId id="423" r:id="rId43"/>
    <p:sldId id="426" r:id="rId44"/>
    <p:sldId id="435" r:id="rId45"/>
    <p:sldId id="436" r:id="rId46"/>
    <p:sldId id="437" r:id="rId47"/>
    <p:sldId id="404" r:id="rId48"/>
    <p:sldId id="443" r:id="rId49"/>
    <p:sldId id="409" r:id="rId50"/>
    <p:sldId id="41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8" autoAdjust="0"/>
    <p:restoredTop sz="94660"/>
  </p:normalViewPr>
  <p:slideViewPr>
    <p:cSldViewPr>
      <p:cViewPr varScale="1">
        <p:scale>
          <a:sx n="70" d="100"/>
          <a:sy n="70" d="100"/>
        </p:scale>
        <p:origin x="11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9EE1-314A-4260-BF04-3B1AF969F382}" type="datetimeFigureOut">
              <a:rPr lang="en-US" smtClean="0"/>
              <a:pPr/>
              <a:t>9/13/2014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DA3C8-D2DB-4E47-8797-1BE3FC4540F2}" type="slidenum">
              <a:rPr lang="en-US" smtClean="0"/>
              <a:pPr/>
              <a:t>‹#›</a:t>
            </a:fld>
            <a:endParaRPr lang="en-US"/>
          </a:p>
        </p:txBody>
      </p:sp>
    </p:spTree>
    <p:extLst>
      <p:ext uri="{BB962C8B-B14F-4D97-AF65-F5344CB8AC3E}">
        <p14:creationId xmlns:p14="http://schemas.microsoft.com/office/powerpoint/2010/main" val="12253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a:t>
            </a:fld>
            <a:endParaRPr lang="en-US"/>
          </a:p>
        </p:txBody>
      </p:sp>
    </p:spTree>
    <p:extLst>
      <p:ext uri="{BB962C8B-B14F-4D97-AF65-F5344CB8AC3E}">
        <p14:creationId xmlns:p14="http://schemas.microsoft.com/office/powerpoint/2010/main" val="186655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11</a:t>
            </a:fld>
            <a:endParaRPr lang="en-US"/>
          </a:p>
        </p:txBody>
      </p:sp>
    </p:spTree>
    <p:extLst>
      <p:ext uri="{BB962C8B-B14F-4D97-AF65-F5344CB8AC3E}">
        <p14:creationId xmlns:p14="http://schemas.microsoft.com/office/powerpoint/2010/main" val="342732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12</a:t>
            </a:fld>
            <a:endParaRPr lang="en-US"/>
          </a:p>
        </p:txBody>
      </p:sp>
    </p:spTree>
    <p:extLst>
      <p:ext uri="{BB962C8B-B14F-4D97-AF65-F5344CB8AC3E}">
        <p14:creationId xmlns:p14="http://schemas.microsoft.com/office/powerpoint/2010/main" val="348193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13</a:t>
            </a:fld>
            <a:endParaRPr lang="en-US"/>
          </a:p>
        </p:txBody>
      </p:sp>
    </p:spTree>
    <p:extLst>
      <p:ext uri="{BB962C8B-B14F-4D97-AF65-F5344CB8AC3E}">
        <p14:creationId xmlns:p14="http://schemas.microsoft.com/office/powerpoint/2010/main" val="3718369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14</a:t>
            </a:fld>
            <a:endParaRPr lang="en-US"/>
          </a:p>
        </p:txBody>
      </p:sp>
    </p:spTree>
    <p:extLst>
      <p:ext uri="{BB962C8B-B14F-4D97-AF65-F5344CB8AC3E}">
        <p14:creationId xmlns:p14="http://schemas.microsoft.com/office/powerpoint/2010/main" val="69807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15</a:t>
            </a:fld>
            <a:endParaRPr lang="en-US"/>
          </a:p>
        </p:txBody>
      </p:sp>
    </p:spTree>
    <p:extLst>
      <p:ext uri="{BB962C8B-B14F-4D97-AF65-F5344CB8AC3E}">
        <p14:creationId xmlns:p14="http://schemas.microsoft.com/office/powerpoint/2010/main" val="288062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16</a:t>
            </a:fld>
            <a:endParaRPr lang="en-US"/>
          </a:p>
        </p:txBody>
      </p:sp>
    </p:spTree>
    <p:extLst>
      <p:ext uri="{BB962C8B-B14F-4D97-AF65-F5344CB8AC3E}">
        <p14:creationId xmlns:p14="http://schemas.microsoft.com/office/powerpoint/2010/main" val="223142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17</a:t>
            </a:fld>
            <a:endParaRPr lang="en-US"/>
          </a:p>
        </p:txBody>
      </p:sp>
    </p:spTree>
    <p:extLst>
      <p:ext uri="{BB962C8B-B14F-4D97-AF65-F5344CB8AC3E}">
        <p14:creationId xmlns:p14="http://schemas.microsoft.com/office/powerpoint/2010/main" val="96465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18</a:t>
            </a:fld>
            <a:endParaRPr lang="en-US"/>
          </a:p>
        </p:txBody>
      </p:sp>
    </p:spTree>
    <p:extLst>
      <p:ext uri="{BB962C8B-B14F-4D97-AF65-F5344CB8AC3E}">
        <p14:creationId xmlns:p14="http://schemas.microsoft.com/office/powerpoint/2010/main" val="4720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19</a:t>
            </a:fld>
            <a:endParaRPr lang="en-US"/>
          </a:p>
        </p:txBody>
      </p:sp>
    </p:spTree>
    <p:extLst>
      <p:ext uri="{BB962C8B-B14F-4D97-AF65-F5344CB8AC3E}">
        <p14:creationId xmlns:p14="http://schemas.microsoft.com/office/powerpoint/2010/main" val="380818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20</a:t>
            </a:fld>
            <a:endParaRPr lang="en-US"/>
          </a:p>
        </p:txBody>
      </p:sp>
    </p:spTree>
    <p:extLst>
      <p:ext uri="{BB962C8B-B14F-4D97-AF65-F5344CB8AC3E}">
        <p14:creationId xmlns:p14="http://schemas.microsoft.com/office/powerpoint/2010/main" val="299057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a:t>
            </a:fld>
            <a:endParaRPr lang="en-US"/>
          </a:p>
        </p:txBody>
      </p:sp>
    </p:spTree>
    <p:extLst>
      <p:ext uri="{BB962C8B-B14F-4D97-AF65-F5344CB8AC3E}">
        <p14:creationId xmlns:p14="http://schemas.microsoft.com/office/powerpoint/2010/main" val="227071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21</a:t>
            </a:fld>
            <a:endParaRPr lang="en-US"/>
          </a:p>
        </p:txBody>
      </p:sp>
    </p:spTree>
    <p:extLst>
      <p:ext uri="{BB962C8B-B14F-4D97-AF65-F5344CB8AC3E}">
        <p14:creationId xmlns:p14="http://schemas.microsoft.com/office/powerpoint/2010/main" val="2642308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22</a:t>
            </a:fld>
            <a:endParaRPr lang="en-US"/>
          </a:p>
        </p:txBody>
      </p:sp>
    </p:spTree>
    <p:extLst>
      <p:ext uri="{BB962C8B-B14F-4D97-AF65-F5344CB8AC3E}">
        <p14:creationId xmlns:p14="http://schemas.microsoft.com/office/powerpoint/2010/main" val="2403361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23</a:t>
            </a:fld>
            <a:endParaRPr lang="en-US"/>
          </a:p>
        </p:txBody>
      </p:sp>
    </p:spTree>
    <p:extLst>
      <p:ext uri="{BB962C8B-B14F-4D97-AF65-F5344CB8AC3E}">
        <p14:creationId xmlns:p14="http://schemas.microsoft.com/office/powerpoint/2010/main" val="410454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24</a:t>
            </a:fld>
            <a:endParaRPr lang="en-US"/>
          </a:p>
        </p:txBody>
      </p:sp>
    </p:spTree>
    <p:extLst>
      <p:ext uri="{BB962C8B-B14F-4D97-AF65-F5344CB8AC3E}">
        <p14:creationId xmlns:p14="http://schemas.microsoft.com/office/powerpoint/2010/main" val="331915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25</a:t>
            </a:fld>
            <a:endParaRPr lang="en-US"/>
          </a:p>
        </p:txBody>
      </p:sp>
    </p:spTree>
    <p:extLst>
      <p:ext uri="{BB962C8B-B14F-4D97-AF65-F5344CB8AC3E}">
        <p14:creationId xmlns:p14="http://schemas.microsoft.com/office/powerpoint/2010/main" val="341239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26</a:t>
            </a:fld>
            <a:endParaRPr lang="en-US"/>
          </a:p>
        </p:txBody>
      </p:sp>
    </p:spTree>
    <p:extLst>
      <p:ext uri="{BB962C8B-B14F-4D97-AF65-F5344CB8AC3E}">
        <p14:creationId xmlns:p14="http://schemas.microsoft.com/office/powerpoint/2010/main" val="67366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27</a:t>
            </a:fld>
            <a:endParaRPr lang="en-US"/>
          </a:p>
        </p:txBody>
      </p:sp>
    </p:spTree>
    <p:extLst>
      <p:ext uri="{BB962C8B-B14F-4D97-AF65-F5344CB8AC3E}">
        <p14:creationId xmlns:p14="http://schemas.microsoft.com/office/powerpoint/2010/main" val="353019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28</a:t>
            </a:fld>
            <a:endParaRPr lang="en-US"/>
          </a:p>
        </p:txBody>
      </p:sp>
    </p:spTree>
    <p:extLst>
      <p:ext uri="{BB962C8B-B14F-4D97-AF65-F5344CB8AC3E}">
        <p14:creationId xmlns:p14="http://schemas.microsoft.com/office/powerpoint/2010/main" val="2571747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29</a:t>
            </a:fld>
            <a:endParaRPr lang="en-US"/>
          </a:p>
        </p:txBody>
      </p:sp>
    </p:spTree>
    <p:extLst>
      <p:ext uri="{BB962C8B-B14F-4D97-AF65-F5344CB8AC3E}">
        <p14:creationId xmlns:p14="http://schemas.microsoft.com/office/powerpoint/2010/main" val="2748367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30</a:t>
            </a:fld>
            <a:endParaRPr lang="en-US"/>
          </a:p>
        </p:txBody>
      </p:sp>
    </p:spTree>
    <p:extLst>
      <p:ext uri="{BB962C8B-B14F-4D97-AF65-F5344CB8AC3E}">
        <p14:creationId xmlns:p14="http://schemas.microsoft.com/office/powerpoint/2010/main" val="153840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a:t>
            </a:fld>
            <a:endParaRPr lang="en-US"/>
          </a:p>
        </p:txBody>
      </p:sp>
    </p:spTree>
    <p:extLst>
      <p:ext uri="{BB962C8B-B14F-4D97-AF65-F5344CB8AC3E}">
        <p14:creationId xmlns:p14="http://schemas.microsoft.com/office/powerpoint/2010/main" val="4064735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31</a:t>
            </a:fld>
            <a:endParaRPr lang="en-US"/>
          </a:p>
        </p:txBody>
      </p:sp>
    </p:spTree>
    <p:extLst>
      <p:ext uri="{BB962C8B-B14F-4D97-AF65-F5344CB8AC3E}">
        <p14:creationId xmlns:p14="http://schemas.microsoft.com/office/powerpoint/2010/main" val="2411816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32</a:t>
            </a:fld>
            <a:endParaRPr lang="en-US"/>
          </a:p>
        </p:txBody>
      </p:sp>
    </p:spTree>
    <p:extLst>
      <p:ext uri="{BB962C8B-B14F-4D97-AF65-F5344CB8AC3E}">
        <p14:creationId xmlns:p14="http://schemas.microsoft.com/office/powerpoint/2010/main" val="2451333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33</a:t>
            </a:fld>
            <a:endParaRPr lang="en-US"/>
          </a:p>
        </p:txBody>
      </p:sp>
    </p:spTree>
    <p:extLst>
      <p:ext uri="{BB962C8B-B14F-4D97-AF65-F5344CB8AC3E}">
        <p14:creationId xmlns:p14="http://schemas.microsoft.com/office/powerpoint/2010/main" val="3831170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34</a:t>
            </a:fld>
            <a:endParaRPr lang="en-US"/>
          </a:p>
        </p:txBody>
      </p:sp>
    </p:spTree>
    <p:extLst>
      <p:ext uri="{BB962C8B-B14F-4D97-AF65-F5344CB8AC3E}">
        <p14:creationId xmlns:p14="http://schemas.microsoft.com/office/powerpoint/2010/main" val="2498226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35</a:t>
            </a:fld>
            <a:endParaRPr lang="en-US"/>
          </a:p>
        </p:txBody>
      </p:sp>
    </p:spTree>
    <p:extLst>
      <p:ext uri="{BB962C8B-B14F-4D97-AF65-F5344CB8AC3E}">
        <p14:creationId xmlns:p14="http://schemas.microsoft.com/office/powerpoint/2010/main" val="4257559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36</a:t>
            </a:fld>
            <a:endParaRPr lang="en-US"/>
          </a:p>
        </p:txBody>
      </p:sp>
    </p:spTree>
    <p:extLst>
      <p:ext uri="{BB962C8B-B14F-4D97-AF65-F5344CB8AC3E}">
        <p14:creationId xmlns:p14="http://schemas.microsoft.com/office/powerpoint/2010/main" val="3524547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37</a:t>
            </a:fld>
            <a:endParaRPr lang="en-US"/>
          </a:p>
        </p:txBody>
      </p:sp>
    </p:spTree>
    <p:extLst>
      <p:ext uri="{BB962C8B-B14F-4D97-AF65-F5344CB8AC3E}">
        <p14:creationId xmlns:p14="http://schemas.microsoft.com/office/powerpoint/2010/main" val="162881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38</a:t>
            </a:fld>
            <a:endParaRPr lang="en-US"/>
          </a:p>
        </p:txBody>
      </p:sp>
    </p:spTree>
    <p:extLst>
      <p:ext uri="{BB962C8B-B14F-4D97-AF65-F5344CB8AC3E}">
        <p14:creationId xmlns:p14="http://schemas.microsoft.com/office/powerpoint/2010/main" val="1619542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39</a:t>
            </a:fld>
            <a:endParaRPr lang="en-US"/>
          </a:p>
        </p:txBody>
      </p:sp>
    </p:spTree>
    <p:extLst>
      <p:ext uri="{BB962C8B-B14F-4D97-AF65-F5344CB8AC3E}">
        <p14:creationId xmlns:p14="http://schemas.microsoft.com/office/powerpoint/2010/main" val="874262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40</a:t>
            </a:fld>
            <a:endParaRPr lang="en-US"/>
          </a:p>
        </p:txBody>
      </p:sp>
    </p:spTree>
    <p:extLst>
      <p:ext uri="{BB962C8B-B14F-4D97-AF65-F5344CB8AC3E}">
        <p14:creationId xmlns:p14="http://schemas.microsoft.com/office/powerpoint/2010/main" val="391689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5</a:t>
            </a:fld>
            <a:endParaRPr lang="en-US"/>
          </a:p>
        </p:txBody>
      </p:sp>
    </p:spTree>
    <p:extLst>
      <p:ext uri="{BB962C8B-B14F-4D97-AF65-F5344CB8AC3E}">
        <p14:creationId xmlns:p14="http://schemas.microsoft.com/office/powerpoint/2010/main" val="3976394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41</a:t>
            </a:fld>
            <a:endParaRPr lang="en-US"/>
          </a:p>
        </p:txBody>
      </p:sp>
    </p:spTree>
    <p:extLst>
      <p:ext uri="{BB962C8B-B14F-4D97-AF65-F5344CB8AC3E}">
        <p14:creationId xmlns:p14="http://schemas.microsoft.com/office/powerpoint/2010/main" val="3345439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42</a:t>
            </a:fld>
            <a:endParaRPr lang="en-US"/>
          </a:p>
        </p:txBody>
      </p:sp>
    </p:spTree>
    <p:extLst>
      <p:ext uri="{BB962C8B-B14F-4D97-AF65-F5344CB8AC3E}">
        <p14:creationId xmlns:p14="http://schemas.microsoft.com/office/powerpoint/2010/main" val="1317587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43</a:t>
            </a:fld>
            <a:endParaRPr lang="en-US"/>
          </a:p>
        </p:txBody>
      </p:sp>
    </p:spTree>
    <p:extLst>
      <p:ext uri="{BB962C8B-B14F-4D97-AF65-F5344CB8AC3E}">
        <p14:creationId xmlns:p14="http://schemas.microsoft.com/office/powerpoint/2010/main" val="550324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44</a:t>
            </a:fld>
            <a:endParaRPr lang="en-US"/>
          </a:p>
        </p:txBody>
      </p:sp>
    </p:spTree>
    <p:extLst>
      <p:ext uri="{BB962C8B-B14F-4D97-AF65-F5344CB8AC3E}">
        <p14:creationId xmlns:p14="http://schemas.microsoft.com/office/powerpoint/2010/main" val="35882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45</a:t>
            </a:fld>
            <a:endParaRPr lang="en-US"/>
          </a:p>
        </p:txBody>
      </p:sp>
    </p:spTree>
    <p:extLst>
      <p:ext uri="{BB962C8B-B14F-4D97-AF65-F5344CB8AC3E}">
        <p14:creationId xmlns:p14="http://schemas.microsoft.com/office/powerpoint/2010/main" val="3588018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46</a:t>
            </a:fld>
            <a:endParaRPr lang="en-US"/>
          </a:p>
        </p:txBody>
      </p:sp>
    </p:spTree>
    <p:extLst>
      <p:ext uri="{BB962C8B-B14F-4D97-AF65-F5344CB8AC3E}">
        <p14:creationId xmlns:p14="http://schemas.microsoft.com/office/powerpoint/2010/main" val="223311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47</a:t>
            </a:fld>
            <a:endParaRPr lang="en-US"/>
          </a:p>
        </p:txBody>
      </p:sp>
    </p:spTree>
    <p:extLst>
      <p:ext uri="{BB962C8B-B14F-4D97-AF65-F5344CB8AC3E}">
        <p14:creationId xmlns:p14="http://schemas.microsoft.com/office/powerpoint/2010/main" val="1331732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48</a:t>
            </a:fld>
            <a:endParaRPr lang="en-US"/>
          </a:p>
        </p:txBody>
      </p:sp>
    </p:spTree>
    <p:extLst>
      <p:ext uri="{BB962C8B-B14F-4D97-AF65-F5344CB8AC3E}">
        <p14:creationId xmlns:p14="http://schemas.microsoft.com/office/powerpoint/2010/main" val="3538142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49</a:t>
            </a:fld>
            <a:endParaRPr lang="en-US"/>
          </a:p>
        </p:txBody>
      </p:sp>
    </p:spTree>
    <p:extLst>
      <p:ext uri="{BB962C8B-B14F-4D97-AF65-F5344CB8AC3E}">
        <p14:creationId xmlns:p14="http://schemas.microsoft.com/office/powerpoint/2010/main" val="173974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6</a:t>
            </a:fld>
            <a:endParaRPr lang="en-US"/>
          </a:p>
        </p:txBody>
      </p:sp>
    </p:spTree>
    <p:extLst>
      <p:ext uri="{BB962C8B-B14F-4D97-AF65-F5344CB8AC3E}">
        <p14:creationId xmlns:p14="http://schemas.microsoft.com/office/powerpoint/2010/main" val="258791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7</a:t>
            </a:fld>
            <a:endParaRPr lang="en-US"/>
          </a:p>
        </p:txBody>
      </p:sp>
    </p:spTree>
    <p:extLst>
      <p:ext uri="{BB962C8B-B14F-4D97-AF65-F5344CB8AC3E}">
        <p14:creationId xmlns:p14="http://schemas.microsoft.com/office/powerpoint/2010/main" val="116862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8</a:t>
            </a:fld>
            <a:endParaRPr lang="en-US"/>
          </a:p>
        </p:txBody>
      </p:sp>
    </p:spTree>
    <p:extLst>
      <p:ext uri="{BB962C8B-B14F-4D97-AF65-F5344CB8AC3E}">
        <p14:creationId xmlns:p14="http://schemas.microsoft.com/office/powerpoint/2010/main" val="329368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9</a:t>
            </a:fld>
            <a:endParaRPr lang="en-US"/>
          </a:p>
        </p:txBody>
      </p:sp>
    </p:spTree>
    <p:extLst>
      <p:ext uri="{BB962C8B-B14F-4D97-AF65-F5344CB8AC3E}">
        <p14:creationId xmlns:p14="http://schemas.microsoft.com/office/powerpoint/2010/main" val="241497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10</a:t>
            </a:fld>
            <a:endParaRPr lang="en-US"/>
          </a:p>
        </p:txBody>
      </p:sp>
    </p:spTree>
    <p:extLst>
      <p:ext uri="{BB962C8B-B14F-4D97-AF65-F5344CB8AC3E}">
        <p14:creationId xmlns:p14="http://schemas.microsoft.com/office/powerpoint/2010/main" val="204946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2C931-9DB9-45BD-B139-3E69C8BF99D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3478-98FC-4E7C-AEBC-9155532B59E1}"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4A74-D07C-488C-929B-D396877EDF04}"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BE0F5-4FAF-4732-98A8-8BFC4190D341}"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2799F-29D5-4EC0-89D4-D590A824CEE0}"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25713-8A4E-4F94-A799-45A35F3AA148}"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57A1-B14C-4F51-9FED-CE132B5485A0}"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E14B2-8E5E-4BCB-AF6A-251635CE1115}" type="datetime1">
              <a:rPr lang="en-US" smtClean="0"/>
              <a:pPr/>
              <a:t>9/13/2014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C8F6-79DD-463E-A3CE-A5A6FDF654E5}" type="datetime1">
              <a:rPr lang="en-US" smtClean="0"/>
              <a:pPr/>
              <a:t>9/13/2014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DE4-06C0-4294-A9CA-CD63CFF16828}" type="datetime1">
              <a:rPr lang="en-US" smtClean="0"/>
              <a:pPr/>
              <a:t>9/13/2014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72994-5DB8-43B0-8B2C-EC260AD43A2F}"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AB4C24F-AD20-49AC-A828-B1E3E8701D23}" type="datetime1">
              <a:rPr lang="en-US" smtClean="0"/>
              <a:pPr/>
              <a:t>9/13/2014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Dr. A. </a:t>
            </a:r>
            <a:r>
              <a:rPr lang="en-US" dirty="0" err="1" smtClean="0"/>
              <a:t>Barghouthi</a:t>
            </a:r>
            <a:r>
              <a:rPr lang="en-US" dirty="0" smtClean="0"/>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486467-AF7F-44E4-8B61-4E588B0FE450}" type="slidenum">
              <a:rPr lang="en-US" smtClean="0"/>
              <a:pPr/>
              <a:t>‹#›</a:t>
            </a:fld>
            <a:endParaRPr lang="en-US" dirty="0"/>
          </a:p>
        </p:txBody>
      </p:sp>
      <p:pic>
        <p:nvPicPr>
          <p:cNvPr id="7" name="Picture 6" descr="BZUlogosmall"/>
          <p:cNvPicPr/>
          <p:nvPr userDrawn="1"/>
        </p:nvPicPr>
        <p:blipFill>
          <a:blip r:embed="rId2" cstate="print"/>
          <a:srcRect/>
          <a:stretch>
            <a:fillRect/>
          </a:stretch>
        </p:blipFill>
        <p:spPr bwMode="auto">
          <a:xfrm>
            <a:off x="7500958" y="1"/>
            <a:ext cx="1643042" cy="642918"/>
          </a:xfrm>
          <a:prstGeom prst="rect">
            <a:avLst/>
          </a:prstGeom>
          <a:noFill/>
          <a:ln w="9525">
            <a:noFill/>
            <a:miter lim="800000"/>
            <a:headEnd/>
            <a:tailEnd/>
          </a:ln>
        </p:spPr>
      </p:pic>
      <p:cxnSp>
        <p:nvCxnSpPr>
          <p:cNvPr id="9" name="Straight Connector 8"/>
          <p:cNvCxnSpPr/>
          <p:nvPr userDrawn="1"/>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32"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357554" y="214290"/>
            <a:ext cx="2928958" cy="461665"/>
          </a:xfrm>
          <a:prstGeom prst="rect">
            <a:avLst/>
          </a:prstGeom>
          <a:noFill/>
        </p:spPr>
        <p:txBody>
          <a:bodyPr wrap="square" rtlCol="0">
            <a:spAutoFit/>
          </a:bodyPr>
          <a:lstStyle/>
          <a:p>
            <a:r>
              <a:rPr lang="de-DE" sz="2400" dirty="0" smtClean="0">
                <a:latin typeface="Arial" pitchFamily="34" charset="0"/>
                <a:cs typeface="Arial" pitchFamily="34" charset="0"/>
              </a:rPr>
              <a:t>Signals &amp; Systems</a:t>
            </a:r>
            <a:endParaRPr lang="en-US" sz="2400"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176B1-09AF-49E4-BEB6-D5E583C545BD}"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BEE60-6EBC-4C41-8918-A281BB62C54F}"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23AA9-18FB-4D37-ABD0-6BB121CB0003}"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D051-9E4D-4ACD-A852-CC2EAD7E5269}" type="datetime1">
              <a:rPr lang="en-US" smtClean="0"/>
              <a:pPr/>
              <a:t>9/13/2014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B0F4-0571-4D48-AE44-3A64F7463F50}"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65B-20E7-48EC-878B-45EFC70061A0}" type="datetime1">
              <a:rPr lang="en-US" smtClean="0"/>
              <a:pPr/>
              <a:t>9/13/2014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6E4B8-9221-461A-AB19-3A27D0024CE5}" type="datetime1">
              <a:rPr lang="en-US" smtClean="0"/>
              <a:pPr/>
              <a:t>9/13/2014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1A2C-37DD-431C-8461-E8A10C310046}" type="datetime1">
              <a:rPr lang="en-US" smtClean="0"/>
              <a:pPr/>
              <a:t>9/13/2014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F47E-40CF-4F87-9607-56671D26D5F2}"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C2108-D025-407E-835C-ED2FB54651A9}" type="datetime1">
              <a:rPr lang="en-US" smtClean="0"/>
              <a:pPr/>
              <a:t>9/13/2014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AE8E-F6D8-4E85-B942-0AABF0942A7B}" type="datetime1">
              <a:rPr lang="en-US" smtClean="0"/>
              <a:pPr/>
              <a:t>9/13/2014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6467-AF7F-44E4-8B61-4E588B0FE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D6A00-032A-462B-B2D0-90B56BDB007A}" type="datetime1">
              <a:rPr lang="en-US" smtClean="0"/>
              <a:pPr/>
              <a:t>9/13/2014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1730-726D-4E69-AA74-37D0DDA88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31.wmf"/><Relationship Id="rId12"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7.png"/><Relationship Id="rId5" Type="http://schemas.openxmlformats.org/officeDocument/2006/relationships/image" Target="../media/image30.wmf"/><Relationship Id="rId15" Type="http://schemas.openxmlformats.org/officeDocument/2006/relationships/oleObject" Target="../embeddings/oleObject4.bin"/><Relationship Id="rId10"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35.png"/><Relationship Id="rId14" Type="http://schemas.openxmlformats.org/officeDocument/2006/relationships/image" Target="../media/image32.wmf"/></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2.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5.bin"/><Relationship Id="rId10" Type="http://schemas.openxmlformats.org/officeDocument/2006/relationships/image" Target="../media/image48.wmf"/><Relationship Id="rId4" Type="http://schemas.openxmlformats.org/officeDocument/2006/relationships/image" Target="../media/image45.png"/><Relationship Id="rId9"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32.xml"/><Relationship Id="rId7" Type="http://schemas.openxmlformats.org/officeDocument/2006/relationships/image" Target="../media/image80.png"/><Relationship Id="rId12"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9.png"/><Relationship Id="rId11" Type="http://schemas.openxmlformats.org/officeDocument/2006/relationships/image" Target="../media/image76.wmf"/><Relationship Id="rId5" Type="http://schemas.openxmlformats.org/officeDocument/2006/relationships/image" Target="../media/image78.png"/><Relationship Id="rId10" Type="http://schemas.openxmlformats.org/officeDocument/2006/relationships/oleObject" Target="../embeddings/oleObject8.bin"/><Relationship Id="rId4" Type="http://schemas.openxmlformats.org/officeDocument/2006/relationships/image" Target="../media/image77.png"/><Relationship Id="rId9"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2.png"/><Relationship Id="rId7"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notesSlide" Target="../notesSlides/notesSlide34.xml"/><Relationship Id="rId7" Type="http://schemas.openxmlformats.org/officeDocument/2006/relationships/image" Target="../media/image91.wmf"/><Relationship Id="rId12"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95.png"/><Relationship Id="rId5" Type="http://schemas.openxmlformats.org/officeDocument/2006/relationships/image" Target="../media/image90.wmf"/><Relationship Id="rId10" Type="http://schemas.openxmlformats.org/officeDocument/2006/relationships/image" Target="../media/image94.png"/><Relationship Id="rId4" Type="http://schemas.openxmlformats.org/officeDocument/2006/relationships/oleObject" Target="../embeddings/oleObject9.bin"/><Relationship Id="rId9"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115.png"/></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7.xml"/><Relationship Id="rId7"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2.wmf"/></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643446"/>
            <a:ext cx="6272234" cy="428628"/>
          </a:xfrm>
        </p:spPr>
        <p:txBody>
          <a:bodyPr>
            <a:normAutofit/>
          </a:bodyPr>
          <a:lstStyle/>
          <a:p>
            <a:r>
              <a:rPr lang="de-DE" sz="2000" b="1" dirty="0" smtClean="0">
                <a:solidFill>
                  <a:schemeClr val="tx1"/>
                </a:solidFill>
                <a:latin typeface="Arial" pitchFamily="34" charset="0"/>
                <a:cs typeface="Arial" pitchFamily="34" charset="0"/>
              </a:rPr>
              <a:t> Instructor :  </a:t>
            </a:r>
            <a:r>
              <a:rPr lang="de-DE" sz="2000" dirty="0" smtClean="0">
                <a:solidFill>
                  <a:schemeClr val="tx1"/>
                </a:solidFill>
                <a:latin typeface="Arial" pitchFamily="34" charset="0"/>
                <a:cs typeface="Arial" pitchFamily="34" charset="0"/>
              </a:rPr>
              <a:t>Dr. Atheer Barghouthi </a:t>
            </a:r>
          </a:p>
        </p:txBody>
      </p:sp>
      <p:pic>
        <p:nvPicPr>
          <p:cNvPr id="4" name="Picture 3" descr="BZUlogosmall"/>
          <p:cNvPicPr/>
          <p:nvPr/>
        </p:nvPicPr>
        <p:blipFill>
          <a:blip r:embed="rId2" cstate="print"/>
          <a:srcRect/>
          <a:stretch>
            <a:fillRect/>
          </a:stretch>
        </p:blipFill>
        <p:spPr bwMode="auto">
          <a:xfrm>
            <a:off x="7429520" y="1"/>
            <a:ext cx="1714480" cy="642918"/>
          </a:xfrm>
          <a:prstGeom prst="rect">
            <a:avLst/>
          </a:prstGeom>
          <a:noFill/>
          <a:ln w="9525">
            <a:noFill/>
            <a:miter lim="800000"/>
            <a:headEnd/>
            <a:tailEnd/>
          </a:ln>
        </p:spPr>
      </p:pic>
      <p:sp>
        <p:nvSpPr>
          <p:cNvPr id="5" name="Rectangle 4"/>
          <p:cNvSpPr/>
          <p:nvPr/>
        </p:nvSpPr>
        <p:spPr>
          <a:xfrm>
            <a:off x="1428728" y="4967599"/>
            <a:ext cx="2954655" cy="400110"/>
          </a:xfrm>
          <a:prstGeom prst="rect">
            <a:avLst/>
          </a:prstGeom>
        </p:spPr>
        <p:txBody>
          <a:bodyPr wrap="none">
            <a:spAutoFit/>
          </a:bodyPr>
          <a:lstStyle/>
          <a:p>
            <a:r>
              <a:rPr lang="de-DE" sz="2000" b="1" dirty="0" smtClean="0">
                <a:solidFill>
                  <a:schemeClr val="tx1"/>
                </a:solidFill>
                <a:latin typeface="Arial" pitchFamily="34" charset="0"/>
                <a:cs typeface="Arial" pitchFamily="34" charset="0"/>
              </a:rPr>
              <a:t>Date          :  </a:t>
            </a:r>
            <a:r>
              <a:rPr lang="de-DE" sz="2000" dirty="0" smtClean="0">
                <a:solidFill>
                  <a:schemeClr val="tx1"/>
                </a:solidFill>
                <a:latin typeface="Arial" pitchFamily="34" charset="0"/>
                <a:cs typeface="Arial" pitchFamily="34" charset="0"/>
              </a:rPr>
              <a:t>08.09.2014</a:t>
            </a:r>
            <a:endParaRPr lang="en-US" sz="2000" dirty="0">
              <a:solidFill>
                <a:schemeClr val="tx1"/>
              </a:solidFill>
              <a:latin typeface="Arial" pitchFamily="34" charset="0"/>
              <a:cs typeface="Arial" pitchFamily="34" charset="0"/>
            </a:endParaRPr>
          </a:p>
        </p:txBody>
      </p:sp>
      <p:cxnSp>
        <p:nvCxnSpPr>
          <p:cNvPr id="11" name="Straight Connector 10"/>
          <p:cNvCxnSpPr/>
          <p:nvPr/>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0"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57422" y="3286124"/>
            <a:ext cx="4572000" cy="707886"/>
          </a:xfrm>
          <a:prstGeom prst="rect">
            <a:avLst/>
          </a:prstGeom>
        </p:spPr>
        <p:txBody>
          <a:bodyPr>
            <a:spAutoFit/>
          </a:bodyPr>
          <a:lstStyle/>
          <a:p>
            <a:pPr algn="ctr"/>
            <a:r>
              <a:rPr lang="de-DE" sz="2000" dirty="0" smtClean="0">
                <a:latin typeface="Arial" pitchFamily="34" charset="0"/>
                <a:cs typeface="Arial" pitchFamily="34" charset="0"/>
              </a:rPr>
              <a:t>3 Credit Hours</a:t>
            </a:r>
          </a:p>
          <a:p>
            <a:pPr algn="ctr"/>
            <a:r>
              <a:rPr lang="de-DE" sz="2000" dirty="0" smtClean="0">
                <a:latin typeface="Arial" pitchFamily="34" charset="0"/>
                <a:cs typeface="Arial" pitchFamily="34" charset="0"/>
              </a:rPr>
              <a:t>First</a:t>
            </a:r>
            <a:r>
              <a:rPr lang="en-US" sz="2000" dirty="0" smtClean="0">
                <a:latin typeface="Arial" pitchFamily="34" charset="0"/>
                <a:cs typeface="Arial" pitchFamily="34" charset="0"/>
              </a:rPr>
              <a:t> Semester 2014/2015</a:t>
            </a:r>
          </a:p>
        </p:txBody>
      </p:sp>
      <p:sp>
        <p:nvSpPr>
          <p:cNvPr id="16" name="Rectangle 15"/>
          <p:cNvSpPr/>
          <p:nvPr/>
        </p:nvSpPr>
        <p:spPr>
          <a:xfrm>
            <a:off x="1857356" y="214290"/>
            <a:ext cx="4860625" cy="461665"/>
          </a:xfrm>
          <a:prstGeom prst="rect">
            <a:avLst/>
          </a:prstGeom>
        </p:spPr>
        <p:txBody>
          <a:bodyPr wrap="none">
            <a:spAutoFit/>
          </a:bodyPr>
          <a:lstStyle/>
          <a:p>
            <a:pPr algn="ctr"/>
            <a:r>
              <a:rPr lang="en-US" sz="2400" dirty="0" smtClean="0">
                <a:latin typeface="Arial" pitchFamily="34" charset="0"/>
                <a:cs typeface="Arial" pitchFamily="34" charset="0"/>
              </a:rPr>
              <a:t>Electrical Engineering Department</a:t>
            </a:r>
          </a:p>
        </p:txBody>
      </p:sp>
      <p:sp>
        <p:nvSpPr>
          <p:cNvPr id="17" name="Rectangle 16"/>
          <p:cNvSpPr/>
          <p:nvPr/>
        </p:nvSpPr>
        <p:spPr>
          <a:xfrm>
            <a:off x="0" y="1571612"/>
            <a:ext cx="9144000" cy="1292662"/>
          </a:xfrm>
          <a:prstGeom prst="rect">
            <a:avLst/>
          </a:prstGeom>
        </p:spPr>
        <p:txBody>
          <a:bodyPr wrap="square">
            <a:spAutoFit/>
          </a:bodyPr>
          <a:lstStyle/>
          <a:p>
            <a:pPr algn="ct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3200" b="1" dirty="0" smtClean="0">
                <a:latin typeface="Arial" pitchFamily="34" charset="0"/>
                <a:cs typeface="Arial" pitchFamily="34" charset="0"/>
              </a:rPr>
              <a:t>Signals &amp; Systems</a:t>
            </a:r>
          </a:p>
          <a:p>
            <a:pPr algn="ctr"/>
            <a:r>
              <a:rPr lang="en-US" sz="3200" b="1" dirty="0" smtClean="0">
                <a:latin typeface="Arial" pitchFamily="34" charset="0"/>
                <a:cs typeface="Arial" pitchFamily="34" charset="0"/>
              </a:rPr>
              <a:t>ENEE 334</a:t>
            </a:r>
          </a:p>
        </p:txBody>
      </p:sp>
      <p:sp>
        <p:nvSpPr>
          <p:cNvPr id="18" name="Date Placeholder 17"/>
          <p:cNvSpPr>
            <a:spLocks noGrp="1"/>
          </p:cNvSpPr>
          <p:nvPr>
            <p:ph type="dt" sz="half" idx="10"/>
          </p:nvPr>
        </p:nvSpPr>
        <p:spPr/>
        <p:txBody>
          <a:bodyPr/>
          <a:lstStyle/>
          <a:p>
            <a:fld id="{2A59865D-8D7A-4267-A747-1880C91488B9}" type="datetime1">
              <a:rPr lang="en-US" smtClean="0"/>
              <a:pPr/>
              <a:t>9/13/2014</a:t>
            </a:fld>
            <a:endParaRPr lang="en-US" dirty="0"/>
          </a:p>
        </p:txBody>
      </p:sp>
      <p:sp>
        <p:nvSpPr>
          <p:cNvPr id="19" name="Slide Number Placeholder 18"/>
          <p:cNvSpPr>
            <a:spLocks noGrp="1"/>
          </p:cNvSpPr>
          <p:nvPr>
            <p:ph type="sldNum" sz="quarter" idx="12"/>
          </p:nvPr>
        </p:nvSpPr>
        <p:spPr/>
        <p:txBody>
          <a:bodyPr/>
          <a:lstStyle/>
          <a:p>
            <a:fld id="{A3486467-AF7F-44E4-8B61-4E588B0FE450}" type="slidenum">
              <a:rPr lang="en-US" smtClean="0"/>
              <a:pPr/>
              <a:t>1</a:t>
            </a:fld>
            <a:endParaRPr lang="en-US"/>
          </a:p>
        </p:txBody>
      </p:sp>
      <p:sp>
        <p:nvSpPr>
          <p:cNvPr id="20" name="Footer Placeholder 19"/>
          <p:cNvSpPr>
            <a:spLocks noGrp="1"/>
          </p:cNvSpPr>
          <p:nvPr>
            <p:ph type="ftr" sz="quarter" idx="11"/>
          </p:nvPr>
        </p:nvSpPr>
        <p:spPr/>
        <p:txBody>
          <a:bodyPr/>
          <a:lstStyle/>
          <a:p>
            <a:r>
              <a:rPr lang="en-US" dirty="0" smtClean="0"/>
              <a:t>Dr. A. </a:t>
            </a:r>
            <a:r>
              <a:rPr lang="en-US" dirty="0" err="1" smtClean="0"/>
              <a:t>Barghouthi</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10</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p:txBody>
      </p:sp>
      <p:pic>
        <p:nvPicPr>
          <p:cNvPr id="149506" name="Picture 2"/>
          <p:cNvPicPr>
            <a:picLocks noChangeAspect="1" noChangeArrowheads="1"/>
          </p:cNvPicPr>
          <p:nvPr/>
        </p:nvPicPr>
        <p:blipFill>
          <a:blip r:embed="rId3"/>
          <a:srcRect/>
          <a:stretch>
            <a:fillRect/>
          </a:stretch>
        </p:blipFill>
        <p:spPr bwMode="auto">
          <a:xfrm>
            <a:off x="428596" y="1571612"/>
            <a:ext cx="6429420" cy="1849974"/>
          </a:xfrm>
          <a:prstGeom prst="rect">
            <a:avLst/>
          </a:prstGeom>
          <a:noFill/>
          <a:ln w="9525">
            <a:noFill/>
            <a:miter lim="800000"/>
            <a:headEnd/>
            <a:tailEnd/>
          </a:ln>
          <a:effectLst/>
        </p:spPr>
      </p:pic>
      <p:pic>
        <p:nvPicPr>
          <p:cNvPr id="149507" name="Picture 3"/>
          <p:cNvPicPr>
            <a:picLocks noChangeAspect="1" noChangeArrowheads="1"/>
          </p:cNvPicPr>
          <p:nvPr/>
        </p:nvPicPr>
        <p:blipFill>
          <a:blip r:embed="rId4"/>
          <a:srcRect/>
          <a:stretch>
            <a:fillRect/>
          </a:stretch>
        </p:blipFill>
        <p:spPr bwMode="auto">
          <a:xfrm>
            <a:off x="428596" y="3341200"/>
            <a:ext cx="6567477" cy="2907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11</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p:txBody>
      </p:sp>
      <p:pic>
        <p:nvPicPr>
          <p:cNvPr id="150531" name="Picture 3"/>
          <p:cNvPicPr>
            <a:picLocks noChangeAspect="1" noChangeArrowheads="1"/>
          </p:cNvPicPr>
          <p:nvPr/>
        </p:nvPicPr>
        <p:blipFill>
          <a:blip r:embed="rId3"/>
          <a:srcRect/>
          <a:stretch>
            <a:fillRect/>
          </a:stretch>
        </p:blipFill>
        <p:spPr bwMode="auto">
          <a:xfrm>
            <a:off x="428596" y="1714488"/>
            <a:ext cx="8191500" cy="256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12</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7858180"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3. Energy or Power or neither: notice that the magnitude is taken inside th integral if the signal is complex</a:t>
            </a:r>
          </a:p>
        </p:txBody>
      </p:sp>
      <p:sp>
        <p:nvSpPr>
          <p:cNvPr id="8" name="Rectangle 7"/>
          <p:cNvSpPr/>
          <p:nvPr/>
        </p:nvSpPr>
        <p:spPr>
          <a:xfrm>
            <a:off x="428596" y="1838319"/>
            <a:ext cx="3527569" cy="369332"/>
          </a:xfrm>
          <a:prstGeom prst="rect">
            <a:avLst/>
          </a:prstGeom>
        </p:spPr>
        <p:txBody>
          <a:bodyPr wrap="none">
            <a:spAutoFit/>
          </a:bodyPr>
          <a:lstStyle/>
          <a:p>
            <a:r>
              <a:rPr lang="de-DE" dirty="0" smtClean="0">
                <a:latin typeface="Times New Roman" pitchFamily="18" charset="0"/>
                <a:cs typeface="Times New Roman" pitchFamily="18" charset="0"/>
              </a:rPr>
              <a:t>Energy of a signal f(t) is defined as </a:t>
            </a:r>
            <a:endParaRPr lang="de-DE" dirty="0"/>
          </a:p>
        </p:txBody>
      </p:sp>
      <p:pic>
        <p:nvPicPr>
          <p:cNvPr id="188418" name="Picture 2"/>
          <p:cNvPicPr>
            <a:picLocks noChangeAspect="1" noChangeArrowheads="1"/>
          </p:cNvPicPr>
          <p:nvPr/>
        </p:nvPicPr>
        <p:blipFill>
          <a:blip r:embed="rId3"/>
          <a:srcRect/>
          <a:stretch>
            <a:fillRect/>
          </a:stretch>
        </p:blipFill>
        <p:spPr bwMode="auto">
          <a:xfrm>
            <a:off x="428596" y="2195509"/>
            <a:ext cx="2357454" cy="656288"/>
          </a:xfrm>
          <a:prstGeom prst="rect">
            <a:avLst/>
          </a:prstGeom>
          <a:noFill/>
          <a:ln w="9525">
            <a:noFill/>
            <a:miter lim="800000"/>
            <a:headEnd/>
            <a:tailEnd/>
          </a:ln>
          <a:effectLst/>
        </p:spPr>
      </p:pic>
      <p:pic>
        <p:nvPicPr>
          <p:cNvPr id="188419" name="Picture 3"/>
          <p:cNvPicPr>
            <a:picLocks noChangeAspect="1" noChangeArrowheads="1"/>
          </p:cNvPicPr>
          <p:nvPr/>
        </p:nvPicPr>
        <p:blipFill>
          <a:blip r:embed="rId4"/>
          <a:srcRect/>
          <a:stretch>
            <a:fillRect/>
          </a:stretch>
        </p:blipFill>
        <p:spPr bwMode="auto">
          <a:xfrm>
            <a:off x="500034" y="3571876"/>
            <a:ext cx="3214710" cy="775667"/>
          </a:xfrm>
          <a:prstGeom prst="rect">
            <a:avLst/>
          </a:prstGeom>
          <a:noFill/>
          <a:ln w="9525">
            <a:noFill/>
            <a:miter lim="800000"/>
            <a:headEnd/>
            <a:tailEnd/>
          </a:ln>
          <a:effectLst/>
        </p:spPr>
      </p:pic>
      <p:sp>
        <p:nvSpPr>
          <p:cNvPr id="12" name="Rectangle 11"/>
          <p:cNvSpPr/>
          <p:nvPr/>
        </p:nvSpPr>
        <p:spPr>
          <a:xfrm>
            <a:off x="428596" y="2845354"/>
            <a:ext cx="7392537" cy="369332"/>
          </a:xfrm>
          <a:prstGeom prst="rect">
            <a:avLst/>
          </a:prstGeom>
        </p:spPr>
        <p:txBody>
          <a:bodyPr wrap="none">
            <a:spAutoFit/>
          </a:bodyPr>
          <a:lstStyle/>
          <a:p>
            <a:r>
              <a:rPr lang="de-DE" dirty="0" smtClean="0">
                <a:latin typeface="Times New Roman" pitchFamily="18" charset="0"/>
                <a:cs typeface="Times New Roman" pitchFamily="18" charset="0"/>
              </a:rPr>
              <a:t>A signal is said to be energy signal if it has finite </a:t>
            </a:r>
            <a:r>
              <a:rPr lang="de-DE" i="1" dirty="0" smtClean="0">
                <a:latin typeface="Times New Roman" pitchFamily="18" charset="0"/>
                <a:cs typeface="Times New Roman" pitchFamily="18" charset="0"/>
              </a:rPr>
              <a:t>energy over all time </a:t>
            </a:r>
            <a:r>
              <a:rPr lang="de-DE" dirty="0" smtClean="0">
                <a:latin typeface="Times New Roman" pitchFamily="18" charset="0"/>
                <a:cs typeface="Times New Roman" pitchFamily="18" charset="0"/>
              </a:rPr>
              <a:t>=&gt; P = 0</a:t>
            </a:r>
            <a:endParaRPr lang="de-DE" dirty="0"/>
          </a:p>
        </p:txBody>
      </p:sp>
      <p:sp>
        <p:nvSpPr>
          <p:cNvPr id="13" name="Rectangle 12"/>
          <p:cNvSpPr/>
          <p:nvPr/>
        </p:nvSpPr>
        <p:spPr>
          <a:xfrm>
            <a:off x="428596" y="3214686"/>
            <a:ext cx="7941661" cy="369332"/>
          </a:xfrm>
          <a:prstGeom prst="rect">
            <a:avLst/>
          </a:prstGeom>
        </p:spPr>
        <p:txBody>
          <a:bodyPr wrap="none">
            <a:spAutoFit/>
          </a:bodyPr>
          <a:lstStyle/>
          <a:p>
            <a:r>
              <a:rPr lang="de-DE" dirty="0" smtClean="0">
                <a:latin typeface="Times New Roman" pitchFamily="18" charset="0"/>
                <a:cs typeface="Times New Roman" pitchFamily="18" charset="0"/>
              </a:rPr>
              <a:t>A signal is said to be power signal if it has finite </a:t>
            </a:r>
            <a:r>
              <a:rPr lang="de-DE" i="1" dirty="0" smtClean="0">
                <a:latin typeface="Times New Roman" pitchFamily="18" charset="0"/>
                <a:cs typeface="Times New Roman" pitchFamily="18" charset="0"/>
              </a:rPr>
              <a:t>power over all time </a:t>
            </a:r>
            <a:r>
              <a:rPr lang="de-DE" dirty="0" smtClean="0">
                <a:latin typeface="Times New Roman" pitchFamily="18" charset="0"/>
                <a:cs typeface="Times New Roman" pitchFamily="18" charset="0"/>
              </a:rPr>
              <a:t>=&gt; E = infinity</a:t>
            </a:r>
            <a:endParaRPr lang="de-DE" dirty="0"/>
          </a:p>
        </p:txBody>
      </p:sp>
      <p:sp>
        <p:nvSpPr>
          <p:cNvPr id="15" name="Rectangle 14"/>
          <p:cNvSpPr/>
          <p:nvPr/>
        </p:nvSpPr>
        <p:spPr>
          <a:xfrm>
            <a:off x="428596" y="4286256"/>
            <a:ext cx="8395953" cy="369332"/>
          </a:xfrm>
          <a:prstGeom prst="rect">
            <a:avLst/>
          </a:prstGeom>
        </p:spPr>
        <p:txBody>
          <a:bodyPr wrap="none">
            <a:spAutoFit/>
          </a:bodyPr>
          <a:lstStyle/>
          <a:p>
            <a:r>
              <a:rPr lang="de-DE" dirty="0" smtClean="0">
                <a:latin typeface="Times New Roman" pitchFamily="18" charset="0"/>
                <a:cs typeface="Times New Roman" pitchFamily="18" charset="0"/>
              </a:rPr>
              <a:t>If a signal has neither finite power nor finite energy it is classified as neither. Ex. x(t) = t</a:t>
            </a:r>
            <a:endParaRPr lang="de-DE" dirty="0"/>
          </a:p>
        </p:txBody>
      </p:sp>
      <p:sp>
        <p:nvSpPr>
          <p:cNvPr id="16" name="Rectangle 15"/>
          <p:cNvSpPr/>
          <p:nvPr/>
        </p:nvSpPr>
        <p:spPr>
          <a:xfrm>
            <a:off x="357158" y="5715016"/>
            <a:ext cx="5718232" cy="646331"/>
          </a:xfrm>
          <a:prstGeom prst="rect">
            <a:avLst/>
          </a:prstGeom>
        </p:spPr>
        <p:txBody>
          <a:bodyPr wrap="none">
            <a:spAutoFit/>
          </a:bodyPr>
          <a:lstStyle/>
          <a:p>
            <a:r>
              <a:rPr lang="de-DE" dirty="0" smtClean="0">
                <a:latin typeface="Times New Roman" pitchFamily="18" charset="0"/>
                <a:cs typeface="Times New Roman" pitchFamily="18" charset="0"/>
              </a:rPr>
              <a:t>Ex: is Acos(wt) energy or power signal?</a:t>
            </a:r>
          </a:p>
          <a:p>
            <a:r>
              <a:rPr lang="de-DE" dirty="0" smtClean="0">
                <a:latin typeface="Times New Roman" pitchFamily="18" charset="0"/>
                <a:cs typeface="Times New Roman" pitchFamily="18" charset="0"/>
              </a:rPr>
              <a:t>It is power signal, the value of the power integral is (A^2)/2</a:t>
            </a:r>
            <a:endParaRPr lang="de-DE" dirty="0"/>
          </a:p>
        </p:txBody>
      </p:sp>
      <p:sp>
        <p:nvSpPr>
          <p:cNvPr id="17" name="Rectangle 16"/>
          <p:cNvSpPr/>
          <p:nvPr/>
        </p:nvSpPr>
        <p:spPr>
          <a:xfrm>
            <a:off x="357158" y="4643446"/>
            <a:ext cx="8443337" cy="369332"/>
          </a:xfrm>
          <a:prstGeom prst="rect">
            <a:avLst/>
          </a:prstGeom>
        </p:spPr>
        <p:txBody>
          <a:bodyPr wrap="none">
            <a:spAutoFit/>
          </a:bodyPr>
          <a:lstStyle/>
          <a:p>
            <a:r>
              <a:rPr lang="de-DE" dirty="0" smtClean="0">
                <a:latin typeface="Times New Roman" pitchFamily="18" charset="0"/>
                <a:cs typeface="Times New Roman" pitchFamily="18" charset="0"/>
              </a:rPr>
              <a:t>Most of the periodic signals are power signals and its power can be calculated easily from</a:t>
            </a:r>
            <a:endParaRPr lang="de-DE" dirty="0"/>
          </a:p>
        </p:txBody>
      </p:sp>
      <p:pic>
        <p:nvPicPr>
          <p:cNvPr id="16387" name="Picture 3"/>
          <p:cNvPicPr>
            <a:picLocks noChangeAspect="1" noChangeArrowheads="1"/>
          </p:cNvPicPr>
          <p:nvPr/>
        </p:nvPicPr>
        <p:blipFill>
          <a:blip r:embed="rId5"/>
          <a:srcRect/>
          <a:stretch>
            <a:fillRect/>
          </a:stretch>
        </p:blipFill>
        <p:spPr bwMode="auto">
          <a:xfrm>
            <a:off x="481008" y="4929198"/>
            <a:ext cx="3305174" cy="812598"/>
          </a:xfrm>
          <a:prstGeom prst="rect">
            <a:avLst/>
          </a:prstGeom>
          <a:noFill/>
          <a:ln w="9525">
            <a:noFill/>
            <a:miter lim="800000"/>
            <a:headEnd/>
            <a:tailEnd/>
          </a:ln>
          <a:effectLst/>
        </p:spPr>
      </p:pic>
      <p:pic>
        <p:nvPicPr>
          <p:cNvPr id="16388" name="Picture 4"/>
          <p:cNvPicPr>
            <a:picLocks noChangeAspect="1" noChangeArrowheads="1"/>
          </p:cNvPicPr>
          <p:nvPr/>
        </p:nvPicPr>
        <p:blipFill>
          <a:blip r:embed="rId6"/>
          <a:srcRect/>
          <a:stretch>
            <a:fillRect/>
          </a:stretch>
        </p:blipFill>
        <p:spPr bwMode="auto">
          <a:xfrm>
            <a:off x="4500562" y="2124071"/>
            <a:ext cx="2581275" cy="733425"/>
          </a:xfrm>
          <a:prstGeom prst="rect">
            <a:avLst/>
          </a:prstGeom>
          <a:noFill/>
          <a:ln w="9525">
            <a:noFill/>
            <a:miter lim="800000"/>
            <a:headEnd/>
            <a:tailEnd/>
          </a:ln>
          <a:effectLst/>
        </p:spPr>
      </p:pic>
      <p:sp>
        <p:nvSpPr>
          <p:cNvPr id="19" name="Rectangle 18"/>
          <p:cNvSpPr/>
          <p:nvPr/>
        </p:nvSpPr>
        <p:spPr>
          <a:xfrm>
            <a:off x="4500562" y="1826177"/>
            <a:ext cx="4498026" cy="369332"/>
          </a:xfrm>
          <a:prstGeom prst="rect">
            <a:avLst/>
          </a:prstGeom>
        </p:spPr>
        <p:txBody>
          <a:bodyPr wrap="none">
            <a:spAutoFit/>
          </a:bodyPr>
          <a:lstStyle/>
          <a:p>
            <a:r>
              <a:rPr lang="de-DE" dirty="0" smtClean="0">
                <a:latin typeface="Times New Roman" pitchFamily="18" charset="0"/>
                <a:cs typeface="Times New Roman" pitchFamily="18" charset="0"/>
              </a:rPr>
              <a:t>Energy within a specific time interval [T</a:t>
            </a:r>
            <a:r>
              <a:rPr lang="de-DE" baseline="-25000" dirty="0" smtClean="0">
                <a:latin typeface="Times New Roman" pitchFamily="18" charset="0"/>
                <a:cs typeface="Times New Roman" pitchFamily="18" charset="0"/>
              </a:rPr>
              <a:t>1</a:t>
            </a:r>
            <a:r>
              <a:rPr lang="de-DE" dirty="0" smtClean="0">
                <a:latin typeface="Times New Roman" pitchFamily="18" charset="0"/>
                <a:cs typeface="Times New Roman" pitchFamily="18" charset="0"/>
              </a:rPr>
              <a:t>, T</a:t>
            </a:r>
            <a:r>
              <a:rPr lang="de-DE" baseline="-25000" dirty="0" smtClean="0">
                <a:latin typeface="Times New Roman" pitchFamily="18" charset="0"/>
                <a:cs typeface="Times New Roman" pitchFamily="18" charset="0"/>
              </a:rPr>
              <a:t>2</a:t>
            </a:r>
            <a:r>
              <a:rPr lang="de-DE" dirty="0" smtClean="0">
                <a:latin typeface="Times New Roman" pitchFamily="18" charset="0"/>
                <a:cs typeface="Times New Roman" pitchFamily="18" charset="0"/>
              </a:rPr>
              <a:t>]</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13</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2357430"/>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4. Deterministic or Random</a:t>
            </a:r>
          </a:p>
        </p:txBody>
      </p:sp>
      <p:sp>
        <p:nvSpPr>
          <p:cNvPr id="8" name="Rectangle 7"/>
          <p:cNvSpPr/>
          <p:nvPr/>
        </p:nvSpPr>
        <p:spPr>
          <a:xfrm>
            <a:off x="428596" y="2786058"/>
            <a:ext cx="8572560"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Deterministic signals are totally specified at any point in time by a function</a:t>
            </a:r>
          </a:p>
          <a:p>
            <a:pPr marL="342900" indent="-342900"/>
            <a:r>
              <a:rPr lang="de-DE" dirty="0" smtClean="0">
                <a:latin typeface="Times New Roman" pitchFamily="18" charset="0"/>
                <a:cs typeface="Times New Roman" pitchFamily="18" charset="0"/>
              </a:rPr>
              <a:t>x(t)= cos(t), x(t)= 1/t</a:t>
            </a:r>
          </a:p>
        </p:txBody>
      </p:sp>
      <p:sp>
        <p:nvSpPr>
          <p:cNvPr id="10" name="Rectangle 9"/>
          <p:cNvSpPr/>
          <p:nvPr/>
        </p:nvSpPr>
        <p:spPr>
          <a:xfrm>
            <a:off x="428596" y="3500438"/>
            <a:ext cx="8572560"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random signals can not be specified at any point in time by a function and take random </a:t>
            </a:r>
          </a:p>
          <a:p>
            <a:pPr marL="342900" indent="-342900"/>
            <a:r>
              <a:rPr lang="de-DE" dirty="0" smtClean="0">
                <a:latin typeface="Times New Roman" pitchFamily="18" charset="0"/>
                <a:cs typeface="Times New Roman" pitchFamily="18" charset="0"/>
              </a:rPr>
              <a:t>values at a given instant in time, like noise</a:t>
            </a:r>
          </a:p>
        </p:txBody>
      </p:sp>
      <p:sp>
        <p:nvSpPr>
          <p:cNvPr id="12" name="Rectangle 11"/>
          <p:cNvSpPr/>
          <p:nvPr/>
        </p:nvSpPr>
        <p:spPr>
          <a:xfrm>
            <a:off x="357158" y="1214422"/>
            <a:ext cx="8501122" cy="369332"/>
          </a:xfrm>
          <a:prstGeom prst="rect">
            <a:avLst/>
          </a:prstGeom>
        </p:spPr>
        <p:txBody>
          <a:bodyPr wrap="square">
            <a:spAutoFit/>
          </a:bodyPr>
          <a:lstStyle/>
          <a:p>
            <a:r>
              <a:rPr lang="de-DE" dirty="0" smtClean="0">
                <a:latin typeface="Times New Roman" pitchFamily="18" charset="0"/>
                <a:cs typeface="Times New Roman" pitchFamily="18" charset="0"/>
              </a:rPr>
              <a:t>Note: an energy signal can have power if we look at  only a range of time and not all time</a:t>
            </a:r>
            <a:endParaRPr lang="de-DE" dirty="0"/>
          </a:p>
        </p:txBody>
      </p:sp>
      <p:sp>
        <p:nvSpPr>
          <p:cNvPr id="13" name="Rectangle 12"/>
          <p:cNvSpPr/>
          <p:nvPr/>
        </p:nvSpPr>
        <p:spPr>
          <a:xfrm>
            <a:off x="357158" y="1500174"/>
            <a:ext cx="8501122" cy="646331"/>
          </a:xfrm>
          <a:prstGeom prst="rect">
            <a:avLst/>
          </a:prstGeom>
        </p:spPr>
        <p:txBody>
          <a:bodyPr wrap="square">
            <a:spAutoFit/>
          </a:bodyPr>
          <a:lstStyle/>
          <a:p>
            <a:r>
              <a:rPr lang="de-DE" dirty="0" smtClean="0">
                <a:latin typeface="Times New Roman" pitchFamily="18" charset="0"/>
                <a:cs typeface="Times New Roman" pitchFamily="18" charset="0"/>
              </a:rPr>
              <a:t>Note: a power signal can have non infinity if we look at only a range of time and not all time.</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14</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000" b="1" dirty="0" smtClean="0">
                <a:latin typeface="Times New Roman" pitchFamily="18" charset="0"/>
                <a:cs typeface="Times New Roman" pitchFamily="18" charset="0"/>
              </a:rPr>
              <a:t>O</a:t>
            </a:r>
            <a:r>
              <a:rPr kumimoji="0" lang="en-US" sz="20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perations</a:t>
            </a: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on 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1" name="Rectangle 10"/>
          <p:cNvSpPr/>
          <p:nvPr/>
        </p:nvSpPr>
        <p:spPr>
          <a:xfrm>
            <a:off x="357158" y="1214422"/>
            <a:ext cx="6000792" cy="369332"/>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1. Time shift x(t-b) is a shifted version of x(t), like in radar</a:t>
            </a:r>
          </a:p>
        </p:txBody>
      </p:sp>
      <p:sp>
        <p:nvSpPr>
          <p:cNvPr id="8" name="Rectangle 7"/>
          <p:cNvSpPr/>
          <p:nvPr/>
        </p:nvSpPr>
        <p:spPr>
          <a:xfrm>
            <a:off x="357158" y="1571612"/>
            <a:ext cx="8572560"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2. Time scaling x(at) compresses the signal if a&gt;1 and stretches it if a&lt;1</a:t>
            </a:r>
          </a:p>
          <a:p>
            <a:pPr marL="342900" indent="-342900"/>
            <a:r>
              <a:rPr lang="de-DE" dirty="0" smtClean="0">
                <a:latin typeface="Times New Roman" pitchFamily="18" charset="0"/>
                <a:cs typeface="Times New Roman" pitchFamily="18" charset="0"/>
              </a:rPr>
              <a:t>To do this just scale the axis of the original signal by (1/a)</a:t>
            </a:r>
          </a:p>
        </p:txBody>
      </p:sp>
      <p:sp>
        <p:nvSpPr>
          <p:cNvPr id="10" name="Rectangle 9"/>
          <p:cNvSpPr/>
          <p:nvPr/>
        </p:nvSpPr>
        <p:spPr>
          <a:xfrm>
            <a:off x="357158" y="2214554"/>
            <a:ext cx="8572560" cy="369332"/>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3. Time reversal x(-t) is a reflected version of x(t) </a:t>
            </a:r>
          </a:p>
        </p:txBody>
      </p:sp>
      <p:sp>
        <p:nvSpPr>
          <p:cNvPr id="13" name="Rectangle 12"/>
          <p:cNvSpPr/>
          <p:nvPr/>
        </p:nvSpPr>
        <p:spPr>
          <a:xfrm>
            <a:off x="357158" y="2559602"/>
            <a:ext cx="8572560" cy="1477328"/>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4. Time transformation x(at+b) is a shifted and time scaled version of x(t), the shape of the signal is preserved. To plot this signal from x(t), we shift by b and then we multiply the values on the axis by 1/a, after that we redraw the plot on the new axis.</a:t>
            </a:r>
          </a:p>
          <a:p>
            <a:pPr marL="342900" indent="-342900"/>
            <a:endParaRPr lang="de-DE" dirty="0" smtClean="0">
              <a:latin typeface="Times New Roman" pitchFamily="18" charset="0"/>
              <a:cs typeface="Times New Roman" pitchFamily="18" charset="0"/>
            </a:endParaRPr>
          </a:p>
          <a:p>
            <a:pPr marL="342900" indent="-342900"/>
            <a:r>
              <a:rPr lang="de-DE" dirty="0" smtClean="0">
                <a:latin typeface="Times New Roman" pitchFamily="18" charset="0"/>
                <a:cs typeface="Times New Roman" pitchFamily="18" charset="0"/>
              </a:rPr>
              <a:t>5. Amplitude transformation (amplitude scaling a, shifting b) y(t)= ax(t)+b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15</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a:srcRect/>
          <a:stretch>
            <a:fillRect/>
          </a:stretch>
        </p:blipFill>
        <p:spPr bwMode="auto">
          <a:xfrm>
            <a:off x="142844" y="1366850"/>
            <a:ext cx="3538640" cy="3348034"/>
          </a:xfrm>
          <a:prstGeom prst="rect">
            <a:avLst/>
          </a:prstGeom>
          <a:noFill/>
          <a:ln w="9525">
            <a:noFill/>
            <a:miter lim="800000"/>
            <a:headEnd/>
            <a:tailEnd/>
          </a:ln>
          <a:effectLst/>
        </p:spPr>
      </p:pic>
      <p:pic>
        <p:nvPicPr>
          <p:cNvPr id="13" name="Picture 3"/>
          <p:cNvPicPr>
            <a:picLocks noChangeAspect="1" noChangeArrowheads="1"/>
          </p:cNvPicPr>
          <p:nvPr/>
        </p:nvPicPr>
        <p:blipFill>
          <a:blip r:embed="rId4"/>
          <a:srcRect/>
          <a:stretch>
            <a:fillRect/>
          </a:stretch>
        </p:blipFill>
        <p:spPr bwMode="auto">
          <a:xfrm>
            <a:off x="3643306" y="1285860"/>
            <a:ext cx="2579891" cy="3319460"/>
          </a:xfrm>
          <a:prstGeom prst="rect">
            <a:avLst/>
          </a:prstGeom>
          <a:noFill/>
          <a:ln w="9525">
            <a:noFill/>
            <a:miter lim="800000"/>
            <a:headEnd/>
            <a:tailEnd/>
          </a:ln>
          <a:effectLst/>
        </p:spPr>
      </p:pic>
      <p:pic>
        <p:nvPicPr>
          <p:cNvPr id="15" name="Picture 4"/>
          <p:cNvPicPr>
            <a:picLocks noChangeAspect="1" noChangeArrowheads="1"/>
          </p:cNvPicPr>
          <p:nvPr/>
        </p:nvPicPr>
        <p:blipFill>
          <a:blip r:embed="rId5"/>
          <a:srcRect/>
          <a:stretch>
            <a:fillRect/>
          </a:stretch>
        </p:blipFill>
        <p:spPr bwMode="auto">
          <a:xfrm>
            <a:off x="6286511" y="1500174"/>
            <a:ext cx="2862341" cy="3000396"/>
          </a:xfrm>
          <a:prstGeom prst="rect">
            <a:avLst/>
          </a:prstGeom>
          <a:noFill/>
          <a:ln w="9525">
            <a:noFill/>
            <a:miter lim="800000"/>
            <a:headEnd/>
            <a:tailEnd/>
          </a:ln>
          <a:effectLst/>
        </p:spPr>
      </p:pic>
      <p:sp>
        <p:nvSpPr>
          <p:cNvPr id="16" name="Rectangle 15"/>
          <p:cNvSpPr/>
          <p:nvPr/>
        </p:nvSpPr>
        <p:spPr>
          <a:xfrm>
            <a:off x="3643306" y="5500702"/>
            <a:ext cx="1886991" cy="369332"/>
          </a:xfrm>
          <a:prstGeom prst="rect">
            <a:avLst/>
          </a:prstGeom>
        </p:spPr>
        <p:txBody>
          <a:bodyPr wrap="none">
            <a:spAutoFit/>
          </a:bodyPr>
          <a:lstStyle/>
          <a:p>
            <a:r>
              <a:rPr lang="de-DE" dirty="0" smtClean="0">
                <a:latin typeface="Times New Roman" pitchFamily="18" charset="0"/>
                <a:cs typeface="Times New Roman" pitchFamily="18" charset="0"/>
              </a:rPr>
              <a:t>Ex.Tape recording</a:t>
            </a:r>
            <a:endParaRPr lang="de-DE" dirty="0"/>
          </a:p>
        </p:txBody>
      </p:sp>
      <p:sp>
        <p:nvSpPr>
          <p:cNvPr id="11"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b="1" dirty="0" smtClean="0"/>
              <a:t>O</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perations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on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7" name="Rectangle 16"/>
          <p:cNvSpPr/>
          <p:nvPr/>
        </p:nvSpPr>
        <p:spPr>
          <a:xfrm>
            <a:off x="928662" y="5000636"/>
            <a:ext cx="1452514" cy="369332"/>
          </a:xfrm>
          <a:prstGeom prst="rect">
            <a:avLst/>
          </a:prstGeom>
        </p:spPr>
        <p:txBody>
          <a:bodyPr wrap="none">
            <a:spAutoFit/>
          </a:bodyPr>
          <a:lstStyle/>
          <a:p>
            <a:r>
              <a:rPr lang="de-DE" dirty="0" smtClean="0">
                <a:latin typeface="Times New Roman" pitchFamily="18" charset="0"/>
                <a:cs typeface="Times New Roman" pitchFamily="18" charset="0"/>
              </a:rPr>
              <a:t>Time reversal</a:t>
            </a:r>
            <a:endParaRPr lang="de-DE" dirty="0"/>
          </a:p>
        </p:txBody>
      </p:sp>
      <p:sp>
        <p:nvSpPr>
          <p:cNvPr id="18" name="Rectangle 17"/>
          <p:cNvSpPr/>
          <p:nvPr/>
        </p:nvSpPr>
        <p:spPr>
          <a:xfrm>
            <a:off x="4143372" y="4857760"/>
            <a:ext cx="1375569" cy="369332"/>
          </a:xfrm>
          <a:prstGeom prst="rect">
            <a:avLst/>
          </a:prstGeom>
        </p:spPr>
        <p:txBody>
          <a:bodyPr wrap="none">
            <a:spAutoFit/>
          </a:bodyPr>
          <a:lstStyle/>
          <a:p>
            <a:r>
              <a:rPr lang="de-DE" dirty="0" smtClean="0">
                <a:latin typeface="Times New Roman" pitchFamily="18" charset="0"/>
                <a:cs typeface="Times New Roman" pitchFamily="18" charset="0"/>
              </a:rPr>
              <a:t>Time scaling</a:t>
            </a:r>
            <a:endParaRPr lang="de-DE" dirty="0"/>
          </a:p>
        </p:txBody>
      </p:sp>
      <p:sp>
        <p:nvSpPr>
          <p:cNvPr id="19" name="Rectangle 18"/>
          <p:cNvSpPr/>
          <p:nvPr/>
        </p:nvSpPr>
        <p:spPr>
          <a:xfrm>
            <a:off x="7000892" y="4857760"/>
            <a:ext cx="1131913" cy="369332"/>
          </a:xfrm>
          <a:prstGeom prst="rect">
            <a:avLst/>
          </a:prstGeom>
        </p:spPr>
        <p:txBody>
          <a:bodyPr wrap="none">
            <a:spAutoFit/>
          </a:bodyPr>
          <a:lstStyle/>
          <a:p>
            <a:r>
              <a:rPr lang="de-DE" dirty="0" smtClean="0">
                <a:latin typeface="Times New Roman" pitchFamily="18" charset="0"/>
                <a:cs typeface="Times New Roman" pitchFamily="18" charset="0"/>
              </a:rPr>
              <a:t>Time shift</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16</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85720" y="714356"/>
            <a:ext cx="3857652" cy="5715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b="1" dirty="0" smtClean="0"/>
              <a:t>O</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perations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on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8193" name="Picture 1"/>
          <p:cNvPicPr>
            <a:picLocks noChangeAspect="1" noChangeArrowheads="1"/>
          </p:cNvPicPr>
          <p:nvPr/>
        </p:nvPicPr>
        <p:blipFill>
          <a:blip r:embed="rId3"/>
          <a:srcRect/>
          <a:stretch>
            <a:fillRect/>
          </a:stretch>
        </p:blipFill>
        <p:spPr bwMode="auto">
          <a:xfrm>
            <a:off x="5000628" y="2057426"/>
            <a:ext cx="4143372" cy="1129317"/>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a:srcRect/>
          <a:stretch>
            <a:fillRect/>
          </a:stretch>
        </p:blipFill>
        <p:spPr bwMode="auto">
          <a:xfrm>
            <a:off x="357158" y="2071678"/>
            <a:ext cx="4526720" cy="3943342"/>
          </a:xfrm>
          <a:prstGeom prst="rect">
            <a:avLst/>
          </a:prstGeom>
          <a:noFill/>
          <a:ln w="9525">
            <a:noFill/>
            <a:miter lim="800000"/>
            <a:headEnd/>
            <a:tailEnd/>
          </a:ln>
          <a:effectLst/>
        </p:spPr>
      </p:pic>
      <p:pic>
        <p:nvPicPr>
          <p:cNvPr id="12" name="Picture 3"/>
          <p:cNvPicPr>
            <a:picLocks noChangeAspect="1" noChangeArrowheads="1"/>
          </p:cNvPicPr>
          <p:nvPr/>
        </p:nvPicPr>
        <p:blipFill>
          <a:blip r:embed="rId5"/>
          <a:srcRect/>
          <a:stretch>
            <a:fillRect/>
          </a:stretch>
        </p:blipFill>
        <p:spPr bwMode="auto">
          <a:xfrm>
            <a:off x="4786324" y="3557624"/>
            <a:ext cx="4357676" cy="1058293"/>
          </a:xfrm>
          <a:prstGeom prst="rect">
            <a:avLst/>
          </a:prstGeom>
          <a:noFill/>
          <a:ln w="9525">
            <a:noFill/>
            <a:miter lim="800000"/>
            <a:headEnd/>
            <a:tailEnd/>
          </a:ln>
          <a:effectLst/>
        </p:spPr>
      </p:pic>
      <p:sp>
        <p:nvSpPr>
          <p:cNvPr id="13" name="Rectangle 12"/>
          <p:cNvSpPr/>
          <p:nvPr/>
        </p:nvSpPr>
        <p:spPr>
          <a:xfrm>
            <a:off x="357159" y="1214422"/>
            <a:ext cx="8786842" cy="646331"/>
          </a:xfrm>
          <a:prstGeom prst="rect">
            <a:avLst/>
          </a:prstGeom>
        </p:spPr>
        <p:txBody>
          <a:bodyPr wrap="square">
            <a:spAutoFit/>
          </a:bodyPr>
          <a:lstStyle/>
          <a:p>
            <a:r>
              <a:rPr lang="de-DE" dirty="0" smtClean="0">
                <a:latin typeface="Times New Roman" pitchFamily="18" charset="0"/>
                <a:cs typeface="Times New Roman" pitchFamily="18" charset="0"/>
              </a:rPr>
              <a:t>Test your understanding by drawing each case alone and compare your drawing with the result given:</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17</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b="1" dirty="0" smtClean="0">
                <a:latin typeface="Times New Roman" pitchFamily="18" charset="0"/>
                <a:cs typeface="Times New Roman" pitchFamily="18" charset="0"/>
              </a:rPr>
              <a:t>Operations on 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2571736" y="2000240"/>
            <a:ext cx="3886200"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18</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785786" y="2071678"/>
            <a:ext cx="3071834" cy="325990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357686" y="2357430"/>
            <a:ext cx="4362450" cy="542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357686" y="2928934"/>
            <a:ext cx="3714750" cy="457200"/>
          </a:xfrm>
          <a:prstGeom prst="rect">
            <a:avLst/>
          </a:prstGeom>
          <a:noFill/>
          <a:ln w="9525">
            <a:noFill/>
            <a:miter lim="800000"/>
            <a:headEnd/>
            <a:tailEnd/>
          </a:ln>
          <a:effectLst/>
        </p:spPr>
      </p:pic>
      <p:sp>
        <p:nvSpPr>
          <p:cNvPr id="11"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b="1" dirty="0" smtClean="0"/>
              <a:t>O</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perations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on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2" name="Rectangle 11"/>
          <p:cNvSpPr/>
          <p:nvPr/>
        </p:nvSpPr>
        <p:spPr>
          <a:xfrm>
            <a:off x="428596" y="1285860"/>
            <a:ext cx="4542910" cy="369332"/>
          </a:xfrm>
          <a:prstGeom prst="rect">
            <a:avLst/>
          </a:prstGeom>
        </p:spPr>
        <p:txBody>
          <a:bodyPr wrap="none">
            <a:spAutoFit/>
          </a:bodyPr>
          <a:lstStyle/>
          <a:p>
            <a:r>
              <a:rPr lang="en-US" b="1" dirty="0" smtClean="0">
                <a:latin typeface="Times New Roman" pitchFamily="18" charset="0"/>
                <a:cs typeface="Times New Roman" pitchFamily="18" charset="0"/>
              </a:rPr>
              <a:t>Another way for doing time transformation: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19</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US" sz="2000" b="1" dirty="0" smtClean="0"/>
              <a:t>O</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perations</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on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47458" name="Picture 2"/>
          <p:cNvPicPr>
            <a:picLocks noChangeAspect="1" noChangeArrowheads="1"/>
          </p:cNvPicPr>
          <p:nvPr/>
        </p:nvPicPr>
        <p:blipFill>
          <a:blip r:embed="rId3"/>
          <a:srcRect/>
          <a:stretch>
            <a:fillRect/>
          </a:stretch>
        </p:blipFill>
        <p:spPr bwMode="auto">
          <a:xfrm>
            <a:off x="357159" y="1142984"/>
            <a:ext cx="4429156" cy="1242996"/>
          </a:xfrm>
          <a:prstGeom prst="rect">
            <a:avLst/>
          </a:prstGeom>
          <a:noFill/>
          <a:ln w="9525">
            <a:noFill/>
            <a:miter lim="800000"/>
            <a:headEnd/>
            <a:tailEnd/>
          </a:ln>
          <a:effectLst/>
        </p:spPr>
      </p:pic>
      <p:pic>
        <p:nvPicPr>
          <p:cNvPr id="147459" name="Picture 3"/>
          <p:cNvPicPr>
            <a:picLocks noChangeAspect="1" noChangeArrowheads="1"/>
          </p:cNvPicPr>
          <p:nvPr/>
        </p:nvPicPr>
        <p:blipFill>
          <a:blip r:embed="rId4"/>
          <a:srcRect/>
          <a:stretch>
            <a:fillRect/>
          </a:stretch>
        </p:blipFill>
        <p:spPr bwMode="auto">
          <a:xfrm>
            <a:off x="357158" y="3000372"/>
            <a:ext cx="2576505" cy="1029257"/>
          </a:xfrm>
          <a:prstGeom prst="rect">
            <a:avLst/>
          </a:prstGeom>
          <a:noFill/>
          <a:ln w="9525">
            <a:noFill/>
            <a:miter lim="800000"/>
            <a:headEnd/>
            <a:tailEnd/>
          </a:ln>
          <a:effectLst/>
        </p:spPr>
      </p:pic>
      <p:pic>
        <p:nvPicPr>
          <p:cNvPr id="147460" name="Picture 4"/>
          <p:cNvPicPr>
            <a:picLocks noChangeAspect="1" noChangeArrowheads="1"/>
          </p:cNvPicPr>
          <p:nvPr/>
        </p:nvPicPr>
        <p:blipFill>
          <a:blip r:embed="rId5"/>
          <a:srcRect/>
          <a:stretch>
            <a:fillRect/>
          </a:stretch>
        </p:blipFill>
        <p:spPr bwMode="auto">
          <a:xfrm>
            <a:off x="2928926" y="2714620"/>
            <a:ext cx="3170768" cy="1928826"/>
          </a:xfrm>
          <a:prstGeom prst="rect">
            <a:avLst/>
          </a:prstGeom>
          <a:noFill/>
          <a:ln w="9525">
            <a:noFill/>
            <a:miter lim="800000"/>
            <a:headEnd/>
            <a:tailEnd/>
          </a:ln>
          <a:effectLst/>
        </p:spPr>
      </p:pic>
      <p:pic>
        <p:nvPicPr>
          <p:cNvPr id="147461" name="Picture 5"/>
          <p:cNvPicPr>
            <a:picLocks noChangeAspect="1" noChangeArrowheads="1"/>
          </p:cNvPicPr>
          <p:nvPr/>
        </p:nvPicPr>
        <p:blipFill>
          <a:blip r:embed="rId6"/>
          <a:srcRect/>
          <a:stretch>
            <a:fillRect/>
          </a:stretch>
        </p:blipFill>
        <p:spPr bwMode="auto">
          <a:xfrm>
            <a:off x="6215074" y="2714620"/>
            <a:ext cx="2843204" cy="1581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Intended Learning Outcomes (ILO’s)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a:t>
            </a:fld>
            <a:endParaRPr lang="en-US"/>
          </a:p>
        </p:txBody>
      </p:sp>
      <p:cxnSp>
        <p:nvCxnSpPr>
          <p:cNvPr id="9" name="Straight Connector 8"/>
          <p:cNvCxnSpPr/>
          <p:nvPr/>
        </p:nvCxnSpPr>
        <p:spPr>
          <a:xfrm rot="10800000">
            <a:off x="428596" y="1071546"/>
            <a:ext cx="400052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1377" name="Rectangle 1"/>
          <p:cNvSpPr>
            <a:spLocks noChangeArrowheads="1"/>
          </p:cNvSpPr>
          <p:nvPr/>
        </p:nvSpPr>
        <p:spPr bwMode="auto">
          <a:xfrm>
            <a:off x="285720" y="1071546"/>
            <a:ext cx="8526950"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the concepts of signals and systems for both continuous and discrete case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the proper signal model and to classify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classify the systems and their characteristics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system response for the elementary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apply the Laplace transform in system analysis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and determine the Fourier series and transform</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the system frequency response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discrete signals and systems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LTI discrete system using difference equations and transfer functions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convert between continuous and discrete signals and system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the Z-transform and its applications in signal and systems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practical applications of signals and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and apply the integral form of system solution(convolution)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20</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0" name="Rectangle 9"/>
          <p:cNvSpPr/>
          <p:nvPr/>
        </p:nvSpPr>
        <p:spPr>
          <a:xfrm>
            <a:off x="428596" y="1285860"/>
            <a:ext cx="7994496" cy="369332"/>
          </a:xfrm>
          <a:prstGeom prst="rect">
            <a:avLst/>
          </a:prstGeom>
        </p:spPr>
        <p:txBody>
          <a:bodyPr wrap="none">
            <a:spAutoFit/>
          </a:bodyPr>
          <a:lstStyle/>
          <a:p>
            <a:r>
              <a:rPr lang="de-DE" dirty="0" smtClean="0">
                <a:latin typeface="Times New Roman" pitchFamily="18" charset="0"/>
                <a:cs typeface="Times New Roman" pitchFamily="18" charset="0"/>
              </a:rPr>
              <a:t>Some signals can make the understanding, analysis, and design of  the systems easier</a:t>
            </a:r>
            <a:endParaRPr lang="de-DE" dirty="0"/>
          </a:p>
        </p:txBody>
      </p:sp>
      <p:sp>
        <p:nvSpPr>
          <p:cNvPr id="12" name="Rectangle 11"/>
          <p:cNvSpPr/>
          <p:nvPr/>
        </p:nvSpPr>
        <p:spPr>
          <a:xfrm>
            <a:off x="428596" y="1714488"/>
            <a:ext cx="8643966" cy="369332"/>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a. Exponentials:                        where c and a can bea real or complex</a:t>
            </a:r>
          </a:p>
        </p:txBody>
      </p:sp>
      <p:pic>
        <p:nvPicPr>
          <p:cNvPr id="56322" name="Picture 2"/>
          <p:cNvPicPr>
            <a:picLocks noChangeAspect="1" noChangeArrowheads="1"/>
          </p:cNvPicPr>
          <p:nvPr/>
        </p:nvPicPr>
        <p:blipFill>
          <a:blip r:embed="rId3"/>
          <a:srcRect/>
          <a:stretch>
            <a:fillRect/>
          </a:stretch>
        </p:blipFill>
        <p:spPr bwMode="auto">
          <a:xfrm>
            <a:off x="2119304" y="1643050"/>
            <a:ext cx="1238250" cy="504825"/>
          </a:xfrm>
          <a:prstGeom prst="rect">
            <a:avLst/>
          </a:prstGeom>
          <a:noFill/>
          <a:ln w="9525">
            <a:noFill/>
            <a:miter lim="800000"/>
            <a:headEnd/>
            <a:tailEnd/>
          </a:ln>
          <a:effectLst/>
        </p:spPr>
      </p:pic>
      <p:pic>
        <p:nvPicPr>
          <p:cNvPr id="56325" name="Picture 5"/>
          <p:cNvPicPr>
            <a:picLocks noChangeAspect="1" noChangeArrowheads="1"/>
          </p:cNvPicPr>
          <p:nvPr/>
        </p:nvPicPr>
        <p:blipFill>
          <a:blip r:embed="rId4"/>
          <a:srcRect/>
          <a:stretch>
            <a:fillRect/>
          </a:stretch>
        </p:blipFill>
        <p:spPr bwMode="auto">
          <a:xfrm>
            <a:off x="1071538" y="4071942"/>
            <a:ext cx="7086600" cy="1781175"/>
          </a:xfrm>
          <a:prstGeom prst="rect">
            <a:avLst/>
          </a:prstGeom>
          <a:noFill/>
          <a:ln w="9525">
            <a:noFill/>
            <a:miter lim="800000"/>
            <a:headEnd/>
            <a:tailEnd/>
          </a:ln>
          <a:effectLst/>
        </p:spPr>
      </p:pic>
      <p:pic>
        <p:nvPicPr>
          <p:cNvPr id="56326" name="Picture 6"/>
          <p:cNvPicPr>
            <a:picLocks noChangeAspect="1" noChangeArrowheads="1"/>
          </p:cNvPicPr>
          <p:nvPr/>
        </p:nvPicPr>
        <p:blipFill>
          <a:blip r:embed="rId5"/>
          <a:srcRect/>
          <a:stretch>
            <a:fillRect/>
          </a:stretch>
        </p:blipFill>
        <p:spPr bwMode="auto">
          <a:xfrm>
            <a:off x="428596" y="2285992"/>
            <a:ext cx="1071570" cy="506019"/>
          </a:xfrm>
          <a:prstGeom prst="rect">
            <a:avLst/>
          </a:prstGeom>
          <a:noFill/>
          <a:ln w="9525">
            <a:noFill/>
            <a:miter lim="800000"/>
            <a:headEnd/>
            <a:tailEnd/>
          </a:ln>
          <a:effectLst/>
        </p:spPr>
      </p:pic>
      <p:sp>
        <p:nvSpPr>
          <p:cNvPr id="16" name="Rectangle 15"/>
          <p:cNvSpPr/>
          <p:nvPr/>
        </p:nvSpPr>
        <p:spPr>
          <a:xfrm>
            <a:off x="357158" y="3000372"/>
            <a:ext cx="8786842"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The real exponential signal decaying or growing: the importance of this signal comes from </a:t>
            </a:r>
          </a:p>
          <a:p>
            <a:pPr marL="342900" indent="-342900"/>
            <a:r>
              <a:rPr lang="de-DE" dirty="0" smtClean="0">
                <a:latin typeface="Times New Roman" pitchFamily="18" charset="0"/>
                <a:cs typeface="Times New Roman" pitchFamily="18" charset="0"/>
              </a:rPr>
              <a:t>the solution of first order ordinary differential equation systems such as RL, RC circuits.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21</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3" name="Rectangle 12"/>
          <p:cNvSpPr/>
          <p:nvPr/>
        </p:nvSpPr>
        <p:spPr>
          <a:xfrm>
            <a:off x="357158" y="1800043"/>
            <a:ext cx="8643966" cy="1200329"/>
          </a:xfrm>
          <a:prstGeom prst="rect">
            <a:avLst/>
          </a:prstGeom>
        </p:spPr>
        <p:txBody>
          <a:bodyPr wrap="square">
            <a:spAutoFit/>
          </a:bodyPr>
          <a:lstStyle/>
          <a:p>
            <a:r>
              <a:rPr lang="de-DE" dirty="0" smtClean="0">
                <a:latin typeface="Times New Roman" pitchFamily="18" charset="0"/>
                <a:cs typeface="Times New Roman" pitchFamily="18" charset="0"/>
              </a:rPr>
              <a:t>The periodic complex exponential signal (Represented by Phasors in phasor domain), benefits of using the complex exponential over the real cosine or sine, is that the operations are performed easily on exponentials (integration, differentiation) which makes the analysis easier. </a:t>
            </a:r>
            <a:endParaRPr lang="de-DE" dirty="0"/>
          </a:p>
        </p:txBody>
      </p:sp>
      <p:graphicFrame>
        <p:nvGraphicFramePr>
          <p:cNvPr id="16" name="Object 15"/>
          <p:cNvGraphicFramePr>
            <a:graphicFrameLocks noChangeAspect="1"/>
          </p:cNvGraphicFramePr>
          <p:nvPr/>
        </p:nvGraphicFramePr>
        <p:xfrm>
          <a:off x="2143109" y="3000372"/>
          <a:ext cx="2357453" cy="379590"/>
        </p:xfrm>
        <a:graphic>
          <a:graphicData uri="http://schemas.openxmlformats.org/presentationml/2006/ole">
            <mc:AlternateContent xmlns:mc="http://schemas.openxmlformats.org/markup-compatibility/2006">
              <mc:Choice xmlns:v="urn:schemas-microsoft-com:vml" Requires="v">
                <p:oleObj spid="_x0000_s57356" name="Equation" r:id="rId4" imgW="1498320" imgH="241200" progId="Equation.DSMT4">
                  <p:embed/>
                </p:oleObj>
              </mc:Choice>
              <mc:Fallback>
                <p:oleObj name="Equation" r:id="rId4" imgW="149832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9" y="3000372"/>
                        <a:ext cx="2357453" cy="379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8" name="Object 4"/>
          <p:cNvGraphicFramePr>
            <a:graphicFrameLocks noChangeAspect="1"/>
          </p:cNvGraphicFramePr>
          <p:nvPr/>
        </p:nvGraphicFramePr>
        <p:xfrm>
          <a:off x="1785919" y="3500438"/>
          <a:ext cx="3714775" cy="344436"/>
        </p:xfrm>
        <a:graphic>
          <a:graphicData uri="http://schemas.openxmlformats.org/presentationml/2006/ole">
            <mc:AlternateContent xmlns:mc="http://schemas.openxmlformats.org/markup-compatibility/2006">
              <mc:Choice xmlns:v="urn:schemas-microsoft-com:vml" Requires="v">
                <p:oleObj spid="_x0000_s57357" name="Equation" r:id="rId6" imgW="2197080" imgH="203040" progId="Equation.DSMT4">
                  <p:embed/>
                </p:oleObj>
              </mc:Choice>
              <mc:Fallback>
                <p:oleObj name="Equation" r:id="rId6" imgW="219708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19" y="3500438"/>
                        <a:ext cx="3714775" cy="344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428596" y="3500438"/>
            <a:ext cx="1261884" cy="369332"/>
          </a:xfrm>
          <a:prstGeom prst="rect">
            <a:avLst/>
          </a:prstGeom>
        </p:spPr>
        <p:txBody>
          <a:bodyPr wrap="none">
            <a:spAutoFit/>
          </a:bodyPr>
          <a:lstStyle/>
          <a:p>
            <a:r>
              <a:rPr lang="de-DE" dirty="0" smtClean="0">
                <a:latin typeface="Times New Roman" pitchFamily="18" charset="0"/>
                <a:cs typeface="Times New Roman" pitchFamily="18" charset="0"/>
              </a:rPr>
              <a:t>Periodicity:</a:t>
            </a:r>
            <a:endParaRPr lang="de-DE" dirty="0"/>
          </a:p>
        </p:txBody>
      </p:sp>
      <p:sp>
        <p:nvSpPr>
          <p:cNvPr id="19" name="Rectangle 18"/>
          <p:cNvSpPr/>
          <p:nvPr/>
        </p:nvSpPr>
        <p:spPr>
          <a:xfrm>
            <a:off x="428596" y="3000372"/>
            <a:ext cx="1755609" cy="369332"/>
          </a:xfrm>
          <a:prstGeom prst="rect">
            <a:avLst/>
          </a:prstGeom>
        </p:spPr>
        <p:txBody>
          <a:bodyPr wrap="none">
            <a:spAutoFit/>
          </a:bodyPr>
          <a:lstStyle/>
          <a:p>
            <a:r>
              <a:rPr lang="de-DE" dirty="0" smtClean="0">
                <a:latin typeface="Times New Roman" pitchFamily="18" charset="0"/>
                <a:cs typeface="Times New Roman" pitchFamily="18" charset="0"/>
              </a:rPr>
              <a:t>Euler‘s Formula:</a:t>
            </a:r>
            <a:endParaRPr lang="de-DE" dirty="0"/>
          </a:p>
        </p:txBody>
      </p:sp>
      <p:pic>
        <p:nvPicPr>
          <p:cNvPr id="57349" name="Picture 5"/>
          <p:cNvPicPr>
            <a:picLocks noChangeAspect="1" noChangeArrowheads="1"/>
          </p:cNvPicPr>
          <p:nvPr/>
        </p:nvPicPr>
        <p:blipFill>
          <a:blip r:embed="rId8"/>
          <a:srcRect/>
          <a:stretch>
            <a:fillRect/>
          </a:stretch>
        </p:blipFill>
        <p:spPr bwMode="auto">
          <a:xfrm>
            <a:off x="428596" y="1142984"/>
            <a:ext cx="2052636" cy="577843"/>
          </a:xfrm>
          <a:prstGeom prst="rect">
            <a:avLst/>
          </a:prstGeom>
          <a:noFill/>
          <a:ln w="9525">
            <a:noFill/>
            <a:miter lim="800000"/>
            <a:headEnd/>
            <a:tailEnd/>
          </a:ln>
          <a:effectLst/>
        </p:spPr>
      </p:pic>
      <p:pic>
        <p:nvPicPr>
          <p:cNvPr id="57350" name="Picture 6"/>
          <p:cNvPicPr>
            <a:picLocks noChangeAspect="1" noChangeArrowheads="1"/>
          </p:cNvPicPr>
          <p:nvPr/>
        </p:nvPicPr>
        <p:blipFill>
          <a:blip r:embed="rId9"/>
          <a:srcRect/>
          <a:stretch>
            <a:fillRect/>
          </a:stretch>
        </p:blipFill>
        <p:spPr bwMode="auto">
          <a:xfrm>
            <a:off x="2571736" y="1285860"/>
            <a:ext cx="3895725" cy="323850"/>
          </a:xfrm>
          <a:prstGeom prst="rect">
            <a:avLst/>
          </a:prstGeom>
          <a:noFill/>
          <a:ln w="9525">
            <a:noFill/>
            <a:miter lim="800000"/>
            <a:headEnd/>
            <a:tailEnd/>
          </a:ln>
          <a:effectLst/>
        </p:spPr>
      </p:pic>
      <p:pic>
        <p:nvPicPr>
          <p:cNvPr id="57351" name="Picture 7"/>
          <p:cNvPicPr>
            <a:picLocks noChangeAspect="1" noChangeArrowheads="1"/>
          </p:cNvPicPr>
          <p:nvPr/>
        </p:nvPicPr>
        <p:blipFill>
          <a:blip r:embed="rId10"/>
          <a:srcRect/>
          <a:stretch>
            <a:fillRect/>
          </a:stretch>
        </p:blipFill>
        <p:spPr bwMode="auto">
          <a:xfrm>
            <a:off x="928662" y="4124334"/>
            <a:ext cx="3733800" cy="590550"/>
          </a:xfrm>
          <a:prstGeom prst="rect">
            <a:avLst/>
          </a:prstGeom>
          <a:noFill/>
          <a:ln w="9525">
            <a:noFill/>
            <a:miter lim="800000"/>
            <a:headEnd/>
            <a:tailEnd/>
          </a:ln>
          <a:effectLst/>
        </p:spPr>
      </p:pic>
      <p:pic>
        <p:nvPicPr>
          <p:cNvPr id="57352" name="Picture 8"/>
          <p:cNvPicPr>
            <a:picLocks noChangeAspect="1" noChangeArrowheads="1"/>
          </p:cNvPicPr>
          <p:nvPr/>
        </p:nvPicPr>
        <p:blipFill>
          <a:blip r:embed="rId11"/>
          <a:srcRect/>
          <a:stretch>
            <a:fillRect/>
          </a:stretch>
        </p:blipFill>
        <p:spPr bwMode="auto">
          <a:xfrm>
            <a:off x="4929190" y="4410086"/>
            <a:ext cx="3714750" cy="276225"/>
          </a:xfrm>
          <a:prstGeom prst="rect">
            <a:avLst/>
          </a:prstGeom>
          <a:noFill/>
          <a:ln w="9525">
            <a:noFill/>
            <a:miter lim="800000"/>
            <a:headEnd/>
            <a:tailEnd/>
          </a:ln>
          <a:effectLst/>
        </p:spPr>
      </p:pic>
      <p:grpSp>
        <p:nvGrpSpPr>
          <p:cNvPr id="25" name="Group 24"/>
          <p:cNvGrpSpPr/>
          <p:nvPr/>
        </p:nvGrpSpPr>
        <p:grpSpPr>
          <a:xfrm>
            <a:off x="1643042" y="4911129"/>
            <a:ext cx="6929486" cy="1161077"/>
            <a:chOff x="428596" y="4786322"/>
            <a:chExt cx="6929486" cy="1161077"/>
          </a:xfrm>
        </p:grpSpPr>
        <p:pic>
          <p:nvPicPr>
            <p:cNvPr id="57353" name="Picture 9"/>
            <p:cNvPicPr>
              <a:picLocks noChangeAspect="1" noChangeArrowheads="1"/>
            </p:cNvPicPr>
            <p:nvPr/>
          </p:nvPicPr>
          <p:blipFill>
            <a:blip r:embed="rId12"/>
            <a:srcRect/>
            <a:stretch>
              <a:fillRect/>
            </a:stretch>
          </p:blipFill>
          <p:spPr bwMode="auto">
            <a:xfrm>
              <a:off x="428596" y="4786322"/>
              <a:ext cx="6896096" cy="1161077"/>
            </a:xfrm>
            <a:prstGeom prst="rect">
              <a:avLst/>
            </a:prstGeom>
            <a:noFill/>
            <a:ln w="9525">
              <a:noFill/>
              <a:miter lim="800000"/>
              <a:headEnd/>
              <a:tailEnd/>
            </a:ln>
            <a:effectLst/>
          </p:spPr>
        </p:pic>
        <p:sp>
          <p:nvSpPr>
            <p:cNvPr id="24" name="Rectangle 23"/>
            <p:cNvSpPr/>
            <p:nvPr/>
          </p:nvSpPr>
          <p:spPr>
            <a:xfrm>
              <a:off x="6643702" y="5572140"/>
              <a:ext cx="71438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Rectangle 25"/>
          <p:cNvSpPr/>
          <p:nvPr/>
        </p:nvSpPr>
        <p:spPr>
          <a:xfrm>
            <a:off x="428596" y="4857760"/>
            <a:ext cx="1197764" cy="369332"/>
          </a:xfrm>
          <a:prstGeom prst="rect">
            <a:avLst/>
          </a:prstGeom>
        </p:spPr>
        <p:txBody>
          <a:bodyPr wrap="none">
            <a:spAutoFit/>
          </a:bodyPr>
          <a:lstStyle/>
          <a:p>
            <a:r>
              <a:rPr lang="de-DE" dirty="0" smtClean="0">
                <a:latin typeface="Times New Roman" pitchFamily="18" charset="0"/>
                <a:cs typeface="Times New Roman" pitchFamily="18" charset="0"/>
              </a:rPr>
              <a:t>Definition:</a:t>
            </a:r>
            <a:endParaRPr lang="de-DE" dirty="0"/>
          </a:p>
        </p:txBody>
      </p:sp>
      <p:graphicFrame>
        <p:nvGraphicFramePr>
          <p:cNvPr id="57354" name="Object 10"/>
          <p:cNvGraphicFramePr>
            <a:graphicFrameLocks noChangeAspect="1"/>
          </p:cNvGraphicFramePr>
          <p:nvPr/>
        </p:nvGraphicFramePr>
        <p:xfrm>
          <a:off x="6357950" y="2786058"/>
          <a:ext cx="2098675" cy="658812"/>
        </p:xfrm>
        <a:graphic>
          <a:graphicData uri="http://schemas.openxmlformats.org/presentationml/2006/ole">
            <mc:AlternateContent xmlns:mc="http://schemas.openxmlformats.org/markup-compatibility/2006">
              <mc:Choice xmlns:v="urn:schemas-microsoft-com:vml" Requires="v">
                <p:oleObj spid="_x0000_s57358" name="Equation" r:id="rId13" imgW="1333440" imgH="419040" progId="Equation.DSMT4">
                  <p:embed/>
                </p:oleObj>
              </mc:Choice>
              <mc:Fallback>
                <p:oleObj name="Equation" r:id="rId13" imgW="1333440" imgH="4190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7950" y="2786058"/>
                        <a:ext cx="2098675"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5" name="Object 11"/>
          <p:cNvGraphicFramePr>
            <a:graphicFrameLocks noChangeAspect="1"/>
          </p:cNvGraphicFramePr>
          <p:nvPr/>
        </p:nvGraphicFramePr>
        <p:xfrm>
          <a:off x="6448425" y="3551238"/>
          <a:ext cx="2058988" cy="700087"/>
        </p:xfrm>
        <a:graphic>
          <a:graphicData uri="http://schemas.openxmlformats.org/presentationml/2006/ole">
            <mc:AlternateContent xmlns:mc="http://schemas.openxmlformats.org/markup-compatibility/2006">
              <mc:Choice xmlns:v="urn:schemas-microsoft-com:vml" Requires="v">
                <p:oleObj spid="_x0000_s57359" name="Equation" r:id="rId15" imgW="1307880" imgH="444240" progId="Equation.DSMT4">
                  <p:embed/>
                </p:oleObj>
              </mc:Choice>
              <mc:Fallback>
                <p:oleObj name="Equation" r:id="rId15" imgW="1307880" imgH="44424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8425" y="3551238"/>
                        <a:ext cx="2058988"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22</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58372" name="Picture 4"/>
          <p:cNvPicPr>
            <a:picLocks noChangeAspect="1" noChangeArrowheads="1"/>
          </p:cNvPicPr>
          <p:nvPr/>
        </p:nvPicPr>
        <p:blipFill>
          <a:blip r:embed="rId3"/>
          <a:srcRect/>
          <a:stretch>
            <a:fillRect/>
          </a:stretch>
        </p:blipFill>
        <p:spPr bwMode="auto">
          <a:xfrm>
            <a:off x="428597" y="1285861"/>
            <a:ext cx="2001270" cy="642942"/>
          </a:xfrm>
          <a:prstGeom prst="rect">
            <a:avLst/>
          </a:prstGeom>
          <a:noFill/>
          <a:ln w="9525">
            <a:noFill/>
            <a:miter lim="800000"/>
            <a:headEnd/>
            <a:tailEnd/>
          </a:ln>
          <a:effectLst/>
        </p:spPr>
      </p:pic>
      <p:pic>
        <p:nvPicPr>
          <p:cNvPr id="58373" name="Picture 5"/>
          <p:cNvPicPr>
            <a:picLocks noChangeAspect="1" noChangeArrowheads="1"/>
          </p:cNvPicPr>
          <p:nvPr/>
        </p:nvPicPr>
        <p:blipFill>
          <a:blip r:embed="rId4"/>
          <a:srcRect/>
          <a:stretch>
            <a:fillRect/>
          </a:stretch>
        </p:blipFill>
        <p:spPr bwMode="auto">
          <a:xfrm>
            <a:off x="2643174" y="1285860"/>
            <a:ext cx="3657600" cy="400050"/>
          </a:xfrm>
          <a:prstGeom prst="rect">
            <a:avLst/>
          </a:prstGeom>
          <a:noFill/>
          <a:ln w="9525">
            <a:noFill/>
            <a:miter lim="800000"/>
            <a:headEnd/>
            <a:tailEnd/>
          </a:ln>
          <a:effectLst/>
        </p:spPr>
      </p:pic>
      <p:pic>
        <p:nvPicPr>
          <p:cNvPr id="58374" name="Picture 6"/>
          <p:cNvPicPr>
            <a:picLocks noChangeAspect="1" noChangeArrowheads="1"/>
          </p:cNvPicPr>
          <p:nvPr/>
        </p:nvPicPr>
        <p:blipFill>
          <a:blip r:embed="rId5"/>
          <a:srcRect/>
          <a:stretch>
            <a:fillRect/>
          </a:stretch>
        </p:blipFill>
        <p:spPr bwMode="auto">
          <a:xfrm>
            <a:off x="428596" y="2357430"/>
            <a:ext cx="4305300" cy="990600"/>
          </a:xfrm>
          <a:prstGeom prst="rect">
            <a:avLst/>
          </a:prstGeom>
          <a:noFill/>
          <a:ln w="9525">
            <a:noFill/>
            <a:miter lim="800000"/>
            <a:headEnd/>
            <a:tailEnd/>
          </a:ln>
          <a:effectLst/>
        </p:spPr>
      </p:pic>
      <p:pic>
        <p:nvPicPr>
          <p:cNvPr id="58375" name="Picture 7"/>
          <p:cNvPicPr>
            <a:picLocks noChangeAspect="1" noChangeArrowheads="1"/>
          </p:cNvPicPr>
          <p:nvPr/>
        </p:nvPicPr>
        <p:blipFill>
          <a:blip r:embed="rId6"/>
          <a:srcRect/>
          <a:stretch>
            <a:fillRect/>
          </a:stretch>
        </p:blipFill>
        <p:spPr bwMode="auto">
          <a:xfrm>
            <a:off x="2714612" y="1714488"/>
            <a:ext cx="3800475" cy="295275"/>
          </a:xfrm>
          <a:prstGeom prst="rect">
            <a:avLst/>
          </a:prstGeom>
          <a:noFill/>
          <a:ln w="9525">
            <a:noFill/>
            <a:miter lim="800000"/>
            <a:headEnd/>
            <a:tailEnd/>
          </a:ln>
          <a:effectLst/>
        </p:spPr>
      </p:pic>
      <p:pic>
        <p:nvPicPr>
          <p:cNvPr id="58376" name="Picture 8"/>
          <p:cNvPicPr>
            <a:picLocks noChangeAspect="1" noChangeArrowheads="1"/>
          </p:cNvPicPr>
          <p:nvPr/>
        </p:nvPicPr>
        <p:blipFill>
          <a:blip r:embed="rId7"/>
          <a:srcRect/>
          <a:stretch>
            <a:fillRect/>
          </a:stretch>
        </p:blipFill>
        <p:spPr bwMode="auto">
          <a:xfrm>
            <a:off x="428596" y="3357562"/>
            <a:ext cx="6172200" cy="333375"/>
          </a:xfrm>
          <a:prstGeom prst="rect">
            <a:avLst/>
          </a:prstGeom>
          <a:noFill/>
          <a:ln w="9525">
            <a:noFill/>
            <a:miter lim="800000"/>
            <a:headEnd/>
            <a:tailEnd/>
          </a:ln>
          <a:effectLst/>
        </p:spPr>
      </p:pic>
      <p:pic>
        <p:nvPicPr>
          <p:cNvPr id="58377" name="Picture 9"/>
          <p:cNvPicPr>
            <a:picLocks noChangeAspect="1" noChangeArrowheads="1"/>
          </p:cNvPicPr>
          <p:nvPr/>
        </p:nvPicPr>
        <p:blipFill>
          <a:blip r:embed="rId8"/>
          <a:srcRect/>
          <a:stretch>
            <a:fillRect/>
          </a:stretch>
        </p:blipFill>
        <p:spPr bwMode="auto">
          <a:xfrm>
            <a:off x="1285852" y="4071942"/>
            <a:ext cx="5648312" cy="1662955"/>
          </a:xfrm>
          <a:prstGeom prst="rect">
            <a:avLst/>
          </a:prstGeom>
          <a:noFill/>
          <a:ln w="9525">
            <a:noFill/>
            <a:miter lim="800000"/>
            <a:headEnd/>
            <a:tailEnd/>
          </a:ln>
          <a:effectLst/>
        </p:spPr>
      </p:pic>
      <p:pic>
        <p:nvPicPr>
          <p:cNvPr id="58378" name="Picture 10"/>
          <p:cNvPicPr>
            <a:picLocks noChangeAspect="1" noChangeArrowheads="1"/>
          </p:cNvPicPr>
          <p:nvPr/>
        </p:nvPicPr>
        <p:blipFill>
          <a:blip r:embed="rId9"/>
          <a:srcRect/>
          <a:stretch>
            <a:fillRect/>
          </a:stretch>
        </p:blipFill>
        <p:spPr bwMode="auto">
          <a:xfrm>
            <a:off x="2500298" y="5929330"/>
            <a:ext cx="2676525" cy="20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23</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58378" name="Picture 10"/>
          <p:cNvPicPr>
            <a:picLocks noChangeAspect="1" noChangeArrowheads="1"/>
          </p:cNvPicPr>
          <p:nvPr/>
        </p:nvPicPr>
        <p:blipFill>
          <a:blip r:embed="rId4"/>
          <a:srcRect/>
          <a:stretch>
            <a:fillRect/>
          </a:stretch>
        </p:blipFill>
        <p:spPr bwMode="auto">
          <a:xfrm>
            <a:off x="2500298" y="5929330"/>
            <a:ext cx="2676525" cy="200025"/>
          </a:xfrm>
          <a:prstGeom prst="rect">
            <a:avLst/>
          </a:prstGeom>
          <a:noFill/>
          <a:ln w="9525">
            <a:noFill/>
            <a:miter lim="800000"/>
            <a:headEnd/>
            <a:tailEnd/>
          </a:ln>
          <a:effectLst/>
        </p:spPr>
      </p:pic>
      <p:sp>
        <p:nvSpPr>
          <p:cNvPr id="15" name="Rectangle 14"/>
          <p:cNvSpPr/>
          <p:nvPr/>
        </p:nvSpPr>
        <p:spPr>
          <a:xfrm>
            <a:off x="357158" y="1142984"/>
            <a:ext cx="7853753" cy="369332"/>
          </a:xfrm>
          <a:prstGeom prst="rect">
            <a:avLst/>
          </a:prstGeom>
        </p:spPr>
        <p:txBody>
          <a:bodyPr wrap="none">
            <a:spAutoFit/>
          </a:bodyPr>
          <a:lstStyle/>
          <a:p>
            <a:r>
              <a:rPr lang="de-DE" b="1" dirty="0" smtClean="0">
                <a:latin typeface="Times New Roman" pitchFamily="18" charset="0"/>
                <a:cs typeface="Times New Roman" pitchFamily="18" charset="0"/>
              </a:rPr>
              <a:t>Power included in complex exponential and its relation to the power in cosine:</a:t>
            </a:r>
            <a:endParaRPr lang="de-DE" b="1" dirty="0"/>
          </a:p>
        </p:txBody>
      </p:sp>
      <p:graphicFrame>
        <p:nvGraphicFramePr>
          <p:cNvPr id="16" name="Object 15"/>
          <p:cNvGraphicFramePr>
            <a:graphicFrameLocks noChangeAspect="1"/>
          </p:cNvGraphicFramePr>
          <p:nvPr/>
        </p:nvGraphicFramePr>
        <p:xfrm>
          <a:off x="1947863" y="1714500"/>
          <a:ext cx="2570162" cy="549275"/>
        </p:xfrm>
        <a:graphic>
          <a:graphicData uri="http://schemas.openxmlformats.org/presentationml/2006/ole">
            <mc:AlternateContent xmlns:mc="http://schemas.openxmlformats.org/markup-compatibility/2006">
              <mc:Choice xmlns:v="urn:schemas-microsoft-com:vml" Requires="v">
                <p:oleObj spid="_x0000_s60422" name="Equation" r:id="rId5" imgW="1841400" imgH="393480" progId="Equation.DSMT4">
                  <p:embed/>
                </p:oleObj>
              </mc:Choice>
              <mc:Fallback>
                <p:oleObj name="Equation" r:id="rId5" imgW="184140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714500"/>
                        <a:ext cx="257016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500034" y="2428868"/>
            <a:ext cx="8643966" cy="646331"/>
          </a:xfrm>
          <a:prstGeom prst="rect">
            <a:avLst/>
          </a:prstGeom>
        </p:spPr>
        <p:txBody>
          <a:bodyPr wrap="square">
            <a:spAutoFit/>
          </a:bodyPr>
          <a:lstStyle/>
          <a:p>
            <a:r>
              <a:rPr lang="de-DE" dirty="0" smtClean="0">
                <a:latin typeface="Times New Roman" pitchFamily="18" charset="0"/>
                <a:cs typeface="Times New Roman" pitchFamily="18" charset="0"/>
              </a:rPr>
              <a:t>Notice that for calculating the power and energy of complex signals the magnitude of the signal is included in the integration and not the signal it self.</a:t>
            </a:r>
            <a:endParaRPr lang="de-DE" dirty="0"/>
          </a:p>
        </p:txBody>
      </p:sp>
      <p:graphicFrame>
        <p:nvGraphicFramePr>
          <p:cNvPr id="60420" name="Object 4"/>
          <p:cNvGraphicFramePr>
            <a:graphicFrameLocks noChangeAspect="1"/>
          </p:cNvGraphicFramePr>
          <p:nvPr/>
        </p:nvGraphicFramePr>
        <p:xfrm>
          <a:off x="1285852" y="3286124"/>
          <a:ext cx="2617788" cy="658813"/>
        </p:xfrm>
        <a:graphic>
          <a:graphicData uri="http://schemas.openxmlformats.org/presentationml/2006/ole">
            <mc:AlternateContent xmlns:mc="http://schemas.openxmlformats.org/markup-compatibility/2006">
              <mc:Choice xmlns:v="urn:schemas-microsoft-com:vml" Requires="v">
                <p:oleObj spid="_x0000_s60423" name="Equation" r:id="rId7" imgW="1663560" imgH="419040" progId="Equation.DSMT4">
                  <p:embed/>
                </p:oleObj>
              </mc:Choice>
              <mc:Fallback>
                <p:oleObj name="Equation" r:id="rId7" imgW="166356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52" y="3286124"/>
                        <a:ext cx="2617788" cy="65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500034" y="4286256"/>
            <a:ext cx="4051109" cy="369332"/>
          </a:xfrm>
          <a:prstGeom prst="rect">
            <a:avLst/>
          </a:prstGeom>
        </p:spPr>
        <p:txBody>
          <a:bodyPr wrap="none">
            <a:spAutoFit/>
          </a:bodyPr>
          <a:lstStyle/>
          <a:p>
            <a:r>
              <a:rPr lang="de-DE" dirty="0" smtClean="0">
                <a:latin typeface="Times New Roman" pitchFamily="18" charset="0"/>
                <a:cs typeface="Times New Roman" pitchFamily="18" charset="0"/>
              </a:rPr>
              <a:t>The total normalized power to 1 ohm is:</a:t>
            </a:r>
            <a:endParaRPr lang="de-DE" dirty="0"/>
          </a:p>
        </p:txBody>
      </p:sp>
      <p:graphicFrame>
        <p:nvGraphicFramePr>
          <p:cNvPr id="60421" name="Object 5"/>
          <p:cNvGraphicFramePr>
            <a:graphicFrameLocks noChangeAspect="1"/>
          </p:cNvGraphicFramePr>
          <p:nvPr/>
        </p:nvGraphicFramePr>
        <p:xfrm>
          <a:off x="4357686" y="4143380"/>
          <a:ext cx="2000265" cy="779051"/>
        </p:xfrm>
        <a:graphic>
          <a:graphicData uri="http://schemas.openxmlformats.org/presentationml/2006/ole">
            <mc:AlternateContent xmlns:mc="http://schemas.openxmlformats.org/markup-compatibility/2006">
              <mc:Choice xmlns:v="urn:schemas-microsoft-com:vml" Requires="v">
                <p:oleObj spid="_x0000_s60424" name="Equation" r:id="rId9" imgW="1206360" imgH="469800" progId="Equation.DSMT4">
                  <p:embed/>
                </p:oleObj>
              </mc:Choice>
              <mc:Fallback>
                <p:oleObj name="Equation" r:id="rId9" imgW="120636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7686" y="4143380"/>
                        <a:ext cx="2000265" cy="77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24</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98" cy="646331"/>
          </a:xfrm>
          <a:prstGeom prst="rect">
            <a:avLst/>
          </a:prstGeom>
        </p:spPr>
        <p:txBody>
          <a:bodyPr wrap="square">
            <a:spAutoFit/>
          </a:bodyPr>
          <a:lstStyle/>
          <a:p>
            <a:r>
              <a:rPr lang="de-DE" b="1" dirty="0" smtClean="0">
                <a:latin typeface="Times New Roman" pitchFamily="18" charset="0"/>
                <a:cs typeface="Times New Roman" pitchFamily="18" charset="0"/>
              </a:rPr>
              <a:t>Frequency domain representation of compex exponentials and the concept of spectrum or spectral density:</a:t>
            </a:r>
            <a:endParaRPr lang="de-DE" b="1" dirty="0"/>
          </a:p>
        </p:txBody>
      </p:sp>
      <p:sp>
        <p:nvSpPr>
          <p:cNvPr id="17" name="Rectangle 16"/>
          <p:cNvSpPr/>
          <p:nvPr/>
        </p:nvSpPr>
        <p:spPr>
          <a:xfrm>
            <a:off x="357158" y="1785926"/>
            <a:ext cx="8643966" cy="1477328"/>
          </a:xfrm>
          <a:prstGeom prst="rect">
            <a:avLst/>
          </a:prstGeom>
        </p:spPr>
        <p:txBody>
          <a:bodyPr wrap="square">
            <a:spAutoFit/>
          </a:bodyPr>
          <a:lstStyle/>
          <a:p>
            <a:r>
              <a:rPr lang="de-DE" dirty="0" smtClean="0">
                <a:latin typeface="Times New Roman" pitchFamily="18" charset="0"/>
                <a:cs typeface="Times New Roman" pitchFamily="18" charset="0"/>
              </a:rPr>
              <a:t>A signal can be equivalently expressed in frequency domain other than time domain. This representation can make analysis easier as will be seen in the coming chapters. The complex exponential, sines, and cosines are one of the most important categories of signals, that is why we will do their frequency representation. In the future we will learn this transformation for any signal.</a:t>
            </a:r>
            <a:endParaRPr lang="de-DE" dirty="0"/>
          </a:p>
        </p:txBody>
      </p:sp>
      <p:sp>
        <p:nvSpPr>
          <p:cNvPr id="18" name="Rectangle 17"/>
          <p:cNvSpPr/>
          <p:nvPr/>
        </p:nvSpPr>
        <p:spPr>
          <a:xfrm>
            <a:off x="357158" y="3357562"/>
            <a:ext cx="7543925" cy="369332"/>
          </a:xfrm>
          <a:prstGeom prst="rect">
            <a:avLst/>
          </a:prstGeom>
        </p:spPr>
        <p:txBody>
          <a:bodyPr wrap="none">
            <a:spAutoFit/>
          </a:bodyPr>
          <a:lstStyle/>
          <a:p>
            <a:r>
              <a:rPr lang="de-DE" dirty="0" smtClean="0">
                <a:latin typeface="Times New Roman" pitchFamily="18" charset="0"/>
                <a:cs typeface="Times New Roman" pitchFamily="18" charset="0"/>
              </a:rPr>
              <a:t>Time domain and frequency domain of sines, cosines and complex exponential:</a:t>
            </a:r>
            <a:endParaRPr lang="de-DE" dirty="0"/>
          </a:p>
        </p:txBody>
      </p:sp>
      <p:pic>
        <p:nvPicPr>
          <p:cNvPr id="138245" name="Picture 5"/>
          <p:cNvPicPr>
            <a:picLocks noChangeAspect="1" noChangeArrowheads="1"/>
          </p:cNvPicPr>
          <p:nvPr/>
        </p:nvPicPr>
        <p:blipFill>
          <a:blip r:embed="rId3"/>
          <a:srcRect/>
          <a:stretch>
            <a:fillRect/>
          </a:stretch>
        </p:blipFill>
        <p:spPr bwMode="auto">
          <a:xfrm>
            <a:off x="428596" y="3957643"/>
            <a:ext cx="1714500" cy="257175"/>
          </a:xfrm>
          <a:prstGeom prst="rect">
            <a:avLst/>
          </a:prstGeom>
          <a:noFill/>
          <a:ln w="9525">
            <a:noFill/>
            <a:miter lim="800000"/>
            <a:headEnd/>
            <a:tailEnd/>
          </a:ln>
          <a:effectLst/>
        </p:spPr>
      </p:pic>
      <p:sp>
        <p:nvSpPr>
          <p:cNvPr id="20" name="Rectangle 19"/>
          <p:cNvSpPr/>
          <p:nvPr/>
        </p:nvSpPr>
        <p:spPr>
          <a:xfrm>
            <a:off x="2357422" y="3929066"/>
            <a:ext cx="1471750" cy="369332"/>
          </a:xfrm>
          <a:prstGeom prst="rect">
            <a:avLst/>
          </a:prstGeom>
        </p:spPr>
        <p:txBody>
          <a:bodyPr wrap="none">
            <a:spAutoFit/>
          </a:bodyPr>
          <a:lstStyle/>
          <a:p>
            <a:r>
              <a:rPr lang="de-DE" dirty="0" smtClean="0">
                <a:latin typeface="Times New Roman" pitchFamily="18" charset="0"/>
                <a:cs typeface="Times New Roman" pitchFamily="18" charset="0"/>
              </a:rPr>
              <a:t>Time domain </a:t>
            </a:r>
            <a:endParaRPr lang="de-DE" dirty="0"/>
          </a:p>
        </p:txBody>
      </p:sp>
      <p:pic>
        <p:nvPicPr>
          <p:cNvPr id="138246" name="Picture 6"/>
          <p:cNvPicPr>
            <a:picLocks noChangeAspect="1" noChangeArrowheads="1"/>
          </p:cNvPicPr>
          <p:nvPr/>
        </p:nvPicPr>
        <p:blipFill>
          <a:blip r:embed="rId4"/>
          <a:srcRect/>
          <a:stretch>
            <a:fillRect/>
          </a:stretch>
        </p:blipFill>
        <p:spPr bwMode="auto">
          <a:xfrm>
            <a:off x="571472" y="4429132"/>
            <a:ext cx="1419225" cy="352425"/>
          </a:xfrm>
          <a:prstGeom prst="rect">
            <a:avLst/>
          </a:prstGeom>
          <a:noFill/>
          <a:ln w="9525">
            <a:noFill/>
            <a:miter lim="800000"/>
            <a:headEnd/>
            <a:tailEnd/>
          </a:ln>
          <a:effectLst/>
        </p:spPr>
      </p:pic>
      <p:sp>
        <p:nvSpPr>
          <p:cNvPr id="21" name="Rectangle 20"/>
          <p:cNvSpPr/>
          <p:nvPr/>
        </p:nvSpPr>
        <p:spPr>
          <a:xfrm>
            <a:off x="2357422" y="4357694"/>
            <a:ext cx="2794355" cy="369332"/>
          </a:xfrm>
          <a:prstGeom prst="rect">
            <a:avLst/>
          </a:prstGeom>
        </p:spPr>
        <p:txBody>
          <a:bodyPr wrap="none">
            <a:spAutoFit/>
          </a:bodyPr>
          <a:lstStyle/>
          <a:p>
            <a:r>
              <a:rPr lang="de-DE" dirty="0" smtClean="0">
                <a:latin typeface="Times New Roman" pitchFamily="18" charset="0"/>
                <a:cs typeface="Times New Roman" pitchFamily="18" charset="0"/>
              </a:rPr>
              <a:t>Phasor or frequency domain</a:t>
            </a:r>
            <a:endParaRPr lang="de-DE" dirty="0"/>
          </a:p>
        </p:txBody>
      </p:sp>
      <p:sp>
        <p:nvSpPr>
          <p:cNvPr id="22" name="Rectangle 21"/>
          <p:cNvSpPr/>
          <p:nvPr/>
        </p:nvSpPr>
        <p:spPr>
          <a:xfrm>
            <a:off x="500034" y="5072074"/>
            <a:ext cx="8533105" cy="646331"/>
          </a:xfrm>
          <a:prstGeom prst="rect">
            <a:avLst/>
          </a:prstGeom>
        </p:spPr>
        <p:txBody>
          <a:bodyPr wrap="none">
            <a:spAutoFit/>
          </a:bodyPr>
          <a:lstStyle/>
          <a:p>
            <a:r>
              <a:rPr lang="de-DE" dirty="0" smtClean="0">
                <a:latin typeface="Times New Roman" pitchFamily="18" charset="0"/>
                <a:cs typeface="Times New Roman" pitchFamily="18" charset="0"/>
              </a:rPr>
              <a:t>This can be represented in frequency domain as amplitude and phase spectrum, this shows</a:t>
            </a:r>
          </a:p>
          <a:p>
            <a:r>
              <a:rPr lang="de-DE" dirty="0" smtClean="0">
                <a:latin typeface="Times New Roman" pitchFamily="18" charset="0"/>
                <a:cs typeface="Times New Roman" pitchFamily="18" charset="0"/>
              </a:rPr>
              <a:t>The amplitude and phase as a plot with the frequency axis.</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25</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98" cy="646331"/>
          </a:xfrm>
          <a:prstGeom prst="rect">
            <a:avLst/>
          </a:prstGeom>
        </p:spPr>
        <p:txBody>
          <a:bodyPr wrap="square">
            <a:spAutoFit/>
          </a:bodyPr>
          <a:lstStyle/>
          <a:p>
            <a:r>
              <a:rPr lang="de-DE" b="1" dirty="0" smtClean="0">
                <a:latin typeface="Times New Roman" pitchFamily="18" charset="0"/>
                <a:cs typeface="Times New Roman" pitchFamily="18" charset="0"/>
              </a:rPr>
              <a:t>Frequency domain representation of compex exponentials and the concept of spectrum or spectral density:</a:t>
            </a:r>
            <a:endParaRPr lang="de-DE" b="1" dirty="0"/>
          </a:p>
        </p:txBody>
      </p:sp>
      <p:sp>
        <p:nvSpPr>
          <p:cNvPr id="17" name="Rectangle 16"/>
          <p:cNvSpPr/>
          <p:nvPr/>
        </p:nvSpPr>
        <p:spPr>
          <a:xfrm>
            <a:off x="357158" y="1785926"/>
            <a:ext cx="8643966" cy="369332"/>
          </a:xfrm>
          <a:prstGeom prst="rect">
            <a:avLst/>
          </a:prstGeom>
        </p:spPr>
        <p:txBody>
          <a:bodyPr wrap="square">
            <a:spAutoFit/>
          </a:bodyPr>
          <a:lstStyle/>
          <a:p>
            <a:r>
              <a:rPr lang="de-DE" dirty="0" smtClean="0">
                <a:latin typeface="Times New Roman" pitchFamily="18" charset="0"/>
                <a:cs typeface="Times New Roman" pitchFamily="18" charset="0"/>
              </a:rPr>
              <a:t>The concept of rotating phasors:</a:t>
            </a:r>
            <a:endParaRPr lang="de-DE" dirty="0"/>
          </a:p>
        </p:txBody>
      </p:sp>
      <p:pic>
        <p:nvPicPr>
          <p:cNvPr id="140292" name="Picture 4"/>
          <p:cNvPicPr>
            <a:picLocks noChangeAspect="1" noChangeArrowheads="1"/>
          </p:cNvPicPr>
          <p:nvPr/>
        </p:nvPicPr>
        <p:blipFill>
          <a:blip r:embed="rId3"/>
          <a:srcRect/>
          <a:stretch>
            <a:fillRect/>
          </a:stretch>
        </p:blipFill>
        <p:spPr bwMode="auto">
          <a:xfrm>
            <a:off x="1428728" y="5286388"/>
            <a:ext cx="2609850" cy="962025"/>
          </a:xfrm>
          <a:prstGeom prst="rect">
            <a:avLst/>
          </a:prstGeom>
          <a:noFill/>
          <a:ln w="9525">
            <a:noFill/>
            <a:miter lim="800000"/>
            <a:headEnd/>
            <a:tailEnd/>
          </a:ln>
          <a:effectLst/>
        </p:spPr>
      </p:pic>
      <p:pic>
        <p:nvPicPr>
          <p:cNvPr id="140294" name="Picture 6"/>
          <p:cNvPicPr>
            <a:picLocks noChangeAspect="1" noChangeArrowheads="1"/>
          </p:cNvPicPr>
          <p:nvPr/>
        </p:nvPicPr>
        <p:blipFill>
          <a:blip r:embed="rId4"/>
          <a:srcRect/>
          <a:stretch>
            <a:fillRect/>
          </a:stretch>
        </p:blipFill>
        <p:spPr bwMode="auto">
          <a:xfrm>
            <a:off x="4572000" y="1714488"/>
            <a:ext cx="2809895" cy="2357454"/>
          </a:xfrm>
          <a:prstGeom prst="rect">
            <a:avLst/>
          </a:prstGeom>
          <a:noFill/>
          <a:ln w="9525">
            <a:noFill/>
            <a:miter lim="800000"/>
            <a:headEnd/>
            <a:tailEnd/>
          </a:ln>
          <a:effectLst/>
        </p:spPr>
      </p:pic>
      <p:pic>
        <p:nvPicPr>
          <p:cNvPr id="140295" name="Picture 7"/>
          <p:cNvPicPr>
            <a:picLocks noChangeAspect="1" noChangeArrowheads="1"/>
          </p:cNvPicPr>
          <p:nvPr/>
        </p:nvPicPr>
        <p:blipFill>
          <a:blip r:embed="rId5"/>
          <a:srcRect/>
          <a:stretch>
            <a:fillRect/>
          </a:stretch>
        </p:blipFill>
        <p:spPr bwMode="auto">
          <a:xfrm>
            <a:off x="4714876" y="4143380"/>
            <a:ext cx="2595556" cy="2118535"/>
          </a:xfrm>
          <a:prstGeom prst="rect">
            <a:avLst/>
          </a:prstGeom>
          <a:noFill/>
          <a:ln w="9525">
            <a:noFill/>
            <a:miter lim="800000"/>
            <a:headEnd/>
            <a:tailEnd/>
          </a:ln>
          <a:effectLst/>
        </p:spPr>
      </p:pic>
      <p:sp>
        <p:nvSpPr>
          <p:cNvPr id="19" name="Rectangle 18"/>
          <p:cNvSpPr/>
          <p:nvPr/>
        </p:nvSpPr>
        <p:spPr>
          <a:xfrm>
            <a:off x="1428728" y="2643182"/>
            <a:ext cx="2857520" cy="923330"/>
          </a:xfrm>
          <a:prstGeom prst="rect">
            <a:avLst/>
          </a:prstGeom>
        </p:spPr>
        <p:txBody>
          <a:bodyPr wrap="square">
            <a:spAutoFit/>
          </a:bodyPr>
          <a:lstStyle/>
          <a:p>
            <a:r>
              <a:rPr lang="de-DE" dirty="0" smtClean="0">
                <a:latin typeface="Times New Roman" pitchFamily="18" charset="0"/>
                <a:cs typeface="Times New Roman" pitchFamily="18" charset="0"/>
              </a:rPr>
              <a:t>One complex vector rotating with the speed of the angular frequency</a:t>
            </a:r>
            <a:endParaRPr lang="de-DE" dirty="0"/>
          </a:p>
        </p:txBody>
      </p:sp>
      <p:pic>
        <p:nvPicPr>
          <p:cNvPr id="140293" name="Picture 5"/>
          <p:cNvPicPr>
            <a:picLocks noChangeAspect="1" noChangeArrowheads="1"/>
          </p:cNvPicPr>
          <p:nvPr/>
        </p:nvPicPr>
        <p:blipFill>
          <a:blip r:embed="rId6"/>
          <a:srcRect/>
          <a:stretch>
            <a:fillRect/>
          </a:stretch>
        </p:blipFill>
        <p:spPr bwMode="auto">
          <a:xfrm>
            <a:off x="5214942" y="1714488"/>
            <a:ext cx="1409700" cy="295275"/>
          </a:xfrm>
          <a:prstGeom prst="rect">
            <a:avLst/>
          </a:prstGeom>
          <a:noFill/>
          <a:ln w="9525">
            <a:noFill/>
            <a:miter lim="800000"/>
            <a:headEnd/>
            <a:tailEnd/>
          </a:ln>
          <a:effectLst/>
        </p:spPr>
      </p:pic>
      <p:sp>
        <p:nvSpPr>
          <p:cNvPr id="20" name="Rectangle 19"/>
          <p:cNvSpPr/>
          <p:nvPr/>
        </p:nvSpPr>
        <p:spPr>
          <a:xfrm>
            <a:off x="1357290" y="4071942"/>
            <a:ext cx="2857520" cy="1200329"/>
          </a:xfrm>
          <a:prstGeom prst="rect">
            <a:avLst/>
          </a:prstGeom>
        </p:spPr>
        <p:txBody>
          <a:bodyPr wrap="square">
            <a:spAutoFit/>
          </a:bodyPr>
          <a:lstStyle/>
          <a:p>
            <a:r>
              <a:rPr lang="de-DE" dirty="0" smtClean="0">
                <a:latin typeface="Times New Roman" pitchFamily="18" charset="0"/>
                <a:cs typeface="Times New Roman" pitchFamily="18" charset="0"/>
              </a:rPr>
              <a:t>Two complex vectors rotating with the speed of the angular frequency and minus the angular frequency</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26</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98" cy="646331"/>
          </a:xfrm>
          <a:prstGeom prst="rect">
            <a:avLst/>
          </a:prstGeom>
        </p:spPr>
        <p:txBody>
          <a:bodyPr wrap="square">
            <a:spAutoFit/>
          </a:bodyPr>
          <a:lstStyle/>
          <a:p>
            <a:r>
              <a:rPr lang="de-DE" b="1" dirty="0" smtClean="0">
                <a:latin typeface="Times New Roman" pitchFamily="18" charset="0"/>
                <a:cs typeface="Times New Roman" pitchFamily="18" charset="0"/>
              </a:rPr>
              <a:t>Frequency domain representation of compex exponentials and the concept of spectrum or spectral density:</a:t>
            </a:r>
            <a:endParaRPr lang="de-DE" b="1" dirty="0"/>
          </a:p>
        </p:txBody>
      </p:sp>
      <p:sp>
        <p:nvSpPr>
          <p:cNvPr id="17" name="Rectangle 16"/>
          <p:cNvSpPr/>
          <p:nvPr/>
        </p:nvSpPr>
        <p:spPr>
          <a:xfrm>
            <a:off x="357158" y="1785926"/>
            <a:ext cx="8643966" cy="369332"/>
          </a:xfrm>
          <a:prstGeom prst="rect">
            <a:avLst/>
          </a:prstGeom>
        </p:spPr>
        <p:txBody>
          <a:bodyPr wrap="square">
            <a:spAutoFit/>
          </a:bodyPr>
          <a:lstStyle/>
          <a:p>
            <a:r>
              <a:rPr lang="de-DE" dirty="0" smtClean="0">
                <a:latin typeface="Times New Roman" pitchFamily="18" charset="0"/>
                <a:cs typeface="Times New Roman" pitchFamily="18" charset="0"/>
              </a:rPr>
              <a:t>Double side band DSB and single side band SSB amplitude and phase spectrum:</a:t>
            </a:r>
            <a:endParaRPr lang="de-DE" dirty="0"/>
          </a:p>
        </p:txBody>
      </p:sp>
      <p:pic>
        <p:nvPicPr>
          <p:cNvPr id="140290" name="Picture 2"/>
          <p:cNvPicPr>
            <a:picLocks noChangeAspect="1" noChangeArrowheads="1"/>
          </p:cNvPicPr>
          <p:nvPr/>
        </p:nvPicPr>
        <p:blipFill>
          <a:blip r:embed="rId3"/>
          <a:srcRect/>
          <a:stretch>
            <a:fillRect/>
          </a:stretch>
        </p:blipFill>
        <p:spPr bwMode="auto">
          <a:xfrm>
            <a:off x="4000496" y="2143116"/>
            <a:ext cx="4421636" cy="2000264"/>
          </a:xfrm>
          <a:prstGeom prst="rect">
            <a:avLst/>
          </a:prstGeom>
          <a:noFill/>
          <a:ln w="9525">
            <a:noFill/>
            <a:miter lim="800000"/>
            <a:headEnd/>
            <a:tailEnd/>
          </a:ln>
          <a:effectLst/>
        </p:spPr>
      </p:pic>
      <p:pic>
        <p:nvPicPr>
          <p:cNvPr id="140291" name="Picture 3"/>
          <p:cNvPicPr>
            <a:picLocks noChangeAspect="1" noChangeArrowheads="1"/>
          </p:cNvPicPr>
          <p:nvPr/>
        </p:nvPicPr>
        <p:blipFill>
          <a:blip r:embed="rId4"/>
          <a:srcRect/>
          <a:stretch>
            <a:fillRect/>
          </a:stretch>
        </p:blipFill>
        <p:spPr bwMode="auto">
          <a:xfrm>
            <a:off x="3857620" y="4230761"/>
            <a:ext cx="4738698" cy="2055759"/>
          </a:xfrm>
          <a:prstGeom prst="rect">
            <a:avLst/>
          </a:prstGeom>
          <a:noFill/>
          <a:ln w="9525">
            <a:noFill/>
            <a:miter lim="800000"/>
            <a:headEnd/>
            <a:tailEnd/>
          </a:ln>
          <a:effectLst/>
        </p:spPr>
      </p:pic>
      <p:pic>
        <p:nvPicPr>
          <p:cNvPr id="140292" name="Picture 4"/>
          <p:cNvPicPr>
            <a:picLocks noChangeAspect="1" noChangeArrowheads="1"/>
          </p:cNvPicPr>
          <p:nvPr/>
        </p:nvPicPr>
        <p:blipFill>
          <a:blip r:embed="rId5"/>
          <a:srcRect/>
          <a:stretch>
            <a:fillRect/>
          </a:stretch>
        </p:blipFill>
        <p:spPr bwMode="auto">
          <a:xfrm>
            <a:off x="1142976" y="4143380"/>
            <a:ext cx="2609850" cy="962025"/>
          </a:xfrm>
          <a:prstGeom prst="rect">
            <a:avLst/>
          </a:prstGeom>
          <a:noFill/>
          <a:ln w="9525">
            <a:noFill/>
            <a:miter lim="800000"/>
            <a:headEnd/>
            <a:tailEnd/>
          </a:ln>
          <a:effectLst/>
        </p:spPr>
      </p:pic>
      <p:pic>
        <p:nvPicPr>
          <p:cNvPr id="140293" name="Picture 5"/>
          <p:cNvPicPr>
            <a:picLocks noChangeAspect="1" noChangeArrowheads="1"/>
          </p:cNvPicPr>
          <p:nvPr/>
        </p:nvPicPr>
        <p:blipFill>
          <a:blip r:embed="rId6"/>
          <a:srcRect/>
          <a:stretch>
            <a:fillRect/>
          </a:stretch>
        </p:blipFill>
        <p:spPr bwMode="auto">
          <a:xfrm>
            <a:off x="2214546" y="3000372"/>
            <a:ext cx="1409700" cy="295275"/>
          </a:xfrm>
          <a:prstGeom prst="rect">
            <a:avLst/>
          </a:prstGeom>
          <a:noFill/>
          <a:ln w="9525">
            <a:noFill/>
            <a:miter lim="800000"/>
            <a:headEnd/>
            <a:tailEnd/>
          </a:ln>
          <a:effectLst/>
        </p:spPr>
      </p:pic>
      <p:sp>
        <p:nvSpPr>
          <p:cNvPr id="13" name="Rectangle 12"/>
          <p:cNvSpPr/>
          <p:nvPr/>
        </p:nvSpPr>
        <p:spPr>
          <a:xfrm>
            <a:off x="500034" y="5143512"/>
            <a:ext cx="3000396" cy="1200329"/>
          </a:xfrm>
          <a:prstGeom prst="rect">
            <a:avLst/>
          </a:prstGeom>
        </p:spPr>
        <p:txBody>
          <a:bodyPr wrap="square">
            <a:spAutoFit/>
          </a:bodyPr>
          <a:lstStyle/>
          <a:p>
            <a:r>
              <a:rPr lang="de-DE" dirty="0" smtClean="0">
                <a:solidFill>
                  <a:srgbClr val="FF0000"/>
                </a:solidFill>
                <a:latin typeface="Times New Roman" pitchFamily="18" charset="0"/>
                <a:cs typeface="Times New Roman" pitchFamily="18" charset="0"/>
              </a:rPr>
              <a:t>Note: negative frequency does not exist in real world, they are only model to make things symmetric and easier</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27</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7" name="Rectangle 16"/>
          <p:cNvSpPr/>
          <p:nvPr/>
        </p:nvSpPr>
        <p:spPr>
          <a:xfrm>
            <a:off x="357158" y="1130842"/>
            <a:ext cx="8643966" cy="369332"/>
          </a:xfrm>
          <a:prstGeom prst="rect">
            <a:avLst/>
          </a:prstGeom>
        </p:spPr>
        <p:txBody>
          <a:bodyPr wrap="square">
            <a:spAutoFit/>
          </a:bodyPr>
          <a:lstStyle/>
          <a:p>
            <a:r>
              <a:rPr lang="de-DE" dirty="0" smtClean="0">
                <a:latin typeface="Times New Roman" pitchFamily="18" charset="0"/>
                <a:cs typeface="Times New Roman" pitchFamily="18" charset="0"/>
              </a:rPr>
              <a:t>Examples of spectrum representation:</a:t>
            </a:r>
            <a:endParaRPr lang="de-DE" dirty="0"/>
          </a:p>
        </p:txBody>
      </p:sp>
      <p:pic>
        <p:nvPicPr>
          <p:cNvPr id="141314" name="Picture 2"/>
          <p:cNvPicPr>
            <a:picLocks noChangeAspect="1" noChangeArrowheads="1"/>
          </p:cNvPicPr>
          <p:nvPr/>
        </p:nvPicPr>
        <p:blipFill>
          <a:blip r:embed="rId3"/>
          <a:srcRect/>
          <a:stretch>
            <a:fillRect/>
          </a:stretch>
        </p:blipFill>
        <p:spPr bwMode="auto">
          <a:xfrm>
            <a:off x="357158" y="1500174"/>
            <a:ext cx="7153271" cy="890851"/>
          </a:xfrm>
          <a:prstGeom prst="rect">
            <a:avLst/>
          </a:prstGeom>
          <a:noFill/>
          <a:ln w="9525">
            <a:noFill/>
            <a:miter lim="800000"/>
            <a:headEnd/>
            <a:tailEnd/>
          </a:ln>
          <a:effectLst/>
        </p:spPr>
      </p:pic>
      <p:pic>
        <p:nvPicPr>
          <p:cNvPr id="141315" name="Picture 3"/>
          <p:cNvPicPr>
            <a:picLocks noChangeAspect="1" noChangeArrowheads="1"/>
          </p:cNvPicPr>
          <p:nvPr/>
        </p:nvPicPr>
        <p:blipFill>
          <a:blip r:embed="rId4"/>
          <a:srcRect/>
          <a:stretch>
            <a:fillRect/>
          </a:stretch>
        </p:blipFill>
        <p:spPr bwMode="auto">
          <a:xfrm>
            <a:off x="2786050" y="2428868"/>
            <a:ext cx="4586279" cy="1845055"/>
          </a:xfrm>
          <a:prstGeom prst="rect">
            <a:avLst/>
          </a:prstGeom>
          <a:noFill/>
          <a:ln w="9525">
            <a:noFill/>
            <a:miter lim="800000"/>
            <a:headEnd/>
            <a:tailEnd/>
          </a:ln>
          <a:effectLst/>
        </p:spPr>
      </p:pic>
      <p:pic>
        <p:nvPicPr>
          <p:cNvPr id="141316" name="Picture 4"/>
          <p:cNvPicPr>
            <a:picLocks noChangeAspect="1" noChangeArrowheads="1"/>
          </p:cNvPicPr>
          <p:nvPr/>
        </p:nvPicPr>
        <p:blipFill>
          <a:blip r:embed="rId5"/>
          <a:srcRect/>
          <a:stretch>
            <a:fillRect/>
          </a:stretch>
        </p:blipFill>
        <p:spPr bwMode="auto">
          <a:xfrm>
            <a:off x="1500166" y="4643446"/>
            <a:ext cx="3062675" cy="1143008"/>
          </a:xfrm>
          <a:prstGeom prst="rect">
            <a:avLst/>
          </a:prstGeom>
          <a:noFill/>
          <a:ln w="9525">
            <a:noFill/>
            <a:miter lim="800000"/>
            <a:headEnd/>
            <a:tailEnd/>
          </a:ln>
          <a:effectLst/>
        </p:spPr>
      </p:pic>
      <p:pic>
        <p:nvPicPr>
          <p:cNvPr id="141317" name="Picture 5"/>
          <p:cNvPicPr>
            <a:picLocks noChangeAspect="1" noChangeArrowheads="1"/>
          </p:cNvPicPr>
          <p:nvPr/>
        </p:nvPicPr>
        <p:blipFill>
          <a:blip r:embed="rId6"/>
          <a:srcRect/>
          <a:stretch>
            <a:fillRect/>
          </a:stretch>
        </p:blipFill>
        <p:spPr bwMode="auto">
          <a:xfrm>
            <a:off x="4643438" y="4357694"/>
            <a:ext cx="3209918" cy="1888187"/>
          </a:xfrm>
          <a:prstGeom prst="rect">
            <a:avLst/>
          </a:prstGeom>
          <a:noFill/>
          <a:ln w="9525">
            <a:noFill/>
            <a:miter lim="800000"/>
            <a:headEnd/>
            <a:tailEnd/>
          </a:ln>
          <a:effectLst/>
        </p:spPr>
      </p:pic>
      <p:sp>
        <p:nvSpPr>
          <p:cNvPr id="18" name="Rectangle 17"/>
          <p:cNvSpPr/>
          <p:nvPr/>
        </p:nvSpPr>
        <p:spPr>
          <a:xfrm>
            <a:off x="1285852" y="3143248"/>
            <a:ext cx="595035" cy="369332"/>
          </a:xfrm>
          <a:prstGeom prst="rect">
            <a:avLst/>
          </a:prstGeom>
        </p:spPr>
        <p:txBody>
          <a:bodyPr wrap="none">
            <a:spAutoFit/>
          </a:bodyPr>
          <a:lstStyle/>
          <a:p>
            <a:r>
              <a:rPr lang="de-DE" dirty="0" smtClean="0">
                <a:latin typeface="Times New Roman" pitchFamily="18" charset="0"/>
                <a:cs typeface="Times New Roman" pitchFamily="18" charset="0"/>
              </a:rPr>
              <a:t>SSB</a:t>
            </a:r>
            <a:endParaRPr lang="de-DE" dirty="0"/>
          </a:p>
        </p:txBody>
      </p:sp>
      <p:sp>
        <p:nvSpPr>
          <p:cNvPr id="19" name="Rectangle 18"/>
          <p:cNvSpPr/>
          <p:nvPr/>
        </p:nvSpPr>
        <p:spPr>
          <a:xfrm>
            <a:off x="1214414" y="5072074"/>
            <a:ext cx="633507" cy="369332"/>
          </a:xfrm>
          <a:prstGeom prst="rect">
            <a:avLst/>
          </a:prstGeom>
        </p:spPr>
        <p:txBody>
          <a:bodyPr wrap="none">
            <a:spAutoFit/>
          </a:bodyPr>
          <a:lstStyle/>
          <a:p>
            <a:r>
              <a:rPr lang="de-DE" dirty="0" smtClean="0">
                <a:latin typeface="Times New Roman" pitchFamily="18" charset="0"/>
                <a:cs typeface="Times New Roman" pitchFamily="18" charset="0"/>
              </a:rPr>
              <a:t>DSB</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28</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7" name="Rectangle 16"/>
          <p:cNvSpPr/>
          <p:nvPr/>
        </p:nvSpPr>
        <p:spPr>
          <a:xfrm>
            <a:off x="357158" y="1130842"/>
            <a:ext cx="8643966" cy="369332"/>
          </a:xfrm>
          <a:prstGeom prst="rect">
            <a:avLst/>
          </a:prstGeom>
        </p:spPr>
        <p:txBody>
          <a:bodyPr wrap="square">
            <a:spAutoFit/>
          </a:bodyPr>
          <a:lstStyle/>
          <a:p>
            <a:r>
              <a:rPr lang="de-DE" dirty="0" smtClean="0">
                <a:latin typeface="Times New Roman" pitchFamily="18" charset="0"/>
                <a:cs typeface="Times New Roman" pitchFamily="18" charset="0"/>
              </a:rPr>
              <a:t>Examples of spectrum representation:</a:t>
            </a:r>
            <a:endParaRPr lang="de-DE" dirty="0"/>
          </a:p>
        </p:txBody>
      </p:sp>
      <p:pic>
        <p:nvPicPr>
          <p:cNvPr id="142338" name="Picture 2"/>
          <p:cNvPicPr>
            <a:picLocks noChangeAspect="1" noChangeArrowheads="1"/>
          </p:cNvPicPr>
          <p:nvPr/>
        </p:nvPicPr>
        <p:blipFill>
          <a:blip r:embed="rId3"/>
          <a:srcRect/>
          <a:stretch>
            <a:fillRect/>
          </a:stretch>
        </p:blipFill>
        <p:spPr bwMode="auto">
          <a:xfrm>
            <a:off x="4000496" y="1142984"/>
            <a:ext cx="3829050" cy="333375"/>
          </a:xfrm>
          <a:prstGeom prst="rect">
            <a:avLst/>
          </a:prstGeom>
          <a:noFill/>
          <a:ln w="9525">
            <a:noFill/>
            <a:miter lim="800000"/>
            <a:headEnd/>
            <a:tailEnd/>
          </a:ln>
          <a:effectLst/>
        </p:spPr>
      </p:pic>
      <p:pic>
        <p:nvPicPr>
          <p:cNvPr id="142339" name="Picture 3"/>
          <p:cNvPicPr>
            <a:picLocks noChangeAspect="1" noChangeArrowheads="1"/>
          </p:cNvPicPr>
          <p:nvPr/>
        </p:nvPicPr>
        <p:blipFill>
          <a:blip r:embed="rId4"/>
          <a:srcRect/>
          <a:stretch>
            <a:fillRect/>
          </a:stretch>
        </p:blipFill>
        <p:spPr bwMode="auto">
          <a:xfrm>
            <a:off x="1785918" y="1643050"/>
            <a:ext cx="5210175" cy="1685925"/>
          </a:xfrm>
          <a:prstGeom prst="rect">
            <a:avLst/>
          </a:prstGeom>
          <a:noFill/>
          <a:ln w="9525">
            <a:noFill/>
            <a:miter lim="800000"/>
            <a:headEnd/>
            <a:tailEnd/>
          </a:ln>
          <a:effectLst/>
        </p:spPr>
      </p:pic>
      <p:pic>
        <p:nvPicPr>
          <p:cNvPr id="142340" name="Picture 4"/>
          <p:cNvPicPr>
            <a:picLocks noChangeAspect="1" noChangeArrowheads="1"/>
          </p:cNvPicPr>
          <p:nvPr/>
        </p:nvPicPr>
        <p:blipFill>
          <a:blip r:embed="rId5"/>
          <a:srcRect/>
          <a:stretch>
            <a:fillRect/>
          </a:stretch>
        </p:blipFill>
        <p:spPr bwMode="auto">
          <a:xfrm>
            <a:off x="1785918" y="3400442"/>
            <a:ext cx="5324475" cy="245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29</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2631040"/>
            <a:ext cx="8643966" cy="369332"/>
          </a:xfrm>
          <a:prstGeom prst="rect">
            <a:avLst/>
          </a:prstGeom>
        </p:spPr>
        <p:txBody>
          <a:bodyPr wrap="square">
            <a:spAutoFit/>
          </a:bodyPr>
          <a:lstStyle/>
          <a:p>
            <a:r>
              <a:rPr lang="de-DE" dirty="0" smtClean="0">
                <a:latin typeface="Times New Roman" pitchFamily="18" charset="0"/>
                <a:cs typeface="Times New Roman" pitchFamily="18" charset="0"/>
              </a:rPr>
              <a:t>1. The unit step function:</a:t>
            </a:r>
            <a:endParaRPr lang="de-DE" dirty="0"/>
          </a:p>
        </p:txBody>
      </p:sp>
      <p:sp>
        <p:nvSpPr>
          <p:cNvPr id="8" name="Rectangle 7"/>
          <p:cNvSpPr/>
          <p:nvPr/>
        </p:nvSpPr>
        <p:spPr>
          <a:xfrm>
            <a:off x="357158" y="1214422"/>
            <a:ext cx="8215370" cy="1200329"/>
          </a:xfrm>
          <a:prstGeom prst="rect">
            <a:avLst/>
          </a:prstGeom>
        </p:spPr>
        <p:txBody>
          <a:bodyPr wrap="square">
            <a:spAutoFit/>
          </a:bodyPr>
          <a:lstStyle/>
          <a:p>
            <a:r>
              <a:rPr lang="de-DE" b="1" dirty="0" smtClean="0">
                <a:latin typeface="Times New Roman" pitchFamily="18" charset="0"/>
                <a:cs typeface="Times New Roman" pitchFamily="18" charset="0"/>
              </a:rPr>
              <a:t>b. The singularity functions: </a:t>
            </a:r>
            <a:r>
              <a:rPr lang="de-DE" dirty="0" smtClean="0">
                <a:latin typeface="Times New Roman" pitchFamily="18" charset="0"/>
                <a:cs typeface="Times New Roman" pitchFamily="18" charset="0"/>
              </a:rPr>
              <a:t>Singularity the name comes from the discontinuity of the functions or their derivatives at a specific point which is called singularity point. This class of signals helps making the analysis of systems easier.  In addition, other signals can be written as superposition of singularity functions. </a:t>
            </a:r>
            <a:endParaRPr lang="de-DE" dirty="0"/>
          </a:p>
        </p:txBody>
      </p:sp>
      <p:sp>
        <p:nvSpPr>
          <p:cNvPr id="10" name="Rectangle 9"/>
          <p:cNvSpPr/>
          <p:nvPr/>
        </p:nvSpPr>
        <p:spPr>
          <a:xfrm>
            <a:off x="500034" y="3286124"/>
            <a:ext cx="6859570" cy="369332"/>
          </a:xfrm>
          <a:prstGeom prst="rect">
            <a:avLst/>
          </a:prstGeom>
        </p:spPr>
        <p:txBody>
          <a:bodyPr wrap="none">
            <a:spAutoFit/>
          </a:bodyPr>
          <a:lstStyle/>
          <a:p>
            <a:r>
              <a:rPr lang="de-DE" dirty="0" smtClean="0">
                <a:latin typeface="Times New Roman" pitchFamily="18" charset="0"/>
                <a:cs typeface="Times New Roman" pitchFamily="18" charset="0"/>
              </a:rPr>
              <a:t>Notice that the step function is undefined at 0 which is singularity point.</a:t>
            </a:r>
            <a:endParaRPr lang="de-DE" dirty="0"/>
          </a:p>
        </p:txBody>
      </p:sp>
      <p:pic>
        <p:nvPicPr>
          <p:cNvPr id="59396" name="Picture 4"/>
          <p:cNvPicPr>
            <a:picLocks noChangeAspect="1" noChangeArrowheads="1"/>
          </p:cNvPicPr>
          <p:nvPr/>
        </p:nvPicPr>
        <p:blipFill>
          <a:blip r:embed="rId3"/>
          <a:srcRect/>
          <a:stretch>
            <a:fillRect/>
          </a:stretch>
        </p:blipFill>
        <p:spPr bwMode="auto">
          <a:xfrm>
            <a:off x="1142976" y="4822285"/>
            <a:ext cx="3157533" cy="1392797"/>
          </a:xfrm>
          <a:prstGeom prst="rect">
            <a:avLst/>
          </a:prstGeom>
          <a:noFill/>
          <a:ln w="9525">
            <a:noFill/>
            <a:miter lim="800000"/>
            <a:headEnd/>
            <a:tailEnd/>
          </a:ln>
          <a:effectLst/>
        </p:spPr>
      </p:pic>
      <p:pic>
        <p:nvPicPr>
          <p:cNvPr id="59397" name="Picture 5"/>
          <p:cNvPicPr>
            <a:picLocks noChangeAspect="1" noChangeArrowheads="1"/>
          </p:cNvPicPr>
          <p:nvPr/>
        </p:nvPicPr>
        <p:blipFill>
          <a:blip r:embed="rId4"/>
          <a:srcRect/>
          <a:stretch>
            <a:fillRect/>
          </a:stretch>
        </p:blipFill>
        <p:spPr bwMode="auto">
          <a:xfrm>
            <a:off x="4429124" y="5239474"/>
            <a:ext cx="3714749" cy="761294"/>
          </a:xfrm>
          <a:prstGeom prst="rect">
            <a:avLst/>
          </a:prstGeom>
          <a:noFill/>
          <a:ln w="9525">
            <a:noFill/>
            <a:miter lim="800000"/>
            <a:headEnd/>
            <a:tailEnd/>
          </a:ln>
          <a:effectLst/>
        </p:spPr>
      </p:pic>
      <p:pic>
        <p:nvPicPr>
          <p:cNvPr id="131073" name="Picture 1"/>
          <p:cNvPicPr>
            <a:picLocks noChangeAspect="1" noChangeArrowheads="1"/>
          </p:cNvPicPr>
          <p:nvPr/>
        </p:nvPicPr>
        <p:blipFill>
          <a:blip r:embed="rId5"/>
          <a:srcRect/>
          <a:stretch>
            <a:fillRect/>
          </a:stretch>
        </p:blipFill>
        <p:spPr bwMode="auto">
          <a:xfrm>
            <a:off x="2857488" y="2571744"/>
            <a:ext cx="2571750" cy="609600"/>
          </a:xfrm>
          <a:prstGeom prst="rect">
            <a:avLst/>
          </a:prstGeom>
          <a:noFill/>
          <a:ln w="9525">
            <a:noFill/>
            <a:miter lim="800000"/>
            <a:headEnd/>
            <a:tailEnd/>
          </a:ln>
          <a:effectLst/>
        </p:spPr>
      </p:pic>
      <p:pic>
        <p:nvPicPr>
          <p:cNvPr id="131074" name="Picture 2"/>
          <p:cNvPicPr>
            <a:picLocks noChangeAspect="1" noChangeArrowheads="1"/>
          </p:cNvPicPr>
          <p:nvPr/>
        </p:nvPicPr>
        <p:blipFill>
          <a:blip r:embed="rId6"/>
          <a:srcRect/>
          <a:stretch>
            <a:fillRect/>
          </a:stretch>
        </p:blipFill>
        <p:spPr bwMode="auto">
          <a:xfrm>
            <a:off x="1643042" y="4000504"/>
            <a:ext cx="4705350" cy="714375"/>
          </a:xfrm>
          <a:prstGeom prst="rect">
            <a:avLst/>
          </a:prstGeom>
          <a:noFill/>
          <a:ln w="9525">
            <a:noFill/>
            <a:miter lim="800000"/>
            <a:headEnd/>
            <a:tailEnd/>
          </a:ln>
          <a:effectLst/>
        </p:spPr>
      </p:pic>
      <p:sp>
        <p:nvSpPr>
          <p:cNvPr id="16" name="Rectangle 15"/>
          <p:cNvSpPr/>
          <p:nvPr/>
        </p:nvSpPr>
        <p:spPr>
          <a:xfrm>
            <a:off x="571472" y="3643314"/>
            <a:ext cx="5089855" cy="369332"/>
          </a:xfrm>
          <a:prstGeom prst="rect">
            <a:avLst/>
          </a:prstGeom>
        </p:spPr>
        <p:txBody>
          <a:bodyPr wrap="none">
            <a:spAutoFit/>
          </a:bodyPr>
          <a:lstStyle/>
          <a:p>
            <a:r>
              <a:rPr lang="de-DE" dirty="0" smtClean="0">
                <a:latin typeface="Times New Roman" pitchFamily="18" charset="0"/>
                <a:cs typeface="Times New Roman" pitchFamily="18" charset="0"/>
              </a:rPr>
              <a:t>Integrating a singularity function gives a lower index</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5909310"/>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 signal is a physical quantity that changes with one independent variable or more (time, space)</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A signal is represented and modeled as a mathmetical function of an independent variable. Examples of signals: Voltage v(t), Temperature T(t), Pressure P(t), Image I(x,y) </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A system is an interconnection of components that achieves a specific task. A system can consist of an interconnection of subsystems where each subsystem achieves a certain function and the system all together achieves a tast or more than one task. A system is modeled in terms of mathematical equations (algebraic equations,differential equations, difference equation).</a:t>
            </a:r>
          </a:p>
          <a:p>
            <a:pPr>
              <a:buFont typeface="Arial" pitchFamily="34" charset="0"/>
              <a:buChar char="•"/>
            </a:pPr>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For systems to be useful, they need signals to excite them (input to them), and they process input signal to generate another processed signal or signals (signal processing and processors)</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The goal is to develop mathmetical models for signals and systems that helps in analysing the response of a system to a certain input signal.</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We will begin by studying different types of signals and there classifications.</a:t>
            </a:r>
          </a:p>
          <a:p>
            <a:pPr>
              <a:buFont typeface="Arial" pitchFamily="34" charset="0"/>
              <a:buChar char="•"/>
            </a:pPr>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30</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The unit step function is often used to switch other signals, Ex:</a:t>
            </a:r>
            <a:endParaRPr lang="de-DE" dirty="0"/>
          </a:p>
        </p:txBody>
      </p:sp>
      <p:pic>
        <p:nvPicPr>
          <p:cNvPr id="61443" name="Picture 3"/>
          <p:cNvPicPr>
            <a:picLocks noChangeAspect="1" noChangeArrowheads="1"/>
          </p:cNvPicPr>
          <p:nvPr/>
        </p:nvPicPr>
        <p:blipFill>
          <a:blip r:embed="rId3"/>
          <a:srcRect/>
          <a:stretch>
            <a:fillRect/>
          </a:stretch>
        </p:blipFill>
        <p:spPr bwMode="auto">
          <a:xfrm>
            <a:off x="2071670" y="1643050"/>
            <a:ext cx="3114675" cy="752475"/>
          </a:xfrm>
          <a:prstGeom prst="rect">
            <a:avLst/>
          </a:prstGeom>
          <a:noFill/>
          <a:ln w="9525">
            <a:noFill/>
            <a:miter lim="800000"/>
            <a:headEnd/>
            <a:tailEnd/>
          </a:ln>
          <a:effectLst/>
        </p:spPr>
      </p:pic>
      <p:sp>
        <p:nvSpPr>
          <p:cNvPr id="16" name="Rectangle 15"/>
          <p:cNvSpPr/>
          <p:nvPr/>
        </p:nvSpPr>
        <p:spPr>
          <a:xfrm>
            <a:off x="357158" y="2928934"/>
            <a:ext cx="6859570" cy="369332"/>
          </a:xfrm>
          <a:prstGeom prst="rect">
            <a:avLst/>
          </a:prstGeom>
        </p:spPr>
        <p:txBody>
          <a:bodyPr wrap="none">
            <a:spAutoFit/>
          </a:bodyPr>
          <a:lstStyle/>
          <a:p>
            <a:r>
              <a:rPr lang="de-DE" dirty="0" smtClean="0">
                <a:latin typeface="Times New Roman" pitchFamily="18" charset="0"/>
                <a:cs typeface="Times New Roman" pitchFamily="18" charset="0"/>
              </a:rPr>
              <a:t>The rectangular  signal can be defined as superposition of step functions:</a:t>
            </a:r>
            <a:endParaRPr lang="de-DE" dirty="0"/>
          </a:p>
        </p:txBody>
      </p:sp>
      <p:pic>
        <p:nvPicPr>
          <p:cNvPr id="61444" name="Picture 4"/>
          <p:cNvPicPr>
            <a:picLocks noChangeAspect="1" noChangeArrowheads="1"/>
          </p:cNvPicPr>
          <p:nvPr/>
        </p:nvPicPr>
        <p:blipFill>
          <a:blip r:embed="rId4"/>
          <a:srcRect/>
          <a:stretch>
            <a:fillRect/>
          </a:stretch>
        </p:blipFill>
        <p:spPr bwMode="auto">
          <a:xfrm>
            <a:off x="1857356" y="3500438"/>
            <a:ext cx="3571875" cy="704850"/>
          </a:xfrm>
          <a:prstGeom prst="rect">
            <a:avLst/>
          </a:prstGeom>
          <a:noFill/>
          <a:ln w="9525">
            <a:noFill/>
            <a:miter lim="800000"/>
            <a:headEnd/>
            <a:tailEnd/>
          </a:ln>
          <a:effectLst/>
        </p:spPr>
      </p:pic>
      <p:pic>
        <p:nvPicPr>
          <p:cNvPr id="61445" name="Picture 5"/>
          <p:cNvPicPr>
            <a:picLocks noChangeAspect="1" noChangeArrowheads="1"/>
          </p:cNvPicPr>
          <p:nvPr/>
        </p:nvPicPr>
        <p:blipFill>
          <a:blip r:embed="rId5"/>
          <a:srcRect/>
          <a:stretch>
            <a:fillRect/>
          </a:stretch>
        </p:blipFill>
        <p:spPr bwMode="auto">
          <a:xfrm>
            <a:off x="1500166" y="4643446"/>
            <a:ext cx="4000500" cy="981075"/>
          </a:xfrm>
          <a:prstGeom prst="rect">
            <a:avLst/>
          </a:prstGeom>
          <a:noFill/>
          <a:ln w="9525">
            <a:noFill/>
            <a:miter lim="800000"/>
            <a:headEnd/>
            <a:tailEnd/>
          </a:ln>
          <a:effectLst/>
        </p:spPr>
      </p:pic>
      <p:pic>
        <p:nvPicPr>
          <p:cNvPr id="61446" name="Picture 6"/>
          <p:cNvPicPr>
            <a:picLocks noChangeAspect="1" noChangeArrowheads="1"/>
          </p:cNvPicPr>
          <p:nvPr/>
        </p:nvPicPr>
        <p:blipFill>
          <a:blip r:embed="rId6"/>
          <a:srcRect/>
          <a:stretch>
            <a:fillRect/>
          </a:stretch>
        </p:blipFill>
        <p:spPr bwMode="auto">
          <a:xfrm>
            <a:off x="6000760" y="3571876"/>
            <a:ext cx="294322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31</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61445" name="Picture 5"/>
          <p:cNvPicPr>
            <a:picLocks noChangeAspect="1" noChangeArrowheads="1"/>
          </p:cNvPicPr>
          <p:nvPr/>
        </p:nvPicPr>
        <p:blipFill>
          <a:blip r:embed="rId3"/>
          <a:srcRect/>
          <a:stretch>
            <a:fillRect/>
          </a:stretch>
        </p:blipFill>
        <p:spPr bwMode="auto">
          <a:xfrm>
            <a:off x="571472" y="1571612"/>
            <a:ext cx="4000500" cy="981075"/>
          </a:xfrm>
          <a:prstGeom prst="rect">
            <a:avLst/>
          </a:prstGeom>
          <a:noFill/>
          <a:ln w="9525">
            <a:noFill/>
            <a:miter lim="800000"/>
            <a:headEnd/>
            <a:tailEnd/>
          </a:ln>
          <a:effectLst/>
        </p:spPr>
      </p:pic>
      <p:pic>
        <p:nvPicPr>
          <p:cNvPr id="61446" name="Picture 6"/>
          <p:cNvPicPr>
            <a:picLocks noChangeAspect="1" noChangeArrowheads="1"/>
          </p:cNvPicPr>
          <p:nvPr/>
        </p:nvPicPr>
        <p:blipFill>
          <a:blip r:embed="rId4"/>
          <a:srcRect/>
          <a:stretch>
            <a:fillRect/>
          </a:stretch>
        </p:blipFill>
        <p:spPr bwMode="auto">
          <a:xfrm>
            <a:off x="5286380" y="928670"/>
            <a:ext cx="2586035" cy="1673809"/>
          </a:xfrm>
          <a:prstGeom prst="rect">
            <a:avLst/>
          </a:prstGeom>
          <a:noFill/>
          <a:ln w="9525">
            <a:noFill/>
            <a:miter lim="800000"/>
            <a:headEnd/>
            <a:tailEnd/>
          </a:ln>
          <a:effectLst/>
        </p:spPr>
      </p:pic>
      <p:pic>
        <p:nvPicPr>
          <p:cNvPr id="62466" name="Picture 2"/>
          <p:cNvPicPr>
            <a:picLocks noChangeAspect="1" noChangeArrowheads="1"/>
          </p:cNvPicPr>
          <p:nvPr/>
        </p:nvPicPr>
        <p:blipFill>
          <a:blip r:embed="rId5"/>
          <a:srcRect/>
          <a:stretch>
            <a:fillRect/>
          </a:stretch>
        </p:blipFill>
        <p:spPr bwMode="auto">
          <a:xfrm>
            <a:off x="142844" y="3000372"/>
            <a:ext cx="2992974" cy="1933261"/>
          </a:xfrm>
          <a:prstGeom prst="rect">
            <a:avLst/>
          </a:prstGeom>
          <a:noFill/>
          <a:ln w="9525">
            <a:noFill/>
            <a:miter lim="800000"/>
            <a:headEnd/>
            <a:tailEnd/>
          </a:ln>
          <a:effectLst/>
        </p:spPr>
      </p:pic>
      <p:pic>
        <p:nvPicPr>
          <p:cNvPr id="62467" name="Picture 3"/>
          <p:cNvPicPr>
            <a:picLocks noChangeAspect="1" noChangeArrowheads="1"/>
          </p:cNvPicPr>
          <p:nvPr/>
        </p:nvPicPr>
        <p:blipFill>
          <a:blip r:embed="rId6"/>
          <a:srcRect/>
          <a:stretch>
            <a:fillRect/>
          </a:stretch>
        </p:blipFill>
        <p:spPr bwMode="auto">
          <a:xfrm>
            <a:off x="3071802" y="2928934"/>
            <a:ext cx="2850193" cy="2000264"/>
          </a:xfrm>
          <a:prstGeom prst="rect">
            <a:avLst/>
          </a:prstGeom>
          <a:noFill/>
          <a:ln w="9525">
            <a:noFill/>
            <a:miter lim="800000"/>
            <a:headEnd/>
            <a:tailEnd/>
          </a:ln>
          <a:effectLst/>
        </p:spPr>
      </p:pic>
      <p:pic>
        <p:nvPicPr>
          <p:cNvPr id="62468" name="Picture 4"/>
          <p:cNvPicPr>
            <a:picLocks noChangeAspect="1" noChangeArrowheads="1"/>
          </p:cNvPicPr>
          <p:nvPr/>
        </p:nvPicPr>
        <p:blipFill>
          <a:blip r:embed="rId7"/>
          <a:srcRect/>
          <a:stretch>
            <a:fillRect/>
          </a:stretch>
        </p:blipFill>
        <p:spPr bwMode="auto">
          <a:xfrm>
            <a:off x="5984691" y="3214686"/>
            <a:ext cx="3159309"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32</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428596" y="1142984"/>
            <a:ext cx="2903359" cy="369332"/>
          </a:xfrm>
          <a:prstGeom prst="rect">
            <a:avLst/>
          </a:prstGeom>
        </p:spPr>
        <p:txBody>
          <a:bodyPr wrap="none">
            <a:spAutoFit/>
          </a:bodyPr>
          <a:lstStyle/>
          <a:p>
            <a:r>
              <a:rPr lang="en-US" b="1" dirty="0" err="1" smtClean="0">
                <a:latin typeface="Times New Roman" pitchFamily="18" charset="0"/>
                <a:cs typeface="Times New Roman" pitchFamily="18" charset="0"/>
              </a:rPr>
              <a:t>Signum</a:t>
            </a:r>
            <a:r>
              <a:rPr lang="en-US" b="1" dirty="0" smtClean="0">
                <a:latin typeface="Times New Roman" pitchFamily="18" charset="0"/>
                <a:cs typeface="Times New Roman" pitchFamily="18" charset="0"/>
              </a:rPr>
              <a:t> function definition:</a:t>
            </a:r>
            <a:endParaRPr lang="de-DE" dirty="0"/>
          </a:p>
        </p:txBody>
      </p:sp>
      <p:pic>
        <p:nvPicPr>
          <p:cNvPr id="132098" name="Picture 2"/>
          <p:cNvPicPr>
            <a:picLocks noChangeAspect="1" noChangeArrowheads="1"/>
          </p:cNvPicPr>
          <p:nvPr/>
        </p:nvPicPr>
        <p:blipFill>
          <a:blip r:embed="rId3"/>
          <a:srcRect/>
          <a:stretch>
            <a:fillRect/>
          </a:stretch>
        </p:blipFill>
        <p:spPr bwMode="auto">
          <a:xfrm>
            <a:off x="2357422" y="1714488"/>
            <a:ext cx="249555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33</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923330"/>
          </a:xfrm>
          <a:prstGeom prst="rect">
            <a:avLst/>
          </a:prstGeom>
        </p:spPr>
        <p:txBody>
          <a:bodyPr wrap="square">
            <a:spAutoFit/>
          </a:bodyPr>
          <a:lstStyle/>
          <a:p>
            <a:r>
              <a:rPr lang="de-DE" dirty="0" smtClean="0">
                <a:latin typeface="Times New Roman" pitchFamily="18" charset="0"/>
                <a:cs typeface="Times New Roman" pitchFamily="18" charset="0"/>
              </a:rPr>
              <a:t>2. The unit impulse function (dirac, delta): this is useful in defining the derivative at discontinuity, as it is thederivative of the step function, any signal can be written as a linear combination of the impulse function:</a:t>
            </a:r>
            <a:endParaRPr lang="de-DE" dirty="0"/>
          </a:p>
        </p:txBody>
      </p:sp>
      <p:sp>
        <p:nvSpPr>
          <p:cNvPr id="15" name="Rectangle 14"/>
          <p:cNvSpPr/>
          <p:nvPr/>
        </p:nvSpPr>
        <p:spPr>
          <a:xfrm>
            <a:off x="500035" y="3214686"/>
            <a:ext cx="8643966" cy="646331"/>
          </a:xfrm>
          <a:prstGeom prst="rect">
            <a:avLst/>
          </a:prstGeom>
        </p:spPr>
        <p:txBody>
          <a:bodyPr wrap="square">
            <a:spAutoFit/>
          </a:bodyPr>
          <a:lstStyle/>
          <a:p>
            <a:r>
              <a:rPr lang="de-DE" dirty="0" smtClean="0">
                <a:latin typeface="Times New Roman" pitchFamily="18" charset="0"/>
                <a:cs typeface="Times New Roman" pitchFamily="18" charset="0"/>
              </a:rPr>
              <a:t>The value of the impulse function is zero every where, but the origin. At the origin it is infinite. The impulse signal has unity area:</a:t>
            </a:r>
            <a:endParaRPr lang="de-DE" dirty="0"/>
          </a:p>
        </p:txBody>
      </p:sp>
      <p:pic>
        <p:nvPicPr>
          <p:cNvPr id="64515" name="Picture 3"/>
          <p:cNvPicPr>
            <a:picLocks noChangeAspect="1" noChangeArrowheads="1"/>
          </p:cNvPicPr>
          <p:nvPr/>
        </p:nvPicPr>
        <p:blipFill>
          <a:blip r:embed="rId4"/>
          <a:srcRect/>
          <a:stretch>
            <a:fillRect/>
          </a:stretch>
        </p:blipFill>
        <p:spPr bwMode="auto">
          <a:xfrm>
            <a:off x="4786314" y="4143380"/>
            <a:ext cx="4152900" cy="1619250"/>
          </a:xfrm>
          <a:prstGeom prst="rect">
            <a:avLst/>
          </a:prstGeom>
          <a:noFill/>
          <a:ln w="9525">
            <a:noFill/>
            <a:miter lim="800000"/>
            <a:headEnd/>
            <a:tailEnd/>
          </a:ln>
          <a:effectLst/>
        </p:spPr>
      </p:pic>
      <p:pic>
        <p:nvPicPr>
          <p:cNvPr id="64516" name="Picture 4"/>
          <p:cNvPicPr>
            <a:picLocks noChangeAspect="1" noChangeArrowheads="1"/>
          </p:cNvPicPr>
          <p:nvPr/>
        </p:nvPicPr>
        <p:blipFill>
          <a:blip r:embed="rId5"/>
          <a:srcRect/>
          <a:stretch>
            <a:fillRect/>
          </a:stretch>
        </p:blipFill>
        <p:spPr bwMode="auto">
          <a:xfrm>
            <a:off x="3357554" y="2214554"/>
            <a:ext cx="1905000" cy="647700"/>
          </a:xfrm>
          <a:prstGeom prst="rect">
            <a:avLst/>
          </a:prstGeom>
          <a:noFill/>
          <a:ln w="9525">
            <a:noFill/>
            <a:miter lim="800000"/>
            <a:headEnd/>
            <a:tailEnd/>
          </a:ln>
          <a:effectLst/>
        </p:spPr>
      </p:pic>
      <p:pic>
        <p:nvPicPr>
          <p:cNvPr id="64519" name="Picture 7"/>
          <p:cNvPicPr>
            <a:picLocks noChangeAspect="1" noChangeArrowheads="1"/>
          </p:cNvPicPr>
          <p:nvPr/>
        </p:nvPicPr>
        <p:blipFill>
          <a:blip r:embed="rId6"/>
          <a:srcRect/>
          <a:stretch>
            <a:fillRect/>
          </a:stretch>
        </p:blipFill>
        <p:spPr bwMode="auto">
          <a:xfrm>
            <a:off x="5929322" y="2285992"/>
            <a:ext cx="1362075" cy="485775"/>
          </a:xfrm>
          <a:prstGeom prst="rect">
            <a:avLst/>
          </a:prstGeom>
          <a:noFill/>
          <a:ln w="9525">
            <a:noFill/>
            <a:miter lim="800000"/>
            <a:headEnd/>
            <a:tailEnd/>
          </a:ln>
          <a:effectLst/>
        </p:spPr>
      </p:pic>
      <p:pic>
        <p:nvPicPr>
          <p:cNvPr id="64520" name="Picture 8"/>
          <p:cNvPicPr>
            <a:picLocks noChangeAspect="1" noChangeArrowheads="1"/>
          </p:cNvPicPr>
          <p:nvPr/>
        </p:nvPicPr>
        <p:blipFill>
          <a:blip r:embed="rId7"/>
          <a:srcRect/>
          <a:stretch>
            <a:fillRect/>
          </a:stretch>
        </p:blipFill>
        <p:spPr bwMode="auto">
          <a:xfrm>
            <a:off x="6643702" y="4000504"/>
            <a:ext cx="2124075" cy="676275"/>
          </a:xfrm>
          <a:prstGeom prst="rect">
            <a:avLst/>
          </a:prstGeom>
          <a:noFill/>
          <a:ln w="9525">
            <a:noFill/>
            <a:miter lim="800000"/>
            <a:headEnd/>
            <a:tailEnd/>
          </a:ln>
          <a:effectLst/>
        </p:spPr>
      </p:pic>
      <p:pic>
        <p:nvPicPr>
          <p:cNvPr id="64521" name="Picture 9"/>
          <p:cNvPicPr>
            <a:picLocks noChangeAspect="1" noChangeArrowheads="1"/>
          </p:cNvPicPr>
          <p:nvPr/>
        </p:nvPicPr>
        <p:blipFill>
          <a:blip r:embed="rId8"/>
          <a:srcRect/>
          <a:stretch>
            <a:fillRect/>
          </a:stretch>
        </p:blipFill>
        <p:spPr bwMode="auto">
          <a:xfrm>
            <a:off x="857224" y="3929066"/>
            <a:ext cx="3190875" cy="1314450"/>
          </a:xfrm>
          <a:prstGeom prst="rect">
            <a:avLst/>
          </a:prstGeom>
          <a:noFill/>
          <a:ln w="9525">
            <a:noFill/>
            <a:miter lim="800000"/>
            <a:headEnd/>
            <a:tailEnd/>
          </a:ln>
          <a:effectLst/>
        </p:spPr>
      </p:pic>
      <p:pic>
        <p:nvPicPr>
          <p:cNvPr id="64522" name="Picture 10"/>
          <p:cNvPicPr>
            <a:picLocks noChangeAspect="1" noChangeArrowheads="1"/>
          </p:cNvPicPr>
          <p:nvPr/>
        </p:nvPicPr>
        <p:blipFill>
          <a:blip r:embed="rId9"/>
          <a:srcRect/>
          <a:stretch>
            <a:fillRect/>
          </a:stretch>
        </p:blipFill>
        <p:spPr bwMode="auto">
          <a:xfrm>
            <a:off x="928662" y="5857892"/>
            <a:ext cx="1628775" cy="390525"/>
          </a:xfrm>
          <a:prstGeom prst="rect">
            <a:avLst/>
          </a:prstGeom>
          <a:noFill/>
          <a:ln w="9525">
            <a:noFill/>
            <a:miter lim="800000"/>
            <a:headEnd/>
            <a:tailEnd/>
          </a:ln>
          <a:effectLst/>
        </p:spPr>
      </p:pic>
      <p:graphicFrame>
        <p:nvGraphicFramePr>
          <p:cNvPr id="16" name="Object 15"/>
          <p:cNvGraphicFramePr>
            <a:graphicFrameLocks noChangeAspect="1"/>
          </p:cNvGraphicFramePr>
          <p:nvPr/>
        </p:nvGraphicFramePr>
        <p:xfrm>
          <a:off x="928662" y="5357826"/>
          <a:ext cx="2430721" cy="465138"/>
        </p:xfrm>
        <a:graphic>
          <a:graphicData uri="http://schemas.openxmlformats.org/presentationml/2006/ole">
            <mc:AlternateContent xmlns:mc="http://schemas.openxmlformats.org/markup-compatibility/2006">
              <mc:Choice xmlns:v="urn:schemas-microsoft-com:vml" Requires="v">
                <p:oleObj spid="_x0000_s122882" name="Equation" r:id="rId10" imgW="2057400" imgH="393480" progId="Equation.DSMT4">
                  <p:embed/>
                </p:oleObj>
              </mc:Choice>
              <mc:Fallback>
                <p:oleObj name="Equation" r:id="rId10" imgW="2057400" imgH="393480" progId="Equation.DSMT4">
                  <p:embed/>
                  <p:pic>
                    <p:nvPicPr>
                      <p:cNvPr id="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662" y="5357826"/>
                        <a:ext cx="2430721"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882" name="Picture 2"/>
          <p:cNvPicPr>
            <a:picLocks noChangeAspect="1" noChangeArrowheads="1"/>
          </p:cNvPicPr>
          <p:nvPr/>
        </p:nvPicPr>
        <p:blipFill>
          <a:blip r:embed="rId12"/>
          <a:srcRect/>
          <a:stretch>
            <a:fillRect/>
          </a:stretch>
        </p:blipFill>
        <p:spPr bwMode="auto">
          <a:xfrm>
            <a:off x="1500166" y="2357430"/>
            <a:ext cx="981075" cy="44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34</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Possible definitions of unit impulse signal</a:t>
            </a:r>
            <a:endParaRPr lang="de-DE" dirty="0"/>
          </a:p>
        </p:txBody>
      </p:sp>
      <p:pic>
        <p:nvPicPr>
          <p:cNvPr id="64522" name="Picture 10"/>
          <p:cNvPicPr>
            <a:picLocks noChangeAspect="1" noChangeArrowheads="1"/>
          </p:cNvPicPr>
          <p:nvPr/>
        </p:nvPicPr>
        <p:blipFill>
          <a:blip r:embed="rId3"/>
          <a:srcRect/>
          <a:stretch>
            <a:fillRect/>
          </a:stretch>
        </p:blipFill>
        <p:spPr bwMode="auto">
          <a:xfrm>
            <a:off x="928662" y="5857892"/>
            <a:ext cx="1628775" cy="390525"/>
          </a:xfrm>
          <a:prstGeom prst="rect">
            <a:avLst/>
          </a:prstGeom>
          <a:noFill/>
          <a:ln w="9525">
            <a:noFill/>
            <a:miter lim="800000"/>
            <a:headEnd/>
            <a:tailEnd/>
          </a:ln>
          <a:effectLst/>
        </p:spPr>
      </p:pic>
      <p:pic>
        <p:nvPicPr>
          <p:cNvPr id="136195" name="Picture 3"/>
          <p:cNvPicPr>
            <a:picLocks noChangeAspect="1" noChangeArrowheads="1"/>
          </p:cNvPicPr>
          <p:nvPr/>
        </p:nvPicPr>
        <p:blipFill>
          <a:blip r:embed="rId4"/>
          <a:srcRect/>
          <a:stretch>
            <a:fillRect/>
          </a:stretch>
        </p:blipFill>
        <p:spPr bwMode="auto">
          <a:xfrm>
            <a:off x="183222" y="1571612"/>
            <a:ext cx="2459952" cy="785818"/>
          </a:xfrm>
          <a:prstGeom prst="rect">
            <a:avLst/>
          </a:prstGeom>
          <a:noFill/>
          <a:ln w="9525">
            <a:noFill/>
            <a:miter lim="800000"/>
            <a:headEnd/>
            <a:tailEnd/>
          </a:ln>
          <a:effectLst/>
        </p:spPr>
      </p:pic>
      <p:pic>
        <p:nvPicPr>
          <p:cNvPr id="136196" name="Picture 4"/>
          <p:cNvPicPr>
            <a:picLocks noChangeAspect="1" noChangeArrowheads="1"/>
          </p:cNvPicPr>
          <p:nvPr/>
        </p:nvPicPr>
        <p:blipFill>
          <a:blip r:embed="rId5"/>
          <a:srcRect/>
          <a:stretch>
            <a:fillRect/>
          </a:stretch>
        </p:blipFill>
        <p:spPr bwMode="auto">
          <a:xfrm>
            <a:off x="142844" y="2428868"/>
            <a:ext cx="2329473" cy="2357454"/>
          </a:xfrm>
          <a:prstGeom prst="rect">
            <a:avLst/>
          </a:prstGeom>
          <a:noFill/>
          <a:ln w="9525">
            <a:noFill/>
            <a:miter lim="800000"/>
            <a:headEnd/>
            <a:tailEnd/>
          </a:ln>
          <a:effectLst/>
        </p:spPr>
      </p:pic>
      <p:pic>
        <p:nvPicPr>
          <p:cNvPr id="136197" name="Picture 5"/>
          <p:cNvPicPr>
            <a:picLocks noChangeAspect="1" noChangeArrowheads="1"/>
          </p:cNvPicPr>
          <p:nvPr/>
        </p:nvPicPr>
        <p:blipFill>
          <a:blip r:embed="rId6"/>
          <a:srcRect/>
          <a:stretch>
            <a:fillRect/>
          </a:stretch>
        </p:blipFill>
        <p:spPr bwMode="auto">
          <a:xfrm>
            <a:off x="2857488" y="1700204"/>
            <a:ext cx="2714625" cy="514350"/>
          </a:xfrm>
          <a:prstGeom prst="rect">
            <a:avLst/>
          </a:prstGeom>
          <a:noFill/>
          <a:ln w="9525">
            <a:noFill/>
            <a:miter lim="800000"/>
            <a:headEnd/>
            <a:tailEnd/>
          </a:ln>
          <a:effectLst/>
        </p:spPr>
      </p:pic>
      <p:pic>
        <p:nvPicPr>
          <p:cNvPr id="136198" name="Picture 6"/>
          <p:cNvPicPr>
            <a:picLocks noChangeAspect="1" noChangeArrowheads="1"/>
          </p:cNvPicPr>
          <p:nvPr/>
        </p:nvPicPr>
        <p:blipFill>
          <a:blip r:embed="rId7"/>
          <a:srcRect/>
          <a:stretch>
            <a:fillRect/>
          </a:stretch>
        </p:blipFill>
        <p:spPr bwMode="auto">
          <a:xfrm>
            <a:off x="2428860" y="2857496"/>
            <a:ext cx="3538545" cy="1987870"/>
          </a:xfrm>
          <a:prstGeom prst="rect">
            <a:avLst/>
          </a:prstGeom>
          <a:noFill/>
          <a:ln w="9525">
            <a:noFill/>
            <a:miter lim="800000"/>
            <a:headEnd/>
            <a:tailEnd/>
          </a:ln>
          <a:effectLst/>
        </p:spPr>
      </p:pic>
      <p:pic>
        <p:nvPicPr>
          <p:cNvPr id="136199" name="Picture 7"/>
          <p:cNvPicPr>
            <a:picLocks noChangeAspect="1" noChangeArrowheads="1"/>
          </p:cNvPicPr>
          <p:nvPr/>
        </p:nvPicPr>
        <p:blipFill>
          <a:blip r:embed="rId8"/>
          <a:srcRect/>
          <a:stretch>
            <a:fillRect/>
          </a:stretch>
        </p:blipFill>
        <p:spPr bwMode="auto">
          <a:xfrm>
            <a:off x="5825381" y="2786058"/>
            <a:ext cx="3318619" cy="2143140"/>
          </a:xfrm>
          <a:prstGeom prst="rect">
            <a:avLst/>
          </a:prstGeom>
          <a:noFill/>
          <a:ln w="9525">
            <a:noFill/>
            <a:miter lim="800000"/>
            <a:headEnd/>
            <a:tailEnd/>
          </a:ln>
          <a:effectLst/>
        </p:spPr>
      </p:pic>
      <p:pic>
        <p:nvPicPr>
          <p:cNvPr id="136200" name="Picture 8"/>
          <p:cNvPicPr>
            <a:picLocks noChangeAspect="1" noChangeArrowheads="1"/>
          </p:cNvPicPr>
          <p:nvPr/>
        </p:nvPicPr>
        <p:blipFill>
          <a:blip r:embed="rId9"/>
          <a:srcRect/>
          <a:stretch>
            <a:fillRect/>
          </a:stretch>
        </p:blipFill>
        <p:spPr bwMode="auto">
          <a:xfrm>
            <a:off x="6500826" y="1643050"/>
            <a:ext cx="1685925"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35</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Properties of unit impulse:</a:t>
            </a:r>
            <a:endParaRPr lang="de-DE"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1163638" y="5715000"/>
          <a:ext cx="1644650" cy="528638"/>
        </p:xfrm>
        <a:graphic>
          <a:graphicData uri="http://schemas.openxmlformats.org/presentationml/2006/ole">
            <mc:AlternateContent xmlns:mc="http://schemas.openxmlformats.org/markup-compatibility/2006">
              <mc:Choice xmlns:v="urn:schemas-microsoft-com:vml" Requires="v">
                <p:oleObj spid="_x0000_s79878" name="Equation" r:id="rId4" imgW="1422360" imgH="457200" progId="Equation.DSMT4">
                  <p:embed/>
                </p:oleObj>
              </mc:Choice>
              <mc:Fallback>
                <p:oleObj name="Equation" r:id="rId4" imgW="1422360" imgH="457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638" y="5715000"/>
                        <a:ext cx="164465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ooter Placeholder 4"/>
          <p:cNvSpPr txBox="1">
            <a:spLocks/>
          </p:cNvSpPr>
          <p:nvPr/>
        </p:nvSpPr>
        <p:spPr>
          <a:xfrm>
            <a:off x="-142908" y="5786454"/>
            <a:ext cx="150019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Derivative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9877" name="Object 5"/>
          <p:cNvGraphicFramePr>
            <a:graphicFrameLocks noChangeAspect="1"/>
          </p:cNvGraphicFramePr>
          <p:nvPr/>
        </p:nvGraphicFramePr>
        <p:xfrm>
          <a:off x="3052767" y="5715016"/>
          <a:ext cx="2233613" cy="528638"/>
        </p:xfrm>
        <a:graphic>
          <a:graphicData uri="http://schemas.openxmlformats.org/presentationml/2006/ole">
            <mc:AlternateContent xmlns:mc="http://schemas.openxmlformats.org/markup-compatibility/2006">
              <mc:Choice xmlns:v="urn:schemas-microsoft-com:vml" Requires="v">
                <p:oleObj spid="_x0000_s79879" name="Equation" r:id="rId6" imgW="1930320" imgH="457200" progId="Equation.DSMT4">
                  <p:embed/>
                </p:oleObj>
              </mc:Choice>
              <mc:Fallback>
                <p:oleObj name="Equation" r:id="rId6" imgW="1930320" imgH="457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2767" y="5715016"/>
                        <a:ext cx="2233613"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Footer Placeholder 4"/>
          <p:cNvSpPr txBox="1">
            <a:spLocks/>
          </p:cNvSpPr>
          <p:nvPr/>
        </p:nvSpPr>
        <p:spPr>
          <a:xfrm>
            <a:off x="5429256" y="3643314"/>
            <a:ext cx="3286148"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Times New Roman" pitchFamily="18" charset="0"/>
                <a:cs typeface="Times New Roman" pitchFamily="18" charset="0"/>
              </a:rPr>
              <a:t>Notice that t</a:t>
            </a:r>
            <a:r>
              <a:rPr lang="en-US" sz="1200" baseline="-25000" dirty="0" smtClean="0">
                <a:solidFill>
                  <a:srgbClr val="FF0000"/>
                </a:solidFill>
                <a:latin typeface="Times New Roman" pitchFamily="18" charset="0"/>
                <a:cs typeface="Times New Roman" pitchFamily="18" charset="0"/>
              </a:rPr>
              <a:t>0 </a:t>
            </a:r>
            <a:r>
              <a:rPr lang="en-US" sz="1200" dirty="0" smtClean="0">
                <a:solidFill>
                  <a:srgbClr val="FF0000"/>
                </a:solidFill>
                <a:latin typeface="Times New Roman" pitchFamily="18" charset="0"/>
                <a:cs typeface="Times New Roman" pitchFamily="18" charset="0"/>
              </a:rPr>
              <a:t> should be in the integral range otherwise the result is 0</a:t>
            </a:r>
            <a:endParaRPr kumimoji="0" lang="en-US" sz="1200" b="0" i="0" u="none" strike="noStrike" kern="1200" cap="none" spc="0" normalizeH="0" baseline="-25000" noProof="0" dirty="0">
              <a:ln>
                <a:noFill/>
              </a:ln>
              <a:solidFill>
                <a:srgbClr val="FF0000"/>
              </a:solidFill>
              <a:effectLst/>
              <a:uLnTx/>
              <a:uFillTx/>
              <a:latin typeface="Times New Roman" pitchFamily="18" charset="0"/>
              <a:cs typeface="Times New Roman" pitchFamily="18" charset="0"/>
            </a:endParaRPr>
          </a:p>
        </p:txBody>
      </p:sp>
      <p:pic>
        <p:nvPicPr>
          <p:cNvPr id="79878" name="Picture 6"/>
          <p:cNvPicPr>
            <a:picLocks noChangeAspect="1" noChangeArrowheads="1"/>
          </p:cNvPicPr>
          <p:nvPr/>
        </p:nvPicPr>
        <p:blipFill>
          <a:blip r:embed="rId8"/>
          <a:srcRect/>
          <a:stretch>
            <a:fillRect/>
          </a:stretch>
        </p:blipFill>
        <p:spPr bwMode="auto">
          <a:xfrm>
            <a:off x="571472" y="5286388"/>
            <a:ext cx="1924050" cy="447675"/>
          </a:xfrm>
          <a:prstGeom prst="rect">
            <a:avLst/>
          </a:prstGeom>
          <a:noFill/>
          <a:ln w="9525">
            <a:noFill/>
            <a:miter lim="800000"/>
            <a:headEnd/>
            <a:tailEnd/>
          </a:ln>
          <a:effectLst/>
        </p:spPr>
      </p:pic>
      <p:grpSp>
        <p:nvGrpSpPr>
          <p:cNvPr id="25" name="Group 24"/>
          <p:cNvGrpSpPr/>
          <p:nvPr/>
        </p:nvGrpSpPr>
        <p:grpSpPr>
          <a:xfrm>
            <a:off x="428596" y="1571612"/>
            <a:ext cx="5772180" cy="3633785"/>
            <a:chOff x="428596" y="1571612"/>
            <a:chExt cx="5772180" cy="3633785"/>
          </a:xfrm>
        </p:grpSpPr>
        <p:grpSp>
          <p:nvGrpSpPr>
            <p:cNvPr id="18" name="Group 17"/>
            <p:cNvGrpSpPr/>
            <p:nvPr/>
          </p:nvGrpSpPr>
          <p:grpSpPr>
            <a:xfrm>
              <a:off x="428596" y="1571612"/>
              <a:ext cx="5772180" cy="3633785"/>
              <a:chOff x="357158" y="1643050"/>
              <a:chExt cx="6343684" cy="3990975"/>
            </a:xfrm>
          </p:grpSpPr>
          <p:grpSp>
            <p:nvGrpSpPr>
              <p:cNvPr id="17" name="Group 16"/>
              <p:cNvGrpSpPr/>
              <p:nvPr/>
            </p:nvGrpSpPr>
            <p:grpSpPr>
              <a:xfrm>
                <a:off x="357158" y="1643050"/>
                <a:ext cx="5114925" cy="3990975"/>
                <a:chOff x="2500298" y="1714488"/>
                <a:chExt cx="5114925" cy="3990975"/>
              </a:xfrm>
            </p:grpSpPr>
            <p:pic>
              <p:nvPicPr>
                <p:cNvPr id="79874" name="Picture 2"/>
                <p:cNvPicPr>
                  <a:picLocks noChangeAspect="1" noChangeArrowheads="1"/>
                </p:cNvPicPr>
                <p:nvPr/>
              </p:nvPicPr>
              <p:blipFill>
                <a:blip r:embed="rId9"/>
                <a:srcRect/>
                <a:stretch>
                  <a:fillRect/>
                </a:stretch>
              </p:blipFill>
              <p:spPr bwMode="auto">
                <a:xfrm>
                  <a:off x="2500298" y="1714488"/>
                  <a:ext cx="5114925" cy="3990975"/>
                </a:xfrm>
                <a:prstGeom prst="rect">
                  <a:avLst/>
                </a:prstGeom>
                <a:noFill/>
                <a:ln w="9525">
                  <a:noFill/>
                  <a:miter lim="800000"/>
                  <a:headEnd/>
                  <a:tailEnd/>
                </a:ln>
                <a:effectLst/>
              </p:spPr>
            </p:pic>
            <p:sp>
              <p:nvSpPr>
                <p:cNvPr id="16" name="Rectangle 15"/>
                <p:cNvSpPr/>
                <p:nvPr/>
              </p:nvSpPr>
              <p:spPr>
                <a:xfrm>
                  <a:off x="2571736" y="1714488"/>
                  <a:ext cx="92869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9875" name="Picture 3"/>
              <p:cNvPicPr>
                <a:picLocks noChangeAspect="1" noChangeArrowheads="1"/>
              </p:cNvPicPr>
              <p:nvPr/>
            </p:nvPicPr>
            <p:blipFill>
              <a:blip r:embed="rId10"/>
              <a:srcRect/>
              <a:stretch>
                <a:fillRect/>
              </a:stretch>
            </p:blipFill>
            <p:spPr bwMode="auto">
              <a:xfrm>
                <a:off x="5214942" y="3214686"/>
                <a:ext cx="1485900" cy="276225"/>
              </a:xfrm>
              <a:prstGeom prst="rect">
                <a:avLst/>
              </a:prstGeom>
              <a:noFill/>
              <a:ln w="9525">
                <a:noFill/>
                <a:miter lim="800000"/>
                <a:headEnd/>
                <a:tailEnd/>
              </a:ln>
              <a:effectLst/>
            </p:spPr>
          </p:pic>
        </p:grpSp>
        <p:sp>
          <p:nvSpPr>
            <p:cNvPr id="24" name="Rectangle 23"/>
            <p:cNvSpPr/>
            <p:nvPr/>
          </p:nvSpPr>
          <p:spPr>
            <a:xfrm>
              <a:off x="500034" y="5072074"/>
              <a:ext cx="4500594"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9879" name="Picture 7"/>
          <p:cNvPicPr>
            <a:picLocks noChangeAspect="1" noChangeArrowheads="1"/>
          </p:cNvPicPr>
          <p:nvPr/>
        </p:nvPicPr>
        <p:blipFill>
          <a:blip r:embed="rId11"/>
          <a:srcRect/>
          <a:stretch>
            <a:fillRect/>
          </a:stretch>
        </p:blipFill>
        <p:spPr bwMode="auto">
          <a:xfrm>
            <a:off x="5643570" y="4000504"/>
            <a:ext cx="3105150" cy="561975"/>
          </a:xfrm>
          <a:prstGeom prst="rect">
            <a:avLst/>
          </a:prstGeom>
          <a:noFill/>
          <a:ln w="9525">
            <a:noFill/>
            <a:miter lim="800000"/>
            <a:headEnd/>
            <a:tailEnd/>
          </a:ln>
          <a:effectLst/>
        </p:spPr>
      </p:pic>
      <p:pic>
        <p:nvPicPr>
          <p:cNvPr id="79880" name="Picture 8"/>
          <p:cNvPicPr>
            <a:picLocks noChangeAspect="1" noChangeArrowheads="1"/>
          </p:cNvPicPr>
          <p:nvPr/>
        </p:nvPicPr>
        <p:blipFill>
          <a:blip r:embed="rId12"/>
          <a:srcRect/>
          <a:stretch>
            <a:fillRect/>
          </a:stretch>
        </p:blipFill>
        <p:spPr bwMode="auto">
          <a:xfrm>
            <a:off x="6072198" y="5214950"/>
            <a:ext cx="2057400" cy="352425"/>
          </a:xfrm>
          <a:prstGeom prst="rect">
            <a:avLst/>
          </a:prstGeom>
          <a:noFill/>
          <a:ln w="9525">
            <a:noFill/>
            <a:miter lim="800000"/>
            <a:headEnd/>
            <a:tailEnd/>
          </a:ln>
          <a:effectLst/>
        </p:spPr>
      </p:pic>
      <p:pic>
        <p:nvPicPr>
          <p:cNvPr id="79881" name="Picture 9"/>
          <p:cNvPicPr>
            <a:picLocks noChangeAspect="1" noChangeArrowheads="1"/>
          </p:cNvPicPr>
          <p:nvPr/>
        </p:nvPicPr>
        <p:blipFill>
          <a:blip r:embed="rId13"/>
          <a:srcRect/>
          <a:stretch>
            <a:fillRect/>
          </a:stretch>
        </p:blipFill>
        <p:spPr bwMode="auto">
          <a:xfrm>
            <a:off x="6143636" y="5643578"/>
            <a:ext cx="1495425" cy="514350"/>
          </a:xfrm>
          <a:prstGeom prst="rect">
            <a:avLst/>
          </a:prstGeom>
          <a:noFill/>
          <a:ln w="9525">
            <a:noFill/>
            <a:miter lim="800000"/>
            <a:headEnd/>
            <a:tailEnd/>
          </a:ln>
          <a:effectLst/>
        </p:spPr>
      </p:pic>
      <p:sp>
        <p:nvSpPr>
          <p:cNvPr id="26" name="Rectangle 25"/>
          <p:cNvSpPr/>
          <p:nvPr/>
        </p:nvSpPr>
        <p:spPr>
          <a:xfrm>
            <a:off x="2643174" y="5335801"/>
            <a:ext cx="1734770" cy="307777"/>
          </a:xfrm>
          <a:prstGeom prst="rect">
            <a:avLst/>
          </a:prstGeom>
        </p:spPr>
        <p:txBody>
          <a:bodyPr wrap="none">
            <a:spAutoFit/>
          </a:bodyPr>
          <a:lstStyle/>
          <a:p>
            <a:r>
              <a:rPr lang="en-US" sz="1400" dirty="0" smtClean="0">
                <a:solidFill>
                  <a:srgbClr val="FF0000"/>
                </a:solidFill>
                <a:latin typeface="Times New Roman" pitchFamily="18" charset="0"/>
                <a:cs typeface="Times New Roman" pitchFamily="18" charset="0"/>
              </a:rPr>
              <a:t>Convolution property</a:t>
            </a:r>
            <a:endParaRPr lang="de-DE"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36</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Examples applying impulse properties:</a:t>
            </a:r>
            <a:endParaRPr lang="de-DE" dirty="0">
              <a:latin typeface="Times New Roman" pitchFamily="18" charset="0"/>
              <a:cs typeface="Times New Roman" pitchFamily="18" charset="0"/>
            </a:endParaRPr>
          </a:p>
        </p:txBody>
      </p:sp>
      <p:pic>
        <p:nvPicPr>
          <p:cNvPr id="137218" name="Picture 2"/>
          <p:cNvPicPr>
            <a:picLocks noChangeAspect="1" noChangeArrowheads="1"/>
          </p:cNvPicPr>
          <p:nvPr/>
        </p:nvPicPr>
        <p:blipFill>
          <a:blip r:embed="rId3"/>
          <a:srcRect/>
          <a:stretch>
            <a:fillRect/>
          </a:stretch>
        </p:blipFill>
        <p:spPr bwMode="auto">
          <a:xfrm>
            <a:off x="500034" y="1643050"/>
            <a:ext cx="3952875"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37</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Unit impulse as the derivative of step functions:</a:t>
            </a:r>
            <a:endParaRPr lang="de-DE" dirty="0">
              <a:latin typeface="Times New Roman" pitchFamily="18" charset="0"/>
              <a:cs typeface="Times New Roman" pitchFamily="18" charset="0"/>
            </a:endParaRPr>
          </a:p>
        </p:txBody>
      </p:sp>
      <p:pic>
        <p:nvPicPr>
          <p:cNvPr id="133124" name="Picture 4"/>
          <p:cNvPicPr>
            <a:picLocks noChangeAspect="1" noChangeArrowheads="1"/>
          </p:cNvPicPr>
          <p:nvPr/>
        </p:nvPicPr>
        <p:blipFill>
          <a:blip r:embed="rId3"/>
          <a:srcRect/>
          <a:stretch>
            <a:fillRect/>
          </a:stretch>
        </p:blipFill>
        <p:spPr bwMode="auto">
          <a:xfrm>
            <a:off x="3592734" y="1571612"/>
            <a:ext cx="3027571" cy="4686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38</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3. The unit ramp function: the integral of the unit step function </a:t>
            </a:r>
            <a:endParaRPr lang="de-DE"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3"/>
          <a:srcRect/>
          <a:stretch>
            <a:fillRect/>
          </a:stretch>
        </p:blipFill>
        <p:spPr bwMode="auto">
          <a:xfrm>
            <a:off x="2643174" y="1785926"/>
            <a:ext cx="2143125" cy="80962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4"/>
          <a:srcRect/>
          <a:stretch>
            <a:fillRect/>
          </a:stretch>
        </p:blipFill>
        <p:spPr bwMode="auto">
          <a:xfrm>
            <a:off x="2428860" y="2928934"/>
            <a:ext cx="3333750" cy="1390650"/>
          </a:xfrm>
          <a:prstGeom prst="rect">
            <a:avLst/>
          </a:prstGeom>
          <a:noFill/>
          <a:ln w="9525">
            <a:noFill/>
            <a:miter lim="800000"/>
            <a:headEnd/>
            <a:tailEnd/>
          </a:ln>
          <a:effectLst/>
        </p:spPr>
      </p:pic>
      <p:sp>
        <p:nvSpPr>
          <p:cNvPr id="15" name="Rectangle 14"/>
          <p:cNvSpPr/>
          <p:nvPr/>
        </p:nvSpPr>
        <p:spPr>
          <a:xfrm>
            <a:off x="3357554" y="4357694"/>
            <a:ext cx="2720617" cy="369332"/>
          </a:xfrm>
          <a:prstGeom prst="rect">
            <a:avLst/>
          </a:prstGeom>
        </p:spPr>
        <p:txBody>
          <a:bodyPr wrap="none">
            <a:spAutoFit/>
          </a:bodyPr>
          <a:lstStyle/>
          <a:p>
            <a:r>
              <a:rPr lang="de-DE" dirty="0" smtClean="0">
                <a:latin typeface="Times New Roman" pitchFamily="18" charset="0"/>
                <a:cs typeface="Times New Roman" pitchFamily="18" charset="0"/>
              </a:rPr>
              <a:t>r(t-t</a:t>
            </a:r>
            <a:r>
              <a:rPr lang="de-DE" baseline="-25000" dirty="0" smtClean="0">
                <a:latin typeface="Times New Roman" pitchFamily="18" charset="0"/>
                <a:cs typeface="Times New Roman" pitchFamily="18" charset="0"/>
              </a:rPr>
              <a:t>0</a:t>
            </a:r>
            <a:r>
              <a:rPr lang="de-DE" dirty="0" smtClean="0">
                <a:latin typeface="Times New Roman" pitchFamily="18" charset="0"/>
                <a:cs typeface="Times New Roman" pitchFamily="18" charset="0"/>
              </a:rPr>
              <a:t>)=u</a:t>
            </a:r>
            <a:r>
              <a:rPr lang="de-DE" baseline="-25000" dirty="0" smtClean="0">
                <a:latin typeface="Times New Roman" pitchFamily="18" charset="0"/>
                <a:cs typeface="Times New Roman" pitchFamily="18" charset="0"/>
              </a:rPr>
              <a:t>-2</a:t>
            </a:r>
            <a:r>
              <a:rPr lang="de-DE" dirty="0" smtClean="0">
                <a:latin typeface="Times New Roman" pitchFamily="18" charset="0"/>
                <a:cs typeface="Times New Roman" pitchFamily="18" charset="0"/>
              </a:rPr>
              <a:t>(t-t</a:t>
            </a:r>
            <a:r>
              <a:rPr lang="de-DE" baseline="-25000" dirty="0" smtClean="0">
                <a:latin typeface="Times New Roman" pitchFamily="18" charset="0"/>
                <a:cs typeface="Times New Roman" pitchFamily="18" charset="0"/>
              </a:rPr>
              <a:t>0</a:t>
            </a:r>
            <a:r>
              <a:rPr lang="de-DE" dirty="0" smtClean="0">
                <a:latin typeface="Times New Roman" pitchFamily="18" charset="0"/>
                <a:cs typeface="Times New Roman" pitchFamily="18" charset="0"/>
              </a:rPr>
              <a:t>) </a:t>
            </a:r>
            <a:r>
              <a:rPr lang="de-DE" baseline="-25000"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=(t-t</a:t>
            </a:r>
            <a:r>
              <a:rPr lang="de-DE" baseline="-25000" dirty="0" smtClean="0">
                <a:latin typeface="Times New Roman" pitchFamily="18" charset="0"/>
                <a:cs typeface="Times New Roman" pitchFamily="18" charset="0"/>
              </a:rPr>
              <a:t>0</a:t>
            </a:r>
            <a:r>
              <a:rPr lang="de-DE" dirty="0" smtClean="0">
                <a:latin typeface="Times New Roman" pitchFamily="18" charset="0"/>
                <a:cs typeface="Times New Roman" pitchFamily="18" charset="0"/>
              </a:rPr>
              <a:t>)u(t-t</a:t>
            </a:r>
            <a:r>
              <a:rPr lang="de-DE" baseline="-25000" dirty="0" smtClean="0">
                <a:latin typeface="Times New Roman" pitchFamily="18" charset="0"/>
                <a:cs typeface="Times New Roman" pitchFamily="18" charset="0"/>
              </a:rPr>
              <a:t>0</a:t>
            </a:r>
            <a:r>
              <a:rPr lang="de-DE" dirty="0" smtClean="0">
                <a:latin typeface="Times New Roman" pitchFamily="18" charset="0"/>
                <a:cs typeface="Times New Roman" pitchFamily="18" charset="0"/>
              </a:rPr>
              <a:t>)</a:t>
            </a:r>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39</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369332"/>
          </a:xfrm>
          <a:prstGeom prst="rect">
            <a:avLst/>
          </a:prstGeom>
        </p:spPr>
        <p:txBody>
          <a:bodyPr wrap="square">
            <a:spAutoFit/>
          </a:bodyPr>
          <a:lstStyle/>
          <a:p>
            <a:r>
              <a:rPr lang="de-DE" dirty="0" smtClean="0">
                <a:latin typeface="Times New Roman" pitchFamily="18" charset="0"/>
                <a:cs typeface="Times New Roman" pitchFamily="18" charset="0"/>
              </a:rPr>
              <a:t>3. The parabolic function: the integral of the ramp function </a:t>
            </a:r>
            <a:endParaRPr lang="de-DE" dirty="0">
              <a:latin typeface="Times New Roman" pitchFamily="18" charset="0"/>
              <a:cs typeface="Times New Roman" pitchFamily="18" charset="0"/>
            </a:endParaRPr>
          </a:p>
        </p:txBody>
      </p:sp>
      <p:pic>
        <p:nvPicPr>
          <p:cNvPr id="153602" name="Picture 2"/>
          <p:cNvPicPr>
            <a:picLocks noChangeAspect="1" noChangeArrowheads="1"/>
          </p:cNvPicPr>
          <p:nvPr/>
        </p:nvPicPr>
        <p:blipFill>
          <a:blip r:embed="rId3"/>
          <a:srcRect/>
          <a:stretch>
            <a:fillRect/>
          </a:stretch>
        </p:blipFill>
        <p:spPr bwMode="auto">
          <a:xfrm>
            <a:off x="1071538" y="2071678"/>
            <a:ext cx="2352675" cy="695325"/>
          </a:xfrm>
          <a:prstGeom prst="rect">
            <a:avLst/>
          </a:prstGeom>
          <a:noFill/>
          <a:ln w="9525">
            <a:noFill/>
            <a:miter lim="800000"/>
            <a:headEnd/>
            <a:tailEnd/>
          </a:ln>
          <a:effectLst/>
        </p:spPr>
      </p:pic>
      <p:pic>
        <p:nvPicPr>
          <p:cNvPr id="153603" name="Picture 3"/>
          <p:cNvPicPr>
            <a:picLocks noChangeAspect="1" noChangeArrowheads="1"/>
          </p:cNvPicPr>
          <p:nvPr/>
        </p:nvPicPr>
        <p:blipFill>
          <a:blip r:embed="rId4"/>
          <a:srcRect/>
          <a:stretch>
            <a:fillRect/>
          </a:stretch>
        </p:blipFill>
        <p:spPr bwMode="auto">
          <a:xfrm>
            <a:off x="4643438" y="1714488"/>
            <a:ext cx="2672738"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Signals &amp; Systems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286232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In order to predict and understand the behaviour of real world systems on the physical signals exciting them, we normally use conceptual models which is a way to simplify and represent the real system with another mathematical representation. Understanding this model helps in predicting the system behaviour for different excitations.</a:t>
            </a:r>
          </a:p>
          <a:p>
            <a:pPr>
              <a:buFont typeface="Arial" pitchFamily="34" charset="0"/>
              <a:buChar char="•"/>
            </a:pPr>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In modeling, signals are modeled by mathematical functions.</a:t>
            </a:r>
          </a:p>
          <a:p>
            <a:pPr>
              <a:buFont typeface="Arial" pitchFamily="34" charset="0"/>
              <a:buChar char="•"/>
            </a:pPr>
            <a:r>
              <a:rPr lang="de-DE" dirty="0" smtClean="0">
                <a:latin typeface="Times New Roman" pitchFamily="18" charset="0"/>
                <a:cs typeface="Times New Roman" pitchFamily="18" charset="0"/>
              </a:rPr>
              <a:t> In modeling, systems are modeled by mathematical equations that operate on the input signals to the system, like differential equations, or difference equations, convolution integral</a:t>
            </a:r>
          </a:p>
          <a:p>
            <a:pPr>
              <a:buFont typeface="Arial" pitchFamily="34" charset="0"/>
              <a:buChar char="•"/>
            </a:pPr>
            <a:r>
              <a:rPr lang="de-DE" dirty="0" smtClean="0">
                <a:latin typeface="Times New Roman" pitchFamily="18" charset="0"/>
                <a:cs typeface="Times New Roman" pitchFamily="18" charset="0"/>
              </a:rPr>
              <a:t> We are concerned with solving the system equations when excited by a specific signal, which gives us the expected response of the real system when excited by the physical signal.</a:t>
            </a:r>
          </a:p>
        </p:txBody>
      </p:sp>
      <p:pic>
        <p:nvPicPr>
          <p:cNvPr id="24577" name="Picture 1"/>
          <p:cNvPicPr>
            <a:picLocks noChangeAspect="1" noChangeArrowheads="1"/>
          </p:cNvPicPr>
          <p:nvPr/>
        </p:nvPicPr>
        <p:blipFill>
          <a:blip r:embed="rId3"/>
          <a:srcRect/>
          <a:stretch>
            <a:fillRect/>
          </a:stretch>
        </p:blipFill>
        <p:spPr bwMode="auto">
          <a:xfrm>
            <a:off x="2714612" y="4286256"/>
            <a:ext cx="3667125"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40</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923330"/>
          </a:xfrm>
          <a:prstGeom prst="rect">
            <a:avLst/>
          </a:prstGeom>
        </p:spPr>
        <p:txBody>
          <a:bodyPr wrap="square">
            <a:spAutoFit/>
          </a:bodyPr>
          <a:lstStyle/>
          <a:p>
            <a:r>
              <a:rPr lang="de-DE" dirty="0" smtClean="0">
                <a:latin typeface="Times New Roman" pitchFamily="18" charset="0"/>
                <a:cs typeface="Times New Roman" pitchFamily="18" charset="0"/>
              </a:rPr>
              <a:t>Representing waveforms in terms of singularity functions:</a:t>
            </a:r>
          </a:p>
          <a:p>
            <a:pPr marL="342900" indent="-342900">
              <a:buAutoNum type="arabicPeriod"/>
            </a:pPr>
            <a:r>
              <a:rPr lang="de-DE" dirty="0" smtClean="0">
                <a:latin typeface="Times New Roman" pitchFamily="18" charset="0"/>
                <a:cs typeface="Times New Roman" pitchFamily="18" charset="0"/>
              </a:rPr>
              <a:t>Drawing a function composed of singulartiy functions</a:t>
            </a:r>
          </a:p>
          <a:p>
            <a:pPr marL="342900" indent="-342900">
              <a:buAutoNum type="arabicPeriod"/>
            </a:pPr>
            <a:r>
              <a:rPr lang="de-DE" dirty="0" smtClean="0">
                <a:latin typeface="Times New Roman" pitchFamily="18" charset="0"/>
                <a:cs typeface="Times New Roman" pitchFamily="18" charset="0"/>
              </a:rPr>
              <a:t>Deriving a singularity function from a plot.</a:t>
            </a:r>
            <a:endParaRPr lang="de-DE" dirty="0">
              <a:latin typeface="Times New Roman" pitchFamily="18" charset="0"/>
              <a:cs typeface="Times New Roman" pitchFamily="18" charset="0"/>
            </a:endParaRPr>
          </a:p>
        </p:txBody>
      </p:sp>
      <p:pic>
        <p:nvPicPr>
          <p:cNvPr id="81922" name="Picture 2"/>
          <p:cNvPicPr>
            <a:picLocks noChangeAspect="1" noChangeArrowheads="1"/>
          </p:cNvPicPr>
          <p:nvPr/>
        </p:nvPicPr>
        <p:blipFill>
          <a:blip r:embed="rId3"/>
          <a:srcRect/>
          <a:stretch>
            <a:fillRect/>
          </a:stretch>
        </p:blipFill>
        <p:spPr bwMode="auto">
          <a:xfrm>
            <a:off x="500034" y="2071678"/>
            <a:ext cx="5400675" cy="1152525"/>
          </a:xfrm>
          <a:prstGeom prst="rect">
            <a:avLst/>
          </a:prstGeom>
          <a:noFill/>
          <a:ln w="9525">
            <a:noFill/>
            <a:miter lim="800000"/>
            <a:headEnd/>
            <a:tailEnd/>
          </a:ln>
          <a:effectLst/>
        </p:spPr>
      </p:pic>
      <p:pic>
        <p:nvPicPr>
          <p:cNvPr id="81923" name="Picture 3"/>
          <p:cNvPicPr>
            <a:picLocks noChangeAspect="1" noChangeArrowheads="1"/>
          </p:cNvPicPr>
          <p:nvPr/>
        </p:nvPicPr>
        <p:blipFill>
          <a:blip r:embed="rId4"/>
          <a:srcRect/>
          <a:stretch>
            <a:fillRect/>
          </a:stretch>
        </p:blipFill>
        <p:spPr bwMode="auto">
          <a:xfrm>
            <a:off x="1714480" y="3357562"/>
            <a:ext cx="4957755" cy="23653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41</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646331"/>
          </a:xfrm>
          <a:prstGeom prst="rect">
            <a:avLst/>
          </a:prstGeom>
        </p:spPr>
        <p:txBody>
          <a:bodyPr wrap="square">
            <a:spAutoFit/>
          </a:bodyPr>
          <a:lstStyle/>
          <a:p>
            <a:r>
              <a:rPr lang="de-DE" dirty="0" smtClean="0">
                <a:latin typeface="Times New Roman" pitchFamily="18" charset="0"/>
                <a:cs typeface="Times New Roman" pitchFamily="18" charset="0"/>
              </a:rPr>
              <a:t>Representing waveforms in terms of singularity functions:</a:t>
            </a:r>
          </a:p>
          <a:p>
            <a:pPr marL="342900" indent="-342900"/>
            <a:r>
              <a:rPr lang="de-DE" dirty="0" smtClean="0">
                <a:latin typeface="Times New Roman" pitchFamily="18" charset="0"/>
                <a:cs typeface="Times New Roman" pitchFamily="18" charset="0"/>
              </a:rPr>
              <a:t>2. Deriving a singularity function from a plot.</a:t>
            </a:r>
            <a:endParaRPr lang="de-DE" dirty="0">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3"/>
          <a:srcRect/>
          <a:stretch>
            <a:fillRect/>
          </a:stretch>
        </p:blipFill>
        <p:spPr bwMode="auto">
          <a:xfrm>
            <a:off x="1785918" y="2500306"/>
            <a:ext cx="4533900" cy="1781175"/>
          </a:xfrm>
          <a:prstGeom prst="rect">
            <a:avLst/>
          </a:prstGeom>
          <a:noFill/>
          <a:ln w="9525">
            <a:noFill/>
            <a:miter lim="800000"/>
            <a:headEnd/>
            <a:tailEnd/>
          </a:ln>
          <a:effectLst/>
        </p:spPr>
      </p:pic>
      <p:pic>
        <p:nvPicPr>
          <p:cNvPr id="82947" name="Picture 3"/>
          <p:cNvPicPr>
            <a:picLocks noChangeAspect="1" noChangeArrowheads="1"/>
          </p:cNvPicPr>
          <p:nvPr/>
        </p:nvPicPr>
        <p:blipFill>
          <a:blip r:embed="rId4"/>
          <a:srcRect/>
          <a:stretch>
            <a:fillRect/>
          </a:stretch>
        </p:blipFill>
        <p:spPr bwMode="auto">
          <a:xfrm>
            <a:off x="1571604" y="4786322"/>
            <a:ext cx="5495925" cy="36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42</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Rectangle 11"/>
          <p:cNvSpPr/>
          <p:nvPr/>
        </p:nvSpPr>
        <p:spPr>
          <a:xfrm>
            <a:off x="357158" y="1142984"/>
            <a:ext cx="8643966" cy="923330"/>
          </a:xfrm>
          <a:prstGeom prst="rect">
            <a:avLst/>
          </a:prstGeom>
        </p:spPr>
        <p:txBody>
          <a:bodyPr wrap="square">
            <a:spAutoFit/>
          </a:bodyPr>
          <a:lstStyle/>
          <a:p>
            <a:r>
              <a:rPr lang="de-DE" dirty="0" smtClean="0">
                <a:latin typeface="Times New Roman" pitchFamily="18" charset="0"/>
                <a:cs typeface="Times New Roman" pitchFamily="18" charset="0"/>
              </a:rPr>
              <a:t>Representing waveforms in terms of singularity functions:</a:t>
            </a:r>
          </a:p>
          <a:p>
            <a:pPr marL="342900" indent="-342900"/>
            <a:r>
              <a:rPr lang="de-DE" dirty="0" smtClean="0">
                <a:latin typeface="Times New Roman" pitchFamily="18" charset="0"/>
                <a:cs typeface="Times New Roman" pitchFamily="18" charset="0"/>
              </a:rPr>
              <a:t>2. Deriving a singularity function from a plot: two ways, the addition of singularity functions, or switching them by the step function(multiplication)</a:t>
            </a:r>
            <a:endParaRPr lang="de-DE" dirty="0">
              <a:latin typeface="Times New Roman" pitchFamily="18" charset="0"/>
              <a:cs typeface="Times New Roman" pitchFamily="18" charset="0"/>
            </a:endParaRPr>
          </a:p>
        </p:txBody>
      </p:sp>
      <p:pic>
        <p:nvPicPr>
          <p:cNvPr id="135170" name="Picture 2"/>
          <p:cNvPicPr>
            <a:picLocks noChangeAspect="1" noChangeArrowheads="1"/>
          </p:cNvPicPr>
          <p:nvPr/>
        </p:nvPicPr>
        <p:blipFill>
          <a:blip r:embed="rId3"/>
          <a:srcRect/>
          <a:stretch>
            <a:fillRect/>
          </a:stretch>
        </p:blipFill>
        <p:spPr bwMode="auto">
          <a:xfrm>
            <a:off x="285720" y="2143116"/>
            <a:ext cx="3476625" cy="3505200"/>
          </a:xfrm>
          <a:prstGeom prst="rect">
            <a:avLst/>
          </a:prstGeom>
          <a:noFill/>
          <a:ln w="9525">
            <a:noFill/>
            <a:miter lim="800000"/>
            <a:headEnd/>
            <a:tailEnd/>
          </a:ln>
          <a:effectLst/>
        </p:spPr>
      </p:pic>
      <p:pic>
        <p:nvPicPr>
          <p:cNvPr id="135171" name="Picture 3"/>
          <p:cNvPicPr>
            <a:picLocks noChangeAspect="1" noChangeArrowheads="1"/>
          </p:cNvPicPr>
          <p:nvPr/>
        </p:nvPicPr>
        <p:blipFill>
          <a:blip r:embed="rId4"/>
          <a:srcRect/>
          <a:stretch>
            <a:fillRect/>
          </a:stretch>
        </p:blipFill>
        <p:spPr bwMode="auto">
          <a:xfrm>
            <a:off x="3143240" y="2571744"/>
            <a:ext cx="5667375" cy="600075"/>
          </a:xfrm>
          <a:prstGeom prst="rect">
            <a:avLst/>
          </a:prstGeom>
          <a:noFill/>
          <a:ln w="9525">
            <a:noFill/>
            <a:miter lim="800000"/>
            <a:headEnd/>
            <a:tailEnd/>
          </a:ln>
          <a:effectLst/>
        </p:spPr>
      </p:pic>
      <p:pic>
        <p:nvPicPr>
          <p:cNvPr id="135172" name="Picture 4"/>
          <p:cNvPicPr>
            <a:picLocks noChangeAspect="1" noChangeArrowheads="1"/>
          </p:cNvPicPr>
          <p:nvPr/>
        </p:nvPicPr>
        <p:blipFill>
          <a:blip r:embed="rId5"/>
          <a:srcRect/>
          <a:stretch>
            <a:fillRect/>
          </a:stretch>
        </p:blipFill>
        <p:spPr bwMode="auto">
          <a:xfrm>
            <a:off x="4000496" y="4857760"/>
            <a:ext cx="2743200" cy="31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43</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98" cy="646331"/>
          </a:xfrm>
          <a:prstGeom prst="rect">
            <a:avLst/>
          </a:prstGeom>
        </p:spPr>
        <p:txBody>
          <a:bodyPr wrap="square">
            <a:spAutoFit/>
          </a:bodyPr>
          <a:lstStyle/>
          <a:p>
            <a:r>
              <a:rPr lang="de-DE" b="1" dirty="0" smtClean="0">
                <a:latin typeface="Times New Roman" pitchFamily="18" charset="0"/>
                <a:cs typeface="Times New Roman" pitchFamily="18" charset="0"/>
              </a:rPr>
              <a:t>Frequency domain representation of compex exponentials and the concept of spectrum or spectral density:</a:t>
            </a:r>
            <a:endParaRPr lang="de-DE" b="1" dirty="0"/>
          </a:p>
        </p:txBody>
      </p:sp>
      <p:sp>
        <p:nvSpPr>
          <p:cNvPr id="17" name="Rectangle 16"/>
          <p:cNvSpPr/>
          <p:nvPr/>
        </p:nvSpPr>
        <p:spPr>
          <a:xfrm>
            <a:off x="357158" y="1785926"/>
            <a:ext cx="8643966" cy="1754326"/>
          </a:xfrm>
          <a:prstGeom prst="rect">
            <a:avLst/>
          </a:prstGeom>
        </p:spPr>
        <p:txBody>
          <a:bodyPr wrap="square">
            <a:spAutoFit/>
          </a:bodyPr>
          <a:lstStyle/>
          <a:p>
            <a:r>
              <a:rPr lang="de-DE" dirty="0" smtClean="0">
                <a:latin typeface="Times New Roman" pitchFamily="18" charset="0"/>
                <a:cs typeface="Times New Roman" pitchFamily="18" charset="0"/>
              </a:rPr>
              <a:t>The power spectral density of a power signal:</a:t>
            </a:r>
          </a:p>
          <a:p>
            <a:r>
              <a:rPr lang="de-DE" dirty="0" smtClean="0">
                <a:latin typeface="Times New Roman" pitchFamily="18" charset="0"/>
                <a:cs typeface="Times New Roman" pitchFamily="18" charset="0"/>
              </a:rPr>
              <a:t>To find the power from the frequency domain representation of the signal a power spectral denstiy function         is defined whose integral is the total power. The unit of the power spectral density is Watt/Hz.</a:t>
            </a:r>
          </a:p>
          <a:p>
            <a:endParaRPr lang="de-DE" dirty="0" smtClean="0">
              <a:latin typeface="Times New Roman" pitchFamily="18" charset="0"/>
              <a:cs typeface="Times New Roman" pitchFamily="18" charset="0"/>
            </a:endParaRPr>
          </a:p>
          <a:p>
            <a:endParaRPr lang="de-DE" dirty="0"/>
          </a:p>
        </p:txBody>
      </p:sp>
      <p:sp>
        <p:nvSpPr>
          <p:cNvPr id="16" name="Rectangle 15"/>
          <p:cNvSpPr/>
          <p:nvPr/>
        </p:nvSpPr>
        <p:spPr>
          <a:xfrm>
            <a:off x="428596" y="4000504"/>
            <a:ext cx="8358246" cy="923330"/>
          </a:xfrm>
          <a:prstGeom prst="rect">
            <a:avLst/>
          </a:prstGeom>
        </p:spPr>
        <p:txBody>
          <a:bodyPr wrap="square">
            <a:spAutoFit/>
          </a:bodyPr>
          <a:lstStyle/>
          <a:p>
            <a:r>
              <a:rPr lang="de-DE" dirty="0" smtClean="0">
                <a:latin typeface="Times New Roman" pitchFamily="18" charset="0"/>
                <a:cs typeface="Times New Roman" pitchFamily="18" charset="0"/>
              </a:rPr>
              <a:t>The energy spectral density of an energy signal:To find the energy from the frequency domain representation of the signal an energy spectral denstiy function         is defined whose integral is the total power. The unit of the power spectral density is Joule/Hz.</a:t>
            </a:r>
          </a:p>
        </p:txBody>
      </p:sp>
      <p:pic>
        <p:nvPicPr>
          <p:cNvPr id="143362" name="Picture 2"/>
          <p:cNvPicPr>
            <a:picLocks noChangeAspect="1" noChangeArrowheads="1"/>
          </p:cNvPicPr>
          <p:nvPr/>
        </p:nvPicPr>
        <p:blipFill>
          <a:blip r:embed="rId3"/>
          <a:srcRect/>
          <a:stretch>
            <a:fillRect/>
          </a:stretch>
        </p:blipFill>
        <p:spPr bwMode="auto">
          <a:xfrm>
            <a:off x="7019945" y="4357694"/>
            <a:ext cx="409575" cy="257175"/>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4"/>
          <a:srcRect/>
          <a:stretch>
            <a:fillRect/>
          </a:stretch>
        </p:blipFill>
        <p:spPr bwMode="auto">
          <a:xfrm>
            <a:off x="3500430" y="5286388"/>
            <a:ext cx="1495425" cy="533400"/>
          </a:xfrm>
          <a:prstGeom prst="rect">
            <a:avLst/>
          </a:prstGeom>
          <a:noFill/>
          <a:ln w="9525">
            <a:noFill/>
            <a:miter lim="800000"/>
            <a:headEnd/>
            <a:tailEnd/>
          </a:ln>
          <a:effectLst/>
        </p:spPr>
      </p:pic>
      <p:pic>
        <p:nvPicPr>
          <p:cNvPr id="143364" name="Picture 4"/>
          <p:cNvPicPr>
            <a:picLocks noChangeAspect="1" noChangeArrowheads="1"/>
          </p:cNvPicPr>
          <p:nvPr/>
        </p:nvPicPr>
        <p:blipFill>
          <a:blip r:embed="rId5"/>
          <a:srcRect/>
          <a:stretch>
            <a:fillRect/>
          </a:stretch>
        </p:blipFill>
        <p:spPr bwMode="auto">
          <a:xfrm>
            <a:off x="2000232" y="2428868"/>
            <a:ext cx="371475" cy="257175"/>
          </a:xfrm>
          <a:prstGeom prst="rect">
            <a:avLst/>
          </a:prstGeom>
          <a:noFill/>
          <a:ln w="9525">
            <a:noFill/>
            <a:miter lim="800000"/>
            <a:headEnd/>
            <a:tailEnd/>
          </a:ln>
          <a:effectLst/>
        </p:spPr>
      </p:pic>
      <p:pic>
        <p:nvPicPr>
          <p:cNvPr id="143365" name="Picture 5"/>
          <p:cNvPicPr>
            <a:picLocks noChangeAspect="1" noChangeArrowheads="1"/>
          </p:cNvPicPr>
          <p:nvPr/>
        </p:nvPicPr>
        <p:blipFill>
          <a:blip r:embed="rId6"/>
          <a:srcRect/>
          <a:stretch>
            <a:fillRect/>
          </a:stretch>
        </p:blipFill>
        <p:spPr bwMode="auto">
          <a:xfrm>
            <a:off x="3500430" y="3214686"/>
            <a:ext cx="1457325"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44</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5" name="Rectangle 14"/>
          <p:cNvSpPr/>
          <p:nvPr/>
        </p:nvSpPr>
        <p:spPr>
          <a:xfrm>
            <a:off x="357158" y="1142984"/>
            <a:ext cx="8643998" cy="646331"/>
          </a:xfrm>
          <a:prstGeom prst="rect">
            <a:avLst/>
          </a:prstGeom>
        </p:spPr>
        <p:txBody>
          <a:bodyPr wrap="square">
            <a:spAutoFit/>
          </a:bodyPr>
          <a:lstStyle/>
          <a:p>
            <a:r>
              <a:rPr lang="de-DE" b="1" dirty="0" smtClean="0">
                <a:latin typeface="Times New Roman" pitchFamily="18" charset="0"/>
                <a:cs typeface="Times New Roman" pitchFamily="18" charset="0"/>
              </a:rPr>
              <a:t>Frequency domain representation of compex exponentials and the concept of spectrum or spectral density:</a:t>
            </a:r>
            <a:endParaRPr lang="de-DE" b="1" dirty="0"/>
          </a:p>
        </p:txBody>
      </p:sp>
      <p:sp>
        <p:nvSpPr>
          <p:cNvPr id="17" name="Rectangle 16"/>
          <p:cNvSpPr/>
          <p:nvPr/>
        </p:nvSpPr>
        <p:spPr>
          <a:xfrm>
            <a:off x="357158" y="1785926"/>
            <a:ext cx="8643966" cy="1477328"/>
          </a:xfrm>
          <a:prstGeom prst="rect">
            <a:avLst/>
          </a:prstGeom>
        </p:spPr>
        <p:txBody>
          <a:bodyPr wrap="square">
            <a:spAutoFit/>
          </a:bodyPr>
          <a:lstStyle/>
          <a:p>
            <a:r>
              <a:rPr lang="de-DE" dirty="0" smtClean="0">
                <a:latin typeface="Times New Roman" pitchFamily="18" charset="0"/>
                <a:cs typeface="Times New Roman" pitchFamily="18" charset="0"/>
              </a:rPr>
              <a:t>The power spectral density of a power signal example:to get the power spectrum from the amplitude spectrum we square the rms value of the amplitude for SSB and square the amplitude in DSB:</a:t>
            </a:r>
          </a:p>
          <a:p>
            <a:endParaRPr lang="de-DE" dirty="0" smtClean="0">
              <a:latin typeface="Times New Roman" pitchFamily="18" charset="0"/>
              <a:cs typeface="Times New Roman" pitchFamily="18" charset="0"/>
            </a:endParaRPr>
          </a:p>
          <a:p>
            <a:endParaRPr lang="de-DE" dirty="0"/>
          </a:p>
        </p:txBody>
      </p:sp>
      <p:pic>
        <p:nvPicPr>
          <p:cNvPr id="143365" name="Picture 5"/>
          <p:cNvPicPr>
            <a:picLocks noChangeAspect="1" noChangeArrowheads="1"/>
          </p:cNvPicPr>
          <p:nvPr/>
        </p:nvPicPr>
        <p:blipFill>
          <a:blip r:embed="rId3"/>
          <a:srcRect/>
          <a:stretch>
            <a:fillRect/>
          </a:stretch>
        </p:blipFill>
        <p:spPr bwMode="auto">
          <a:xfrm>
            <a:off x="3000364" y="5286388"/>
            <a:ext cx="1457325" cy="523875"/>
          </a:xfrm>
          <a:prstGeom prst="rect">
            <a:avLst/>
          </a:prstGeom>
          <a:noFill/>
          <a:ln w="9525">
            <a:noFill/>
            <a:miter lim="800000"/>
            <a:headEnd/>
            <a:tailEnd/>
          </a:ln>
          <a:effectLst/>
        </p:spPr>
      </p:pic>
      <p:pic>
        <p:nvPicPr>
          <p:cNvPr id="144386" name="Picture 2"/>
          <p:cNvPicPr>
            <a:picLocks noChangeAspect="1" noChangeArrowheads="1"/>
          </p:cNvPicPr>
          <p:nvPr/>
        </p:nvPicPr>
        <p:blipFill>
          <a:blip r:embed="rId4"/>
          <a:srcRect/>
          <a:stretch>
            <a:fillRect/>
          </a:stretch>
        </p:blipFill>
        <p:spPr bwMode="auto">
          <a:xfrm>
            <a:off x="3286116" y="2500306"/>
            <a:ext cx="4524375" cy="1866900"/>
          </a:xfrm>
          <a:prstGeom prst="rect">
            <a:avLst/>
          </a:prstGeom>
          <a:noFill/>
          <a:ln w="9525">
            <a:noFill/>
            <a:miter lim="800000"/>
            <a:headEnd/>
            <a:tailEnd/>
          </a:ln>
          <a:effectLst/>
        </p:spPr>
      </p:pic>
      <p:pic>
        <p:nvPicPr>
          <p:cNvPr id="18" name="Picture 5"/>
          <p:cNvPicPr>
            <a:picLocks noChangeAspect="1" noChangeArrowheads="1"/>
          </p:cNvPicPr>
          <p:nvPr/>
        </p:nvPicPr>
        <p:blipFill>
          <a:blip r:embed="rId5"/>
          <a:srcRect/>
          <a:stretch>
            <a:fillRect/>
          </a:stretch>
        </p:blipFill>
        <p:spPr bwMode="auto">
          <a:xfrm>
            <a:off x="714348" y="3714752"/>
            <a:ext cx="1714500" cy="257175"/>
          </a:xfrm>
          <a:prstGeom prst="rect">
            <a:avLst/>
          </a:prstGeom>
          <a:noFill/>
          <a:ln w="9525">
            <a:noFill/>
            <a:miter lim="800000"/>
            <a:headEnd/>
            <a:tailEnd/>
          </a:ln>
          <a:effectLst/>
        </p:spPr>
      </p:pic>
      <p:sp>
        <p:nvSpPr>
          <p:cNvPr id="19" name="Rectangle 18"/>
          <p:cNvSpPr/>
          <p:nvPr/>
        </p:nvSpPr>
        <p:spPr>
          <a:xfrm>
            <a:off x="642910" y="3143248"/>
            <a:ext cx="1973617" cy="369332"/>
          </a:xfrm>
          <a:prstGeom prst="rect">
            <a:avLst/>
          </a:prstGeom>
        </p:spPr>
        <p:txBody>
          <a:bodyPr wrap="none">
            <a:spAutoFit/>
          </a:bodyPr>
          <a:lstStyle/>
          <a:p>
            <a:r>
              <a:rPr lang="de-DE" dirty="0" smtClean="0">
                <a:latin typeface="Times New Roman" pitchFamily="18" charset="0"/>
                <a:cs typeface="Times New Roman" pitchFamily="18" charset="0"/>
              </a:rPr>
              <a:t>Power spectrum in </a:t>
            </a:r>
            <a:endParaRPr lang="de-DE" dirty="0"/>
          </a:p>
        </p:txBody>
      </p:sp>
      <p:pic>
        <p:nvPicPr>
          <p:cNvPr id="20" name="Picture 4"/>
          <p:cNvPicPr>
            <a:picLocks noChangeAspect="1" noChangeArrowheads="1"/>
          </p:cNvPicPr>
          <p:nvPr/>
        </p:nvPicPr>
        <p:blipFill>
          <a:blip r:embed="rId6"/>
          <a:srcRect/>
          <a:stretch>
            <a:fillRect/>
          </a:stretch>
        </p:blipFill>
        <p:spPr bwMode="auto">
          <a:xfrm>
            <a:off x="642910" y="4071942"/>
            <a:ext cx="2609850" cy="962025"/>
          </a:xfrm>
          <a:prstGeom prst="rect">
            <a:avLst/>
          </a:prstGeom>
          <a:noFill/>
          <a:ln w="9525">
            <a:noFill/>
            <a:miter lim="800000"/>
            <a:headEnd/>
            <a:tailEnd/>
          </a:ln>
          <a:effectLst/>
        </p:spPr>
      </p:pic>
      <p:sp>
        <p:nvSpPr>
          <p:cNvPr id="21" name="Rectangle 20"/>
          <p:cNvSpPr/>
          <p:nvPr/>
        </p:nvSpPr>
        <p:spPr>
          <a:xfrm>
            <a:off x="4500562" y="5357826"/>
            <a:ext cx="1066318" cy="369332"/>
          </a:xfrm>
          <a:prstGeom prst="rect">
            <a:avLst/>
          </a:prstGeom>
        </p:spPr>
        <p:txBody>
          <a:bodyPr wrap="none">
            <a:spAutoFit/>
          </a:bodyPr>
          <a:lstStyle/>
          <a:p>
            <a:r>
              <a:rPr lang="de-DE" dirty="0" smtClean="0"/>
              <a:t>= (A^2)/2</a:t>
            </a:r>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45</a:t>
            </a:fld>
            <a:endParaRPr lang="en-US"/>
          </a:p>
        </p:txBody>
      </p:sp>
      <p:cxnSp>
        <p:nvCxnSpPr>
          <p:cNvPr id="9" name="Straight Connector 8"/>
          <p:cNvCxnSpPr/>
          <p:nvPr/>
        </p:nvCxnSpPr>
        <p:spPr>
          <a:xfrm rot="10800000">
            <a:off x="428596" y="1071546"/>
            <a:ext cx="185738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Common Signals</a:t>
            </a:r>
            <a:endParaRPr kumimoji="0" lang="de-DE"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9" name="Rectangle 18"/>
          <p:cNvSpPr/>
          <p:nvPr/>
        </p:nvSpPr>
        <p:spPr>
          <a:xfrm>
            <a:off x="357158" y="1000108"/>
            <a:ext cx="4115229" cy="369332"/>
          </a:xfrm>
          <a:prstGeom prst="rect">
            <a:avLst/>
          </a:prstGeom>
        </p:spPr>
        <p:txBody>
          <a:bodyPr wrap="none">
            <a:spAutoFit/>
          </a:bodyPr>
          <a:lstStyle/>
          <a:p>
            <a:r>
              <a:rPr lang="de-DE" dirty="0" smtClean="0">
                <a:latin typeface="Times New Roman" pitchFamily="18" charset="0"/>
                <a:cs typeface="Times New Roman" pitchFamily="18" charset="0"/>
              </a:rPr>
              <a:t>Example power spectrum and total power:</a:t>
            </a:r>
            <a:endParaRPr lang="de-DE" dirty="0"/>
          </a:p>
        </p:txBody>
      </p:sp>
      <p:pic>
        <p:nvPicPr>
          <p:cNvPr id="145411" name="Picture 3"/>
          <p:cNvPicPr>
            <a:picLocks noChangeAspect="1" noChangeArrowheads="1"/>
          </p:cNvPicPr>
          <p:nvPr/>
        </p:nvPicPr>
        <p:blipFill>
          <a:blip r:embed="rId3"/>
          <a:srcRect/>
          <a:stretch>
            <a:fillRect/>
          </a:stretch>
        </p:blipFill>
        <p:spPr bwMode="auto">
          <a:xfrm>
            <a:off x="2071670" y="4500570"/>
            <a:ext cx="4581518" cy="1766934"/>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a:srcRect/>
          <a:stretch>
            <a:fillRect/>
          </a:stretch>
        </p:blipFill>
        <p:spPr bwMode="auto">
          <a:xfrm>
            <a:off x="428596" y="1357298"/>
            <a:ext cx="6348430" cy="3147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46</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Characteristics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Rectangle 9"/>
          <p:cNvSpPr/>
          <p:nvPr/>
        </p:nvSpPr>
        <p:spPr>
          <a:xfrm>
            <a:off x="428596" y="1148348"/>
            <a:ext cx="3770648" cy="3139321"/>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Even and Odd signals:</a:t>
            </a:r>
          </a:p>
          <a:p>
            <a:r>
              <a:rPr lang="de-DE" dirty="0" smtClean="0">
                <a:latin typeface="Times New Roman" pitchFamily="18" charset="0"/>
                <a:cs typeface="Times New Roman" pitchFamily="18" charset="0"/>
              </a:rPr>
              <a:t>A signal is said to be even if x(-t)=x(t)</a:t>
            </a: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endParaRPr lang="de-DE" dirty="0" smtClean="0">
              <a:latin typeface="Times New Roman" pitchFamily="18" charset="0"/>
              <a:cs typeface="Times New Roman" pitchFamily="18" charset="0"/>
            </a:endParaRPr>
          </a:p>
          <a:p>
            <a:r>
              <a:rPr lang="de-DE" dirty="0" smtClean="0">
                <a:latin typeface="Times New Roman" pitchFamily="18" charset="0"/>
                <a:cs typeface="Times New Roman" pitchFamily="18" charset="0"/>
              </a:rPr>
              <a:t>A signal is said to be odd if x(-t)=- x(t)</a:t>
            </a:r>
            <a:endParaRPr lang="de-DE" dirty="0"/>
          </a:p>
        </p:txBody>
      </p:sp>
      <p:pic>
        <p:nvPicPr>
          <p:cNvPr id="187395" name="Picture 3"/>
          <p:cNvPicPr>
            <a:picLocks noChangeAspect="1" noChangeArrowheads="1"/>
          </p:cNvPicPr>
          <p:nvPr/>
        </p:nvPicPr>
        <p:blipFill>
          <a:blip r:embed="rId3"/>
          <a:srcRect/>
          <a:stretch>
            <a:fillRect/>
          </a:stretch>
        </p:blipFill>
        <p:spPr bwMode="auto">
          <a:xfrm>
            <a:off x="5353054" y="857232"/>
            <a:ext cx="3790946" cy="1597495"/>
          </a:xfrm>
          <a:prstGeom prst="rect">
            <a:avLst/>
          </a:prstGeom>
          <a:noFill/>
          <a:ln w="9525">
            <a:noFill/>
            <a:miter lim="800000"/>
            <a:headEnd/>
            <a:tailEnd/>
          </a:ln>
          <a:effectLst/>
        </p:spPr>
      </p:pic>
      <p:pic>
        <p:nvPicPr>
          <p:cNvPr id="187396" name="Picture 4"/>
          <p:cNvPicPr>
            <a:picLocks noChangeAspect="1" noChangeArrowheads="1"/>
          </p:cNvPicPr>
          <p:nvPr/>
        </p:nvPicPr>
        <p:blipFill>
          <a:blip r:embed="rId4"/>
          <a:srcRect/>
          <a:stretch>
            <a:fillRect/>
          </a:stretch>
        </p:blipFill>
        <p:spPr bwMode="auto">
          <a:xfrm>
            <a:off x="4929190" y="2714620"/>
            <a:ext cx="3729034" cy="2150074"/>
          </a:xfrm>
          <a:prstGeom prst="rect">
            <a:avLst/>
          </a:prstGeom>
          <a:noFill/>
          <a:ln w="9525">
            <a:noFill/>
            <a:miter lim="800000"/>
            <a:headEnd/>
            <a:tailEnd/>
          </a:ln>
          <a:effectLst/>
        </p:spPr>
      </p:pic>
      <p:pic>
        <p:nvPicPr>
          <p:cNvPr id="154625" name="Picture 1"/>
          <p:cNvPicPr>
            <a:picLocks noChangeAspect="1" noChangeArrowheads="1"/>
          </p:cNvPicPr>
          <p:nvPr/>
        </p:nvPicPr>
        <p:blipFill>
          <a:blip r:embed="rId5"/>
          <a:srcRect/>
          <a:stretch>
            <a:fillRect/>
          </a:stretch>
        </p:blipFill>
        <p:spPr bwMode="auto">
          <a:xfrm>
            <a:off x="1071538" y="1928802"/>
            <a:ext cx="1809750" cy="304800"/>
          </a:xfrm>
          <a:prstGeom prst="rect">
            <a:avLst/>
          </a:prstGeom>
          <a:noFill/>
          <a:ln w="9525">
            <a:noFill/>
            <a:miter lim="800000"/>
            <a:headEnd/>
            <a:tailEnd/>
          </a:ln>
          <a:effectLst/>
        </p:spPr>
      </p:pic>
      <p:pic>
        <p:nvPicPr>
          <p:cNvPr id="154626" name="Picture 2"/>
          <p:cNvPicPr>
            <a:picLocks noChangeAspect="1" noChangeArrowheads="1"/>
          </p:cNvPicPr>
          <p:nvPr/>
        </p:nvPicPr>
        <p:blipFill>
          <a:blip r:embed="rId6"/>
          <a:srcRect/>
          <a:stretch>
            <a:fillRect/>
          </a:stretch>
        </p:blipFill>
        <p:spPr bwMode="auto">
          <a:xfrm>
            <a:off x="1142976" y="4357694"/>
            <a:ext cx="1905000"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47</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Characteristics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Rectangle 9"/>
          <p:cNvSpPr/>
          <p:nvPr/>
        </p:nvSpPr>
        <p:spPr>
          <a:xfrm>
            <a:off x="428596" y="1148348"/>
            <a:ext cx="2547492"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Even and Odd signals:</a:t>
            </a:r>
            <a:endParaRPr lang="de-DE" dirty="0" smtClean="0">
              <a:latin typeface="Times New Roman" pitchFamily="18" charset="0"/>
              <a:cs typeface="Times New Roman" pitchFamily="18" charset="0"/>
            </a:endParaRPr>
          </a:p>
        </p:txBody>
      </p:sp>
      <p:pic>
        <p:nvPicPr>
          <p:cNvPr id="177154" name="Picture 2"/>
          <p:cNvPicPr>
            <a:picLocks noChangeAspect="1" noChangeArrowheads="1"/>
          </p:cNvPicPr>
          <p:nvPr/>
        </p:nvPicPr>
        <p:blipFill>
          <a:blip r:embed="rId3"/>
          <a:srcRect/>
          <a:stretch>
            <a:fillRect/>
          </a:stretch>
        </p:blipFill>
        <p:spPr bwMode="auto">
          <a:xfrm>
            <a:off x="500034" y="1571612"/>
            <a:ext cx="7534275" cy="457200"/>
          </a:xfrm>
          <a:prstGeom prst="rect">
            <a:avLst/>
          </a:prstGeom>
          <a:noFill/>
          <a:ln w="9525">
            <a:noFill/>
            <a:miter lim="800000"/>
            <a:headEnd/>
            <a:tailEnd/>
          </a:ln>
          <a:effectLst/>
        </p:spPr>
      </p:pic>
      <p:pic>
        <p:nvPicPr>
          <p:cNvPr id="177155" name="Picture 3"/>
          <p:cNvPicPr>
            <a:picLocks noChangeAspect="1" noChangeArrowheads="1"/>
          </p:cNvPicPr>
          <p:nvPr/>
        </p:nvPicPr>
        <p:blipFill>
          <a:blip r:embed="rId4"/>
          <a:srcRect/>
          <a:stretch>
            <a:fillRect/>
          </a:stretch>
        </p:blipFill>
        <p:spPr bwMode="auto">
          <a:xfrm>
            <a:off x="2928926" y="2214554"/>
            <a:ext cx="2028825" cy="342900"/>
          </a:xfrm>
          <a:prstGeom prst="rect">
            <a:avLst/>
          </a:prstGeom>
          <a:noFill/>
          <a:ln w="9525">
            <a:noFill/>
            <a:miter lim="800000"/>
            <a:headEnd/>
            <a:tailEnd/>
          </a:ln>
          <a:effectLst/>
        </p:spPr>
      </p:pic>
      <p:pic>
        <p:nvPicPr>
          <p:cNvPr id="177156" name="Picture 4"/>
          <p:cNvPicPr>
            <a:picLocks noChangeAspect="1" noChangeArrowheads="1"/>
          </p:cNvPicPr>
          <p:nvPr/>
        </p:nvPicPr>
        <p:blipFill>
          <a:blip r:embed="rId5"/>
          <a:srcRect/>
          <a:stretch>
            <a:fillRect/>
          </a:stretch>
        </p:blipFill>
        <p:spPr bwMode="auto">
          <a:xfrm>
            <a:off x="714348" y="2714620"/>
            <a:ext cx="7534275" cy="333375"/>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srcRect/>
          <a:stretch>
            <a:fillRect/>
          </a:stretch>
        </p:blipFill>
        <p:spPr bwMode="auto">
          <a:xfrm>
            <a:off x="2519363" y="3200400"/>
            <a:ext cx="4105275" cy="457200"/>
          </a:xfrm>
          <a:prstGeom prst="rect">
            <a:avLst/>
          </a:prstGeom>
          <a:noFill/>
          <a:ln w="9525">
            <a:noFill/>
            <a:miter lim="800000"/>
            <a:headEnd/>
            <a:tailEnd/>
          </a:ln>
          <a:effectLst/>
        </p:spPr>
      </p:pic>
      <p:sp>
        <p:nvSpPr>
          <p:cNvPr id="16" name="Rectangle 15"/>
          <p:cNvSpPr/>
          <p:nvPr/>
        </p:nvSpPr>
        <p:spPr>
          <a:xfrm>
            <a:off x="642910" y="3857628"/>
            <a:ext cx="5431936" cy="369332"/>
          </a:xfrm>
          <a:prstGeom prst="rect">
            <a:avLst/>
          </a:prstGeom>
        </p:spPr>
        <p:txBody>
          <a:bodyPr wrap="none">
            <a:spAutoFit/>
          </a:bodyPr>
          <a:lstStyle/>
          <a:p>
            <a:r>
              <a:rPr lang="de-DE" b="1" dirty="0" smtClean="0">
                <a:latin typeface="Times New Roman" pitchFamily="18" charset="0"/>
                <a:cs typeface="Times New Roman" pitchFamily="18" charset="0"/>
              </a:rPr>
              <a:t>Solving the two equations for the even and odd parts:</a:t>
            </a:r>
            <a:endParaRPr lang="de-DE" dirty="0"/>
          </a:p>
        </p:txBody>
      </p:sp>
      <p:pic>
        <p:nvPicPr>
          <p:cNvPr id="177158" name="Picture 6"/>
          <p:cNvPicPr>
            <a:picLocks noChangeAspect="1" noChangeArrowheads="1"/>
          </p:cNvPicPr>
          <p:nvPr/>
        </p:nvPicPr>
        <p:blipFill>
          <a:blip r:embed="rId7"/>
          <a:srcRect/>
          <a:stretch>
            <a:fillRect/>
          </a:stretch>
        </p:blipFill>
        <p:spPr bwMode="auto">
          <a:xfrm>
            <a:off x="1000100" y="4286256"/>
            <a:ext cx="2333625" cy="533400"/>
          </a:xfrm>
          <a:prstGeom prst="rect">
            <a:avLst/>
          </a:prstGeom>
          <a:noFill/>
          <a:ln w="9525">
            <a:noFill/>
            <a:miter lim="800000"/>
            <a:headEnd/>
            <a:tailEnd/>
          </a:ln>
          <a:effectLst/>
        </p:spPr>
      </p:pic>
      <p:pic>
        <p:nvPicPr>
          <p:cNvPr id="177159" name="Picture 7"/>
          <p:cNvPicPr>
            <a:picLocks noChangeAspect="1" noChangeArrowheads="1"/>
          </p:cNvPicPr>
          <p:nvPr/>
        </p:nvPicPr>
        <p:blipFill>
          <a:blip r:embed="rId8"/>
          <a:srcRect/>
          <a:stretch>
            <a:fillRect/>
          </a:stretch>
        </p:blipFill>
        <p:spPr bwMode="auto">
          <a:xfrm>
            <a:off x="4000496" y="4214818"/>
            <a:ext cx="2286000" cy="581025"/>
          </a:xfrm>
          <a:prstGeom prst="rect">
            <a:avLst/>
          </a:prstGeom>
          <a:noFill/>
          <a:ln w="9525">
            <a:noFill/>
            <a:miter lim="800000"/>
            <a:headEnd/>
            <a:tailEnd/>
          </a:ln>
          <a:effectLst/>
        </p:spPr>
      </p:pic>
      <p:pic>
        <p:nvPicPr>
          <p:cNvPr id="177160" name="Picture 8"/>
          <p:cNvPicPr>
            <a:picLocks noChangeAspect="1" noChangeArrowheads="1"/>
          </p:cNvPicPr>
          <p:nvPr/>
        </p:nvPicPr>
        <p:blipFill>
          <a:blip r:embed="rId9"/>
          <a:srcRect/>
          <a:stretch>
            <a:fillRect/>
          </a:stretch>
        </p:blipFill>
        <p:spPr bwMode="auto">
          <a:xfrm>
            <a:off x="3714744" y="4857760"/>
            <a:ext cx="2686050" cy="723900"/>
          </a:xfrm>
          <a:prstGeom prst="rect">
            <a:avLst/>
          </a:prstGeom>
          <a:noFill/>
          <a:ln w="9525">
            <a:noFill/>
            <a:miter lim="800000"/>
            <a:headEnd/>
            <a:tailEnd/>
          </a:ln>
          <a:effectLst/>
        </p:spPr>
      </p:pic>
      <p:pic>
        <p:nvPicPr>
          <p:cNvPr id="177161" name="Picture 9"/>
          <p:cNvPicPr>
            <a:picLocks noChangeAspect="1" noChangeArrowheads="1"/>
          </p:cNvPicPr>
          <p:nvPr/>
        </p:nvPicPr>
        <p:blipFill>
          <a:blip r:embed="rId10"/>
          <a:srcRect/>
          <a:stretch>
            <a:fillRect/>
          </a:stretch>
        </p:blipFill>
        <p:spPr bwMode="auto">
          <a:xfrm>
            <a:off x="357158" y="5643578"/>
            <a:ext cx="7934325" cy="342900"/>
          </a:xfrm>
          <a:prstGeom prst="rect">
            <a:avLst/>
          </a:prstGeom>
          <a:noFill/>
          <a:ln w="9525">
            <a:noFill/>
            <a:miter lim="800000"/>
            <a:headEnd/>
            <a:tailEnd/>
          </a:ln>
          <a:effectLst/>
        </p:spPr>
      </p:pic>
      <p:sp>
        <p:nvSpPr>
          <p:cNvPr id="21" name="Rectangle 20"/>
          <p:cNvSpPr/>
          <p:nvPr/>
        </p:nvSpPr>
        <p:spPr>
          <a:xfrm>
            <a:off x="214282" y="5072074"/>
            <a:ext cx="3463320" cy="369332"/>
          </a:xfrm>
          <a:prstGeom prst="rect">
            <a:avLst/>
          </a:prstGeom>
        </p:spPr>
        <p:txBody>
          <a:bodyPr wrap="none">
            <a:spAutoFit/>
          </a:bodyPr>
          <a:lstStyle/>
          <a:p>
            <a:r>
              <a:rPr lang="de-DE" b="1" dirty="0" smtClean="0">
                <a:latin typeface="Times New Roman" pitchFamily="18" charset="0"/>
                <a:cs typeface="Times New Roman" pitchFamily="18" charset="0"/>
              </a:rPr>
              <a:t>Average value of signal definition</a:t>
            </a:r>
            <a:endParaRPr lang="de-DE" dirty="0"/>
          </a:p>
        </p:txBody>
      </p:sp>
      <p:pic>
        <p:nvPicPr>
          <p:cNvPr id="177162" name="Picture 10"/>
          <p:cNvPicPr>
            <a:picLocks noChangeAspect="1" noChangeArrowheads="1"/>
          </p:cNvPicPr>
          <p:nvPr/>
        </p:nvPicPr>
        <p:blipFill>
          <a:blip r:embed="rId11"/>
          <a:srcRect/>
          <a:stretch>
            <a:fillRect/>
          </a:stretch>
        </p:blipFill>
        <p:spPr bwMode="auto">
          <a:xfrm>
            <a:off x="357158" y="6000768"/>
            <a:ext cx="3810000" cy="247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48</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Characteristics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Rectangle 9"/>
          <p:cNvSpPr/>
          <p:nvPr/>
        </p:nvSpPr>
        <p:spPr>
          <a:xfrm>
            <a:off x="428596" y="1451606"/>
            <a:ext cx="8358246" cy="1477328"/>
          </a:xfrm>
          <a:prstGeom prst="rect">
            <a:avLst/>
          </a:prstGeom>
        </p:spPr>
        <p:txBody>
          <a:bodyPr wrap="square">
            <a:spAutoFit/>
          </a:bodyPr>
          <a:lstStyle/>
          <a:p>
            <a:r>
              <a:rPr lang="de-DE" dirty="0" smtClean="0">
                <a:latin typeface="Times New Roman" pitchFamily="18" charset="0"/>
                <a:cs typeface="Times New Roman" pitchFamily="18" charset="0"/>
              </a:rPr>
              <a:t>In vetor space a basis is a set of independent functions that is able to span the vector space by linear combinations.</a:t>
            </a:r>
          </a:p>
          <a:p>
            <a:r>
              <a:rPr lang="de-DE" dirty="0" smtClean="0">
                <a:latin typeface="Times New Roman" pitchFamily="18" charset="0"/>
                <a:cs typeface="Times New Roman" pitchFamily="18" charset="0"/>
              </a:rPr>
              <a:t>In the signal space, orthogonal signals can act as basis for a corresponding signal space.</a:t>
            </a:r>
          </a:p>
          <a:p>
            <a:r>
              <a:rPr lang="de-DE" dirty="0" smtClean="0">
                <a:latin typeface="Times New Roman" pitchFamily="18" charset="0"/>
                <a:cs typeface="Times New Roman" pitchFamily="18" charset="0"/>
              </a:rPr>
              <a:t>Orthogonal signals: two signals are said to be orthogonal over the period [a, b] if the integral of their product over this interval is zero.</a:t>
            </a:r>
          </a:p>
        </p:txBody>
      </p:sp>
      <p:sp>
        <p:nvSpPr>
          <p:cNvPr id="11" name="Rectangle 10"/>
          <p:cNvSpPr/>
          <p:nvPr/>
        </p:nvSpPr>
        <p:spPr>
          <a:xfrm>
            <a:off x="428596" y="1142984"/>
            <a:ext cx="1797287"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Orthogonality:</a:t>
            </a:r>
            <a:endParaRPr lang="de-DE" b="1" dirty="0"/>
          </a:p>
        </p:txBody>
      </p:sp>
      <p:pic>
        <p:nvPicPr>
          <p:cNvPr id="55298" name="Picture 2"/>
          <p:cNvPicPr>
            <a:picLocks noChangeAspect="1" noChangeArrowheads="1"/>
          </p:cNvPicPr>
          <p:nvPr/>
        </p:nvPicPr>
        <p:blipFill>
          <a:blip r:embed="rId4"/>
          <a:srcRect/>
          <a:stretch>
            <a:fillRect/>
          </a:stretch>
        </p:blipFill>
        <p:spPr bwMode="auto">
          <a:xfrm>
            <a:off x="571472" y="3143248"/>
            <a:ext cx="1950887" cy="566738"/>
          </a:xfrm>
          <a:prstGeom prst="rect">
            <a:avLst/>
          </a:prstGeom>
          <a:noFill/>
          <a:ln w="9525">
            <a:noFill/>
            <a:miter lim="800000"/>
            <a:headEnd/>
            <a:tailEnd/>
          </a:ln>
          <a:effectLst/>
        </p:spPr>
      </p:pic>
      <p:pic>
        <p:nvPicPr>
          <p:cNvPr id="55301" name="Picture 5"/>
          <p:cNvPicPr>
            <a:picLocks noChangeAspect="1" noChangeArrowheads="1"/>
          </p:cNvPicPr>
          <p:nvPr/>
        </p:nvPicPr>
        <p:blipFill>
          <a:blip r:embed="rId5"/>
          <a:srcRect/>
          <a:stretch>
            <a:fillRect/>
          </a:stretch>
        </p:blipFill>
        <p:spPr bwMode="auto">
          <a:xfrm>
            <a:off x="500034" y="3857628"/>
            <a:ext cx="6753225" cy="1200150"/>
          </a:xfrm>
          <a:prstGeom prst="rect">
            <a:avLst/>
          </a:prstGeom>
          <a:noFill/>
          <a:ln w="9525">
            <a:noFill/>
            <a:miter lim="800000"/>
            <a:headEnd/>
            <a:tailEnd/>
          </a:ln>
          <a:effectLst/>
        </p:spPr>
      </p:pic>
      <p:sp>
        <p:nvSpPr>
          <p:cNvPr id="12" name="Rectangle 11"/>
          <p:cNvSpPr/>
          <p:nvPr/>
        </p:nvSpPr>
        <p:spPr>
          <a:xfrm>
            <a:off x="500034" y="5072074"/>
            <a:ext cx="2140330" cy="369332"/>
          </a:xfrm>
          <a:prstGeom prst="rect">
            <a:avLst/>
          </a:prstGeom>
        </p:spPr>
        <p:txBody>
          <a:bodyPr wrap="none">
            <a:spAutoFit/>
          </a:bodyPr>
          <a:lstStyle/>
          <a:p>
            <a:r>
              <a:rPr lang="de-DE" dirty="0" smtClean="0">
                <a:latin typeface="Times New Roman" pitchFamily="18" charset="0"/>
                <a:cs typeface="Times New Roman" pitchFamily="18" charset="0"/>
              </a:rPr>
              <a:t>For periodic signals:</a:t>
            </a:r>
            <a:endParaRPr lang="de-DE" dirty="0"/>
          </a:p>
        </p:txBody>
      </p:sp>
      <p:graphicFrame>
        <p:nvGraphicFramePr>
          <p:cNvPr id="13" name="Object 12"/>
          <p:cNvGraphicFramePr>
            <a:graphicFrameLocks noChangeAspect="1"/>
          </p:cNvGraphicFramePr>
          <p:nvPr/>
        </p:nvGraphicFramePr>
        <p:xfrm>
          <a:off x="1142976" y="5500702"/>
          <a:ext cx="1698462" cy="768352"/>
        </p:xfrm>
        <a:graphic>
          <a:graphicData uri="http://schemas.openxmlformats.org/presentationml/2006/ole">
            <mc:AlternateContent xmlns:mc="http://schemas.openxmlformats.org/markup-compatibility/2006">
              <mc:Choice xmlns:v="urn:schemas-microsoft-com:vml" Requires="v">
                <p:oleObj spid="_x0000_s152580" name="Equation" r:id="rId6" imgW="1066680" imgH="482400" progId="Equation.DSMT4">
                  <p:embed/>
                </p:oleObj>
              </mc:Choice>
              <mc:Fallback>
                <p:oleObj name="Equation" r:id="rId6" imgW="1066680" imgH="4824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976" y="5500702"/>
                        <a:ext cx="1698462" cy="768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3428992" y="5715016"/>
          <a:ext cx="4360861" cy="387363"/>
        </p:xfrm>
        <a:graphic>
          <a:graphicData uri="http://schemas.openxmlformats.org/presentationml/2006/ole">
            <mc:AlternateContent xmlns:mc="http://schemas.openxmlformats.org/markup-compatibility/2006">
              <mc:Choice xmlns:v="urn:schemas-microsoft-com:vml" Requires="v">
                <p:oleObj spid="_x0000_s152581" name="Equation" r:id="rId8" imgW="2717640" imgH="241200" progId="Equation.DSMT4">
                  <p:embed/>
                </p:oleObj>
              </mc:Choice>
              <mc:Fallback>
                <p:oleObj name="Equation" r:id="rId8" imgW="2717640" imgH="2412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8992" y="5715016"/>
                        <a:ext cx="4360861" cy="3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49</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Characteristics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428596" y="1142984"/>
            <a:ext cx="7694414" cy="369332"/>
          </a:xfrm>
          <a:prstGeom prst="rect">
            <a:avLst/>
          </a:prstGeom>
        </p:spPr>
        <p:txBody>
          <a:bodyPr wrap="none">
            <a:spAutoFit/>
          </a:bodyPr>
          <a:lstStyle/>
          <a:p>
            <a:pPr>
              <a:buFont typeface="Arial" pitchFamily="34" charset="0"/>
              <a:buChar char="•"/>
            </a:pPr>
            <a:r>
              <a:rPr lang="de-DE" b="1" dirty="0" smtClean="0">
                <a:latin typeface="Times New Roman" pitchFamily="18" charset="0"/>
                <a:cs typeface="Times New Roman" pitchFamily="18" charset="0"/>
              </a:rPr>
              <a:t> Orthogonality: Harmonically related complex exponentials are orthogonal.</a:t>
            </a:r>
            <a:endParaRPr lang="de-DE" b="1" dirty="0"/>
          </a:p>
        </p:txBody>
      </p:sp>
      <p:pic>
        <p:nvPicPr>
          <p:cNvPr id="151554" name="Picture 2"/>
          <p:cNvPicPr>
            <a:picLocks noChangeAspect="1" noChangeArrowheads="1"/>
          </p:cNvPicPr>
          <p:nvPr/>
        </p:nvPicPr>
        <p:blipFill>
          <a:blip r:embed="rId3"/>
          <a:srcRect/>
          <a:stretch>
            <a:fillRect/>
          </a:stretch>
        </p:blipFill>
        <p:spPr bwMode="auto">
          <a:xfrm>
            <a:off x="928662" y="3786190"/>
            <a:ext cx="4543425" cy="723900"/>
          </a:xfrm>
          <a:prstGeom prst="rect">
            <a:avLst/>
          </a:prstGeom>
          <a:noFill/>
          <a:ln w="9525">
            <a:noFill/>
            <a:miter lim="800000"/>
            <a:headEnd/>
            <a:tailEnd/>
          </a:ln>
          <a:effectLst/>
        </p:spPr>
      </p:pic>
      <p:pic>
        <p:nvPicPr>
          <p:cNvPr id="151555" name="Picture 3"/>
          <p:cNvPicPr>
            <a:picLocks noChangeAspect="1" noChangeArrowheads="1"/>
          </p:cNvPicPr>
          <p:nvPr/>
        </p:nvPicPr>
        <p:blipFill>
          <a:blip r:embed="rId4"/>
          <a:srcRect/>
          <a:stretch>
            <a:fillRect/>
          </a:stretch>
        </p:blipFill>
        <p:spPr bwMode="auto">
          <a:xfrm>
            <a:off x="642910" y="4572008"/>
            <a:ext cx="4600575" cy="657225"/>
          </a:xfrm>
          <a:prstGeom prst="rect">
            <a:avLst/>
          </a:prstGeom>
          <a:noFill/>
          <a:ln w="9525">
            <a:noFill/>
            <a:miter lim="800000"/>
            <a:headEnd/>
            <a:tailEnd/>
          </a:ln>
          <a:effectLst/>
        </p:spPr>
      </p:pic>
      <p:pic>
        <p:nvPicPr>
          <p:cNvPr id="151556" name="Picture 4"/>
          <p:cNvPicPr>
            <a:picLocks noChangeAspect="1" noChangeArrowheads="1"/>
          </p:cNvPicPr>
          <p:nvPr/>
        </p:nvPicPr>
        <p:blipFill>
          <a:blip r:embed="rId5"/>
          <a:srcRect/>
          <a:stretch>
            <a:fillRect/>
          </a:stretch>
        </p:blipFill>
        <p:spPr bwMode="auto">
          <a:xfrm>
            <a:off x="1142976" y="1785926"/>
            <a:ext cx="3967154" cy="1633534"/>
          </a:xfrm>
          <a:prstGeom prst="rect">
            <a:avLst/>
          </a:prstGeom>
          <a:noFill/>
          <a:ln w="9525">
            <a:noFill/>
            <a:miter lim="800000"/>
            <a:headEnd/>
            <a:tailEnd/>
          </a:ln>
          <a:effectLst/>
        </p:spPr>
      </p:pic>
      <p:sp>
        <p:nvSpPr>
          <p:cNvPr id="12" name="Rectangle 11"/>
          <p:cNvSpPr/>
          <p:nvPr/>
        </p:nvSpPr>
        <p:spPr>
          <a:xfrm>
            <a:off x="5643570" y="2071678"/>
            <a:ext cx="2857520" cy="646331"/>
          </a:xfrm>
          <a:prstGeom prst="rect">
            <a:avLst/>
          </a:prstGeom>
        </p:spPr>
        <p:txBody>
          <a:bodyPr wrap="square">
            <a:spAutoFit/>
          </a:bodyPr>
          <a:lstStyle/>
          <a:p>
            <a:r>
              <a:rPr lang="de-DE" b="1" dirty="0" smtClean="0">
                <a:latin typeface="Times New Roman" pitchFamily="18" charset="0"/>
                <a:cs typeface="Times New Roman" pitchFamily="18" charset="0"/>
              </a:rPr>
              <a:t>When k is not equal l the signals are orthogonal</a:t>
            </a:r>
            <a:endParaRPr lang="de-DE" dirty="0"/>
          </a:p>
        </p:txBody>
      </p:sp>
      <p:sp>
        <p:nvSpPr>
          <p:cNvPr id="13" name="Rectangle 12"/>
          <p:cNvSpPr/>
          <p:nvPr/>
        </p:nvSpPr>
        <p:spPr>
          <a:xfrm>
            <a:off x="5715008" y="3929066"/>
            <a:ext cx="2857520" cy="646331"/>
          </a:xfrm>
          <a:prstGeom prst="rect">
            <a:avLst/>
          </a:prstGeom>
        </p:spPr>
        <p:txBody>
          <a:bodyPr wrap="square">
            <a:spAutoFit/>
          </a:bodyPr>
          <a:lstStyle/>
          <a:p>
            <a:r>
              <a:rPr lang="de-DE" b="1" dirty="0" smtClean="0">
                <a:latin typeface="Times New Roman" pitchFamily="18" charset="0"/>
                <a:cs typeface="Times New Roman" pitchFamily="18" charset="0"/>
              </a:rPr>
              <a:t>When n is not equal m the signals are orthogonal</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5</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214422"/>
            <a:ext cx="8572560"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1. Continuous or discrete</a:t>
            </a:r>
          </a:p>
          <a:p>
            <a:pPr marL="342900" indent="-342900">
              <a:buAutoNum type="arabicPeriod"/>
            </a:pPr>
            <a:endParaRPr lang="de-DE" b="1" dirty="0" smtClean="0">
              <a:latin typeface="Times New Roman" pitchFamily="18" charset="0"/>
              <a:cs typeface="Times New Roman" pitchFamily="18" charset="0"/>
            </a:endParaRPr>
          </a:p>
        </p:txBody>
      </p: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 (models)</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Rectangle 7"/>
          <p:cNvSpPr/>
          <p:nvPr/>
        </p:nvSpPr>
        <p:spPr>
          <a:xfrm>
            <a:off x="500034" y="1500174"/>
            <a:ext cx="7572428" cy="1200329"/>
          </a:xfrm>
          <a:prstGeom prst="rect">
            <a:avLst/>
          </a:prstGeom>
        </p:spPr>
        <p:txBody>
          <a:bodyPr wrap="square">
            <a:spAutoFit/>
          </a:bodyPr>
          <a:lstStyle/>
          <a:p>
            <a:pPr marL="342900" indent="-342900">
              <a:buFont typeface="+mj-lt"/>
              <a:buAutoNum type="alphaLcPeriod"/>
            </a:pPr>
            <a:r>
              <a:rPr lang="de-DE" dirty="0" smtClean="0">
                <a:latin typeface="Times New Roman" pitchFamily="18" charset="0"/>
                <a:cs typeface="Times New Roman" pitchFamily="18" charset="0"/>
              </a:rPr>
              <a:t>Continuous time continuous amplitude (Analog signal)</a:t>
            </a:r>
          </a:p>
          <a:p>
            <a:pPr marL="342900" indent="-342900">
              <a:buFont typeface="+mj-lt"/>
              <a:buAutoNum type="alphaLcPeriod"/>
            </a:pPr>
            <a:r>
              <a:rPr lang="de-DE" dirty="0" smtClean="0">
                <a:latin typeface="Times New Roman" pitchFamily="18" charset="0"/>
                <a:cs typeface="Times New Roman" pitchFamily="18" charset="0"/>
              </a:rPr>
              <a:t>Continuous time discrete amplitude (Digital signal)</a:t>
            </a:r>
          </a:p>
          <a:p>
            <a:pPr marL="342900" indent="-342900">
              <a:buFont typeface="+mj-lt"/>
              <a:buAutoNum type="alphaLcPeriod"/>
            </a:pPr>
            <a:r>
              <a:rPr lang="de-DE" dirty="0" smtClean="0">
                <a:latin typeface="Times New Roman" pitchFamily="18" charset="0"/>
                <a:cs typeface="Times New Roman" pitchFamily="18" charset="0"/>
              </a:rPr>
              <a:t>Discrete time continuous amplitude (Discrete signal)</a:t>
            </a:r>
          </a:p>
          <a:p>
            <a:pPr marL="342900" indent="-342900">
              <a:buFont typeface="+mj-lt"/>
              <a:buAutoNum type="alphaLcPeriod"/>
            </a:pPr>
            <a:r>
              <a:rPr lang="de-DE" dirty="0" smtClean="0">
                <a:latin typeface="Times New Roman" pitchFamily="18" charset="0"/>
                <a:cs typeface="Times New Roman" pitchFamily="18" charset="0"/>
              </a:rPr>
              <a:t>Discrete time discrete amplitude (Digital signal, signal processing)</a:t>
            </a:r>
          </a:p>
        </p:txBody>
      </p:sp>
      <p:sp>
        <p:nvSpPr>
          <p:cNvPr id="11" name="Rectangle 10"/>
          <p:cNvSpPr/>
          <p:nvPr/>
        </p:nvSpPr>
        <p:spPr>
          <a:xfrm>
            <a:off x="428596" y="5214950"/>
            <a:ext cx="4572000" cy="923330"/>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a:p>
            <a:pPr marL="342900" indent="-342900"/>
            <a:r>
              <a:rPr lang="de-DE" dirty="0" smtClean="0">
                <a:latin typeface="Times New Roman" pitchFamily="18" charset="0"/>
                <a:cs typeface="Times New Roman" pitchFamily="18" charset="0"/>
              </a:rPr>
              <a:t>3. Energy or Power</a:t>
            </a:r>
          </a:p>
          <a:p>
            <a:pPr marL="342900" indent="-342900"/>
            <a:r>
              <a:rPr lang="de-DE" dirty="0" smtClean="0">
                <a:latin typeface="Times New Roman" pitchFamily="18" charset="0"/>
                <a:cs typeface="Times New Roman" pitchFamily="18" charset="0"/>
              </a:rPr>
              <a:t>4. Deterministic or Random</a:t>
            </a:r>
          </a:p>
        </p:txBody>
      </p:sp>
      <p:sp>
        <p:nvSpPr>
          <p:cNvPr id="12" name="Rectangle 11"/>
          <p:cNvSpPr/>
          <p:nvPr/>
        </p:nvSpPr>
        <p:spPr>
          <a:xfrm>
            <a:off x="428596" y="2857496"/>
            <a:ext cx="8572560" cy="2308324"/>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An analog signal can only be processed by analog systems, a digital signal can only be </a:t>
            </a:r>
          </a:p>
          <a:p>
            <a:pPr marL="342900" indent="-342900"/>
            <a:r>
              <a:rPr lang="de-DE" dirty="0" smtClean="0">
                <a:latin typeface="Times New Roman" pitchFamily="18" charset="0"/>
                <a:cs typeface="Times New Roman" pitchFamily="18" charset="0"/>
              </a:rPr>
              <a:t>processed by a digital system. To process a digital signal with an analog system and digital </a:t>
            </a:r>
          </a:p>
          <a:p>
            <a:pPr marL="342900" indent="-342900"/>
            <a:r>
              <a:rPr lang="de-DE" dirty="0" smtClean="0">
                <a:latin typeface="Times New Roman" pitchFamily="18" charset="0"/>
                <a:cs typeface="Times New Roman" pitchFamily="18" charset="0"/>
              </a:rPr>
              <a:t>to analog conversion is needed. To process an analog signal with a digital system analog to </a:t>
            </a:r>
          </a:p>
          <a:p>
            <a:pPr marL="342900" indent="-342900"/>
            <a:r>
              <a:rPr lang="de-DE" dirty="0" smtClean="0">
                <a:latin typeface="Times New Roman" pitchFamily="18" charset="0"/>
                <a:cs typeface="Times New Roman" pitchFamily="18" charset="0"/>
              </a:rPr>
              <a:t>digital conversion is needed.</a:t>
            </a:r>
          </a:p>
          <a:p>
            <a:pPr marL="342900" indent="-342900"/>
            <a:endParaRPr lang="de-DE" dirty="0" smtClean="0">
              <a:latin typeface="Times New Roman" pitchFamily="18" charset="0"/>
              <a:cs typeface="Times New Roman" pitchFamily="18" charset="0"/>
            </a:endParaRPr>
          </a:p>
          <a:p>
            <a:pPr marL="342900" indent="-342900"/>
            <a:r>
              <a:rPr lang="de-DE" dirty="0" smtClean="0">
                <a:latin typeface="Times New Roman" pitchFamily="18" charset="0"/>
                <a:cs typeface="Times New Roman" pitchFamily="18" charset="0"/>
              </a:rPr>
              <a:t>Digital systems consists of digital gates, flip flops...</a:t>
            </a:r>
          </a:p>
          <a:p>
            <a:pPr marL="342900" indent="-342900"/>
            <a:r>
              <a:rPr lang="de-DE" dirty="0" smtClean="0">
                <a:latin typeface="Times New Roman" pitchFamily="18" charset="0"/>
                <a:cs typeface="Times New Roman" pitchFamily="18" charset="0"/>
              </a:rPr>
              <a:t>Analog systems consisto of R, L, C, Operational amplifiers...</a:t>
            </a:r>
          </a:p>
          <a:p>
            <a:pPr marL="342900" indent="-342900"/>
            <a:r>
              <a:rPr lang="de-DE" dirty="0" smtClean="0">
                <a:latin typeface="Times New Roman" pitchFamily="18" charset="0"/>
                <a:cs typeface="Times New Roman" pitchFamily="18" charset="0"/>
              </a:rPr>
              <a:t>Mixed (digital and analog) systems for converters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6</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3" name="Rectangle 12"/>
          <p:cNvSpPr/>
          <p:nvPr/>
        </p:nvSpPr>
        <p:spPr>
          <a:xfrm>
            <a:off x="4572000" y="1357298"/>
            <a:ext cx="3786214"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Discrete time, continuous </a:t>
            </a:r>
          </a:p>
          <a:p>
            <a:pPr marL="342900" indent="-342900"/>
            <a:r>
              <a:rPr lang="de-DE" dirty="0" smtClean="0">
                <a:latin typeface="Times New Roman" pitchFamily="18" charset="0"/>
                <a:cs typeface="Times New Roman" pitchFamily="18" charset="0"/>
              </a:rPr>
              <a:t>amplitude (Discrete Analog Signal)</a:t>
            </a:r>
          </a:p>
        </p:txBody>
      </p:sp>
      <p:sp>
        <p:nvSpPr>
          <p:cNvPr id="15" name="Rectangle 14"/>
          <p:cNvSpPr/>
          <p:nvPr/>
        </p:nvSpPr>
        <p:spPr>
          <a:xfrm>
            <a:off x="4857752" y="5429264"/>
            <a:ext cx="4071966"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Continuous time discrete </a:t>
            </a:r>
          </a:p>
          <a:p>
            <a:pPr marL="342900" indent="-342900"/>
            <a:r>
              <a:rPr lang="de-DE" dirty="0" smtClean="0">
                <a:latin typeface="Times New Roman" pitchFamily="18" charset="0"/>
                <a:cs typeface="Times New Roman" pitchFamily="18" charset="0"/>
              </a:rPr>
              <a:t>amplitude (Continuous Digital Signal)</a:t>
            </a:r>
          </a:p>
        </p:txBody>
      </p:sp>
      <p:sp>
        <p:nvSpPr>
          <p:cNvPr id="16" name="Rectangle 15"/>
          <p:cNvSpPr/>
          <p:nvPr/>
        </p:nvSpPr>
        <p:spPr>
          <a:xfrm>
            <a:off x="714348" y="1357298"/>
            <a:ext cx="3857652" cy="646331"/>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Continuous time continuous </a:t>
            </a:r>
          </a:p>
          <a:p>
            <a:pPr marL="342900" indent="-342900"/>
            <a:r>
              <a:rPr lang="de-DE" dirty="0" smtClean="0">
                <a:latin typeface="Times New Roman" pitchFamily="18" charset="0"/>
                <a:cs typeface="Times New Roman" pitchFamily="18" charset="0"/>
              </a:rPr>
              <a:t>amplitude (Continuous Analog Signal)</a:t>
            </a:r>
          </a:p>
        </p:txBody>
      </p:sp>
      <p:sp>
        <p:nvSpPr>
          <p:cNvPr id="17" name="Rectangle 16"/>
          <p:cNvSpPr/>
          <p:nvPr/>
        </p:nvSpPr>
        <p:spPr>
          <a:xfrm>
            <a:off x="928662" y="5429264"/>
            <a:ext cx="3500462" cy="923330"/>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Discrete time discrete amplitude </a:t>
            </a:r>
          </a:p>
          <a:p>
            <a:pPr marL="342900" indent="-342900"/>
            <a:r>
              <a:rPr lang="de-DE" dirty="0" smtClean="0">
                <a:latin typeface="Times New Roman" pitchFamily="18" charset="0"/>
                <a:cs typeface="Times New Roman" pitchFamily="18" charset="0"/>
              </a:rPr>
              <a:t>(Discrete Digital Signal, Signal Processing)</a:t>
            </a:r>
          </a:p>
        </p:txBody>
      </p:sp>
      <p:pic>
        <p:nvPicPr>
          <p:cNvPr id="20481" name="Picture 1"/>
          <p:cNvPicPr>
            <a:picLocks noChangeAspect="1" noChangeArrowheads="1"/>
          </p:cNvPicPr>
          <p:nvPr/>
        </p:nvPicPr>
        <p:blipFill>
          <a:blip r:embed="rId3"/>
          <a:srcRect/>
          <a:stretch>
            <a:fillRect/>
          </a:stretch>
        </p:blipFill>
        <p:spPr bwMode="auto">
          <a:xfrm>
            <a:off x="785786" y="2000240"/>
            <a:ext cx="7429500"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7</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p:txBody>
      </p:sp>
      <p:sp>
        <p:nvSpPr>
          <p:cNvPr id="16" name="Rectangle 15"/>
          <p:cNvSpPr/>
          <p:nvPr/>
        </p:nvSpPr>
        <p:spPr>
          <a:xfrm>
            <a:off x="357158" y="1571612"/>
            <a:ext cx="8643998" cy="2308324"/>
          </a:xfrm>
          <a:prstGeom prst="rect">
            <a:avLst/>
          </a:prstGeom>
        </p:spPr>
        <p:txBody>
          <a:bodyPr wrap="square">
            <a:spAutoFit/>
          </a:bodyPr>
          <a:lstStyle/>
          <a:p>
            <a:pPr marL="342900" indent="-342900"/>
            <a:r>
              <a:rPr lang="de-DE" dirty="0" smtClean="0">
                <a:latin typeface="Times New Roman" pitchFamily="18" charset="0"/>
                <a:cs typeface="Times New Roman" pitchFamily="18" charset="0"/>
              </a:rPr>
              <a:t>A signal x(t) is periodic, it should have infinite extent:</a:t>
            </a:r>
          </a:p>
          <a:p>
            <a:pPr marL="342900" indent="-342900"/>
            <a:endParaRPr lang="de-DE" dirty="0" smtClean="0">
              <a:latin typeface="Times New Roman" pitchFamily="18" charset="0"/>
              <a:cs typeface="Times New Roman" pitchFamily="18" charset="0"/>
            </a:endParaRPr>
          </a:p>
          <a:p>
            <a:pPr marL="342900" indent="-342900"/>
            <a:r>
              <a:rPr lang="de-DE" dirty="0" smtClean="0">
                <a:latin typeface="Times New Roman" pitchFamily="18" charset="0"/>
                <a:cs typeface="Times New Roman" pitchFamily="18" charset="0"/>
              </a:rPr>
              <a:t>If x(t)=x(t+T) for all time, then the signal is periodic with a fundamental period of T, </a:t>
            </a:r>
          </a:p>
          <a:p>
            <a:pPr marL="342900" indent="-342900"/>
            <a:r>
              <a:rPr lang="de-DE" dirty="0" smtClean="0">
                <a:latin typeface="Times New Roman" pitchFamily="18" charset="0"/>
                <a:cs typeface="Times New Roman" pitchFamily="18" charset="0"/>
              </a:rPr>
              <a:t>otherwise the signal is Aperiodic.</a:t>
            </a:r>
          </a:p>
          <a:p>
            <a:pPr marL="342900" indent="-342900"/>
            <a:r>
              <a:rPr lang="de-DE" dirty="0" smtClean="0">
                <a:latin typeface="Times New Roman" pitchFamily="18" charset="0"/>
                <a:cs typeface="Times New Roman" pitchFamily="18" charset="0"/>
              </a:rPr>
              <a:t>If  x(t) has a period T then it is also periodic for nT where n is integer, that is why T is </a:t>
            </a:r>
          </a:p>
          <a:p>
            <a:pPr marL="342900" indent="-342900"/>
            <a:r>
              <a:rPr lang="de-DE" dirty="0" smtClean="0">
                <a:latin typeface="Times New Roman" pitchFamily="18" charset="0"/>
                <a:cs typeface="Times New Roman" pitchFamily="18" charset="0"/>
              </a:rPr>
              <a:t>called the Fundamental period (smallest one)</a:t>
            </a:r>
          </a:p>
          <a:p>
            <a:pPr marL="342900" indent="-342900"/>
            <a:endParaRPr lang="de-DE" b="1" dirty="0" smtClean="0">
              <a:latin typeface="Times New Roman" pitchFamily="18" charset="0"/>
              <a:cs typeface="Times New Roman" pitchFamily="18" charset="0"/>
            </a:endParaRPr>
          </a:p>
          <a:p>
            <a:pPr marL="342900" indent="-342900"/>
            <a:r>
              <a:rPr lang="de-DE" b="1" dirty="0" smtClean="0">
                <a:latin typeface="Times New Roman" pitchFamily="18" charset="0"/>
                <a:cs typeface="Times New Roman" pitchFamily="18" charset="0"/>
              </a:rPr>
              <a:t>Example: </a:t>
            </a:r>
            <a:r>
              <a:rPr lang="de-DE" dirty="0" smtClean="0">
                <a:latin typeface="Times New Roman" pitchFamily="18" charset="0"/>
                <a:cs typeface="Times New Roman" pitchFamily="18" charset="0"/>
              </a:rPr>
              <a:t>x(t)= cos(wt), take T=2*pi/w =&gt; x(t+T)= cos(w(t+ 2pi/w))= coswt for all time</a:t>
            </a:r>
          </a:p>
        </p:txBody>
      </p:sp>
      <p:sp>
        <p:nvSpPr>
          <p:cNvPr id="17" name="Rectangle 16"/>
          <p:cNvSpPr/>
          <p:nvPr/>
        </p:nvSpPr>
        <p:spPr>
          <a:xfrm>
            <a:off x="357159" y="3854239"/>
            <a:ext cx="8643998" cy="646331"/>
          </a:xfrm>
          <a:prstGeom prst="rect">
            <a:avLst/>
          </a:prstGeom>
        </p:spPr>
        <p:txBody>
          <a:bodyPr wrap="square">
            <a:spAutoFit/>
          </a:bodyPr>
          <a:lstStyle/>
          <a:p>
            <a:r>
              <a:rPr lang="de-DE" dirty="0" smtClean="0">
                <a:latin typeface="Times New Roman" pitchFamily="18" charset="0"/>
                <a:cs typeface="Times New Roman" pitchFamily="18" charset="0"/>
              </a:rPr>
              <a:t>The sum of two or more sinusoids is periodic only if the ratio between their periods is rational number</a:t>
            </a:r>
            <a:endParaRPr lang="de-DE" dirty="0"/>
          </a:p>
        </p:txBody>
      </p:sp>
      <p:sp>
        <p:nvSpPr>
          <p:cNvPr id="18" name="Rectangle 17"/>
          <p:cNvSpPr/>
          <p:nvPr/>
        </p:nvSpPr>
        <p:spPr>
          <a:xfrm>
            <a:off x="357158" y="4497181"/>
            <a:ext cx="8643998" cy="646331"/>
          </a:xfrm>
          <a:prstGeom prst="rect">
            <a:avLst/>
          </a:prstGeom>
        </p:spPr>
        <p:txBody>
          <a:bodyPr wrap="square">
            <a:spAutoFit/>
          </a:bodyPr>
          <a:lstStyle/>
          <a:p>
            <a:r>
              <a:rPr lang="de-DE" dirty="0" smtClean="0">
                <a:latin typeface="Times New Roman" pitchFamily="18" charset="0"/>
                <a:cs typeface="Times New Roman" pitchFamily="18" charset="0"/>
              </a:rPr>
              <a:t>A rational number is a number which can be written as A/B, where A and B are both integers. Pi is irrational.</a:t>
            </a:r>
            <a:endParaRPr lang="de-DE" dirty="0"/>
          </a:p>
        </p:txBody>
      </p:sp>
      <p:sp>
        <p:nvSpPr>
          <p:cNvPr id="19" name="Rectangle 18"/>
          <p:cNvSpPr/>
          <p:nvPr/>
        </p:nvSpPr>
        <p:spPr>
          <a:xfrm>
            <a:off x="500034" y="5148876"/>
            <a:ext cx="8286808" cy="923330"/>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Example: </a:t>
            </a:r>
            <a:r>
              <a:rPr lang="de-DE" dirty="0" smtClean="0">
                <a:latin typeface="Times New Roman" pitchFamily="18" charset="0"/>
                <a:cs typeface="Times New Roman" pitchFamily="18" charset="0"/>
              </a:rPr>
              <a:t>x(t)= sin(10*pi*t)+ sin (20*pi*t) and y(t)= sin(10*pi*t)+ sin (31t)</a:t>
            </a:r>
          </a:p>
          <a:p>
            <a:pPr marL="342900" indent="-342900"/>
            <a:r>
              <a:rPr lang="de-DE" dirty="0" smtClean="0">
                <a:latin typeface="Times New Roman" pitchFamily="18" charset="0"/>
                <a:cs typeface="Times New Roman" pitchFamily="18" charset="0"/>
              </a:rPr>
              <a:t>x(t) is periodic T1=1/5, T2=1/10, T2/T1=1/2 rational =&gt; it is periodic</a:t>
            </a:r>
          </a:p>
          <a:p>
            <a:pPr marL="342900" indent="-342900"/>
            <a:r>
              <a:rPr lang="de-DE" dirty="0" smtClean="0">
                <a:latin typeface="Times New Roman" pitchFamily="18" charset="0"/>
                <a:cs typeface="Times New Roman" pitchFamily="18" charset="0"/>
              </a:rPr>
              <a:t>y(t) is Aperiodic T1=1/5, T2=2*pi/31, T2/T1= 10*pi/31 irrational =&gt; Aperiodic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8</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p:txBody>
      </p:sp>
      <p:sp>
        <p:nvSpPr>
          <p:cNvPr id="19" name="Rectangle 18"/>
          <p:cNvSpPr/>
          <p:nvPr/>
        </p:nvSpPr>
        <p:spPr>
          <a:xfrm>
            <a:off x="428596" y="1714488"/>
            <a:ext cx="8286808" cy="923330"/>
          </a:xfrm>
          <a:prstGeom prst="rect">
            <a:avLst/>
          </a:prstGeom>
        </p:spPr>
        <p:txBody>
          <a:bodyPr wrap="square">
            <a:spAutoFit/>
          </a:bodyPr>
          <a:lstStyle/>
          <a:p>
            <a:pPr marL="342900" indent="-342900"/>
            <a:r>
              <a:rPr lang="de-DE" b="1" dirty="0" smtClean="0">
                <a:latin typeface="Times New Roman" pitchFamily="18" charset="0"/>
                <a:cs typeface="Times New Roman" pitchFamily="18" charset="0"/>
              </a:rPr>
              <a:t>Example: </a:t>
            </a:r>
            <a:r>
              <a:rPr lang="de-DE" dirty="0" smtClean="0">
                <a:latin typeface="Times New Roman" pitchFamily="18" charset="0"/>
                <a:cs typeface="Times New Roman" pitchFamily="18" charset="0"/>
              </a:rPr>
              <a:t>x(t)= sin(10*pi*t)+ sin (20*pi*t) and y(t)= sin(10*pi*t)+ sin (31t)</a:t>
            </a:r>
          </a:p>
          <a:p>
            <a:pPr marL="342900" indent="-342900"/>
            <a:r>
              <a:rPr lang="de-DE" dirty="0" smtClean="0">
                <a:latin typeface="Times New Roman" pitchFamily="18" charset="0"/>
                <a:cs typeface="Times New Roman" pitchFamily="18" charset="0"/>
              </a:rPr>
              <a:t>x(t) is periodic T1=1/5, T2=1/10, T2/T1=1/2 rational =&gt; it is periodic</a:t>
            </a:r>
          </a:p>
          <a:p>
            <a:pPr marL="342900" indent="-342900"/>
            <a:r>
              <a:rPr lang="de-DE" dirty="0" smtClean="0">
                <a:latin typeface="Times New Roman" pitchFamily="18" charset="0"/>
                <a:cs typeface="Times New Roman" pitchFamily="18" charset="0"/>
              </a:rPr>
              <a:t>y(t) is Aperiodic T1=1/5, T2=2*pi/31, T2/T1= 10*pi/31 irrational =&gt; Aperiodic</a:t>
            </a:r>
          </a:p>
        </p:txBody>
      </p:sp>
      <p:sp>
        <p:nvSpPr>
          <p:cNvPr id="12" name="Rectangle 11"/>
          <p:cNvSpPr/>
          <p:nvPr/>
        </p:nvSpPr>
        <p:spPr>
          <a:xfrm>
            <a:off x="571472" y="3000372"/>
            <a:ext cx="8572528" cy="1477328"/>
          </a:xfrm>
          <a:prstGeom prst="rect">
            <a:avLst/>
          </a:prstGeom>
        </p:spPr>
        <p:txBody>
          <a:bodyPr wrap="square">
            <a:spAutoFit/>
          </a:bodyPr>
          <a:lstStyle/>
          <a:p>
            <a:r>
              <a:rPr lang="de-DE" dirty="0" smtClean="0">
                <a:latin typeface="Times New Roman" pitchFamily="18" charset="0"/>
                <a:cs typeface="Times New Roman" pitchFamily="18" charset="0"/>
              </a:rPr>
              <a:t>To calculate the period of the summation of two sinusoids if it is periodic:</a:t>
            </a:r>
          </a:p>
          <a:p>
            <a:r>
              <a:rPr lang="de-DE" dirty="0" smtClean="0">
                <a:latin typeface="Times New Roman" pitchFamily="18" charset="0"/>
                <a:cs typeface="Times New Roman" pitchFamily="18" charset="0"/>
              </a:rPr>
              <a:t>For two sinusoids take the ratio T2/T1=N/M, simplify the ration N/M, then the fundamental perios is MT2=NT1=T0</a:t>
            </a:r>
          </a:p>
          <a:p>
            <a:endParaRPr lang="de-DE" dirty="0" smtClean="0">
              <a:latin typeface="Times New Roman" pitchFamily="18" charset="0"/>
              <a:cs typeface="Times New Roman" pitchFamily="18" charset="0"/>
            </a:endParaRPr>
          </a:p>
          <a:p>
            <a:pPr>
              <a:buFont typeface="Symbol"/>
              <a:buChar char="Þ"/>
            </a:pPr>
            <a:r>
              <a:rPr lang="de-DE" dirty="0" smtClean="0">
                <a:latin typeface="Times New Roman" pitchFamily="18" charset="0"/>
                <a:cs typeface="Times New Roman" pitchFamily="18" charset="0"/>
              </a:rPr>
              <a:t>How is it done for three sinudoids?</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4CAB9-2CAA-4EC9-883E-064A8A7AA0AD}" type="datetime1">
              <a:rPr lang="en-US" smtClean="0"/>
              <a:pPr/>
              <a:t>9/13/2014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9</a:t>
            </a:fld>
            <a:endParaRPr lang="en-US"/>
          </a:p>
        </p:txBody>
      </p:sp>
      <p:cxnSp>
        <p:nvCxnSpPr>
          <p:cNvPr id="9" name="Straight Connector 8"/>
          <p:cNvCxnSpPr/>
          <p:nvPr/>
        </p:nvCxnSpPr>
        <p:spPr>
          <a:xfrm rot="10800000">
            <a:off x="428596" y="1071546"/>
            <a:ext cx="3071834"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85720" y="714356"/>
            <a:ext cx="3500462" cy="7858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Signal Classification</a:t>
            </a:r>
            <a:endParaRPr kumimoji="0" lang="de-DE"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10"/>
          <p:cNvSpPr/>
          <p:nvPr/>
        </p:nvSpPr>
        <p:spPr>
          <a:xfrm>
            <a:off x="357158" y="1214422"/>
            <a:ext cx="4572000" cy="369332"/>
          </a:xfrm>
          <a:prstGeom prst="rect">
            <a:avLst/>
          </a:prstGeom>
        </p:spPr>
        <p:txBody>
          <a:bodyPr>
            <a:spAutoFit/>
          </a:bodyPr>
          <a:lstStyle/>
          <a:p>
            <a:pPr marL="342900" indent="-342900"/>
            <a:r>
              <a:rPr lang="de-DE" dirty="0" smtClean="0">
                <a:latin typeface="Times New Roman" pitchFamily="18" charset="0"/>
                <a:cs typeface="Times New Roman" pitchFamily="18" charset="0"/>
              </a:rPr>
              <a:t>2. Periodic or Aperiodic</a:t>
            </a:r>
          </a:p>
        </p:txBody>
      </p:sp>
      <p:sp>
        <p:nvSpPr>
          <p:cNvPr id="12" name="Rectangle 11"/>
          <p:cNvSpPr/>
          <p:nvPr/>
        </p:nvSpPr>
        <p:spPr>
          <a:xfrm>
            <a:off x="500034" y="1571612"/>
            <a:ext cx="4439036" cy="369332"/>
          </a:xfrm>
          <a:prstGeom prst="rect">
            <a:avLst/>
          </a:prstGeom>
        </p:spPr>
        <p:txBody>
          <a:bodyPr wrap="none">
            <a:spAutoFit/>
          </a:bodyPr>
          <a:lstStyle/>
          <a:p>
            <a:pPr>
              <a:buFont typeface="Symbol"/>
              <a:buChar char="Þ"/>
            </a:pPr>
            <a:r>
              <a:rPr lang="de-DE" dirty="0" smtClean="0">
                <a:latin typeface="Times New Roman" pitchFamily="18" charset="0"/>
                <a:cs typeface="Times New Roman" pitchFamily="18" charset="0"/>
              </a:rPr>
              <a:t>How is it done for three or more sinudoids?</a:t>
            </a:r>
            <a:endParaRPr lang="de-DE" dirty="0"/>
          </a:p>
        </p:txBody>
      </p:sp>
      <p:pic>
        <p:nvPicPr>
          <p:cNvPr id="148482" name="Picture 2"/>
          <p:cNvPicPr>
            <a:picLocks noChangeAspect="1" noChangeArrowheads="1"/>
          </p:cNvPicPr>
          <p:nvPr/>
        </p:nvPicPr>
        <p:blipFill>
          <a:blip r:embed="rId3"/>
          <a:srcRect/>
          <a:stretch>
            <a:fillRect/>
          </a:stretch>
        </p:blipFill>
        <p:spPr bwMode="auto">
          <a:xfrm>
            <a:off x="428596" y="2071678"/>
            <a:ext cx="8086725" cy="2828925"/>
          </a:xfrm>
          <a:prstGeom prst="rect">
            <a:avLst/>
          </a:prstGeom>
          <a:noFill/>
          <a:ln w="9525">
            <a:noFill/>
            <a:miter lim="800000"/>
            <a:headEnd/>
            <a:tailEnd/>
          </a:ln>
          <a:effectLst/>
        </p:spPr>
      </p:pic>
      <p:pic>
        <p:nvPicPr>
          <p:cNvPr id="148483" name="Picture 3"/>
          <p:cNvPicPr>
            <a:picLocks noChangeAspect="1" noChangeArrowheads="1"/>
          </p:cNvPicPr>
          <p:nvPr/>
        </p:nvPicPr>
        <p:blipFill>
          <a:blip r:embed="rId4"/>
          <a:srcRect/>
          <a:stretch>
            <a:fillRect/>
          </a:stretch>
        </p:blipFill>
        <p:spPr bwMode="auto">
          <a:xfrm>
            <a:off x="785786" y="4929198"/>
            <a:ext cx="7743825" cy="89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2855</Words>
  <Application>Microsoft Office PowerPoint</Application>
  <PresentationFormat>عرض على الشاشة (3:4)‏</PresentationFormat>
  <Paragraphs>444</Paragraphs>
  <Slides>49</Slides>
  <Notes>48</Notes>
  <HiddenSlides>0</HiddenSlides>
  <MMClips>0</MMClips>
  <ScaleCrop>false</ScaleCrop>
  <HeadingPairs>
    <vt:vector size="8" baseType="variant">
      <vt:variant>
        <vt:lpstr>الخطوط المستخدمة</vt:lpstr>
      </vt:variant>
      <vt:variant>
        <vt:i4>4</vt:i4>
      </vt:variant>
      <vt:variant>
        <vt:lpstr>نسق</vt:lpstr>
      </vt:variant>
      <vt:variant>
        <vt:i4>2</vt:i4>
      </vt:variant>
      <vt:variant>
        <vt:lpstr>خوادم OLE مضمنة</vt:lpstr>
      </vt:variant>
      <vt:variant>
        <vt:i4>1</vt:i4>
      </vt:variant>
      <vt:variant>
        <vt:lpstr>عناوين الشرائح</vt:lpstr>
      </vt:variant>
      <vt:variant>
        <vt:i4>49</vt:i4>
      </vt:variant>
    </vt:vector>
  </HeadingPairs>
  <TitlesOfParts>
    <vt:vector size="56" baseType="lpstr">
      <vt:lpstr>Arial</vt:lpstr>
      <vt:lpstr>Calibri</vt:lpstr>
      <vt:lpstr>Symbol</vt:lpstr>
      <vt:lpstr>Times New Roman</vt:lpstr>
      <vt:lpstr>Office Theme</vt:lpstr>
      <vt:lpstr>Custom Design</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CD-STAR</dc:creator>
  <cp:lastModifiedBy>Dr.Ahmad</cp:lastModifiedBy>
  <cp:revision>1424</cp:revision>
  <dcterms:created xsi:type="dcterms:W3CDTF">2013-08-29T10:52:51Z</dcterms:created>
  <dcterms:modified xsi:type="dcterms:W3CDTF">2014-09-12T21:27:03Z</dcterms:modified>
</cp:coreProperties>
</file>