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9"/>
  </p:notesMasterIdLst>
  <p:sldIdLst>
    <p:sldId id="283" r:id="rId3"/>
    <p:sldId id="285" r:id="rId4"/>
    <p:sldId id="410" r:id="rId5"/>
    <p:sldId id="287" r:id="rId6"/>
    <p:sldId id="411" r:id="rId7"/>
    <p:sldId id="412" r:id="rId8"/>
    <p:sldId id="413" r:id="rId9"/>
    <p:sldId id="414" r:id="rId10"/>
    <p:sldId id="415" r:id="rId11"/>
    <p:sldId id="416" r:id="rId12"/>
    <p:sldId id="418" r:id="rId13"/>
    <p:sldId id="417" r:id="rId14"/>
    <p:sldId id="419" r:id="rId15"/>
    <p:sldId id="420" r:id="rId16"/>
    <p:sldId id="431" r:id="rId17"/>
    <p:sldId id="421" r:id="rId18"/>
    <p:sldId id="422" r:id="rId19"/>
    <p:sldId id="423" r:id="rId20"/>
    <p:sldId id="424" r:id="rId21"/>
    <p:sldId id="427" r:id="rId22"/>
    <p:sldId id="426" r:id="rId23"/>
    <p:sldId id="425" r:id="rId24"/>
    <p:sldId id="428" r:id="rId25"/>
    <p:sldId id="429" r:id="rId26"/>
    <p:sldId id="430" r:id="rId27"/>
    <p:sldId id="433"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AAC5A"/>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21018" autoAdjust="0"/>
    <p:restoredTop sz="94660"/>
  </p:normalViewPr>
  <p:slideViewPr>
    <p:cSldViewPr>
      <p:cViewPr>
        <p:scale>
          <a:sx n="80" d="100"/>
          <a:sy n="80" d="100"/>
        </p:scale>
        <p:origin x="-852" y="17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24C9EE1-314A-4260-BF04-3B1AF969F382}" type="datetimeFigureOut">
              <a:rPr lang="en-US" smtClean="0"/>
              <a:pPr/>
              <a:t>8/7/2014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C0DA3C8-D2DB-4E47-8797-1BE3FC4540F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0DA3C8-D2DB-4E47-8797-1BE3FC4540F2}"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0DA3C8-D2DB-4E47-8797-1BE3FC4540F2}"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0DA3C8-D2DB-4E47-8797-1BE3FC4540F2}"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0DA3C8-D2DB-4E47-8797-1BE3FC4540F2}" type="slidenum">
              <a:rPr lang="en-US" smtClean="0"/>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0DA3C8-D2DB-4E47-8797-1BE3FC4540F2}" type="slidenum">
              <a:rPr lang="en-US" smtClean="0"/>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0DA3C8-D2DB-4E47-8797-1BE3FC4540F2}" type="slidenum">
              <a:rPr lang="en-US" smtClean="0"/>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0DA3C8-D2DB-4E47-8797-1BE3FC4540F2}" type="slidenum">
              <a:rPr lang="en-US" smtClean="0"/>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0DA3C8-D2DB-4E47-8797-1BE3FC4540F2}" type="slidenum">
              <a:rPr lang="en-US" smtClean="0"/>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0DA3C8-D2DB-4E47-8797-1BE3FC4540F2}" type="slidenum">
              <a:rPr lang="en-US" smtClean="0"/>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0DA3C8-D2DB-4E47-8797-1BE3FC4540F2}" type="slidenum">
              <a:rPr lang="en-US" smtClean="0"/>
              <a:pPr/>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0DA3C8-D2DB-4E47-8797-1BE3FC4540F2}" type="slidenum">
              <a:rPr lang="en-US" smtClean="0"/>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0DA3C8-D2DB-4E47-8797-1BE3FC4540F2}" type="slidenum">
              <a:rPr lang="en-US" smtClean="0"/>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0DA3C8-D2DB-4E47-8797-1BE3FC4540F2}" type="slidenum">
              <a:rPr lang="en-US" smtClean="0"/>
              <a:pPr/>
              <a:t>21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0DA3C8-D2DB-4E47-8797-1BE3FC4540F2}" type="slidenum">
              <a:rPr lang="en-US" smtClean="0"/>
              <a:pPr/>
              <a:t>22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0DA3C8-D2DB-4E47-8797-1BE3FC4540F2}" type="slidenum">
              <a:rPr lang="en-US" smtClean="0"/>
              <a:pPr/>
              <a:t>23</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0DA3C8-D2DB-4E47-8797-1BE3FC4540F2}" type="slidenum">
              <a:rPr lang="en-US" smtClean="0"/>
              <a:pPr/>
              <a:t>24</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0DA3C8-D2DB-4E47-8797-1BE3FC4540F2}" type="slidenum">
              <a:rPr lang="en-US" smtClean="0"/>
              <a:pPr/>
              <a:t>25</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0DA3C8-D2DB-4E47-8797-1BE3FC4540F2}" type="slidenum">
              <a:rPr lang="en-US" smtClean="0"/>
              <a:pPr/>
              <a:t>26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0DA3C8-D2DB-4E47-8797-1BE3FC4540F2}"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0DA3C8-D2DB-4E47-8797-1BE3FC4540F2}"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0DA3C8-D2DB-4E47-8797-1BE3FC4540F2}"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0DA3C8-D2DB-4E47-8797-1BE3FC4540F2}"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0DA3C8-D2DB-4E47-8797-1BE3FC4540F2}"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0DA3C8-D2DB-4E47-8797-1BE3FC4540F2}"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0DA3C8-D2DB-4E47-8797-1BE3FC4540F2}"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602C931-9DB9-45BD-B139-3E69C8BF99DD}" type="datetime1">
              <a:rPr lang="en-US" smtClean="0"/>
              <a:pPr/>
              <a:t>8/7/2014</a:t>
            </a:fld>
            <a:endParaRPr lang="en-US" dirty="0"/>
          </a:p>
        </p:txBody>
      </p:sp>
      <p:sp>
        <p:nvSpPr>
          <p:cNvPr id="5" name="Footer Placeholder 4"/>
          <p:cNvSpPr>
            <a:spLocks noGrp="1"/>
          </p:cNvSpPr>
          <p:nvPr>
            <p:ph type="ftr" sz="quarter" idx="11"/>
          </p:nvPr>
        </p:nvSpPr>
        <p:spPr/>
        <p:txBody>
          <a:bodyPr/>
          <a:lstStyle/>
          <a:p>
            <a:r>
              <a:rPr lang="en-US" smtClean="0"/>
              <a:t>Dr. A. Barghouthi &amp; Mr. M. Al-jubeh</a:t>
            </a:r>
            <a:endParaRPr lang="en-US" dirty="0"/>
          </a:p>
        </p:txBody>
      </p:sp>
      <p:sp>
        <p:nvSpPr>
          <p:cNvPr id="6" name="Slide Number Placeholder 5"/>
          <p:cNvSpPr>
            <a:spLocks noGrp="1"/>
          </p:cNvSpPr>
          <p:nvPr>
            <p:ph type="sldNum" sz="quarter" idx="12"/>
          </p:nvPr>
        </p:nvSpPr>
        <p:spPr/>
        <p:txBody>
          <a:bodyPr/>
          <a:lstStyle/>
          <a:p>
            <a:fld id="{A3486467-AF7F-44E4-8B61-4E588B0FE45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D93478-98FC-4E7C-AEBC-9155532B59E1}" type="datetime1">
              <a:rPr lang="en-US" smtClean="0"/>
              <a:pPr/>
              <a:t>8/7/2014</a:t>
            </a:fld>
            <a:endParaRPr lang="en-US"/>
          </a:p>
        </p:txBody>
      </p:sp>
      <p:sp>
        <p:nvSpPr>
          <p:cNvPr id="5" name="Footer Placeholder 4"/>
          <p:cNvSpPr>
            <a:spLocks noGrp="1"/>
          </p:cNvSpPr>
          <p:nvPr>
            <p:ph type="ftr" sz="quarter" idx="11"/>
          </p:nvPr>
        </p:nvSpPr>
        <p:spPr/>
        <p:txBody>
          <a:bodyPr/>
          <a:lstStyle/>
          <a:p>
            <a:r>
              <a:rPr lang="en-US" smtClean="0"/>
              <a:t>Dr. A. Barghouthi &amp; Mr. M. Al-jubeh</a:t>
            </a:r>
            <a:endParaRPr lang="en-US"/>
          </a:p>
        </p:txBody>
      </p:sp>
      <p:sp>
        <p:nvSpPr>
          <p:cNvPr id="6" name="Slide Number Placeholder 5"/>
          <p:cNvSpPr>
            <a:spLocks noGrp="1"/>
          </p:cNvSpPr>
          <p:nvPr>
            <p:ph type="sldNum" sz="quarter" idx="12"/>
          </p:nvPr>
        </p:nvSpPr>
        <p:spPr/>
        <p:txBody>
          <a:bodyPr/>
          <a:lstStyle/>
          <a:p>
            <a:fld id="{A3486467-AF7F-44E4-8B61-4E588B0FE45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4A4A74-D07C-488C-929B-D396877EDF04}" type="datetime1">
              <a:rPr lang="en-US" smtClean="0"/>
              <a:pPr/>
              <a:t>8/7/2014</a:t>
            </a:fld>
            <a:endParaRPr lang="en-US"/>
          </a:p>
        </p:txBody>
      </p:sp>
      <p:sp>
        <p:nvSpPr>
          <p:cNvPr id="5" name="Footer Placeholder 4"/>
          <p:cNvSpPr>
            <a:spLocks noGrp="1"/>
          </p:cNvSpPr>
          <p:nvPr>
            <p:ph type="ftr" sz="quarter" idx="11"/>
          </p:nvPr>
        </p:nvSpPr>
        <p:spPr/>
        <p:txBody>
          <a:bodyPr/>
          <a:lstStyle/>
          <a:p>
            <a:r>
              <a:rPr lang="en-US" smtClean="0"/>
              <a:t>Dr. A. Barghouthi &amp; Mr. M. Al-jubeh</a:t>
            </a:r>
            <a:endParaRPr lang="en-US"/>
          </a:p>
        </p:txBody>
      </p:sp>
      <p:sp>
        <p:nvSpPr>
          <p:cNvPr id="6" name="Slide Number Placeholder 5"/>
          <p:cNvSpPr>
            <a:spLocks noGrp="1"/>
          </p:cNvSpPr>
          <p:nvPr>
            <p:ph type="sldNum" sz="quarter" idx="12"/>
          </p:nvPr>
        </p:nvSpPr>
        <p:spPr/>
        <p:txBody>
          <a:bodyPr/>
          <a:lstStyle/>
          <a:p>
            <a:fld id="{A3486467-AF7F-44E4-8B61-4E588B0FE450}"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C5BE0F5-4FAF-4732-98A8-8BFC4190D341}" type="datetime1">
              <a:rPr lang="en-US" smtClean="0"/>
              <a:pPr/>
              <a:t>8/7/2014</a:t>
            </a:fld>
            <a:endParaRPr lang="en-US"/>
          </a:p>
        </p:txBody>
      </p:sp>
      <p:sp>
        <p:nvSpPr>
          <p:cNvPr id="5" name="Footer Placeholder 4"/>
          <p:cNvSpPr>
            <a:spLocks noGrp="1"/>
          </p:cNvSpPr>
          <p:nvPr>
            <p:ph type="ftr" sz="quarter" idx="11"/>
          </p:nvPr>
        </p:nvSpPr>
        <p:spPr/>
        <p:txBody>
          <a:bodyPr/>
          <a:lstStyle/>
          <a:p>
            <a:r>
              <a:rPr lang="en-US" smtClean="0"/>
              <a:t>Dr. A. Barghouthi &amp; Mr. M. Al-jubeh</a:t>
            </a:r>
            <a:endParaRPr lang="en-US"/>
          </a:p>
        </p:txBody>
      </p:sp>
      <p:sp>
        <p:nvSpPr>
          <p:cNvPr id="6" name="Slide Number Placeholder 5"/>
          <p:cNvSpPr>
            <a:spLocks noGrp="1"/>
          </p:cNvSpPr>
          <p:nvPr>
            <p:ph type="sldNum" sz="quarter" idx="12"/>
          </p:nvPr>
        </p:nvSpPr>
        <p:spPr/>
        <p:txBody>
          <a:bodyPr/>
          <a:lstStyle/>
          <a:p>
            <a:fld id="{5E491730-726D-4E69-AA74-37D0DDA88C21}"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42799F-29D5-4EC0-89D4-D590A824CEE0}" type="datetime1">
              <a:rPr lang="en-US" smtClean="0"/>
              <a:pPr/>
              <a:t>8/7/2014</a:t>
            </a:fld>
            <a:endParaRPr lang="en-US"/>
          </a:p>
        </p:txBody>
      </p:sp>
      <p:sp>
        <p:nvSpPr>
          <p:cNvPr id="5" name="Footer Placeholder 4"/>
          <p:cNvSpPr>
            <a:spLocks noGrp="1"/>
          </p:cNvSpPr>
          <p:nvPr>
            <p:ph type="ftr" sz="quarter" idx="11"/>
          </p:nvPr>
        </p:nvSpPr>
        <p:spPr/>
        <p:txBody>
          <a:bodyPr/>
          <a:lstStyle/>
          <a:p>
            <a:r>
              <a:rPr lang="en-US" smtClean="0"/>
              <a:t>Dr. A. Barghouthi &amp; Mr. M. Al-jubeh</a:t>
            </a:r>
            <a:endParaRPr lang="en-US"/>
          </a:p>
        </p:txBody>
      </p:sp>
      <p:sp>
        <p:nvSpPr>
          <p:cNvPr id="6" name="Slide Number Placeholder 5"/>
          <p:cNvSpPr>
            <a:spLocks noGrp="1"/>
          </p:cNvSpPr>
          <p:nvPr>
            <p:ph type="sldNum" sz="quarter" idx="12"/>
          </p:nvPr>
        </p:nvSpPr>
        <p:spPr/>
        <p:txBody>
          <a:bodyPr/>
          <a:lstStyle/>
          <a:p>
            <a:fld id="{5E491730-726D-4E69-AA74-37D0DDA88C21}"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0625713-8A4E-4F94-A799-45A35F3AA148}" type="datetime1">
              <a:rPr lang="en-US" smtClean="0"/>
              <a:pPr/>
              <a:t>8/7/2014</a:t>
            </a:fld>
            <a:endParaRPr lang="en-US"/>
          </a:p>
        </p:txBody>
      </p:sp>
      <p:sp>
        <p:nvSpPr>
          <p:cNvPr id="5" name="Footer Placeholder 4"/>
          <p:cNvSpPr>
            <a:spLocks noGrp="1"/>
          </p:cNvSpPr>
          <p:nvPr>
            <p:ph type="ftr" sz="quarter" idx="11"/>
          </p:nvPr>
        </p:nvSpPr>
        <p:spPr/>
        <p:txBody>
          <a:bodyPr/>
          <a:lstStyle/>
          <a:p>
            <a:r>
              <a:rPr lang="en-US" smtClean="0"/>
              <a:t>Dr. A. Barghouthi &amp; Mr. M. Al-jubeh</a:t>
            </a:r>
            <a:endParaRPr lang="en-US"/>
          </a:p>
        </p:txBody>
      </p:sp>
      <p:sp>
        <p:nvSpPr>
          <p:cNvPr id="6" name="Slide Number Placeholder 5"/>
          <p:cNvSpPr>
            <a:spLocks noGrp="1"/>
          </p:cNvSpPr>
          <p:nvPr>
            <p:ph type="sldNum" sz="quarter" idx="12"/>
          </p:nvPr>
        </p:nvSpPr>
        <p:spPr/>
        <p:txBody>
          <a:bodyPr/>
          <a:lstStyle/>
          <a:p>
            <a:fld id="{5E491730-726D-4E69-AA74-37D0DDA88C21}"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6F957A1-B14C-4F51-9FED-CE132B5485A0}" type="datetime1">
              <a:rPr lang="en-US" smtClean="0"/>
              <a:pPr/>
              <a:t>8/7/2014</a:t>
            </a:fld>
            <a:endParaRPr lang="en-US"/>
          </a:p>
        </p:txBody>
      </p:sp>
      <p:sp>
        <p:nvSpPr>
          <p:cNvPr id="6" name="Footer Placeholder 5"/>
          <p:cNvSpPr>
            <a:spLocks noGrp="1"/>
          </p:cNvSpPr>
          <p:nvPr>
            <p:ph type="ftr" sz="quarter" idx="11"/>
          </p:nvPr>
        </p:nvSpPr>
        <p:spPr/>
        <p:txBody>
          <a:bodyPr/>
          <a:lstStyle/>
          <a:p>
            <a:r>
              <a:rPr lang="en-US" smtClean="0"/>
              <a:t>Dr. A. Barghouthi &amp; Mr. M. Al-jubeh</a:t>
            </a:r>
            <a:endParaRPr lang="en-US"/>
          </a:p>
        </p:txBody>
      </p:sp>
      <p:sp>
        <p:nvSpPr>
          <p:cNvPr id="7" name="Slide Number Placeholder 6"/>
          <p:cNvSpPr>
            <a:spLocks noGrp="1"/>
          </p:cNvSpPr>
          <p:nvPr>
            <p:ph type="sldNum" sz="quarter" idx="12"/>
          </p:nvPr>
        </p:nvSpPr>
        <p:spPr/>
        <p:txBody>
          <a:bodyPr/>
          <a:lstStyle/>
          <a:p>
            <a:fld id="{5E491730-726D-4E69-AA74-37D0DDA88C21}"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D0E14B2-8E5E-4BCB-AF6A-251635CE1115}" type="datetime1">
              <a:rPr lang="en-US" smtClean="0"/>
              <a:pPr/>
              <a:t>8/7/2014</a:t>
            </a:fld>
            <a:endParaRPr lang="en-US"/>
          </a:p>
        </p:txBody>
      </p:sp>
      <p:sp>
        <p:nvSpPr>
          <p:cNvPr id="8" name="Footer Placeholder 7"/>
          <p:cNvSpPr>
            <a:spLocks noGrp="1"/>
          </p:cNvSpPr>
          <p:nvPr>
            <p:ph type="ftr" sz="quarter" idx="11"/>
          </p:nvPr>
        </p:nvSpPr>
        <p:spPr/>
        <p:txBody>
          <a:bodyPr/>
          <a:lstStyle/>
          <a:p>
            <a:r>
              <a:rPr lang="en-US" smtClean="0"/>
              <a:t>Dr. A. Barghouthi &amp; Mr. M. Al-jubeh</a:t>
            </a:r>
            <a:endParaRPr lang="en-US"/>
          </a:p>
        </p:txBody>
      </p:sp>
      <p:sp>
        <p:nvSpPr>
          <p:cNvPr id="9" name="Slide Number Placeholder 8"/>
          <p:cNvSpPr>
            <a:spLocks noGrp="1"/>
          </p:cNvSpPr>
          <p:nvPr>
            <p:ph type="sldNum" sz="quarter" idx="12"/>
          </p:nvPr>
        </p:nvSpPr>
        <p:spPr/>
        <p:txBody>
          <a:bodyPr/>
          <a:lstStyle/>
          <a:p>
            <a:fld id="{5E491730-726D-4E69-AA74-37D0DDA88C21}"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69C8F6-79DD-463E-A3CE-A5A6FDF654E5}" type="datetime1">
              <a:rPr lang="en-US" smtClean="0"/>
              <a:pPr/>
              <a:t>8/7/2014</a:t>
            </a:fld>
            <a:endParaRPr lang="en-US"/>
          </a:p>
        </p:txBody>
      </p:sp>
      <p:sp>
        <p:nvSpPr>
          <p:cNvPr id="4" name="Footer Placeholder 3"/>
          <p:cNvSpPr>
            <a:spLocks noGrp="1"/>
          </p:cNvSpPr>
          <p:nvPr>
            <p:ph type="ftr" sz="quarter" idx="11"/>
          </p:nvPr>
        </p:nvSpPr>
        <p:spPr/>
        <p:txBody>
          <a:bodyPr/>
          <a:lstStyle/>
          <a:p>
            <a:r>
              <a:rPr lang="en-US" smtClean="0"/>
              <a:t>Dr. A. Barghouthi &amp; Mr. M. Al-jubeh</a:t>
            </a:r>
            <a:endParaRPr lang="en-US"/>
          </a:p>
        </p:txBody>
      </p:sp>
      <p:sp>
        <p:nvSpPr>
          <p:cNvPr id="5" name="Slide Number Placeholder 4"/>
          <p:cNvSpPr>
            <a:spLocks noGrp="1"/>
          </p:cNvSpPr>
          <p:nvPr>
            <p:ph type="sldNum" sz="quarter" idx="12"/>
          </p:nvPr>
        </p:nvSpPr>
        <p:spPr/>
        <p:txBody>
          <a:bodyPr/>
          <a:lstStyle/>
          <a:p>
            <a:fld id="{5E491730-726D-4E69-AA74-37D0DDA88C21}"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D5DDE4-06C0-4294-A9CA-CD63CFF16828}" type="datetime1">
              <a:rPr lang="en-US" smtClean="0"/>
              <a:pPr/>
              <a:t>8/7/2014</a:t>
            </a:fld>
            <a:endParaRPr lang="en-US"/>
          </a:p>
        </p:txBody>
      </p:sp>
      <p:sp>
        <p:nvSpPr>
          <p:cNvPr id="3" name="Footer Placeholder 2"/>
          <p:cNvSpPr>
            <a:spLocks noGrp="1"/>
          </p:cNvSpPr>
          <p:nvPr>
            <p:ph type="ftr" sz="quarter" idx="11"/>
          </p:nvPr>
        </p:nvSpPr>
        <p:spPr/>
        <p:txBody>
          <a:bodyPr/>
          <a:lstStyle/>
          <a:p>
            <a:r>
              <a:rPr lang="en-US" smtClean="0"/>
              <a:t>Dr. A. Barghouthi &amp; Mr. M. Al-jubeh</a:t>
            </a:r>
            <a:endParaRPr lang="en-US"/>
          </a:p>
        </p:txBody>
      </p:sp>
      <p:sp>
        <p:nvSpPr>
          <p:cNvPr id="4" name="Slide Number Placeholder 3"/>
          <p:cNvSpPr>
            <a:spLocks noGrp="1"/>
          </p:cNvSpPr>
          <p:nvPr>
            <p:ph type="sldNum" sz="quarter" idx="12"/>
          </p:nvPr>
        </p:nvSpPr>
        <p:spPr/>
        <p:txBody>
          <a:bodyPr/>
          <a:lstStyle/>
          <a:p>
            <a:fld id="{5E491730-726D-4E69-AA74-37D0DDA88C21}"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672994-5DB8-43B0-8B2C-EC260AD43A2F}" type="datetime1">
              <a:rPr lang="en-US" smtClean="0"/>
              <a:pPr/>
              <a:t>8/7/2014</a:t>
            </a:fld>
            <a:endParaRPr lang="en-US"/>
          </a:p>
        </p:txBody>
      </p:sp>
      <p:sp>
        <p:nvSpPr>
          <p:cNvPr id="6" name="Footer Placeholder 5"/>
          <p:cNvSpPr>
            <a:spLocks noGrp="1"/>
          </p:cNvSpPr>
          <p:nvPr>
            <p:ph type="ftr" sz="quarter" idx="11"/>
          </p:nvPr>
        </p:nvSpPr>
        <p:spPr/>
        <p:txBody>
          <a:bodyPr/>
          <a:lstStyle/>
          <a:p>
            <a:r>
              <a:rPr lang="en-US" smtClean="0"/>
              <a:t>Dr. A. Barghouthi &amp; Mr. M. Al-jubeh</a:t>
            </a:r>
            <a:endParaRPr lang="en-US"/>
          </a:p>
        </p:txBody>
      </p:sp>
      <p:sp>
        <p:nvSpPr>
          <p:cNvPr id="7" name="Slide Number Placeholder 6"/>
          <p:cNvSpPr>
            <a:spLocks noGrp="1"/>
          </p:cNvSpPr>
          <p:nvPr>
            <p:ph type="sldNum" sz="quarter" idx="12"/>
          </p:nvPr>
        </p:nvSpPr>
        <p:spPr/>
        <p:txBody>
          <a:bodyPr/>
          <a:lstStyle/>
          <a:p>
            <a:fld id="{5E491730-726D-4E69-AA74-37D0DDA88C2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tx1"/>
                </a:solidFill>
              </a:defRPr>
            </a:lvl1pPr>
          </a:lstStyle>
          <a:p>
            <a:fld id="{1AB4C24F-AD20-49AC-A828-B1E3E8701D23}" type="datetime1">
              <a:rPr lang="en-US" smtClean="0"/>
              <a:pPr/>
              <a:t>8/7/2014</a:t>
            </a:fld>
            <a:endParaRPr lang="en-US" dirty="0"/>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dirty="0" smtClean="0"/>
              <a:t>Dr. A. </a:t>
            </a:r>
            <a:r>
              <a:rPr lang="en-US" dirty="0" err="1" smtClean="0"/>
              <a:t>Barghouthi</a:t>
            </a:r>
            <a:r>
              <a:rPr lang="en-US" dirty="0" smtClean="0"/>
              <a:t> </a:t>
            </a:r>
            <a:endParaRPr lang="en-US"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A3486467-AF7F-44E4-8B61-4E588B0FE450}" type="slidenum">
              <a:rPr lang="en-US" smtClean="0"/>
              <a:pPr/>
              <a:t>‹#›</a:t>
            </a:fld>
            <a:endParaRPr lang="en-US" dirty="0"/>
          </a:p>
        </p:txBody>
      </p:sp>
      <p:pic>
        <p:nvPicPr>
          <p:cNvPr id="7" name="Picture 6" descr="BZUlogosmall"/>
          <p:cNvPicPr/>
          <p:nvPr userDrawn="1"/>
        </p:nvPicPr>
        <p:blipFill>
          <a:blip r:embed="rId2" cstate="print"/>
          <a:srcRect/>
          <a:stretch>
            <a:fillRect/>
          </a:stretch>
        </p:blipFill>
        <p:spPr bwMode="auto">
          <a:xfrm>
            <a:off x="7500958" y="1"/>
            <a:ext cx="1643042" cy="642918"/>
          </a:xfrm>
          <a:prstGeom prst="rect">
            <a:avLst/>
          </a:prstGeom>
          <a:noFill/>
          <a:ln w="9525">
            <a:noFill/>
            <a:miter lim="800000"/>
            <a:headEnd/>
            <a:tailEnd/>
          </a:ln>
        </p:spPr>
      </p:pic>
      <p:cxnSp>
        <p:nvCxnSpPr>
          <p:cNvPr id="9" name="Straight Connector 8"/>
          <p:cNvCxnSpPr/>
          <p:nvPr userDrawn="1"/>
        </p:nvCxnSpPr>
        <p:spPr>
          <a:xfrm rot="10800000">
            <a:off x="0" y="642918"/>
            <a:ext cx="9144000" cy="1588"/>
          </a:xfrm>
          <a:prstGeom prst="line">
            <a:avLst/>
          </a:prstGeom>
          <a:ln w="19050">
            <a:solidFill>
              <a:srgbClr val="5AAC5A"/>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rot="10800000">
            <a:off x="-32" y="6356369"/>
            <a:ext cx="9144000" cy="1588"/>
          </a:xfrm>
          <a:prstGeom prst="line">
            <a:avLst/>
          </a:prstGeom>
          <a:ln w="19050">
            <a:solidFill>
              <a:srgbClr val="5AAC5A"/>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userDrawn="1"/>
        </p:nvSpPr>
        <p:spPr>
          <a:xfrm>
            <a:off x="3357554" y="214290"/>
            <a:ext cx="2928958" cy="461665"/>
          </a:xfrm>
          <a:prstGeom prst="rect">
            <a:avLst/>
          </a:prstGeom>
          <a:noFill/>
        </p:spPr>
        <p:txBody>
          <a:bodyPr wrap="square" rtlCol="0">
            <a:spAutoFit/>
          </a:bodyPr>
          <a:lstStyle/>
          <a:p>
            <a:r>
              <a:rPr lang="de-DE" sz="2400" dirty="0" smtClean="0">
                <a:latin typeface="Arial" pitchFamily="34" charset="0"/>
                <a:cs typeface="Arial" pitchFamily="34" charset="0"/>
              </a:rPr>
              <a:t>Signals &amp; Systems</a:t>
            </a:r>
            <a:endParaRPr lang="en-US" sz="2400" dirty="0">
              <a:latin typeface="Arial" pitchFamily="34" charset="0"/>
              <a:cs typeface="Arial" pitchFamily="34"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A176B1-09AF-49E4-BEB6-D5E583C545BD}" type="datetime1">
              <a:rPr lang="en-US" smtClean="0"/>
              <a:pPr/>
              <a:t>8/7/2014</a:t>
            </a:fld>
            <a:endParaRPr lang="en-US"/>
          </a:p>
        </p:txBody>
      </p:sp>
      <p:sp>
        <p:nvSpPr>
          <p:cNvPr id="6" name="Footer Placeholder 5"/>
          <p:cNvSpPr>
            <a:spLocks noGrp="1"/>
          </p:cNvSpPr>
          <p:nvPr>
            <p:ph type="ftr" sz="quarter" idx="11"/>
          </p:nvPr>
        </p:nvSpPr>
        <p:spPr/>
        <p:txBody>
          <a:bodyPr/>
          <a:lstStyle/>
          <a:p>
            <a:r>
              <a:rPr lang="en-US" smtClean="0"/>
              <a:t>Dr. A. Barghouthi &amp; Mr. M. Al-jubeh</a:t>
            </a:r>
            <a:endParaRPr lang="en-US"/>
          </a:p>
        </p:txBody>
      </p:sp>
      <p:sp>
        <p:nvSpPr>
          <p:cNvPr id="7" name="Slide Number Placeholder 6"/>
          <p:cNvSpPr>
            <a:spLocks noGrp="1"/>
          </p:cNvSpPr>
          <p:nvPr>
            <p:ph type="sldNum" sz="quarter" idx="12"/>
          </p:nvPr>
        </p:nvSpPr>
        <p:spPr/>
        <p:txBody>
          <a:bodyPr/>
          <a:lstStyle/>
          <a:p>
            <a:fld id="{5E491730-726D-4E69-AA74-37D0DDA88C21}"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8BEE60-6EBC-4C41-8918-A281BB62C54F}" type="datetime1">
              <a:rPr lang="en-US" smtClean="0"/>
              <a:pPr/>
              <a:t>8/7/2014</a:t>
            </a:fld>
            <a:endParaRPr lang="en-US"/>
          </a:p>
        </p:txBody>
      </p:sp>
      <p:sp>
        <p:nvSpPr>
          <p:cNvPr id="5" name="Footer Placeholder 4"/>
          <p:cNvSpPr>
            <a:spLocks noGrp="1"/>
          </p:cNvSpPr>
          <p:nvPr>
            <p:ph type="ftr" sz="quarter" idx="11"/>
          </p:nvPr>
        </p:nvSpPr>
        <p:spPr/>
        <p:txBody>
          <a:bodyPr/>
          <a:lstStyle/>
          <a:p>
            <a:r>
              <a:rPr lang="en-US" smtClean="0"/>
              <a:t>Dr. A. Barghouthi &amp; Mr. M. Al-jubeh</a:t>
            </a:r>
            <a:endParaRPr lang="en-US"/>
          </a:p>
        </p:txBody>
      </p:sp>
      <p:sp>
        <p:nvSpPr>
          <p:cNvPr id="6" name="Slide Number Placeholder 5"/>
          <p:cNvSpPr>
            <a:spLocks noGrp="1"/>
          </p:cNvSpPr>
          <p:nvPr>
            <p:ph type="sldNum" sz="quarter" idx="12"/>
          </p:nvPr>
        </p:nvSpPr>
        <p:spPr/>
        <p:txBody>
          <a:bodyPr/>
          <a:lstStyle/>
          <a:p>
            <a:fld id="{5E491730-726D-4E69-AA74-37D0DDA88C21}"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623AA9-18FB-4D37-ABD0-6BB121CB0003}" type="datetime1">
              <a:rPr lang="en-US" smtClean="0"/>
              <a:pPr/>
              <a:t>8/7/2014</a:t>
            </a:fld>
            <a:endParaRPr lang="en-US"/>
          </a:p>
        </p:txBody>
      </p:sp>
      <p:sp>
        <p:nvSpPr>
          <p:cNvPr id="5" name="Footer Placeholder 4"/>
          <p:cNvSpPr>
            <a:spLocks noGrp="1"/>
          </p:cNvSpPr>
          <p:nvPr>
            <p:ph type="ftr" sz="quarter" idx="11"/>
          </p:nvPr>
        </p:nvSpPr>
        <p:spPr/>
        <p:txBody>
          <a:bodyPr/>
          <a:lstStyle/>
          <a:p>
            <a:r>
              <a:rPr lang="en-US" smtClean="0"/>
              <a:t>Dr. A. Barghouthi &amp; Mr. M. Al-jubeh</a:t>
            </a:r>
            <a:endParaRPr lang="en-US"/>
          </a:p>
        </p:txBody>
      </p:sp>
      <p:sp>
        <p:nvSpPr>
          <p:cNvPr id="6" name="Slide Number Placeholder 5"/>
          <p:cNvSpPr>
            <a:spLocks noGrp="1"/>
          </p:cNvSpPr>
          <p:nvPr>
            <p:ph type="sldNum" sz="quarter" idx="12"/>
          </p:nvPr>
        </p:nvSpPr>
        <p:spPr/>
        <p:txBody>
          <a:bodyPr/>
          <a:lstStyle/>
          <a:p>
            <a:fld id="{5E491730-726D-4E69-AA74-37D0DDA88C2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A7AD051-9E4D-4ACD-A852-CC2EAD7E5269}" type="datetime1">
              <a:rPr lang="en-US" smtClean="0"/>
              <a:pPr/>
              <a:t>8/7/2014</a:t>
            </a:fld>
            <a:endParaRPr lang="en-US"/>
          </a:p>
        </p:txBody>
      </p:sp>
      <p:sp>
        <p:nvSpPr>
          <p:cNvPr id="5" name="Footer Placeholder 4"/>
          <p:cNvSpPr>
            <a:spLocks noGrp="1"/>
          </p:cNvSpPr>
          <p:nvPr>
            <p:ph type="ftr" sz="quarter" idx="11"/>
          </p:nvPr>
        </p:nvSpPr>
        <p:spPr/>
        <p:txBody>
          <a:bodyPr/>
          <a:lstStyle/>
          <a:p>
            <a:r>
              <a:rPr lang="en-US" smtClean="0"/>
              <a:t>Dr. A. Barghouthi &amp; Mr. M. Al-jubeh</a:t>
            </a:r>
            <a:endParaRPr lang="en-US"/>
          </a:p>
        </p:txBody>
      </p:sp>
      <p:sp>
        <p:nvSpPr>
          <p:cNvPr id="6" name="Slide Number Placeholder 5"/>
          <p:cNvSpPr>
            <a:spLocks noGrp="1"/>
          </p:cNvSpPr>
          <p:nvPr>
            <p:ph type="sldNum" sz="quarter" idx="12"/>
          </p:nvPr>
        </p:nvSpPr>
        <p:spPr/>
        <p:txBody>
          <a:bodyPr/>
          <a:lstStyle/>
          <a:p>
            <a:fld id="{A3486467-AF7F-44E4-8B61-4E588B0FE45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4ECB0F4-0571-4D48-AE44-3A64F7463F50}" type="datetime1">
              <a:rPr lang="en-US" smtClean="0"/>
              <a:pPr/>
              <a:t>8/7/2014</a:t>
            </a:fld>
            <a:endParaRPr lang="en-US"/>
          </a:p>
        </p:txBody>
      </p:sp>
      <p:sp>
        <p:nvSpPr>
          <p:cNvPr id="6" name="Footer Placeholder 5"/>
          <p:cNvSpPr>
            <a:spLocks noGrp="1"/>
          </p:cNvSpPr>
          <p:nvPr>
            <p:ph type="ftr" sz="quarter" idx="11"/>
          </p:nvPr>
        </p:nvSpPr>
        <p:spPr/>
        <p:txBody>
          <a:bodyPr/>
          <a:lstStyle/>
          <a:p>
            <a:r>
              <a:rPr lang="en-US" smtClean="0"/>
              <a:t>Dr. A. Barghouthi &amp; Mr. M. Al-jubeh</a:t>
            </a:r>
            <a:endParaRPr lang="en-US"/>
          </a:p>
        </p:txBody>
      </p:sp>
      <p:sp>
        <p:nvSpPr>
          <p:cNvPr id="7" name="Slide Number Placeholder 6"/>
          <p:cNvSpPr>
            <a:spLocks noGrp="1"/>
          </p:cNvSpPr>
          <p:nvPr>
            <p:ph type="sldNum" sz="quarter" idx="12"/>
          </p:nvPr>
        </p:nvSpPr>
        <p:spPr/>
        <p:txBody>
          <a:bodyPr/>
          <a:lstStyle/>
          <a:p>
            <a:fld id="{A3486467-AF7F-44E4-8B61-4E588B0FE45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E2E465B-20E7-48EC-878B-45EFC70061A0}" type="datetime1">
              <a:rPr lang="en-US" smtClean="0"/>
              <a:pPr/>
              <a:t>8/7/2014</a:t>
            </a:fld>
            <a:endParaRPr lang="en-US"/>
          </a:p>
        </p:txBody>
      </p:sp>
      <p:sp>
        <p:nvSpPr>
          <p:cNvPr id="8" name="Footer Placeholder 7"/>
          <p:cNvSpPr>
            <a:spLocks noGrp="1"/>
          </p:cNvSpPr>
          <p:nvPr>
            <p:ph type="ftr" sz="quarter" idx="11"/>
          </p:nvPr>
        </p:nvSpPr>
        <p:spPr/>
        <p:txBody>
          <a:bodyPr/>
          <a:lstStyle/>
          <a:p>
            <a:r>
              <a:rPr lang="en-US" smtClean="0"/>
              <a:t>Dr. A. Barghouthi &amp; Mr. M. Al-jubeh</a:t>
            </a:r>
            <a:endParaRPr lang="en-US"/>
          </a:p>
        </p:txBody>
      </p:sp>
      <p:sp>
        <p:nvSpPr>
          <p:cNvPr id="9" name="Slide Number Placeholder 8"/>
          <p:cNvSpPr>
            <a:spLocks noGrp="1"/>
          </p:cNvSpPr>
          <p:nvPr>
            <p:ph type="sldNum" sz="quarter" idx="12"/>
          </p:nvPr>
        </p:nvSpPr>
        <p:spPr/>
        <p:txBody>
          <a:bodyPr/>
          <a:lstStyle/>
          <a:p>
            <a:fld id="{A3486467-AF7F-44E4-8B61-4E588B0FE45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AD6E4B8-9221-461A-AB19-3A27D0024CE5}" type="datetime1">
              <a:rPr lang="en-US" smtClean="0"/>
              <a:pPr/>
              <a:t>8/7/2014</a:t>
            </a:fld>
            <a:endParaRPr lang="en-US"/>
          </a:p>
        </p:txBody>
      </p:sp>
      <p:sp>
        <p:nvSpPr>
          <p:cNvPr id="4" name="Footer Placeholder 3"/>
          <p:cNvSpPr>
            <a:spLocks noGrp="1"/>
          </p:cNvSpPr>
          <p:nvPr>
            <p:ph type="ftr" sz="quarter" idx="11"/>
          </p:nvPr>
        </p:nvSpPr>
        <p:spPr/>
        <p:txBody>
          <a:bodyPr/>
          <a:lstStyle/>
          <a:p>
            <a:r>
              <a:rPr lang="en-US" smtClean="0"/>
              <a:t>Dr. A. Barghouthi &amp; Mr. M. Al-jubeh</a:t>
            </a:r>
            <a:endParaRPr lang="en-US"/>
          </a:p>
        </p:txBody>
      </p:sp>
      <p:sp>
        <p:nvSpPr>
          <p:cNvPr id="5" name="Slide Number Placeholder 4"/>
          <p:cNvSpPr>
            <a:spLocks noGrp="1"/>
          </p:cNvSpPr>
          <p:nvPr>
            <p:ph type="sldNum" sz="quarter" idx="12"/>
          </p:nvPr>
        </p:nvSpPr>
        <p:spPr/>
        <p:txBody>
          <a:bodyPr/>
          <a:lstStyle/>
          <a:p>
            <a:fld id="{A3486467-AF7F-44E4-8B61-4E588B0FE45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B91A2C-37DD-431C-8461-E8A10C310046}" type="datetime1">
              <a:rPr lang="en-US" smtClean="0"/>
              <a:pPr/>
              <a:t>8/7/2014</a:t>
            </a:fld>
            <a:endParaRPr lang="en-US"/>
          </a:p>
        </p:txBody>
      </p:sp>
      <p:sp>
        <p:nvSpPr>
          <p:cNvPr id="3" name="Footer Placeholder 2"/>
          <p:cNvSpPr>
            <a:spLocks noGrp="1"/>
          </p:cNvSpPr>
          <p:nvPr>
            <p:ph type="ftr" sz="quarter" idx="11"/>
          </p:nvPr>
        </p:nvSpPr>
        <p:spPr/>
        <p:txBody>
          <a:bodyPr/>
          <a:lstStyle/>
          <a:p>
            <a:r>
              <a:rPr lang="en-US" smtClean="0"/>
              <a:t>Dr. A. Barghouthi &amp; Mr. M. Al-jubeh</a:t>
            </a:r>
            <a:endParaRPr lang="en-US"/>
          </a:p>
        </p:txBody>
      </p:sp>
      <p:sp>
        <p:nvSpPr>
          <p:cNvPr id="4" name="Slide Number Placeholder 3"/>
          <p:cNvSpPr>
            <a:spLocks noGrp="1"/>
          </p:cNvSpPr>
          <p:nvPr>
            <p:ph type="sldNum" sz="quarter" idx="12"/>
          </p:nvPr>
        </p:nvSpPr>
        <p:spPr/>
        <p:txBody>
          <a:bodyPr/>
          <a:lstStyle/>
          <a:p>
            <a:fld id="{A3486467-AF7F-44E4-8B61-4E588B0FE45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88F47E-40CF-4F87-9607-56671D26D5F2}" type="datetime1">
              <a:rPr lang="en-US" smtClean="0"/>
              <a:pPr/>
              <a:t>8/7/2014</a:t>
            </a:fld>
            <a:endParaRPr lang="en-US"/>
          </a:p>
        </p:txBody>
      </p:sp>
      <p:sp>
        <p:nvSpPr>
          <p:cNvPr id="6" name="Footer Placeholder 5"/>
          <p:cNvSpPr>
            <a:spLocks noGrp="1"/>
          </p:cNvSpPr>
          <p:nvPr>
            <p:ph type="ftr" sz="quarter" idx="11"/>
          </p:nvPr>
        </p:nvSpPr>
        <p:spPr/>
        <p:txBody>
          <a:bodyPr/>
          <a:lstStyle/>
          <a:p>
            <a:r>
              <a:rPr lang="en-US" smtClean="0"/>
              <a:t>Dr. A. Barghouthi &amp; Mr. M. Al-jubeh</a:t>
            </a:r>
            <a:endParaRPr lang="en-US"/>
          </a:p>
        </p:txBody>
      </p:sp>
      <p:sp>
        <p:nvSpPr>
          <p:cNvPr id="7" name="Slide Number Placeholder 6"/>
          <p:cNvSpPr>
            <a:spLocks noGrp="1"/>
          </p:cNvSpPr>
          <p:nvPr>
            <p:ph type="sldNum" sz="quarter" idx="12"/>
          </p:nvPr>
        </p:nvSpPr>
        <p:spPr/>
        <p:txBody>
          <a:bodyPr/>
          <a:lstStyle/>
          <a:p>
            <a:fld id="{A3486467-AF7F-44E4-8B61-4E588B0FE45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1C2108-D025-407E-835C-ED2FB54651A9}" type="datetime1">
              <a:rPr lang="en-US" smtClean="0"/>
              <a:pPr/>
              <a:t>8/7/2014</a:t>
            </a:fld>
            <a:endParaRPr lang="en-US"/>
          </a:p>
        </p:txBody>
      </p:sp>
      <p:sp>
        <p:nvSpPr>
          <p:cNvPr id="6" name="Footer Placeholder 5"/>
          <p:cNvSpPr>
            <a:spLocks noGrp="1"/>
          </p:cNvSpPr>
          <p:nvPr>
            <p:ph type="ftr" sz="quarter" idx="11"/>
          </p:nvPr>
        </p:nvSpPr>
        <p:spPr/>
        <p:txBody>
          <a:bodyPr/>
          <a:lstStyle/>
          <a:p>
            <a:r>
              <a:rPr lang="en-US" smtClean="0"/>
              <a:t>Dr. A. Barghouthi &amp; Mr. M. Al-jubeh</a:t>
            </a:r>
            <a:endParaRPr lang="en-US"/>
          </a:p>
        </p:txBody>
      </p:sp>
      <p:sp>
        <p:nvSpPr>
          <p:cNvPr id="7" name="Slide Number Placeholder 6"/>
          <p:cNvSpPr>
            <a:spLocks noGrp="1"/>
          </p:cNvSpPr>
          <p:nvPr>
            <p:ph type="sldNum" sz="quarter" idx="12"/>
          </p:nvPr>
        </p:nvSpPr>
        <p:spPr/>
        <p:txBody>
          <a:bodyPr/>
          <a:lstStyle/>
          <a:p>
            <a:fld id="{A3486467-AF7F-44E4-8B61-4E588B0FE45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8DAE8E-F6D8-4E85-B942-0AABF0942A7B}" type="datetime1">
              <a:rPr lang="en-US" smtClean="0"/>
              <a:pPr/>
              <a:t>8/7/2014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Dr. A. Barghouthi &amp; Mr. M. Al-jubeh</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486467-AF7F-44E4-8B61-4E588B0FE45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FD6A00-032A-462B-B2D0-90B56BDB007A}" type="datetime1">
              <a:rPr lang="en-US" smtClean="0"/>
              <a:pPr/>
              <a:t>8/7/2014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Dr. A. Barghouthi &amp; Mr. M. Al-jubeh</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491730-726D-4E69-AA74-37D0DDA88C2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8.png"/><Relationship Id="rId7" Type="http://schemas.openxmlformats.org/officeDocument/2006/relationships/image" Target="../media/image49.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10" Type="http://schemas.openxmlformats.org/officeDocument/2006/relationships/image" Target="../media/image52.png"/><Relationship Id="rId4" Type="http://schemas.openxmlformats.org/officeDocument/2006/relationships/image" Target="../media/image46.png"/><Relationship Id="rId9" Type="http://schemas.openxmlformats.org/officeDocument/2006/relationships/image" Target="../media/image51.png"/></Relationships>
</file>

<file path=ppt/slides/_rels/slide22.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image" Target="../media/image55.png"/><Relationship Id="rId10" Type="http://schemas.openxmlformats.org/officeDocument/2006/relationships/image" Target="../media/image60.png"/><Relationship Id="rId4" Type="http://schemas.openxmlformats.org/officeDocument/2006/relationships/image" Target="../media/image54.png"/><Relationship Id="rId9" Type="http://schemas.openxmlformats.org/officeDocument/2006/relationships/image" Target="../media/image59.png"/></Relationships>
</file>

<file path=ppt/slides/_rels/slide23.xml.rels><?xml version="1.0" encoding="UTF-8" standalone="yes"?>
<Relationships xmlns="http://schemas.openxmlformats.org/package/2006/relationships"><Relationship Id="rId3" Type="http://schemas.openxmlformats.org/officeDocument/2006/relationships/image" Target="../media/image60.png"/><Relationship Id="rId7" Type="http://schemas.openxmlformats.org/officeDocument/2006/relationships/image" Target="../media/image64.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2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67.png"/><Relationship Id="rId4" Type="http://schemas.openxmlformats.org/officeDocument/2006/relationships/image" Target="../media/image66.png"/></Relationships>
</file>

<file path=ppt/slides/_rels/slide25.xml.rels><?xml version="1.0" encoding="UTF-8" standalone="yes"?>
<Relationships xmlns="http://schemas.openxmlformats.org/package/2006/relationships"><Relationship Id="rId3" Type="http://schemas.openxmlformats.org/officeDocument/2006/relationships/image" Target="../media/image68.png"/><Relationship Id="rId7" Type="http://schemas.openxmlformats.org/officeDocument/2006/relationships/image" Target="../media/image72.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9.png"/></Relationships>
</file>

<file path=ppt/slides/_rels/slide26.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7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85720" y="4643446"/>
            <a:ext cx="6272234" cy="428628"/>
          </a:xfrm>
        </p:spPr>
        <p:txBody>
          <a:bodyPr>
            <a:normAutofit/>
          </a:bodyPr>
          <a:lstStyle/>
          <a:p>
            <a:r>
              <a:rPr lang="de-DE" sz="2000" b="1" dirty="0" smtClean="0">
                <a:solidFill>
                  <a:schemeClr val="tx1"/>
                </a:solidFill>
                <a:latin typeface="Arial" pitchFamily="34" charset="0"/>
                <a:cs typeface="Arial" pitchFamily="34" charset="0"/>
              </a:rPr>
              <a:t> Instructor :  </a:t>
            </a:r>
            <a:r>
              <a:rPr lang="de-DE" sz="2000" dirty="0" smtClean="0">
                <a:solidFill>
                  <a:schemeClr val="tx1"/>
                </a:solidFill>
                <a:latin typeface="Arial" pitchFamily="34" charset="0"/>
                <a:cs typeface="Arial" pitchFamily="34" charset="0"/>
              </a:rPr>
              <a:t>Dr. Atheer Barghouthi </a:t>
            </a:r>
          </a:p>
        </p:txBody>
      </p:sp>
      <p:pic>
        <p:nvPicPr>
          <p:cNvPr id="4" name="Picture 3" descr="BZUlogosmall"/>
          <p:cNvPicPr/>
          <p:nvPr/>
        </p:nvPicPr>
        <p:blipFill>
          <a:blip r:embed="rId2" cstate="print"/>
          <a:srcRect/>
          <a:stretch>
            <a:fillRect/>
          </a:stretch>
        </p:blipFill>
        <p:spPr bwMode="auto">
          <a:xfrm>
            <a:off x="7429520" y="1"/>
            <a:ext cx="1714480" cy="642918"/>
          </a:xfrm>
          <a:prstGeom prst="rect">
            <a:avLst/>
          </a:prstGeom>
          <a:noFill/>
          <a:ln w="9525">
            <a:noFill/>
            <a:miter lim="800000"/>
            <a:headEnd/>
            <a:tailEnd/>
          </a:ln>
        </p:spPr>
      </p:pic>
      <p:sp>
        <p:nvSpPr>
          <p:cNvPr id="5" name="Rectangle 4"/>
          <p:cNvSpPr/>
          <p:nvPr/>
        </p:nvSpPr>
        <p:spPr>
          <a:xfrm>
            <a:off x="1428728" y="4967599"/>
            <a:ext cx="2954655" cy="400110"/>
          </a:xfrm>
          <a:prstGeom prst="rect">
            <a:avLst/>
          </a:prstGeom>
        </p:spPr>
        <p:txBody>
          <a:bodyPr wrap="none">
            <a:spAutoFit/>
          </a:bodyPr>
          <a:lstStyle/>
          <a:p>
            <a:r>
              <a:rPr lang="de-DE" sz="2000" b="1" dirty="0" smtClean="0">
                <a:solidFill>
                  <a:schemeClr val="tx1"/>
                </a:solidFill>
                <a:latin typeface="Arial" pitchFamily="34" charset="0"/>
                <a:cs typeface="Arial" pitchFamily="34" charset="0"/>
              </a:rPr>
              <a:t>Date          :  </a:t>
            </a:r>
            <a:r>
              <a:rPr lang="de-DE" sz="2000" dirty="0" smtClean="0">
                <a:solidFill>
                  <a:schemeClr val="tx1"/>
                </a:solidFill>
                <a:latin typeface="Arial" pitchFamily="34" charset="0"/>
                <a:cs typeface="Arial" pitchFamily="34" charset="0"/>
              </a:rPr>
              <a:t>01.07.2014</a:t>
            </a:r>
            <a:endParaRPr lang="en-US" sz="2000" dirty="0">
              <a:solidFill>
                <a:schemeClr val="tx1"/>
              </a:solidFill>
              <a:latin typeface="Arial" pitchFamily="34" charset="0"/>
              <a:cs typeface="Arial" pitchFamily="34" charset="0"/>
            </a:endParaRPr>
          </a:p>
        </p:txBody>
      </p:sp>
      <p:cxnSp>
        <p:nvCxnSpPr>
          <p:cNvPr id="11" name="Straight Connector 10"/>
          <p:cNvCxnSpPr/>
          <p:nvPr/>
        </p:nvCxnSpPr>
        <p:spPr>
          <a:xfrm rot="10800000">
            <a:off x="0" y="642918"/>
            <a:ext cx="9144000" cy="1588"/>
          </a:xfrm>
          <a:prstGeom prst="line">
            <a:avLst/>
          </a:prstGeom>
          <a:ln w="19050">
            <a:solidFill>
              <a:srgbClr val="5AAC5A"/>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0800000">
            <a:off x="0" y="6356369"/>
            <a:ext cx="9144000" cy="1588"/>
          </a:xfrm>
          <a:prstGeom prst="line">
            <a:avLst/>
          </a:prstGeom>
          <a:ln w="19050">
            <a:solidFill>
              <a:srgbClr val="5AAC5A"/>
            </a:solidFill>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2357422" y="3286124"/>
            <a:ext cx="4572000" cy="707886"/>
          </a:xfrm>
          <a:prstGeom prst="rect">
            <a:avLst/>
          </a:prstGeom>
        </p:spPr>
        <p:txBody>
          <a:bodyPr>
            <a:spAutoFit/>
          </a:bodyPr>
          <a:lstStyle/>
          <a:p>
            <a:pPr algn="ctr"/>
            <a:r>
              <a:rPr lang="de-DE" sz="2000" dirty="0" smtClean="0">
                <a:latin typeface="Arial" pitchFamily="34" charset="0"/>
                <a:cs typeface="Arial" pitchFamily="34" charset="0"/>
              </a:rPr>
              <a:t>3 Credit Hours</a:t>
            </a:r>
          </a:p>
          <a:p>
            <a:pPr algn="ctr"/>
            <a:r>
              <a:rPr lang="de-DE" sz="2000" dirty="0" smtClean="0">
                <a:latin typeface="Arial" pitchFamily="34" charset="0"/>
                <a:cs typeface="Arial" pitchFamily="34" charset="0"/>
              </a:rPr>
              <a:t>Second</a:t>
            </a:r>
            <a:r>
              <a:rPr lang="en-US" sz="2000" dirty="0" smtClean="0">
                <a:latin typeface="Arial" pitchFamily="34" charset="0"/>
                <a:cs typeface="Arial" pitchFamily="34" charset="0"/>
              </a:rPr>
              <a:t> Semester 2014</a:t>
            </a:r>
          </a:p>
        </p:txBody>
      </p:sp>
      <p:sp>
        <p:nvSpPr>
          <p:cNvPr id="16" name="Rectangle 15"/>
          <p:cNvSpPr/>
          <p:nvPr/>
        </p:nvSpPr>
        <p:spPr>
          <a:xfrm>
            <a:off x="1857356" y="214290"/>
            <a:ext cx="4860625" cy="461665"/>
          </a:xfrm>
          <a:prstGeom prst="rect">
            <a:avLst/>
          </a:prstGeom>
        </p:spPr>
        <p:txBody>
          <a:bodyPr wrap="none">
            <a:spAutoFit/>
          </a:bodyPr>
          <a:lstStyle/>
          <a:p>
            <a:pPr algn="ctr"/>
            <a:r>
              <a:rPr lang="en-US" sz="2400" dirty="0" smtClean="0">
                <a:latin typeface="Arial" pitchFamily="34" charset="0"/>
                <a:cs typeface="Arial" pitchFamily="34" charset="0"/>
              </a:rPr>
              <a:t>Electrical Engineering Department</a:t>
            </a:r>
          </a:p>
        </p:txBody>
      </p:sp>
      <p:sp>
        <p:nvSpPr>
          <p:cNvPr id="17" name="Rectangle 16"/>
          <p:cNvSpPr/>
          <p:nvPr/>
        </p:nvSpPr>
        <p:spPr>
          <a:xfrm>
            <a:off x="0" y="1571612"/>
            <a:ext cx="9144000" cy="1292662"/>
          </a:xfrm>
          <a:prstGeom prst="rect">
            <a:avLst/>
          </a:prstGeom>
        </p:spPr>
        <p:txBody>
          <a:bodyPr wrap="square">
            <a:spAutoFit/>
          </a:bodyPr>
          <a:lstStyle/>
          <a:p>
            <a:pPr algn="ctr"/>
            <a:r>
              <a:rPr lang="en-US" sz="1400" b="1" dirty="0" smtClean="0">
                <a:latin typeface="Arial" pitchFamily="34" charset="0"/>
                <a:cs typeface="Arial" pitchFamily="34" charset="0"/>
              </a:rPr>
              <a:t/>
            </a:r>
            <a:br>
              <a:rPr lang="en-US" sz="1400" b="1" dirty="0" smtClean="0">
                <a:latin typeface="Arial" pitchFamily="34" charset="0"/>
                <a:cs typeface="Arial" pitchFamily="34" charset="0"/>
              </a:rPr>
            </a:br>
            <a:r>
              <a:rPr lang="en-US" sz="3200" b="1" dirty="0" smtClean="0">
                <a:latin typeface="Arial" pitchFamily="34" charset="0"/>
                <a:cs typeface="Arial" pitchFamily="34" charset="0"/>
              </a:rPr>
              <a:t>Signals &amp; Systems</a:t>
            </a:r>
          </a:p>
          <a:p>
            <a:pPr algn="ctr"/>
            <a:r>
              <a:rPr lang="en-US" sz="3200" b="1" dirty="0" smtClean="0">
                <a:latin typeface="Arial" pitchFamily="34" charset="0"/>
                <a:cs typeface="Arial" pitchFamily="34" charset="0"/>
              </a:rPr>
              <a:t>ENEE 334</a:t>
            </a:r>
          </a:p>
        </p:txBody>
      </p:sp>
      <p:sp>
        <p:nvSpPr>
          <p:cNvPr id="18" name="Date Placeholder 17"/>
          <p:cNvSpPr>
            <a:spLocks noGrp="1"/>
          </p:cNvSpPr>
          <p:nvPr>
            <p:ph type="dt" sz="half" idx="10"/>
          </p:nvPr>
        </p:nvSpPr>
        <p:spPr/>
        <p:txBody>
          <a:bodyPr/>
          <a:lstStyle/>
          <a:p>
            <a:fld id="{2A59865D-8D7A-4267-A747-1880C91488B9}" type="datetime1">
              <a:rPr lang="en-US" smtClean="0"/>
              <a:pPr/>
              <a:t>8/7/2014</a:t>
            </a:fld>
            <a:endParaRPr lang="en-US" dirty="0"/>
          </a:p>
        </p:txBody>
      </p:sp>
      <p:sp>
        <p:nvSpPr>
          <p:cNvPr id="19" name="Slide Number Placeholder 18"/>
          <p:cNvSpPr>
            <a:spLocks noGrp="1"/>
          </p:cNvSpPr>
          <p:nvPr>
            <p:ph type="sldNum" sz="quarter" idx="12"/>
          </p:nvPr>
        </p:nvSpPr>
        <p:spPr/>
        <p:txBody>
          <a:bodyPr/>
          <a:lstStyle/>
          <a:p>
            <a:fld id="{A3486467-AF7F-44E4-8B61-4E588B0FE450}" type="slidenum">
              <a:rPr lang="en-US" smtClean="0"/>
              <a:pPr/>
              <a:t>1</a:t>
            </a:fld>
            <a:endParaRPr lang="en-US"/>
          </a:p>
        </p:txBody>
      </p:sp>
      <p:sp>
        <p:nvSpPr>
          <p:cNvPr id="20" name="Footer Placeholder 19"/>
          <p:cNvSpPr>
            <a:spLocks noGrp="1"/>
          </p:cNvSpPr>
          <p:nvPr>
            <p:ph type="ftr" sz="quarter" idx="11"/>
          </p:nvPr>
        </p:nvSpPr>
        <p:spPr/>
        <p:txBody>
          <a:bodyPr/>
          <a:lstStyle/>
          <a:p>
            <a:r>
              <a:rPr lang="en-US" dirty="0" smtClean="0"/>
              <a:t>Dr. A. </a:t>
            </a:r>
            <a:r>
              <a:rPr lang="en-US" dirty="0" err="1" smtClean="0"/>
              <a:t>Barghouthi</a:t>
            </a:r>
            <a:r>
              <a:rPr lang="en-US" dirty="0" smtClean="0"/>
              <a:t> </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85720" y="714356"/>
            <a:ext cx="3500462" cy="785818"/>
          </a:xfrm>
        </p:spPr>
        <p:txBody>
          <a:bodyPr>
            <a:normAutofit/>
          </a:bodyPr>
          <a:lstStyle/>
          <a:p>
            <a:pPr>
              <a:buNone/>
            </a:pPr>
            <a:r>
              <a:rPr lang="en-US" sz="2000" dirty="0" smtClean="0"/>
              <a:t> </a:t>
            </a:r>
            <a:r>
              <a:rPr lang="en-US" sz="2000" b="1" dirty="0" smtClean="0">
                <a:latin typeface="Times New Roman" pitchFamily="18" charset="0"/>
                <a:cs typeface="Times New Roman" pitchFamily="18" charset="0"/>
              </a:rPr>
              <a:t>Signals &amp; Systems</a:t>
            </a:r>
            <a:endParaRPr lang="de-DE" sz="2000" dirty="0" smtClean="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3DA4CAB9-2CAA-4EC9-883E-064A8A7AA0AD}" type="datetime1">
              <a:rPr lang="en-US" smtClean="0"/>
              <a:pPr/>
              <a:t>8/7/2014</a:t>
            </a:fld>
            <a:endParaRPr lang="en-US" dirty="0"/>
          </a:p>
        </p:txBody>
      </p:sp>
      <p:sp>
        <p:nvSpPr>
          <p:cNvPr id="5" name="Footer Placeholder 4"/>
          <p:cNvSpPr>
            <a:spLocks noGrp="1"/>
          </p:cNvSpPr>
          <p:nvPr>
            <p:ph type="ftr" sz="quarter" idx="11"/>
          </p:nvPr>
        </p:nvSpPr>
        <p:spPr/>
        <p:txBody>
          <a:bodyPr/>
          <a:lstStyle/>
          <a:p>
            <a:r>
              <a:rPr lang="en-US" dirty="0" smtClean="0"/>
              <a:t>Dr. A. </a:t>
            </a:r>
            <a:r>
              <a:rPr lang="en-US" dirty="0" err="1" smtClean="0"/>
              <a:t>Barghouthi</a:t>
            </a:r>
            <a:endParaRPr lang="en-US" dirty="0"/>
          </a:p>
        </p:txBody>
      </p:sp>
      <p:sp>
        <p:nvSpPr>
          <p:cNvPr id="6" name="Slide Number Placeholder 5"/>
          <p:cNvSpPr>
            <a:spLocks noGrp="1"/>
          </p:cNvSpPr>
          <p:nvPr>
            <p:ph type="sldNum" sz="quarter" idx="12"/>
          </p:nvPr>
        </p:nvSpPr>
        <p:spPr/>
        <p:txBody>
          <a:bodyPr/>
          <a:lstStyle/>
          <a:p>
            <a:fld id="{A3486467-AF7F-44E4-8B61-4E588B0FE450}" type="slidenum">
              <a:rPr lang="en-US" smtClean="0"/>
              <a:pPr/>
              <a:t>10</a:t>
            </a:fld>
            <a:endParaRPr lang="en-US"/>
          </a:p>
        </p:txBody>
      </p:sp>
      <p:cxnSp>
        <p:nvCxnSpPr>
          <p:cNvPr id="9" name="Straight Connector 8"/>
          <p:cNvCxnSpPr/>
          <p:nvPr/>
        </p:nvCxnSpPr>
        <p:spPr>
          <a:xfrm rot="10800000">
            <a:off x="428596" y="1071546"/>
            <a:ext cx="2071702" cy="1588"/>
          </a:xfrm>
          <a:prstGeom prst="line">
            <a:avLst/>
          </a:prstGeom>
          <a:ln w="19050">
            <a:solidFill>
              <a:srgbClr val="5AAC5A"/>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357158" y="1071546"/>
            <a:ext cx="8643998" cy="369332"/>
          </a:xfrm>
          <a:prstGeom prst="rect">
            <a:avLst/>
          </a:prstGeom>
        </p:spPr>
        <p:txBody>
          <a:bodyPr wrap="square">
            <a:spAutoFit/>
          </a:bodyPr>
          <a:lstStyle/>
          <a:p>
            <a:r>
              <a:rPr lang="de-DE" dirty="0" smtClean="0">
                <a:latin typeface="Times New Roman" pitchFamily="18" charset="0"/>
                <a:cs typeface="Times New Roman" pitchFamily="18" charset="0"/>
              </a:rPr>
              <a:t>Systems Properties:</a:t>
            </a:r>
          </a:p>
        </p:txBody>
      </p:sp>
      <p:sp>
        <p:nvSpPr>
          <p:cNvPr id="8" name="Rectangle 7"/>
          <p:cNvSpPr/>
          <p:nvPr/>
        </p:nvSpPr>
        <p:spPr>
          <a:xfrm>
            <a:off x="428596" y="1500174"/>
            <a:ext cx="8715404" cy="2031325"/>
          </a:xfrm>
          <a:prstGeom prst="rect">
            <a:avLst/>
          </a:prstGeom>
        </p:spPr>
        <p:txBody>
          <a:bodyPr wrap="square">
            <a:spAutoFit/>
          </a:bodyPr>
          <a:lstStyle/>
          <a:p>
            <a:r>
              <a:rPr lang="de-DE" dirty="0" smtClean="0">
                <a:latin typeface="Times New Roman" pitchFamily="18" charset="0"/>
                <a:cs typeface="Times New Roman" pitchFamily="18" charset="0"/>
              </a:rPr>
              <a:t>1. Continuous &amp; discrete: analog and digital systems</a:t>
            </a:r>
          </a:p>
          <a:p>
            <a:r>
              <a:rPr lang="de-DE" dirty="0" smtClean="0">
                <a:latin typeface="Times New Roman" pitchFamily="18" charset="0"/>
                <a:cs typeface="Times New Roman" pitchFamily="18" charset="0"/>
              </a:rPr>
              <a:t>2. Time invariant(fixed) and time variant: does the system change with time or not? In time invariant system a shift in the input signal only shifts the output signal.</a:t>
            </a:r>
          </a:p>
          <a:p>
            <a:endParaRPr lang="de-DE" dirty="0" smtClean="0">
              <a:latin typeface="Times New Roman" pitchFamily="18" charset="0"/>
              <a:cs typeface="Times New Roman" pitchFamily="18" charset="0"/>
            </a:endParaRPr>
          </a:p>
          <a:p>
            <a:endParaRPr lang="de-DE" dirty="0" smtClean="0">
              <a:latin typeface="Times New Roman" pitchFamily="18" charset="0"/>
              <a:cs typeface="Times New Roman" pitchFamily="18" charset="0"/>
            </a:endParaRPr>
          </a:p>
          <a:p>
            <a:endParaRPr lang="de-DE" dirty="0" smtClean="0">
              <a:latin typeface="Times New Roman" pitchFamily="18" charset="0"/>
              <a:cs typeface="Times New Roman" pitchFamily="18" charset="0"/>
            </a:endParaRPr>
          </a:p>
          <a:p>
            <a:endParaRPr lang="de-DE" dirty="0"/>
          </a:p>
        </p:txBody>
      </p:sp>
      <p:pic>
        <p:nvPicPr>
          <p:cNvPr id="180226" name="Picture 2"/>
          <p:cNvPicPr>
            <a:picLocks noChangeAspect="1" noChangeArrowheads="1"/>
          </p:cNvPicPr>
          <p:nvPr/>
        </p:nvPicPr>
        <p:blipFill>
          <a:blip r:embed="rId3"/>
          <a:srcRect/>
          <a:stretch>
            <a:fillRect/>
          </a:stretch>
        </p:blipFill>
        <p:spPr bwMode="auto">
          <a:xfrm>
            <a:off x="3143240" y="2571744"/>
            <a:ext cx="1733550" cy="2952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85720" y="714356"/>
            <a:ext cx="3500462" cy="785818"/>
          </a:xfrm>
        </p:spPr>
        <p:txBody>
          <a:bodyPr>
            <a:normAutofit/>
          </a:bodyPr>
          <a:lstStyle/>
          <a:p>
            <a:pPr>
              <a:buNone/>
            </a:pPr>
            <a:r>
              <a:rPr lang="en-US" sz="2000" dirty="0" smtClean="0"/>
              <a:t> </a:t>
            </a:r>
            <a:r>
              <a:rPr lang="en-US" sz="2000" b="1" dirty="0" smtClean="0">
                <a:latin typeface="Times New Roman" pitchFamily="18" charset="0"/>
                <a:cs typeface="Times New Roman" pitchFamily="18" charset="0"/>
              </a:rPr>
              <a:t>Signals &amp; Systems</a:t>
            </a:r>
            <a:endParaRPr lang="de-DE" sz="2000" dirty="0" smtClean="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3DA4CAB9-2CAA-4EC9-883E-064A8A7AA0AD}" type="datetime1">
              <a:rPr lang="en-US" smtClean="0"/>
              <a:pPr/>
              <a:t>8/7/2014</a:t>
            </a:fld>
            <a:endParaRPr lang="en-US" dirty="0"/>
          </a:p>
        </p:txBody>
      </p:sp>
      <p:sp>
        <p:nvSpPr>
          <p:cNvPr id="5" name="Footer Placeholder 4"/>
          <p:cNvSpPr>
            <a:spLocks noGrp="1"/>
          </p:cNvSpPr>
          <p:nvPr>
            <p:ph type="ftr" sz="quarter" idx="11"/>
          </p:nvPr>
        </p:nvSpPr>
        <p:spPr/>
        <p:txBody>
          <a:bodyPr/>
          <a:lstStyle/>
          <a:p>
            <a:r>
              <a:rPr lang="en-US" dirty="0" smtClean="0"/>
              <a:t>Dr. A. </a:t>
            </a:r>
            <a:r>
              <a:rPr lang="en-US" dirty="0" err="1" smtClean="0"/>
              <a:t>Barghouthi</a:t>
            </a:r>
            <a:endParaRPr lang="en-US" dirty="0"/>
          </a:p>
        </p:txBody>
      </p:sp>
      <p:sp>
        <p:nvSpPr>
          <p:cNvPr id="6" name="Slide Number Placeholder 5"/>
          <p:cNvSpPr>
            <a:spLocks noGrp="1"/>
          </p:cNvSpPr>
          <p:nvPr>
            <p:ph type="sldNum" sz="quarter" idx="12"/>
          </p:nvPr>
        </p:nvSpPr>
        <p:spPr/>
        <p:txBody>
          <a:bodyPr/>
          <a:lstStyle/>
          <a:p>
            <a:fld id="{A3486467-AF7F-44E4-8B61-4E588B0FE450}" type="slidenum">
              <a:rPr lang="en-US" smtClean="0"/>
              <a:pPr/>
              <a:t>11</a:t>
            </a:fld>
            <a:endParaRPr lang="en-US"/>
          </a:p>
        </p:txBody>
      </p:sp>
      <p:cxnSp>
        <p:nvCxnSpPr>
          <p:cNvPr id="9" name="Straight Connector 8"/>
          <p:cNvCxnSpPr/>
          <p:nvPr/>
        </p:nvCxnSpPr>
        <p:spPr>
          <a:xfrm rot="10800000">
            <a:off x="428596" y="1071546"/>
            <a:ext cx="2071702" cy="1588"/>
          </a:xfrm>
          <a:prstGeom prst="line">
            <a:avLst/>
          </a:prstGeom>
          <a:ln w="19050">
            <a:solidFill>
              <a:srgbClr val="5AAC5A"/>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357158" y="1071546"/>
            <a:ext cx="8643998" cy="369332"/>
          </a:xfrm>
          <a:prstGeom prst="rect">
            <a:avLst/>
          </a:prstGeom>
        </p:spPr>
        <p:txBody>
          <a:bodyPr wrap="square">
            <a:spAutoFit/>
          </a:bodyPr>
          <a:lstStyle/>
          <a:p>
            <a:r>
              <a:rPr lang="de-DE" dirty="0" smtClean="0">
                <a:latin typeface="Times New Roman" pitchFamily="18" charset="0"/>
                <a:cs typeface="Times New Roman" pitchFamily="18" charset="0"/>
              </a:rPr>
              <a:t>Systems Properties:</a:t>
            </a:r>
          </a:p>
        </p:txBody>
      </p:sp>
      <p:sp>
        <p:nvSpPr>
          <p:cNvPr id="8" name="Rectangle 7"/>
          <p:cNvSpPr/>
          <p:nvPr/>
        </p:nvSpPr>
        <p:spPr>
          <a:xfrm>
            <a:off x="428596" y="1500174"/>
            <a:ext cx="8715404" cy="369332"/>
          </a:xfrm>
          <a:prstGeom prst="rect">
            <a:avLst/>
          </a:prstGeom>
        </p:spPr>
        <p:txBody>
          <a:bodyPr wrap="square">
            <a:spAutoFit/>
          </a:bodyPr>
          <a:lstStyle/>
          <a:p>
            <a:r>
              <a:rPr lang="de-DE" dirty="0" smtClean="0">
                <a:latin typeface="Times New Roman" pitchFamily="18" charset="0"/>
                <a:cs typeface="Times New Roman" pitchFamily="18" charset="0"/>
              </a:rPr>
              <a:t>3. Linear and nonlinear: the superposition principle applies.</a:t>
            </a:r>
            <a:endParaRPr lang="de-DE" dirty="0"/>
          </a:p>
        </p:txBody>
      </p:sp>
      <p:pic>
        <p:nvPicPr>
          <p:cNvPr id="180228" name="Picture 4"/>
          <p:cNvPicPr>
            <a:picLocks noChangeAspect="1" noChangeArrowheads="1"/>
          </p:cNvPicPr>
          <p:nvPr/>
        </p:nvPicPr>
        <p:blipFill>
          <a:blip r:embed="rId3"/>
          <a:srcRect/>
          <a:stretch>
            <a:fillRect/>
          </a:stretch>
        </p:blipFill>
        <p:spPr bwMode="auto">
          <a:xfrm>
            <a:off x="357158" y="2071678"/>
            <a:ext cx="3286125" cy="552450"/>
          </a:xfrm>
          <a:prstGeom prst="rect">
            <a:avLst/>
          </a:prstGeom>
          <a:noFill/>
          <a:ln w="9525">
            <a:noFill/>
            <a:miter lim="800000"/>
            <a:headEnd/>
            <a:tailEnd/>
          </a:ln>
          <a:effectLst/>
        </p:spPr>
      </p:pic>
      <p:pic>
        <p:nvPicPr>
          <p:cNvPr id="181250" name="Picture 2"/>
          <p:cNvPicPr>
            <a:picLocks noChangeAspect="1" noChangeArrowheads="1"/>
          </p:cNvPicPr>
          <p:nvPr/>
        </p:nvPicPr>
        <p:blipFill>
          <a:blip r:embed="rId4"/>
          <a:srcRect/>
          <a:stretch>
            <a:fillRect/>
          </a:stretch>
        </p:blipFill>
        <p:spPr bwMode="auto">
          <a:xfrm>
            <a:off x="3867136" y="1903508"/>
            <a:ext cx="5276864" cy="438301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85720" y="714356"/>
            <a:ext cx="3500462" cy="785818"/>
          </a:xfrm>
        </p:spPr>
        <p:txBody>
          <a:bodyPr>
            <a:normAutofit/>
          </a:bodyPr>
          <a:lstStyle/>
          <a:p>
            <a:pPr>
              <a:buNone/>
            </a:pPr>
            <a:r>
              <a:rPr lang="en-US" sz="2000" dirty="0" smtClean="0"/>
              <a:t> </a:t>
            </a:r>
            <a:r>
              <a:rPr lang="en-US" sz="2000" b="1" dirty="0" smtClean="0">
                <a:latin typeface="Times New Roman" pitchFamily="18" charset="0"/>
                <a:cs typeface="Times New Roman" pitchFamily="18" charset="0"/>
              </a:rPr>
              <a:t>Signals &amp; Systems</a:t>
            </a:r>
            <a:endParaRPr lang="de-DE" sz="2000" dirty="0" smtClean="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3DA4CAB9-2CAA-4EC9-883E-064A8A7AA0AD}" type="datetime1">
              <a:rPr lang="en-US" smtClean="0"/>
              <a:pPr/>
              <a:t>8/7/2014</a:t>
            </a:fld>
            <a:endParaRPr lang="en-US" dirty="0"/>
          </a:p>
        </p:txBody>
      </p:sp>
      <p:sp>
        <p:nvSpPr>
          <p:cNvPr id="5" name="Footer Placeholder 4"/>
          <p:cNvSpPr>
            <a:spLocks noGrp="1"/>
          </p:cNvSpPr>
          <p:nvPr>
            <p:ph type="ftr" sz="quarter" idx="11"/>
          </p:nvPr>
        </p:nvSpPr>
        <p:spPr/>
        <p:txBody>
          <a:bodyPr/>
          <a:lstStyle/>
          <a:p>
            <a:r>
              <a:rPr lang="en-US" dirty="0" smtClean="0"/>
              <a:t>Dr. A. </a:t>
            </a:r>
            <a:r>
              <a:rPr lang="en-US" dirty="0" err="1" smtClean="0"/>
              <a:t>Barghouthi</a:t>
            </a:r>
            <a:endParaRPr lang="en-US" dirty="0"/>
          </a:p>
        </p:txBody>
      </p:sp>
      <p:sp>
        <p:nvSpPr>
          <p:cNvPr id="6" name="Slide Number Placeholder 5"/>
          <p:cNvSpPr>
            <a:spLocks noGrp="1"/>
          </p:cNvSpPr>
          <p:nvPr>
            <p:ph type="sldNum" sz="quarter" idx="12"/>
          </p:nvPr>
        </p:nvSpPr>
        <p:spPr/>
        <p:txBody>
          <a:bodyPr/>
          <a:lstStyle/>
          <a:p>
            <a:fld id="{A3486467-AF7F-44E4-8B61-4E588B0FE450}" type="slidenum">
              <a:rPr lang="en-US" smtClean="0"/>
              <a:pPr/>
              <a:t>12</a:t>
            </a:fld>
            <a:endParaRPr lang="en-US"/>
          </a:p>
        </p:txBody>
      </p:sp>
      <p:cxnSp>
        <p:nvCxnSpPr>
          <p:cNvPr id="9" name="Straight Connector 8"/>
          <p:cNvCxnSpPr/>
          <p:nvPr/>
        </p:nvCxnSpPr>
        <p:spPr>
          <a:xfrm rot="10800000">
            <a:off x="428596" y="1071546"/>
            <a:ext cx="2071702" cy="1588"/>
          </a:xfrm>
          <a:prstGeom prst="line">
            <a:avLst/>
          </a:prstGeom>
          <a:ln w="19050">
            <a:solidFill>
              <a:srgbClr val="5AAC5A"/>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357158" y="1071546"/>
            <a:ext cx="8643998" cy="369332"/>
          </a:xfrm>
          <a:prstGeom prst="rect">
            <a:avLst/>
          </a:prstGeom>
        </p:spPr>
        <p:txBody>
          <a:bodyPr wrap="square">
            <a:spAutoFit/>
          </a:bodyPr>
          <a:lstStyle/>
          <a:p>
            <a:r>
              <a:rPr lang="de-DE" dirty="0" smtClean="0">
                <a:latin typeface="Times New Roman" pitchFamily="18" charset="0"/>
                <a:cs typeface="Times New Roman" pitchFamily="18" charset="0"/>
              </a:rPr>
              <a:t>Systems Properties:</a:t>
            </a:r>
          </a:p>
        </p:txBody>
      </p:sp>
      <p:sp>
        <p:nvSpPr>
          <p:cNvPr id="8" name="Rectangle 7"/>
          <p:cNvSpPr/>
          <p:nvPr/>
        </p:nvSpPr>
        <p:spPr>
          <a:xfrm>
            <a:off x="428596" y="1500174"/>
            <a:ext cx="8715404" cy="2862322"/>
          </a:xfrm>
          <a:prstGeom prst="rect">
            <a:avLst/>
          </a:prstGeom>
        </p:spPr>
        <p:txBody>
          <a:bodyPr wrap="square">
            <a:spAutoFit/>
          </a:bodyPr>
          <a:lstStyle/>
          <a:p>
            <a:r>
              <a:rPr lang="de-DE" dirty="0" smtClean="0">
                <a:latin typeface="Times New Roman" pitchFamily="18" charset="0"/>
                <a:cs typeface="Times New Roman" pitchFamily="18" charset="0"/>
              </a:rPr>
              <a:t>4. Causal and non causal: The system cannot depend on future values of the input. As a result, if the two input are equal before t</a:t>
            </a:r>
            <a:r>
              <a:rPr lang="de-DE" baseline="-25000" dirty="0" smtClean="0">
                <a:latin typeface="Times New Roman" pitchFamily="18" charset="0"/>
                <a:cs typeface="Times New Roman" pitchFamily="18" charset="0"/>
              </a:rPr>
              <a:t>0, </a:t>
            </a:r>
            <a:r>
              <a:rPr lang="de-DE" dirty="0" smtClean="0">
                <a:latin typeface="Times New Roman" pitchFamily="18" charset="0"/>
                <a:cs typeface="Times New Roman" pitchFamily="18" charset="0"/>
              </a:rPr>
              <a:t> the system response should be equal, regardless of what happens after t</a:t>
            </a:r>
            <a:r>
              <a:rPr lang="de-DE" baseline="-25000" dirty="0" smtClean="0">
                <a:latin typeface="Times New Roman" pitchFamily="18" charset="0"/>
                <a:cs typeface="Times New Roman" pitchFamily="18" charset="0"/>
              </a:rPr>
              <a:t>0.</a:t>
            </a:r>
          </a:p>
          <a:p>
            <a:endParaRPr lang="de-DE" dirty="0" smtClean="0">
              <a:latin typeface="Times New Roman" pitchFamily="18" charset="0"/>
              <a:cs typeface="Times New Roman" pitchFamily="18" charset="0"/>
            </a:endParaRPr>
          </a:p>
          <a:p>
            <a:endParaRPr lang="de-DE" dirty="0" smtClean="0">
              <a:latin typeface="Times New Roman" pitchFamily="18" charset="0"/>
              <a:cs typeface="Times New Roman" pitchFamily="18" charset="0"/>
            </a:endParaRPr>
          </a:p>
          <a:p>
            <a:endParaRPr lang="de-DE" dirty="0" smtClean="0">
              <a:latin typeface="Times New Roman" pitchFamily="18" charset="0"/>
              <a:cs typeface="Times New Roman" pitchFamily="18" charset="0"/>
            </a:endParaRPr>
          </a:p>
          <a:p>
            <a:endParaRPr lang="de-DE" dirty="0" smtClean="0">
              <a:latin typeface="Times New Roman" pitchFamily="18" charset="0"/>
              <a:cs typeface="Times New Roman" pitchFamily="18" charset="0"/>
            </a:endParaRPr>
          </a:p>
          <a:p>
            <a:r>
              <a:rPr lang="de-DE" dirty="0" smtClean="0">
                <a:latin typeface="Times New Roman" pitchFamily="18" charset="0"/>
                <a:cs typeface="Times New Roman" pitchFamily="18" charset="0"/>
              </a:rPr>
              <a:t>5. Dynamic and Instantaneous (memoryless, zero memory) systems: Instantaneous systems has no memory and thus depend only on the present values of the input. Dynamic systems has memory and depend on past and present values of the input</a:t>
            </a:r>
            <a:endParaRPr lang="de-DE" dirty="0"/>
          </a:p>
        </p:txBody>
      </p:sp>
      <p:pic>
        <p:nvPicPr>
          <p:cNvPr id="180227" name="Picture 3"/>
          <p:cNvPicPr>
            <a:picLocks noChangeAspect="1" noChangeArrowheads="1"/>
          </p:cNvPicPr>
          <p:nvPr/>
        </p:nvPicPr>
        <p:blipFill>
          <a:blip r:embed="rId3"/>
          <a:srcRect/>
          <a:stretch>
            <a:fillRect/>
          </a:stretch>
        </p:blipFill>
        <p:spPr bwMode="auto">
          <a:xfrm>
            <a:off x="2786050" y="2357430"/>
            <a:ext cx="2543175" cy="895350"/>
          </a:xfrm>
          <a:prstGeom prst="rect">
            <a:avLst/>
          </a:prstGeom>
          <a:noFill/>
          <a:ln w="9525">
            <a:noFill/>
            <a:miter lim="800000"/>
            <a:headEnd/>
            <a:tailEnd/>
          </a:ln>
          <a:effectLst/>
        </p:spPr>
      </p:pic>
      <p:pic>
        <p:nvPicPr>
          <p:cNvPr id="182274" name="Picture 2"/>
          <p:cNvPicPr>
            <a:picLocks noChangeAspect="1" noChangeArrowheads="1"/>
          </p:cNvPicPr>
          <p:nvPr/>
        </p:nvPicPr>
        <p:blipFill>
          <a:blip r:embed="rId4"/>
          <a:srcRect/>
          <a:stretch>
            <a:fillRect/>
          </a:stretch>
        </p:blipFill>
        <p:spPr bwMode="auto">
          <a:xfrm>
            <a:off x="2000232" y="4786322"/>
            <a:ext cx="1333500" cy="390525"/>
          </a:xfrm>
          <a:prstGeom prst="rect">
            <a:avLst/>
          </a:prstGeom>
          <a:noFill/>
          <a:ln w="9525">
            <a:noFill/>
            <a:miter lim="800000"/>
            <a:headEnd/>
            <a:tailEnd/>
          </a:ln>
          <a:effectLst/>
        </p:spPr>
      </p:pic>
      <p:pic>
        <p:nvPicPr>
          <p:cNvPr id="182275" name="Picture 3"/>
          <p:cNvPicPr>
            <a:picLocks noChangeAspect="1" noChangeArrowheads="1"/>
          </p:cNvPicPr>
          <p:nvPr/>
        </p:nvPicPr>
        <p:blipFill>
          <a:blip r:embed="rId5"/>
          <a:srcRect/>
          <a:stretch>
            <a:fillRect/>
          </a:stretch>
        </p:blipFill>
        <p:spPr bwMode="auto">
          <a:xfrm>
            <a:off x="5000628" y="4714884"/>
            <a:ext cx="1552575" cy="4953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85720" y="714356"/>
            <a:ext cx="3500462" cy="785818"/>
          </a:xfrm>
        </p:spPr>
        <p:txBody>
          <a:bodyPr>
            <a:normAutofit/>
          </a:bodyPr>
          <a:lstStyle/>
          <a:p>
            <a:pPr>
              <a:buNone/>
            </a:pPr>
            <a:r>
              <a:rPr lang="en-US" sz="2000" dirty="0" smtClean="0"/>
              <a:t> </a:t>
            </a:r>
            <a:r>
              <a:rPr lang="en-US" sz="2000" b="1" dirty="0" smtClean="0">
                <a:latin typeface="Times New Roman" pitchFamily="18" charset="0"/>
                <a:cs typeface="Times New Roman" pitchFamily="18" charset="0"/>
              </a:rPr>
              <a:t>Convolution integral</a:t>
            </a:r>
            <a:endParaRPr lang="de-DE" sz="2000" dirty="0" smtClean="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3DA4CAB9-2CAA-4EC9-883E-064A8A7AA0AD}" type="datetime1">
              <a:rPr lang="en-US" smtClean="0"/>
              <a:pPr/>
              <a:t>8/7/2014</a:t>
            </a:fld>
            <a:endParaRPr lang="en-US" dirty="0"/>
          </a:p>
        </p:txBody>
      </p:sp>
      <p:sp>
        <p:nvSpPr>
          <p:cNvPr id="5" name="Footer Placeholder 4"/>
          <p:cNvSpPr>
            <a:spLocks noGrp="1"/>
          </p:cNvSpPr>
          <p:nvPr>
            <p:ph type="ftr" sz="quarter" idx="11"/>
          </p:nvPr>
        </p:nvSpPr>
        <p:spPr/>
        <p:txBody>
          <a:bodyPr/>
          <a:lstStyle/>
          <a:p>
            <a:r>
              <a:rPr lang="en-US" dirty="0" smtClean="0"/>
              <a:t>Dr. A. </a:t>
            </a:r>
            <a:r>
              <a:rPr lang="en-US" dirty="0" err="1" smtClean="0"/>
              <a:t>Barghouthi</a:t>
            </a:r>
            <a:endParaRPr lang="en-US" dirty="0"/>
          </a:p>
        </p:txBody>
      </p:sp>
      <p:sp>
        <p:nvSpPr>
          <p:cNvPr id="6" name="Slide Number Placeholder 5"/>
          <p:cNvSpPr>
            <a:spLocks noGrp="1"/>
          </p:cNvSpPr>
          <p:nvPr>
            <p:ph type="sldNum" sz="quarter" idx="12"/>
          </p:nvPr>
        </p:nvSpPr>
        <p:spPr/>
        <p:txBody>
          <a:bodyPr/>
          <a:lstStyle/>
          <a:p>
            <a:fld id="{A3486467-AF7F-44E4-8B61-4E588B0FE450}" type="slidenum">
              <a:rPr lang="en-US" smtClean="0"/>
              <a:pPr/>
              <a:t>13</a:t>
            </a:fld>
            <a:endParaRPr lang="en-US"/>
          </a:p>
        </p:txBody>
      </p:sp>
      <p:cxnSp>
        <p:nvCxnSpPr>
          <p:cNvPr id="9" name="Straight Connector 8"/>
          <p:cNvCxnSpPr/>
          <p:nvPr/>
        </p:nvCxnSpPr>
        <p:spPr>
          <a:xfrm rot="10800000">
            <a:off x="428596" y="1071546"/>
            <a:ext cx="2071702" cy="1588"/>
          </a:xfrm>
          <a:prstGeom prst="line">
            <a:avLst/>
          </a:prstGeom>
          <a:ln w="19050">
            <a:solidFill>
              <a:srgbClr val="5AAC5A"/>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85721" y="1142984"/>
            <a:ext cx="8715436" cy="646331"/>
          </a:xfrm>
          <a:prstGeom prst="rect">
            <a:avLst/>
          </a:prstGeom>
        </p:spPr>
        <p:txBody>
          <a:bodyPr wrap="square">
            <a:spAutoFit/>
          </a:bodyPr>
          <a:lstStyle/>
          <a:p>
            <a:r>
              <a:rPr lang="en-US" b="1" dirty="0" smtClean="0">
                <a:latin typeface="Times New Roman" pitchFamily="18" charset="0"/>
                <a:cs typeface="Times New Roman" pitchFamily="18" charset="0"/>
              </a:rPr>
              <a:t>For linear time invariant system with zero initial conditions, the system can be described by the convolution integral.</a:t>
            </a:r>
            <a:endParaRPr lang="de-DE" dirty="0"/>
          </a:p>
        </p:txBody>
      </p:sp>
      <p:sp>
        <p:nvSpPr>
          <p:cNvPr id="13" name="Rectangle 12"/>
          <p:cNvSpPr/>
          <p:nvPr/>
        </p:nvSpPr>
        <p:spPr>
          <a:xfrm>
            <a:off x="285720" y="1857364"/>
            <a:ext cx="8715436" cy="1200329"/>
          </a:xfrm>
          <a:prstGeom prst="rect">
            <a:avLst/>
          </a:prstGeom>
        </p:spPr>
        <p:txBody>
          <a:bodyPr wrap="square">
            <a:spAutoFit/>
          </a:bodyPr>
          <a:lstStyle/>
          <a:p>
            <a:r>
              <a:rPr lang="en-US" b="1" dirty="0" smtClean="0">
                <a:latin typeface="Times New Roman" pitchFamily="18" charset="0"/>
                <a:cs typeface="Times New Roman" pitchFamily="18" charset="0"/>
              </a:rPr>
              <a:t>First the impulse response h(t) of the system must be found. The impulse response is the output of the system due to an impulse function applied at t=0. For causal system h(t)=0 when t&lt;0, because there is no input for t&lt;0, and in a causal system there should be no output if there is no input.</a:t>
            </a:r>
            <a:endParaRPr lang="de-DE" dirty="0"/>
          </a:p>
        </p:txBody>
      </p:sp>
      <p:sp>
        <p:nvSpPr>
          <p:cNvPr id="14" name="Rectangle 13"/>
          <p:cNvSpPr/>
          <p:nvPr/>
        </p:nvSpPr>
        <p:spPr>
          <a:xfrm>
            <a:off x="285720" y="3143248"/>
            <a:ext cx="8715436" cy="369332"/>
          </a:xfrm>
          <a:prstGeom prst="rect">
            <a:avLst/>
          </a:prstGeom>
        </p:spPr>
        <p:txBody>
          <a:bodyPr wrap="square">
            <a:spAutoFit/>
          </a:bodyPr>
          <a:lstStyle/>
          <a:p>
            <a:r>
              <a:rPr lang="en-US" b="1" dirty="0" smtClean="0">
                <a:latin typeface="Times New Roman" pitchFamily="18" charset="0"/>
                <a:cs typeface="Times New Roman" pitchFamily="18" charset="0"/>
              </a:rPr>
              <a:t>Any input to the system can be described as superposition of impulses:</a:t>
            </a:r>
            <a:endParaRPr lang="de-DE" dirty="0"/>
          </a:p>
        </p:txBody>
      </p:sp>
      <p:pic>
        <p:nvPicPr>
          <p:cNvPr id="1026" name="Picture 2"/>
          <p:cNvPicPr>
            <a:picLocks noChangeAspect="1" noChangeArrowheads="1"/>
          </p:cNvPicPr>
          <p:nvPr/>
        </p:nvPicPr>
        <p:blipFill>
          <a:blip r:embed="rId3"/>
          <a:srcRect/>
          <a:stretch>
            <a:fillRect/>
          </a:stretch>
        </p:blipFill>
        <p:spPr bwMode="auto">
          <a:xfrm>
            <a:off x="71406" y="3714752"/>
            <a:ext cx="5591175" cy="2295525"/>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a:srcRect/>
          <a:stretch>
            <a:fillRect/>
          </a:stretch>
        </p:blipFill>
        <p:spPr bwMode="auto">
          <a:xfrm>
            <a:off x="5214942" y="3500438"/>
            <a:ext cx="2509835" cy="667066"/>
          </a:xfrm>
          <a:prstGeom prst="rect">
            <a:avLst/>
          </a:prstGeom>
          <a:noFill/>
          <a:ln w="9525">
            <a:noFill/>
            <a:miter lim="800000"/>
            <a:headEnd/>
            <a:tailEnd/>
          </a:ln>
          <a:effectLst/>
        </p:spPr>
      </p:pic>
      <p:pic>
        <p:nvPicPr>
          <p:cNvPr id="1028" name="Picture 4"/>
          <p:cNvPicPr>
            <a:picLocks noChangeAspect="1" noChangeArrowheads="1"/>
          </p:cNvPicPr>
          <p:nvPr/>
        </p:nvPicPr>
        <p:blipFill>
          <a:blip r:embed="rId5"/>
          <a:srcRect/>
          <a:stretch>
            <a:fillRect/>
          </a:stretch>
        </p:blipFill>
        <p:spPr bwMode="auto">
          <a:xfrm>
            <a:off x="5080605" y="4143380"/>
            <a:ext cx="4063395" cy="642942"/>
          </a:xfrm>
          <a:prstGeom prst="rect">
            <a:avLst/>
          </a:prstGeom>
          <a:noFill/>
          <a:ln w="9525">
            <a:noFill/>
            <a:miter lim="800000"/>
            <a:headEnd/>
            <a:tailEnd/>
          </a:ln>
          <a:effectLst/>
        </p:spPr>
      </p:pic>
      <p:pic>
        <p:nvPicPr>
          <p:cNvPr id="1029" name="Picture 5"/>
          <p:cNvPicPr>
            <a:picLocks noChangeAspect="1" noChangeArrowheads="1"/>
          </p:cNvPicPr>
          <p:nvPr/>
        </p:nvPicPr>
        <p:blipFill>
          <a:blip r:embed="rId6"/>
          <a:srcRect/>
          <a:stretch>
            <a:fillRect/>
          </a:stretch>
        </p:blipFill>
        <p:spPr bwMode="auto">
          <a:xfrm>
            <a:off x="5357818" y="4786322"/>
            <a:ext cx="2971800" cy="590550"/>
          </a:xfrm>
          <a:prstGeom prst="rect">
            <a:avLst/>
          </a:prstGeom>
          <a:noFill/>
          <a:ln w="9525">
            <a:noFill/>
            <a:miter lim="800000"/>
            <a:headEnd/>
            <a:tailEnd/>
          </a:ln>
          <a:effectLst/>
        </p:spPr>
      </p:pic>
      <p:pic>
        <p:nvPicPr>
          <p:cNvPr id="1030" name="Picture 6"/>
          <p:cNvPicPr>
            <a:picLocks noChangeAspect="1" noChangeArrowheads="1"/>
          </p:cNvPicPr>
          <p:nvPr/>
        </p:nvPicPr>
        <p:blipFill>
          <a:blip r:embed="rId7"/>
          <a:srcRect/>
          <a:stretch>
            <a:fillRect/>
          </a:stretch>
        </p:blipFill>
        <p:spPr bwMode="auto">
          <a:xfrm>
            <a:off x="5929322" y="5429264"/>
            <a:ext cx="1981200" cy="466725"/>
          </a:xfrm>
          <a:prstGeom prst="rect">
            <a:avLst/>
          </a:prstGeom>
          <a:noFill/>
          <a:ln w="9525">
            <a:noFill/>
            <a:miter lim="800000"/>
            <a:headEnd/>
            <a:tailEnd/>
          </a:ln>
          <a:effectLst/>
        </p:spPr>
      </p:pic>
      <p:pic>
        <p:nvPicPr>
          <p:cNvPr id="1031" name="Picture 7"/>
          <p:cNvPicPr>
            <a:picLocks noChangeAspect="1" noChangeArrowheads="1"/>
          </p:cNvPicPr>
          <p:nvPr/>
        </p:nvPicPr>
        <p:blipFill>
          <a:blip r:embed="rId8"/>
          <a:srcRect/>
          <a:stretch>
            <a:fillRect/>
          </a:stretch>
        </p:blipFill>
        <p:spPr bwMode="auto">
          <a:xfrm>
            <a:off x="5429256" y="6000768"/>
            <a:ext cx="3409950" cy="2857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85720" y="714356"/>
            <a:ext cx="3500462" cy="785818"/>
          </a:xfrm>
        </p:spPr>
        <p:txBody>
          <a:bodyPr>
            <a:normAutofit/>
          </a:bodyPr>
          <a:lstStyle/>
          <a:p>
            <a:pPr>
              <a:buNone/>
            </a:pPr>
            <a:r>
              <a:rPr lang="en-US" sz="2000" dirty="0" smtClean="0"/>
              <a:t> </a:t>
            </a:r>
            <a:r>
              <a:rPr lang="en-US" sz="2000" b="1" dirty="0" smtClean="0">
                <a:latin typeface="Times New Roman" pitchFamily="18" charset="0"/>
                <a:cs typeface="Times New Roman" pitchFamily="18" charset="0"/>
              </a:rPr>
              <a:t>Convolution integral</a:t>
            </a:r>
            <a:endParaRPr lang="de-DE" sz="2000" dirty="0" smtClean="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3DA4CAB9-2CAA-4EC9-883E-064A8A7AA0AD}" type="datetime1">
              <a:rPr lang="en-US" smtClean="0"/>
              <a:pPr/>
              <a:t>8/7/2014</a:t>
            </a:fld>
            <a:endParaRPr lang="en-US" dirty="0"/>
          </a:p>
        </p:txBody>
      </p:sp>
      <p:sp>
        <p:nvSpPr>
          <p:cNvPr id="5" name="Footer Placeholder 4"/>
          <p:cNvSpPr>
            <a:spLocks noGrp="1"/>
          </p:cNvSpPr>
          <p:nvPr>
            <p:ph type="ftr" sz="quarter" idx="11"/>
          </p:nvPr>
        </p:nvSpPr>
        <p:spPr/>
        <p:txBody>
          <a:bodyPr/>
          <a:lstStyle/>
          <a:p>
            <a:r>
              <a:rPr lang="en-US" dirty="0" smtClean="0"/>
              <a:t>Dr. A. </a:t>
            </a:r>
            <a:r>
              <a:rPr lang="en-US" dirty="0" err="1" smtClean="0"/>
              <a:t>Barghouthi</a:t>
            </a:r>
            <a:endParaRPr lang="en-US" dirty="0"/>
          </a:p>
        </p:txBody>
      </p:sp>
      <p:sp>
        <p:nvSpPr>
          <p:cNvPr id="6" name="Slide Number Placeholder 5"/>
          <p:cNvSpPr>
            <a:spLocks noGrp="1"/>
          </p:cNvSpPr>
          <p:nvPr>
            <p:ph type="sldNum" sz="quarter" idx="12"/>
          </p:nvPr>
        </p:nvSpPr>
        <p:spPr/>
        <p:txBody>
          <a:bodyPr/>
          <a:lstStyle/>
          <a:p>
            <a:fld id="{A3486467-AF7F-44E4-8B61-4E588B0FE450}" type="slidenum">
              <a:rPr lang="en-US" smtClean="0"/>
              <a:pPr/>
              <a:t>14</a:t>
            </a:fld>
            <a:endParaRPr lang="en-US"/>
          </a:p>
        </p:txBody>
      </p:sp>
      <p:cxnSp>
        <p:nvCxnSpPr>
          <p:cNvPr id="9" name="Straight Connector 8"/>
          <p:cNvCxnSpPr/>
          <p:nvPr/>
        </p:nvCxnSpPr>
        <p:spPr>
          <a:xfrm rot="10800000">
            <a:off x="428596" y="1071546"/>
            <a:ext cx="2071702" cy="1588"/>
          </a:xfrm>
          <a:prstGeom prst="line">
            <a:avLst/>
          </a:prstGeom>
          <a:ln w="19050">
            <a:solidFill>
              <a:srgbClr val="5AAC5A"/>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85721" y="1142984"/>
            <a:ext cx="8715436" cy="369332"/>
          </a:xfrm>
          <a:prstGeom prst="rect">
            <a:avLst/>
          </a:prstGeom>
        </p:spPr>
        <p:txBody>
          <a:bodyPr wrap="square">
            <a:spAutoFit/>
          </a:bodyPr>
          <a:lstStyle/>
          <a:p>
            <a:r>
              <a:rPr lang="en-US" b="1" dirty="0" smtClean="0">
                <a:latin typeface="Times New Roman" pitchFamily="18" charset="0"/>
                <a:cs typeface="Times New Roman" pitchFamily="18" charset="0"/>
              </a:rPr>
              <a:t>Assume the response to a rectangular pulse is named:</a:t>
            </a:r>
            <a:endParaRPr lang="de-DE" dirty="0"/>
          </a:p>
        </p:txBody>
      </p:sp>
      <p:pic>
        <p:nvPicPr>
          <p:cNvPr id="2050" name="Picture 2"/>
          <p:cNvPicPr>
            <a:picLocks noChangeAspect="1" noChangeArrowheads="1"/>
          </p:cNvPicPr>
          <p:nvPr/>
        </p:nvPicPr>
        <p:blipFill>
          <a:blip r:embed="rId3"/>
          <a:srcRect/>
          <a:stretch>
            <a:fillRect/>
          </a:stretch>
        </p:blipFill>
        <p:spPr bwMode="auto">
          <a:xfrm>
            <a:off x="2571736" y="1857364"/>
            <a:ext cx="1533525" cy="533400"/>
          </a:xfrm>
          <a:prstGeom prst="rect">
            <a:avLst/>
          </a:prstGeom>
          <a:noFill/>
          <a:ln w="9525">
            <a:noFill/>
            <a:miter lim="800000"/>
            <a:headEnd/>
            <a:tailEnd/>
          </a:ln>
          <a:effectLst/>
        </p:spPr>
      </p:pic>
      <p:sp>
        <p:nvSpPr>
          <p:cNvPr id="17" name="Rectangle 16"/>
          <p:cNvSpPr/>
          <p:nvPr/>
        </p:nvSpPr>
        <p:spPr>
          <a:xfrm>
            <a:off x="428597" y="2500306"/>
            <a:ext cx="7500990" cy="646331"/>
          </a:xfrm>
          <a:prstGeom prst="rect">
            <a:avLst/>
          </a:prstGeom>
        </p:spPr>
        <p:txBody>
          <a:bodyPr wrap="square">
            <a:spAutoFit/>
          </a:bodyPr>
          <a:lstStyle/>
          <a:p>
            <a:r>
              <a:rPr lang="en-US" b="1" dirty="0" smtClean="0">
                <a:latin typeface="Times New Roman" pitchFamily="18" charset="0"/>
                <a:cs typeface="Times New Roman" pitchFamily="18" charset="0"/>
              </a:rPr>
              <a:t>From linearity and time invariance the response to each pulse in the input can be found and superposition applied to find the total response:</a:t>
            </a:r>
            <a:endParaRPr lang="de-DE" dirty="0"/>
          </a:p>
        </p:txBody>
      </p:sp>
      <p:pic>
        <p:nvPicPr>
          <p:cNvPr id="2051" name="Picture 3"/>
          <p:cNvPicPr>
            <a:picLocks noChangeAspect="1" noChangeArrowheads="1"/>
          </p:cNvPicPr>
          <p:nvPr/>
        </p:nvPicPr>
        <p:blipFill>
          <a:blip r:embed="rId4"/>
          <a:srcRect/>
          <a:stretch>
            <a:fillRect/>
          </a:stretch>
        </p:blipFill>
        <p:spPr bwMode="auto">
          <a:xfrm>
            <a:off x="1857356" y="3429000"/>
            <a:ext cx="3181350" cy="542925"/>
          </a:xfrm>
          <a:prstGeom prst="rect">
            <a:avLst/>
          </a:prstGeom>
          <a:noFill/>
          <a:ln w="9525">
            <a:noFill/>
            <a:miter lim="800000"/>
            <a:headEnd/>
            <a:tailEnd/>
          </a:ln>
          <a:effectLst/>
        </p:spPr>
      </p:pic>
      <p:pic>
        <p:nvPicPr>
          <p:cNvPr id="2052" name="Picture 4"/>
          <p:cNvPicPr>
            <a:picLocks noChangeAspect="1" noChangeArrowheads="1"/>
          </p:cNvPicPr>
          <p:nvPr/>
        </p:nvPicPr>
        <p:blipFill>
          <a:blip r:embed="rId5"/>
          <a:srcRect/>
          <a:stretch>
            <a:fillRect/>
          </a:stretch>
        </p:blipFill>
        <p:spPr bwMode="auto">
          <a:xfrm>
            <a:off x="2000232" y="4143380"/>
            <a:ext cx="2638425" cy="571500"/>
          </a:xfrm>
          <a:prstGeom prst="rect">
            <a:avLst/>
          </a:prstGeom>
          <a:noFill/>
          <a:ln w="9525">
            <a:noFill/>
            <a:miter lim="800000"/>
            <a:headEnd/>
            <a:tailEnd/>
          </a:ln>
          <a:effectLst/>
        </p:spPr>
      </p:pic>
      <p:pic>
        <p:nvPicPr>
          <p:cNvPr id="2053" name="Picture 5"/>
          <p:cNvPicPr>
            <a:picLocks noChangeAspect="1" noChangeArrowheads="1"/>
          </p:cNvPicPr>
          <p:nvPr/>
        </p:nvPicPr>
        <p:blipFill>
          <a:blip r:embed="rId6"/>
          <a:srcRect/>
          <a:stretch>
            <a:fillRect/>
          </a:stretch>
        </p:blipFill>
        <p:spPr bwMode="auto">
          <a:xfrm>
            <a:off x="2000232" y="4857760"/>
            <a:ext cx="2038350" cy="485775"/>
          </a:xfrm>
          <a:prstGeom prst="rect">
            <a:avLst/>
          </a:prstGeom>
          <a:noFill/>
          <a:ln w="9525">
            <a:noFill/>
            <a:miter lim="800000"/>
            <a:headEnd/>
            <a:tailEnd/>
          </a:ln>
          <a:effectLst/>
        </p:spPr>
      </p:pic>
      <p:pic>
        <p:nvPicPr>
          <p:cNvPr id="2054" name="Picture 6"/>
          <p:cNvPicPr>
            <a:picLocks noChangeAspect="1" noChangeArrowheads="1"/>
          </p:cNvPicPr>
          <p:nvPr/>
        </p:nvPicPr>
        <p:blipFill>
          <a:blip r:embed="rId7"/>
          <a:srcRect/>
          <a:stretch>
            <a:fillRect/>
          </a:stretch>
        </p:blipFill>
        <p:spPr bwMode="auto">
          <a:xfrm>
            <a:off x="2071670" y="5357826"/>
            <a:ext cx="2009775" cy="476250"/>
          </a:xfrm>
          <a:prstGeom prst="rect">
            <a:avLst/>
          </a:prstGeom>
          <a:noFill/>
          <a:ln w="9525">
            <a:noFill/>
            <a:miter lim="800000"/>
            <a:headEnd/>
            <a:tailEnd/>
          </a:ln>
          <a:effectLst/>
        </p:spPr>
      </p:pic>
      <p:sp>
        <p:nvSpPr>
          <p:cNvPr id="22" name="Rectangle 21"/>
          <p:cNvSpPr/>
          <p:nvPr/>
        </p:nvSpPr>
        <p:spPr>
          <a:xfrm>
            <a:off x="4214810" y="5143512"/>
            <a:ext cx="2116926" cy="369332"/>
          </a:xfrm>
          <a:prstGeom prst="rect">
            <a:avLst/>
          </a:prstGeom>
        </p:spPr>
        <p:txBody>
          <a:bodyPr wrap="none">
            <a:spAutoFit/>
          </a:bodyPr>
          <a:lstStyle/>
          <a:p>
            <a:r>
              <a:rPr lang="en-US" b="1" dirty="0" smtClean="0">
                <a:latin typeface="Times New Roman" pitchFamily="18" charset="0"/>
                <a:cs typeface="Times New Roman" pitchFamily="18" charset="0"/>
              </a:rPr>
              <a:t>Both are equivalent</a:t>
            </a:r>
            <a:endParaRPr lang="de-DE"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85720" y="714356"/>
            <a:ext cx="3500462" cy="785818"/>
          </a:xfrm>
        </p:spPr>
        <p:txBody>
          <a:bodyPr>
            <a:normAutofit/>
          </a:bodyPr>
          <a:lstStyle/>
          <a:p>
            <a:pPr>
              <a:buNone/>
            </a:pPr>
            <a:r>
              <a:rPr lang="en-US" sz="2000" dirty="0" smtClean="0"/>
              <a:t> </a:t>
            </a:r>
            <a:r>
              <a:rPr lang="en-US" sz="2000" b="1" dirty="0" smtClean="0">
                <a:latin typeface="Times New Roman" pitchFamily="18" charset="0"/>
                <a:cs typeface="Times New Roman" pitchFamily="18" charset="0"/>
              </a:rPr>
              <a:t>Convolution integral</a:t>
            </a:r>
            <a:endParaRPr lang="de-DE" sz="2000" dirty="0" smtClean="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3DA4CAB9-2CAA-4EC9-883E-064A8A7AA0AD}" type="datetime1">
              <a:rPr lang="en-US" smtClean="0"/>
              <a:pPr/>
              <a:t>8/7/2014</a:t>
            </a:fld>
            <a:endParaRPr lang="en-US" dirty="0"/>
          </a:p>
        </p:txBody>
      </p:sp>
      <p:sp>
        <p:nvSpPr>
          <p:cNvPr id="5" name="Footer Placeholder 4"/>
          <p:cNvSpPr>
            <a:spLocks noGrp="1"/>
          </p:cNvSpPr>
          <p:nvPr>
            <p:ph type="ftr" sz="quarter" idx="11"/>
          </p:nvPr>
        </p:nvSpPr>
        <p:spPr/>
        <p:txBody>
          <a:bodyPr/>
          <a:lstStyle/>
          <a:p>
            <a:r>
              <a:rPr lang="en-US" dirty="0" smtClean="0"/>
              <a:t>Dr. A. </a:t>
            </a:r>
            <a:r>
              <a:rPr lang="en-US" dirty="0" err="1" smtClean="0"/>
              <a:t>Barghouthi</a:t>
            </a:r>
            <a:endParaRPr lang="en-US" dirty="0"/>
          </a:p>
        </p:txBody>
      </p:sp>
      <p:sp>
        <p:nvSpPr>
          <p:cNvPr id="6" name="Slide Number Placeholder 5"/>
          <p:cNvSpPr>
            <a:spLocks noGrp="1"/>
          </p:cNvSpPr>
          <p:nvPr>
            <p:ph type="sldNum" sz="quarter" idx="12"/>
          </p:nvPr>
        </p:nvSpPr>
        <p:spPr/>
        <p:txBody>
          <a:bodyPr/>
          <a:lstStyle/>
          <a:p>
            <a:fld id="{A3486467-AF7F-44E4-8B61-4E588B0FE450}" type="slidenum">
              <a:rPr lang="en-US" smtClean="0"/>
              <a:pPr/>
              <a:t>15</a:t>
            </a:fld>
            <a:endParaRPr lang="en-US"/>
          </a:p>
        </p:txBody>
      </p:sp>
      <p:cxnSp>
        <p:nvCxnSpPr>
          <p:cNvPr id="9" name="Straight Connector 8"/>
          <p:cNvCxnSpPr/>
          <p:nvPr/>
        </p:nvCxnSpPr>
        <p:spPr>
          <a:xfrm rot="10800000">
            <a:off x="428596" y="1071546"/>
            <a:ext cx="2071702" cy="1588"/>
          </a:xfrm>
          <a:prstGeom prst="line">
            <a:avLst/>
          </a:prstGeom>
          <a:ln w="19050">
            <a:solidFill>
              <a:srgbClr val="5AAC5A"/>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85721" y="1142984"/>
            <a:ext cx="8715436" cy="369332"/>
          </a:xfrm>
          <a:prstGeom prst="rect">
            <a:avLst/>
          </a:prstGeom>
        </p:spPr>
        <p:txBody>
          <a:bodyPr wrap="square">
            <a:spAutoFit/>
          </a:bodyPr>
          <a:lstStyle/>
          <a:p>
            <a:r>
              <a:rPr lang="en-US" b="1" dirty="0" smtClean="0">
                <a:latin typeface="Times New Roman" pitchFamily="18" charset="0"/>
                <a:cs typeface="Times New Roman" pitchFamily="18" charset="0"/>
              </a:rPr>
              <a:t>Properties of convolution:</a:t>
            </a:r>
            <a:endParaRPr lang="de-DE" dirty="0"/>
          </a:p>
        </p:txBody>
      </p:sp>
      <p:pic>
        <p:nvPicPr>
          <p:cNvPr id="2053" name="Picture 5"/>
          <p:cNvPicPr>
            <a:picLocks noChangeAspect="1" noChangeArrowheads="1"/>
          </p:cNvPicPr>
          <p:nvPr/>
        </p:nvPicPr>
        <p:blipFill>
          <a:blip r:embed="rId3"/>
          <a:srcRect/>
          <a:stretch>
            <a:fillRect/>
          </a:stretch>
        </p:blipFill>
        <p:spPr bwMode="auto">
          <a:xfrm>
            <a:off x="285720" y="1571612"/>
            <a:ext cx="2038350" cy="485775"/>
          </a:xfrm>
          <a:prstGeom prst="rect">
            <a:avLst/>
          </a:prstGeom>
          <a:noFill/>
          <a:ln w="9525">
            <a:noFill/>
            <a:miter lim="800000"/>
            <a:headEnd/>
            <a:tailEnd/>
          </a:ln>
          <a:effectLst/>
        </p:spPr>
      </p:pic>
      <p:pic>
        <p:nvPicPr>
          <p:cNvPr id="2054" name="Picture 6"/>
          <p:cNvPicPr>
            <a:picLocks noChangeAspect="1" noChangeArrowheads="1"/>
          </p:cNvPicPr>
          <p:nvPr/>
        </p:nvPicPr>
        <p:blipFill>
          <a:blip r:embed="rId4"/>
          <a:srcRect/>
          <a:stretch>
            <a:fillRect/>
          </a:stretch>
        </p:blipFill>
        <p:spPr bwMode="auto">
          <a:xfrm>
            <a:off x="347647" y="2000240"/>
            <a:ext cx="2009775" cy="476250"/>
          </a:xfrm>
          <a:prstGeom prst="rect">
            <a:avLst/>
          </a:prstGeom>
          <a:noFill/>
          <a:ln w="9525">
            <a:noFill/>
            <a:miter lim="800000"/>
            <a:headEnd/>
            <a:tailEnd/>
          </a:ln>
          <a:effectLst/>
        </p:spPr>
      </p:pic>
      <p:pic>
        <p:nvPicPr>
          <p:cNvPr id="1026" name="Picture 2"/>
          <p:cNvPicPr>
            <a:picLocks noChangeAspect="1" noChangeArrowheads="1"/>
          </p:cNvPicPr>
          <p:nvPr/>
        </p:nvPicPr>
        <p:blipFill>
          <a:blip r:embed="rId5"/>
          <a:srcRect/>
          <a:stretch>
            <a:fillRect/>
          </a:stretch>
        </p:blipFill>
        <p:spPr bwMode="auto">
          <a:xfrm>
            <a:off x="2285984" y="1571612"/>
            <a:ext cx="1657350" cy="723900"/>
          </a:xfrm>
          <a:prstGeom prst="rect">
            <a:avLst/>
          </a:prstGeom>
          <a:noFill/>
          <a:ln w="9525">
            <a:noFill/>
            <a:miter lim="800000"/>
            <a:headEnd/>
            <a:tailEnd/>
          </a:ln>
          <a:effectLst/>
        </p:spPr>
      </p:pic>
      <p:pic>
        <p:nvPicPr>
          <p:cNvPr id="1027" name="Picture 3"/>
          <p:cNvPicPr>
            <a:picLocks noChangeAspect="1" noChangeArrowheads="1"/>
          </p:cNvPicPr>
          <p:nvPr/>
        </p:nvPicPr>
        <p:blipFill>
          <a:blip r:embed="rId6"/>
          <a:srcRect/>
          <a:stretch>
            <a:fillRect/>
          </a:stretch>
        </p:blipFill>
        <p:spPr bwMode="auto">
          <a:xfrm>
            <a:off x="357158" y="2571744"/>
            <a:ext cx="7358114" cy="15951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85720" y="714356"/>
            <a:ext cx="3500462" cy="785818"/>
          </a:xfrm>
        </p:spPr>
        <p:txBody>
          <a:bodyPr>
            <a:normAutofit/>
          </a:bodyPr>
          <a:lstStyle/>
          <a:p>
            <a:pPr>
              <a:buNone/>
            </a:pPr>
            <a:r>
              <a:rPr lang="en-US" sz="2000" dirty="0" smtClean="0"/>
              <a:t> </a:t>
            </a:r>
            <a:r>
              <a:rPr lang="en-US" sz="2000" b="1" dirty="0" smtClean="0">
                <a:latin typeface="Times New Roman" pitchFamily="18" charset="0"/>
                <a:cs typeface="Times New Roman" pitchFamily="18" charset="0"/>
              </a:rPr>
              <a:t>Convolution integral</a:t>
            </a:r>
            <a:endParaRPr lang="de-DE" sz="2000" dirty="0" smtClean="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3DA4CAB9-2CAA-4EC9-883E-064A8A7AA0AD}" type="datetime1">
              <a:rPr lang="en-US" smtClean="0"/>
              <a:pPr/>
              <a:t>8/7/2014</a:t>
            </a:fld>
            <a:endParaRPr lang="en-US" dirty="0"/>
          </a:p>
        </p:txBody>
      </p:sp>
      <p:sp>
        <p:nvSpPr>
          <p:cNvPr id="5" name="Footer Placeholder 4"/>
          <p:cNvSpPr>
            <a:spLocks noGrp="1"/>
          </p:cNvSpPr>
          <p:nvPr>
            <p:ph type="ftr" sz="quarter" idx="11"/>
          </p:nvPr>
        </p:nvSpPr>
        <p:spPr/>
        <p:txBody>
          <a:bodyPr/>
          <a:lstStyle/>
          <a:p>
            <a:r>
              <a:rPr lang="en-US" dirty="0" smtClean="0"/>
              <a:t>Dr. A. </a:t>
            </a:r>
            <a:r>
              <a:rPr lang="en-US" dirty="0" err="1" smtClean="0"/>
              <a:t>Barghouthi</a:t>
            </a:r>
            <a:endParaRPr lang="en-US" dirty="0"/>
          </a:p>
        </p:txBody>
      </p:sp>
      <p:sp>
        <p:nvSpPr>
          <p:cNvPr id="6" name="Slide Number Placeholder 5"/>
          <p:cNvSpPr>
            <a:spLocks noGrp="1"/>
          </p:cNvSpPr>
          <p:nvPr>
            <p:ph type="sldNum" sz="quarter" idx="12"/>
          </p:nvPr>
        </p:nvSpPr>
        <p:spPr/>
        <p:txBody>
          <a:bodyPr/>
          <a:lstStyle/>
          <a:p>
            <a:fld id="{A3486467-AF7F-44E4-8B61-4E588B0FE450}" type="slidenum">
              <a:rPr lang="en-US" smtClean="0"/>
              <a:pPr/>
              <a:t>16</a:t>
            </a:fld>
            <a:endParaRPr lang="en-US"/>
          </a:p>
        </p:txBody>
      </p:sp>
      <p:cxnSp>
        <p:nvCxnSpPr>
          <p:cNvPr id="9" name="Straight Connector 8"/>
          <p:cNvCxnSpPr/>
          <p:nvPr/>
        </p:nvCxnSpPr>
        <p:spPr>
          <a:xfrm rot="10800000">
            <a:off x="428596" y="1071546"/>
            <a:ext cx="2071702" cy="1588"/>
          </a:xfrm>
          <a:prstGeom prst="line">
            <a:avLst/>
          </a:prstGeom>
          <a:ln w="19050">
            <a:solidFill>
              <a:srgbClr val="5AAC5A"/>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85721" y="1142984"/>
            <a:ext cx="8715436" cy="646331"/>
          </a:xfrm>
          <a:prstGeom prst="rect">
            <a:avLst/>
          </a:prstGeom>
        </p:spPr>
        <p:txBody>
          <a:bodyPr wrap="square">
            <a:spAutoFit/>
          </a:bodyPr>
          <a:lstStyle/>
          <a:p>
            <a:r>
              <a:rPr lang="en-US" b="1" dirty="0" smtClean="0">
                <a:latin typeface="Times New Roman" pitchFamily="18" charset="0"/>
                <a:cs typeface="Times New Roman" pitchFamily="18" charset="0"/>
              </a:rPr>
              <a:t>If we have the impulse response of a system, we can predict its response to any input using the convolution integral, examples:</a:t>
            </a:r>
            <a:endParaRPr lang="de-DE" dirty="0"/>
          </a:p>
        </p:txBody>
      </p:sp>
      <p:pic>
        <p:nvPicPr>
          <p:cNvPr id="3074" name="Picture 2"/>
          <p:cNvPicPr>
            <a:picLocks noChangeAspect="1" noChangeArrowheads="1"/>
          </p:cNvPicPr>
          <p:nvPr/>
        </p:nvPicPr>
        <p:blipFill>
          <a:blip r:embed="rId3"/>
          <a:srcRect/>
          <a:stretch>
            <a:fillRect/>
          </a:stretch>
        </p:blipFill>
        <p:spPr bwMode="auto">
          <a:xfrm>
            <a:off x="714348" y="1928802"/>
            <a:ext cx="4705350" cy="781050"/>
          </a:xfrm>
          <a:prstGeom prst="rect">
            <a:avLst/>
          </a:prstGeom>
          <a:noFill/>
          <a:ln w="9525">
            <a:noFill/>
            <a:miter lim="800000"/>
            <a:headEnd/>
            <a:tailEnd/>
          </a:ln>
          <a:effectLst/>
        </p:spPr>
      </p:pic>
      <p:pic>
        <p:nvPicPr>
          <p:cNvPr id="3076" name="Picture 4"/>
          <p:cNvPicPr>
            <a:picLocks noChangeAspect="1" noChangeArrowheads="1"/>
          </p:cNvPicPr>
          <p:nvPr/>
        </p:nvPicPr>
        <p:blipFill>
          <a:blip r:embed="rId4"/>
          <a:srcRect/>
          <a:stretch>
            <a:fillRect/>
          </a:stretch>
        </p:blipFill>
        <p:spPr bwMode="auto">
          <a:xfrm>
            <a:off x="785786" y="4000504"/>
            <a:ext cx="4888821" cy="2286016"/>
          </a:xfrm>
          <a:prstGeom prst="rect">
            <a:avLst/>
          </a:prstGeom>
          <a:noFill/>
          <a:ln w="9525">
            <a:noFill/>
            <a:miter lim="800000"/>
            <a:headEnd/>
            <a:tailEnd/>
          </a:ln>
          <a:effectLst/>
        </p:spPr>
      </p:pic>
      <p:pic>
        <p:nvPicPr>
          <p:cNvPr id="3077" name="Picture 5"/>
          <p:cNvPicPr>
            <a:picLocks noChangeAspect="1" noChangeArrowheads="1"/>
          </p:cNvPicPr>
          <p:nvPr/>
        </p:nvPicPr>
        <p:blipFill>
          <a:blip r:embed="rId5"/>
          <a:srcRect/>
          <a:stretch>
            <a:fillRect/>
          </a:stretch>
        </p:blipFill>
        <p:spPr bwMode="auto">
          <a:xfrm>
            <a:off x="714348" y="2786058"/>
            <a:ext cx="3714748" cy="116749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85720" y="714356"/>
            <a:ext cx="3500462" cy="785818"/>
          </a:xfrm>
        </p:spPr>
        <p:txBody>
          <a:bodyPr>
            <a:normAutofit/>
          </a:bodyPr>
          <a:lstStyle/>
          <a:p>
            <a:pPr>
              <a:buNone/>
            </a:pPr>
            <a:r>
              <a:rPr lang="en-US" sz="2000" dirty="0" smtClean="0"/>
              <a:t> </a:t>
            </a:r>
            <a:r>
              <a:rPr lang="en-US" sz="2000" b="1" dirty="0" smtClean="0">
                <a:latin typeface="Times New Roman" pitchFamily="18" charset="0"/>
                <a:cs typeface="Times New Roman" pitchFamily="18" charset="0"/>
              </a:rPr>
              <a:t>Convolution integral</a:t>
            </a:r>
            <a:endParaRPr lang="de-DE" sz="2000" dirty="0" smtClean="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3DA4CAB9-2CAA-4EC9-883E-064A8A7AA0AD}" type="datetime1">
              <a:rPr lang="en-US" smtClean="0"/>
              <a:pPr/>
              <a:t>8/7/2014</a:t>
            </a:fld>
            <a:endParaRPr lang="en-US" dirty="0"/>
          </a:p>
        </p:txBody>
      </p:sp>
      <p:sp>
        <p:nvSpPr>
          <p:cNvPr id="5" name="Footer Placeholder 4"/>
          <p:cNvSpPr>
            <a:spLocks noGrp="1"/>
          </p:cNvSpPr>
          <p:nvPr>
            <p:ph type="ftr" sz="quarter" idx="11"/>
          </p:nvPr>
        </p:nvSpPr>
        <p:spPr/>
        <p:txBody>
          <a:bodyPr/>
          <a:lstStyle/>
          <a:p>
            <a:r>
              <a:rPr lang="en-US" dirty="0" smtClean="0"/>
              <a:t>Dr. A. </a:t>
            </a:r>
            <a:r>
              <a:rPr lang="en-US" dirty="0" err="1" smtClean="0"/>
              <a:t>Barghouthi</a:t>
            </a:r>
            <a:endParaRPr lang="en-US" dirty="0"/>
          </a:p>
        </p:txBody>
      </p:sp>
      <p:sp>
        <p:nvSpPr>
          <p:cNvPr id="6" name="Slide Number Placeholder 5"/>
          <p:cNvSpPr>
            <a:spLocks noGrp="1"/>
          </p:cNvSpPr>
          <p:nvPr>
            <p:ph type="sldNum" sz="quarter" idx="12"/>
          </p:nvPr>
        </p:nvSpPr>
        <p:spPr/>
        <p:txBody>
          <a:bodyPr/>
          <a:lstStyle/>
          <a:p>
            <a:fld id="{A3486467-AF7F-44E4-8B61-4E588B0FE450}" type="slidenum">
              <a:rPr lang="en-US" smtClean="0"/>
              <a:pPr/>
              <a:t>17</a:t>
            </a:fld>
            <a:endParaRPr lang="en-US"/>
          </a:p>
        </p:txBody>
      </p:sp>
      <p:cxnSp>
        <p:nvCxnSpPr>
          <p:cNvPr id="9" name="Straight Connector 8"/>
          <p:cNvCxnSpPr/>
          <p:nvPr/>
        </p:nvCxnSpPr>
        <p:spPr>
          <a:xfrm rot="10800000">
            <a:off x="428596" y="1071546"/>
            <a:ext cx="2071702" cy="1588"/>
          </a:xfrm>
          <a:prstGeom prst="line">
            <a:avLst/>
          </a:prstGeom>
          <a:ln w="19050">
            <a:solidFill>
              <a:srgbClr val="5AAC5A"/>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85721" y="1142984"/>
            <a:ext cx="8715436" cy="369332"/>
          </a:xfrm>
          <a:prstGeom prst="rect">
            <a:avLst/>
          </a:prstGeom>
        </p:spPr>
        <p:txBody>
          <a:bodyPr wrap="square">
            <a:spAutoFit/>
          </a:bodyPr>
          <a:lstStyle/>
          <a:p>
            <a:r>
              <a:rPr lang="en-US" b="1" dirty="0" smtClean="0">
                <a:latin typeface="Times New Roman" pitchFamily="18" charset="0"/>
                <a:cs typeface="Times New Roman" pitchFamily="18" charset="0"/>
              </a:rPr>
              <a:t>Example: finding the convolution graphically:</a:t>
            </a:r>
            <a:endParaRPr lang="de-DE" dirty="0"/>
          </a:p>
        </p:txBody>
      </p:sp>
      <p:pic>
        <p:nvPicPr>
          <p:cNvPr id="4099" name="Picture 3"/>
          <p:cNvPicPr>
            <a:picLocks noChangeAspect="1" noChangeArrowheads="1"/>
          </p:cNvPicPr>
          <p:nvPr/>
        </p:nvPicPr>
        <p:blipFill>
          <a:blip r:embed="rId3"/>
          <a:srcRect/>
          <a:stretch>
            <a:fillRect/>
          </a:stretch>
        </p:blipFill>
        <p:spPr bwMode="auto">
          <a:xfrm>
            <a:off x="500034" y="1857364"/>
            <a:ext cx="5534287" cy="4429156"/>
          </a:xfrm>
          <a:prstGeom prst="rect">
            <a:avLst/>
          </a:prstGeom>
          <a:noFill/>
          <a:ln w="9525">
            <a:noFill/>
            <a:miter lim="800000"/>
            <a:headEnd/>
            <a:tailEnd/>
          </a:ln>
          <a:effectLst/>
        </p:spPr>
      </p:pic>
      <p:pic>
        <p:nvPicPr>
          <p:cNvPr id="4100" name="Picture 4"/>
          <p:cNvPicPr>
            <a:picLocks noChangeAspect="1" noChangeArrowheads="1"/>
          </p:cNvPicPr>
          <p:nvPr/>
        </p:nvPicPr>
        <p:blipFill>
          <a:blip r:embed="rId4"/>
          <a:srcRect/>
          <a:stretch>
            <a:fillRect/>
          </a:stretch>
        </p:blipFill>
        <p:spPr bwMode="auto">
          <a:xfrm>
            <a:off x="6429388" y="4214818"/>
            <a:ext cx="2019300" cy="19526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85720" y="714356"/>
            <a:ext cx="3500462" cy="785818"/>
          </a:xfrm>
        </p:spPr>
        <p:txBody>
          <a:bodyPr>
            <a:normAutofit/>
          </a:bodyPr>
          <a:lstStyle/>
          <a:p>
            <a:pPr>
              <a:buNone/>
            </a:pPr>
            <a:r>
              <a:rPr lang="en-US" sz="2000" dirty="0" smtClean="0"/>
              <a:t> </a:t>
            </a:r>
            <a:r>
              <a:rPr lang="en-US" sz="2000" b="1" dirty="0" smtClean="0">
                <a:latin typeface="Times New Roman" pitchFamily="18" charset="0"/>
                <a:cs typeface="Times New Roman" pitchFamily="18" charset="0"/>
              </a:rPr>
              <a:t>Convolution integral</a:t>
            </a:r>
            <a:endParaRPr lang="de-DE" sz="2000" dirty="0" smtClean="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3DA4CAB9-2CAA-4EC9-883E-064A8A7AA0AD}" type="datetime1">
              <a:rPr lang="en-US" smtClean="0"/>
              <a:pPr/>
              <a:t>8/7/2014</a:t>
            </a:fld>
            <a:endParaRPr lang="en-US" dirty="0"/>
          </a:p>
        </p:txBody>
      </p:sp>
      <p:sp>
        <p:nvSpPr>
          <p:cNvPr id="5" name="Footer Placeholder 4"/>
          <p:cNvSpPr>
            <a:spLocks noGrp="1"/>
          </p:cNvSpPr>
          <p:nvPr>
            <p:ph type="ftr" sz="quarter" idx="11"/>
          </p:nvPr>
        </p:nvSpPr>
        <p:spPr/>
        <p:txBody>
          <a:bodyPr/>
          <a:lstStyle/>
          <a:p>
            <a:r>
              <a:rPr lang="en-US" dirty="0" smtClean="0"/>
              <a:t>Dr. A. </a:t>
            </a:r>
            <a:r>
              <a:rPr lang="en-US" dirty="0" err="1" smtClean="0"/>
              <a:t>Barghouthi</a:t>
            </a:r>
            <a:endParaRPr lang="en-US" dirty="0"/>
          </a:p>
        </p:txBody>
      </p:sp>
      <p:sp>
        <p:nvSpPr>
          <p:cNvPr id="6" name="Slide Number Placeholder 5"/>
          <p:cNvSpPr>
            <a:spLocks noGrp="1"/>
          </p:cNvSpPr>
          <p:nvPr>
            <p:ph type="sldNum" sz="quarter" idx="12"/>
          </p:nvPr>
        </p:nvSpPr>
        <p:spPr/>
        <p:txBody>
          <a:bodyPr/>
          <a:lstStyle/>
          <a:p>
            <a:fld id="{A3486467-AF7F-44E4-8B61-4E588B0FE450}" type="slidenum">
              <a:rPr lang="en-US" smtClean="0"/>
              <a:pPr/>
              <a:t>18</a:t>
            </a:fld>
            <a:endParaRPr lang="en-US"/>
          </a:p>
        </p:txBody>
      </p:sp>
      <p:cxnSp>
        <p:nvCxnSpPr>
          <p:cNvPr id="9" name="Straight Connector 8"/>
          <p:cNvCxnSpPr/>
          <p:nvPr/>
        </p:nvCxnSpPr>
        <p:spPr>
          <a:xfrm rot="10800000">
            <a:off x="428596" y="1071546"/>
            <a:ext cx="2071702" cy="1588"/>
          </a:xfrm>
          <a:prstGeom prst="line">
            <a:avLst/>
          </a:prstGeom>
          <a:ln w="19050">
            <a:solidFill>
              <a:srgbClr val="5AAC5A"/>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85721" y="1142984"/>
            <a:ext cx="8715436" cy="369332"/>
          </a:xfrm>
          <a:prstGeom prst="rect">
            <a:avLst/>
          </a:prstGeom>
        </p:spPr>
        <p:txBody>
          <a:bodyPr wrap="square">
            <a:spAutoFit/>
          </a:bodyPr>
          <a:lstStyle/>
          <a:p>
            <a:r>
              <a:rPr lang="en-US" b="1" dirty="0" smtClean="0">
                <a:latin typeface="Times New Roman" pitchFamily="18" charset="0"/>
                <a:cs typeface="Times New Roman" pitchFamily="18" charset="0"/>
              </a:rPr>
              <a:t>Example: finding the convolution graphically:</a:t>
            </a:r>
            <a:endParaRPr lang="de-DE" dirty="0"/>
          </a:p>
        </p:txBody>
      </p:sp>
      <p:pic>
        <p:nvPicPr>
          <p:cNvPr id="5122" name="Picture 2"/>
          <p:cNvPicPr>
            <a:picLocks noChangeAspect="1" noChangeArrowheads="1"/>
          </p:cNvPicPr>
          <p:nvPr/>
        </p:nvPicPr>
        <p:blipFill>
          <a:blip r:embed="rId3"/>
          <a:srcRect/>
          <a:stretch>
            <a:fillRect/>
          </a:stretch>
        </p:blipFill>
        <p:spPr bwMode="auto">
          <a:xfrm>
            <a:off x="500034" y="1643050"/>
            <a:ext cx="1943100" cy="1028700"/>
          </a:xfrm>
          <a:prstGeom prst="rect">
            <a:avLst/>
          </a:prstGeom>
          <a:noFill/>
          <a:ln w="9525">
            <a:noFill/>
            <a:miter lim="800000"/>
            <a:headEnd/>
            <a:tailEnd/>
          </a:ln>
          <a:effectLst/>
        </p:spPr>
      </p:pic>
      <p:pic>
        <p:nvPicPr>
          <p:cNvPr id="5123" name="Picture 3"/>
          <p:cNvPicPr>
            <a:picLocks noChangeAspect="1" noChangeArrowheads="1"/>
          </p:cNvPicPr>
          <p:nvPr/>
        </p:nvPicPr>
        <p:blipFill>
          <a:blip r:embed="rId4"/>
          <a:srcRect/>
          <a:stretch>
            <a:fillRect/>
          </a:stretch>
        </p:blipFill>
        <p:spPr bwMode="auto">
          <a:xfrm>
            <a:off x="3357554" y="1643050"/>
            <a:ext cx="4305300" cy="933450"/>
          </a:xfrm>
          <a:prstGeom prst="rect">
            <a:avLst/>
          </a:prstGeom>
          <a:noFill/>
          <a:ln w="9525">
            <a:noFill/>
            <a:miter lim="800000"/>
            <a:headEnd/>
            <a:tailEnd/>
          </a:ln>
          <a:effectLst/>
        </p:spPr>
      </p:pic>
      <p:sp>
        <p:nvSpPr>
          <p:cNvPr id="13" name="Rectangle 12"/>
          <p:cNvSpPr/>
          <p:nvPr/>
        </p:nvSpPr>
        <p:spPr>
          <a:xfrm>
            <a:off x="2571736" y="1928802"/>
            <a:ext cx="447558" cy="369332"/>
          </a:xfrm>
          <a:prstGeom prst="rect">
            <a:avLst/>
          </a:prstGeom>
        </p:spPr>
        <p:txBody>
          <a:bodyPr wrap="none">
            <a:spAutoFit/>
          </a:bodyPr>
          <a:lstStyle/>
          <a:p>
            <a:r>
              <a:rPr lang="en-US" b="1" dirty="0" smtClean="0">
                <a:latin typeface="Times New Roman" pitchFamily="18" charset="0"/>
                <a:cs typeface="Times New Roman" pitchFamily="18" charset="0"/>
              </a:rPr>
              <a:t>=&gt;</a:t>
            </a:r>
            <a:endParaRPr lang="de-DE" dirty="0"/>
          </a:p>
        </p:txBody>
      </p:sp>
      <p:pic>
        <p:nvPicPr>
          <p:cNvPr id="5124" name="Picture 4"/>
          <p:cNvPicPr>
            <a:picLocks noChangeAspect="1" noChangeArrowheads="1"/>
          </p:cNvPicPr>
          <p:nvPr/>
        </p:nvPicPr>
        <p:blipFill>
          <a:blip r:embed="rId5"/>
          <a:srcRect/>
          <a:stretch>
            <a:fillRect/>
          </a:stretch>
        </p:blipFill>
        <p:spPr bwMode="auto">
          <a:xfrm>
            <a:off x="214282" y="2714620"/>
            <a:ext cx="3666507" cy="1928826"/>
          </a:xfrm>
          <a:prstGeom prst="rect">
            <a:avLst/>
          </a:prstGeom>
          <a:noFill/>
          <a:ln w="9525">
            <a:noFill/>
            <a:miter lim="800000"/>
            <a:headEnd/>
            <a:tailEnd/>
          </a:ln>
          <a:effectLst/>
        </p:spPr>
      </p:pic>
      <p:pic>
        <p:nvPicPr>
          <p:cNvPr id="5125" name="Picture 5"/>
          <p:cNvPicPr>
            <a:picLocks noChangeAspect="1" noChangeArrowheads="1"/>
          </p:cNvPicPr>
          <p:nvPr/>
        </p:nvPicPr>
        <p:blipFill>
          <a:blip r:embed="rId6"/>
          <a:srcRect/>
          <a:stretch>
            <a:fillRect/>
          </a:stretch>
        </p:blipFill>
        <p:spPr bwMode="auto">
          <a:xfrm>
            <a:off x="142844" y="4857760"/>
            <a:ext cx="3286125" cy="1352550"/>
          </a:xfrm>
          <a:prstGeom prst="rect">
            <a:avLst/>
          </a:prstGeom>
          <a:noFill/>
          <a:ln w="9525">
            <a:noFill/>
            <a:miter lim="800000"/>
            <a:headEnd/>
            <a:tailEnd/>
          </a:ln>
          <a:effectLst/>
        </p:spPr>
      </p:pic>
      <p:pic>
        <p:nvPicPr>
          <p:cNvPr id="5126" name="Picture 6"/>
          <p:cNvPicPr>
            <a:picLocks noChangeAspect="1" noChangeArrowheads="1"/>
          </p:cNvPicPr>
          <p:nvPr/>
        </p:nvPicPr>
        <p:blipFill>
          <a:blip r:embed="rId7"/>
          <a:srcRect/>
          <a:stretch>
            <a:fillRect/>
          </a:stretch>
        </p:blipFill>
        <p:spPr bwMode="auto">
          <a:xfrm>
            <a:off x="5000628" y="3357562"/>
            <a:ext cx="2505075" cy="19145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85720" y="714356"/>
            <a:ext cx="3500462" cy="500066"/>
          </a:xfrm>
        </p:spPr>
        <p:txBody>
          <a:bodyPr>
            <a:normAutofit/>
          </a:bodyPr>
          <a:lstStyle/>
          <a:p>
            <a:pPr>
              <a:buNone/>
            </a:pPr>
            <a:r>
              <a:rPr lang="en-US" sz="2000" dirty="0" smtClean="0"/>
              <a:t> </a:t>
            </a:r>
            <a:r>
              <a:rPr lang="en-US" sz="2000" b="1" dirty="0" smtClean="0">
                <a:latin typeface="Times New Roman" pitchFamily="18" charset="0"/>
                <a:cs typeface="Times New Roman" pitchFamily="18" charset="0"/>
              </a:rPr>
              <a:t>BIBO Stability</a:t>
            </a:r>
            <a:endParaRPr lang="de-DE" sz="2000" dirty="0" smtClean="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3DA4CAB9-2CAA-4EC9-883E-064A8A7AA0AD}" type="datetime1">
              <a:rPr lang="en-US" smtClean="0"/>
              <a:pPr/>
              <a:t>8/7/2014</a:t>
            </a:fld>
            <a:endParaRPr lang="en-US" dirty="0"/>
          </a:p>
        </p:txBody>
      </p:sp>
      <p:sp>
        <p:nvSpPr>
          <p:cNvPr id="5" name="Footer Placeholder 4"/>
          <p:cNvSpPr>
            <a:spLocks noGrp="1"/>
          </p:cNvSpPr>
          <p:nvPr>
            <p:ph type="ftr" sz="quarter" idx="11"/>
          </p:nvPr>
        </p:nvSpPr>
        <p:spPr/>
        <p:txBody>
          <a:bodyPr/>
          <a:lstStyle/>
          <a:p>
            <a:r>
              <a:rPr lang="en-US" dirty="0" smtClean="0"/>
              <a:t>Dr. A. </a:t>
            </a:r>
            <a:r>
              <a:rPr lang="en-US" dirty="0" err="1" smtClean="0"/>
              <a:t>Barghouthi</a:t>
            </a:r>
            <a:endParaRPr lang="en-US" dirty="0"/>
          </a:p>
        </p:txBody>
      </p:sp>
      <p:sp>
        <p:nvSpPr>
          <p:cNvPr id="6" name="Slide Number Placeholder 5"/>
          <p:cNvSpPr>
            <a:spLocks noGrp="1"/>
          </p:cNvSpPr>
          <p:nvPr>
            <p:ph type="sldNum" sz="quarter" idx="12"/>
          </p:nvPr>
        </p:nvSpPr>
        <p:spPr/>
        <p:txBody>
          <a:bodyPr/>
          <a:lstStyle/>
          <a:p>
            <a:fld id="{A3486467-AF7F-44E4-8B61-4E588B0FE450}" type="slidenum">
              <a:rPr lang="en-US" smtClean="0"/>
              <a:pPr/>
              <a:t>19</a:t>
            </a:fld>
            <a:endParaRPr lang="en-US"/>
          </a:p>
        </p:txBody>
      </p:sp>
      <p:cxnSp>
        <p:nvCxnSpPr>
          <p:cNvPr id="9" name="Straight Connector 8"/>
          <p:cNvCxnSpPr/>
          <p:nvPr/>
        </p:nvCxnSpPr>
        <p:spPr>
          <a:xfrm rot="10800000">
            <a:off x="428596" y="1071546"/>
            <a:ext cx="2071702" cy="1588"/>
          </a:xfrm>
          <a:prstGeom prst="line">
            <a:avLst/>
          </a:prstGeom>
          <a:ln w="19050">
            <a:solidFill>
              <a:srgbClr val="5AAC5A"/>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428597" y="1142984"/>
            <a:ext cx="8715404" cy="646331"/>
          </a:xfrm>
          <a:prstGeom prst="rect">
            <a:avLst/>
          </a:prstGeom>
        </p:spPr>
        <p:txBody>
          <a:bodyPr wrap="square">
            <a:spAutoFit/>
          </a:bodyPr>
          <a:lstStyle/>
          <a:p>
            <a:r>
              <a:rPr lang="en-US" b="1" dirty="0" smtClean="0">
                <a:latin typeface="Times New Roman" pitchFamily="18" charset="0"/>
                <a:cs typeface="Times New Roman" pitchFamily="18" charset="0"/>
              </a:rPr>
              <a:t>A system to work properly it must be stable. BIBO stability means bounded input must give a bounded output</a:t>
            </a:r>
            <a:endParaRPr lang="de-DE" dirty="0"/>
          </a:p>
        </p:txBody>
      </p:sp>
      <p:pic>
        <p:nvPicPr>
          <p:cNvPr id="6146" name="Picture 2"/>
          <p:cNvPicPr>
            <a:picLocks noChangeAspect="1" noChangeArrowheads="1"/>
          </p:cNvPicPr>
          <p:nvPr/>
        </p:nvPicPr>
        <p:blipFill>
          <a:blip r:embed="rId3"/>
          <a:srcRect/>
          <a:stretch>
            <a:fillRect/>
          </a:stretch>
        </p:blipFill>
        <p:spPr bwMode="auto">
          <a:xfrm>
            <a:off x="642910" y="2000240"/>
            <a:ext cx="3952875" cy="1295400"/>
          </a:xfrm>
          <a:prstGeom prst="rect">
            <a:avLst/>
          </a:prstGeom>
          <a:noFill/>
          <a:ln w="9525">
            <a:noFill/>
            <a:miter lim="800000"/>
            <a:headEnd/>
            <a:tailEnd/>
          </a:ln>
          <a:effectLst/>
        </p:spPr>
      </p:pic>
      <p:pic>
        <p:nvPicPr>
          <p:cNvPr id="6147" name="Picture 3"/>
          <p:cNvPicPr>
            <a:picLocks noChangeAspect="1" noChangeArrowheads="1"/>
          </p:cNvPicPr>
          <p:nvPr/>
        </p:nvPicPr>
        <p:blipFill>
          <a:blip r:embed="rId4"/>
          <a:srcRect/>
          <a:stretch>
            <a:fillRect/>
          </a:stretch>
        </p:blipFill>
        <p:spPr bwMode="auto">
          <a:xfrm>
            <a:off x="1071538" y="3500438"/>
            <a:ext cx="1343025" cy="361950"/>
          </a:xfrm>
          <a:prstGeom prst="rect">
            <a:avLst/>
          </a:prstGeom>
          <a:noFill/>
          <a:ln w="9525">
            <a:noFill/>
            <a:miter lim="800000"/>
            <a:headEnd/>
            <a:tailEnd/>
          </a:ln>
          <a:effectLst/>
        </p:spPr>
      </p:pic>
      <p:sp>
        <p:nvSpPr>
          <p:cNvPr id="16" name="Rectangle 15"/>
          <p:cNvSpPr/>
          <p:nvPr/>
        </p:nvSpPr>
        <p:spPr>
          <a:xfrm>
            <a:off x="2571736" y="3500438"/>
            <a:ext cx="1685077" cy="369332"/>
          </a:xfrm>
          <a:prstGeom prst="rect">
            <a:avLst/>
          </a:prstGeom>
        </p:spPr>
        <p:txBody>
          <a:bodyPr wrap="none">
            <a:spAutoFit/>
          </a:bodyPr>
          <a:lstStyle/>
          <a:p>
            <a:r>
              <a:rPr lang="en-US" b="1" dirty="0" smtClean="0">
                <a:latin typeface="Times New Roman" pitchFamily="18" charset="0"/>
                <a:cs typeface="Times New Roman" pitchFamily="18" charset="0"/>
              </a:rPr>
              <a:t>bounded input </a:t>
            </a:r>
            <a:endParaRPr lang="de-DE" dirty="0"/>
          </a:p>
        </p:txBody>
      </p:sp>
      <p:sp>
        <p:nvSpPr>
          <p:cNvPr id="17" name="Rectangle 16"/>
          <p:cNvSpPr/>
          <p:nvPr/>
        </p:nvSpPr>
        <p:spPr>
          <a:xfrm>
            <a:off x="785786" y="4143380"/>
            <a:ext cx="2574423" cy="369332"/>
          </a:xfrm>
          <a:prstGeom prst="rect">
            <a:avLst/>
          </a:prstGeom>
        </p:spPr>
        <p:txBody>
          <a:bodyPr wrap="none">
            <a:spAutoFit/>
          </a:bodyPr>
          <a:lstStyle/>
          <a:p>
            <a:r>
              <a:rPr lang="en-US" b="1" dirty="0" smtClean="0">
                <a:latin typeface="Times New Roman" pitchFamily="18" charset="0"/>
                <a:cs typeface="Times New Roman" pitchFamily="18" charset="0"/>
              </a:rPr>
              <a:t>To give bounded output </a:t>
            </a:r>
            <a:endParaRPr lang="de-DE" dirty="0"/>
          </a:p>
        </p:txBody>
      </p:sp>
      <p:pic>
        <p:nvPicPr>
          <p:cNvPr id="6148" name="Picture 4"/>
          <p:cNvPicPr>
            <a:picLocks noChangeAspect="1" noChangeArrowheads="1"/>
          </p:cNvPicPr>
          <p:nvPr/>
        </p:nvPicPr>
        <p:blipFill>
          <a:blip r:embed="rId5"/>
          <a:srcRect/>
          <a:stretch>
            <a:fillRect/>
          </a:stretch>
        </p:blipFill>
        <p:spPr bwMode="auto">
          <a:xfrm>
            <a:off x="1142976" y="4643446"/>
            <a:ext cx="2085975" cy="1247775"/>
          </a:xfrm>
          <a:prstGeom prst="rect">
            <a:avLst/>
          </a:prstGeom>
          <a:noFill/>
          <a:ln w="9525">
            <a:noFill/>
            <a:miter lim="800000"/>
            <a:headEnd/>
            <a:tailEnd/>
          </a:ln>
          <a:effectLst/>
        </p:spPr>
      </p:pic>
      <p:pic>
        <p:nvPicPr>
          <p:cNvPr id="6149" name="Picture 5"/>
          <p:cNvPicPr>
            <a:picLocks noChangeAspect="1" noChangeArrowheads="1"/>
          </p:cNvPicPr>
          <p:nvPr/>
        </p:nvPicPr>
        <p:blipFill>
          <a:blip r:embed="rId6"/>
          <a:srcRect/>
          <a:stretch>
            <a:fillRect/>
          </a:stretch>
        </p:blipFill>
        <p:spPr bwMode="auto">
          <a:xfrm>
            <a:off x="6215074" y="5000636"/>
            <a:ext cx="1276350" cy="457200"/>
          </a:xfrm>
          <a:prstGeom prst="rect">
            <a:avLst/>
          </a:prstGeom>
          <a:noFill/>
          <a:ln w="9525">
            <a:noFill/>
            <a:miter lim="800000"/>
            <a:headEnd/>
            <a:tailEnd/>
          </a:ln>
          <a:effectLst/>
        </p:spPr>
      </p:pic>
      <p:sp>
        <p:nvSpPr>
          <p:cNvPr id="20" name="Rectangle 19"/>
          <p:cNvSpPr/>
          <p:nvPr/>
        </p:nvSpPr>
        <p:spPr>
          <a:xfrm>
            <a:off x="4714876" y="3643314"/>
            <a:ext cx="4143404" cy="1200329"/>
          </a:xfrm>
          <a:prstGeom prst="rect">
            <a:avLst/>
          </a:prstGeom>
        </p:spPr>
        <p:txBody>
          <a:bodyPr wrap="square">
            <a:spAutoFit/>
          </a:bodyPr>
          <a:lstStyle/>
          <a:p>
            <a:r>
              <a:rPr lang="en-US" dirty="0" smtClean="0">
                <a:latin typeface="Times New Roman" pitchFamily="18" charset="0"/>
                <a:cs typeface="Times New Roman" pitchFamily="18" charset="0"/>
              </a:rPr>
              <a:t>Sufficient and necessary condition: if h(t) is bounded, the system is BIBO stable. If h(t) is not bounded, system is BIBO unstable</a:t>
            </a:r>
            <a:endParaRPr lang="de-DE"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85720" y="714356"/>
            <a:ext cx="4786346" cy="428628"/>
          </a:xfrm>
        </p:spPr>
        <p:txBody>
          <a:bodyPr>
            <a:normAutofit/>
          </a:bodyPr>
          <a:lstStyle/>
          <a:p>
            <a:pPr>
              <a:buNone/>
            </a:pPr>
            <a:r>
              <a:rPr lang="en-US" sz="2000" dirty="0" smtClean="0"/>
              <a:t> </a:t>
            </a:r>
            <a:r>
              <a:rPr lang="en-US" sz="2000" b="1" dirty="0" smtClean="0">
                <a:latin typeface="Times New Roman" pitchFamily="18" charset="0"/>
                <a:cs typeface="Times New Roman" pitchFamily="18" charset="0"/>
              </a:rPr>
              <a:t>Intended Learning Outcomes (ILO’s)</a:t>
            </a:r>
            <a:endParaRPr lang="de-DE" sz="2000" dirty="0" smtClean="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3DA4CAB9-2CAA-4EC9-883E-064A8A7AA0AD}" type="datetime1">
              <a:rPr lang="en-US" smtClean="0"/>
              <a:pPr/>
              <a:t>8/7/2014</a:t>
            </a:fld>
            <a:endParaRPr lang="en-US" dirty="0"/>
          </a:p>
        </p:txBody>
      </p:sp>
      <p:sp>
        <p:nvSpPr>
          <p:cNvPr id="5" name="Footer Placeholder 4"/>
          <p:cNvSpPr>
            <a:spLocks noGrp="1"/>
          </p:cNvSpPr>
          <p:nvPr>
            <p:ph type="ftr" sz="quarter" idx="11"/>
          </p:nvPr>
        </p:nvSpPr>
        <p:spPr/>
        <p:txBody>
          <a:bodyPr/>
          <a:lstStyle/>
          <a:p>
            <a:r>
              <a:rPr lang="en-US" dirty="0" smtClean="0"/>
              <a:t>Dr. A. </a:t>
            </a:r>
            <a:r>
              <a:rPr lang="en-US" dirty="0" err="1" smtClean="0"/>
              <a:t>Barghouthi</a:t>
            </a:r>
            <a:endParaRPr lang="en-US" dirty="0"/>
          </a:p>
        </p:txBody>
      </p:sp>
      <p:sp>
        <p:nvSpPr>
          <p:cNvPr id="6" name="Slide Number Placeholder 5"/>
          <p:cNvSpPr>
            <a:spLocks noGrp="1"/>
          </p:cNvSpPr>
          <p:nvPr>
            <p:ph type="sldNum" sz="quarter" idx="12"/>
          </p:nvPr>
        </p:nvSpPr>
        <p:spPr/>
        <p:txBody>
          <a:bodyPr/>
          <a:lstStyle/>
          <a:p>
            <a:fld id="{A3486467-AF7F-44E4-8B61-4E588B0FE450}" type="slidenum">
              <a:rPr lang="en-US" smtClean="0"/>
              <a:pPr/>
              <a:t>2</a:t>
            </a:fld>
            <a:endParaRPr lang="en-US"/>
          </a:p>
        </p:txBody>
      </p:sp>
      <p:cxnSp>
        <p:nvCxnSpPr>
          <p:cNvPr id="9" name="Straight Connector 8"/>
          <p:cNvCxnSpPr/>
          <p:nvPr/>
        </p:nvCxnSpPr>
        <p:spPr>
          <a:xfrm rot="10800000">
            <a:off x="428596" y="1071546"/>
            <a:ext cx="4000528" cy="1588"/>
          </a:xfrm>
          <a:prstGeom prst="line">
            <a:avLst/>
          </a:prstGeom>
          <a:ln w="19050">
            <a:solidFill>
              <a:srgbClr val="5AAC5A"/>
            </a:solidFill>
          </a:ln>
        </p:spPr>
        <p:style>
          <a:lnRef idx="1">
            <a:schemeClr val="accent1"/>
          </a:lnRef>
          <a:fillRef idx="0">
            <a:schemeClr val="accent1"/>
          </a:fillRef>
          <a:effectRef idx="0">
            <a:schemeClr val="accent1"/>
          </a:effectRef>
          <a:fontRef idx="minor">
            <a:schemeClr val="tx1"/>
          </a:fontRef>
        </p:style>
      </p:cxnSp>
      <p:sp>
        <p:nvSpPr>
          <p:cNvPr id="101377" name="Rectangle 1"/>
          <p:cNvSpPr>
            <a:spLocks noChangeArrowheads="1"/>
          </p:cNvSpPr>
          <p:nvPr/>
        </p:nvSpPr>
        <p:spPr bwMode="auto">
          <a:xfrm>
            <a:off x="285720" y="1071546"/>
            <a:ext cx="8526950" cy="369331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To understand the concepts of signals and systems for both continuous and discrete case</a:t>
            </a:r>
            <a:endParaRPr kumimoji="0" lang="de-DE"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To be able to define the proper signal model and to classify signals</a:t>
            </a:r>
            <a:endParaRPr kumimoji="0" lang="de-DE"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To be able to classify the systems and their characteristics</a:t>
            </a:r>
            <a:endParaRPr kumimoji="0" lang="de-DE"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To be able to determine and analyze system response for the elementary signals</a:t>
            </a:r>
            <a:endParaRPr kumimoji="0" lang="de-DE"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To be able to apply the Laplace transform in system analysis</a:t>
            </a:r>
            <a:endParaRPr kumimoji="0" lang="de-DE"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To be able to understand and determine the Fourier series and transform</a:t>
            </a:r>
            <a:endParaRPr kumimoji="0" lang="de-DE"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To be able to determine and analyze the system frequency response</a:t>
            </a:r>
            <a:endParaRPr kumimoji="0" lang="de-DE"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To be able to understand discrete signals and systems models</a:t>
            </a:r>
            <a:endParaRPr kumimoji="0" lang="de-DE"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To be able to define LTI discrete system using difference equations and transfer functions</a:t>
            </a:r>
            <a:endParaRPr kumimoji="0" lang="de-DE"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To be able to convert between continuous and discrete signals and system models</a:t>
            </a:r>
            <a:endParaRPr kumimoji="0" lang="de-DE"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To be able to understand the Z-transform and its applications in signal and systems</a:t>
            </a:r>
            <a:endParaRPr kumimoji="0" lang="de-DE"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To be able to understand practical applications of signals and systems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To understand and apply the integral form of system solution(convolution)</a:t>
            </a:r>
            <a:endParaRPr kumimoji="0" lang="de-DE"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85720" y="714356"/>
            <a:ext cx="3500462" cy="500066"/>
          </a:xfrm>
        </p:spPr>
        <p:txBody>
          <a:bodyPr>
            <a:normAutofit/>
          </a:bodyPr>
          <a:lstStyle/>
          <a:p>
            <a:pPr>
              <a:buNone/>
            </a:pPr>
            <a:r>
              <a:rPr lang="en-US" sz="2000" dirty="0" smtClean="0"/>
              <a:t> </a:t>
            </a:r>
            <a:r>
              <a:rPr lang="en-US" sz="2000" b="1" dirty="0" smtClean="0">
                <a:latin typeface="Times New Roman" pitchFamily="18" charset="0"/>
                <a:cs typeface="Times New Roman" pitchFamily="18" charset="0"/>
              </a:rPr>
              <a:t>BIBO Stability</a:t>
            </a:r>
            <a:endParaRPr lang="de-DE" sz="2000" dirty="0" smtClean="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3DA4CAB9-2CAA-4EC9-883E-064A8A7AA0AD}" type="datetime1">
              <a:rPr lang="en-US" smtClean="0"/>
              <a:pPr/>
              <a:t>8/7/2014</a:t>
            </a:fld>
            <a:endParaRPr lang="en-US" dirty="0"/>
          </a:p>
        </p:txBody>
      </p:sp>
      <p:sp>
        <p:nvSpPr>
          <p:cNvPr id="5" name="Footer Placeholder 4"/>
          <p:cNvSpPr>
            <a:spLocks noGrp="1"/>
          </p:cNvSpPr>
          <p:nvPr>
            <p:ph type="ftr" sz="quarter" idx="11"/>
          </p:nvPr>
        </p:nvSpPr>
        <p:spPr/>
        <p:txBody>
          <a:bodyPr/>
          <a:lstStyle/>
          <a:p>
            <a:r>
              <a:rPr lang="en-US" dirty="0" smtClean="0"/>
              <a:t>Dr. A. </a:t>
            </a:r>
            <a:r>
              <a:rPr lang="en-US" dirty="0" err="1" smtClean="0"/>
              <a:t>Barghouthi</a:t>
            </a:r>
            <a:endParaRPr lang="en-US" dirty="0"/>
          </a:p>
        </p:txBody>
      </p:sp>
      <p:sp>
        <p:nvSpPr>
          <p:cNvPr id="6" name="Slide Number Placeholder 5"/>
          <p:cNvSpPr>
            <a:spLocks noGrp="1"/>
          </p:cNvSpPr>
          <p:nvPr>
            <p:ph type="sldNum" sz="quarter" idx="12"/>
          </p:nvPr>
        </p:nvSpPr>
        <p:spPr/>
        <p:txBody>
          <a:bodyPr/>
          <a:lstStyle/>
          <a:p>
            <a:fld id="{A3486467-AF7F-44E4-8B61-4E588B0FE450}" type="slidenum">
              <a:rPr lang="en-US" smtClean="0"/>
              <a:pPr/>
              <a:t>20</a:t>
            </a:fld>
            <a:endParaRPr lang="en-US"/>
          </a:p>
        </p:txBody>
      </p:sp>
      <p:cxnSp>
        <p:nvCxnSpPr>
          <p:cNvPr id="9" name="Straight Connector 8"/>
          <p:cNvCxnSpPr/>
          <p:nvPr/>
        </p:nvCxnSpPr>
        <p:spPr>
          <a:xfrm rot="10800000">
            <a:off x="428596" y="1071546"/>
            <a:ext cx="2071702" cy="1588"/>
          </a:xfrm>
          <a:prstGeom prst="line">
            <a:avLst/>
          </a:prstGeom>
          <a:ln w="19050">
            <a:solidFill>
              <a:srgbClr val="5AAC5A"/>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428597" y="1142984"/>
            <a:ext cx="8715404" cy="369332"/>
          </a:xfrm>
          <a:prstGeom prst="rect">
            <a:avLst/>
          </a:prstGeom>
        </p:spPr>
        <p:txBody>
          <a:bodyPr wrap="square">
            <a:spAutoFit/>
          </a:bodyPr>
          <a:lstStyle/>
          <a:p>
            <a:r>
              <a:rPr lang="en-US" b="1" dirty="0" smtClean="0">
                <a:latin typeface="Times New Roman" pitchFamily="18" charset="0"/>
                <a:cs typeface="Times New Roman" pitchFamily="18" charset="0"/>
              </a:rPr>
              <a:t>Examples:</a:t>
            </a:r>
            <a:endParaRPr lang="de-DE" dirty="0"/>
          </a:p>
        </p:txBody>
      </p:sp>
      <p:pic>
        <p:nvPicPr>
          <p:cNvPr id="8194" name="Picture 2"/>
          <p:cNvPicPr>
            <a:picLocks noChangeAspect="1" noChangeArrowheads="1"/>
          </p:cNvPicPr>
          <p:nvPr/>
        </p:nvPicPr>
        <p:blipFill>
          <a:blip r:embed="rId3"/>
          <a:srcRect/>
          <a:stretch>
            <a:fillRect/>
          </a:stretch>
        </p:blipFill>
        <p:spPr bwMode="auto">
          <a:xfrm>
            <a:off x="428596" y="1571612"/>
            <a:ext cx="6772275" cy="3810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85720" y="714356"/>
            <a:ext cx="3500462" cy="500066"/>
          </a:xfrm>
        </p:spPr>
        <p:txBody>
          <a:bodyPr>
            <a:normAutofit/>
          </a:bodyPr>
          <a:lstStyle/>
          <a:p>
            <a:pPr>
              <a:buNone/>
            </a:pPr>
            <a:r>
              <a:rPr lang="en-US" sz="2000" dirty="0" smtClean="0">
                <a:latin typeface="Times New Roman" pitchFamily="18" charset="0"/>
                <a:cs typeface="Times New Roman" pitchFamily="18" charset="0"/>
              </a:rPr>
              <a:t>Impulse response from ODE</a:t>
            </a:r>
            <a:endParaRPr lang="de-DE" sz="2000" dirty="0" smtClean="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3DA4CAB9-2CAA-4EC9-883E-064A8A7AA0AD}" type="datetime1">
              <a:rPr lang="en-US" smtClean="0"/>
              <a:pPr/>
              <a:t>8/7/2014</a:t>
            </a:fld>
            <a:endParaRPr lang="en-US" dirty="0"/>
          </a:p>
        </p:txBody>
      </p:sp>
      <p:sp>
        <p:nvSpPr>
          <p:cNvPr id="5" name="Footer Placeholder 4"/>
          <p:cNvSpPr>
            <a:spLocks noGrp="1"/>
          </p:cNvSpPr>
          <p:nvPr>
            <p:ph type="ftr" sz="quarter" idx="11"/>
          </p:nvPr>
        </p:nvSpPr>
        <p:spPr/>
        <p:txBody>
          <a:bodyPr/>
          <a:lstStyle/>
          <a:p>
            <a:r>
              <a:rPr lang="en-US" dirty="0" smtClean="0"/>
              <a:t>Dr. A. </a:t>
            </a:r>
            <a:r>
              <a:rPr lang="en-US" dirty="0" err="1" smtClean="0"/>
              <a:t>Barghouthi</a:t>
            </a:r>
            <a:endParaRPr lang="en-US" dirty="0"/>
          </a:p>
        </p:txBody>
      </p:sp>
      <p:sp>
        <p:nvSpPr>
          <p:cNvPr id="6" name="Slide Number Placeholder 5"/>
          <p:cNvSpPr>
            <a:spLocks noGrp="1"/>
          </p:cNvSpPr>
          <p:nvPr>
            <p:ph type="sldNum" sz="quarter" idx="12"/>
          </p:nvPr>
        </p:nvSpPr>
        <p:spPr/>
        <p:txBody>
          <a:bodyPr/>
          <a:lstStyle/>
          <a:p>
            <a:fld id="{A3486467-AF7F-44E4-8B61-4E588B0FE450}" type="slidenum">
              <a:rPr lang="en-US" smtClean="0"/>
              <a:pPr/>
              <a:t>21</a:t>
            </a:fld>
            <a:endParaRPr lang="en-US"/>
          </a:p>
        </p:txBody>
      </p:sp>
      <p:cxnSp>
        <p:nvCxnSpPr>
          <p:cNvPr id="9" name="Straight Connector 8"/>
          <p:cNvCxnSpPr/>
          <p:nvPr/>
        </p:nvCxnSpPr>
        <p:spPr>
          <a:xfrm rot="10800000">
            <a:off x="428596" y="1071546"/>
            <a:ext cx="2857520" cy="1588"/>
          </a:xfrm>
          <a:prstGeom prst="line">
            <a:avLst/>
          </a:prstGeom>
          <a:ln w="19050">
            <a:solidFill>
              <a:srgbClr val="5AAC5A"/>
            </a:solidFill>
          </a:ln>
        </p:spPr>
        <p:style>
          <a:lnRef idx="1">
            <a:schemeClr val="accent1"/>
          </a:lnRef>
          <a:fillRef idx="0">
            <a:schemeClr val="accent1"/>
          </a:fillRef>
          <a:effectRef idx="0">
            <a:schemeClr val="accent1"/>
          </a:effectRef>
          <a:fontRef idx="minor">
            <a:schemeClr val="tx1"/>
          </a:fontRef>
        </p:style>
      </p:cxnSp>
      <p:pic>
        <p:nvPicPr>
          <p:cNvPr id="18" name="Picture 2"/>
          <p:cNvPicPr>
            <a:picLocks noChangeAspect="1" noChangeArrowheads="1"/>
          </p:cNvPicPr>
          <p:nvPr/>
        </p:nvPicPr>
        <p:blipFill>
          <a:blip r:embed="rId3"/>
          <a:srcRect/>
          <a:stretch>
            <a:fillRect/>
          </a:stretch>
        </p:blipFill>
        <p:spPr bwMode="auto">
          <a:xfrm>
            <a:off x="1428728" y="2000240"/>
            <a:ext cx="6010275" cy="457200"/>
          </a:xfrm>
          <a:prstGeom prst="rect">
            <a:avLst/>
          </a:prstGeom>
          <a:noFill/>
          <a:ln w="9525">
            <a:noFill/>
            <a:miter lim="800000"/>
            <a:headEnd/>
            <a:tailEnd/>
          </a:ln>
          <a:effectLst/>
        </p:spPr>
      </p:pic>
      <p:sp>
        <p:nvSpPr>
          <p:cNvPr id="19" name="Rectangle 18"/>
          <p:cNvSpPr/>
          <p:nvPr/>
        </p:nvSpPr>
        <p:spPr>
          <a:xfrm>
            <a:off x="642910" y="2857496"/>
            <a:ext cx="1306768" cy="369332"/>
          </a:xfrm>
          <a:prstGeom prst="rect">
            <a:avLst/>
          </a:prstGeom>
        </p:spPr>
        <p:txBody>
          <a:bodyPr wrap="none">
            <a:spAutoFit/>
          </a:bodyPr>
          <a:lstStyle/>
          <a:p>
            <a:r>
              <a:rPr lang="en-US" b="1" dirty="0" smtClean="0">
                <a:latin typeface="Times New Roman" pitchFamily="18" charset="0"/>
                <a:cs typeface="Times New Roman" pitchFamily="18" charset="0"/>
              </a:rPr>
              <a:t>Example 1:</a:t>
            </a:r>
            <a:endParaRPr lang="de-DE" dirty="0"/>
          </a:p>
        </p:txBody>
      </p:sp>
      <p:pic>
        <p:nvPicPr>
          <p:cNvPr id="7170" name="Picture 2"/>
          <p:cNvPicPr>
            <a:picLocks noChangeAspect="1" noChangeArrowheads="1"/>
          </p:cNvPicPr>
          <p:nvPr/>
        </p:nvPicPr>
        <p:blipFill>
          <a:blip r:embed="rId4"/>
          <a:srcRect/>
          <a:stretch>
            <a:fillRect/>
          </a:stretch>
        </p:blipFill>
        <p:spPr bwMode="auto">
          <a:xfrm>
            <a:off x="2071670" y="2786058"/>
            <a:ext cx="1514475" cy="647700"/>
          </a:xfrm>
          <a:prstGeom prst="rect">
            <a:avLst/>
          </a:prstGeom>
          <a:noFill/>
          <a:ln w="9525">
            <a:noFill/>
            <a:miter lim="800000"/>
            <a:headEnd/>
            <a:tailEnd/>
          </a:ln>
          <a:effectLst/>
        </p:spPr>
      </p:pic>
      <p:sp>
        <p:nvSpPr>
          <p:cNvPr id="20" name="Rectangle 19"/>
          <p:cNvSpPr/>
          <p:nvPr/>
        </p:nvSpPr>
        <p:spPr>
          <a:xfrm>
            <a:off x="714348" y="3786190"/>
            <a:ext cx="1306768" cy="369332"/>
          </a:xfrm>
          <a:prstGeom prst="rect">
            <a:avLst/>
          </a:prstGeom>
        </p:spPr>
        <p:txBody>
          <a:bodyPr wrap="none">
            <a:spAutoFit/>
          </a:bodyPr>
          <a:lstStyle/>
          <a:p>
            <a:r>
              <a:rPr lang="en-US" b="1" dirty="0" smtClean="0">
                <a:latin typeface="Times New Roman" pitchFamily="18" charset="0"/>
                <a:cs typeface="Times New Roman" pitchFamily="18" charset="0"/>
              </a:rPr>
              <a:t>Example 2:</a:t>
            </a:r>
            <a:endParaRPr lang="de-DE" dirty="0"/>
          </a:p>
        </p:txBody>
      </p:sp>
      <p:pic>
        <p:nvPicPr>
          <p:cNvPr id="7171" name="Picture 3"/>
          <p:cNvPicPr>
            <a:picLocks noChangeAspect="1" noChangeArrowheads="1"/>
          </p:cNvPicPr>
          <p:nvPr/>
        </p:nvPicPr>
        <p:blipFill>
          <a:blip r:embed="rId5"/>
          <a:srcRect/>
          <a:stretch>
            <a:fillRect/>
          </a:stretch>
        </p:blipFill>
        <p:spPr bwMode="auto">
          <a:xfrm>
            <a:off x="2000232" y="3643314"/>
            <a:ext cx="2628900" cy="647700"/>
          </a:xfrm>
          <a:prstGeom prst="rect">
            <a:avLst/>
          </a:prstGeom>
          <a:noFill/>
          <a:ln w="9525">
            <a:noFill/>
            <a:miter lim="800000"/>
            <a:headEnd/>
            <a:tailEnd/>
          </a:ln>
          <a:effectLst/>
        </p:spPr>
      </p:pic>
      <p:sp>
        <p:nvSpPr>
          <p:cNvPr id="21" name="Rectangle 20"/>
          <p:cNvSpPr/>
          <p:nvPr/>
        </p:nvSpPr>
        <p:spPr>
          <a:xfrm>
            <a:off x="714348" y="4857760"/>
            <a:ext cx="1306768" cy="369332"/>
          </a:xfrm>
          <a:prstGeom prst="rect">
            <a:avLst/>
          </a:prstGeom>
        </p:spPr>
        <p:txBody>
          <a:bodyPr wrap="none">
            <a:spAutoFit/>
          </a:bodyPr>
          <a:lstStyle/>
          <a:p>
            <a:r>
              <a:rPr lang="en-US" b="1" dirty="0" smtClean="0">
                <a:latin typeface="Times New Roman" pitchFamily="18" charset="0"/>
                <a:cs typeface="Times New Roman" pitchFamily="18" charset="0"/>
              </a:rPr>
              <a:t>Example 3:</a:t>
            </a:r>
            <a:endParaRPr lang="de-DE" dirty="0"/>
          </a:p>
        </p:txBody>
      </p:sp>
      <p:pic>
        <p:nvPicPr>
          <p:cNvPr id="7172" name="Picture 4"/>
          <p:cNvPicPr>
            <a:picLocks noChangeAspect="1" noChangeArrowheads="1"/>
          </p:cNvPicPr>
          <p:nvPr/>
        </p:nvPicPr>
        <p:blipFill>
          <a:blip r:embed="rId6"/>
          <a:srcRect/>
          <a:stretch>
            <a:fillRect/>
          </a:stretch>
        </p:blipFill>
        <p:spPr bwMode="auto">
          <a:xfrm>
            <a:off x="4929190" y="3786190"/>
            <a:ext cx="3409950" cy="438150"/>
          </a:xfrm>
          <a:prstGeom prst="rect">
            <a:avLst/>
          </a:prstGeom>
          <a:noFill/>
          <a:ln w="9525">
            <a:noFill/>
            <a:miter lim="800000"/>
            <a:headEnd/>
            <a:tailEnd/>
          </a:ln>
          <a:effectLst/>
        </p:spPr>
      </p:pic>
      <p:pic>
        <p:nvPicPr>
          <p:cNvPr id="7173" name="Picture 5"/>
          <p:cNvPicPr>
            <a:picLocks noChangeAspect="1" noChangeArrowheads="1"/>
          </p:cNvPicPr>
          <p:nvPr/>
        </p:nvPicPr>
        <p:blipFill>
          <a:blip r:embed="rId7"/>
          <a:srcRect/>
          <a:stretch>
            <a:fillRect/>
          </a:stretch>
        </p:blipFill>
        <p:spPr bwMode="auto">
          <a:xfrm>
            <a:off x="3929058" y="2857496"/>
            <a:ext cx="1571625" cy="428625"/>
          </a:xfrm>
          <a:prstGeom prst="rect">
            <a:avLst/>
          </a:prstGeom>
          <a:noFill/>
          <a:ln w="9525">
            <a:noFill/>
            <a:miter lim="800000"/>
            <a:headEnd/>
            <a:tailEnd/>
          </a:ln>
          <a:effectLst/>
        </p:spPr>
      </p:pic>
      <p:pic>
        <p:nvPicPr>
          <p:cNvPr id="7174" name="Picture 6"/>
          <p:cNvPicPr>
            <a:picLocks noChangeAspect="1" noChangeArrowheads="1"/>
          </p:cNvPicPr>
          <p:nvPr/>
        </p:nvPicPr>
        <p:blipFill>
          <a:blip r:embed="rId8"/>
          <a:srcRect/>
          <a:stretch>
            <a:fillRect/>
          </a:stretch>
        </p:blipFill>
        <p:spPr bwMode="auto">
          <a:xfrm>
            <a:off x="2000232" y="4714884"/>
            <a:ext cx="3057525" cy="571500"/>
          </a:xfrm>
          <a:prstGeom prst="rect">
            <a:avLst/>
          </a:prstGeom>
          <a:noFill/>
          <a:ln w="9525">
            <a:noFill/>
            <a:miter lim="800000"/>
            <a:headEnd/>
            <a:tailEnd/>
          </a:ln>
          <a:effectLst/>
        </p:spPr>
      </p:pic>
      <p:pic>
        <p:nvPicPr>
          <p:cNvPr id="7175" name="Picture 7"/>
          <p:cNvPicPr>
            <a:picLocks noChangeAspect="1" noChangeArrowheads="1"/>
          </p:cNvPicPr>
          <p:nvPr/>
        </p:nvPicPr>
        <p:blipFill>
          <a:blip r:embed="rId9"/>
          <a:srcRect/>
          <a:stretch>
            <a:fillRect/>
          </a:stretch>
        </p:blipFill>
        <p:spPr bwMode="auto">
          <a:xfrm>
            <a:off x="2000232" y="5500702"/>
            <a:ext cx="3067050" cy="647700"/>
          </a:xfrm>
          <a:prstGeom prst="rect">
            <a:avLst/>
          </a:prstGeom>
          <a:noFill/>
          <a:ln w="9525">
            <a:noFill/>
            <a:miter lim="800000"/>
            <a:headEnd/>
            <a:tailEnd/>
          </a:ln>
          <a:effectLst/>
        </p:spPr>
      </p:pic>
      <p:pic>
        <p:nvPicPr>
          <p:cNvPr id="7176" name="Picture 8"/>
          <p:cNvPicPr>
            <a:picLocks noChangeAspect="1" noChangeArrowheads="1"/>
          </p:cNvPicPr>
          <p:nvPr/>
        </p:nvPicPr>
        <p:blipFill>
          <a:blip r:embed="rId10"/>
          <a:srcRect/>
          <a:stretch>
            <a:fillRect/>
          </a:stretch>
        </p:blipFill>
        <p:spPr bwMode="auto">
          <a:xfrm>
            <a:off x="5429256" y="5715016"/>
            <a:ext cx="2381250" cy="371475"/>
          </a:xfrm>
          <a:prstGeom prst="rect">
            <a:avLst/>
          </a:prstGeom>
          <a:noFill/>
          <a:ln w="9525">
            <a:noFill/>
            <a:miter lim="800000"/>
            <a:headEnd/>
            <a:tailEnd/>
          </a:ln>
          <a:effectLst/>
        </p:spPr>
      </p:pic>
      <p:sp>
        <p:nvSpPr>
          <p:cNvPr id="26" name="Rectangle 25"/>
          <p:cNvSpPr/>
          <p:nvPr/>
        </p:nvSpPr>
        <p:spPr>
          <a:xfrm>
            <a:off x="285720" y="1142984"/>
            <a:ext cx="8715404" cy="369332"/>
          </a:xfrm>
          <a:prstGeom prst="rect">
            <a:avLst/>
          </a:prstGeom>
        </p:spPr>
        <p:txBody>
          <a:bodyPr wrap="square">
            <a:spAutoFit/>
          </a:bodyPr>
          <a:lstStyle/>
          <a:p>
            <a:r>
              <a:rPr lang="en-US" b="1" dirty="0" smtClean="0">
                <a:latin typeface="Times New Roman" pitchFamily="18" charset="0"/>
                <a:cs typeface="Times New Roman" pitchFamily="18" charset="0"/>
              </a:rPr>
              <a:t>Solving for the impulse response from a general differential equation LTI systems:</a:t>
            </a:r>
            <a:endParaRPr lang="de-DE"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85720" y="714356"/>
            <a:ext cx="7858180" cy="714380"/>
          </a:xfrm>
        </p:spPr>
        <p:txBody>
          <a:bodyPr>
            <a:normAutofit/>
          </a:bodyPr>
          <a:lstStyle/>
          <a:p>
            <a:pPr>
              <a:buNone/>
            </a:pPr>
            <a:r>
              <a:rPr lang="en-US" sz="2000" b="1" dirty="0" smtClean="0">
                <a:latin typeface="Times New Roman" pitchFamily="18" charset="0"/>
                <a:cs typeface="Times New Roman" pitchFamily="18" charset="0"/>
              </a:rPr>
              <a:t>Eigen functions of linear systems and Frequency response of LTI</a:t>
            </a:r>
            <a:endParaRPr lang="de-DE" sz="2000" b="1" dirty="0" smtClean="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3DA4CAB9-2CAA-4EC9-883E-064A8A7AA0AD}" type="datetime1">
              <a:rPr lang="en-US" smtClean="0"/>
              <a:pPr/>
              <a:t>8/7/2014</a:t>
            </a:fld>
            <a:endParaRPr lang="en-US" dirty="0"/>
          </a:p>
        </p:txBody>
      </p:sp>
      <p:sp>
        <p:nvSpPr>
          <p:cNvPr id="5" name="Footer Placeholder 4"/>
          <p:cNvSpPr>
            <a:spLocks noGrp="1"/>
          </p:cNvSpPr>
          <p:nvPr>
            <p:ph type="ftr" sz="quarter" idx="11"/>
          </p:nvPr>
        </p:nvSpPr>
        <p:spPr/>
        <p:txBody>
          <a:bodyPr/>
          <a:lstStyle/>
          <a:p>
            <a:r>
              <a:rPr lang="en-US" dirty="0" smtClean="0"/>
              <a:t>Dr. A. </a:t>
            </a:r>
            <a:r>
              <a:rPr lang="en-US" dirty="0" err="1" smtClean="0"/>
              <a:t>Barghouthi</a:t>
            </a:r>
            <a:endParaRPr lang="en-US" dirty="0"/>
          </a:p>
        </p:txBody>
      </p:sp>
      <p:sp>
        <p:nvSpPr>
          <p:cNvPr id="6" name="Slide Number Placeholder 5"/>
          <p:cNvSpPr>
            <a:spLocks noGrp="1"/>
          </p:cNvSpPr>
          <p:nvPr>
            <p:ph type="sldNum" sz="quarter" idx="12"/>
          </p:nvPr>
        </p:nvSpPr>
        <p:spPr/>
        <p:txBody>
          <a:bodyPr/>
          <a:lstStyle/>
          <a:p>
            <a:fld id="{A3486467-AF7F-44E4-8B61-4E588B0FE450}" type="slidenum">
              <a:rPr lang="en-US" smtClean="0"/>
              <a:pPr/>
              <a:t>22</a:t>
            </a:fld>
            <a:endParaRPr lang="en-US"/>
          </a:p>
        </p:txBody>
      </p:sp>
      <p:cxnSp>
        <p:nvCxnSpPr>
          <p:cNvPr id="9" name="Straight Connector 8"/>
          <p:cNvCxnSpPr/>
          <p:nvPr/>
        </p:nvCxnSpPr>
        <p:spPr>
          <a:xfrm rot="10800000">
            <a:off x="428596" y="1071546"/>
            <a:ext cx="6929486" cy="1588"/>
          </a:xfrm>
          <a:prstGeom prst="line">
            <a:avLst/>
          </a:prstGeom>
          <a:ln w="19050">
            <a:solidFill>
              <a:srgbClr val="5AAC5A"/>
            </a:solidFill>
          </a:ln>
        </p:spPr>
        <p:style>
          <a:lnRef idx="1">
            <a:schemeClr val="accent1"/>
          </a:lnRef>
          <a:fillRef idx="0">
            <a:schemeClr val="accent1"/>
          </a:fillRef>
          <a:effectRef idx="0">
            <a:schemeClr val="accent1"/>
          </a:effectRef>
          <a:fontRef idx="minor">
            <a:schemeClr val="tx1"/>
          </a:fontRef>
        </p:style>
      </p:cxnSp>
      <p:pic>
        <p:nvPicPr>
          <p:cNvPr id="9218" name="Picture 2"/>
          <p:cNvPicPr>
            <a:picLocks noChangeAspect="1" noChangeArrowheads="1"/>
          </p:cNvPicPr>
          <p:nvPr/>
        </p:nvPicPr>
        <p:blipFill>
          <a:blip r:embed="rId3"/>
          <a:srcRect/>
          <a:stretch>
            <a:fillRect/>
          </a:stretch>
        </p:blipFill>
        <p:spPr bwMode="auto">
          <a:xfrm>
            <a:off x="428596" y="3357568"/>
            <a:ext cx="6696075" cy="857250"/>
          </a:xfrm>
          <a:prstGeom prst="rect">
            <a:avLst/>
          </a:prstGeom>
          <a:noFill/>
          <a:ln w="9525">
            <a:noFill/>
            <a:miter lim="800000"/>
            <a:headEnd/>
            <a:tailEnd/>
          </a:ln>
          <a:effectLst/>
        </p:spPr>
      </p:pic>
      <p:pic>
        <p:nvPicPr>
          <p:cNvPr id="9219" name="Picture 3"/>
          <p:cNvPicPr>
            <a:picLocks noChangeAspect="1" noChangeArrowheads="1"/>
          </p:cNvPicPr>
          <p:nvPr/>
        </p:nvPicPr>
        <p:blipFill>
          <a:blip r:embed="rId4"/>
          <a:srcRect/>
          <a:stretch>
            <a:fillRect/>
          </a:stretch>
        </p:blipFill>
        <p:spPr bwMode="auto">
          <a:xfrm>
            <a:off x="500034" y="4357694"/>
            <a:ext cx="3914775" cy="561975"/>
          </a:xfrm>
          <a:prstGeom prst="rect">
            <a:avLst/>
          </a:prstGeom>
          <a:noFill/>
          <a:ln w="9525">
            <a:noFill/>
            <a:miter lim="800000"/>
            <a:headEnd/>
            <a:tailEnd/>
          </a:ln>
          <a:effectLst/>
        </p:spPr>
      </p:pic>
      <p:pic>
        <p:nvPicPr>
          <p:cNvPr id="9220" name="Picture 4"/>
          <p:cNvPicPr>
            <a:picLocks noChangeAspect="1" noChangeArrowheads="1"/>
          </p:cNvPicPr>
          <p:nvPr/>
        </p:nvPicPr>
        <p:blipFill>
          <a:blip r:embed="rId5"/>
          <a:srcRect/>
          <a:stretch>
            <a:fillRect/>
          </a:stretch>
        </p:blipFill>
        <p:spPr bwMode="auto">
          <a:xfrm>
            <a:off x="500034" y="4929198"/>
            <a:ext cx="6638925" cy="390525"/>
          </a:xfrm>
          <a:prstGeom prst="rect">
            <a:avLst/>
          </a:prstGeom>
          <a:noFill/>
          <a:ln w="9525">
            <a:noFill/>
            <a:miter lim="800000"/>
            <a:headEnd/>
            <a:tailEnd/>
          </a:ln>
          <a:effectLst/>
        </p:spPr>
      </p:pic>
      <p:pic>
        <p:nvPicPr>
          <p:cNvPr id="27" name="Picture 5"/>
          <p:cNvPicPr>
            <a:picLocks noChangeAspect="1" noChangeArrowheads="1"/>
          </p:cNvPicPr>
          <p:nvPr/>
        </p:nvPicPr>
        <p:blipFill>
          <a:blip r:embed="rId6"/>
          <a:srcRect/>
          <a:stretch>
            <a:fillRect/>
          </a:stretch>
        </p:blipFill>
        <p:spPr bwMode="auto">
          <a:xfrm>
            <a:off x="357158" y="1214422"/>
            <a:ext cx="3705225" cy="219075"/>
          </a:xfrm>
          <a:prstGeom prst="rect">
            <a:avLst/>
          </a:prstGeom>
          <a:noFill/>
          <a:ln w="9525">
            <a:noFill/>
            <a:miter lim="800000"/>
            <a:headEnd/>
            <a:tailEnd/>
          </a:ln>
          <a:effectLst/>
        </p:spPr>
      </p:pic>
      <p:pic>
        <p:nvPicPr>
          <p:cNvPr id="28" name="Picture 6"/>
          <p:cNvPicPr>
            <a:picLocks noChangeAspect="1" noChangeArrowheads="1"/>
          </p:cNvPicPr>
          <p:nvPr/>
        </p:nvPicPr>
        <p:blipFill>
          <a:blip r:embed="rId7"/>
          <a:srcRect/>
          <a:stretch>
            <a:fillRect/>
          </a:stretch>
        </p:blipFill>
        <p:spPr bwMode="auto">
          <a:xfrm>
            <a:off x="428596" y="1571612"/>
            <a:ext cx="800100" cy="276225"/>
          </a:xfrm>
          <a:prstGeom prst="rect">
            <a:avLst/>
          </a:prstGeom>
          <a:noFill/>
          <a:ln w="9525">
            <a:noFill/>
            <a:miter lim="800000"/>
            <a:headEnd/>
            <a:tailEnd/>
          </a:ln>
          <a:effectLst/>
        </p:spPr>
      </p:pic>
      <p:pic>
        <p:nvPicPr>
          <p:cNvPr id="29" name="Picture 7"/>
          <p:cNvPicPr>
            <a:picLocks noChangeAspect="1" noChangeArrowheads="1"/>
          </p:cNvPicPr>
          <p:nvPr/>
        </p:nvPicPr>
        <p:blipFill>
          <a:blip r:embed="rId8"/>
          <a:srcRect/>
          <a:stretch>
            <a:fillRect/>
          </a:stretch>
        </p:blipFill>
        <p:spPr bwMode="auto">
          <a:xfrm>
            <a:off x="1643042" y="1428736"/>
            <a:ext cx="2209800" cy="571500"/>
          </a:xfrm>
          <a:prstGeom prst="rect">
            <a:avLst/>
          </a:prstGeom>
          <a:noFill/>
          <a:ln w="9525">
            <a:noFill/>
            <a:miter lim="800000"/>
            <a:headEnd/>
            <a:tailEnd/>
          </a:ln>
          <a:effectLst/>
        </p:spPr>
      </p:pic>
      <p:pic>
        <p:nvPicPr>
          <p:cNvPr id="30" name="Picture 8"/>
          <p:cNvPicPr>
            <a:picLocks noChangeAspect="1" noChangeArrowheads="1"/>
          </p:cNvPicPr>
          <p:nvPr/>
        </p:nvPicPr>
        <p:blipFill>
          <a:blip r:embed="rId9"/>
          <a:srcRect/>
          <a:stretch>
            <a:fillRect/>
          </a:stretch>
        </p:blipFill>
        <p:spPr bwMode="auto">
          <a:xfrm>
            <a:off x="357158" y="2071678"/>
            <a:ext cx="3467100" cy="561975"/>
          </a:xfrm>
          <a:prstGeom prst="rect">
            <a:avLst/>
          </a:prstGeom>
          <a:noFill/>
          <a:ln w="9525">
            <a:noFill/>
            <a:miter lim="800000"/>
            <a:headEnd/>
            <a:tailEnd/>
          </a:ln>
          <a:effectLst/>
        </p:spPr>
      </p:pic>
      <p:pic>
        <p:nvPicPr>
          <p:cNvPr id="31" name="Picture 9"/>
          <p:cNvPicPr>
            <a:picLocks noChangeAspect="1" noChangeArrowheads="1"/>
          </p:cNvPicPr>
          <p:nvPr/>
        </p:nvPicPr>
        <p:blipFill>
          <a:blip r:embed="rId10"/>
          <a:srcRect/>
          <a:stretch>
            <a:fillRect/>
          </a:stretch>
        </p:blipFill>
        <p:spPr bwMode="auto">
          <a:xfrm>
            <a:off x="714348" y="2714620"/>
            <a:ext cx="2286000" cy="5619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85720" y="714356"/>
            <a:ext cx="7858180" cy="714380"/>
          </a:xfrm>
        </p:spPr>
        <p:txBody>
          <a:bodyPr>
            <a:normAutofit/>
          </a:bodyPr>
          <a:lstStyle/>
          <a:p>
            <a:pPr>
              <a:buNone/>
            </a:pPr>
            <a:r>
              <a:rPr lang="en-US" sz="2000" b="1" dirty="0" smtClean="0">
                <a:latin typeface="Times New Roman" pitchFamily="18" charset="0"/>
                <a:cs typeface="Times New Roman" pitchFamily="18" charset="0"/>
              </a:rPr>
              <a:t>Eigen functions of linear systems and Frequency response of LTI</a:t>
            </a:r>
            <a:endParaRPr lang="de-DE" sz="2000" b="1" dirty="0" smtClean="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3DA4CAB9-2CAA-4EC9-883E-064A8A7AA0AD}" type="datetime1">
              <a:rPr lang="en-US" smtClean="0"/>
              <a:pPr/>
              <a:t>8/7/2014</a:t>
            </a:fld>
            <a:endParaRPr lang="en-US" dirty="0"/>
          </a:p>
        </p:txBody>
      </p:sp>
      <p:sp>
        <p:nvSpPr>
          <p:cNvPr id="5" name="Footer Placeholder 4"/>
          <p:cNvSpPr>
            <a:spLocks noGrp="1"/>
          </p:cNvSpPr>
          <p:nvPr>
            <p:ph type="ftr" sz="quarter" idx="11"/>
          </p:nvPr>
        </p:nvSpPr>
        <p:spPr/>
        <p:txBody>
          <a:bodyPr/>
          <a:lstStyle/>
          <a:p>
            <a:r>
              <a:rPr lang="en-US" dirty="0" smtClean="0"/>
              <a:t>Dr. A. </a:t>
            </a:r>
            <a:r>
              <a:rPr lang="en-US" dirty="0" err="1" smtClean="0"/>
              <a:t>Barghouthi</a:t>
            </a:r>
            <a:endParaRPr lang="en-US" dirty="0"/>
          </a:p>
        </p:txBody>
      </p:sp>
      <p:sp>
        <p:nvSpPr>
          <p:cNvPr id="6" name="Slide Number Placeholder 5"/>
          <p:cNvSpPr>
            <a:spLocks noGrp="1"/>
          </p:cNvSpPr>
          <p:nvPr>
            <p:ph type="sldNum" sz="quarter" idx="12"/>
          </p:nvPr>
        </p:nvSpPr>
        <p:spPr/>
        <p:txBody>
          <a:bodyPr/>
          <a:lstStyle/>
          <a:p>
            <a:fld id="{A3486467-AF7F-44E4-8B61-4E588B0FE450}" type="slidenum">
              <a:rPr lang="en-US" smtClean="0"/>
              <a:pPr/>
              <a:t>23</a:t>
            </a:fld>
            <a:endParaRPr lang="en-US"/>
          </a:p>
        </p:txBody>
      </p:sp>
      <p:cxnSp>
        <p:nvCxnSpPr>
          <p:cNvPr id="9" name="Straight Connector 8"/>
          <p:cNvCxnSpPr/>
          <p:nvPr/>
        </p:nvCxnSpPr>
        <p:spPr>
          <a:xfrm rot="10800000">
            <a:off x="428596" y="1071546"/>
            <a:ext cx="6929486" cy="1588"/>
          </a:xfrm>
          <a:prstGeom prst="line">
            <a:avLst/>
          </a:prstGeom>
          <a:ln w="19050">
            <a:solidFill>
              <a:srgbClr val="5AAC5A"/>
            </a:solidFill>
          </a:ln>
        </p:spPr>
        <p:style>
          <a:lnRef idx="1">
            <a:schemeClr val="accent1"/>
          </a:lnRef>
          <a:fillRef idx="0">
            <a:schemeClr val="accent1"/>
          </a:fillRef>
          <a:effectRef idx="0">
            <a:schemeClr val="accent1"/>
          </a:effectRef>
          <a:fontRef idx="minor">
            <a:schemeClr val="tx1"/>
          </a:fontRef>
        </p:style>
      </p:cxnSp>
      <p:pic>
        <p:nvPicPr>
          <p:cNvPr id="31" name="Picture 9"/>
          <p:cNvPicPr>
            <a:picLocks noChangeAspect="1" noChangeArrowheads="1"/>
          </p:cNvPicPr>
          <p:nvPr/>
        </p:nvPicPr>
        <p:blipFill>
          <a:blip r:embed="rId3"/>
          <a:srcRect/>
          <a:stretch>
            <a:fillRect/>
          </a:stretch>
        </p:blipFill>
        <p:spPr bwMode="auto">
          <a:xfrm>
            <a:off x="428596" y="2357430"/>
            <a:ext cx="2286000" cy="561975"/>
          </a:xfrm>
          <a:prstGeom prst="rect">
            <a:avLst/>
          </a:prstGeom>
          <a:noFill/>
          <a:ln w="9525">
            <a:noFill/>
            <a:miter lim="800000"/>
            <a:headEnd/>
            <a:tailEnd/>
          </a:ln>
          <a:effectLst/>
        </p:spPr>
      </p:pic>
      <p:pic>
        <p:nvPicPr>
          <p:cNvPr id="10242" name="Picture 2"/>
          <p:cNvPicPr>
            <a:picLocks noChangeAspect="1" noChangeArrowheads="1"/>
          </p:cNvPicPr>
          <p:nvPr/>
        </p:nvPicPr>
        <p:blipFill>
          <a:blip r:embed="rId4"/>
          <a:srcRect/>
          <a:stretch>
            <a:fillRect/>
          </a:stretch>
        </p:blipFill>
        <p:spPr bwMode="auto">
          <a:xfrm>
            <a:off x="500034" y="1714488"/>
            <a:ext cx="1971675" cy="600075"/>
          </a:xfrm>
          <a:prstGeom prst="rect">
            <a:avLst/>
          </a:prstGeom>
          <a:noFill/>
          <a:ln w="9525">
            <a:noFill/>
            <a:miter lim="800000"/>
            <a:headEnd/>
            <a:tailEnd/>
          </a:ln>
          <a:effectLst/>
        </p:spPr>
      </p:pic>
      <p:sp>
        <p:nvSpPr>
          <p:cNvPr id="16" name="Rectangle 15"/>
          <p:cNvSpPr/>
          <p:nvPr/>
        </p:nvSpPr>
        <p:spPr>
          <a:xfrm>
            <a:off x="428596" y="1214422"/>
            <a:ext cx="7918834" cy="369332"/>
          </a:xfrm>
          <a:prstGeom prst="rect">
            <a:avLst/>
          </a:prstGeom>
        </p:spPr>
        <p:txBody>
          <a:bodyPr wrap="none">
            <a:spAutoFit/>
          </a:bodyPr>
          <a:lstStyle/>
          <a:p>
            <a:r>
              <a:rPr lang="en-US" b="1" dirty="0" smtClean="0">
                <a:latin typeface="Times New Roman" pitchFamily="18" charset="0"/>
                <a:cs typeface="Times New Roman" pitchFamily="18" charset="0"/>
              </a:rPr>
              <a:t>Example: find the frequency response of the following system described by h(t)</a:t>
            </a:r>
            <a:endParaRPr lang="de-DE" dirty="0"/>
          </a:p>
        </p:txBody>
      </p:sp>
      <p:pic>
        <p:nvPicPr>
          <p:cNvPr id="10243" name="Picture 3"/>
          <p:cNvPicPr>
            <a:picLocks noChangeAspect="1" noChangeArrowheads="1"/>
          </p:cNvPicPr>
          <p:nvPr/>
        </p:nvPicPr>
        <p:blipFill>
          <a:blip r:embed="rId5"/>
          <a:srcRect/>
          <a:stretch>
            <a:fillRect/>
          </a:stretch>
        </p:blipFill>
        <p:spPr bwMode="auto">
          <a:xfrm>
            <a:off x="428596" y="3071810"/>
            <a:ext cx="3324225" cy="2466975"/>
          </a:xfrm>
          <a:prstGeom prst="rect">
            <a:avLst/>
          </a:prstGeom>
          <a:noFill/>
          <a:ln w="9525">
            <a:noFill/>
            <a:miter lim="800000"/>
            <a:headEnd/>
            <a:tailEnd/>
          </a:ln>
          <a:effectLst/>
        </p:spPr>
      </p:pic>
      <p:pic>
        <p:nvPicPr>
          <p:cNvPr id="10244" name="Picture 4"/>
          <p:cNvPicPr>
            <a:picLocks noChangeAspect="1" noChangeArrowheads="1"/>
          </p:cNvPicPr>
          <p:nvPr/>
        </p:nvPicPr>
        <p:blipFill>
          <a:blip r:embed="rId6"/>
          <a:srcRect/>
          <a:stretch>
            <a:fillRect/>
          </a:stretch>
        </p:blipFill>
        <p:spPr bwMode="auto">
          <a:xfrm>
            <a:off x="285720" y="5572140"/>
            <a:ext cx="3162300" cy="676275"/>
          </a:xfrm>
          <a:prstGeom prst="rect">
            <a:avLst/>
          </a:prstGeom>
          <a:noFill/>
          <a:ln w="9525">
            <a:noFill/>
            <a:miter lim="800000"/>
            <a:headEnd/>
            <a:tailEnd/>
          </a:ln>
          <a:effectLst/>
        </p:spPr>
      </p:pic>
      <p:pic>
        <p:nvPicPr>
          <p:cNvPr id="10245" name="Picture 5"/>
          <p:cNvPicPr>
            <a:picLocks noChangeAspect="1" noChangeArrowheads="1"/>
          </p:cNvPicPr>
          <p:nvPr/>
        </p:nvPicPr>
        <p:blipFill>
          <a:blip r:embed="rId7"/>
          <a:srcRect/>
          <a:stretch>
            <a:fillRect/>
          </a:stretch>
        </p:blipFill>
        <p:spPr bwMode="auto">
          <a:xfrm>
            <a:off x="5072066" y="1857364"/>
            <a:ext cx="2171700" cy="13620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85720" y="714356"/>
            <a:ext cx="7858180" cy="714380"/>
          </a:xfrm>
        </p:spPr>
        <p:txBody>
          <a:bodyPr>
            <a:normAutofit/>
          </a:bodyPr>
          <a:lstStyle/>
          <a:p>
            <a:pPr>
              <a:buNone/>
            </a:pPr>
            <a:r>
              <a:rPr lang="en-US" sz="2000" b="1" dirty="0" smtClean="0">
                <a:latin typeface="Times New Roman" pitchFamily="18" charset="0"/>
                <a:cs typeface="Times New Roman" pitchFamily="18" charset="0"/>
              </a:rPr>
              <a:t>Eigen functions of linear systems and Frequency response of LTI</a:t>
            </a:r>
            <a:endParaRPr lang="de-DE" sz="2000" b="1" dirty="0" smtClean="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3DA4CAB9-2CAA-4EC9-883E-064A8A7AA0AD}" type="datetime1">
              <a:rPr lang="en-US" smtClean="0"/>
              <a:pPr/>
              <a:t>8/7/2014</a:t>
            </a:fld>
            <a:endParaRPr lang="en-US" dirty="0"/>
          </a:p>
        </p:txBody>
      </p:sp>
      <p:sp>
        <p:nvSpPr>
          <p:cNvPr id="5" name="Footer Placeholder 4"/>
          <p:cNvSpPr>
            <a:spLocks noGrp="1"/>
          </p:cNvSpPr>
          <p:nvPr>
            <p:ph type="ftr" sz="quarter" idx="11"/>
          </p:nvPr>
        </p:nvSpPr>
        <p:spPr/>
        <p:txBody>
          <a:bodyPr/>
          <a:lstStyle/>
          <a:p>
            <a:r>
              <a:rPr lang="en-US" dirty="0" smtClean="0"/>
              <a:t>Dr. A. </a:t>
            </a:r>
            <a:r>
              <a:rPr lang="en-US" dirty="0" err="1" smtClean="0"/>
              <a:t>Barghouthi</a:t>
            </a:r>
            <a:endParaRPr lang="en-US" dirty="0"/>
          </a:p>
        </p:txBody>
      </p:sp>
      <p:sp>
        <p:nvSpPr>
          <p:cNvPr id="6" name="Slide Number Placeholder 5"/>
          <p:cNvSpPr>
            <a:spLocks noGrp="1"/>
          </p:cNvSpPr>
          <p:nvPr>
            <p:ph type="sldNum" sz="quarter" idx="12"/>
          </p:nvPr>
        </p:nvSpPr>
        <p:spPr/>
        <p:txBody>
          <a:bodyPr/>
          <a:lstStyle/>
          <a:p>
            <a:fld id="{A3486467-AF7F-44E4-8B61-4E588B0FE450}" type="slidenum">
              <a:rPr lang="en-US" smtClean="0"/>
              <a:pPr/>
              <a:t>24</a:t>
            </a:fld>
            <a:endParaRPr lang="en-US"/>
          </a:p>
        </p:txBody>
      </p:sp>
      <p:cxnSp>
        <p:nvCxnSpPr>
          <p:cNvPr id="9" name="Straight Connector 8"/>
          <p:cNvCxnSpPr/>
          <p:nvPr/>
        </p:nvCxnSpPr>
        <p:spPr>
          <a:xfrm rot="10800000">
            <a:off x="428596" y="1071546"/>
            <a:ext cx="6929486" cy="1588"/>
          </a:xfrm>
          <a:prstGeom prst="line">
            <a:avLst/>
          </a:prstGeom>
          <a:ln w="19050">
            <a:solidFill>
              <a:srgbClr val="5AAC5A"/>
            </a:solidFill>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428596" y="1214422"/>
            <a:ext cx="7918834" cy="369332"/>
          </a:xfrm>
          <a:prstGeom prst="rect">
            <a:avLst/>
          </a:prstGeom>
        </p:spPr>
        <p:txBody>
          <a:bodyPr wrap="none">
            <a:spAutoFit/>
          </a:bodyPr>
          <a:lstStyle/>
          <a:p>
            <a:r>
              <a:rPr lang="en-US" b="1" dirty="0" smtClean="0">
                <a:latin typeface="Times New Roman" pitchFamily="18" charset="0"/>
                <a:cs typeface="Times New Roman" pitchFamily="18" charset="0"/>
              </a:rPr>
              <a:t>Example: find the frequency response of the following system described by h(t)</a:t>
            </a:r>
            <a:endParaRPr lang="de-DE" dirty="0"/>
          </a:p>
        </p:txBody>
      </p:sp>
      <p:pic>
        <p:nvPicPr>
          <p:cNvPr id="11266" name="Picture 2"/>
          <p:cNvPicPr>
            <a:picLocks noChangeAspect="1" noChangeArrowheads="1"/>
          </p:cNvPicPr>
          <p:nvPr/>
        </p:nvPicPr>
        <p:blipFill>
          <a:blip r:embed="rId3"/>
          <a:srcRect/>
          <a:stretch>
            <a:fillRect/>
          </a:stretch>
        </p:blipFill>
        <p:spPr bwMode="auto">
          <a:xfrm>
            <a:off x="428596" y="1643050"/>
            <a:ext cx="7286676" cy="2037799"/>
          </a:xfrm>
          <a:prstGeom prst="rect">
            <a:avLst/>
          </a:prstGeom>
          <a:noFill/>
          <a:ln w="9525">
            <a:noFill/>
            <a:miter lim="800000"/>
            <a:headEnd/>
            <a:tailEnd/>
          </a:ln>
          <a:effectLst/>
        </p:spPr>
      </p:pic>
      <p:pic>
        <p:nvPicPr>
          <p:cNvPr id="11267" name="Picture 3"/>
          <p:cNvPicPr>
            <a:picLocks noChangeAspect="1" noChangeArrowheads="1"/>
          </p:cNvPicPr>
          <p:nvPr/>
        </p:nvPicPr>
        <p:blipFill>
          <a:blip r:embed="rId4"/>
          <a:srcRect/>
          <a:stretch>
            <a:fillRect/>
          </a:stretch>
        </p:blipFill>
        <p:spPr bwMode="auto">
          <a:xfrm>
            <a:off x="428596" y="3857628"/>
            <a:ext cx="3309769" cy="2143140"/>
          </a:xfrm>
          <a:prstGeom prst="rect">
            <a:avLst/>
          </a:prstGeom>
          <a:noFill/>
          <a:ln w="9525">
            <a:noFill/>
            <a:miter lim="800000"/>
            <a:headEnd/>
            <a:tailEnd/>
          </a:ln>
          <a:effectLst/>
        </p:spPr>
      </p:pic>
      <p:pic>
        <p:nvPicPr>
          <p:cNvPr id="11269" name="Picture 5"/>
          <p:cNvPicPr>
            <a:picLocks noChangeAspect="1" noChangeArrowheads="1"/>
          </p:cNvPicPr>
          <p:nvPr/>
        </p:nvPicPr>
        <p:blipFill>
          <a:blip r:embed="rId5"/>
          <a:srcRect/>
          <a:stretch>
            <a:fillRect/>
          </a:stretch>
        </p:blipFill>
        <p:spPr bwMode="auto">
          <a:xfrm>
            <a:off x="3929058" y="4357694"/>
            <a:ext cx="5062553" cy="100755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85720" y="714356"/>
            <a:ext cx="7858180" cy="714380"/>
          </a:xfrm>
        </p:spPr>
        <p:txBody>
          <a:bodyPr>
            <a:normAutofit/>
          </a:bodyPr>
          <a:lstStyle/>
          <a:p>
            <a:pPr>
              <a:buNone/>
            </a:pPr>
            <a:r>
              <a:rPr lang="en-US" sz="2000" b="1" dirty="0" smtClean="0">
                <a:latin typeface="Times New Roman" pitchFamily="18" charset="0"/>
                <a:cs typeface="Times New Roman" pitchFamily="18" charset="0"/>
              </a:rPr>
              <a:t>System modeling and simulation</a:t>
            </a:r>
            <a:endParaRPr lang="de-DE" sz="2000" b="1" dirty="0" smtClean="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3DA4CAB9-2CAA-4EC9-883E-064A8A7AA0AD}" type="datetime1">
              <a:rPr lang="en-US" smtClean="0"/>
              <a:pPr/>
              <a:t>8/7/2014</a:t>
            </a:fld>
            <a:endParaRPr lang="en-US" dirty="0"/>
          </a:p>
        </p:txBody>
      </p:sp>
      <p:sp>
        <p:nvSpPr>
          <p:cNvPr id="5" name="Footer Placeholder 4"/>
          <p:cNvSpPr>
            <a:spLocks noGrp="1"/>
          </p:cNvSpPr>
          <p:nvPr>
            <p:ph type="ftr" sz="quarter" idx="11"/>
          </p:nvPr>
        </p:nvSpPr>
        <p:spPr/>
        <p:txBody>
          <a:bodyPr/>
          <a:lstStyle/>
          <a:p>
            <a:r>
              <a:rPr lang="en-US" dirty="0" smtClean="0"/>
              <a:t>Dr. A. </a:t>
            </a:r>
            <a:r>
              <a:rPr lang="en-US" dirty="0" err="1" smtClean="0"/>
              <a:t>Barghouthi</a:t>
            </a:r>
            <a:endParaRPr lang="en-US" dirty="0"/>
          </a:p>
        </p:txBody>
      </p:sp>
      <p:sp>
        <p:nvSpPr>
          <p:cNvPr id="6" name="Slide Number Placeholder 5"/>
          <p:cNvSpPr>
            <a:spLocks noGrp="1"/>
          </p:cNvSpPr>
          <p:nvPr>
            <p:ph type="sldNum" sz="quarter" idx="12"/>
          </p:nvPr>
        </p:nvSpPr>
        <p:spPr/>
        <p:txBody>
          <a:bodyPr/>
          <a:lstStyle/>
          <a:p>
            <a:fld id="{A3486467-AF7F-44E4-8B61-4E588B0FE450}" type="slidenum">
              <a:rPr lang="en-US" smtClean="0"/>
              <a:pPr/>
              <a:t>25</a:t>
            </a:fld>
            <a:endParaRPr lang="en-US"/>
          </a:p>
        </p:txBody>
      </p:sp>
      <p:cxnSp>
        <p:nvCxnSpPr>
          <p:cNvPr id="9" name="Straight Connector 8"/>
          <p:cNvCxnSpPr/>
          <p:nvPr/>
        </p:nvCxnSpPr>
        <p:spPr>
          <a:xfrm rot="10800000">
            <a:off x="428596" y="1071546"/>
            <a:ext cx="6929486" cy="1588"/>
          </a:xfrm>
          <a:prstGeom prst="line">
            <a:avLst/>
          </a:prstGeom>
          <a:ln w="19050">
            <a:solidFill>
              <a:srgbClr val="5AAC5A"/>
            </a:solidFill>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428596" y="1214422"/>
            <a:ext cx="8215370" cy="1200329"/>
          </a:xfrm>
          <a:prstGeom prst="rect">
            <a:avLst/>
          </a:prstGeom>
        </p:spPr>
        <p:txBody>
          <a:bodyPr wrap="square">
            <a:spAutoFit/>
          </a:bodyPr>
          <a:lstStyle/>
          <a:p>
            <a:r>
              <a:rPr lang="en-US" b="1" dirty="0" smtClean="0">
                <a:latin typeface="Times New Roman" pitchFamily="18" charset="0"/>
                <a:cs typeface="Times New Roman" pitchFamily="18" charset="0"/>
              </a:rPr>
              <a:t>This is normally used to implement the system using operational amplifiers or in system software programs like </a:t>
            </a:r>
            <a:r>
              <a:rPr lang="en-US" b="1" dirty="0" err="1" smtClean="0">
                <a:latin typeface="Times New Roman" pitchFamily="18" charset="0"/>
                <a:cs typeface="Times New Roman" pitchFamily="18" charset="0"/>
              </a:rPr>
              <a:t>matlab</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simulink</a:t>
            </a:r>
            <a:r>
              <a:rPr lang="en-US" b="1" dirty="0" smtClean="0">
                <a:latin typeface="Times New Roman" pitchFamily="18" charset="0"/>
                <a:cs typeface="Times New Roman" pitchFamily="18" charset="0"/>
              </a:rPr>
              <a:t>. To do this the system is divided into basic building blocks, adders, multipliers, integrators. Any nth order differential equation with constant coefficients can be build using this.</a:t>
            </a:r>
            <a:endParaRPr lang="de-DE" dirty="0"/>
          </a:p>
        </p:txBody>
      </p:sp>
      <p:sp>
        <p:nvSpPr>
          <p:cNvPr id="11" name="Rectangle 10"/>
          <p:cNvSpPr/>
          <p:nvPr/>
        </p:nvSpPr>
        <p:spPr>
          <a:xfrm>
            <a:off x="357158" y="4000504"/>
            <a:ext cx="3643338" cy="1200329"/>
          </a:xfrm>
          <a:prstGeom prst="rect">
            <a:avLst/>
          </a:prstGeom>
        </p:spPr>
        <p:txBody>
          <a:bodyPr wrap="square">
            <a:spAutoFit/>
          </a:bodyPr>
          <a:lstStyle/>
          <a:p>
            <a:r>
              <a:rPr lang="en-US" b="1" dirty="0" smtClean="0">
                <a:solidFill>
                  <a:srgbClr val="FF0000"/>
                </a:solidFill>
                <a:latin typeface="Times New Roman" pitchFamily="18" charset="0"/>
                <a:cs typeface="Times New Roman" pitchFamily="18" charset="0"/>
              </a:rPr>
              <a:t>Reminder: </a:t>
            </a:r>
          </a:p>
          <a:p>
            <a:r>
              <a:rPr lang="en-US" b="1" dirty="0" smtClean="0">
                <a:solidFill>
                  <a:srgbClr val="FF0000"/>
                </a:solidFill>
                <a:latin typeface="Times New Roman" pitchFamily="18" charset="0"/>
                <a:cs typeface="Times New Roman" pitchFamily="18" charset="0"/>
              </a:rPr>
              <a:t>Even and odd parts of signals</a:t>
            </a:r>
          </a:p>
          <a:p>
            <a:r>
              <a:rPr lang="en-US" b="1" dirty="0" smtClean="0">
                <a:solidFill>
                  <a:srgbClr val="FF0000"/>
                </a:solidFill>
                <a:latin typeface="Times New Roman" pitchFamily="18" charset="0"/>
                <a:cs typeface="Times New Roman" pitchFamily="18" charset="0"/>
              </a:rPr>
              <a:t>Distortion in signals</a:t>
            </a:r>
          </a:p>
          <a:p>
            <a:r>
              <a:rPr lang="en-US" b="1" dirty="0" smtClean="0">
                <a:solidFill>
                  <a:srgbClr val="FF0000"/>
                </a:solidFill>
                <a:latin typeface="Times New Roman" pitchFamily="18" charset="0"/>
                <a:cs typeface="Times New Roman" pitchFamily="18" charset="0"/>
              </a:rPr>
              <a:t>Spectrum has no negative amp.</a:t>
            </a:r>
            <a:endParaRPr lang="de-DE" dirty="0">
              <a:solidFill>
                <a:srgbClr val="FF0000"/>
              </a:solidFill>
            </a:endParaRPr>
          </a:p>
        </p:txBody>
      </p:sp>
      <p:pic>
        <p:nvPicPr>
          <p:cNvPr id="2050" name="Picture 2"/>
          <p:cNvPicPr>
            <a:picLocks noChangeAspect="1" noChangeArrowheads="1"/>
          </p:cNvPicPr>
          <p:nvPr/>
        </p:nvPicPr>
        <p:blipFill>
          <a:blip r:embed="rId3"/>
          <a:srcRect/>
          <a:stretch>
            <a:fillRect/>
          </a:stretch>
        </p:blipFill>
        <p:spPr bwMode="auto">
          <a:xfrm>
            <a:off x="357158" y="2643182"/>
            <a:ext cx="2257425" cy="1085850"/>
          </a:xfrm>
          <a:prstGeom prst="rect">
            <a:avLst/>
          </a:prstGeom>
          <a:noFill/>
          <a:ln w="9525">
            <a:noFill/>
            <a:miter lim="800000"/>
            <a:headEnd/>
            <a:tailEnd/>
          </a:ln>
          <a:effectLst/>
        </p:spPr>
      </p:pic>
      <p:pic>
        <p:nvPicPr>
          <p:cNvPr id="2051" name="Picture 3"/>
          <p:cNvPicPr>
            <a:picLocks noChangeAspect="1" noChangeArrowheads="1"/>
          </p:cNvPicPr>
          <p:nvPr/>
        </p:nvPicPr>
        <p:blipFill>
          <a:blip r:embed="rId4"/>
          <a:srcRect/>
          <a:stretch>
            <a:fillRect/>
          </a:stretch>
        </p:blipFill>
        <p:spPr bwMode="auto">
          <a:xfrm>
            <a:off x="3286116" y="2571744"/>
            <a:ext cx="2076450" cy="1133475"/>
          </a:xfrm>
          <a:prstGeom prst="rect">
            <a:avLst/>
          </a:prstGeom>
          <a:noFill/>
          <a:ln w="9525">
            <a:noFill/>
            <a:miter lim="800000"/>
            <a:headEnd/>
            <a:tailEnd/>
          </a:ln>
          <a:effectLst/>
        </p:spPr>
      </p:pic>
      <p:pic>
        <p:nvPicPr>
          <p:cNvPr id="2052" name="Picture 4"/>
          <p:cNvPicPr>
            <a:picLocks noChangeAspect="1" noChangeArrowheads="1"/>
          </p:cNvPicPr>
          <p:nvPr/>
        </p:nvPicPr>
        <p:blipFill>
          <a:blip r:embed="rId5"/>
          <a:srcRect/>
          <a:stretch>
            <a:fillRect/>
          </a:stretch>
        </p:blipFill>
        <p:spPr bwMode="auto">
          <a:xfrm>
            <a:off x="6000760" y="2357430"/>
            <a:ext cx="2266950" cy="1809750"/>
          </a:xfrm>
          <a:prstGeom prst="rect">
            <a:avLst/>
          </a:prstGeom>
          <a:noFill/>
          <a:ln w="9525">
            <a:noFill/>
            <a:miter lim="800000"/>
            <a:headEnd/>
            <a:tailEnd/>
          </a:ln>
          <a:effectLst/>
        </p:spPr>
      </p:pic>
      <p:pic>
        <p:nvPicPr>
          <p:cNvPr id="2053" name="Picture 5"/>
          <p:cNvPicPr>
            <a:picLocks noChangeAspect="1" noChangeArrowheads="1"/>
          </p:cNvPicPr>
          <p:nvPr/>
        </p:nvPicPr>
        <p:blipFill>
          <a:blip r:embed="rId6"/>
          <a:srcRect/>
          <a:stretch>
            <a:fillRect/>
          </a:stretch>
        </p:blipFill>
        <p:spPr bwMode="auto">
          <a:xfrm>
            <a:off x="1071538" y="5500702"/>
            <a:ext cx="2181225" cy="581025"/>
          </a:xfrm>
          <a:prstGeom prst="rect">
            <a:avLst/>
          </a:prstGeom>
          <a:noFill/>
          <a:ln w="9525">
            <a:noFill/>
            <a:miter lim="800000"/>
            <a:headEnd/>
            <a:tailEnd/>
          </a:ln>
          <a:effectLst/>
        </p:spPr>
      </p:pic>
      <p:pic>
        <p:nvPicPr>
          <p:cNvPr id="2054" name="Picture 6"/>
          <p:cNvPicPr>
            <a:picLocks noChangeAspect="1" noChangeArrowheads="1"/>
          </p:cNvPicPr>
          <p:nvPr/>
        </p:nvPicPr>
        <p:blipFill>
          <a:blip r:embed="rId7"/>
          <a:srcRect/>
          <a:stretch>
            <a:fillRect/>
          </a:stretch>
        </p:blipFill>
        <p:spPr bwMode="auto">
          <a:xfrm>
            <a:off x="4143372" y="4458560"/>
            <a:ext cx="4821784" cy="182796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85720" y="714356"/>
            <a:ext cx="7858180" cy="714380"/>
          </a:xfrm>
        </p:spPr>
        <p:txBody>
          <a:bodyPr>
            <a:normAutofit/>
          </a:bodyPr>
          <a:lstStyle/>
          <a:p>
            <a:pPr>
              <a:buNone/>
            </a:pPr>
            <a:r>
              <a:rPr lang="en-US" sz="2000" b="1" dirty="0" smtClean="0">
                <a:latin typeface="Times New Roman" pitchFamily="18" charset="0"/>
                <a:cs typeface="Times New Roman" pitchFamily="18" charset="0"/>
              </a:rPr>
              <a:t>System modeling and simulation</a:t>
            </a:r>
            <a:endParaRPr lang="de-DE" sz="2000" b="1" dirty="0" smtClean="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3DA4CAB9-2CAA-4EC9-883E-064A8A7AA0AD}" type="datetime1">
              <a:rPr lang="en-US" smtClean="0"/>
              <a:pPr/>
              <a:t>8/7/2014</a:t>
            </a:fld>
            <a:endParaRPr lang="en-US" dirty="0"/>
          </a:p>
        </p:txBody>
      </p:sp>
      <p:sp>
        <p:nvSpPr>
          <p:cNvPr id="5" name="Footer Placeholder 4"/>
          <p:cNvSpPr>
            <a:spLocks noGrp="1"/>
          </p:cNvSpPr>
          <p:nvPr>
            <p:ph type="ftr" sz="quarter" idx="11"/>
          </p:nvPr>
        </p:nvSpPr>
        <p:spPr/>
        <p:txBody>
          <a:bodyPr/>
          <a:lstStyle/>
          <a:p>
            <a:r>
              <a:rPr lang="en-US" dirty="0" smtClean="0"/>
              <a:t>Dr. A. </a:t>
            </a:r>
            <a:r>
              <a:rPr lang="en-US" dirty="0" err="1" smtClean="0"/>
              <a:t>Barghouthi</a:t>
            </a:r>
            <a:endParaRPr lang="en-US" dirty="0"/>
          </a:p>
        </p:txBody>
      </p:sp>
      <p:sp>
        <p:nvSpPr>
          <p:cNvPr id="6" name="Slide Number Placeholder 5"/>
          <p:cNvSpPr>
            <a:spLocks noGrp="1"/>
          </p:cNvSpPr>
          <p:nvPr>
            <p:ph type="sldNum" sz="quarter" idx="12"/>
          </p:nvPr>
        </p:nvSpPr>
        <p:spPr/>
        <p:txBody>
          <a:bodyPr/>
          <a:lstStyle/>
          <a:p>
            <a:fld id="{A3486467-AF7F-44E4-8B61-4E588B0FE450}" type="slidenum">
              <a:rPr lang="en-US" smtClean="0"/>
              <a:pPr/>
              <a:t>26</a:t>
            </a:fld>
            <a:endParaRPr lang="en-US"/>
          </a:p>
        </p:txBody>
      </p:sp>
      <p:cxnSp>
        <p:nvCxnSpPr>
          <p:cNvPr id="9" name="Straight Connector 8"/>
          <p:cNvCxnSpPr/>
          <p:nvPr/>
        </p:nvCxnSpPr>
        <p:spPr>
          <a:xfrm rot="10800000">
            <a:off x="428596" y="1071546"/>
            <a:ext cx="6929486" cy="1588"/>
          </a:xfrm>
          <a:prstGeom prst="line">
            <a:avLst/>
          </a:prstGeom>
          <a:ln w="19050">
            <a:solidFill>
              <a:srgbClr val="5AAC5A"/>
            </a:solidFill>
          </a:ln>
        </p:spPr>
        <p:style>
          <a:lnRef idx="1">
            <a:schemeClr val="accent1"/>
          </a:lnRef>
          <a:fillRef idx="0">
            <a:schemeClr val="accent1"/>
          </a:fillRef>
          <a:effectRef idx="0">
            <a:schemeClr val="accent1"/>
          </a:effectRef>
          <a:fontRef idx="minor">
            <a:schemeClr val="tx1"/>
          </a:fontRef>
        </p:style>
      </p:cxnSp>
      <p:pic>
        <p:nvPicPr>
          <p:cNvPr id="3074" name="Picture 2"/>
          <p:cNvPicPr>
            <a:picLocks noChangeAspect="1" noChangeArrowheads="1"/>
          </p:cNvPicPr>
          <p:nvPr/>
        </p:nvPicPr>
        <p:blipFill>
          <a:blip r:embed="rId3"/>
          <a:srcRect/>
          <a:stretch>
            <a:fillRect/>
          </a:stretch>
        </p:blipFill>
        <p:spPr bwMode="auto">
          <a:xfrm>
            <a:off x="3886218" y="1214422"/>
            <a:ext cx="5114938" cy="4995290"/>
          </a:xfrm>
          <a:prstGeom prst="rect">
            <a:avLst/>
          </a:prstGeom>
          <a:noFill/>
          <a:ln w="9525">
            <a:noFill/>
            <a:miter lim="800000"/>
            <a:headEnd/>
            <a:tailEnd/>
          </a:ln>
          <a:effectLst/>
        </p:spPr>
      </p:pic>
      <p:pic>
        <p:nvPicPr>
          <p:cNvPr id="3075" name="Picture 3"/>
          <p:cNvPicPr>
            <a:picLocks noChangeAspect="1" noChangeArrowheads="1"/>
          </p:cNvPicPr>
          <p:nvPr/>
        </p:nvPicPr>
        <p:blipFill>
          <a:blip r:embed="rId4"/>
          <a:srcRect/>
          <a:stretch>
            <a:fillRect/>
          </a:stretch>
        </p:blipFill>
        <p:spPr bwMode="auto">
          <a:xfrm>
            <a:off x="571472" y="2285992"/>
            <a:ext cx="3200400" cy="7429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85720" y="714356"/>
            <a:ext cx="3500462" cy="785818"/>
          </a:xfrm>
        </p:spPr>
        <p:txBody>
          <a:bodyPr>
            <a:normAutofit/>
          </a:bodyPr>
          <a:lstStyle/>
          <a:p>
            <a:pPr>
              <a:buNone/>
            </a:pPr>
            <a:r>
              <a:rPr lang="en-US" sz="2000" dirty="0" smtClean="0"/>
              <a:t> </a:t>
            </a:r>
            <a:r>
              <a:rPr lang="en-US" sz="2000" b="1" dirty="0" smtClean="0">
                <a:latin typeface="Times New Roman" pitchFamily="18" charset="0"/>
                <a:cs typeface="Times New Roman" pitchFamily="18" charset="0"/>
              </a:rPr>
              <a:t>Signals &amp; Systems</a:t>
            </a:r>
            <a:endParaRPr lang="de-DE" sz="2000" dirty="0" smtClean="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3DA4CAB9-2CAA-4EC9-883E-064A8A7AA0AD}" type="datetime1">
              <a:rPr lang="en-US" smtClean="0"/>
              <a:pPr/>
              <a:t>8/7/2014</a:t>
            </a:fld>
            <a:endParaRPr lang="en-US" dirty="0"/>
          </a:p>
        </p:txBody>
      </p:sp>
      <p:sp>
        <p:nvSpPr>
          <p:cNvPr id="5" name="Footer Placeholder 4"/>
          <p:cNvSpPr>
            <a:spLocks noGrp="1"/>
          </p:cNvSpPr>
          <p:nvPr>
            <p:ph type="ftr" sz="quarter" idx="11"/>
          </p:nvPr>
        </p:nvSpPr>
        <p:spPr/>
        <p:txBody>
          <a:bodyPr/>
          <a:lstStyle/>
          <a:p>
            <a:r>
              <a:rPr lang="en-US" dirty="0" smtClean="0"/>
              <a:t>Dr. A. </a:t>
            </a:r>
            <a:r>
              <a:rPr lang="en-US" dirty="0" err="1" smtClean="0"/>
              <a:t>Barghouthi</a:t>
            </a:r>
            <a:endParaRPr lang="en-US" dirty="0"/>
          </a:p>
        </p:txBody>
      </p:sp>
      <p:sp>
        <p:nvSpPr>
          <p:cNvPr id="6" name="Slide Number Placeholder 5"/>
          <p:cNvSpPr>
            <a:spLocks noGrp="1"/>
          </p:cNvSpPr>
          <p:nvPr>
            <p:ph type="sldNum" sz="quarter" idx="12"/>
          </p:nvPr>
        </p:nvSpPr>
        <p:spPr/>
        <p:txBody>
          <a:bodyPr/>
          <a:lstStyle/>
          <a:p>
            <a:fld id="{A3486467-AF7F-44E4-8B61-4E588B0FE450}" type="slidenum">
              <a:rPr lang="en-US" smtClean="0"/>
              <a:pPr/>
              <a:t>3</a:t>
            </a:fld>
            <a:endParaRPr lang="en-US"/>
          </a:p>
        </p:txBody>
      </p:sp>
      <p:cxnSp>
        <p:nvCxnSpPr>
          <p:cNvPr id="9" name="Straight Connector 8"/>
          <p:cNvCxnSpPr/>
          <p:nvPr/>
        </p:nvCxnSpPr>
        <p:spPr>
          <a:xfrm rot="10800000">
            <a:off x="428596" y="1071546"/>
            <a:ext cx="2071702" cy="1588"/>
          </a:xfrm>
          <a:prstGeom prst="line">
            <a:avLst/>
          </a:prstGeom>
          <a:ln w="19050">
            <a:solidFill>
              <a:srgbClr val="5AAC5A"/>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357158" y="1071546"/>
            <a:ext cx="8786842" cy="5355312"/>
          </a:xfrm>
          <a:prstGeom prst="rect">
            <a:avLst/>
          </a:prstGeom>
        </p:spPr>
        <p:txBody>
          <a:bodyPr wrap="square">
            <a:spAutoFit/>
          </a:bodyPr>
          <a:lstStyle/>
          <a:p>
            <a:pPr>
              <a:buFont typeface="Arial" pitchFamily="34" charset="0"/>
              <a:buChar char="•"/>
            </a:pPr>
            <a:r>
              <a:rPr lang="de-DE" dirty="0" smtClean="0">
                <a:latin typeface="Times New Roman" pitchFamily="18" charset="0"/>
                <a:cs typeface="Times New Roman" pitchFamily="18" charset="0"/>
              </a:rPr>
              <a:t>  A system is an interconnection of components that achieves a specific task. A system can consist of an interconnection of subsystems where each subsystem achieves a certain function and the system all together achieves a tast or more than one task. A system is modeled in terms of mathematical equations.</a:t>
            </a:r>
          </a:p>
          <a:p>
            <a:pPr>
              <a:buFont typeface="Arial" pitchFamily="34" charset="0"/>
              <a:buChar char="•"/>
            </a:pPr>
            <a:endParaRPr lang="de-DE" dirty="0" smtClean="0">
              <a:latin typeface="Times New Roman" pitchFamily="18" charset="0"/>
              <a:cs typeface="Times New Roman" pitchFamily="18" charset="0"/>
            </a:endParaRPr>
          </a:p>
          <a:p>
            <a:pPr>
              <a:buFont typeface="Arial" pitchFamily="34" charset="0"/>
              <a:buChar char="•"/>
            </a:pPr>
            <a:r>
              <a:rPr lang="de-DE" dirty="0" smtClean="0">
                <a:latin typeface="Times New Roman" pitchFamily="18" charset="0"/>
                <a:cs typeface="Times New Roman" pitchFamily="18" charset="0"/>
              </a:rPr>
              <a:t> For systems to be useful, they need signals to excite them, and they process and input signal to generate another processed signal or signals (signal processing and processors)</a:t>
            </a:r>
          </a:p>
          <a:p>
            <a:endParaRPr lang="de-DE" dirty="0" smtClean="0">
              <a:latin typeface="Times New Roman" pitchFamily="18" charset="0"/>
              <a:cs typeface="Times New Roman" pitchFamily="18" charset="0"/>
            </a:endParaRPr>
          </a:p>
          <a:p>
            <a:pPr>
              <a:buFont typeface="Arial" pitchFamily="34" charset="0"/>
              <a:buChar char="•"/>
            </a:pPr>
            <a:r>
              <a:rPr lang="de-DE" dirty="0" smtClean="0">
                <a:latin typeface="Times New Roman" pitchFamily="18" charset="0"/>
                <a:cs typeface="Times New Roman" pitchFamily="18" charset="0"/>
              </a:rPr>
              <a:t> We developed signal models in the previous chapter, now we will conside system mathmetical models that helps in analysing the response of a system to a certain input signal.</a:t>
            </a:r>
          </a:p>
          <a:p>
            <a:endParaRPr lang="de-DE" dirty="0" smtClean="0">
              <a:latin typeface="Times New Roman" pitchFamily="18" charset="0"/>
              <a:cs typeface="Times New Roman" pitchFamily="18" charset="0"/>
            </a:endParaRPr>
          </a:p>
          <a:p>
            <a:pPr>
              <a:buFont typeface="Arial" pitchFamily="34" charset="0"/>
              <a:buChar char="•"/>
            </a:pPr>
            <a:r>
              <a:rPr lang="de-DE" dirty="0" smtClean="0">
                <a:latin typeface="Times New Roman" pitchFamily="18" charset="0"/>
                <a:cs typeface="Times New Roman" pitchFamily="18" charset="0"/>
              </a:rPr>
              <a:t> System analysis: given a system and excitation signal, predict the outputs.</a:t>
            </a:r>
          </a:p>
          <a:p>
            <a:pPr>
              <a:buFont typeface="Arial" pitchFamily="34" charset="0"/>
              <a:buChar char="•"/>
            </a:pPr>
            <a:r>
              <a:rPr lang="de-DE" dirty="0" smtClean="0">
                <a:latin typeface="Times New Roman" pitchFamily="18" charset="0"/>
                <a:cs typeface="Times New Roman" pitchFamily="18" charset="0"/>
              </a:rPr>
              <a:t> System design: given a desired response and excitation, design the system to achieve that.</a:t>
            </a:r>
          </a:p>
          <a:p>
            <a:pPr>
              <a:buFont typeface="Arial" pitchFamily="34" charset="0"/>
              <a:buChar char="•"/>
            </a:pPr>
            <a:r>
              <a:rPr lang="de-DE" dirty="0" smtClean="0">
                <a:latin typeface="Times New Roman" pitchFamily="18" charset="0"/>
                <a:cs typeface="Times New Roman" pitchFamily="18" charset="0"/>
              </a:rPr>
              <a:t> Linear time invariant (LTI) systems are one of the most important categories which will be considered in this course, powerful analysis techniques exist for these systems, many real world systems behave in this way, and knowing how to solve such systems suggest methods to solve nonlinear systems.</a:t>
            </a:r>
          </a:p>
          <a:p>
            <a:pPr>
              <a:buFont typeface="Arial" pitchFamily="34" charset="0"/>
              <a:buChar char="•"/>
            </a:pPr>
            <a:endParaRPr lang="de-DE" dirty="0" smtClean="0">
              <a:latin typeface="Times New Roman" pitchFamily="18" charset="0"/>
              <a:cs typeface="Times New Roman" pitchFamily="18" charset="0"/>
            </a:endParaRPr>
          </a:p>
          <a:p>
            <a:endParaRPr lang="de-DE"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85720" y="714356"/>
            <a:ext cx="3500462" cy="785818"/>
          </a:xfrm>
        </p:spPr>
        <p:txBody>
          <a:bodyPr>
            <a:normAutofit/>
          </a:bodyPr>
          <a:lstStyle/>
          <a:p>
            <a:pPr>
              <a:buNone/>
            </a:pPr>
            <a:r>
              <a:rPr lang="en-US" sz="2000" dirty="0" smtClean="0"/>
              <a:t> </a:t>
            </a:r>
            <a:r>
              <a:rPr lang="en-US" sz="2000" b="1" dirty="0" smtClean="0">
                <a:latin typeface="Times New Roman" pitchFamily="18" charset="0"/>
                <a:cs typeface="Times New Roman" pitchFamily="18" charset="0"/>
              </a:rPr>
              <a:t>Signals &amp; Systems</a:t>
            </a:r>
            <a:endParaRPr lang="de-DE" sz="2000" dirty="0" smtClean="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3DA4CAB9-2CAA-4EC9-883E-064A8A7AA0AD}" type="datetime1">
              <a:rPr lang="en-US" smtClean="0"/>
              <a:pPr/>
              <a:t>8/7/2014</a:t>
            </a:fld>
            <a:endParaRPr lang="en-US" dirty="0"/>
          </a:p>
        </p:txBody>
      </p:sp>
      <p:sp>
        <p:nvSpPr>
          <p:cNvPr id="5" name="Footer Placeholder 4"/>
          <p:cNvSpPr>
            <a:spLocks noGrp="1"/>
          </p:cNvSpPr>
          <p:nvPr>
            <p:ph type="ftr" sz="quarter" idx="11"/>
          </p:nvPr>
        </p:nvSpPr>
        <p:spPr/>
        <p:txBody>
          <a:bodyPr/>
          <a:lstStyle/>
          <a:p>
            <a:r>
              <a:rPr lang="en-US" dirty="0" smtClean="0"/>
              <a:t>Dr. A. </a:t>
            </a:r>
            <a:r>
              <a:rPr lang="en-US" dirty="0" err="1" smtClean="0"/>
              <a:t>Barghouthi</a:t>
            </a:r>
            <a:endParaRPr lang="en-US" dirty="0"/>
          </a:p>
        </p:txBody>
      </p:sp>
      <p:sp>
        <p:nvSpPr>
          <p:cNvPr id="6" name="Slide Number Placeholder 5"/>
          <p:cNvSpPr>
            <a:spLocks noGrp="1"/>
          </p:cNvSpPr>
          <p:nvPr>
            <p:ph type="sldNum" sz="quarter" idx="12"/>
          </p:nvPr>
        </p:nvSpPr>
        <p:spPr/>
        <p:txBody>
          <a:bodyPr/>
          <a:lstStyle/>
          <a:p>
            <a:fld id="{A3486467-AF7F-44E4-8B61-4E588B0FE450}" type="slidenum">
              <a:rPr lang="en-US" smtClean="0"/>
              <a:pPr/>
              <a:t>4</a:t>
            </a:fld>
            <a:endParaRPr lang="en-US"/>
          </a:p>
        </p:txBody>
      </p:sp>
      <p:cxnSp>
        <p:nvCxnSpPr>
          <p:cNvPr id="9" name="Straight Connector 8"/>
          <p:cNvCxnSpPr/>
          <p:nvPr/>
        </p:nvCxnSpPr>
        <p:spPr>
          <a:xfrm rot="10800000">
            <a:off x="428596" y="1071546"/>
            <a:ext cx="2071702" cy="1588"/>
          </a:xfrm>
          <a:prstGeom prst="line">
            <a:avLst/>
          </a:prstGeom>
          <a:ln w="19050">
            <a:solidFill>
              <a:srgbClr val="5AAC5A"/>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357158" y="1071546"/>
            <a:ext cx="8786842" cy="3139321"/>
          </a:xfrm>
          <a:prstGeom prst="rect">
            <a:avLst/>
          </a:prstGeom>
        </p:spPr>
        <p:txBody>
          <a:bodyPr wrap="square">
            <a:spAutoFit/>
          </a:bodyPr>
          <a:lstStyle/>
          <a:p>
            <a:pPr>
              <a:buFont typeface="Arial" pitchFamily="34" charset="0"/>
              <a:buChar char="•"/>
            </a:pPr>
            <a:r>
              <a:rPr lang="de-DE" dirty="0" smtClean="0">
                <a:latin typeface="Times New Roman" pitchFamily="18" charset="0"/>
                <a:cs typeface="Times New Roman" pitchFamily="18" charset="0"/>
              </a:rPr>
              <a:t> In order to predict and understand the behaviour of real world systems on the physical signals exciting them, we normally use conceptual models which is a way to simplify and represent the real system with another mathematical representation. Understanding this model helps in predicting the system behavious for different excitations.</a:t>
            </a:r>
          </a:p>
          <a:p>
            <a:pPr>
              <a:buFont typeface="Arial" pitchFamily="34" charset="0"/>
              <a:buChar char="•"/>
            </a:pPr>
            <a:endParaRPr lang="de-DE" dirty="0" smtClean="0">
              <a:latin typeface="Times New Roman" pitchFamily="18" charset="0"/>
              <a:cs typeface="Times New Roman" pitchFamily="18" charset="0"/>
            </a:endParaRPr>
          </a:p>
          <a:p>
            <a:pPr>
              <a:buFont typeface="Arial" pitchFamily="34" charset="0"/>
              <a:buChar char="•"/>
            </a:pPr>
            <a:r>
              <a:rPr lang="de-DE" dirty="0" smtClean="0">
                <a:latin typeface="Times New Roman" pitchFamily="18" charset="0"/>
                <a:cs typeface="Times New Roman" pitchFamily="18" charset="0"/>
              </a:rPr>
              <a:t> In modeling, systems are modeled by mathematical equations the operate on the input signals to the system, like differential equations, or difference equations( fordisctrete systems), convolution integral, and frequency domain analysis. Systems map the input signals into output signals.</a:t>
            </a:r>
          </a:p>
          <a:p>
            <a:pPr>
              <a:buFont typeface="Arial" pitchFamily="34" charset="0"/>
              <a:buChar char="•"/>
            </a:pPr>
            <a:r>
              <a:rPr lang="de-DE" dirty="0" smtClean="0">
                <a:latin typeface="Times New Roman" pitchFamily="18" charset="0"/>
                <a:cs typeface="Times New Roman" pitchFamily="18" charset="0"/>
              </a:rPr>
              <a:t> We are concerned with solving the system equations when excited by a specific signal, which gives us the expected response of the real system when excited by the physical signal.</a:t>
            </a:r>
          </a:p>
        </p:txBody>
      </p:sp>
      <p:pic>
        <p:nvPicPr>
          <p:cNvPr id="24577" name="Picture 1"/>
          <p:cNvPicPr>
            <a:picLocks noChangeAspect="1" noChangeArrowheads="1"/>
          </p:cNvPicPr>
          <p:nvPr/>
        </p:nvPicPr>
        <p:blipFill>
          <a:blip r:embed="rId3"/>
          <a:srcRect/>
          <a:stretch>
            <a:fillRect/>
          </a:stretch>
        </p:blipFill>
        <p:spPr bwMode="auto">
          <a:xfrm>
            <a:off x="2428860" y="4267220"/>
            <a:ext cx="3667125" cy="20193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85720" y="714356"/>
            <a:ext cx="3500462" cy="785818"/>
          </a:xfrm>
        </p:spPr>
        <p:txBody>
          <a:bodyPr>
            <a:normAutofit/>
          </a:bodyPr>
          <a:lstStyle/>
          <a:p>
            <a:pPr>
              <a:buNone/>
            </a:pPr>
            <a:r>
              <a:rPr lang="en-US" sz="2000" dirty="0" smtClean="0"/>
              <a:t> </a:t>
            </a:r>
            <a:r>
              <a:rPr lang="en-US" sz="2000" b="1" dirty="0" smtClean="0">
                <a:latin typeface="Times New Roman" pitchFamily="18" charset="0"/>
                <a:cs typeface="Times New Roman" pitchFamily="18" charset="0"/>
              </a:rPr>
              <a:t>Signals &amp; Systems</a:t>
            </a:r>
            <a:endParaRPr lang="de-DE" sz="2000" dirty="0" smtClean="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3DA4CAB9-2CAA-4EC9-883E-064A8A7AA0AD}" type="datetime1">
              <a:rPr lang="en-US" smtClean="0"/>
              <a:pPr/>
              <a:t>8/7/2014</a:t>
            </a:fld>
            <a:endParaRPr lang="en-US" dirty="0"/>
          </a:p>
        </p:txBody>
      </p:sp>
      <p:sp>
        <p:nvSpPr>
          <p:cNvPr id="5" name="Footer Placeholder 4"/>
          <p:cNvSpPr>
            <a:spLocks noGrp="1"/>
          </p:cNvSpPr>
          <p:nvPr>
            <p:ph type="ftr" sz="quarter" idx="11"/>
          </p:nvPr>
        </p:nvSpPr>
        <p:spPr/>
        <p:txBody>
          <a:bodyPr/>
          <a:lstStyle/>
          <a:p>
            <a:r>
              <a:rPr lang="en-US" dirty="0" smtClean="0"/>
              <a:t>Dr. A. </a:t>
            </a:r>
            <a:r>
              <a:rPr lang="en-US" dirty="0" err="1" smtClean="0"/>
              <a:t>Barghouthi</a:t>
            </a:r>
            <a:endParaRPr lang="en-US" dirty="0"/>
          </a:p>
        </p:txBody>
      </p:sp>
      <p:sp>
        <p:nvSpPr>
          <p:cNvPr id="6" name="Slide Number Placeholder 5"/>
          <p:cNvSpPr>
            <a:spLocks noGrp="1"/>
          </p:cNvSpPr>
          <p:nvPr>
            <p:ph type="sldNum" sz="quarter" idx="12"/>
          </p:nvPr>
        </p:nvSpPr>
        <p:spPr/>
        <p:txBody>
          <a:bodyPr/>
          <a:lstStyle/>
          <a:p>
            <a:fld id="{A3486467-AF7F-44E4-8B61-4E588B0FE450}" type="slidenum">
              <a:rPr lang="en-US" smtClean="0"/>
              <a:pPr/>
              <a:t>5</a:t>
            </a:fld>
            <a:endParaRPr lang="en-US"/>
          </a:p>
        </p:txBody>
      </p:sp>
      <p:cxnSp>
        <p:nvCxnSpPr>
          <p:cNvPr id="9" name="Straight Connector 8"/>
          <p:cNvCxnSpPr/>
          <p:nvPr/>
        </p:nvCxnSpPr>
        <p:spPr>
          <a:xfrm rot="10800000">
            <a:off x="428596" y="1071546"/>
            <a:ext cx="2071702" cy="1588"/>
          </a:xfrm>
          <a:prstGeom prst="line">
            <a:avLst/>
          </a:prstGeom>
          <a:ln w="19050">
            <a:solidFill>
              <a:srgbClr val="5AAC5A"/>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428597" y="1214422"/>
            <a:ext cx="8429684" cy="646331"/>
          </a:xfrm>
          <a:prstGeom prst="rect">
            <a:avLst/>
          </a:prstGeom>
        </p:spPr>
        <p:txBody>
          <a:bodyPr wrap="square">
            <a:spAutoFit/>
          </a:bodyPr>
          <a:lstStyle/>
          <a:p>
            <a:r>
              <a:rPr lang="de-DE" b="1" dirty="0" smtClean="0">
                <a:latin typeface="Times New Roman" pitchFamily="18" charset="0"/>
                <a:cs typeface="Times New Roman" pitchFamily="18" charset="0"/>
              </a:rPr>
              <a:t>System representation: inputs are called causes or stumuli, outputs are called response or effects.</a:t>
            </a:r>
            <a:endParaRPr lang="de-DE" b="1" dirty="0"/>
          </a:p>
        </p:txBody>
      </p:sp>
      <p:pic>
        <p:nvPicPr>
          <p:cNvPr id="177154" name="Picture 2"/>
          <p:cNvPicPr>
            <a:picLocks noChangeAspect="1" noChangeArrowheads="1"/>
          </p:cNvPicPr>
          <p:nvPr/>
        </p:nvPicPr>
        <p:blipFill>
          <a:blip r:embed="rId3"/>
          <a:srcRect/>
          <a:stretch>
            <a:fillRect/>
          </a:stretch>
        </p:blipFill>
        <p:spPr bwMode="auto">
          <a:xfrm>
            <a:off x="428596" y="1857364"/>
            <a:ext cx="4981569" cy="1795965"/>
          </a:xfrm>
          <a:prstGeom prst="rect">
            <a:avLst/>
          </a:prstGeom>
          <a:noFill/>
          <a:ln w="9525">
            <a:noFill/>
            <a:miter lim="800000"/>
            <a:headEnd/>
            <a:tailEnd/>
          </a:ln>
          <a:effectLst/>
        </p:spPr>
      </p:pic>
      <p:pic>
        <p:nvPicPr>
          <p:cNvPr id="177155" name="Picture 3"/>
          <p:cNvPicPr>
            <a:picLocks noChangeAspect="1" noChangeArrowheads="1"/>
          </p:cNvPicPr>
          <p:nvPr/>
        </p:nvPicPr>
        <p:blipFill>
          <a:blip r:embed="rId4"/>
          <a:srcRect/>
          <a:stretch>
            <a:fillRect/>
          </a:stretch>
        </p:blipFill>
        <p:spPr bwMode="auto">
          <a:xfrm>
            <a:off x="5715008" y="2000240"/>
            <a:ext cx="1404934" cy="386357"/>
          </a:xfrm>
          <a:prstGeom prst="rect">
            <a:avLst/>
          </a:prstGeom>
          <a:noFill/>
          <a:ln w="9525">
            <a:noFill/>
            <a:miter lim="800000"/>
            <a:headEnd/>
            <a:tailEnd/>
          </a:ln>
          <a:effectLst/>
        </p:spPr>
      </p:pic>
      <p:pic>
        <p:nvPicPr>
          <p:cNvPr id="177156" name="Picture 4"/>
          <p:cNvPicPr>
            <a:picLocks noChangeAspect="1" noChangeArrowheads="1"/>
          </p:cNvPicPr>
          <p:nvPr/>
        </p:nvPicPr>
        <p:blipFill>
          <a:blip r:embed="rId5"/>
          <a:srcRect/>
          <a:stretch>
            <a:fillRect/>
          </a:stretch>
        </p:blipFill>
        <p:spPr bwMode="auto">
          <a:xfrm>
            <a:off x="5857884" y="3929066"/>
            <a:ext cx="1204910" cy="293880"/>
          </a:xfrm>
          <a:prstGeom prst="rect">
            <a:avLst/>
          </a:prstGeom>
          <a:noFill/>
          <a:ln w="9525">
            <a:noFill/>
            <a:miter lim="800000"/>
            <a:headEnd/>
            <a:tailEnd/>
          </a:ln>
          <a:effectLst/>
        </p:spPr>
      </p:pic>
      <p:pic>
        <p:nvPicPr>
          <p:cNvPr id="177157" name="Picture 5"/>
          <p:cNvPicPr>
            <a:picLocks noChangeAspect="1" noChangeArrowheads="1"/>
          </p:cNvPicPr>
          <p:nvPr/>
        </p:nvPicPr>
        <p:blipFill>
          <a:blip r:embed="rId6"/>
          <a:srcRect/>
          <a:stretch>
            <a:fillRect/>
          </a:stretch>
        </p:blipFill>
        <p:spPr bwMode="auto">
          <a:xfrm>
            <a:off x="5786446" y="2643182"/>
            <a:ext cx="2862270" cy="350171"/>
          </a:xfrm>
          <a:prstGeom prst="rect">
            <a:avLst/>
          </a:prstGeom>
          <a:noFill/>
          <a:ln w="9525">
            <a:noFill/>
            <a:miter lim="800000"/>
            <a:headEnd/>
            <a:tailEnd/>
          </a:ln>
          <a:effectLst/>
        </p:spPr>
      </p:pic>
      <p:pic>
        <p:nvPicPr>
          <p:cNvPr id="177158" name="Picture 6"/>
          <p:cNvPicPr>
            <a:picLocks noChangeAspect="1" noChangeArrowheads="1"/>
          </p:cNvPicPr>
          <p:nvPr/>
        </p:nvPicPr>
        <p:blipFill>
          <a:blip r:embed="rId7"/>
          <a:srcRect/>
          <a:stretch>
            <a:fillRect/>
          </a:stretch>
        </p:blipFill>
        <p:spPr bwMode="auto">
          <a:xfrm>
            <a:off x="285720" y="3714752"/>
            <a:ext cx="8286808" cy="78149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85720" y="714356"/>
            <a:ext cx="3500462" cy="785818"/>
          </a:xfrm>
        </p:spPr>
        <p:txBody>
          <a:bodyPr>
            <a:normAutofit/>
          </a:bodyPr>
          <a:lstStyle/>
          <a:p>
            <a:pPr>
              <a:buNone/>
            </a:pPr>
            <a:r>
              <a:rPr lang="en-US" sz="2000" dirty="0" smtClean="0"/>
              <a:t> </a:t>
            </a:r>
            <a:r>
              <a:rPr lang="en-US" sz="2000" b="1" dirty="0" smtClean="0">
                <a:latin typeface="Times New Roman" pitchFamily="18" charset="0"/>
                <a:cs typeface="Times New Roman" pitchFamily="18" charset="0"/>
              </a:rPr>
              <a:t>Signals &amp; Systems</a:t>
            </a:r>
            <a:endParaRPr lang="de-DE" sz="2000" dirty="0" smtClean="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3DA4CAB9-2CAA-4EC9-883E-064A8A7AA0AD}" type="datetime1">
              <a:rPr lang="en-US" smtClean="0"/>
              <a:pPr/>
              <a:t>8/7/2014</a:t>
            </a:fld>
            <a:endParaRPr lang="en-US" dirty="0"/>
          </a:p>
        </p:txBody>
      </p:sp>
      <p:sp>
        <p:nvSpPr>
          <p:cNvPr id="5" name="Footer Placeholder 4"/>
          <p:cNvSpPr>
            <a:spLocks noGrp="1"/>
          </p:cNvSpPr>
          <p:nvPr>
            <p:ph type="ftr" sz="quarter" idx="11"/>
          </p:nvPr>
        </p:nvSpPr>
        <p:spPr/>
        <p:txBody>
          <a:bodyPr/>
          <a:lstStyle/>
          <a:p>
            <a:r>
              <a:rPr lang="en-US" dirty="0" smtClean="0"/>
              <a:t>Dr. A. </a:t>
            </a:r>
            <a:r>
              <a:rPr lang="en-US" dirty="0" err="1" smtClean="0"/>
              <a:t>Barghouthi</a:t>
            </a:r>
            <a:endParaRPr lang="en-US" dirty="0"/>
          </a:p>
        </p:txBody>
      </p:sp>
      <p:sp>
        <p:nvSpPr>
          <p:cNvPr id="6" name="Slide Number Placeholder 5"/>
          <p:cNvSpPr>
            <a:spLocks noGrp="1"/>
          </p:cNvSpPr>
          <p:nvPr>
            <p:ph type="sldNum" sz="quarter" idx="12"/>
          </p:nvPr>
        </p:nvSpPr>
        <p:spPr/>
        <p:txBody>
          <a:bodyPr/>
          <a:lstStyle/>
          <a:p>
            <a:fld id="{A3486467-AF7F-44E4-8B61-4E588B0FE450}" type="slidenum">
              <a:rPr lang="en-US" smtClean="0"/>
              <a:pPr/>
              <a:t>6</a:t>
            </a:fld>
            <a:endParaRPr lang="en-US"/>
          </a:p>
        </p:txBody>
      </p:sp>
      <p:cxnSp>
        <p:nvCxnSpPr>
          <p:cNvPr id="9" name="Straight Connector 8"/>
          <p:cNvCxnSpPr/>
          <p:nvPr/>
        </p:nvCxnSpPr>
        <p:spPr>
          <a:xfrm rot="10800000">
            <a:off x="428596" y="1071546"/>
            <a:ext cx="2071702" cy="1588"/>
          </a:xfrm>
          <a:prstGeom prst="line">
            <a:avLst/>
          </a:prstGeom>
          <a:ln w="19050">
            <a:solidFill>
              <a:srgbClr val="5AAC5A"/>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357158" y="1071546"/>
            <a:ext cx="8786842" cy="369332"/>
          </a:xfrm>
          <a:prstGeom prst="rect">
            <a:avLst/>
          </a:prstGeom>
        </p:spPr>
        <p:txBody>
          <a:bodyPr wrap="square">
            <a:spAutoFit/>
          </a:bodyPr>
          <a:lstStyle/>
          <a:p>
            <a:r>
              <a:rPr lang="de-DE" dirty="0" smtClean="0">
                <a:latin typeface="Times New Roman" pitchFamily="18" charset="0"/>
                <a:cs typeface="Times New Roman" pitchFamily="18" charset="0"/>
              </a:rPr>
              <a:t>Examples of systems descriptions, mapping of input to output using operations:</a:t>
            </a:r>
          </a:p>
        </p:txBody>
      </p:sp>
      <p:sp>
        <p:nvSpPr>
          <p:cNvPr id="14" name="Rectangle 13"/>
          <p:cNvSpPr/>
          <p:nvPr/>
        </p:nvSpPr>
        <p:spPr>
          <a:xfrm>
            <a:off x="642910" y="4416990"/>
            <a:ext cx="7715304" cy="369332"/>
          </a:xfrm>
          <a:prstGeom prst="rect">
            <a:avLst/>
          </a:prstGeom>
        </p:spPr>
        <p:txBody>
          <a:bodyPr wrap="square">
            <a:spAutoFit/>
          </a:bodyPr>
          <a:lstStyle/>
          <a:p>
            <a:pPr marL="342900" indent="-342900"/>
            <a:r>
              <a:rPr lang="de-DE" dirty="0" smtClean="0">
                <a:latin typeface="Times New Roman" pitchFamily="18" charset="0"/>
                <a:cs typeface="Times New Roman" pitchFamily="18" charset="0"/>
              </a:rPr>
              <a:t>The order of the system is the highest derivative of the dependent variable</a:t>
            </a:r>
          </a:p>
        </p:txBody>
      </p:sp>
      <p:pic>
        <p:nvPicPr>
          <p:cNvPr id="178178" name="Picture 2"/>
          <p:cNvPicPr>
            <a:picLocks noChangeAspect="1" noChangeArrowheads="1"/>
          </p:cNvPicPr>
          <p:nvPr/>
        </p:nvPicPr>
        <p:blipFill>
          <a:blip r:embed="rId3"/>
          <a:srcRect/>
          <a:stretch>
            <a:fillRect/>
          </a:stretch>
        </p:blipFill>
        <p:spPr bwMode="auto">
          <a:xfrm>
            <a:off x="1571636" y="2602468"/>
            <a:ext cx="6010275" cy="457200"/>
          </a:xfrm>
          <a:prstGeom prst="rect">
            <a:avLst/>
          </a:prstGeom>
          <a:noFill/>
          <a:ln w="9525">
            <a:noFill/>
            <a:miter lim="800000"/>
            <a:headEnd/>
            <a:tailEnd/>
          </a:ln>
          <a:effectLst/>
        </p:spPr>
      </p:pic>
      <p:sp>
        <p:nvSpPr>
          <p:cNvPr id="16" name="Rectangle 15"/>
          <p:cNvSpPr/>
          <p:nvPr/>
        </p:nvSpPr>
        <p:spPr>
          <a:xfrm>
            <a:off x="642942" y="3245322"/>
            <a:ext cx="8501090" cy="1200329"/>
          </a:xfrm>
          <a:prstGeom prst="rect">
            <a:avLst/>
          </a:prstGeom>
        </p:spPr>
        <p:txBody>
          <a:bodyPr wrap="square">
            <a:spAutoFit/>
          </a:bodyPr>
          <a:lstStyle/>
          <a:p>
            <a:pPr marL="342900" indent="-342900"/>
            <a:r>
              <a:rPr lang="de-DE" dirty="0" smtClean="0">
                <a:latin typeface="Times New Roman" pitchFamily="18" charset="0"/>
                <a:cs typeface="Times New Roman" pitchFamily="18" charset="0"/>
              </a:rPr>
              <a:t>In an LTI system, the coefficients in the differential equation must be constant, otherwise, </a:t>
            </a:r>
          </a:p>
          <a:p>
            <a:pPr marL="342900" indent="-342900"/>
            <a:r>
              <a:rPr lang="de-DE" dirty="0" smtClean="0">
                <a:latin typeface="Times New Roman" pitchFamily="18" charset="0"/>
                <a:cs typeface="Times New Roman" pitchFamily="18" charset="0"/>
              </a:rPr>
              <a:t>it will be time variant. Additianally, to be linear, the coeffiecients must not depend on the  </a:t>
            </a:r>
          </a:p>
          <a:p>
            <a:pPr marL="342900" indent="-342900"/>
            <a:r>
              <a:rPr lang="de-DE" dirty="0" smtClean="0">
                <a:latin typeface="Times New Roman" pitchFamily="18" charset="0"/>
                <a:cs typeface="Times New Roman" pitchFamily="18" charset="0"/>
              </a:rPr>
              <a:t>the dependent variable</a:t>
            </a:r>
          </a:p>
          <a:p>
            <a:pPr marL="342900" indent="-342900"/>
            <a:endParaRPr lang="de-DE" dirty="0" smtClean="0">
              <a:latin typeface="Times New Roman" pitchFamily="18" charset="0"/>
              <a:cs typeface="Times New Roman" pitchFamily="18" charset="0"/>
            </a:endParaRPr>
          </a:p>
        </p:txBody>
      </p:sp>
      <p:sp>
        <p:nvSpPr>
          <p:cNvPr id="17" name="Rectangle 16"/>
          <p:cNvSpPr/>
          <p:nvPr/>
        </p:nvSpPr>
        <p:spPr>
          <a:xfrm>
            <a:off x="500034" y="1500174"/>
            <a:ext cx="8143932" cy="923330"/>
          </a:xfrm>
          <a:prstGeom prst="rect">
            <a:avLst/>
          </a:prstGeom>
        </p:spPr>
        <p:txBody>
          <a:bodyPr wrap="square">
            <a:spAutoFit/>
          </a:bodyPr>
          <a:lstStyle/>
          <a:p>
            <a:pPr marL="342900" indent="-342900">
              <a:buAutoNum type="arabicPeriod"/>
            </a:pPr>
            <a:r>
              <a:rPr lang="de-DE" dirty="0" smtClean="0">
                <a:latin typeface="Times New Roman" pitchFamily="18" charset="0"/>
                <a:cs typeface="Times New Roman" pitchFamily="18" charset="0"/>
              </a:rPr>
              <a:t>A system can be described by a differential equations (like RC, RLC circuits). The differential equation must be solved for the forced and natural responses (zero input and zero state responses). The general model of such systems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85720" y="714356"/>
            <a:ext cx="3500462" cy="785818"/>
          </a:xfrm>
        </p:spPr>
        <p:txBody>
          <a:bodyPr>
            <a:normAutofit/>
          </a:bodyPr>
          <a:lstStyle/>
          <a:p>
            <a:pPr>
              <a:buNone/>
            </a:pPr>
            <a:r>
              <a:rPr lang="en-US" sz="2000" dirty="0" smtClean="0"/>
              <a:t> </a:t>
            </a:r>
            <a:r>
              <a:rPr lang="en-US" sz="2000" b="1" dirty="0" smtClean="0">
                <a:latin typeface="Times New Roman" pitchFamily="18" charset="0"/>
                <a:cs typeface="Times New Roman" pitchFamily="18" charset="0"/>
              </a:rPr>
              <a:t>Signals &amp; Systems</a:t>
            </a:r>
            <a:endParaRPr lang="de-DE" sz="2000" dirty="0" smtClean="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3DA4CAB9-2CAA-4EC9-883E-064A8A7AA0AD}" type="datetime1">
              <a:rPr lang="en-US" smtClean="0"/>
              <a:pPr/>
              <a:t>8/7/2014</a:t>
            </a:fld>
            <a:endParaRPr lang="en-US" dirty="0"/>
          </a:p>
        </p:txBody>
      </p:sp>
      <p:sp>
        <p:nvSpPr>
          <p:cNvPr id="5" name="Footer Placeholder 4"/>
          <p:cNvSpPr>
            <a:spLocks noGrp="1"/>
          </p:cNvSpPr>
          <p:nvPr>
            <p:ph type="ftr" sz="quarter" idx="11"/>
          </p:nvPr>
        </p:nvSpPr>
        <p:spPr/>
        <p:txBody>
          <a:bodyPr/>
          <a:lstStyle/>
          <a:p>
            <a:r>
              <a:rPr lang="en-US" dirty="0" smtClean="0"/>
              <a:t>Dr. A. </a:t>
            </a:r>
            <a:r>
              <a:rPr lang="en-US" dirty="0" err="1" smtClean="0"/>
              <a:t>Barghouthi</a:t>
            </a:r>
            <a:endParaRPr lang="en-US" dirty="0"/>
          </a:p>
        </p:txBody>
      </p:sp>
      <p:sp>
        <p:nvSpPr>
          <p:cNvPr id="6" name="Slide Number Placeholder 5"/>
          <p:cNvSpPr>
            <a:spLocks noGrp="1"/>
          </p:cNvSpPr>
          <p:nvPr>
            <p:ph type="sldNum" sz="quarter" idx="12"/>
          </p:nvPr>
        </p:nvSpPr>
        <p:spPr/>
        <p:txBody>
          <a:bodyPr/>
          <a:lstStyle/>
          <a:p>
            <a:fld id="{A3486467-AF7F-44E4-8B61-4E588B0FE450}" type="slidenum">
              <a:rPr lang="en-US" smtClean="0"/>
              <a:pPr/>
              <a:t>7</a:t>
            </a:fld>
            <a:endParaRPr lang="en-US"/>
          </a:p>
        </p:txBody>
      </p:sp>
      <p:cxnSp>
        <p:nvCxnSpPr>
          <p:cNvPr id="9" name="Straight Connector 8"/>
          <p:cNvCxnSpPr/>
          <p:nvPr/>
        </p:nvCxnSpPr>
        <p:spPr>
          <a:xfrm rot="10800000">
            <a:off x="428596" y="1071546"/>
            <a:ext cx="2071702" cy="1588"/>
          </a:xfrm>
          <a:prstGeom prst="line">
            <a:avLst/>
          </a:prstGeom>
          <a:ln w="19050">
            <a:solidFill>
              <a:srgbClr val="5AAC5A"/>
            </a:solidFill>
          </a:ln>
        </p:spPr>
        <p:style>
          <a:lnRef idx="1">
            <a:schemeClr val="accent1"/>
          </a:lnRef>
          <a:fillRef idx="0">
            <a:schemeClr val="accent1"/>
          </a:fillRef>
          <a:effectRef idx="0">
            <a:schemeClr val="accent1"/>
          </a:effectRef>
          <a:fontRef idx="minor">
            <a:schemeClr val="tx1"/>
          </a:fontRef>
        </p:style>
      </p:cxnSp>
      <p:pic>
        <p:nvPicPr>
          <p:cNvPr id="179202" name="Picture 2"/>
          <p:cNvPicPr>
            <a:picLocks noChangeAspect="1" noChangeArrowheads="1"/>
          </p:cNvPicPr>
          <p:nvPr/>
        </p:nvPicPr>
        <p:blipFill>
          <a:blip r:embed="rId3"/>
          <a:srcRect/>
          <a:stretch>
            <a:fillRect/>
          </a:stretch>
        </p:blipFill>
        <p:spPr bwMode="auto">
          <a:xfrm>
            <a:off x="1357290" y="1928802"/>
            <a:ext cx="1323975" cy="257175"/>
          </a:xfrm>
          <a:prstGeom prst="rect">
            <a:avLst/>
          </a:prstGeom>
          <a:noFill/>
          <a:ln w="9525">
            <a:noFill/>
            <a:miter lim="800000"/>
            <a:headEnd/>
            <a:tailEnd/>
          </a:ln>
          <a:effectLst/>
        </p:spPr>
      </p:pic>
      <p:pic>
        <p:nvPicPr>
          <p:cNvPr id="179203" name="Picture 3"/>
          <p:cNvPicPr>
            <a:picLocks noChangeAspect="1" noChangeArrowheads="1"/>
          </p:cNvPicPr>
          <p:nvPr/>
        </p:nvPicPr>
        <p:blipFill>
          <a:blip r:embed="rId4"/>
          <a:srcRect/>
          <a:stretch>
            <a:fillRect/>
          </a:stretch>
        </p:blipFill>
        <p:spPr bwMode="auto">
          <a:xfrm>
            <a:off x="1285852" y="2214554"/>
            <a:ext cx="1619250" cy="238125"/>
          </a:xfrm>
          <a:prstGeom prst="rect">
            <a:avLst/>
          </a:prstGeom>
          <a:noFill/>
          <a:ln w="9525">
            <a:noFill/>
            <a:miter lim="800000"/>
            <a:headEnd/>
            <a:tailEnd/>
          </a:ln>
          <a:effectLst/>
        </p:spPr>
      </p:pic>
      <p:sp>
        <p:nvSpPr>
          <p:cNvPr id="12" name="Rectangle 11"/>
          <p:cNvSpPr/>
          <p:nvPr/>
        </p:nvSpPr>
        <p:spPr>
          <a:xfrm>
            <a:off x="500034" y="1214422"/>
            <a:ext cx="5737533" cy="369332"/>
          </a:xfrm>
          <a:prstGeom prst="rect">
            <a:avLst/>
          </a:prstGeom>
        </p:spPr>
        <p:txBody>
          <a:bodyPr wrap="none">
            <a:spAutoFit/>
          </a:bodyPr>
          <a:lstStyle/>
          <a:p>
            <a:r>
              <a:rPr lang="de-DE" dirty="0" smtClean="0">
                <a:latin typeface="Times New Roman" pitchFamily="18" charset="0"/>
                <a:cs typeface="Times New Roman" pitchFamily="18" charset="0"/>
              </a:rPr>
              <a:t>2. Instantaneous system, non-dynamic: Algebraic equations </a:t>
            </a:r>
            <a:endParaRPr lang="de-DE" dirty="0"/>
          </a:p>
        </p:txBody>
      </p:sp>
      <p:sp>
        <p:nvSpPr>
          <p:cNvPr id="13" name="Rectangle 12"/>
          <p:cNvSpPr/>
          <p:nvPr/>
        </p:nvSpPr>
        <p:spPr>
          <a:xfrm>
            <a:off x="571472" y="2857496"/>
            <a:ext cx="7671972" cy="369332"/>
          </a:xfrm>
          <a:prstGeom prst="rect">
            <a:avLst/>
          </a:prstGeom>
        </p:spPr>
        <p:txBody>
          <a:bodyPr wrap="none">
            <a:spAutoFit/>
          </a:bodyPr>
          <a:lstStyle/>
          <a:p>
            <a:r>
              <a:rPr lang="de-DE" dirty="0" smtClean="0">
                <a:latin typeface="Times New Roman" pitchFamily="18" charset="0"/>
                <a:cs typeface="Times New Roman" pitchFamily="18" charset="0"/>
              </a:rPr>
              <a:t>3. LTI systems with given impulse response, the convolution integral can be used</a:t>
            </a:r>
            <a:endParaRPr lang="de-DE" dirty="0"/>
          </a:p>
        </p:txBody>
      </p:sp>
      <p:pic>
        <p:nvPicPr>
          <p:cNvPr id="179204" name="Picture 4"/>
          <p:cNvPicPr>
            <a:picLocks noChangeAspect="1" noChangeArrowheads="1"/>
          </p:cNvPicPr>
          <p:nvPr/>
        </p:nvPicPr>
        <p:blipFill>
          <a:blip r:embed="rId5"/>
          <a:srcRect/>
          <a:stretch>
            <a:fillRect/>
          </a:stretch>
        </p:blipFill>
        <p:spPr bwMode="auto">
          <a:xfrm>
            <a:off x="3571868" y="3500438"/>
            <a:ext cx="2047875" cy="10953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85720" y="714356"/>
            <a:ext cx="3500462" cy="785818"/>
          </a:xfrm>
        </p:spPr>
        <p:txBody>
          <a:bodyPr>
            <a:normAutofit/>
          </a:bodyPr>
          <a:lstStyle/>
          <a:p>
            <a:pPr>
              <a:buNone/>
            </a:pPr>
            <a:r>
              <a:rPr lang="en-US" sz="2000" dirty="0" smtClean="0"/>
              <a:t> </a:t>
            </a:r>
            <a:r>
              <a:rPr lang="en-US" sz="2000" b="1" dirty="0" smtClean="0">
                <a:latin typeface="Times New Roman" pitchFamily="18" charset="0"/>
                <a:cs typeface="Times New Roman" pitchFamily="18" charset="0"/>
              </a:rPr>
              <a:t>Signals &amp; Systems</a:t>
            </a:r>
            <a:endParaRPr lang="de-DE" sz="2000" dirty="0" smtClean="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3DA4CAB9-2CAA-4EC9-883E-064A8A7AA0AD}" type="datetime1">
              <a:rPr lang="en-US" smtClean="0"/>
              <a:pPr/>
              <a:t>8/7/2014</a:t>
            </a:fld>
            <a:endParaRPr lang="en-US" dirty="0"/>
          </a:p>
        </p:txBody>
      </p:sp>
      <p:sp>
        <p:nvSpPr>
          <p:cNvPr id="5" name="Footer Placeholder 4"/>
          <p:cNvSpPr>
            <a:spLocks noGrp="1"/>
          </p:cNvSpPr>
          <p:nvPr>
            <p:ph type="ftr" sz="quarter" idx="11"/>
          </p:nvPr>
        </p:nvSpPr>
        <p:spPr/>
        <p:txBody>
          <a:bodyPr/>
          <a:lstStyle/>
          <a:p>
            <a:r>
              <a:rPr lang="en-US" dirty="0" smtClean="0"/>
              <a:t>Dr. A. </a:t>
            </a:r>
            <a:r>
              <a:rPr lang="en-US" dirty="0" err="1" smtClean="0"/>
              <a:t>Barghouthi</a:t>
            </a:r>
            <a:endParaRPr lang="en-US" dirty="0"/>
          </a:p>
        </p:txBody>
      </p:sp>
      <p:sp>
        <p:nvSpPr>
          <p:cNvPr id="6" name="Slide Number Placeholder 5"/>
          <p:cNvSpPr>
            <a:spLocks noGrp="1"/>
          </p:cNvSpPr>
          <p:nvPr>
            <p:ph type="sldNum" sz="quarter" idx="12"/>
          </p:nvPr>
        </p:nvSpPr>
        <p:spPr/>
        <p:txBody>
          <a:bodyPr/>
          <a:lstStyle/>
          <a:p>
            <a:fld id="{A3486467-AF7F-44E4-8B61-4E588B0FE450}" type="slidenum">
              <a:rPr lang="en-US" smtClean="0"/>
              <a:pPr/>
              <a:t>8</a:t>
            </a:fld>
            <a:endParaRPr lang="en-US"/>
          </a:p>
        </p:txBody>
      </p:sp>
      <p:cxnSp>
        <p:nvCxnSpPr>
          <p:cNvPr id="9" name="Straight Connector 8"/>
          <p:cNvCxnSpPr/>
          <p:nvPr/>
        </p:nvCxnSpPr>
        <p:spPr>
          <a:xfrm rot="10800000">
            <a:off x="428596" y="1071546"/>
            <a:ext cx="2071702" cy="1588"/>
          </a:xfrm>
          <a:prstGeom prst="line">
            <a:avLst/>
          </a:prstGeom>
          <a:ln w="19050">
            <a:solidFill>
              <a:srgbClr val="5AAC5A"/>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357158" y="1071546"/>
            <a:ext cx="8643998" cy="2862322"/>
          </a:xfrm>
          <a:prstGeom prst="rect">
            <a:avLst/>
          </a:prstGeom>
        </p:spPr>
        <p:txBody>
          <a:bodyPr wrap="square">
            <a:spAutoFit/>
          </a:bodyPr>
          <a:lstStyle/>
          <a:p>
            <a:r>
              <a:rPr lang="de-DE" dirty="0" smtClean="0">
                <a:latin typeface="Times New Roman" pitchFamily="18" charset="0"/>
                <a:cs typeface="Times New Roman" pitchFamily="18" charset="0"/>
              </a:rPr>
              <a:t>Three basic methods for finding the response f LTI system:</a:t>
            </a:r>
          </a:p>
          <a:p>
            <a:endParaRPr lang="de-DE" dirty="0" smtClean="0">
              <a:latin typeface="Times New Roman" pitchFamily="18" charset="0"/>
              <a:cs typeface="Times New Roman" pitchFamily="18" charset="0"/>
            </a:endParaRPr>
          </a:p>
          <a:p>
            <a:pPr marL="342900" indent="-342900">
              <a:buAutoNum type="arabicPeriod"/>
            </a:pPr>
            <a:r>
              <a:rPr lang="de-DE" dirty="0" smtClean="0">
                <a:latin typeface="Times New Roman" pitchFamily="18" charset="0"/>
                <a:cs typeface="Times New Roman" pitchFamily="18" charset="0"/>
              </a:rPr>
              <a:t>Solving differential equations with constant coeffiecients (like RC, RLC circuits)</a:t>
            </a:r>
          </a:p>
          <a:p>
            <a:pPr marL="342900" indent="-342900"/>
            <a:r>
              <a:rPr lang="de-DE" dirty="0" smtClean="0">
                <a:latin typeface="Times New Roman" pitchFamily="18" charset="0"/>
                <a:cs typeface="Times New Roman" pitchFamily="18" charset="0"/>
              </a:rPr>
              <a:t>For the forced and natural response or the zero input and zero state responses. </a:t>
            </a:r>
          </a:p>
          <a:p>
            <a:pPr marL="342900" indent="-342900"/>
            <a:endParaRPr lang="de-DE" dirty="0" smtClean="0">
              <a:latin typeface="Times New Roman" pitchFamily="18" charset="0"/>
              <a:cs typeface="Times New Roman" pitchFamily="18" charset="0"/>
            </a:endParaRPr>
          </a:p>
          <a:p>
            <a:pPr marL="342900" indent="-342900"/>
            <a:r>
              <a:rPr lang="de-DE" dirty="0" smtClean="0">
                <a:latin typeface="Times New Roman" pitchFamily="18" charset="0"/>
                <a:cs typeface="Times New Roman" pitchFamily="18" charset="0"/>
              </a:rPr>
              <a:t>2.   Performing the superposition (convolution) integral for zero initial conditions (to be learnt in this chapter)</a:t>
            </a:r>
          </a:p>
          <a:p>
            <a:pPr marL="342900" indent="-342900"/>
            <a:r>
              <a:rPr lang="de-DE" dirty="0" smtClean="0">
                <a:latin typeface="Times New Roman" pitchFamily="18" charset="0"/>
                <a:cs typeface="Times New Roman" pitchFamily="18" charset="0"/>
              </a:rPr>
              <a:t>3.   Frequency domain analysis using Fourier‘s and Laplace‘s transforms.(to be learnt in coming chapters)</a:t>
            </a:r>
          </a:p>
          <a:p>
            <a:pPr marL="342900" indent="-342900"/>
            <a:endParaRPr lang="de-DE"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85720" y="714356"/>
            <a:ext cx="3500462" cy="785818"/>
          </a:xfrm>
        </p:spPr>
        <p:txBody>
          <a:bodyPr>
            <a:normAutofit/>
          </a:bodyPr>
          <a:lstStyle/>
          <a:p>
            <a:pPr>
              <a:buNone/>
            </a:pPr>
            <a:r>
              <a:rPr lang="en-US" sz="2000" dirty="0" smtClean="0"/>
              <a:t> </a:t>
            </a:r>
            <a:r>
              <a:rPr lang="en-US" sz="2000" b="1" dirty="0" smtClean="0">
                <a:latin typeface="Times New Roman" pitchFamily="18" charset="0"/>
                <a:cs typeface="Times New Roman" pitchFamily="18" charset="0"/>
              </a:rPr>
              <a:t>Signals &amp; Systems</a:t>
            </a:r>
            <a:endParaRPr lang="de-DE" sz="2000" dirty="0" smtClean="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3DA4CAB9-2CAA-4EC9-883E-064A8A7AA0AD}" type="datetime1">
              <a:rPr lang="en-US" smtClean="0"/>
              <a:pPr/>
              <a:t>8/7/2014</a:t>
            </a:fld>
            <a:endParaRPr lang="en-US" dirty="0"/>
          </a:p>
        </p:txBody>
      </p:sp>
      <p:sp>
        <p:nvSpPr>
          <p:cNvPr id="5" name="Footer Placeholder 4"/>
          <p:cNvSpPr>
            <a:spLocks noGrp="1"/>
          </p:cNvSpPr>
          <p:nvPr>
            <p:ph type="ftr" sz="quarter" idx="11"/>
          </p:nvPr>
        </p:nvSpPr>
        <p:spPr/>
        <p:txBody>
          <a:bodyPr/>
          <a:lstStyle/>
          <a:p>
            <a:r>
              <a:rPr lang="en-US" dirty="0" smtClean="0"/>
              <a:t>Dr. A. </a:t>
            </a:r>
            <a:r>
              <a:rPr lang="en-US" dirty="0" err="1" smtClean="0"/>
              <a:t>Barghouthi</a:t>
            </a:r>
            <a:endParaRPr lang="en-US" dirty="0"/>
          </a:p>
        </p:txBody>
      </p:sp>
      <p:sp>
        <p:nvSpPr>
          <p:cNvPr id="6" name="Slide Number Placeholder 5"/>
          <p:cNvSpPr>
            <a:spLocks noGrp="1"/>
          </p:cNvSpPr>
          <p:nvPr>
            <p:ph type="sldNum" sz="quarter" idx="12"/>
          </p:nvPr>
        </p:nvSpPr>
        <p:spPr/>
        <p:txBody>
          <a:bodyPr/>
          <a:lstStyle/>
          <a:p>
            <a:fld id="{A3486467-AF7F-44E4-8B61-4E588B0FE450}" type="slidenum">
              <a:rPr lang="en-US" smtClean="0"/>
              <a:pPr/>
              <a:t>9</a:t>
            </a:fld>
            <a:endParaRPr lang="en-US"/>
          </a:p>
        </p:txBody>
      </p:sp>
      <p:cxnSp>
        <p:nvCxnSpPr>
          <p:cNvPr id="9" name="Straight Connector 8"/>
          <p:cNvCxnSpPr/>
          <p:nvPr/>
        </p:nvCxnSpPr>
        <p:spPr>
          <a:xfrm rot="10800000">
            <a:off x="428596" y="1071546"/>
            <a:ext cx="2071702" cy="1588"/>
          </a:xfrm>
          <a:prstGeom prst="line">
            <a:avLst/>
          </a:prstGeom>
          <a:ln w="19050">
            <a:solidFill>
              <a:srgbClr val="5AAC5A"/>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357158" y="1071546"/>
            <a:ext cx="8643998" cy="369332"/>
          </a:xfrm>
          <a:prstGeom prst="rect">
            <a:avLst/>
          </a:prstGeom>
        </p:spPr>
        <p:txBody>
          <a:bodyPr wrap="square">
            <a:spAutoFit/>
          </a:bodyPr>
          <a:lstStyle/>
          <a:p>
            <a:r>
              <a:rPr lang="de-DE" dirty="0" smtClean="0">
                <a:latin typeface="Times New Roman" pitchFamily="18" charset="0"/>
                <a:cs typeface="Times New Roman" pitchFamily="18" charset="0"/>
              </a:rPr>
              <a:t>Systems Properties:</a:t>
            </a:r>
          </a:p>
        </p:txBody>
      </p:sp>
      <p:sp>
        <p:nvSpPr>
          <p:cNvPr id="8" name="Rectangle 7"/>
          <p:cNvSpPr/>
          <p:nvPr/>
        </p:nvSpPr>
        <p:spPr>
          <a:xfrm>
            <a:off x="428596" y="1500174"/>
            <a:ext cx="5416868" cy="1754326"/>
          </a:xfrm>
          <a:prstGeom prst="rect">
            <a:avLst/>
          </a:prstGeom>
        </p:spPr>
        <p:txBody>
          <a:bodyPr wrap="none">
            <a:spAutoFit/>
          </a:bodyPr>
          <a:lstStyle/>
          <a:p>
            <a:r>
              <a:rPr lang="de-DE" dirty="0" smtClean="0">
                <a:latin typeface="Times New Roman" pitchFamily="18" charset="0"/>
                <a:cs typeface="Times New Roman" pitchFamily="18" charset="0"/>
              </a:rPr>
              <a:t>Continuous &amp; discrete</a:t>
            </a:r>
          </a:p>
          <a:p>
            <a:r>
              <a:rPr lang="de-DE" dirty="0" smtClean="0">
                <a:latin typeface="Times New Roman" pitchFamily="18" charset="0"/>
                <a:cs typeface="Times New Roman" pitchFamily="18" charset="0"/>
              </a:rPr>
              <a:t>Time invariant(fixed) and time variant</a:t>
            </a:r>
          </a:p>
          <a:p>
            <a:r>
              <a:rPr lang="de-DE" dirty="0" smtClean="0">
                <a:latin typeface="Times New Roman" pitchFamily="18" charset="0"/>
                <a:cs typeface="Times New Roman" pitchFamily="18" charset="0"/>
              </a:rPr>
              <a:t>Linear and nonlinear</a:t>
            </a:r>
          </a:p>
          <a:p>
            <a:r>
              <a:rPr lang="de-DE" dirty="0" smtClean="0">
                <a:latin typeface="Times New Roman" pitchFamily="18" charset="0"/>
                <a:cs typeface="Times New Roman" pitchFamily="18" charset="0"/>
              </a:rPr>
              <a:t>Causal and non causal</a:t>
            </a:r>
          </a:p>
          <a:p>
            <a:r>
              <a:rPr lang="de-DE" dirty="0" smtClean="0">
                <a:latin typeface="Times New Roman" pitchFamily="18" charset="0"/>
                <a:cs typeface="Times New Roman" pitchFamily="18" charset="0"/>
              </a:rPr>
              <a:t>Dynamic and Instantaneous (memoryless, zero memory)</a:t>
            </a:r>
          </a:p>
          <a:p>
            <a:r>
              <a:rPr lang="de-DE" dirty="0" smtClean="0">
                <a:latin typeface="Times New Roman" pitchFamily="18" charset="0"/>
                <a:cs typeface="Times New Roman" pitchFamily="18" charset="0"/>
              </a:rPr>
              <a:t>Invertible system: One to one function</a:t>
            </a:r>
            <a:endParaRPr lang="de-DE"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1534</Words>
  <Application>Microsoft Office PowerPoint</Application>
  <PresentationFormat>On-screen Show (4:3)</PresentationFormat>
  <Paragraphs>225</Paragraphs>
  <Slides>26</Slides>
  <Notes>25</Notes>
  <HiddenSlides>0</HiddenSlides>
  <MMClips>0</MMClips>
  <ScaleCrop>false</ScaleCrop>
  <HeadingPairs>
    <vt:vector size="4" baseType="variant">
      <vt:variant>
        <vt:lpstr>Theme</vt:lpstr>
      </vt:variant>
      <vt:variant>
        <vt:i4>2</vt:i4>
      </vt:variant>
      <vt:variant>
        <vt:lpstr>Slide Titles</vt:lpstr>
      </vt:variant>
      <vt:variant>
        <vt:i4>26</vt:i4>
      </vt:variant>
    </vt:vector>
  </HeadingPairs>
  <TitlesOfParts>
    <vt:vector size="28" baseType="lpstr">
      <vt:lpstr>Office Theme</vt:lpstr>
      <vt:lpstr>Custom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CD-STAR</dc:creator>
  <cp:lastModifiedBy>Atheer</cp:lastModifiedBy>
  <cp:revision>1442</cp:revision>
  <dcterms:created xsi:type="dcterms:W3CDTF">2013-08-29T10:52:51Z</dcterms:created>
  <dcterms:modified xsi:type="dcterms:W3CDTF">2014-08-07T13:43:38Z</dcterms:modified>
</cp:coreProperties>
</file>