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83" r:id="rId3"/>
    <p:sldId id="285" r:id="rId4"/>
    <p:sldId id="411" r:id="rId5"/>
    <p:sldId id="410" r:id="rId6"/>
    <p:sldId id="412" r:id="rId7"/>
    <p:sldId id="413" r:id="rId8"/>
    <p:sldId id="414" r:id="rId9"/>
    <p:sldId id="415" r:id="rId10"/>
    <p:sldId id="416" r:id="rId11"/>
    <p:sldId id="426" r:id="rId12"/>
    <p:sldId id="417" r:id="rId13"/>
    <p:sldId id="418" r:id="rId14"/>
    <p:sldId id="419" r:id="rId15"/>
    <p:sldId id="420" r:id="rId16"/>
    <p:sldId id="421" r:id="rId17"/>
    <p:sldId id="422" r:id="rId18"/>
    <p:sldId id="423" r:id="rId19"/>
    <p:sldId id="432" r:id="rId20"/>
    <p:sldId id="431" r:id="rId21"/>
    <p:sldId id="424" r:id="rId22"/>
    <p:sldId id="425" r:id="rId23"/>
    <p:sldId id="427" r:id="rId24"/>
    <p:sldId id="430" r:id="rId25"/>
    <p:sldId id="429" r:id="rId26"/>
    <p:sldId id="428" r:id="rId27"/>
    <p:sldId id="433" r:id="rId28"/>
    <p:sldId id="434" r:id="rId29"/>
    <p:sldId id="435" r:id="rId30"/>
    <p:sldId id="438" r:id="rId31"/>
    <p:sldId id="436" r:id="rId32"/>
    <p:sldId id="43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C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18" autoAdjust="0"/>
    <p:restoredTop sz="94660"/>
  </p:normalViewPr>
  <p:slideViewPr>
    <p:cSldViewPr>
      <p:cViewPr>
        <p:scale>
          <a:sx n="100" d="100"/>
          <a:sy n="100" d="100"/>
        </p:scale>
        <p:origin x="-28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C9EE1-314A-4260-BF04-3B1AF969F382}" type="datetimeFigureOut">
              <a:rPr lang="en-US" smtClean="0"/>
              <a:pPr/>
              <a:t>8/4/2014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DA3C8-D2DB-4E47-8797-1BE3FC4540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0DA3C8-D2DB-4E47-8797-1BE3FC4540F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2C931-9DB9-45BD-B139-3E69C8BF99D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smtClean="0"/>
              <a:t>Dr. A. Barghouthi &amp; Mr. M. Al-jubeh</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3478-98FC-4E7C-AEBC-9155532B59E1}"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A4A74-D07C-488C-929B-D396877EDF04}"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BE0F5-4FAF-4732-98A8-8BFC4190D341}"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42799F-29D5-4EC0-89D4-D590A824CEE0}"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25713-8A4E-4F94-A799-45A35F3AA148}"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957A1-B14C-4F51-9FED-CE132B5485A0}" type="datetime1">
              <a:rPr lang="en-US" smtClean="0"/>
              <a:pPr/>
              <a:t>8/4/2014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E14B2-8E5E-4BCB-AF6A-251635CE1115}" type="datetime1">
              <a:rPr lang="en-US" smtClean="0"/>
              <a:pPr/>
              <a:t>8/4/2014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9C8F6-79DD-463E-A3CE-A5A6FDF654E5}" type="datetime1">
              <a:rPr lang="en-US" smtClean="0"/>
              <a:pPr/>
              <a:t>8/4/2014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DDE4-06C0-4294-A9CA-CD63CFF16828}" type="datetime1">
              <a:rPr lang="en-US" smtClean="0"/>
              <a:pPr/>
              <a:t>8/4/2014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72994-5DB8-43B0-8B2C-EC260AD43A2F}" type="datetime1">
              <a:rPr lang="en-US" smtClean="0"/>
              <a:pPr/>
              <a:t>8/4/2014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1AB4C24F-AD20-49AC-A828-B1E3E8701D23}" type="datetime1">
              <a:rPr lang="en-US" smtClean="0"/>
              <a:pPr/>
              <a:t>8/4/2014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Dr. A. </a:t>
            </a:r>
            <a:r>
              <a:rPr lang="en-US" dirty="0" err="1" smtClean="0"/>
              <a:t>Barghouthi</a:t>
            </a:r>
            <a:r>
              <a:rPr lang="en-US" dirty="0" smtClean="0"/>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3486467-AF7F-44E4-8B61-4E588B0FE450}" type="slidenum">
              <a:rPr lang="en-US" smtClean="0"/>
              <a:pPr/>
              <a:t>‹#›</a:t>
            </a:fld>
            <a:endParaRPr lang="en-US" dirty="0"/>
          </a:p>
        </p:txBody>
      </p:sp>
      <p:pic>
        <p:nvPicPr>
          <p:cNvPr id="7" name="Picture 6" descr="BZUlogosmall"/>
          <p:cNvPicPr/>
          <p:nvPr userDrawn="1"/>
        </p:nvPicPr>
        <p:blipFill>
          <a:blip r:embed="rId2" cstate="print"/>
          <a:srcRect/>
          <a:stretch>
            <a:fillRect/>
          </a:stretch>
        </p:blipFill>
        <p:spPr bwMode="auto">
          <a:xfrm>
            <a:off x="7500958" y="1"/>
            <a:ext cx="1643042" cy="642918"/>
          </a:xfrm>
          <a:prstGeom prst="rect">
            <a:avLst/>
          </a:prstGeom>
          <a:noFill/>
          <a:ln w="9525">
            <a:noFill/>
            <a:miter lim="800000"/>
            <a:headEnd/>
            <a:tailEnd/>
          </a:ln>
        </p:spPr>
      </p:pic>
      <p:cxnSp>
        <p:nvCxnSpPr>
          <p:cNvPr id="9" name="Straight Connector 8"/>
          <p:cNvCxnSpPr/>
          <p:nvPr userDrawn="1"/>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32"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3357554" y="214290"/>
            <a:ext cx="2928958" cy="461665"/>
          </a:xfrm>
          <a:prstGeom prst="rect">
            <a:avLst/>
          </a:prstGeom>
          <a:noFill/>
        </p:spPr>
        <p:txBody>
          <a:bodyPr wrap="square" rtlCol="0">
            <a:spAutoFit/>
          </a:bodyPr>
          <a:lstStyle/>
          <a:p>
            <a:r>
              <a:rPr lang="de-DE" sz="2400" dirty="0" smtClean="0">
                <a:latin typeface="Arial" pitchFamily="34" charset="0"/>
                <a:cs typeface="Arial" pitchFamily="34" charset="0"/>
              </a:rPr>
              <a:t>Signals &amp; Systems</a:t>
            </a:r>
            <a:endParaRPr lang="en-US" sz="2400"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176B1-09AF-49E4-BEB6-D5E583C545BD}" type="datetime1">
              <a:rPr lang="en-US" smtClean="0"/>
              <a:pPr/>
              <a:t>8/4/2014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BEE60-6EBC-4C41-8918-A281BB62C54F}"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23AA9-18FB-4D37-ABD0-6BB121CB0003}"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5E491730-726D-4E69-AA74-37D0DDA88C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D051-9E4D-4ACD-A852-CC2EAD7E5269}" type="datetime1">
              <a:rPr lang="en-US" smtClean="0"/>
              <a:pPr/>
              <a:t>8/4/2014</a:t>
            </a:fld>
            <a:endParaRPr lang="en-US"/>
          </a:p>
        </p:txBody>
      </p:sp>
      <p:sp>
        <p:nvSpPr>
          <p:cNvPr id="5" name="Footer Placeholder 4"/>
          <p:cNvSpPr>
            <a:spLocks noGrp="1"/>
          </p:cNvSpPr>
          <p:nvPr>
            <p:ph type="ftr" sz="quarter" idx="11"/>
          </p:nvPr>
        </p:nvSpPr>
        <p:spPr/>
        <p:txBody>
          <a:bodyPr/>
          <a:lstStyle/>
          <a:p>
            <a:r>
              <a:rPr lang="en-US" smtClean="0"/>
              <a:t>Dr. A. Barghouthi &amp; Mr. M. Al-jubeh</a:t>
            </a:r>
            <a:endParaRPr lang="en-US"/>
          </a:p>
        </p:txBody>
      </p:sp>
      <p:sp>
        <p:nvSpPr>
          <p:cNvPr id="6" name="Slide Number Placeholder 5"/>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CB0F4-0571-4D48-AE44-3A64F7463F50}" type="datetime1">
              <a:rPr lang="en-US" smtClean="0"/>
              <a:pPr/>
              <a:t>8/4/2014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E465B-20E7-48EC-878B-45EFC70061A0}" type="datetime1">
              <a:rPr lang="en-US" smtClean="0"/>
              <a:pPr/>
              <a:t>8/4/2014</a:t>
            </a:fld>
            <a:endParaRPr lang="en-US"/>
          </a:p>
        </p:txBody>
      </p:sp>
      <p:sp>
        <p:nvSpPr>
          <p:cNvPr id="8" name="Footer Placeholder 7"/>
          <p:cNvSpPr>
            <a:spLocks noGrp="1"/>
          </p:cNvSpPr>
          <p:nvPr>
            <p:ph type="ftr" sz="quarter" idx="11"/>
          </p:nvPr>
        </p:nvSpPr>
        <p:spPr/>
        <p:txBody>
          <a:bodyPr/>
          <a:lstStyle/>
          <a:p>
            <a:r>
              <a:rPr lang="en-US" smtClean="0"/>
              <a:t>Dr. A. Barghouthi &amp; Mr. M. Al-jubeh</a:t>
            </a:r>
            <a:endParaRPr lang="en-US"/>
          </a:p>
        </p:txBody>
      </p:sp>
      <p:sp>
        <p:nvSpPr>
          <p:cNvPr id="9" name="Slide Number Placeholder 8"/>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6E4B8-9221-461A-AB19-3A27D0024CE5}" type="datetime1">
              <a:rPr lang="en-US" smtClean="0"/>
              <a:pPr/>
              <a:t>8/4/2014</a:t>
            </a:fld>
            <a:endParaRPr lang="en-US"/>
          </a:p>
        </p:txBody>
      </p:sp>
      <p:sp>
        <p:nvSpPr>
          <p:cNvPr id="4" name="Footer Placeholder 3"/>
          <p:cNvSpPr>
            <a:spLocks noGrp="1"/>
          </p:cNvSpPr>
          <p:nvPr>
            <p:ph type="ftr" sz="quarter" idx="11"/>
          </p:nvPr>
        </p:nvSpPr>
        <p:spPr/>
        <p:txBody>
          <a:bodyPr/>
          <a:lstStyle/>
          <a:p>
            <a:r>
              <a:rPr lang="en-US" smtClean="0"/>
              <a:t>Dr. A. Barghouthi &amp; Mr. M. Al-jubeh</a:t>
            </a:r>
            <a:endParaRPr lang="en-US"/>
          </a:p>
        </p:txBody>
      </p:sp>
      <p:sp>
        <p:nvSpPr>
          <p:cNvPr id="5" name="Slide Number Placeholder 4"/>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91A2C-37DD-431C-8461-E8A10C310046}" type="datetime1">
              <a:rPr lang="en-US" smtClean="0"/>
              <a:pPr/>
              <a:t>8/4/2014</a:t>
            </a:fld>
            <a:endParaRPr lang="en-US"/>
          </a:p>
        </p:txBody>
      </p:sp>
      <p:sp>
        <p:nvSpPr>
          <p:cNvPr id="3" name="Footer Placeholder 2"/>
          <p:cNvSpPr>
            <a:spLocks noGrp="1"/>
          </p:cNvSpPr>
          <p:nvPr>
            <p:ph type="ftr" sz="quarter" idx="11"/>
          </p:nvPr>
        </p:nvSpPr>
        <p:spPr/>
        <p:txBody>
          <a:bodyPr/>
          <a:lstStyle/>
          <a:p>
            <a:r>
              <a:rPr lang="en-US" smtClean="0"/>
              <a:t>Dr. A. Barghouthi &amp; Mr. M. Al-jubeh</a:t>
            </a:r>
            <a:endParaRPr lang="en-US"/>
          </a:p>
        </p:txBody>
      </p:sp>
      <p:sp>
        <p:nvSpPr>
          <p:cNvPr id="4" name="Slide Number Placeholder 3"/>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F47E-40CF-4F87-9607-56671D26D5F2}" type="datetime1">
              <a:rPr lang="en-US" smtClean="0"/>
              <a:pPr/>
              <a:t>8/4/2014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C2108-D025-407E-835C-ED2FB54651A9}" type="datetime1">
              <a:rPr lang="en-US" smtClean="0"/>
              <a:pPr/>
              <a:t>8/4/2014</a:t>
            </a:fld>
            <a:endParaRPr lang="en-US"/>
          </a:p>
        </p:txBody>
      </p:sp>
      <p:sp>
        <p:nvSpPr>
          <p:cNvPr id="6" name="Footer Placeholder 5"/>
          <p:cNvSpPr>
            <a:spLocks noGrp="1"/>
          </p:cNvSpPr>
          <p:nvPr>
            <p:ph type="ftr" sz="quarter" idx="11"/>
          </p:nvPr>
        </p:nvSpPr>
        <p:spPr/>
        <p:txBody>
          <a:bodyPr/>
          <a:lstStyle/>
          <a:p>
            <a:r>
              <a:rPr lang="en-US" smtClean="0"/>
              <a:t>Dr. A. Barghouthi &amp; Mr. M. Al-jubeh</a:t>
            </a:r>
            <a:endParaRPr lang="en-US"/>
          </a:p>
        </p:txBody>
      </p:sp>
      <p:sp>
        <p:nvSpPr>
          <p:cNvPr id="7" name="Slide Number Placeholder 6"/>
          <p:cNvSpPr>
            <a:spLocks noGrp="1"/>
          </p:cNvSpPr>
          <p:nvPr>
            <p:ph type="sldNum" sz="quarter" idx="12"/>
          </p:nvPr>
        </p:nvSpPr>
        <p:spPr/>
        <p:txBody>
          <a:bodyPr/>
          <a:lstStyle/>
          <a:p>
            <a:fld id="{A3486467-AF7F-44E4-8B61-4E588B0FE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DAE8E-F6D8-4E85-B942-0AABF0942A7B}" type="datetime1">
              <a:rPr lang="en-US" smtClean="0"/>
              <a:pPr/>
              <a:t>8/4/2014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86467-AF7F-44E4-8B61-4E588B0FE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D6A00-032A-462B-B2D0-90B56BDB007A}" type="datetime1">
              <a:rPr lang="en-US" smtClean="0"/>
              <a:pPr/>
              <a:t>8/4/2014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A. Barghouthi &amp; Mr. M. Al-jubeh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91730-726D-4E69-AA74-37D0DDA88C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4643446"/>
            <a:ext cx="6272234" cy="428628"/>
          </a:xfrm>
        </p:spPr>
        <p:txBody>
          <a:bodyPr>
            <a:normAutofit/>
          </a:bodyPr>
          <a:lstStyle/>
          <a:p>
            <a:r>
              <a:rPr lang="de-DE" sz="2000" b="1" dirty="0" smtClean="0">
                <a:solidFill>
                  <a:schemeClr val="tx1"/>
                </a:solidFill>
                <a:latin typeface="Arial" pitchFamily="34" charset="0"/>
                <a:cs typeface="Arial" pitchFamily="34" charset="0"/>
              </a:rPr>
              <a:t> Instructor :  </a:t>
            </a:r>
            <a:r>
              <a:rPr lang="de-DE" sz="2000" dirty="0" smtClean="0">
                <a:solidFill>
                  <a:schemeClr val="tx1"/>
                </a:solidFill>
                <a:latin typeface="Arial" pitchFamily="34" charset="0"/>
                <a:cs typeface="Arial" pitchFamily="34" charset="0"/>
              </a:rPr>
              <a:t>Dr. Atheer Barghouthi </a:t>
            </a:r>
          </a:p>
        </p:txBody>
      </p:sp>
      <p:pic>
        <p:nvPicPr>
          <p:cNvPr id="4" name="Picture 3" descr="BZUlogosmall"/>
          <p:cNvPicPr/>
          <p:nvPr/>
        </p:nvPicPr>
        <p:blipFill>
          <a:blip r:embed="rId2" cstate="print"/>
          <a:srcRect/>
          <a:stretch>
            <a:fillRect/>
          </a:stretch>
        </p:blipFill>
        <p:spPr bwMode="auto">
          <a:xfrm>
            <a:off x="7429520" y="1"/>
            <a:ext cx="1714480" cy="642918"/>
          </a:xfrm>
          <a:prstGeom prst="rect">
            <a:avLst/>
          </a:prstGeom>
          <a:noFill/>
          <a:ln w="9525">
            <a:noFill/>
            <a:miter lim="800000"/>
            <a:headEnd/>
            <a:tailEnd/>
          </a:ln>
        </p:spPr>
      </p:pic>
      <p:sp>
        <p:nvSpPr>
          <p:cNvPr id="5" name="Rectangle 4"/>
          <p:cNvSpPr/>
          <p:nvPr/>
        </p:nvSpPr>
        <p:spPr>
          <a:xfrm>
            <a:off x="1428728" y="4967599"/>
            <a:ext cx="2954655" cy="400110"/>
          </a:xfrm>
          <a:prstGeom prst="rect">
            <a:avLst/>
          </a:prstGeom>
        </p:spPr>
        <p:txBody>
          <a:bodyPr wrap="none">
            <a:spAutoFit/>
          </a:bodyPr>
          <a:lstStyle/>
          <a:p>
            <a:r>
              <a:rPr lang="de-DE" sz="2000" b="1" dirty="0" smtClean="0">
                <a:solidFill>
                  <a:schemeClr val="tx1"/>
                </a:solidFill>
                <a:latin typeface="Arial" pitchFamily="34" charset="0"/>
                <a:cs typeface="Arial" pitchFamily="34" charset="0"/>
              </a:rPr>
              <a:t>Date          :  </a:t>
            </a:r>
            <a:r>
              <a:rPr lang="de-DE" sz="2000" dirty="0" smtClean="0">
                <a:solidFill>
                  <a:schemeClr val="tx1"/>
                </a:solidFill>
                <a:latin typeface="Arial" pitchFamily="34" charset="0"/>
                <a:cs typeface="Arial" pitchFamily="34" charset="0"/>
              </a:rPr>
              <a:t>01.07.2014</a:t>
            </a:r>
            <a:endParaRPr lang="en-US" sz="2000" dirty="0">
              <a:solidFill>
                <a:schemeClr val="tx1"/>
              </a:solidFill>
              <a:latin typeface="Arial" pitchFamily="34" charset="0"/>
              <a:cs typeface="Arial" pitchFamily="34" charset="0"/>
            </a:endParaRPr>
          </a:p>
        </p:txBody>
      </p:sp>
      <p:cxnSp>
        <p:nvCxnSpPr>
          <p:cNvPr id="11" name="Straight Connector 10"/>
          <p:cNvCxnSpPr/>
          <p:nvPr/>
        </p:nvCxnSpPr>
        <p:spPr>
          <a:xfrm rot="10800000">
            <a:off x="0" y="642918"/>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0" y="6356369"/>
            <a:ext cx="9144000"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57422" y="3286124"/>
            <a:ext cx="4572000" cy="707886"/>
          </a:xfrm>
          <a:prstGeom prst="rect">
            <a:avLst/>
          </a:prstGeom>
        </p:spPr>
        <p:txBody>
          <a:bodyPr>
            <a:spAutoFit/>
          </a:bodyPr>
          <a:lstStyle/>
          <a:p>
            <a:pPr algn="ctr"/>
            <a:r>
              <a:rPr lang="de-DE" sz="2000" dirty="0" smtClean="0">
                <a:latin typeface="Arial" pitchFamily="34" charset="0"/>
                <a:cs typeface="Arial" pitchFamily="34" charset="0"/>
              </a:rPr>
              <a:t>3 Credit Hours</a:t>
            </a:r>
          </a:p>
          <a:p>
            <a:pPr algn="ctr"/>
            <a:r>
              <a:rPr lang="de-DE" sz="2000" dirty="0" smtClean="0">
                <a:latin typeface="Arial" pitchFamily="34" charset="0"/>
                <a:cs typeface="Arial" pitchFamily="34" charset="0"/>
              </a:rPr>
              <a:t>Second</a:t>
            </a:r>
            <a:r>
              <a:rPr lang="en-US" sz="2000" dirty="0" smtClean="0">
                <a:latin typeface="Arial" pitchFamily="34" charset="0"/>
                <a:cs typeface="Arial" pitchFamily="34" charset="0"/>
              </a:rPr>
              <a:t> Semester 2014</a:t>
            </a:r>
          </a:p>
        </p:txBody>
      </p:sp>
      <p:sp>
        <p:nvSpPr>
          <p:cNvPr id="16" name="Rectangle 15"/>
          <p:cNvSpPr/>
          <p:nvPr/>
        </p:nvSpPr>
        <p:spPr>
          <a:xfrm>
            <a:off x="1857356" y="214290"/>
            <a:ext cx="4860625" cy="461665"/>
          </a:xfrm>
          <a:prstGeom prst="rect">
            <a:avLst/>
          </a:prstGeom>
        </p:spPr>
        <p:txBody>
          <a:bodyPr wrap="none">
            <a:spAutoFit/>
          </a:bodyPr>
          <a:lstStyle/>
          <a:p>
            <a:pPr algn="ctr"/>
            <a:r>
              <a:rPr lang="en-US" sz="2400" dirty="0" smtClean="0">
                <a:latin typeface="Arial" pitchFamily="34" charset="0"/>
                <a:cs typeface="Arial" pitchFamily="34" charset="0"/>
              </a:rPr>
              <a:t>Electrical Engineering Department</a:t>
            </a:r>
          </a:p>
        </p:txBody>
      </p:sp>
      <p:sp>
        <p:nvSpPr>
          <p:cNvPr id="17" name="Rectangle 16"/>
          <p:cNvSpPr/>
          <p:nvPr/>
        </p:nvSpPr>
        <p:spPr>
          <a:xfrm>
            <a:off x="0" y="1571612"/>
            <a:ext cx="9144000" cy="1292662"/>
          </a:xfrm>
          <a:prstGeom prst="rect">
            <a:avLst/>
          </a:prstGeom>
        </p:spPr>
        <p:txBody>
          <a:bodyPr wrap="square">
            <a:spAutoFit/>
          </a:bodyPr>
          <a:lstStyle/>
          <a:p>
            <a:pPr algn="ct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3200" b="1" dirty="0" smtClean="0">
                <a:latin typeface="Arial" pitchFamily="34" charset="0"/>
                <a:cs typeface="Arial" pitchFamily="34" charset="0"/>
              </a:rPr>
              <a:t>Signals &amp; Systems</a:t>
            </a:r>
          </a:p>
          <a:p>
            <a:pPr algn="ctr"/>
            <a:r>
              <a:rPr lang="en-US" sz="3200" b="1" dirty="0" smtClean="0">
                <a:latin typeface="Arial" pitchFamily="34" charset="0"/>
                <a:cs typeface="Arial" pitchFamily="34" charset="0"/>
              </a:rPr>
              <a:t>ENEE 334</a:t>
            </a:r>
          </a:p>
        </p:txBody>
      </p:sp>
      <p:sp>
        <p:nvSpPr>
          <p:cNvPr id="18" name="Date Placeholder 17"/>
          <p:cNvSpPr>
            <a:spLocks noGrp="1"/>
          </p:cNvSpPr>
          <p:nvPr>
            <p:ph type="dt" sz="half" idx="10"/>
          </p:nvPr>
        </p:nvSpPr>
        <p:spPr/>
        <p:txBody>
          <a:bodyPr/>
          <a:lstStyle/>
          <a:p>
            <a:fld id="{2A59865D-8D7A-4267-A747-1880C91488B9}" type="datetime1">
              <a:rPr lang="en-US" smtClean="0"/>
              <a:pPr/>
              <a:t>8/4/2014</a:t>
            </a:fld>
            <a:endParaRPr lang="en-US" dirty="0"/>
          </a:p>
        </p:txBody>
      </p:sp>
      <p:sp>
        <p:nvSpPr>
          <p:cNvPr id="19" name="Slide Number Placeholder 18"/>
          <p:cNvSpPr>
            <a:spLocks noGrp="1"/>
          </p:cNvSpPr>
          <p:nvPr>
            <p:ph type="sldNum" sz="quarter" idx="12"/>
          </p:nvPr>
        </p:nvSpPr>
        <p:spPr/>
        <p:txBody>
          <a:bodyPr/>
          <a:lstStyle/>
          <a:p>
            <a:fld id="{A3486467-AF7F-44E4-8B61-4E588B0FE450}" type="slidenum">
              <a:rPr lang="en-US" smtClean="0"/>
              <a:pPr/>
              <a:t>1</a:t>
            </a:fld>
            <a:endParaRPr lang="en-US"/>
          </a:p>
        </p:txBody>
      </p:sp>
      <p:sp>
        <p:nvSpPr>
          <p:cNvPr id="20" name="Footer Placeholder 19"/>
          <p:cNvSpPr>
            <a:spLocks noGrp="1"/>
          </p:cNvSpPr>
          <p:nvPr>
            <p:ph type="ftr" sz="quarter" idx="11"/>
          </p:nvPr>
        </p:nvSpPr>
        <p:spPr/>
        <p:txBody>
          <a:bodyPr/>
          <a:lstStyle/>
          <a:p>
            <a:r>
              <a:rPr lang="en-US" dirty="0" smtClean="0"/>
              <a:t>Dr. A. </a:t>
            </a:r>
            <a:r>
              <a:rPr lang="en-US" dirty="0" err="1" smtClean="0"/>
              <a:t>Barghouthi</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10</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357158" y="1285860"/>
            <a:ext cx="5124450" cy="4705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11</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a:srcRect/>
          <a:stretch>
            <a:fillRect/>
          </a:stretch>
        </p:blipFill>
        <p:spPr bwMode="auto">
          <a:xfrm>
            <a:off x="357158" y="1214422"/>
            <a:ext cx="3733800" cy="581025"/>
          </a:xfrm>
          <a:prstGeom prst="rect">
            <a:avLst/>
          </a:prstGeom>
          <a:noFill/>
          <a:ln w="9525">
            <a:noFill/>
            <a:miter lim="800000"/>
            <a:headEnd/>
            <a:tailEnd/>
          </a:ln>
          <a:effectLst/>
        </p:spPr>
      </p:pic>
      <p:sp>
        <p:nvSpPr>
          <p:cNvPr id="17" name="Rectangle 16"/>
          <p:cNvSpPr/>
          <p:nvPr/>
        </p:nvSpPr>
        <p:spPr>
          <a:xfrm>
            <a:off x="285721" y="1785926"/>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Fourier series for non periodic signals:</a:t>
            </a:r>
          </a:p>
        </p:txBody>
      </p:sp>
      <p:pic>
        <p:nvPicPr>
          <p:cNvPr id="8194" name="Picture 2"/>
          <p:cNvPicPr>
            <a:picLocks noChangeAspect="1" noChangeArrowheads="1"/>
          </p:cNvPicPr>
          <p:nvPr/>
        </p:nvPicPr>
        <p:blipFill>
          <a:blip r:embed="rId4"/>
          <a:srcRect/>
          <a:stretch>
            <a:fillRect/>
          </a:stretch>
        </p:blipFill>
        <p:spPr bwMode="auto">
          <a:xfrm>
            <a:off x="500034" y="2500306"/>
            <a:ext cx="5981700" cy="18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12</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t>
            </a:r>
          </a:p>
        </p:txBody>
      </p:sp>
      <p:pic>
        <p:nvPicPr>
          <p:cNvPr id="9218" name="Picture 2"/>
          <p:cNvPicPr>
            <a:picLocks noChangeAspect="1" noChangeArrowheads="1"/>
          </p:cNvPicPr>
          <p:nvPr/>
        </p:nvPicPr>
        <p:blipFill>
          <a:blip r:embed="rId3"/>
          <a:srcRect/>
          <a:stretch>
            <a:fillRect/>
          </a:stretch>
        </p:blipFill>
        <p:spPr bwMode="auto">
          <a:xfrm>
            <a:off x="1071538" y="1214422"/>
            <a:ext cx="5562600" cy="413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13</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t>
            </a:r>
          </a:p>
        </p:txBody>
      </p:sp>
      <p:pic>
        <p:nvPicPr>
          <p:cNvPr id="10242" name="Picture 2"/>
          <p:cNvPicPr>
            <a:picLocks noChangeAspect="1" noChangeArrowheads="1"/>
          </p:cNvPicPr>
          <p:nvPr/>
        </p:nvPicPr>
        <p:blipFill>
          <a:blip r:embed="rId3"/>
          <a:srcRect/>
          <a:stretch>
            <a:fillRect/>
          </a:stretch>
        </p:blipFill>
        <p:spPr bwMode="auto">
          <a:xfrm>
            <a:off x="928662" y="1214422"/>
            <a:ext cx="6496050" cy="465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14</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923330"/>
          </a:xfrm>
          <a:prstGeom prst="rect">
            <a:avLst/>
          </a:prstGeom>
        </p:spPr>
        <p:txBody>
          <a:bodyPr wrap="square">
            <a:spAutoFit/>
          </a:bodyPr>
          <a:lstStyle/>
          <a:p>
            <a:r>
              <a:rPr lang="en-US" b="1" dirty="0" smtClean="0">
                <a:latin typeface="Times New Roman" pitchFamily="18" charset="0"/>
                <a:cs typeface="Times New Roman" pitchFamily="18" charset="0"/>
              </a:rPr>
              <a:t>The complex Fourier series is simpler than the trigonometric one, because only one coefficient is needed and not three. The complex Fourier series also gives directly the DSB spectrum of the signal in question.</a:t>
            </a:r>
          </a:p>
        </p:txBody>
      </p:sp>
      <p:pic>
        <p:nvPicPr>
          <p:cNvPr id="10" name="Picture 2"/>
          <p:cNvPicPr>
            <a:picLocks noChangeAspect="1" noChangeArrowheads="1"/>
          </p:cNvPicPr>
          <p:nvPr/>
        </p:nvPicPr>
        <p:blipFill>
          <a:blip r:embed="rId3"/>
          <a:srcRect/>
          <a:stretch>
            <a:fillRect/>
          </a:stretch>
        </p:blipFill>
        <p:spPr bwMode="auto">
          <a:xfrm>
            <a:off x="428596" y="2143116"/>
            <a:ext cx="3733800" cy="581025"/>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a:srcRect/>
          <a:stretch>
            <a:fillRect/>
          </a:stretch>
        </p:blipFill>
        <p:spPr bwMode="auto">
          <a:xfrm>
            <a:off x="285720" y="2786058"/>
            <a:ext cx="2000250" cy="13430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5"/>
          <a:srcRect/>
          <a:stretch>
            <a:fillRect/>
          </a:stretch>
        </p:blipFill>
        <p:spPr bwMode="auto">
          <a:xfrm>
            <a:off x="285720" y="4214818"/>
            <a:ext cx="4095750" cy="100012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6"/>
          <a:srcRect/>
          <a:stretch>
            <a:fillRect/>
          </a:stretch>
        </p:blipFill>
        <p:spPr bwMode="auto">
          <a:xfrm>
            <a:off x="214282" y="5286388"/>
            <a:ext cx="4591050"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15</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Finding the complex series coefficient: multiply x(t) with  </a:t>
            </a:r>
          </a:p>
        </p:txBody>
      </p:sp>
      <p:pic>
        <p:nvPicPr>
          <p:cNvPr id="12290" name="Picture 2"/>
          <p:cNvPicPr>
            <a:picLocks noChangeAspect="1" noChangeArrowheads="1"/>
          </p:cNvPicPr>
          <p:nvPr/>
        </p:nvPicPr>
        <p:blipFill>
          <a:blip r:embed="rId3"/>
          <a:srcRect/>
          <a:stretch>
            <a:fillRect/>
          </a:stretch>
        </p:blipFill>
        <p:spPr bwMode="auto">
          <a:xfrm>
            <a:off x="500034" y="1714488"/>
            <a:ext cx="3933825" cy="5905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6000760" y="1214422"/>
            <a:ext cx="533400" cy="20002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5"/>
          <a:srcRect/>
          <a:stretch>
            <a:fillRect/>
          </a:stretch>
        </p:blipFill>
        <p:spPr bwMode="auto">
          <a:xfrm>
            <a:off x="500034" y="2571744"/>
            <a:ext cx="3514725" cy="619125"/>
          </a:xfrm>
          <a:prstGeom prst="rect">
            <a:avLst/>
          </a:prstGeom>
          <a:noFill/>
          <a:ln w="9525">
            <a:noFill/>
            <a:miter lim="800000"/>
            <a:headEnd/>
            <a:tailEnd/>
          </a:ln>
          <a:effectLst/>
        </p:spPr>
      </p:pic>
      <p:pic>
        <p:nvPicPr>
          <p:cNvPr id="12294" name="Picture 6"/>
          <p:cNvPicPr>
            <a:picLocks noChangeAspect="1" noChangeArrowheads="1"/>
          </p:cNvPicPr>
          <p:nvPr/>
        </p:nvPicPr>
        <p:blipFill>
          <a:blip r:embed="rId6"/>
          <a:srcRect/>
          <a:stretch>
            <a:fillRect/>
          </a:stretch>
        </p:blipFill>
        <p:spPr bwMode="auto">
          <a:xfrm>
            <a:off x="571472" y="3500438"/>
            <a:ext cx="5934075" cy="1581150"/>
          </a:xfrm>
          <a:prstGeom prst="rect">
            <a:avLst/>
          </a:prstGeom>
          <a:noFill/>
          <a:ln w="9525">
            <a:noFill/>
            <a:miter lim="800000"/>
            <a:headEnd/>
            <a:tailEnd/>
          </a:ln>
          <a:effectLst/>
        </p:spPr>
      </p:pic>
      <p:pic>
        <p:nvPicPr>
          <p:cNvPr id="12295" name="Picture 7"/>
          <p:cNvPicPr>
            <a:picLocks noChangeAspect="1" noChangeArrowheads="1"/>
          </p:cNvPicPr>
          <p:nvPr/>
        </p:nvPicPr>
        <p:blipFill>
          <a:blip r:embed="rId7"/>
          <a:srcRect/>
          <a:stretch>
            <a:fillRect/>
          </a:stretch>
        </p:blipFill>
        <p:spPr bwMode="auto">
          <a:xfrm>
            <a:off x="714348" y="5214950"/>
            <a:ext cx="1981200" cy="276225"/>
          </a:xfrm>
          <a:prstGeom prst="rect">
            <a:avLst/>
          </a:prstGeom>
          <a:noFill/>
          <a:ln w="9525">
            <a:noFill/>
            <a:miter lim="800000"/>
            <a:headEnd/>
            <a:tailEnd/>
          </a:ln>
          <a:effectLst/>
        </p:spPr>
      </p:pic>
      <p:pic>
        <p:nvPicPr>
          <p:cNvPr id="12296" name="Picture 8"/>
          <p:cNvPicPr>
            <a:picLocks noChangeAspect="1" noChangeArrowheads="1"/>
          </p:cNvPicPr>
          <p:nvPr/>
        </p:nvPicPr>
        <p:blipFill>
          <a:blip r:embed="rId8"/>
          <a:srcRect/>
          <a:stretch>
            <a:fillRect/>
          </a:stretch>
        </p:blipFill>
        <p:spPr bwMode="auto">
          <a:xfrm>
            <a:off x="2928926" y="5214950"/>
            <a:ext cx="2143125" cy="228600"/>
          </a:xfrm>
          <a:prstGeom prst="rect">
            <a:avLst/>
          </a:prstGeom>
          <a:noFill/>
          <a:ln w="9525">
            <a:noFill/>
            <a:miter lim="800000"/>
            <a:headEnd/>
            <a:tailEnd/>
          </a:ln>
          <a:effectLst/>
        </p:spPr>
      </p:pic>
      <p:pic>
        <p:nvPicPr>
          <p:cNvPr id="12297" name="Picture 9"/>
          <p:cNvPicPr>
            <a:picLocks noChangeAspect="1" noChangeArrowheads="1"/>
          </p:cNvPicPr>
          <p:nvPr/>
        </p:nvPicPr>
        <p:blipFill>
          <a:blip r:embed="rId9"/>
          <a:srcRect/>
          <a:stretch>
            <a:fillRect/>
          </a:stretch>
        </p:blipFill>
        <p:spPr bwMode="auto">
          <a:xfrm>
            <a:off x="642910" y="5715016"/>
            <a:ext cx="2114550" cy="571500"/>
          </a:xfrm>
          <a:prstGeom prst="rect">
            <a:avLst/>
          </a:prstGeom>
          <a:noFill/>
          <a:ln w="9525">
            <a:noFill/>
            <a:miter lim="800000"/>
            <a:headEnd/>
            <a:tailEnd/>
          </a:ln>
          <a:effectLst/>
        </p:spPr>
      </p:pic>
      <p:pic>
        <p:nvPicPr>
          <p:cNvPr id="12298" name="Picture 10"/>
          <p:cNvPicPr>
            <a:picLocks noChangeAspect="1" noChangeArrowheads="1"/>
          </p:cNvPicPr>
          <p:nvPr/>
        </p:nvPicPr>
        <p:blipFill>
          <a:blip r:embed="rId10"/>
          <a:srcRect/>
          <a:stretch>
            <a:fillRect/>
          </a:stretch>
        </p:blipFill>
        <p:spPr bwMode="auto">
          <a:xfrm>
            <a:off x="3357554" y="5643578"/>
            <a:ext cx="2181225" cy="62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16</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Relation between </a:t>
            </a:r>
            <a:r>
              <a:rPr lang="en-US" b="1" dirty="0" err="1" smtClean="0">
                <a:latin typeface="Times New Roman" pitchFamily="18" charset="0"/>
                <a:cs typeface="Times New Roman" pitchFamily="18" charset="0"/>
              </a:rPr>
              <a:t>trigonometic</a:t>
            </a:r>
            <a:r>
              <a:rPr lang="en-US" b="1" dirty="0" smtClean="0">
                <a:latin typeface="Times New Roman" pitchFamily="18" charset="0"/>
                <a:cs typeface="Times New Roman" pitchFamily="18" charset="0"/>
              </a:rPr>
              <a:t> series and complex exponential</a:t>
            </a:r>
          </a:p>
        </p:txBody>
      </p:sp>
      <p:pic>
        <p:nvPicPr>
          <p:cNvPr id="13314" name="Picture 2"/>
          <p:cNvPicPr>
            <a:picLocks noChangeAspect="1" noChangeArrowheads="1"/>
          </p:cNvPicPr>
          <p:nvPr/>
        </p:nvPicPr>
        <p:blipFill>
          <a:blip r:embed="rId3"/>
          <a:srcRect/>
          <a:stretch>
            <a:fillRect/>
          </a:stretch>
        </p:blipFill>
        <p:spPr bwMode="auto">
          <a:xfrm>
            <a:off x="500034" y="1714488"/>
            <a:ext cx="2819400" cy="67627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4357686" y="1857364"/>
            <a:ext cx="809625" cy="400050"/>
          </a:xfrm>
          <a:prstGeom prst="rect">
            <a:avLst/>
          </a:prstGeom>
          <a:noFill/>
          <a:ln w="9525">
            <a:noFill/>
            <a:miter lim="800000"/>
            <a:headEnd/>
            <a:tailEnd/>
          </a:ln>
          <a:effectLst/>
        </p:spPr>
      </p:pic>
      <p:sp>
        <p:nvSpPr>
          <p:cNvPr id="18" name="Rectangle 17"/>
          <p:cNvSpPr/>
          <p:nvPr/>
        </p:nvSpPr>
        <p:spPr>
          <a:xfrm>
            <a:off x="500034" y="2428868"/>
            <a:ext cx="511679" cy="369332"/>
          </a:xfrm>
          <a:prstGeom prst="rect">
            <a:avLst/>
          </a:prstGeom>
        </p:spPr>
        <p:txBody>
          <a:bodyPr wrap="none">
            <a:spAutoFit/>
          </a:bodyPr>
          <a:lstStyle/>
          <a:p>
            <a:r>
              <a:rPr lang="en-US" b="1" dirty="0" smtClean="0">
                <a:latin typeface="Times New Roman" pitchFamily="18" charset="0"/>
                <a:cs typeface="Times New Roman" pitchFamily="18" charset="0"/>
              </a:rPr>
              <a:t>Ex.</a:t>
            </a:r>
            <a:endParaRPr lang="de-DE" dirty="0"/>
          </a:p>
        </p:txBody>
      </p:sp>
      <p:pic>
        <p:nvPicPr>
          <p:cNvPr id="13317" name="Picture 5"/>
          <p:cNvPicPr>
            <a:picLocks noChangeAspect="1" noChangeArrowheads="1"/>
          </p:cNvPicPr>
          <p:nvPr/>
        </p:nvPicPr>
        <p:blipFill>
          <a:blip r:embed="rId5"/>
          <a:srcRect/>
          <a:stretch>
            <a:fillRect/>
          </a:stretch>
        </p:blipFill>
        <p:spPr bwMode="auto">
          <a:xfrm>
            <a:off x="1071538" y="2428868"/>
            <a:ext cx="6862756" cy="2726645"/>
          </a:xfrm>
          <a:prstGeom prst="rect">
            <a:avLst/>
          </a:prstGeom>
          <a:noFill/>
          <a:ln w="9525">
            <a:noFill/>
            <a:miter lim="800000"/>
            <a:headEnd/>
            <a:tailEnd/>
          </a:ln>
          <a:effectLst/>
        </p:spPr>
      </p:pic>
      <p:pic>
        <p:nvPicPr>
          <p:cNvPr id="3074" name="Picture 2"/>
          <p:cNvPicPr>
            <a:picLocks noChangeAspect="1" noChangeArrowheads="1"/>
          </p:cNvPicPr>
          <p:nvPr/>
        </p:nvPicPr>
        <p:blipFill>
          <a:blip r:embed="rId6"/>
          <a:srcRect/>
          <a:stretch>
            <a:fillRect/>
          </a:stretch>
        </p:blipFill>
        <p:spPr bwMode="auto">
          <a:xfrm>
            <a:off x="2143108" y="5214950"/>
            <a:ext cx="4276725" cy="107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17</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sinc</a:t>
            </a:r>
            <a:r>
              <a:rPr lang="en-US" b="1" dirty="0" smtClean="0">
                <a:latin typeface="Times New Roman" pitchFamily="18" charset="0"/>
                <a:cs typeface="Times New Roman" pitchFamily="18" charset="0"/>
              </a:rPr>
              <a:t> function</a:t>
            </a:r>
          </a:p>
        </p:txBody>
      </p:sp>
      <p:pic>
        <p:nvPicPr>
          <p:cNvPr id="1027" name="Picture 3"/>
          <p:cNvPicPr>
            <a:picLocks noChangeAspect="1" noChangeArrowheads="1"/>
          </p:cNvPicPr>
          <p:nvPr/>
        </p:nvPicPr>
        <p:blipFill>
          <a:blip r:embed="rId3"/>
          <a:srcRect/>
          <a:stretch>
            <a:fillRect/>
          </a:stretch>
        </p:blipFill>
        <p:spPr bwMode="auto">
          <a:xfrm>
            <a:off x="500034" y="1571612"/>
            <a:ext cx="2476500" cy="742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214810" y="928670"/>
            <a:ext cx="1419225" cy="6286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943337" y="928670"/>
            <a:ext cx="5200663" cy="2526248"/>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4143372" y="3500438"/>
            <a:ext cx="4786314" cy="271194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571472" y="2714620"/>
            <a:ext cx="1924050" cy="5619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214282" y="3500438"/>
            <a:ext cx="4714875" cy="1200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18</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sinc</a:t>
            </a:r>
            <a:r>
              <a:rPr lang="en-US" b="1" dirty="0" smtClean="0">
                <a:latin typeface="Times New Roman" pitchFamily="18" charset="0"/>
                <a:cs typeface="Times New Roman" pitchFamily="18" charset="0"/>
              </a:rPr>
              <a:t> function</a:t>
            </a:r>
          </a:p>
        </p:txBody>
      </p:sp>
      <p:pic>
        <p:nvPicPr>
          <p:cNvPr id="1027" name="Picture 3"/>
          <p:cNvPicPr>
            <a:picLocks noChangeAspect="1" noChangeArrowheads="1"/>
          </p:cNvPicPr>
          <p:nvPr/>
        </p:nvPicPr>
        <p:blipFill>
          <a:blip r:embed="rId3"/>
          <a:srcRect/>
          <a:stretch>
            <a:fillRect/>
          </a:stretch>
        </p:blipFill>
        <p:spPr bwMode="auto">
          <a:xfrm>
            <a:off x="285720" y="1571612"/>
            <a:ext cx="2476500" cy="7429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3286116" y="1714488"/>
            <a:ext cx="1924050" cy="5619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5286381" y="1357298"/>
            <a:ext cx="3857619" cy="981939"/>
          </a:xfrm>
          <a:prstGeom prst="rect">
            <a:avLst/>
          </a:prstGeom>
          <a:noFill/>
          <a:ln w="9525">
            <a:noFill/>
            <a:miter lim="800000"/>
            <a:headEnd/>
            <a:tailEnd/>
          </a:ln>
          <a:effectLst/>
        </p:spPr>
      </p:pic>
      <p:pic>
        <p:nvPicPr>
          <p:cNvPr id="2050" name="Picture 2"/>
          <p:cNvPicPr>
            <a:picLocks noChangeAspect="1" noChangeArrowheads="1"/>
          </p:cNvPicPr>
          <p:nvPr/>
        </p:nvPicPr>
        <p:blipFill>
          <a:blip r:embed="rId6"/>
          <a:srcRect/>
          <a:stretch>
            <a:fillRect/>
          </a:stretch>
        </p:blipFill>
        <p:spPr bwMode="auto">
          <a:xfrm>
            <a:off x="142844" y="3071810"/>
            <a:ext cx="4500562" cy="3068911"/>
          </a:xfrm>
          <a:prstGeom prst="rect">
            <a:avLst/>
          </a:prstGeom>
          <a:noFill/>
          <a:ln w="9525">
            <a:noFill/>
            <a:miter lim="800000"/>
            <a:headEnd/>
            <a:tailEnd/>
          </a:ln>
          <a:effectLst/>
        </p:spPr>
      </p:pic>
      <p:pic>
        <p:nvPicPr>
          <p:cNvPr id="2051" name="Picture 3"/>
          <p:cNvPicPr>
            <a:picLocks noChangeAspect="1" noChangeArrowheads="1"/>
          </p:cNvPicPr>
          <p:nvPr/>
        </p:nvPicPr>
        <p:blipFill>
          <a:blip r:embed="rId7"/>
          <a:srcRect/>
          <a:stretch>
            <a:fillRect/>
          </a:stretch>
        </p:blipFill>
        <p:spPr bwMode="auto">
          <a:xfrm>
            <a:off x="4390672" y="3357562"/>
            <a:ext cx="4753328"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19</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Relation between </a:t>
            </a:r>
            <a:r>
              <a:rPr lang="en-US" b="1" dirty="0" err="1" smtClean="0">
                <a:latin typeface="Times New Roman" pitchFamily="18" charset="0"/>
                <a:cs typeface="Times New Roman" pitchFamily="18" charset="0"/>
              </a:rPr>
              <a:t>trigonometic</a:t>
            </a:r>
            <a:r>
              <a:rPr lang="en-US" b="1" dirty="0" smtClean="0">
                <a:latin typeface="Times New Roman" pitchFamily="18" charset="0"/>
                <a:cs typeface="Times New Roman" pitchFamily="18" charset="0"/>
              </a:rPr>
              <a:t> series and complex exponential</a:t>
            </a:r>
          </a:p>
        </p:txBody>
      </p:sp>
      <p:sp>
        <p:nvSpPr>
          <p:cNvPr id="18" name="Rectangle 17"/>
          <p:cNvSpPr/>
          <p:nvPr/>
        </p:nvSpPr>
        <p:spPr>
          <a:xfrm>
            <a:off x="428596" y="1500174"/>
            <a:ext cx="511679" cy="369332"/>
          </a:xfrm>
          <a:prstGeom prst="rect">
            <a:avLst/>
          </a:prstGeom>
        </p:spPr>
        <p:txBody>
          <a:bodyPr wrap="none">
            <a:spAutoFit/>
          </a:bodyPr>
          <a:lstStyle/>
          <a:p>
            <a:r>
              <a:rPr lang="en-US" b="1" dirty="0" smtClean="0">
                <a:latin typeface="Times New Roman" pitchFamily="18" charset="0"/>
                <a:cs typeface="Times New Roman" pitchFamily="18" charset="0"/>
              </a:rPr>
              <a:t>Ex.</a:t>
            </a:r>
            <a:endParaRPr lang="de-DE" dirty="0"/>
          </a:p>
        </p:txBody>
      </p:sp>
      <p:pic>
        <p:nvPicPr>
          <p:cNvPr id="14338" name="Picture 2"/>
          <p:cNvPicPr>
            <a:picLocks noChangeAspect="1" noChangeArrowheads="1"/>
          </p:cNvPicPr>
          <p:nvPr/>
        </p:nvPicPr>
        <p:blipFill>
          <a:blip r:embed="rId3"/>
          <a:srcRect/>
          <a:stretch>
            <a:fillRect/>
          </a:stretch>
        </p:blipFill>
        <p:spPr bwMode="auto">
          <a:xfrm>
            <a:off x="500034" y="2071678"/>
            <a:ext cx="7877175" cy="3857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Intended Learning Outcomes (ILO’s)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a:t>
            </a:fld>
            <a:endParaRPr lang="en-US"/>
          </a:p>
        </p:txBody>
      </p:sp>
      <p:cxnSp>
        <p:nvCxnSpPr>
          <p:cNvPr id="9" name="Straight Connector 8"/>
          <p:cNvCxnSpPr/>
          <p:nvPr/>
        </p:nvCxnSpPr>
        <p:spPr>
          <a:xfrm rot="10800000">
            <a:off x="428596" y="1071546"/>
            <a:ext cx="4000528"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1377" name="Rectangle 1"/>
          <p:cNvSpPr>
            <a:spLocks noChangeArrowheads="1"/>
          </p:cNvSpPr>
          <p:nvPr/>
        </p:nvSpPr>
        <p:spPr bwMode="auto">
          <a:xfrm>
            <a:off x="285720" y="1071546"/>
            <a:ext cx="8526950" cy="36933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understand the concepts of signals and systems for both continuous and discrete case</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define the proper signal model and to classify signals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classify the systems and their characteristics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determine and analyze system response for the elementary signals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apply the Laplace transform in system analysis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and determine the Fourier series and transform</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determine and analyze the system frequency response</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discrete signals and systems models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define LTI discrete system using difference equations and transfer functions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convert between continuous and discrete signals and system models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the Z-transform and its applications in signal and systems</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be able to understand practical applications of signals and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understand and apply the integral form of system solution(convolution)</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20</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Examples of important signals </a:t>
            </a:r>
            <a:r>
              <a:rPr lang="en-US" b="1" dirty="0" err="1" smtClean="0">
                <a:latin typeface="Times New Roman" pitchFamily="18" charset="0"/>
                <a:cs typeface="Times New Roman" pitchFamily="18" charset="0"/>
              </a:rPr>
              <a:t>Fouier</a:t>
            </a:r>
            <a:r>
              <a:rPr lang="en-US" b="1" dirty="0" smtClean="0">
                <a:latin typeface="Times New Roman" pitchFamily="18" charset="0"/>
                <a:cs typeface="Times New Roman" pitchFamily="18" charset="0"/>
              </a:rPr>
              <a:t> series coefficients</a:t>
            </a:r>
          </a:p>
        </p:txBody>
      </p:sp>
      <p:pic>
        <p:nvPicPr>
          <p:cNvPr id="15362" name="Picture 2"/>
          <p:cNvPicPr>
            <a:picLocks noChangeAspect="1" noChangeArrowheads="1"/>
          </p:cNvPicPr>
          <p:nvPr/>
        </p:nvPicPr>
        <p:blipFill>
          <a:blip r:embed="rId3"/>
          <a:srcRect/>
          <a:stretch>
            <a:fillRect/>
          </a:stretch>
        </p:blipFill>
        <p:spPr bwMode="auto">
          <a:xfrm>
            <a:off x="428596" y="1500174"/>
            <a:ext cx="6861217" cy="4781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The Complex</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21</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Examples of important signals </a:t>
            </a:r>
            <a:r>
              <a:rPr lang="en-US" b="1" dirty="0" err="1" smtClean="0">
                <a:latin typeface="Times New Roman" pitchFamily="18" charset="0"/>
                <a:cs typeface="Times New Roman" pitchFamily="18" charset="0"/>
              </a:rPr>
              <a:t>Fouier</a:t>
            </a:r>
            <a:r>
              <a:rPr lang="en-US" b="1" dirty="0" smtClean="0">
                <a:latin typeface="Times New Roman" pitchFamily="18" charset="0"/>
                <a:cs typeface="Times New Roman" pitchFamily="18" charset="0"/>
              </a:rPr>
              <a:t> series coefficients</a:t>
            </a:r>
          </a:p>
        </p:txBody>
      </p:sp>
      <p:pic>
        <p:nvPicPr>
          <p:cNvPr id="16386" name="Picture 2"/>
          <p:cNvPicPr>
            <a:picLocks noChangeAspect="1" noChangeArrowheads="1"/>
          </p:cNvPicPr>
          <p:nvPr/>
        </p:nvPicPr>
        <p:blipFill>
          <a:blip r:embed="rId3"/>
          <a:srcRect/>
          <a:stretch>
            <a:fillRect/>
          </a:stretch>
        </p:blipFill>
        <p:spPr bwMode="auto">
          <a:xfrm>
            <a:off x="357158" y="1500174"/>
            <a:ext cx="6943725" cy="140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8429684" cy="785818"/>
          </a:xfrm>
        </p:spPr>
        <p:txBody>
          <a:bodyPr>
            <a:normAutofit/>
          </a:bodyPr>
          <a:lstStyle/>
          <a:p>
            <a:pPr>
              <a:buNone/>
            </a:pPr>
            <a:r>
              <a:rPr lang="en-US" sz="2000" b="1" dirty="0" smtClean="0">
                <a:latin typeface="Times New Roman" pitchFamily="18" charset="0"/>
                <a:cs typeface="Times New Roman" pitchFamily="18" charset="0"/>
              </a:rPr>
              <a:t>Relation between complex Fourier series and trigonometric Fourier series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22</a:t>
            </a:fld>
            <a:endParaRPr lang="en-US"/>
          </a:p>
        </p:txBody>
      </p:sp>
      <p:cxnSp>
        <p:nvCxnSpPr>
          <p:cNvPr id="9" name="Straight Connector 8"/>
          <p:cNvCxnSpPr/>
          <p:nvPr/>
        </p:nvCxnSpPr>
        <p:spPr>
          <a:xfrm rot="10800000">
            <a:off x="428596" y="1071546"/>
            <a:ext cx="800105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646331"/>
          </a:xfrm>
          <a:prstGeom prst="rect">
            <a:avLst/>
          </a:prstGeom>
        </p:spPr>
        <p:txBody>
          <a:bodyPr wrap="square">
            <a:spAutoFit/>
          </a:bodyPr>
          <a:lstStyle/>
          <a:p>
            <a:r>
              <a:rPr lang="en-US" b="1" dirty="0" smtClean="0">
                <a:latin typeface="Times New Roman" pitchFamily="18" charset="0"/>
                <a:cs typeface="Times New Roman" pitchFamily="18" charset="0"/>
              </a:rPr>
              <a:t>The trigonometric Fourier series corresponds to the SSB spectrum(no negative frequencies)</a:t>
            </a:r>
          </a:p>
        </p:txBody>
      </p:sp>
      <p:sp>
        <p:nvSpPr>
          <p:cNvPr id="13" name="Rectangle 12"/>
          <p:cNvSpPr/>
          <p:nvPr/>
        </p:nvSpPr>
        <p:spPr>
          <a:xfrm>
            <a:off x="357158" y="1785926"/>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The complex Fourier series corresponds to the DSB spectrum(negative frequencies)</a:t>
            </a:r>
          </a:p>
        </p:txBody>
      </p:sp>
      <p:pic>
        <p:nvPicPr>
          <p:cNvPr id="1026" name="Picture 2"/>
          <p:cNvPicPr>
            <a:picLocks noChangeAspect="1" noChangeArrowheads="1"/>
          </p:cNvPicPr>
          <p:nvPr/>
        </p:nvPicPr>
        <p:blipFill>
          <a:blip r:embed="rId3"/>
          <a:srcRect/>
          <a:stretch>
            <a:fillRect/>
          </a:stretch>
        </p:blipFill>
        <p:spPr bwMode="auto">
          <a:xfrm>
            <a:off x="428596" y="2928934"/>
            <a:ext cx="3714750" cy="352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00034" y="3357562"/>
            <a:ext cx="828675" cy="3619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00034" y="2285992"/>
            <a:ext cx="2486025" cy="571500"/>
          </a:xfrm>
          <a:prstGeom prst="rect">
            <a:avLst/>
          </a:prstGeom>
          <a:noFill/>
          <a:ln w="9525">
            <a:noFill/>
            <a:miter lim="800000"/>
            <a:headEnd/>
            <a:tailEnd/>
          </a:ln>
          <a:effectLst/>
        </p:spPr>
      </p:pic>
      <p:sp>
        <p:nvSpPr>
          <p:cNvPr id="16" name="Rectangle 15"/>
          <p:cNvSpPr/>
          <p:nvPr/>
        </p:nvSpPr>
        <p:spPr>
          <a:xfrm>
            <a:off x="1714480" y="3357562"/>
            <a:ext cx="6303970" cy="923330"/>
          </a:xfrm>
          <a:prstGeom prst="rect">
            <a:avLst/>
          </a:prstGeom>
        </p:spPr>
        <p:txBody>
          <a:bodyPr wrap="none">
            <a:spAutoFit/>
          </a:bodyPr>
          <a:lstStyle/>
          <a:p>
            <a:r>
              <a:rPr lang="en-US" b="1" dirty="0" smtClean="0">
                <a:latin typeface="Times New Roman" pitchFamily="18" charset="0"/>
                <a:cs typeface="Times New Roman" pitchFamily="18" charset="0"/>
              </a:rPr>
              <a:t>For real signals:</a:t>
            </a:r>
          </a:p>
          <a:p>
            <a:r>
              <a:rPr lang="en-US" b="1" dirty="0" smtClean="0">
                <a:latin typeface="Times New Roman" pitchFamily="18" charset="0"/>
                <a:cs typeface="Times New Roman" pitchFamily="18" charset="0"/>
              </a:rPr>
              <a:t>The DSB amplitude spectrum is an even function of frequency</a:t>
            </a:r>
          </a:p>
          <a:p>
            <a:r>
              <a:rPr lang="en-US" b="1" dirty="0" smtClean="0">
                <a:latin typeface="Times New Roman" pitchFamily="18" charset="0"/>
                <a:cs typeface="Times New Roman" pitchFamily="18" charset="0"/>
              </a:rPr>
              <a:t>The DSB phase spectrum is an odd function of frequency</a:t>
            </a:r>
            <a:endParaRPr lang="de-DE" dirty="0"/>
          </a:p>
        </p:txBody>
      </p:sp>
      <p:pic>
        <p:nvPicPr>
          <p:cNvPr id="1029" name="Picture 5"/>
          <p:cNvPicPr>
            <a:picLocks noChangeAspect="1" noChangeArrowheads="1"/>
          </p:cNvPicPr>
          <p:nvPr/>
        </p:nvPicPr>
        <p:blipFill>
          <a:blip r:embed="rId6"/>
          <a:srcRect/>
          <a:stretch>
            <a:fillRect/>
          </a:stretch>
        </p:blipFill>
        <p:spPr bwMode="auto">
          <a:xfrm>
            <a:off x="500034" y="4643446"/>
            <a:ext cx="2743200" cy="3714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00034" y="4286256"/>
            <a:ext cx="1095375" cy="247650"/>
          </a:xfrm>
          <a:prstGeom prst="rect">
            <a:avLst/>
          </a:prstGeom>
          <a:noFill/>
          <a:ln w="9525">
            <a:noFill/>
            <a:miter lim="800000"/>
            <a:headEnd/>
            <a:tailEnd/>
          </a:ln>
          <a:effectLst/>
        </p:spPr>
      </p:pic>
      <p:sp>
        <p:nvSpPr>
          <p:cNvPr id="19" name="Rectangle 18"/>
          <p:cNvSpPr/>
          <p:nvPr/>
        </p:nvSpPr>
        <p:spPr>
          <a:xfrm>
            <a:off x="500034" y="5143512"/>
            <a:ext cx="8358246" cy="923330"/>
          </a:xfrm>
          <a:prstGeom prst="rect">
            <a:avLst/>
          </a:prstGeom>
        </p:spPr>
        <p:txBody>
          <a:bodyPr wrap="square">
            <a:spAutoFit/>
          </a:bodyPr>
          <a:lstStyle/>
          <a:p>
            <a:r>
              <a:rPr lang="en-US" b="1" dirty="0" smtClean="0">
                <a:latin typeface="Times New Roman" pitchFamily="18" charset="0"/>
                <a:cs typeface="Times New Roman" pitchFamily="18" charset="0"/>
              </a:rPr>
              <a:t>For odd functions the cosine coefficients are zero so is the average value, this means </a:t>
            </a:r>
            <a:r>
              <a:rPr lang="en-US" b="1" dirty="0" err="1" smtClean="0">
                <a:latin typeface="Times New Roman" pitchFamily="18" charset="0"/>
                <a:cs typeface="Times New Roman" pitchFamily="18" charset="0"/>
              </a:rPr>
              <a:t>Xm</a:t>
            </a:r>
            <a:r>
              <a:rPr lang="en-US" b="1" dirty="0" smtClean="0">
                <a:latin typeface="Times New Roman" pitchFamily="18" charset="0"/>
                <a:cs typeface="Times New Roman" pitchFamily="18" charset="0"/>
              </a:rPr>
              <a:t> is pure imaginary. For even functions the sine coefficients are zero, which means </a:t>
            </a:r>
            <a:r>
              <a:rPr lang="en-US" b="1" dirty="0" err="1" smtClean="0">
                <a:latin typeface="Times New Roman" pitchFamily="18" charset="0"/>
                <a:cs typeface="Times New Roman" pitchFamily="18" charset="0"/>
              </a:rPr>
              <a:t>Xm</a:t>
            </a:r>
            <a:r>
              <a:rPr lang="en-US" b="1" dirty="0" smtClean="0">
                <a:latin typeface="Times New Roman" pitchFamily="18" charset="0"/>
                <a:cs typeface="Times New Roman" pitchFamily="18" charset="0"/>
              </a:rPr>
              <a:t> is purely real.</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8429684" cy="785818"/>
          </a:xfrm>
        </p:spPr>
        <p:txBody>
          <a:bodyPr>
            <a:normAutofit/>
          </a:bodyPr>
          <a:lstStyle/>
          <a:p>
            <a:pPr>
              <a:buNone/>
            </a:pPr>
            <a:r>
              <a:rPr lang="en-US" sz="2000" b="1" dirty="0" smtClean="0">
                <a:latin typeface="Times New Roman" pitchFamily="18" charset="0"/>
                <a:cs typeface="Times New Roman" pitchFamily="18" charset="0"/>
              </a:rPr>
              <a:t>Relation between complex Fourier series and trigonometric Fourier series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23</a:t>
            </a:fld>
            <a:endParaRPr lang="en-US"/>
          </a:p>
        </p:txBody>
      </p:sp>
      <p:cxnSp>
        <p:nvCxnSpPr>
          <p:cNvPr id="9" name="Straight Connector 8"/>
          <p:cNvCxnSpPr/>
          <p:nvPr/>
        </p:nvCxnSpPr>
        <p:spPr>
          <a:xfrm rot="10800000">
            <a:off x="428596" y="1071546"/>
            <a:ext cx="800105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srcRect/>
          <a:stretch>
            <a:fillRect/>
          </a:stretch>
        </p:blipFill>
        <p:spPr bwMode="auto">
          <a:xfrm>
            <a:off x="214282" y="1357298"/>
            <a:ext cx="6696075" cy="17621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3286116" y="3429000"/>
            <a:ext cx="2343150" cy="11715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3357554" y="4857760"/>
            <a:ext cx="2333625" cy="1009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8429684" cy="785818"/>
          </a:xfrm>
        </p:spPr>
        <p:txBody>
          <a:bodyPr>
            <a:normAutofit/>
          </a:bodyPr>
          <a:lstStyle/>
          <a:p>
            <a:pPr>
              <a:buNone/>
            </a:pPr>
            <a:r>
              <a:rPr lang="en-US" sz="2000" b="1" dirty="0" smtClean="0">
                <a:latin typeface="Times New Roman" pitchFamily="18" charset="0"/>
                <a:cs typeface="Times New Roman" pitchFamily="18" charset="0"/>
              </a:rPr>
              <a:t>Relation between complex Fourier series and trigonometric Fourier series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24</a:t>
            </a:fld>
            <a:endParaRPr lang="en-US"/>
          </a:p>
        </p:txBody>
      </p:sp>
      <p:cxnSp>
        <p:nvCxnSpPr>
          <p:cNvPr id="9" name="Straight Connector 8"/>
          <p:cNvCxnSpPr/>
          <p:nvPr/>
        </p:nvCxnSpPr>
        <p:spPr>
          <a:xfrm rot="10800000">
            <a:off x="428596" y="1071546"/>
            <a:ext cx="8001056"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srcRect/>
          <a:stretch>
            <a:fillRect/>
          </a:stretch>
        </p:blipFill>
        <p:spPr bwMode="auto">
          <a:xfrm>
            <a:off x="428596" y="1500174"/>
            <a:ext cx="786765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err="1" smtClean="0">
                <a:latin typeface="Times New Roman" pitchFamily="18" charset="0"/>
                <a:cs typeface="Times New Roman" pitchFamily="18" charset="0"/>
              </a:rPr>
              <a:t>Parseval’s</a:t>
            </a:r>
            <a:r>
              <a:rPr lang="en-US" sz="2000" b="1" dirty="0" smtClean="0">
                <a:latin typeface="Times New Roman" pitchFamily="18" charset="0"/>
                <a:cs typeface="Times New Roman" pitchFamily="18" charset="0"/>
              </a:rPr>
              <a:t>  Theory</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25</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646331"/>
          </a:xfrm>
          <a:prstGeom prst="rect">
            <a:avLst/>
          </a:prstGeom>
        </p:spPr>
        <p:txBody>
          <a:bodyPr wrap="square">
            <a:spAutoFit/>
          </a:bodyPr>
          <a:lstStyle/>
          <a:p>
            <a:r>
              <a:rPr lang="en-US" b="1" dirty="0" smtClean="0">
                <a:latin typeface="Times New Roman" pitchFamily="18" charset="0"/>
                <a:cs typeface="Times New Roman" pitchFamily="18" charset="0"/>
              </a:rPr>
              <a:t>The average power in the time domain is the some of power of  each component in the frequency domain:</a:t>
            </a:r>
          </a:p>
        </p:txBody>
      </p:sp>
      <p:pic>
        <p:nvPicPr>
          <p:cNvPr id="2050" name="Picture 2"/>
          <p:cNvPicPr>
            <a:picLocks noChangeAspect="1" noChangeArrowheads="1"/>
          </p:cNvPicPr>
          <p:nvPr/>
        </p:nvPicPr>
        <p:blipFill>
          <a:blip r:embed="rId3"/>
          <a:srcRect/>
          <a:stretch>
            <a:fillRect/>
          </a:stretch>
        </p:blipFill>
        <p:spPr bwMode="auto">
          <a:xfrm>
            <a:off x="500034" y="2000240"/>
            <a:ext cx="3181350" cy="561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42910" y="2857496"/>
            <a:ext cx="2028825" cy="790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err="1" smtClean="0">
                <a:latin typeface="Times New Roman" pitchFamily="18" charset="0"/>
                <a:cs typeface="Times New Roman" pitchFamily="18" charset="0"/>
              </a:rPr>
              <a:t>Parseval’s</a:t>
            </a:r>
            <a:r>
              <a:rPr lang="en-US" sz="2000" b="1" dirty="0" smtClean="0">
                <a:latin typeface="Times New Roman" pitchFamily="18" charset="0"/>
                <a:cs typeface="Times New Roman" pitchFamily="18" charset="0"/>
              </a:rPr>
              <a:t>  Theory</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26</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t>
            </a:r>
            <a:endParaRPr lang="en-US" b="1" dirty="0" smtClean="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857224" y="3429000"/>
            <a:ext cx="5429288" cy="2873795"/>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a:stretch>
            <a:fillRect/>
          </a:stretch>
        </p:blipFill>
        <p:spPr bwMode="auto">
          <a:xfrm>
            <a:off x="857224" y="1214422"/>
            <a:ext cx="5410200" cy="231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err="1" smtClean="0">
                <a:latin typeface="Times New Roman" pitchFamily="18" charset="0"/>
                <a:cs typeface="Times New Roman" pitchFamily="18" charset="0"/>
              </a:rPr>
              <a:t>Parseval’s</a:t>
            </a:r>
            <a:r>
              <a:rPr lang="en-US" sz="2000" b="1" dirty="0" smtClean="0">
                <a:latin typeface="Times New Roman" pitchFamily="18" charset="0"/>
                <a:cs typeface="Times New Roman" pitchFamily="18" charset="0"/>
              </a:rPr>
              <a:t>  Theory</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27</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t>
            </a:r>
            <a:endParaRPr lang="en-US" b="1"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857224" y="1285860"/>
            <a:ext cx="5419725"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err="1" smtClean="0">
                <a:latin typeface="Times New Roman" pitchFamily="18" charset="0"/>
                <a:cs typeface="Times New Roman" pitchFamily="18" charset="0"/>
              </a:rPr>
              <a:t>Parseval’s</a:t>
            </a:r>
            <a:r>
              <a:rPr lang="en-US" sz="2000" b="1" dirty="0" smtClean="0">
                <a:latin typeface="Times New Roman" pitchFamily="18" charset="0"/>
                <a:cs typeface="Times New Roman" pitchFamily="18" charset="0"/>
              </a:rPr>
              <a:t>  Theory</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28</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57158" y="1142984"/>
            <a:ext cx="8643998" cy="369332"/>
          </a:xfrm>
          <a:prstGeom prst="rect">
            <a:avLst/>
          </a:prstGeom>
        </p:spPr>
        <p:txBody>
          <a:bodyPr wrap="square">
            <a:spAutoFit/>
          </a:bodyPr>
          <a:lstStyle/>
          <a:p>
            <a:r>
              <a:rPr lang="en-US" b="1" dirty="0" smtClean="0">
                <a:latin typeface="Times New Roman" pitchFamily="18" charset="0"/>
                <a:cs typeface="Times New Roman" pitchFamily="18" charset="0"/>
              </a:rPr>
              <a:t>Ex.</a:t>
            </a:r>
            <a:endParaRPr lang="en-US" b="1" dirty="0" smtClean="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857224" y="1214422"/>
            <a:ext cx="5305425" cy="207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6715172" cy="785818"/>
          </a:xfrm>
        </p:spPr>
        <p:txBody>
          <a:bodyPr>
            <a:normAutofit/>
          </a:bodyPr>
          <a:lstStyle/>
          <a:p>
            <a:pPr>
              <a:buNone/>
            </a:pPr>
            <a:r>
              <a:rPr lang="en-US" sz="2000" b="1" dirty="0" smtClean="0">
                <a:latin typeface="Times New Roman" pitchFamily="18" charset="0"/>
                <a:cs typeface="Times New Roman" pitchFamily="18" charset="0"/>
              </a:rPr>
              <a:t>Steady state response of an LTI system to periodic input</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29</a:t>
            </a:fld>
            <a:endParaRPr lang="en-US"/>
          </a:p>
        </p:txBody>
      </p:sp>
      <p:cxnSp>
        <p:nvCxnSpPr>
          <p:cNvPr id="9" name="Straight Connector 8"/>
          <p:cNvCxnSpPr/>
          <p:nvPr/>
        </p:nvCxnSpPr>
        <p:spPr>
          <a:xfrm rot="10800000">
            <a:off x="428596" y="1071546"/>
            <a:ext cx="600079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srcRect/>
          <a:stretch>
            <a:fillRect/>
          </a:stretch>
        </p:blipFill>
        <p:spPr bwMode="auto">
          <a:xfrm>
            <a:off x="428596" y="1142984"/>
            <a:ext cx="1990725" cy="5715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500034" y="1857364"/>
            <a:ext cx="1362075" cy="4000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5"/>
          <a:srcRect/>
          <a:stretch>
            <a:fillRect/>
          </a:stretch>
        </p:blipFill>
        <p:spPr bwMode="auto">
          <a:xfrm>
            <a:off x="357158" y="2285992"/>
            <a:ext cx="4324350" cy="43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Fourier Series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4801314"/>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As was discussed in the previous chapter, the frequency domain can simplify the differential equation of an LTI system to algebraic equations which are easily solved. Knowing that the complex exponential and the cosine and sine are eigne functions of the linear system, the response to such functions is easily found be multiplying the amplitudes of the input and the amplitude response and adding the phases of the input and phase response of the system.</a:t>
            </a:r>
          </a:p>
          <a:p>
            <a:pPr>
              <a:buFont typeface="Arial" pitchFamily="34" charset="0"/>
              <a:buChar char="•"/>
            </a:pPr>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In this chapter we will find out that periodic power signals can be represented as a sum of either sines and cosines or complex exponentials which makes the calculation of the system response to such signals easy, by using the frequency domain presented in the precious chapter.</a:t>
            </a:r>
          </a:p>
          <a:p>
            <a:endParaRPr lang="de-DE" dirty="0" smtClean="0">
              <a:latin typeface="Times New Roman" pitchFamily="18" charset="0"/>
              <a:cs typeface="Times New Roman" pitchFamily="18" charset="0"/>
            </a:endParaRPr>
          </a:p>
          <a:p>
            <a:pPr>
              <a:buFont typeface="Arial" pitchFamily="34" charset="0"/>
              <a:buChar char="•"/>
            </a:pPr>
            <a:r>
              <a:rPr lang="de-DE" dirty="0" smtClean="0">
                <a:latin typeface="Times New Roman" pitchFamily="18" charset="0"/>
                <a:cs typeface="Times New Roman" pitchFamily="18" charset="0"/>
              </a:rPr>
              <a:t> We will begin the chapter by showing qualitatively how the summation of sines and cosines with frequency which is a multiple of a fundamental frequency results in different periodic waveforms.</a:t>
            </a:r>
          </a:p>
          <a:p>
            <a:pPr>
              <a:buFont typeface="Arial" pitchFamily="34" charset="0"/>
              <a:buChar char="•"/>
            </a:pPr>
            <a:r>
              <a:rPr lang="de-DE" dirty="0" smtClean="0">
                <a:latin typeface="Times New Roman" pitchFamily="18" charset="0"/>
                <a:cs typeface="Times New Roman" pitchFamily="18" charset="0"/>
              </a:rPr>
              <a:t>We will then find quantitatively the results of such representation (Fourier‘s series)</a:t>
            </a:r>
          </a:p>
          <a:p>
            <a:endParaRPr lang="de-DE"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552448" y="5643578"/>
            <a:ext cx="3733800" cy="5810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572132" y="5786454"/>
            <a:ext cx="647700" cy="3333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6215074" y="5643578"/>
            <a:ext cx="1114425" cy="58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b="1" dirty="0" err="1" smtClean="0">
                <a:latin typeface="Times New Roman" pitchFamily="18" charset="0"/>
                <a:cs typeface="Times New Roman" pitchFamily="18" charset="0"/>
              </a:rPr>
              <a:t>D</a:t>
            </a:r>
            <a:r>
              <a:rPr lang="en-US" sz="2000" b="1" dirty="0" err="1" smtClean="0">
                <a:latin typeface="Times New Roman" pitchFamily="18" charset="0"/>
                <a:cs typeface="Times New Roman" pitchFamily="18" charset="0"/>
              </a:rPr>
              <a:t>istorsion</a:t>
            </a:r>
            <a:r>
              <a:rPr lang="en-US" sz="2000" b="1" dirty="0" smtClean="0">
                <a:latin typeface="Times New Roman" pitchFamily="18" charset="0"/>
                <a:cs typeface="Times New Roman" pitchFamily="18" charset="0"/>
              </a:rPr>
              <a:t>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30</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srcRect/>
          <a:stretch>
            <a:fillRect/>
          </a:stretch>
        </p:blipFill>
        <p:spPr bwMode="auto">
          <a:xfrm>
            <a:off x="214282" y="2786058"/>
            <a:ext cx="6648450" cy="10953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85720" y="3857628"/>
            <a:ext cx="6715125" cy="2257425"/>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285720" y="1142984"/>
            <a:ext cx="6505575"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4786346" cy="428628"/>
          </a:xfrm>
        </p:spPr>
        <p:txBody>
          <a:bodyPr>
            <a:normAutofit/>
          </a:bodyPr>
          <a:lstStyle/>
          <a:p>
            <a:pPr>
              <a:buNone/>
            </a:pPr>
            <a:r>
              <a:rPr lang="en-US" sz="2000" b="1" dirty="0" err="1" smtClean="0">
                <a:latin typeface="Times New Roman" pitchFamily="18" charset="0"/>
                <a:cs typeface="Times New Roman" pitchFamily="18" charset="0"/>
              </a:rPr>
              <a:t>D</a:t>
            </a:r>
            <a:r>
              <a:rPr lang="en-US" sz="2000" b="1" dirty="0" err="1" smtClean="0">
                <a:latin typeface="Times New Roman" pitchFamily="18" charset="0"/>
                <a:cs typeface="Times New Roman" pitchFamily="18" charset="0"/>
              </a:rPr>
              <a:t>istorsion</a:t>
            </a:r>
            <a:r>
              <a:rPr lang="en-US" sz="2000" b="1" dirty="0" smtClean="0">
                <a:latin typeface="Times New Roman" pitchFamily="18" charset="0"/>
                <a:cs typeface="Times New Roman" pitchFamily="18" charset="0"/>
              </a:rPr>
              <a:t>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31</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srcRect/>
          <a:stretch>
            <a:fillRect/>
          </a:stretch>
        </p:blipFill>
        <p:spPr bwMode="auto">
          <a:xfrm>
            <a:off x="571472" y="1357298"/>
            <a:ext cx="3914775" cy="25717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285720" y="4286256"/>
            <a:ext cx="6419850" cy="177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Fourier Series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4</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As was discussed in the previous chapter, the frequency domain can simplify the</a:t>
            </a:r>
          </a:p>
        </p:txBody>
      </p:sp>
      <p:pic>
        <p:nvPicPr>
          <p:cNvPr id="1026" name="Picture 2"/>
          <p:cNvPicPr>
            <a:picLocks noChangeAspect="1" noChangeArrowheads="1"/>
          </p:cNvPicPr>
          <p:nvPr/>
        </p:nvPicPr>
        <p:blipFill>
          <a:blip r:embed="rId3"/>
          <a:srcRect/>
          <a:stretch>
            <a:fillRect/>
          </a:stretch>
        </p:blipFill>
        <p:spPr bwMode="auto">
          <a:xfrm>
            <a:off x="571472" y="1357298"/>
            <a:ext cx="6234108" cy="14246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071538" y="2788144"/>
            <a:ext cx="3399089" cy="34983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929190" y="3357562"/>
            <a:ext cx="3734883" cy="1847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dirty="0" smtClean="0"/>
              <a:t> </a:t>
            </a:r>
            <a:r>
              <a:rPr lang="en-US" sz="2000" b="1" dirty="0" smtClean="0">
                <a:latin typeface="Times New Roman" pitchFamily="18" charset="0"/>
                <a:cs typeface="Times New Roman" pitchFamily="18" charset="0"/>
              </a:rPr>
              <a:t>Fourier Series</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5</a:t>
            </a:fld>
            <a:endParaRPr lang="en-US"/>
          </a:p>
        </p:txBody>
      </p:sp>
      <p:cxnSp>
        <p:nvCxnSpPr>
          <p:cNvPr id="9" name="Straight Connector 8"/>
          <p:cNvCxnSpPr/>
          <p:nvPr/>
        </p:nvCxnSpPr>
        <p:spPr>
          <a:xfrm rot="10800000">
            <a:off x="428596" y="1071546"/>
            <a:ext cx="207170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7158" y="1071546"/>
            <a:ext cx="8786842" cy="369332"/>
          </a:xfrm>
          <a:prstGeom prst="rect">
            <a:avLst/>
          </a:prstGeom>
        </p:spPr>
        <p:txBody>
          <a:bodyPr wrap="square">
            <a:spAutoFit/>
          </a:bodyPr>
          <a:lstStyle/>
          <a:p>
            <a:pPr>
              <a:buFont typeface="Arial" pitchFamily="34" charset="0"/>
              <a:buChar char="•"/>
            </a:pPr>
            <a:r>
              <a:rPr lang="de-DE" dirty="0" smtClean="0">
                <a:latin typeface="Times New Roman" pitchFamily="18" charset="0"/>
                <a:cs typeface="Times New Roman" pitchFamily="18" charset="0"/>
              </a:rPr>
              <a:t>  As was discussed in the previous chapter, the frequency domain can simplify the</a:t>
            </a:r>
          </a:p>
        </p:txBody>
      </p:sp>
      <p:pic>
        <p:nvPicPr>
          <p:cNvPr id="2050" name="Picture 2"/>
          <p:cNvPicPr>
            <a:picLocks noChangeAspect="1" noChangeArrowheads="1"/>
          </p:cNvPicPr>
          <p:nvPr/>
        </p:nvPicPr>
        <p:blipFill>
          <a:blip r:embed="rId3"/>
          <a:srcRect/>
          <a:stretch>
            <a:fillRect/>
          </a:stretch>
        </p:blipFill>
        <p:spPr bwMode="auto">
          <a:xfrm>
            <a:off x="571472" y="1428736"/>
            <a:ext cx="6315075" cy="6667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42910" y="2082144"/>
            <a:ext cx="3658787" cy="4194828"/>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786314" y="2643182"/>
            <a:ext cx="4181486" cy="2696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6</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srcRect/>
          <a:stretch>
            <a:fillRect/>
          </a:stretch>
        </p:blipFill>
        <p:spPr bwMode="auto">
          <a:xfrm>
            <a:off x="357158" y="1214422"/>
            <a:ext cx="4905375" cy="600075"/>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357158" y="1857364"/>
            <a:ext cx="3733800" cy="5810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214282" y="3000372"/>
            <a:ext cx="5648325" cy="1152525"/>
          </a:xfrm>
          <a:prstGeom prst="rect">
            <a:avLst/>
          </a:prstGeom>
          <a:noFill/>
          <a:ln w="9525">
            <a:noFill/>
            <a:miter lim="800000"/>
            <a:headEnd/>
            <a:tailEnd/>
          </a:ln>
          <a:effectLst/>
        </p:spPr>
      </p:pic>
      <p:sp>
        <p:nvSpPr>
          <p:cNvPr id="15" name="Rectangle 14"/>
          <p:cNvSpPr/>
          <p:nvPr/>
        </p:nvSpPr>
        <p:spPr>
          <a:xfrm>
            <a:off x="285720" y="2571744"/>
            <a:ext cx="6947415" cy="369332"/>
          </a:xfrm>
          <a:prstGeom prst="rect">
            <a:avLst/>
          </a:prstGeom>
        </p:spPr>
        <p:txBody>
          <a:bodyPr wrap="none">
            <a:spAutoFit/>
          </a:bodyPr>
          <a:lstStyle/>
          <a:p>
            <a:r>
              <a:rPr lang="en-US" b="1" dirty="0" smtClean="0">
                <a:latin typeface="Times New Roman" pitchFamily="18" charset="0"/>
                <a:cs typeface="Times New Roman" pitchFamily="18" charset="0"/>
              </a:rPr>
              <a:t>The average value(remember the </a:t>
            </a:r>
            <a:r>
              <a:rPr lang="en-US" b="1" dirty="0" err="1" smtClean="0">
                <a:latin typeface="Times New Roman" pitchFamily="18" charset="0"/>
                <a:cs typeface="Times New Roman" pitchFamily="18" charset="0"/>
              </a:rPr>
              <a:t>orthogonality</a:t>
            </a:r>
            <a:r>
              <a:rPr lang="en-US" b="1" dirty="0" smtClean="0">
                <a:latin typeface="Times New Roman" pitchFamily="18" charset="0"/>
                <a:cs typeface="Times New Roman" pitchFamily="18" charset="0"/>
              </a:rPr>
              <a:t> of </a:t>
            </a:r>
            <a:r>
              <a:rPr lang="en-US" b="1" dirty="0" err="1" smtClean="0">
                <a:latin typeface="Times New Roman" pitchFamily="18" charset="0"/>
                <a:cs typeface="Times New Roman" pitchFamily="18" charset="0"/>
              </a:rPr>
              <a:t>sines</a:t>
            </a:r>
            <a:r>
              <a:rPr lang="en-US" b="1" dirty="0" smtClean="0">
                <a:latin typeface="Times New Roman" pitchFamily="18" charset="0"/>
                <a:cs typeface="Times New Roman" pitchFamily="18" charset="0"/>
              </a:rPr>
              <a:t> and cosines):</a:t>
            </a:r>
            <a:endParaRPr lang="de-DE" dirty="0"/>
          </a:p>
        </p:txBody>
      </p:sp>
      <p:pic>
        <p:nvPicPr>
          <p:cNvPr id="4100" name="Picture 4"/>
          <p:cNvPicPr>
            <a:picLocks noChangeAspect="1" noChangeArrowheads="1"/>
          </p:cNvPicPr>
          <p:nvPr/>
        </p:nvPicPr>
        <p:blipFill>
          <a:blip r:embed="rId6"/>
          <a:srcRect/>
          <a:stretch>
            <a:fillRect/>
          </a:stretch>
        </p:blipFill>
        <p:spPr bwMode="auto">
          <a:xfrm>
            <a:off x="214282" y="4286256"/>
            <a:ext cx="1619250" cy="590550"/>
          </a:xfrm>
          <a:prstGeom prst="rect">
            <a:avLst/>
          </a:prstGeom>
          <a:noFill/>
          <a:ln w="9525">
            <a:noFill/>
            <a:miter lim="800000"/>
            <a:headEnd/>
            <a:tailEnd/>
          </a:ln>
          <a:effectLst/>
        </p:spPr>
      </p:pic>
      <p:sp>
        <p:nvSpPr>
          <p:cNvPr id="17" name="Rectangle 16"/>
          <p:cNvSpPr/>
          <p:nvPr/>
        </p:nvSpPr>
        <p:spPr>
          <a:xfrm>
            <a:off x="142844" y="4929198"/>
            <a:ext cx="7235955" cy="369332"/>
          </a:xfrm>
          <a:prstGeom prst="rect">
            <a:avLst/>
          </a:prstGeom>
        </p:spPr>
        <p:txBody>
          <a:bodyPr wrap="none">
            <a:spAutoFit/>
          </a:bodyPr>
          <a:lstStyle/>
          <a:p>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cosinecoeffcients</a:t>
            </a:r>
            <a:r>
              <a:rPr lang="en-US" b="1" dirty="0" smtClean="0">
                <a:latin typeface="Times New Roman" pitchFamily="18" charset="0"/>
                <a:cs typeface="Times New Roman" pitchFamily="18" charset="0"/>
              </a:rPr>
              <a:t>(remember the </a:t>
            </a:r>
            <a:r>
              <a:rPr lang="en-US" b="1" dirty="0" err="1" smtClean="0">
                <a:latin typeface="Times New Roman" pitchFamily="18" charset="0"/>
                <a:cs typeface="Times New Roman" pitchFamily="18" charset="0"/>
              </a:rPr>
              <a:t>orthogonality</a:t>
            </a:r>
            <a:r>
              <a:rPr lang="en-US" b="1" dirty="0" smtClean="0">
                <a:latin typeface="Times New Roman" pitchFamily="18" charset="0"/>
                <a:cs typeface="Times New Roman" pitchFamily="18" charset="0"/>
              </a:rPr>
              <a:t> of </a:t>
            </a:r>
            <a:r>
              <a:rPr lang="en-US" b="1" dirty="0" err="1" smtClean="0">
                <a:latin typeface="Times New Roman" pitchFamily="18" charset="0"/>
                <a:cs typeface="Times New Roman" pitchFamily="18" charset="0"/>
              </a:rPr>
              <a:t>sines</a:t>
            </a:r>
            <a:r>
              <a:rPr lang="en-US" b="1" dirty="0" smtClean="0">
                <a:latin typeface="Times New Roman" pitchFamily="18" charset="0"/>
                <a:cs typeface="Times New Roman" pitchFamily="18" charset="0"/>
              </a:rPr>
              <a:t> and cosines):</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7</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srcRect/>
          <a:stretch>
            <a:fillRect/>
          </a:stretch>
        </p:blipFill>
        <p:spPr bwMode="auto">
          <a:xfrm>
            <a:off x="357158" y="1214422"/>
            <a:ext cx="4905375" cy="600075"/>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357158" y="1857364"/>
            <a:ext cx="3733800" cy="581025"/>
          </a:xfrm>
          <a:prstGeom prst="rect">
            <a:avLst/>
          </a:prstGeom>
          <a:noFill/>
          <a:ln w="9525">
            <a:noFill/>
            <a:miter lim="800000"/>
            <a:headEnd/>
            <a:tailEnd/>
          </a:ln>
          <a:effectLst/>
        </p:spPr>
      </p:pic>
      <p:sp>
        <p:nvSpPr>
          <p:cNvPr id="17" name="Rectangle 16"/>
          <p:cNvSpPr/>
          <p:nvPr/>
        </p:nvSpPr>
        <p:spPr>
          <a:xfrm>
            <a:off x="357158" y="2500306"/>
            <a:ext cx="7357783" cy="369332"/>
          </a:xfrm>
          <a:prstGeom prst="rect">
            <a:avLst/>
          </a:prstGeom>
        </p:spPr>
        <p:txBody>
          <a:bodyPr wrap="none">
            <a:spAutoFit/>
          </a:bodyPr>
          <a:lstStyle/>
          <a:p>
            <a:r>
              <a:rPr lang="en-US" b="1" dirty="0" smtClean="0">
                <a:latin typeface="Times New Roman" pitchFamily="18" charset="0"/>
                <a:cs typeface="Times New Roman" pitchFamily="18" charset="0"/>
              </a:rPr>
              <a:t>The cosine coefficients(remember the </a:t>
            </a:r>
            <a:r>
              <a:rPr lang="en-US" b="1" dirty="0" err="1" smtClean="0">
                <a:latin typeface="Times New Roman" pitchFamily="18" charset="0"/>
                <a:cs typeface="Times New Roman" pitchFamily="18" charset="0"/>
              </a:rPr>
              <a:t>orthogonality</a:t>
            </a:r>
            <a:r>
              <a:rPr lang="en-US" b="1" dirty="0" smtClean="0">
                <a:latin typeface="Times New Roman" pitchFamily="18" charset="0"/>
                <a:cs typeface="Times New Roman" pitchFamily="18" charset="0"/>
              </a:rPr>
              <a:t> of </a:t>
            </a:r>
            <a:r>
              <a:rPr lang="en-US" b="1" dirty="0" err="1" smtClean="0">
                <a:latin typeface="Times New Roman" pitchFamily="18" charset="0"/>
                <a:cs typeface="Times New Roman" pitchFamily="18" charset="0"/>
              </a:rPr>
              <a:t>sines</a:t>
            </a:r>
            <a:r>
              <a:rPr lang="en-US" b="1" dirty="0" smtClean="0">
                <a:latin typeface="Times New Roman" pitchFamily="18" charset="0"/>
                <a:cs typeface="Times New Roman" pitchFamily="18" charset="0"/>
              </a:rPr>
              <a:t> and cosines):</a:t>
            </a:r>
            <a:endParaRPr lang="de-DE" dirty="0"/>
          </a:p>
        </p:txBody>
      </p:sp>
      <p:pic>
        <p:nvPicPr>
          <p:cNvPr id="5122" name="Picture 2"/>
          <p:cNvPicPr>
            <a:picLocks noChangeAspect="1" noChangeArrowheads="1"/>
          </p:cNvPicPr>
          <p:nvPr/>
        </p:nvPicPr>
        <p:blipFill>
          <a:blip r:embed="rId5"/>
          <a:srcRect/>
          <a:stretch>
            <a:fillRect/>
          </a:stretch>
        </p:blipFill>
        <p:spPr bwMode="auto">
          <a:xfrm>
            <a:off x="357158" y="2928934"/>
            <a:ext cx="6229350" cy="12573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6"/>
          <a:srcRect/>
          <a:stretch>
            <a:fillRect/>
          </a:stretch>
        </p:blipFill>
        <p:spPr bwMode="auto">
          <a:xfrm>
            <a:off x="500034" y="4214818"/>
            <a:ext cx="6981825" cy="6000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7"/>
          <a:srcRect/>
          <a:stretch>
            <a:fillRect/>
          </a:stretch>
        </p:blipFill>
        <p:spPr bwMode="auto">
          <a:xfrm>
            <a:off x="214282" y="4929198"/>
            <a:ext cx="4800600" cy="12573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8"/>
          <a:srcRect/>
          <a:stretch>
            <a:fillRect/>
          </a:stretch>
        </p:blipFill>
        <p:spPr bwMode="auto">
          <a:xfrm>
            <a:off x="5000628" y="5286388"/>
            <a:ext cx="380047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8</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srcRect/>
          <a:stretch>
            <a:fillRect/>
          </a:stretch>
        </p:blipFill>
        <p:spPr bwMode="auto">
          <a:xfrm>
            <a:off x="357158" y="1214422"/>
            <a:ext cx="4905375" cy="600075"/>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357158" y="1857364"/>
            <a:ext cx="3733800" cy="581025"/>
          </a:xfrm>
          <a:prstGeom prst="rect">
            <a:avLst/>
          </a:prstGeom>
          <a:noFill/>
          <a:ln w="9525">
            <a:noFill/>
            <a:miter lim="800000"/>
            <a:headEnd/>
            <a:tailEnd/>
          </a:ln>
          <a:effectLst/>
        </p:spPr>
      </p:pic>
      <p:sp>
        <p:nvSpPr>
          <p:cNvPr id="17" name="Rectangle 16"/>
          <p:cNvSpPr/>
          <p:nvPr/>
        </p:nvSpPr>
        <p:spPr>
          <a:xfrm>
            <a:off x="357158" y="2500306"/>
            <a:ext cx="7357783" cy="369332"/>
          </a:xfrm>
          <a:prstGeom prst="rect">
            <a:avLst/>
          </a:prstGeom>
        </p:spPr>
        <p:txBody>
          <a:bodyPr wrap="none">
            <a:spAutoFit/>
          </a:bodyPr>
          <a:lstStyle/>
          <a:p>
            <a:r>
              <a:rPr lang="en-US" b="1" dirty="0" smtClean="0">
                <a:latin typeface="Times New Roman" pitchFamily="18" charset="0"/>
                <a:cs typeface="Times New Roman" pitchFamily="18" charset="0"/>
              </a:rPr>
              <a:t>The cosine coefficients(remember the </a:t>
            </a:r>
            <a:r>
              <a:rPr lang="en-US" b="1" dirty="0" err="1" smtClean="0">
                <a:latin typeface="Times New Roman" pitchFamily="18" charset="0"/>
                <a:cs typeface="Times New Roman" pitchFamily="18" charset="0"/>
              </a:rPr>
              <a:t>orthogonality</a:t>
            </a:r>
            <a:r>
              <a:rPr lang="en-US" b="1" dirty="0" smtClean="0">
                <a:latin typeface="Times New Roman" pitchFamily="18" charset="0"/>
                <a:cs typeface="Times New Roman" pitchFamily="18" charset="0"/>
              </a:rPr>
              <a:t> of </a:t>
            </a:r>
            <a:r>
              <a:rPr lang="en-US" b="1" dirty="0" err="1" smtClean="0">
                <a:latin typeface="Times New Roman" pitchFamily="18" charset="0"/>
                <a:cs typeface="Times New Roman" pitchFamily="18" charset="0"/>
              </a:rPr>
              <a:t>sines</a:t>
            </a:r>
            <a:r>
              <a:rPr lang="en-US" b="1" dirty="0" smtClean="0">
                <a:latin typeface="Times New Roman" pitchFamily="18" charset="0"/>
                <a:cs typeface="Times New Roman" pitchFamily="18" charset="0"/>
              </a:rPr>
              <a:t> and cosines):</a:t>
            </a:r>
            <a:endParaRPr lang="de-DE" dirty="0"/>
          </a:p>
        </p:txBody>
      </p:sp>
      <p:pic>
        <p:nvPicPr>
          <p:cNvPr id="6146" name="Picture 2"/>
          <p:cNvPicPr>
            <a:picLocks noChangeAspect="1" noChangeArrowheads="1"/>
          </p:cNvPicPr>
          <p:nvPr/>
        </p:nvPicPr>
        <p:blipFill>
          <a:blip r:embed="rId5"/>
          <a:srcRect/>
          <a:stretch>
            <a:fillRect/>
          </a:stretch>
        </p:blipFill>
        <p:spPr bwMode="auto">
          <a:xfrm>
            <a:off x="428596" y="2857496"/>
            <a:ext cx="2543175" cy="619125"/>
          </a:xfrm>
          <a:prstGeom prst="rect">
            <a:avLst/>
          </a:prstGeom>
          <a:noFill/>
          <a:ln w="9525">
            <a:noFill/>
            <a:miter lim="800000"/>
            <a:headEnd/>
            <a:tailEnd/>
          </a:ln>
          <a:effectLst/>
        </p:spPr>
      </p:pic>
      <p:pic>
        <p:nvPicPr>
          <p:cNvPr id="6147" name="Picture 3"/>
          <p:cNvPicPr>
            <a:picLocks noChangeAspect="1" noChangeArrowheads="1"/>
          </p:cNvPicPr>
          <p:nvPr/>
        </p:nvPicPr>
        <p:blipFill>
          <a:blip r:embed="rId6"/>
          <a:srcRect/>
          <a:stretch>
            <a:fillRect/>
          </a:stretch>
        </p:blipFill>
        <p:spPr bwMode="auto">
          <a:xfrm>
            <a:off x="357158" y="3714752"/>
            <a:ext cx="3438525" cy="609600"/>
          </a:xfrm>
          <a:prstGeom prst="rect">
            <a:avLst/>
          </a:prstGeom>
          <a:noFill/>
          <a:ln w="9525">
            <a:noFill/>
            <a:miter lim="800000"/>
            <a:headEnd/>
            <a:tailEnd/>
          </a:ln>
          <a:effectLst/>
        </p:spPr>
      </p:pic>
      <p:sp>
        <p:nvSpPr>
          <p:cNvPr id="16" name="Rectangle 15"/>
          <p:cNvSpPr/>
          <p:nvPr/>
        </p:nvSpPr>
        <p:spPr>
          <a:xfrm>
            <a:off x="428596" y="4429132"/>
            <a:ext cx="8011809" cy="369332"/>
          </a:xfrm>
          <a:prstGeom prst="rect">
            <a:avLst/>
          </a:prstGeom>
        </p:spPr>
        <p:txBody>
          <a:bodyPr wrap="none">
            <a:spAutoFit/>
          </a:bodyPr>
          <a:lstStyle/>
          <a:p>
            <a:r>
              <a:rPr lang="en-US" b="1" dirty="0" smtClean="0">
                <a:latin typeface="Times New Roman" pitchFamily="18" charset="0"/>
                <a:cs typeface="Times New Roman" pitchFamily="18" charset="0"/>
              </a:rPr>
              <a:t>The sine coefficients(remember the </a:t>
            </a:r>
            <a:r>
              <a:rPr lang="en-US" b="1" dirty="0" err="1" smtClean="0">
                <a:latin typeface="Times New Roman" pitchFamily="18" charset="0"/>
                <a:cs typeface="Times New Roman" pitchFamily="18" charset="0"/>
              </a:rPr>
              <a:t>orthogonality</a:t>
            </a:r>
            <a:r>
              <a:rPr lang="en-US" b="1" dirty="0" smtClean="0">
                <a:latin typeface="Times New Roman" pitchFamily="18" charset="0"/>
                <a:cs typeface="Times New Roman" pitchFamily="18" charset="0"/>
              </a:rPr>
              <a:t> of </a:t>
            </a:r>
            <a:r>
              <a:rPr lang="en-US" b="1" dirty="0" err="1" smtClean="0">
                <a:latin typeface="Times New Roman" pitchFamily="18" charset="0"/>
                <a:cs typeface="Times New Roman" pitchFamily="18" charset="0"/>
              </a:rPr>
              <a:t>sines</a:t>
            </a:r>
            <a:r>
              <a:rPr lang="en-US" b="1" dirty="0" smtClean="0">
                <a:latin typeface="Times New Roman" pitchFamily="18" charset="0"/>
                <a:cs typeface="Times New Roman" pitchFamily="18" charset="0"/>
              </a:rPr>
              <a:t> and cosines):similarly</a:t>
            </a:r>
            <a:endParaRPr lang="de-DE" dirty="0"/>
          </a:p>
        </p:txBody>
      </p:sp>
      <p:pic>
        <p:nvPicPr>
          <p:cNvPr id="6148" name="Picture 4"/>
          <p:cNvPicPr>
            <a:picLocks noChangeAspect="1" noChangeArrowheads="1"/>
          </p:cNvPicPr>
          <p:nvPr/>
        </p:nvPicPr>
        <p:blipFill>
          <a:blip r:embed="rId7"/>
          <a:srcRect/>
          <a:stretch>
            <a:fillRect/>
          </a:stretch>
        </p:blipFill>
        <p:spPr bwMode="auto">
          <a:xfrm>
            <a:off x="500034" y="5000636"/>
            <a:ext cx="2419350" cy="56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5720" y="714356"/>
            <a:ext cx="3500462" cy="785818"/>
          </a:xfrm>
        </p:spPr>
        <p:txBody>
          <a:bodyPr>
            <a:normAutofit/>
          </a:bodyPr>
          <a:lstStyle/>
          <a:p>
            <a:pPr>
              <a:buNone/>
            </a:pPr>
            <a:r>
              <a:rPr lang="en-US" sz="2000" b="1" dirty="0" smtClean="0">
                <a:latin typeface="Times New Roman" pitchFamily="18" charset="0"/>
                <a:cs typeface="Times New Roman" pitchFamily="18" charset="0"/>
              </a:rPr>
              <a:t>Trigonometric</a:t>
            </a:r>
            <a:r>
              <a:rPr lang="en-US" sz="2000" dirty="0" smtClean="0"/>
              <a:t> </a:t>
            </a:r>
            <a:r>
              <a:rPr lang="en-US" sz="2000" b="1" dirty="0" smtClean="0">
                <a:latin typeface="Times New Roman" pitchFamily="18" charset="0"/>
                <a:cs typeface="Times New Roman" pitchFamily="18" charset="0"/>
              </a:rPr>
              <a:t>Fourier Series </a:t>
            </a:r>
            <a:endParaRPr lang="de-DE" sz="20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A4CAB9-2CAA-4EC9-883E-064A8A7AA0AD}" type="datetime1">
              <a:rPr lang="en-US" smtClean="0"/>
              <a:pPr/>
              <a:t>8/4/2014</a:t>
            </a:fld>
            <a:endParaRPr lang="en-US" dirty="0"/>
          </a:p>
        </p:txBody>
      </p:sp>
      <p:sp>
        <p:nvSpPr>
          <p:cNvPr id="5" name="Footer Placeholder 4"/>
          <p:cNvSpPr>
            <a:spLocks noGrp="1"/>
          </p:cNvSpPr>
          <p:nvPr>
            <p:ph type="ftr" sz="quarter" idx="11"/>
          </p:nvPr>
        </p:nvSpPr>
        <p:spPr/>
        <p:txBody>
          <a:bodyPr/>
          <a:lstStyle/>
          <a:p>
            <a:r>
              <a:rPr lang="en-US" dirty="0" smtClean="0"/>
              <a:t>Dr. A. </a:t>
            </a:r>
            <a:r>
              <a:rPr lang="en-US" dirty="0" err="1" smtClean="0"/>
              <a:t>Barghouthi</a:t>
            </a:r>
            <a:endParaRPr lang="en-US" dirty="0"/>
          </a:p>
        </p:txBody>
      </p:sp>
      <p:sp>
        <p:nvSpPr>
          <p:cNvPr id="6" name="Slide Number Placeholder 5"/>
          <p:cNvSpPr>
            <a:spLocks noGrp="1"/>
          </p:cNvSpPr>
          <p:nvPr>
            <p:ph type="sldNum" sz="quarter" idx="12"/>
          </p:nvPr>
        </p:nvSpPr>
        <p:spPr/>
        <p:txBody>
          <a:bodyPr/>
          <a:lstStyle/>
          <a:p>
            <a:fld id="{A3486467-AF7F-44E4-8B61-4E588B0FE450}" type="slidenum">
              <a:rPr lang="en-US" smtClean="0"/>
              <a:pPr/>
              <a:t>9</a:t>
            </a:fld>
            <a:endParaRPr lang="en-US"/>
          </a:p>
        </p:txBody>
      </p:sp>
      <p:cxnSp>
        <p:nvCxnSpPr>
          <p:cNvPr id="9" name="Straight Connector 8"/>
          <p:cNvCxnSpPr/>
          <p:nvPr/>
        </p:nvCxnSpPr>
        <p:spPr>
          <a:xfrm rot="10800000">
            <a:off x="428596" y="1071546"/>
            <a:ext cx="3143272" cy="1588"/>
          </a:xfrm>
          <a:prstGeom prst="line">
            <a:avLst/>
          </a:prstGeom>
          <a:ln w="19050">
            <a:solidFill>
              <a:srgbClr val="5AAC5A"/>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a:srcRect/>
          <a:stretch>
            <a:fillRect/>
          </a:stretch>
        </p:blipFill>
        <p:spPr bwMode="auto">
          <a:xfrm>
            <a:off x="357158" y="1214422"/>
            <a:ext cx="3733800" cy="581025"/>
          </a:xfrm>
          <a:prstGeom prst="rect">
            <a:avLst/>
          </a:prstGeom>
          <a:noFill/>
          <a:ln w="9525">
            <a:noFill/>
            <a:miter lim="800000"/>
            <a:headEnd/>
            <a:tailEnd/>
          </a:ln>
          <a:effectLst/>
        </p:spPr>
      </p:pic>
      <p:sp>
        <p:nvSpPr>
          <p:cNvPr id="17" name="Rectangle 16"/>
          <p:cNvSpPr/>
          <p:nvPr/>
        </p:nvSpPr>
        <p:spPr>
          <a:xfrm>
            <a:off x="285721" y="1785926"/>
            <a:ext cx="8643998" cy="1200329"/>
          </a:xfrm>
          <a:prstGeom prst="rect">
            <a:avLst/>
          </a:prstGeom>
        </p:spPr>
        <p:txBody>
          <a:bodyPr wrap="square">
            <a:spAutoFit/>
          </a:bodyPr>
          <a:lstStyle/>
          <a:p>
            <a:r>
              <a:rPr lang="en-US" b="1" dirty="0" smtClean="0">
                <a:latin typeface="Times New Roman" pitchFamily="18" charset="0"/>
                <a:cs typeface="Times New Roman" pitchFamily="18" charset="0"/>
              </a:rPr>
              <a:t>Convergence criteria: If the periodic signal satisfies </a:t>
            </a:r>
            <a:r>
              <a:rPr lang="en-US" b="1" dirty="0" err="1" smtClean="0">
                <a:latin typeface="Times New Roman" pitchFamily="18" charset="0"/>
                <a:cs typeface="Times New Roman" pitchFamily="18" charset="0"/>
              </a:rPr>
              <a:t>Dirichlet’s</a:t>
            </a:r>
            <a:r>
              <a:rPr lang="en-US" b="1" dirty="0" smtClean="0">
                <a:latin typeface="Times New Roman" pitchFamily="18" charset="0"/>
                <a:cs typeface="Times New Roman" pitchFamily="18" charset="0"/>
              </a:rPr>
              <a:t> conditions. At continuity point the representation converges with zero error. At discontinuous point the Gibb’s Phenomenon is noticed were there is always oscillation near the discontinuity. At discontinuity the representation converges to the average value.</a:t>
            </a:r>
          </a:p>
        </p:txBody>
      </p:sp>
      <p:pic>
        <p:nvPicPr>
          <p:cNvPr id="7170" name="Picture 2"/>
          <p:cNvPicPr>
            <a:picLocks noChangeAspect="1" noChangeArrowheads="1"/>
          </p:cNvPicPr>
          <p:nvPr/>
        </p:nvPicPr>
        <p:blipFill>
          <a:blip r:embed="rId4"/>
          <a:srcRect/>
          <a:stretch>
            <a:fillRect/>
          </a:stretch>
        </p:blipFill>
        <p:spPr bwMode="auto">
          <a:xfrm>
            <a:off x="1285852" y="3429000"/>
            <a:ext cx="5972175" cy="156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On-screen Show (4:3)</PresentationFormat>
  <Paragraphs>210</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CD-STAR</dc:creator>
  <cp:lastModifiedBy>Atheer</cp:lastModifiedBy>
  <cp:revision>1464</cp:revision>
  <dcterms:created xsi:type="dcterms:W3CDTF">2013-08-29T10:52:51Z</dcterms:created>
  <dcterms:modified xsi:type="dcterms:W3CDTF">2014-08-04T17:36:31Z</dcterms:modified>
</cp:coreProperties>
</file>