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1"/>
  </p:notesMasterIdLst>
  <p:sldIdLst>
    <p:sldId id="283" r:id="rId3"/>
    <p:sldId id="287" r:id="rId4"/>
    <p:sldId id="290" r:id="rId5"/>
    <p:sldId id="289" r:id="rId6"/>
    <p:sldId id="288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2" r:id="rId44"/>
    <p:sldId id="301" r:id="rId45"/>
    <p:sldId id="303" r:id="rId46"/>
    <p:sldId id="304" r:id="rId47"/>
    <p:sldId id="306" r:id="rId48"/>
    <p:sldId id="305" r:id="rId49"/>
    <p:sldId id="33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AC5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03" autoAdjust="0"/>
    <p:restoredTop sz="94660"/>
  </p:normalViewPr>
  <p:slideViewPr>
    <p:cSldViewPr>
      <p:cViewPr>
        <p:scale>
          <a:sx n="80" d="100"/>
          <a:sy n="80" d="100"/>
        </p:scale>
        <p:origin x="-85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C9EE1-314A-4260-BF04-3B1AF969F382}" type="datetimeFigureOut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A3C8-D2DB-4E47-8797-1BE3FC4540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DA3C8-D2DB-4E47-8797-1BE3FC4540F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C931-9DB9-45BD-B139-3E69C8BF99DD}" type="datetime1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93478-98FC-4E7C-AEBC-9155532B59E1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4A74-D07C-488C-929B-D396877EDF04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E247-46B7-4FDB-A16F-6D51B658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F21C-2896-4725-956D-832C62CBD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EF95-9C3A-4271-ACEC-6875CCF36C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BE0F5-4FAF-4732-98A8-8BFC4190D341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799F-29D5-4EC0-89D4-D590A824CEE0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5713-8A4E-4F94-A799-45A35F3AA148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57A1-B14C-4F51-9FED-CE132B5485A0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E14B2-8E5E-4BCB-AF6A-251635CE1115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B4C24F-AD20-49AC-A828-B1E3E8701D23}" type="datetime1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486467-AF7F-44E4-8B61-4E588B0FE45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ZUlogosmall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"/>
            <a:ext cx="164304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0" y="642918"/>
            <a:ext cx="9144000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10800000">
            <a:off x="-32" y="6356369"/>
            <a:ext cx="9144000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3357554" y="21429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Signals &amp; Systems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C8F6-79DD-463E-A3CE-A5A6FDF654E5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DDE4-06C0-4294-A9CA-CD63CFF16828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2994-5DB8-43B0-8B2C-EC260AD43A2F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76B1-09AF-49E4-BEB6-D5E583C545BD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EE60-6EBC-4C41-8918-A281BB62C54F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23AA9-18FB-4D37-ABD0-6BB121CB0003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D051-9E4D-4ACD-A852-CC2EAD7E5269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B0F4-0571-4D48-AE44-3A64F7463F50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465B-20E7-48EC-878B-45EFC70061A0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E4B8-9221-461A-AB19-3A27D0024CE5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A2C-37DD-431C-8461-E8A10C310046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F47E-40CF-4F87-9607-56671D26D5F2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2108-D025-407E-835C-ED2FB54651A9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AE8E-F6D8-4E85-B942-0AABF0942A7B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6467-AF7F-44E4-8B61-4E588B0FE4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D6A00-032A-462B-B2D0-90B56BDB007A}" type="datetime1">
              <a:rPr lang="en-US" smtClean="0"/>
              <a:pPr/>
              <a:t>8/15/2014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A. Barghouthi &amp; Mr. M. Al-jubeh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1730-726D-4E69-AA74-37D0DDA88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643446"/>
            <a:ext cx="6272234" cy="428628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Instructor :  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Atheer Barghouthi </a:t>
            </a:r>
          </a:p>
        </p:txBody>
      </p:sp>
      <p:pic>
        <p:nvPicPr>
          <p:cNvPr id="4" name="Picture 3" descr="BZUlogo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1"/>
            <a:ext cx="171448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728" y="4967599"/>
            <a:ext cx="2954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Date         </a:t>
            </a:r>
            <a:r>
              <a:rPr lang="de-DE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 13.08.2014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0" y="642918"/>
            <a:ext cx="9144000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0" y="6356369"/>
            <a:ext cx="9144000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57422" y="328612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3 Credit Hours</a:t>
            </a:r>
          </a:p>
          <a:p>
            <a:pPr algn="ctr"/>
            <a:r>
              <a:rPr lang="de-DE" sz="2000" dirty="0" smtClean="0">
                <a:latin typeface="Arial" pitchFamily="34" charset="0"/>
                <a:cs typeface="Arial" pitchFamily="34" charset="0"/>
              </a:rPr>
              <a:t>Summer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Semester 2014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7356" y="214290"/>
            <a:ext cx="4860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Electrical Engineering Department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571612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Signals &amp; Systems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ENEE 334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865D-8D7A-4267-A747-1880C91488B9}" type="datetime1">
              <a:rPr lang="en-US" smtClean="0"/>
              <a:pPr/>
              <a:t>8/15/2014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55E7B-03AE-4BA6-B31D-EA673E06BECE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If </a:t>
            </a:r>
            <a:r>
              <a:rPr lang="en-US" altLang="zh-CN" sz="2000" i="1" smtClean="0">
                <a:ea typeface="SimSun" pitchFamily="2" charset="-122"/>
              </a:rPr>
              <a:t>R</a:t>
            </a:r>
            <a:r>
              <a:rPr lang="en-US" altLang="zh-CN" sz="2000" i="1" baseline="-25000" smtClean="0">
                <a:ea typeface="SimSun" pitchFamily="2" charset="-122"/>
              </a:rPr>
              <a:t>s</a:t>
            </a:r>
            <a:r>
              <a:rPr lang="en-US" altLang="zh-CN" sz="2000" i="1" smtClean="0">
                <a:ea typeface="SimSun" pitchFamily="2" charset="-122"/>
              </a:rPr>
              <a:t> &lt; 2B</a:t>
            </a:r>
            <a:r>
              <a:rPr lang="en-US" altLang="zh-CN" sz="2000" smtClean="0">
                <a:ea typeface="SimSun" pitchFamily="2" charset="-122"/>
              </a:rPr>
              <a:t>, </a:t>
            </a:r>
            <a:r>
              <a:rPr lang="en-US" altLang="zh-CN" sz="2000" b="1" i="1" smtClean="0">
                <a:solidFill>
                  <a:schemeClr val="hlink"/>
                </a:solidFill>
                <a:ea typeface="SimSun" pitchFamily="2" charset="-122"/>
              </a:rPr>
              <a:t>aliasing</a:t>
            </a:r>
            <a:r>
              <a:rPr lang="en-US" altLang="zh-CN" sz="2000" b="1" i="1" smtClean="0">
                <a:ea typeface="SimSun" pitchFamily="2" charset="-122"/>
              </a:rPr>
              <a:t> </a:t>
            </a:r>
            <a:r>
              <a:rPr lang="en-US" altLang="zh-CN" sz="2000" smtClean="0">
                <a:ea typeface="SimSun" pitchFamily="2" charset="-122"/>
              </a:rPr>
              <a:t>(overlapping of the spectra) results</a:t>
            </a:r>
          </a:p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If signal is not strictly bandlimited, then it must be passed through </a:t>
            </a:r>
            <a:r>
              <a:rPr lang="en-US" altLang="zh-CN" sz="2000" b="1" i="1" smtClean="0">
                <a:solidFill>
                  <a:schemeClr val="hlink"/>
                </a:solidFill>
                <a:ea typeface="SimSun" pitchFamily="2" charset="-122"/>
              </a:rPr>
              <a:t>Low Pass Filter</a:t>
            </a:r>
            <a:r>
              <a:rPr lang="en-US" altLang="zh-CN" sz="2000" b="1" i="1" smtClean="0">
                <a:ea typeface="SimSun" pitchFamily="2" charset="-122"/>
              </a:rPr>
              <a:t> </a:t>
            </a:r>
            <a:r>
              <a:rPr lang="en-US" altLang="zh-CN" sz="2000" smtClean="0">
                <a:ea typeface="SimSun" pitchFamily="2" charset="-122"/>
              </a:rPr>
              <a:t>(LPF) before sampling</a:t>
            </a:r>
          </a:p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Fundamental Rule of Sampling (Nyquist Criterion)</a:t>
            </a:r>
          </a:p>
          <a:p>
            <a:pPr lvl="1" eaLnBrk="1" hangingPunct="1"/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The value of the sampling frequency f</a:t>
            </a:r>
            <a:r>
              <a:rPr lang="en-US" altLang="zh-CN" sz="2000" baseline="-10000" smtClean="0">
                <a:solidFill>
                  <a:srgbClr val="000000"/>
                </a:solidFill>
                <a:ea typeface="SimSun" pitchFamily="2" charset="-122"/>
              </a:rPr>
              <a:t>s</a:t>
            </a: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 must be greater than twice the highest signal frequency f</a:t>
            </a:r>
            <a:r>
              <a:rPr lang="en-US" altLang="zh-CN" sz="2000" baseline="-10000" smtClean="0">
                <a:solidFill>
                  <a:srgbClr val="000000"/>
                </a:solidFill>
                <a:ea typeface="SimSun" pitchFamily="2" charset="-122"/>
              </a:rPr>
              <a:t>max</a:t>
            </a: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 of the signal</a:t>
            </a:r>
          </a:p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Types of sampling</a:t>
            </a:r>
          </a:p>
          <a:p>
            <a:pPr lvl="1" eaLnBrk="1" hangingPunct="1"/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Ideal Sampling</a:t>
            </a:r>
          </a:p>
          <a:p>
            <a:pPr lvl="1" eaLnBrk="1" hangingPunct="1"/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Natural Sampling</a:t>
            </a:r>
          </a:p>
          <a:p>
            <a:pPr lvl="1" eaLnBrk="1" hangingPunct="1"/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Flat-Top Sampling</a:t>
            </a:r>
          </a:p>
          <a:p>
            <a:pPr eaLnBrk="1" hangingPunct="1"/>
            <a:endParaRPr lang="en-US" altLang="zh-CN" sz="2000" smtClean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en-US" altLang="zh-CN" sz="20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39303-7574-4188-A293-3D21A23CAE50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Ideal Sampling 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( or Impulse Sampling)</a:t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pic>
        <p:nvPicPr>
          <p:cNvPr id="3078" name="Picture 3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209800"/>
            <a:ext cx="5105400" cy="1143000"/>
          </a:xfrm>
        </p:spPr>
      </p:pic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143000"/>
            <a:ext cx="8305800" cy="10668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Is </a:t>
            </a:r>
            <a:r>
              <a:rPr lang="en-US" altLang="zh-CN" sz="2000" smtClean="0">
                <a:ea typeface="SimSun" pitchFamily="2" charset="-122"/>
              </a:rPr>
              <a:t>accomplished by the multiplication of the signal </a:t>
            </a:r>
            <a:r>
              <a:rPr lang="en-US" altLang="zh-CN" sz="2000" i="1" smtClean="0">
                <a:ea typeface="SimSun" pitchFamily="2" charset="-122"/>
              </a:rPr>
              <a:t>x(t) </a:t>
            </a:r>
            <a:r>
              <a:rPr lang="en-US" altLang="zh-CN" sz="2000" smtClean="0">
                <a:ea typeface="SimSun" pitchFamily="2" charset="-122"/>
              </a:rPr>
              <a:t>by the uniform train of impulses (comb function)</a:t>
            </a:r>
          </a:p>
          <a:p>
            <a:pPr eaLnBrk="1" hangingPunct="1"/>
            <a:r>
              <a:rPr lang="en-US" altLang="zh-CN" sz="2000" smtClean="0">
                <a:ea typeface="SimSun" pitchFamily="2" charset="-122"/>
              </a:rPr>
              <a:t>Consider the instantaneous sampling of the analog signal </a:t>
            </a:r>
            <a:r>
              <a:rPr lang="en-US" altLang="zh-CN" sz="2000" i="1" smtClean="0">
                <a:ea typeface="SimSun" pitchFamily="2" charset="-122"/>
              </a:rPr>
              <a:t>x(t)</a:t>
            </a:r>
            <a:endParaRPr lang="en-US" altLang="zh-CN" sz="2000" smtClean="0">
              <a:ea typeface="SimSun" pitchFamily="2" charset="-122"/>
            </a:endParaRP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533400" y="3429000"/>
            <a:ext cx="830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Train of impulse functions select sample values at regular intervals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Fourier Series representation:</a:t>
            </a: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905000" y="3886200"/>
          <a:ext cx="2981325" cy="914400"/>
        </p:xfrm>
        <a:graphic>
          <a:graphicData uri="http://schemas.openxmlformats.org/presentationml/2006/ole">
            <p:oleObj spid="_x0000_s105474" name="Equation" r:id="rId4" imgW="1549080" imgH="431640" progId="Equation.DSMT4">
              <p:embed/>
            </p:oleObj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990600" y="5257800"/>
          <a:ext cx="5626100" cy="892175"/>
        </p:xfrm>
        <a:graphic>
          <a:graphicData uri="http://schemas.openxmlformats.org/presentationml/2006/ole">
            <p:oleObj spid="_x0000_s105475" name="Equation" r:id="rId5" imgW="24256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CF2EC-7E6F-49BA-8B63-FD6A9E191059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Ideal Sampling 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( or Impulse Sampling)</a:t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7772400" cy="3352800"/>
          </a:xfrm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This shows that the Fourier Transform of the sampled signal is the Fourier Transform of the original signal at rate of </a:t>
            </a:r>
            <a:r>
              <a:rPr lang="en-US" altLang="zh-CN" sz="2000" i="1">
                <a:ea typeface="SimSun" pitchFamily="2" charset="-122"/>
              </a:rPr>
              <a:t>1/T</a:t>
            </a:r>
            <a:r>
              <a:rPr lang="en-US" altLang="zh-CN" sz="2000" i="1" baseline="-25000">
                <a:ea typeface="SimSun" pitchFamily="2" charset="-122"/>
              </a:rPr>
              <a:t>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zh-CN" altLang="en-US" sz="200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B0BC2-9055-439C-8628-FFF7441FEE40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Ideal Sampling 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( or Impulse Sampling)</a:t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0668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As long as </a:t>
            </a:r>
            <a:r>
              <a:rPr lang="en-US" altLang="zh-CN" sz="2000" i="1" smtClean="0">
                <a:ea typeface="SimSun" pitchFamily="2" charset="-122"/>
              </a:rPr>
              <a:t>f</a:t>
            </a:r>
            <a:r>
              <a:rPr lang="en-US" altLang="zh-CN" sz="2000" i="1" baseline="-25000" smtClean="0">
                <a:ea typeface="SimSun" pitchFamily="2" charset="-122"/>
              </a:rPr>
              <a:t>s</a:t>
            </a:r>
            <a:r>
              <a:rPr lang="en-US" altLang="zh-CN" sz="2000" i="1" smtClean="0">
                <a:ea typeface="SimSun" pitchFamily="2" charset="-122"/>
              </a:rPr>
              <a:t>&gt; 2f</a:t>
            </a:r>
            <a:r>
              <a:rPr lang="en-US" altLang="zh-CN" sz="2000" i="1" baseline="-25000" smtClean="0">
                <a:ea typeface="SimSun" pitchFamily="2" charset="-122"/>
              </a:rPr>
              <a:t>m</a:t>
            </a:r>
            <a:r>
              <a:rPr lang="en-US" altLang="zh-CN" sz="2000" i="1" smtClean="0">
                <a:ea typeface="SimSun" pitchFamily="2" charset="-122"/>
              </a:rPr>
              <a:t>,</a:t>
            </a:r>
            <a:r>
              <a:rPr lang="en-US" altLang="zh-CN" sz="2000" smtClean="0">
                <a:ea typeface="SimSun" pitchFamily="2" charset="-122"/>
              </a:rPr>
              <a:t>no overlap of repeated replicas </a:t>
            </a:r>
            <a:r>
              <a:rPr lang="en-US" altLang="zh-CN" sz="2000" i="1" smtClean="0">
                <a:ea typeface="SimSun" pitchFamily="2" charset="-122"/>
              </a:rPr>
              <a:t>X(f - n/T</a:t>
            </a:r>
            <a:r>
              <a:rPr lang="en-US" altLang="zh-CN" sz="2000" i="1" baseline="-25000" smtClean="0">
                <a:ea typeface="SimSun" pitchFamily="2" charset="-122"/>
              </a:rPr>
              <a:t>s</a:t>
            </a:r>
            <a:r>
              <a:rPr lang="en-US" altLang="zh-CN" sz="2000" i="1" smtClean="0">
                <a:ea typeface="SimSun" pitchFamily="2" charset="-122"/>
              </a:rPr>
              <a:t>) </a:t>
            </a:r>
            <a:r>
              <a:rPr lang="en-US" altLang="zh-CN" sz="2000" smtClean="0">
                <a:ea typeface="SimSun" pitchFamily="2" charset="-122"/>
              </a:rPr>
              <a:t>will occur in </a:t>
            </a:r>
            <a:r>
              <a:rPr lang="en-US" altLang="zh-CN" sz="2000" i="1" smtClean="0">
                <a:ea typeface="SimSun" pitchFamily="2" charset="-122"/>
              </a:rPr>
              <a:t>X</a:t>
            </a:r>
            <a:r>
              <a:rPr lang="en-US" altLang="zh-CN" sz="2000" i="1" baseline="-25000" smtClean="0">
                <a:ea typeface="SimSun" pitchFamily="2" charset="-122"/>
              </a:rPr>
              <a:t>s</a:t>
            </a:r>
            <a:r>
              <a:rPr lang="en-US" altLang="zh-CN" sz="2000" i="1" smtClean="0">
                <a:ea typeface="SimSun" pitchFamily="2" charset="-122"/>
              </a:rPr>
              <a:t>(f)</a:t>
            </a:r>
          </a:p>
          <a:p>
            <a:pPr eaLnBrk="1" hangingPunct="1"/>
            <a:r>
              <a:rPr lang="en-US" altLang="zh-CN" sz="2000" smtClean="0">
                <a:ea typeface="SimSun" pitchFamily="2" charset="-122"/>
              </a:rPr>
              <a:t>Minimum Sampling Condition:	</a:t>
            </a:r>
          </a:p>
          <a:p>
            <a:pPr eaLnBrk="1" hangingPunct="1"/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8305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zh-CN" altLang="en-US" sz="2100" b="1">
                <a:latin typeface="TimesNewRoman,Bold" charset="0"/>
                <a:ea typeface="SimSun" pitchFamily="2" charset="-122"/>
              </a:rPr>
              <a:t>   </a:t>
            </a:r>
            <a:r>
              <a:rPr lang="en-US" altLang="zh-CN" sz="2100" b="1">
                <a:latin typeface="TimesNewRoman,Bold" charset="0"/>
                <a:ea typeface="SimSun" pitchFamily="2" charset="-122"/>
              </a:rPr>
              <a:t>Sampling Theorem: 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A finite energy function </a:t>
            </a:r>
            <a:r>
              <a:rPr lang="en-US" altLang="zh-CN" sz="2100" i="1">
                <a:latin typeface="TimesNewRoman,Italic" charset="0"/>
                <a:ea typeface="SimSun" pitchFamily="2" charset="-122"/>
              </a:rPr>
              <a:t>x(t) 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can be completely    </a:t>
            </a:r>
            <a:r>
              <a:rPr lang="en-US" altLang="zh-CN" sz="2100" b="1" i="1">
                <a:latin typeface="TimesNewRoman,BoldItalic" charset="0"/>
                <a:ea typeface="SimSun" pitchFamily="2" charset="-122"/>
              </a:rPr>
              <a:t>reconstructed 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from its sampled value </a:t>
            </a:r>
            <a:r>
              <a:rPr lang="en-US" altLang="zh-CN" sz="2100" i="1">
                <a:latin typeface="TimesNewRoman,Italic" charset="0"/>
                <a:ea typeface="SimSun" pitchFamily="2" charset="-122"/>
              </a:rPr>
              <a:t>x(nTs) </a:t>
            </a:r>
            <a:r>
              <a:rPr lang="en-US" altLang="zh-CN" sz="2100">
                <a:latin typeface="Times New Roman" pitchFamily="18" charset="0"/>
                <a:ea typeface="SimSun" pitchFamily="2" charset="-122"/>
              </a:rPr>
              <a:t>with</a:t>
            </a:r>
            <a:endParaRPr lang="en-US" altLang="zh-CN" sz="2100">
              <a:ea typeface="SimSun" pitchFamily="2" charset="-122"/>
            </a:endParaRPr>
          </a:p>
        </p:txBody>
      </p:sp>
      <p:sp>
        <p:nvSpPr>
          <p:cNvPr id="4106" name="Text Box 5"/>
          <p:cNvSpPr txBox="1">
            <a:spLocks noChangeArrowheads="1"/>
          </p:cNvSpPr>
          <p:nvPr/>
        </p:nvSpPr>
        <p:spPr bwMode="auto">
          <a:xfrm>
            <a:off x="3657600" y="5715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100" b="1">
                <a:solidFill>
                  <a:schemeClr val="hlink"/>
                </a:solidFill>
                <a:latin typeface="Times New Roman" pitchFamily="18" charset="0"/>
                <a:ea typeface="SimSun" pitchFamily="2" charset="-122"/>
              </a:rPr>
              <a:t>provided that =&gt;</a:t>
            </a:r>
            <a:endParaRPr lang="en-US" altLang="zh-CN" sz="2100" b="1">
              <a:solidFill>
                <a:schemeClr val="hlink"/>
              </a:solidFill>
              <a:ea typeface="SimSun" pitchFamily="2" charset="-12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1447800"/>
            <a:ext cx="4038600" cy="914400"/>
            <a:chOff x="2880" y="912"/>
            <a:chExt cx="2544" cy="576"/>
          </a:xfrm>
        </p:grpSpPr>
        <p:graphicFrame>
          <p:nvGraphicFramePr>
            <p:cNvPr id="4101" name="Object 7"/>
            <p:cNvGraphicFramePr>
              <a:graphicFrameLocks noChangeAspect="1"/>
            </p:cNvGraphicFramePr>
            <p:nvPr/>
          </p:nvGraphicFramePr>
          <p:xfrm>
            <a:off x="3024" y="1026"/>
            <a:ext cx="2280" cy="318"/>
          </p:xfrm>
          <a:graphic>
            <a:graphicData uri="http://schemas.openxmlformats.org/presentationml/2006/ole">
              <p:oleObj spid="_x0000_s106501" name="Equation" r:id="rId3" imgW="1638000" imgH="228600" progId="Equation.DSMT4">
                <p:embed/>
              </p:oleObj>
            </a:graphicData>
          </a:graphic>
        </p:graphicFrame>
        <p:sp>
          <p:nvSpPr>
            <p:cNvPr id="4110" name="Rectangle 8"/>
            <p:cNvSpPr>
              <a:spLocks noChangeArrowheads="1"/>
            </p:cNvSpPr>
            <p:nvPr/>
          </p:nvSpPr>
          <p:spPr bwMode="auto">
            <a:xfrm>
              <a:off x="2880" y="912"/>
              <a:ext cx="2544" cy="576"/>
            </a:xfrm>
            <a:prstGeom prst="rect">
              <a:avLst/>
            </a:prstGeom>
            <a:noFill/>
            <a:ln w="57150" cmpd="thinThick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533400" y="3013075"/>
          <a:ext cx="5029200" cy="1939925"/>
        </p:xfrm>
        <a:graphic>
          <a:graphicData uri="http://schemas.openxmlformats.org/presentationml/2006/ole">
            <p:oleObj spid="_x0000_s106498" name="Equation" r:id="rId4" imgW="2501640" imgH="965160" progId="Equation.DSMT4">
              <p:embed/>
            </p:oleObj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990600" y="4724400"/>
          <a:ext cx="4495800" cy="938213"/>
        </p:xfrm>
        <a:graphic>
          <a:graphicData uri="http://schemas.openxmlformats.org/presentationml/2006/ole">
            <p:oleObj spid="_x0000_s106499" name="Equation" r:id="rId5" imgW="2070000" imgH="431640" progId="Equation.DSMT4">
              <p:embed/>
            </p:oleObj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943600" y="5105400"/>
            <a:ext cx="2743200" cy="990600"/>
            <a:chOff x="3840" y="3264"/>
            <a:chExt cx="1728" cy="624"/>
          </a:xfrm>
        </p:grpSpPr>
        <p:graphicFrame>
          <p:nvGraphicFramePr>
            <p:cNvPr id="4100" name="Object 12"/>
            <p:cNvGraphicFramePr>
              <a:graphicFrameLocks noChangeAspect="1"/>
            </p:cNvGraphicFramePr>
            <p:nvPr/>
          </p:nvGraphicFramePr>
          <p:xfrm>
            <a:off x="4080" y="3288"/>
            <a:ext cx="1176" cy="579"/>
          </p:xfrm>
          <a:graphic>
            <a:graphicData uri="http://schemas.openxmlformats.org/presentationml/2006/ole">
              <p:oleObj spid="_x0000_s106500" name="Equation" r:id="rId6" imgW="876240" imgH="431640" progId="Equation.DSMT4">
                <p:embed/>
              </p:oleObj>
            </a:graphicData>
          </a:graphic>
        </p:graphicFrame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3840" y="3264"/>
              <a:ext cx="1728" cy="624"/>
            </a:xfrm>
            <a:prstGeom prst="rect">
              <a:avLst/>
            </a:prstGeom>
            <a:noFill/>
            <a:ln w="57150" cmpd="thinThick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769E2-5E29-447C-B3A5-30D7725F8B5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Ideal Sampling 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( or Impulse Sampling)</a:t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7772400" cy="3429000"/>
          </a:xfrm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This means that the output is simply the replication of the original signal at discrete intervals, e.g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72152-946D-4AE7-AA8A-FA03EC3121C7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6477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304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1900" i="1">
                <a:ea typeface="SimSun" pitchFamily="2" charset="-122"/>
              </a:rPr>
              <a:t>T</a:t>
            </a:r>
            <a:r>
              <a:rPr lang="en-US" altLang="zh-CN" sz="1900" i="1" baseline="-25000">
                <a:ea typeface="SimSun" pitchFamily="2" charset="-122"/>
              </a:rPr>
              <a:t>s</a:t>
            </a:r>
            <a:r>
              <a:rPr lang="en-US" altLang="zh-CN" sz="1900" i="1">
                <a:ea typeface="SimSun" pitchFamily="2" charset="-122"/>
              </a:rPr>
              <a:t> </a:t>
            </a:r>
            <a:r>
              <a:rPr lang="en-US" altLang="zh-CN" sz="1900">
                <a:ea typeface="SimSun" pitchFamily="2" charset="-122"/>
              </a:rPr>
              <a:t>is called the </a:t>
            </a:r>
            <a:r>
              <a:rPr lang="en-US" altLang="zh-CN" sz="1900" b="1" i="1">
                <a:ea typeface="SimSun" pitchFamily="2" charset="-122"/>
              </a:rPr>
              <a:t>Nyquist interval: </a:t>
            </a:r>
            <a:r>
              <a:rPr lang="en-US" altLang="zh-CN" sz="2100">
                <a:ea typeface="SimSun" pitchFamily="2" charset="-122"/>
              </a:rPr>
              <a:t>It is the longest time interval that can be used for sampling a bandlimited signal and still allow reconstruction of the signal at the receiver without distortion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E5E81-FE7E-4267-9FF2-126342056AFE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Practical 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pic>
        <p:nvPicPr>
          <p:cNvPr id="5125" name="Picture 3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/>
          <a:srcRect l="42857"/>
          <a:stretch>
            <a:fillRect/>
          </a:stretch>
        </p:blipFill>
        <p:spPr>
          <a:xfrm>
            <a:off x="4038600" y="2971800"/>
            <a:ext cx="4267200" cy="1600200"/>
          </a:xfrm>
        </p:spPr>
      </p:pic>
      <p:sp>
        <p:nvSpPr>
          <p:cNvPr id="51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066800"/>
            <a:ext cx="83820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In practice we cannot perform ideal sampling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500" smtClean="0">
                <a:ea typeface="SimSun" pitchFamily="2" charset="-122"/>
              </a:rPr>
              <a:t>It is practically difficult to create a train of impulses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Thus a non-ideal approach to sampling must be used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We can approximate a train of impulses using a train of very thin rectangular pulses: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533400" y="4875213"/>
            <a:ext cx="7391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ea typeface="SimSun" pitchFamily="2" charset="-122"/>
              </a:rPr>
              <a:t>Note: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 Fourier Transform of impulse train is another impulse train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 Convolution with an impulse train is a shifting operation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836613" y="3382963"/>
          <a:ext cx="2962275" cy="884237"/>
        </p:xfrm>
        <a:graphic>
          <a:graphicData uri="http://schemas.openxmlformats.org/presentationml/2006/ole">
            <p:oleObj spid="_x0000_s107522" name="Equation" r:id="rId4" imgW="14475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8063E-4961-40D9-BB66-B6824605BC1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Natural 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pic>
        <p:nvPicPr>
          <p:cNvPr id="6153" name="Picture 3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838200"/>
            <a:ext cx="5105400" cy="5257800"/>
          </a:xfrm>
        </p:spPr>
      </p:pic>
      <p:sp>
        <p:nvSpPr>
          <p:cNvPr id="61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838200"/>
            <a:ext cx="3733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000" smtClean="0">
                <a:ea typeface="SimSun" pitchFamily="2" charset="-122"/>
              </a:rPr>
              <a:t>	</a:t>
            </a:r>
            <a:r>
              <a:rPr lang="en-US" altLang="zh-CN" sz="2000" smtClean="0">
                <a:ea typeface="SimSun" pitchFamily="2" charset="-122"/>
              </a:rPr>
              <a:t>If we multiply </a:t>
            </a:r>
            <a:r>
              <a:rPr lang="en-US" altLang="zh-CN" sz="2000" i="1" smtClean="0">
                <a:ea typeface="SimSun" pitchFamily="2" charset="-122"/>
              </a:rPr>
              <a:t>x(t) </a:t>
            </a:r>
            <a:r>
              <a:rPr lang="en-US" altLang="zh-CN" sz="2000" smtClean="0">
                <a:ea typeface="SimSun" pitchFamily="2" charset="-122"/>
              </a:rPr>
              <a:t>by a train of rectangular pulses </a:t>
            </a:r>
            <a:r>
              <a:rPr lang="en-US" altLang="zh-CN" sz="2000" i="1" smtClean="0">
                <a:ea typeface="SimSun" pitchFamily="2" charset="-122"/>
              </a:rPr>
              <a:t>x</a:t>
            </a:r>
            <a:r>
              <a:rPr lang="en-US" altLang="zh-CN" sz="2000" i="1" baseline="-25000" smtClean="0">
                <a:ea typeface="SimSun" pitchFamily="2" charset="-122"/>
              </a:rPr>
              <a:t>p</a:t>
            </a:r>
            <a:r>
              <a:rPr lang="en-US" altLang="zh-CN" sz="2000" i="1" smtClean="0">
                <a:ea typeface="SimSun" pitchFamily="2" charset="-122"/>
              </a:rPr>
              <a:t>(t)</a:t>
            </a:r>
            <a:r>
              <a:rPr lang="en-US" altLang="zh-CN" sz="2000" smtClean="0">
                <a:ea typeface="SimSun" pitchFamily="2" charset="-122"/>
              </a:rPr>
              <a:t>, we obtain a gated waveform that approximates the ideal sampled waveform, known as </a:t>
            </a:r>
            <a:r>
              <a:rPr lang="en-US" altLang="zh-CN" sz="2000" b="1" smtClean="0">
                <a:solidFill>
                  <a:schemeClr val="hlink"/>
                </a:solidFill>
                <a:ea typeface="SimSun" pitchFamily="2" charset="-122"/>
              </a:rPr>
              <a:t>natural sampling </a:t>
            </a:r>
            <a:r>
              <a:rPr lang="en-US" altLang="zh-CN" sz="2000" smtClean="0">
                <a:solidFill>
                  <a:schemeClr val="hlink"/>
                </a:solidFill>
                <a:ea typeface="SimSun" pitchFamily="2" charset="-122"/>
              </a:rPr>
              <a:t>or </a:t>
            </a:r>
            <a:r>
              <a:rPr lang="en-US" altLang="zh-CN" sz="2000" b="1" smtClean="0">
                <a:solidFill>
                  <a:schemeClr val="hlink"/>
                </a:solidFill>
                <a:ea typeface="SimSun" pitchFamily="2" charset="-122"/>
              </a:rPr>
              <a:t>gating</a:t>
            </a:r>
            <a:r>
              <a:rPr lang="en-US" altLang="zh-CN" sz="2000" b="1" smtClean="0">
                <a:ea typeface="SimSun" pitchFamily="2" charset="-122"/>
              </a:rPr>
              <a:t> (s</a:t>
            </a:r>
            <a:r>
              <a:rPr lang="en-US" altLang="zh-CN" sz="2000" smtClean="0">
                <a:ea typeface="SimSun" pitchFamily="2" charset="-122"/>
              </a:rPr>
              <a:t>ee Figure 2.8)</a:t>
            </a:r>
          </a:p>
          <a:p>
            <a:pPr eaLnBrk="1" hangingPunct="1"/>
            <a:endParaRPr lang="zh-CN" altLang="en-US" sz="2000" smtClean="0">
              <a:ea typeface="SimSun" pitchFamily="2" charset="-122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562600" y="3049588"/>
          <a:ext cx="2209800" cy="455612"/>
        </p:xfrm>
        <a:graphic>
          <a:graphicData uri="http://schemas.openxmlformats.org/presentationml/2006/ole">
            <p:oleObj spid="_x0000_s108546" name="Equation" r:id="rId4" imgW="1028520" imgH="241200" progId="Equation.DSMT4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5943600" y="3429000"/>
          <a:ext cx="2590800" cy="831850"/>
        </p:xfrm>
        <a:graphic>
          <a:graphicData uri="http://schemas.openxmlformats.org/presentationml/2006/ole">
            <p:oleObj spid="_x0000_s108547" name="Equation" r:id="rId5" imgW="1155600" imgH="431640" progId="Equation.DSMT4">
              <p:embed/>
            </p:oleObj>
          </a:graphicData>
        </a:graphic>
      </p:graphicFrame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5499100" y="4302125"/>
          <a:ext cx="3097213" cy="468313"/>
        </p:xfrm>
        <a:graphic>
          <a:graphicData uri="http://schemas.openxmlformats.org/presentationml/2006/ole">
            <p:oleObj spid="_x0000_s108548" name="Equation" r:id="rId6" imgW="1409400" imgH="241200" progId="Equation.DSMT4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881688" y="4648200"/>
          <a:ext cx="3019425" cy="812800"/>
        </p:xfrm>
        <a:graphic>
          <a:graphicData uri="http://schemas.openxmlformats.org/presentationml/2006/ole">
            <p:oleObj spid="_x0000_s108549" name="Equation" r:id="rId7" imgW="1333440" imgH="431640" progId="Equation.DSMT4">
              <p:embed/>
            </p:oleObj>
          </a:graphicData>
        </a:graphic>
      </p:graphicFrame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5867400" y="5381625"/>
          <a:ext cx="2667000" cy="788988"/>
        </p:xfrm>
        <a:graphic>
          <a:graphicData uri="http://schemas.openxmlformats.org/presentationml/2006/ole">
            <p:oleObj spid="_x0000_s108550" name="Equation" r:id="rId8" imgW="11682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0B991-AAF2-437D-8C3F-2014E7B03B88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Each pulse in </a:t>
            </a:r>
            <a:r>
              <a:rPr lang="en-US" altLang="zh-CN" sz="2000" i="1" dirty="0" err="1" smtClean="0">
                <a:ea typeface="SimSun" pitchFamily="2" charset="-122"/>
              </a:rPr>
              <a:t>x</a:t>
            </a:r>
            <a:r>
              <a:rPr lang="en-US" altLang="zh-CN" sz="2000" i="1" baseline="-25000" dirty="0" err="1" smtClean="0">
                <a:ea typeface="SimSun" pitchFamily="2" charset="-122"/>
              </a:rPr>
              <a:t>p</a:t>
            </a:r>
            <a:r>
              <a:rPr lang="en-US" altLang="zh-CN" sz="2000" i="1" dirty="0" smtClean="0">
                <a:ea typeface="SimSun" pitchFamily="2" charset="-122"/>
              </a:rPr>
              <a:t>(t) </a:t>
            </a:r>
            <a:r>
              <a:rPr lang="en-US" altLang="zh-CN" sz="2000" dirty="0" smtClean="0">
                <a:ea typeface="SimSun" pitchFamily="2" charset="-122"/>
              </a:rPr>
              <a:t>has width </a:t>
            </a:r>
            <a:r>
              <a:rPr lang="en-US" altLang="zh-CN" sz="2000" i="1" dirty="0" smtClean="0">
                <a:ea typeface="SimSun" pitchFamily="2" charset="-122"/>
              </a:rPr>
              <a:t>T </a:t>
            </a:r>
            <a:r>
              <a:rPr lang="en-US" altLang="zh-CN" sz="2000" dirty="0" smtClean="0">
                <a:ea typeface="SimSun" pitchFamily="2" charset="-122"/>
              </a:rPr>
              <a:t>and amplitude </a:t>
            </a:r>
            <a:r>
              <a:rPr lang="en-US" altLang="zh-CN" sz="2000" i="1" dirty="0" smtClean="0">
                <a:ea typeface="SimSun" pitchFamily="2" charset="-122"/>
              </a:rPr>
              <a:t>1/T</a:t>
            </a:r>
            <a:r>
              <a:rPr lang="en-US" altLang="zh-CN" sz="2000" i="1" baseline="-25000" dirty="0" smtClean="0">
                <a:ea typeface="SimSun" pitchFamily="2" charset="-122"/>
              </a:rPr>
              <a:t>s</a:t>
            </a:r>
            <a:endParaRPr lang="en-US" altLang="zh-CN" sz="2000" i="1" dirty="0" smtClean="0">
              <a:ea typeface="SimSun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The top of each pulse follows the variation of the signal being sampled</a:t>
            </a:r>
          </a:p>
          <a:p>
            <a:pPr eaLnBrk="1" hangingPunct="1"/>
            <a:r>
              <a:rPr lang="en-US" altLang="zh-CN" sz="2000" i="1" dirty="0" smtClean="0">
                <a:ea typeface="SimSun" pitchFamily="2" charset="-122"/>
              </a:rPr>
              <a:t>X</a:t>
            </a:r>
            <a:r>
              <a:rPr lang="en-US" altLang="zh-CN" sz="2000" i="1" baseline="-25000" dirty="0" smtClean="0">
                <a:ea typeface="SimSun" pitchFamily="2" charset="-122"/>
              </a:rPr>
              <a:t>s</a:t>
            </a:r>
            <a:r>
              <a:rPr lang="en-US" altLang="zh-CN" sz="2000" i="1" dirty="0" smtClean="0">
                <a:ea typeface="SimSun" pitchFamily="2" charset="-122"/>
              </a:rPr>
              <a:t> (f) </a:t>
            </a:r>
            <a:r>
              <a:rPr lang="en-US" altLang="zh-CN" sz="2000" dirty="0" smtClean="0">
                <a:ea typeface="SimSun" pitchFamily="2" charset="-122"/>
              </a:rPr>
              <a:t>is the replication of </a:t>
            </a:r>
            <a:r>
              <a:rPr lang="en-US" altLang="zh-CN" sz="2000" i="1" dirty="0" smtClean="0">
                <a:ea typeface="SimSun" pitchFamily="2" charset="-122"/>
              </a:rPr>
              <a:t>X(f) </a:t>
            </a:r>
            <a:r>
              <a:rPr lang="en-US" altLang="zh-CN" sz="2000" dirty="0" smtClean="0">
                <a:ea typeface="SimSun" pitchFamily="2" charset="-122"/>
              </a:rPr>
              <a:t>periodically every </a:t>
            </a:r>
            <a:r>
              <a:rPr lang="en-US" altLang="zh-CN" sz="2000" i="1" dirty="0" err="1" smtClean="0">
                <a:ea typeface="SimSun" pitchFamily="2" charset="-122"/>
              </a:rPr>
              <a:t>f</a:t>
            </a:r>
            <a:r>
              <a:rPr lang="en-US" altLang="zh-CN" sz="2000" i="1" baseline="-25000" dirty="0" err="1" smtClean="0">
                <a:ea typeface="SimSun" pitchFamily="2" charset="-122"/>
              </a:rPr>
              <a:t>s</a:t>
            </a:r>
            <a:r>
              <a:rPr lang="en-US" altLang="zh-CN" sz="2000" i="1" dirty="0" smtClean="0">
                <a:ea typeface="SimSun" pitchFamily="2" charset="-122"/>
              </a:rPr>
              <a:t> Hz</a:t>
            </a:r>
          </a:p>
          <a:p>
            <a:pPr eaLnBrk="1" hangingPunct="1"/>
            <a:r>
              <a:rPr lang="en-US" altLang="zh-CN" sz="2000" i="1" dirty="0" smtClean="0">
                <a:ea typeface="SimSun" pitchFamily="2" charset="-122"/>
              </a:rPr>
              <a:t>X</a:t>
            </a:r>
            <a:r>
              <a:rPr lang="en-US" altLang="zh-CN" sz="2000" i="1" baseline="-25000" dirty="0" smtClean="0">
                <a:ea typeface="SimSun" pitchFamily="2" charset="-122"/>
              </a:rPr>
              <a:t>s</a:t>
            </a:r>
            <a:r>
              <a:rPr lang="en-US" altLang="zh-CN" sz="2000" i="1" dirty="0" smtClean="0">
                <a:ea typeface="SimSun" pitchFamily="2" charset="-122"/>
              </a:rPr>
              <a:t> (f) </a:t>
            </a:r>
            <a:r>
              <a:rPr lang="en-US" altLang="zh-CN" sz="2000" dirty="0" smtClean="0">
                <a:ea typeface="SimSun" pitchFamily="2" charset="-122"/>
              </a:rPr>
              <a:t>is weighted by </a:t>
            </a:r>
            <a:r>
              <a:rPr lang="en-US" altLang="zh-CN" sz="2000" i="1" dirty="0" err="1" smtClean="0">
                <a:ea typeface="SimSun" pitchFamily="2" charset="-122"/>
              </a:rPr>
              <a:t>C</a:t>
            </a:r>
            <a:r>
              <a:rPr lang="en-US" altLang="zh-CN" sz="2000" i="1" baseline="-25000" dirty="0" err="1" smtClean="0">
                <a:ea typeface="SimSun" pitchFamily="2" charset="-122"/>
              </a:rPr>
              <a:t>n</a:t>
            </a:r>
            <a:r>
              <a:rPr lang="en-US" altLang="zh-CN" sz="2000" i="1" dirty="0" smtClean="0">
                <a:ea typeface="SimSun" pitchFamily="2" charset="-122"/>
              </a:rPr>
              <a:t> </a:t>
            </a:r>
            <a:r>
              <a:rPr lang="en-US" altLang="zh-CN" sz="2000" i="1" dirty="0" smtClean="0">
                <a:latin typeface="Times New Roman" pitchFamily="18" charset="0"/>
                <a:ea typeface="SimSun" pitchFamily="2" charset="-122"/>
                <a:cs typeface="Times New Roman" pitchFamily="18" charset="0"/>
                <a:sym typeface="Symbol" pitchFamily="18" charset="2"/>
              </a:rPr>
              <a:t></a:t>
            </a:r>
            <a:r>
              <a:rPr lang="en-US" altLang="zh-CN" sz="2000" i="1" dirty="0" smtClean="0">
                <a:ea typeface="SimSun" pitchFamily="2" charset="-122"/>
              </a:rPr>
              <a:t> </a:t>
            </a:r>
            <a:r>
              <a:rPr lang="en-US" altLang="zh-CN" sz="2000" dirty="0" smtClean="0">
                <a:ea typeface="SimSun" pitchFamily="2" charset="-122"/>
              </a:rPr>
              <a:t>Fourier Series </a:t>
            </a:r>
            <a:r>
              <a:rPr lang="en-US" altLang="zh-CN" sz="2000" dirty="0" err="1" smtClean="0">
                <a:ea typeface="SimSun" pitchFamily="2" charset="-122"/>
              </a:rPr>
              <a:t>Coeffiecient</a:t>
            </a:r>
            <a:endParaRPr lang="en-US" altLang="zh-CN" sz="2000" dirty="0" smtClean="0">
              <a:ea typeface="SimSun" pitchFamily="2" charset="-122"/>
            </a:endParaRPr>
          </a:p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The problem with a natural sampled waveform is that the tops of the sample pulses are not flat</a:t>
            </a:r>
          </a:p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It is not compatible with a digital system since the amplitude of each sample has infinite number of possible values</a:t>
            </a:r>
          </a:p>
          <a:p>
            <a:pPr eaLnBrk="1" hangingPunct="1"/>
            <a:r>
              <a:rPr lang="en-US" altLang="zh-CN" sz="2000" dirty="0" smtClean="0">
                <a:ea typeface="SimSun" pitchFamily="2" charset="-122"/>
              </a:rPr>
              <a:t>Another technique known as </a:t>
            </a:r>
            <a:r>
              <a:rPr lang="en-US" altLang="zh-CN" sz="2000" b="1" i="1" dirty="0" smtClean="0">
                <a:ea typeface="SimSun" pitchFamily="2" charset="-122"/>
              </a:rPr>
              <a:t>flat top sampling </a:t>
            </a:r>
            <a:r>
              <a:rPr lang="en-US" altLang="zh-CN" sz="2000" dirty="0" smtClean="0">
                <a:ea typeface="SimSun" pitchFamily="2" charset="-122"/>
              </a:rPr>
              <a:t>is used to alleviate this problem</a:t>
            </a:r>
          </a:p>
          <a:p>
            <a:pPr eaLnBrk="1" hangingPunct="1"/>
            <a:endParaRPr lang="zh-CN" altLang="en-US" sz="20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B9FB4-B419-4644-8C45-C13E6BAE470B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Flat-Top 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371600"/>
            <a:ext cx="8686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Here, the pulse is held to a constant height for the whole sample period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Flat top sampling is obtained by the convolution of the signal obtained after ideal sampling with a unity amplitude rectangular pulse, </a:t>
            </a:r>
            <a:r>
              <a:rPr lang="en-US" altLang="zh-CN" sz="2400" i="1" smtClean="0">
                <a:ea typeface="SimSun" pitchFamily="2" charset="-122"/>
              </a:rPr>
              <a:t>p(t)</a:t>
            </a:r>
            <a:endParaRPr lang="en-US" altLang="zh-CN" sz="24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This technique is used to realize </a:t>
            </a:r>
            <a:r>
              <a:rPr lang="en-US" altLang="zh-CN" sz="2400" b="1" i="1" smtClean="0">
                <a:ea typeface="SimSun" pitchFamily="2" charset="-122"/>
              </a:rPr>
              <a:t>Sample-and-Hold </a:t>
            </a:r>
            <a:r>
              <a:rPr lang="en-US" altLang="zh-CN" sz="2400" smtClean="0">
                <a:ea typeface="SimSun" pitchFamily="2" charset="-122"/>
              </a:rPr>
              <a:t>(S/H)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smtClean="0">
                <a:ea typeface="SimSun" pitchFamily="2" charset="-122"/>
              </a:rPr>
              <a:t>In S/H, input signal is continuously sampled and then the value is held for as long as it takes to for the A/D to acquire its value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>
            <p:ph type="chart" sz="half" idx="1"/>
          </p:nvPr>
        </p:nvGraphicFramePr>
        <p:xfrm>
          <a:off x="3519488" y="3932238"/>
          <a:ext cx="4033837" cy="4529137"/>
        </p:xfrm>
        <a:graphic>
          <a:graphicData uri="http://schemas.openxmlformats.org/presentationml/2006/ole">
            <p:oleObj spid="_x0000_s109570" name="Chart" r:id="rId3" imgW="4038585" imgH="453380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What is discrete signal (discrete time)?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 discrete is a signal which is defined only at a specific points of time, at the other instants it is undefined, and there is no interest to define it.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66" y="2214554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Where does a discrete time signal comes from?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 discrete signal can be generated in two ways: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By sampling a continuous signal and defining the discrete signal at only those samples.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 discrete signal can be generated directly without sampling, inside digital computers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   CDs, ...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034" y="371475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Studying discrete signals and system beginning from the concept of sampling a continuous signal helps in connecting the theory of continuous signals and systems with the theory of discrete signals and systems</a:t>
            </a:r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571472" y="4643446"/>
            <a:ext cx="857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What is the goal of this chapter?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Finding analysis techniques for discrete systems and signals to describe their response to a certain input. We will define the difference equation,the convolution summation and the Z-transform.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Finding a synthesis technique to build systems that can process discrete systems..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A2AB7-D2F2-4ACD-A899-17F6DA6D54FE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"/>
            <a:ext cx="6400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4343400" y="3238500"/>
            <a:ext cx="4046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100">
                <a:ea typeface="SimSun" pitchFamily="2" charset="-122"/>
              </a:rPr>
              <a:t>Flat top sampling (Time Domain)</a:t>
            </a: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8600"/>
            <a:ext cx="365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609600" y="3581400"/>
          <a:ext cx="2705100" cy="577850"/>
        </p:xfrm>
        <a:graphic>
          <a:graphicData uri="http://schemas.openxmlformats.org/presentationml/2006/ole">
            <p:oleObj spid="_x0000_s110594" name="Equation" r:id="rId5" imgW="952200" imgH="203040" progId="Equation.DSMT4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685800" y="4267200"/>
          <a:ext cx="2971800" cy="608013"/>
        </p:xfrm>
        <a:graphic>
          <a:graphicData uri="http://schemas.openxmlformats.org/presentationml/2006/ole">
            <p:oleObj spid="_x0000_s110595" name="Equation" r:id="rId6" imgW="1117440" imgH="228600" progId="Equation.DSMT4">
              <p:embed/>
            </p:oleObj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1524000" y="4800600"/>
          <a:ext cx="6781800" cy="1152525"/>
        </p:xfrm>
        <a:graphic>
          <a:graphicData uri="http://schemas.openxmlformats.org/presentationml/2006/ole">
            <p:oleObj spid="_x0000_s110596" name="Equation" r:id="rId7" imgW="269208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1E8A8-0B27-4246-B029-13A553A3D666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8382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Taking the Fourier Transform will result to</a:t>
            </a:r>
          </a:p>
          <a:p>
            <a:pPr eaLnBrk="1" hangingPunct="1"/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381000" y="5195888"/>
            <a:ext cx="762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zh-CN" altLang="en-US" sz="2000">
                <a:ea typeface="SimSun" pitchFamily="2" charset="-122"/>
              </a:rPr>
              <a:t>	  </a:t>
            </a:r>
            <a:r>
              <a:rPr lang="en-US" altLang="zh-CN" sz="2000">
                <a:ea typeface="SimSun" pitchFamily="2" charset="-122"/>
              </a:rPr>
              <a:t>where </a:t>
            </a:r>
            <a:r>
              <a:rPr lang="en-US" altLang="zh-CN" sz="2000" i="1">
                <a:ea typeface="SimSun" pitchFamily="2" charset="-122"/>
              </a:rPr>
              <a:t>P(f) </a:t>
            </a:r>
            <a:r>
              <a:rPr lang="en-US" altLang="zh-CN" sz="2000">
                <a:ea typeface="SimSun" pitchFamily="2" charset="-122"/>
              </a:rPr>
              <a:t>is a </a:t>
            </a:r>
            <a:r>
              <a:rPr lang="en-US" altLang="zh-CN" sz="2000" i="1">
                <a:ea typeface="SimSun" pitchFamily="2" charset="-122"/>
              </a:rPr>
              <a:t>sinc </a:t>
            </a:r>
            <a:r>
              <a:rPr lang="en-US" altLang="zh-CN" sz="2000">
                <a:ea typeface="SimSun" pitchFamily="2" charset="-122"/>
              </a:rPr>
              <a:t>function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235075" y="1371600"/>
          <a:ext cx="2635250" cy="495300"/>
        </p:xfrm>
        <a:graphic>
          <a:graphicData uri="http://schemas.openxmlformats.org/presentationml/2006/ole">
            <p:oleObj spid="_x0000_s111618" name="Equation" r:id="rId3" imgW="1041120" imgH="228600" progId="Equation.DSMT4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300288" y="1968500"/>
          <a:ext cx="4162425" cy="927100"/>
        </p:xfrm>
        <a:graphic>
          <a:graphicData uri="http://schemas.openxmlformats.org/presentationml/2006/ole">
            <p:oleObj spid="_x0000_s111619" name="Equation" r:id="rId4" imgW="1828800" imgH="457200" progId="Equation.DSMT4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2300288" y="3035300"/>
          <a:ext cx="5227637" cy="998538"/>
        </p:xfrm>
        <a:graphic>
          <a:graphicData uri="http://schemas.openxmlformats.org/presentationml/2006/ole">
            <p:oleObj spid="_x0000_s111620" name="Equation" r:id="rId5" imgW="2234880" imgH="482400" progId="Equation.DSMT4">
              <p:embed/>
            </p:oleObj>
          </a:graphicData>
        </a:graphic>
      </p:graphicFrame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286000" y="4114800"/>
          <a:ext cx="3581400" cy="939800"/>
        </p:xfrm>
        <a:graphic>
          <a:graphicData uri="http://schemas.openxmlformats.org/presentationml/2006/ole">
            <p:oleObj spid="_x0000_s111621" name="Equation" r:id="rId6" imgW="157464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D8A73-128B-4B01-81AA-15627C7F4AAA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609600"/>
            <a:ext cx="81534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2057400" y="3238500"/>
            <a:ext cx="4711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100">
                <a:ea typeface="SimSun" pitchFamily="2" charset="-122"/>
              </a:rPr>
              <a:t>Flat top sampling (Frequency Domain)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57250" y="4038600"/>
            <a:ext cx="7427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Flat top sampling becomes identical to ideal sampling as the width of the pulses become shorter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D5B774-42D4-4204-8D80-F6A25F55233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Recovering the Analog Signal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990600"/>
            <a:ext cx="8229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One way of recovering the original signal from sampled signal </a:t>
            </a:r>
            <a:r>
              <a:rPr lang="en-US" altLang="zh-CN" sz="2000" i="1" smtClean="0">
                <a:ea typeface="SimSun" pitchFamily="2" charset="-122"/>
              </a:rPr>
              <a:t>X</a:t>
            </a:r>
            <a:r>
              <a:rPr lang="en-US" altLang="zh-CN" sz="2000" i="1" baseline="-25000" smtClean="0">
                <a:ea typeface="SimSun" pitchFamily="2" charset="-122"/>
              </a:rPr>
              <a:t>s</a:t>
            </a:r>
            <a:r>
              <a:rPr lang="en-US" altLang="zh-CN" sz="2000" i="1" smtClean="0">
                <a:ea typeface="SimSun" pitchFamily="2" charset="-122"/>
              </a:rPr>
              <a:t>(f) </a:t>
            </a:r>
            <a:r>
              <a:rPr lang="en-US" altLang="zh-CN" sz="2000" smtClean="0">
                <a:ea typeface="SimSun" pitchFamily="2" charset="-122"/>
              </a:rPr>
              <a:t>is to pass it through a Low Pass Filter (LPF) as shown below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457200" y="4800600"/>
            <a:ext cx="53340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If </a:t>
            </a:r>
            <a:r>
              <a:rPr lang="en-US" altLang="zh-CN" sz="2000" i="1">
                <a:solidFill>
                  <a:srgbClr val="300038"/>
                </a:solidFill>
                <a:ea typeface="SimSun" pitchFamily="2" charset="-122"/>
              </a:rPr>
              <a:t>f</a:t>
            </a:r>
            <a:r>
              <a:rPr lang="en-US" altLang="zh-CN" sz="2000" i="1" baseline="-25000">
                <a:solidFill>
                  <a:srgbClr val="300038"/>
                </a:solidFill>
                <a:ea typeface="SimSun" pitchFamily="2" charset="-122"/>
              </a:rPr>
              <a:t>s</a:t>
            </a:r>
            <a:r>
              <a:rPr lang="en-US" altLang="zh-CN" sz="2000" i="1">
                <a:solidFill>
                  <a:srgbClr val="300038"/>
                </a:solidFill>
                <a:ea typeface="SimSun" pitchFamily="2" charset="-122"/>
              </a:rPr>
              <a:t> &gt; 2B </a:t>
            </a: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then we recover </a:t>
            </a:r>
            <a:r>
              <a:rPr lang="en-US" altLang="zh-CN" sz="2000" i="1">
                <a:solidFill>
                  <a:srgbClr val="300038"/>
                </a:solidFill>
                <a:ea typeface="SimSun" pitchFamily="2" charset="-122"/>
              </a:rPr>
              <a:t>x(t) </a:t>
            </a:r>
            <a:r>
              <a:rPr lang="en-US" altLang="zh-CN" sz="2000" b="1" i="1">
                <a:solidFill>
                  <a:srgbClr val="300038"/>
                </a:solidFill>
                <a:ea typeface="SimSun" pitchFamily="2" charset="-122"/>
              </a:rPr>
              <a:t>exactly</a:t>
            </a:r>
            <a:endParaRPr lang="en-US" altLang="zh-CN" sz="2000">
              <a:solidFill>
                <a:srgbClr val="000000"/>
              </a:solidFill>
              <a:ea typeface="SimSun" pitchFamily="2" charset="-122"/>
            </a:endParaRPr>
          </a:p>
          <a:p>
            <a:pPr marL="280988" indent="-280988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Else we run into some problems and signal is not fully recovered</a:t>
            </a:r>
            <a:endParaRPr lang="en-US" altLang="zh-CN" sz="2000">
              <a:ea typeface="SimSun" pitchFamily="2" charset="-12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1752600"/>
            <a:ext cx="7477125" cy="4419600"/>
            <a:chOff x="528" y="1104"/>
            <a:chExt cx="4710" cy="2784"/>
          </a:xfrm>
        </p:grpSpPr>
        <p:pic>
          <p:nvPicPr>
            <p:cNvPr id="4096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1104"/>
              <a:ext cx="4704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2976"/>
              <a:ext cx="153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40" y="2928"/>
              <a:ext cx="198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D866B-33D8-46E2-9EE4-D6F0AF26399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47800"/>
            <a:ext cx="7162800" cy="1752600"/>
          </a:xfrm>
        </p:spPr>
      </p:pic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858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solidFill>
                  <a:srgbClr val="000000"/>
                </a:solidFill>
                <a:ea typeface="SimSun" pitchFamily="2" charset="-122"/>
              </a:rPr>
              <a:t>Undersampling and Aliasing</a:t>
            </a:r>
          </a:p>
          <a:p>
            <a:pPr lvl="1" eaLnBrk="1" hangingPunct="1"/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If the waveform is </a:t>
            </a:r>
            <a:r>
              <a:rPr lang="en-US" altLang="zh-CN" sz="2000" b="1" i="1" smtClean="0">
                <a:solidFill>
                  <a:srgbClr val="300038"/>
                </a:solidFill>
                <a:ea typeface="SimSun" pitchFamily="2" charset="-122"/>
              </a:rPr>
              <a:t>undersampled </a:t>
            </a:r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(i.e. </a:t>
            </a:r>
            <a:r>
              <a:rPr lang="en-US" altLang="zh-CN" sz="2000" i="1" smtClean="0">
                <a:solidFill>
                  <a:srgbClr val="300038"/>
                </a:solidFill>
                <a:ea typeface="SimSun" pitchFamily="2" charset="-122"/>
              </a:rPr>
              <a:t>fs &lt; 2B</a:t>
            </a:r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) then there will be </a:t>
            </a:r>
            <a:r>
              <a:rPr lang="en-US" altLang="zh-CN" sz="2000" b="1" i="1" smtClean="0">
                <a:solidFill>
                  <a:srgbClr val="300038"/>
                </a:solidFill>
                <a:ea typeface="SimSun" pitchFamily="2" charset="-122"/>
              </a:rPr>
              <a:t>spectral overlap </a:t>
            </a:r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in the sampled signal</a:t>
            </a:r>
            <a:endParaRPr lang="en-US" altLang="zh-CN" sz="1800" smtClean="0">
              <a:ea typeface="SimSun" pitchFamily="2" charset="-122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077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The signal at the output of the filter will be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	different from the original signal spectrum	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solidFill>
                <a:srgbClr val="300038"/>
              </a:solidFill>
              <a:ea typeface="SimSun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		       This is the outcome of </a:t>
            </a:r>
            <a:r>
              <a:rPr lang="en-US" altLang="zh-CN" sz="2000" b="1" i="1">
                <a:solidFill>
                  <a:srgbClr val="300038"/>
                </a:solidFill>
                <a:ea typeface="SimSun" pitchFamily="2" charset="-122"/>
              </a:rPr>
              <a:t>aliasing</a:t>
            </a: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!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solidFill>
                  <a:srgbClr val="300038"/>
                </a:solidFill>
                <a:ea typeface="SimSun" pitchFamily="2" charset="-122"/>
              </a:rPr>
              <a:t>This implies that whenever the sampling condition is not met, an irreversible overlap of the spectral replicas is produced</a:t>
            </a:r>
            <a:endParaRPr lang="en-US" altLang="zh-CN" sz="2000">
              <a:ea typeface="SimSun" pitchFamily="2" charset="-122"/>
            </a:endParaRPr>
          </a:p>
        </p:txBody>
      </p:sp>
      <p:pic>
        <p:nvPicPr>
          <p:cNvPr id="4199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CAD85-79EF-47EA-AD55-535B4A59BFE0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43011" name="Picture 2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533400"/>
            <a:ext cx="7467600" cy="3429000"/>
          </a:xfrm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191000"/>
            <a:ext cx="8077200" cy="18288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This could be due to:</a:t>
            </a:r>
          </a:p>
          <a:p>
            <a:pPr marL="763588" lvl="1" indent="-419100" eaLnBrk="1" hangingPunct="1">
              <a:lnSpc>
                <a:spcPct val="90000"/>
              </a:lnSpc>
              <a:buSzPct val="105000"/>
              <a:buFont typeface="Wingdings" pitchFamily="2" charset="2"/>
              <a:buAutoNum type="arabicPeriod"/>
            </a:pPr>
            <a:r>
              <a:rPr lang="en-US" altLang="zh-CN" sz="2500" i="1" smtClean="0">
                <a:ea typeface="SimSun" pitchFamily="2" charset="-122"/>
              </a:rPr>
              <a:t>x(t) </a:t>
            </a:r>
            <a:r>
              <a:rPr lang="en-US" altLang="zh-CN" sz="2500" smtClean="0">
                <a:ea typeface="SimSun" pitchFamily="2" charset="-122"/>
              </a:rPr>
              <a:t>containing higher frequency than were expected</a:t>
            </a:r>
          </a:p>
          <a:p>
            <a:pPr marL="763588" lvl="1" indent="-419100" eaLnBrk="1" hangingPunct="1">
              <a:lnSpc>
                <a:spcPct val="90000"/>
              </a:lnSpc>
              <a:buSzPct val="105000"/>
              <a:buFont typeface="Wingdings" pitchFamily="2" charset="2"/>
              <a:buAutoNum type="arabicPeriod"/>
            </a:pPr>
            <a:r>
              <a:rPr lang="en-US" altLang="zh-CN" sz="2500" smtClean="0">
                <a:ea typeface="SimSun" pitchFamily="2" charset="-122"/>
              </a:rPr>
              <a:t>An error in calculating the sampling rate</a:t>
            </a:r>
          </a:p>
          <a:p>
            <a:pPr marL="495300" indent="-495300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 Under normal conditions, undersampling of signals causing aliasing is not recommended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D733B-3012-4CEF-A8DF-7834160182D0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077200" cy="5597525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Solution 1: Anti-Aliasing Analog Filter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000" b="1" smtClean="0">
              <a:ea typeface="SimSun" pitchFamily="2" charset="-122"/>
            </a:endParaRPr>
          </a:p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All physically realizable signals are not completely bandlimited</a:t>
            </a:r>
          </a:p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If there is a significant amount of energy in frequencies above half the sampling frequency (f</a:t>
            </a:r>
            <a:r>
              <a:rPr lang="en-US" altLang="zh-CN" sz="2000" baseline="-25000" smtClean="0">
                <a:ea typeface="SimSun" pitchFamily="2" charset="-122"/>
              </a:rPr>
              <a:t>s</a:t>
            </a:r>
            <a:r>
              <a:rPr lang="en-US" altLang="zh-CN" sz="2000" smtClean="0">
                <a:ea typeface="SimSun" pitchFamily="2" charset="-122"/>
              </a:rPr>
              <a:t>/2), aliasing will occur</a:t>
            </a:r>
          </a:p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Aliasing can be prevented by first passing the analog signal through an </a:t>
            </a:r>
            <a:r>
              <a:rPr lang="en-US" altLang="zh-CN" sz="2000" b="1" smtClean="0">
                <a:solidFill>
                  <a:schemeClr val="hlink"/>
                </a:solidFill>
                <a:ea typeface="SimSun" pitchFamily="2" charset="-122"/>
              </a:rPr>
              <a:t>anti-aliasing</a:t>
            </a:r>
            <a:r>
              <a:rPr lang="en-US" altLang="zh-CN" sz="2000" b="1" smtClean="0">
                <a:ea typeface="SimSun" pitchFamily="2" charset="-122"/>
              </a:rPr>
              <a:t> </a:t>
            </a:r>
            <a:r>
              <a:rPr lang="en-US" altLang="zh-CN" sz="2000" smtClean="0">
                <a:ea typeface="SimSun" pitchFamily="2" charset="-122"/>
              </a:rPr>
              <a:t>filter (also called a </a:t>
            </a:r>
            <a:r>
              <a:rPr lang="en-US" altLang="zh-CN" sz="2000" b="1" smtClean="0">
                <a:ea typeface="SimSun" pitchFamily="2" charset="-122"/>
              </a:rPr>
              <a:t>prefilter</a:t>
            </a:r>
            <a:r>
              <a:rPr lang="en-US" altLang="zh-CN" sz="2000" smtClean="0">
                <a:ea typeface="SimSun" pitchFamily="2" charset="-122"/>
              </a:rPr>
              <a:t>) before sampling is performed</a:t>
            </a:r>
          </a:p>
          <a:p>
            <a:pPr lvl="1" eaLnBrk="1" hangingPunct="1"/>
            <a:r>
              <a:rPr lang="en-US" altLang="zh-CN" sz="2000" smtClean="0">
                <a:ea typeface="SimSun" pitchFamily="2" charset="-122"/>
              </a:rPr>
              <a:t>The anti-aliasing filter is simply a LPF with cutoff frequency equal to half the sample rate</a:t>
            </a:r>
          </a:p>
          <a:p>
            <a:pPr eaLnBrk="1" hangingPunct="1"/>
            <a:endParaRPr lang="en-US" altLang="zh-CN" sz="20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44B07-1D78-4C60-A6EF-518B2CBD959C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45059" name="Picture 2"/>
          <p:cNvPicPr>
            <a:picLocks noChangeAspect="1" noChangeArrowheads="1"/>
          </p:cNvPicPr>
          <p:nvPr>
            <p:ph type="ch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490538"/>
            <a:ext cx="7391400" cy="2328862"/>
          </a:xfrm>
        </p:spPr>
      </p:pic>
      <p:sp>
        <p:nvSpPr>
          <p:cNvPr id="4506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971800"/>
            <a:ext cx="7924800" cy="796925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Aliasing is prevented by forcing the bandwidth of the sampled signal to satisfy the requirement of the Sampling Theorem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657600"/>
            <a:ext cx="74676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F997A-1B74-4736-9B7C-91DB9DE04E2D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077200" cy="5368925"/>
          </a:xfrm>
        </p:spPr>
        <p:txBody>
          <a:bodyPr/>
          <a:lstStyle/>
          <a:p>
            <a:pPr eaLnBrk="1" hangingPunct="1"/>
            <a:r>
              <a:rPr lang="en-US" altLang="zh-CN" sz="2100" b="1" smtClean="0">
                <a:ea typeface="SimSun" pitchFamily="2" charset="-122"/>
              </a:rPr>
              <a:t>Solution 2: Over Sampling and Filtering in the Digital Domain</a:t>
            </a:r>
          </a:p>
          <a:p>
            <a:pPr lvl="1" eaLnBrk="1" hangingPunct="1"/>
            <a:r>
              <a:rPr lang="en-US" altLang="zh-CN" sz="2100" smtClean="0">
                <a:ea typeface="SimSun" pitchFamily="2" charset="-122"/>
              </a:rPr>
              <a:t>The signal is passed through a low performance (less costly) analog low-pass filter to limit the bandwidth.</a:t>
            </a:r>
          </a:p>
          <a:p>
            <a:pPr lvl="1" eaLnBrk="1" hangingPunct="1"/>
            <a:r>
              <a:rPr lang="en-US" altLang="zh-CN" sz="2100" smtClean="0">
                <a:ea typeface="SimSun" pitchFamily="2" charset="-122"/>
              </a:rPr>
              <a:t>Sample the resulting signal at a high sampling frequency.</a:t>
            </a:r>
          </a:p>
          <a:p>
            <a:pPr lvl="1" eaLnBrk="1" hangingPunct="1"/>
            <a:r>
              <a:rPr lang="en-US" altLang="zh-CN" sz="2100" smtClean="0">
                <a:ea typeface="SimSun" pitchFamily="2" charset="-122"/>
              </a:rPr>
              <a:t>The digital samples are then processed by a high performance digital filter and down sample the resulting signal.</a:t>
            </a:r>
          </a:p>
          <a:p>
            <a:pPr lvl="1" eaLnBrk="1" hangingPunct="1"/>
            <a:endParaRPr lang="en-US" altLang="zh-CN" sz="2100" smtClean="0">
              <a:ea typeface="SimSun" pitchFamily="2" charset="-122"/>
            </a:endParaRPr>
          </a:p>
          <a:p>
            <a:pPr eaLnBrk="1" hangingPunct="1"/>
            <a:endParaRPr lang="en-US" altLang="zh-CN" sz="21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B9B1A-379D-40A3-97EA-33FF3F71BB1C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Summary Of Sampling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Ideal Sampling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b="1" smtClean="0">
                <a:ea typeface="SimSun" pitchFamily="2" charset="-122"/>
              </a:rPr>
              <a:t>	(or Impulse Sampling)</a:t>
            </a:r>
            <a:endParaRPr lang="en-US" altLang="zh-CN" sz="2000" smtClean="0">
              <a:ea typeface="SimSun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000" smtClean="0">
              <a:ea typeface="SimSun" pitchFamily="2" charset="-122"/>
            </a:endParaRPr>
          </a:p>
          <a:p>
            <a:pPr eaLnBrk="1" hangingPunct="1"/>
            <a:endParaRPr lang="en-US" altLang="zh-CN" sz="2000" b="1" smtClean="0">
              <a:ea typeface="SimSun" pitchFamily="2" charset="-122"/>
            </a:endParaRPr>
          </a:p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Natural Sampling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b="1" smtClean="0">
                <a:ea typeface="SimSun" pitchFamily="2" charset="-122"/>
              </a:rPr>
              <a:t>	(or Gating)</a:t>
            </a:r>
            <a:endParaRPr lang="en-US" altLang="zh-CN" sz="2000" smtClean="0">
              <a:ea typeface="SimSun" pitchFamily="2" charset="-122"/>
            </a:endParaRPr>
          </a:p>
          <a:p>
            <a:pPr eaLnBrk="1" hangingPunct="1"/>
            <a:endParaRPr lang="en-US" altLang="zh-CN" sz="2000" smtClean="0">
              <a:ea typeface="SimSun" pitchFamily="2" charset="-122"/>
            </a:endParaRPr>
          </a:p>
          <a:p>
            <a:pPr eaLnBrk="1" hangingPunct="1"/>
            <a:endParaRPr lang="en-US" altLang="zh-CN" sz="2000" b="1" smtClean="0">
              <a:ea typeface="SimSun" pitchFamily="2" charset="-122"/>
            </a:endParaRPr>
          </a:p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Flat-Top Sampling</a:t>
            </a:r>
            <a:endParaRPr lang="en-US" altLang="zh-CN" sz="2000" smtClean="0">
              <a:ea typeface="SimSun" pitchFamily="2" charset="-122"/>
            </a:endParaRPr>
          </a:p>
          <a:p>
            <a:pPr eaLnBrk="1" hangingPunct="1"/>
            <a:endParaRPr lang="en-US" altLang="zh-CN" sz="2000" b="1" smtClean="0">
              <a:ea typeface="SimSun" pitchFamily="2" charset="-122"/>
            </a:endParaRPr>
          </a:p>
          <a:p>
            <a:pPr eaLnBrk="1" hangingPunct="1"/>
            <a:endParaRPr lang="en-US" altLang="zh-CN" sz="2000" b="1" smtClean="0">
              <a:ea typeface="SimSun" pitchFamily="2" charset="-122"/>
            </a:endParaRPr>
          </a:p>
          <a:p>
            <a:pPr eaLnBrk="1" hangingPunct="1"/>
            <a:r>
              <a:rPr lang="en-US" altLang="zh-CN" sz="2000" b="1" smtClean="0">
                <a:ea typeface="SimSun" pitchFamily="2" charset="-122"/>
              </a:rPr>
              <a:t>For all sampling techniques</a:t>
            </a:r>
          </a:p>
          <a:p>
            <a:pPr lvl="1" eaLnBrk="1" hangingPunct="1"/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If </a:t>
            </a:r>
            <a:r>
              <a:rPr lang="en-US" altLang="zh-CN" sz="2000" i="1" smtClean="0">
                <a:solidFill>
                  <a:srgbClr val="300038"/>
                </a:solidFill>
                <a:ea typeface="SimSun" pitchFamily="2" charset="-122"/>
              </a:rPr>
              <a:t>fs &gt; 2B then we can recover x(t) </a:t>
            </a:r>
            <a:r>
              <a:rPr lang="en-US" altLang="zh-CN" sz="2000" i="1" smtClean="0">
                <a:solidFill>
                  <a:schemeClr val="hlink"/>
                </a:solidFill>
                <a:ea typeface="SimSun" pitchFamily="2" charset="-122"/>
              </a:rPr>
              <a:t>exactly</a:t>
            </a:r>
          </a:p>
          <a:p>
            <a:pPr lvl="1" eaLnBrk="1" hangingPunct="1"/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If </a:t>
            </a:r>
            <a:r>
              <a:rPr lang="en-US" altLang="zh-CN" sz="2000" i="1" smtClean="0">
                <a:solidFill>
                  <a:srgbClr val="300038"/>
                </a:solidFill>
                <a:ea typeface="SimSun" pitchFamily="2" charset="-122"/>
              </a:rPr>
              <a:t>fs &lt; 2B</a:t>
            </a:r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) </a:t>
            </a:r>
            <a:r>
              <a:rPr lang="en-US" altLang="zh-CN" sz="2000" b="1" i="1" smtClean="0">
                <a:solidFill>
                  <a:schemeClr val="hlink"/>
                </a:solidFill>
                <a:ea typeface="SimSun" pitchFamily="2" charset="-122"/>
              </a:rPr>
              <a:t>spectral overlapping</a:t>
            </a:r>
            <a:r>
              <a:rPr lang="en-US" altLang="zh-CN" sz="2000" b="1" i="1" smtClean="0">
                <a:solidFill>
                  <a:srgbClr val="300038"/>
                </a:solidFill>
                <a:ea typeface="SimSun" pitchFamily="2" charset="-122"/>
              </a:rPr>
              <a:t> </a:t>
            </a:r>
            <a:r>
              <a:rPr lang="en-US" altLang="zh-CN" sz="2000" smtClean="0">
                <a:solidFill>
                  <a:srgbClr val="300038"/>
                </a:solidFill>
                <a:ea typeface="SimSun" pitchFamily="2" charset="-122"/>
              </a:rPr>
              <a:t>known as </a:t>
            </a:r>
            <a:r>
              <a:rPr lang="en-US" altLang="zh-CN" sz="2000" b="1" i="1" smtClean="0">
                <a:solidFill>
                  <a:schemeClr val="hlink"/>
                </a:solidFill>
                <a:ea typeface="SimSun" pitchFamily="2" charset="-122"/>
              </a:rPr>
              <a:t>a</a:t>
            </a:r>
            <a:r>
              <a:rPr lang="en-US" altLang="zh-CN" sz="2000" b="1" smtClean="0">
                <a:solidFill>
                  <a:schemeClr val="hlink"/>
                </a:solidFill>
                <a:ea typeface="SimSun" pitchFamily="2" charset="-122"/>
              </a:rPr>
              <a:t>liasing</a:t>
            </a:r>
            <a:r>
              <a:rPr lang="en-US" altLang="zh-CN" sz="2000" b="1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will occur</a:t>
            </a:r>
            <a:endParaRPr lang="en-US" altLang="zh-CN" sz="1800" smtClean="0">
              <a:ea typeface="SimSun" pitchFamily="2" charset="-122"/>
            </a:endParaRP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276600" y="642938"/>
          <a:ext cx="5410200" cy="1871662"/>
        </p:xfrm>
        <a:graphic>
          <a:graphicData uri="http://schemas.openxmlformats.org/presentationml/2006/ole">
            <p:oleObj spid="_x0000_s112642" name="Equation" r:id="rId3" imgW="2425680" imgH="888840" progId="Equation.DSMT4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3124200" y="2590800"/>
          <a:ext cx="5562600" cy="1044575"/>
        </p:xfrm>
        <a:graphic>
          <a:graphicData uri="http://schemas.openxmlformats.org/presentationml/2006/ole">
            <p:oleObj spid="_x0000_s112643" name="Equation" r:id="rId4" imgW="2145960" imgH="431640" progId="Equation.DSMT4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2349500" y="4038600"/>
          <a:ext cx="6413500" cy="1035050"/>
        </p:xfrm>
        <a:graphic>
          <a:graphicData uri="http://schemas.openxmlformats.org/presentationml/2006/ole">
            <p:oleObj spid="_x0000_s112644" name="Equation" r:id="rId5" imgW="28317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071834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 Continuous or discrete</a:t>
            </a:r>
          </a:p>
          <a:p>
            <a:pPr marL="342900" indent="-342900">
              <a:buAutoNum type="arabicPeriod"/>
            </a:pPr>
            <a:endParaRPr lang="de-DE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50017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Continuous time continuous amplitude (Analog signal)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Continuous time discrete amplitude (Digital signal)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Discrete time continuous amplitude (Discrete signal)</a:t>
            </a:r>
          </a:p>
          <a:p>
            <a:pPr marL="342900" indent="-342900">
              <a:buFont typeface="+mj-lt"/>
              <a:buAutoNum type="alphaL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Discrete time discrete amplitude (Digital signal, signal processing)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2857496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 analog signal can only be processed by analog systems, a digital signal can only be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processed by a digital system. To process a digital signal with an analog system and digital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to analog conversion is needed. To process an analog signal with a digital system analog to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digital conversion is needed.</a:t>
            </a:r>
          </a:p>
          <a:p>
            <a:pPr marL="342900" indent="-342900"/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Digital systems consists of digital gates, flip flops...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Analog systems consisto of R, L, C, Operational amplifiers...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Mixed (digital and analog) systems for converters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85720" y="714356"/>
            <a:ext cx="44291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Time Signals &amp; Systems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8C7E2-7045-4CF8-831B-3A19B7CB6784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2514600" cy="6365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i="1" smtClean="0">
                <a:latin typeface="Arial Black" pitchFamily="34" charset="0"/>
                <a:ea typeface="SimSun" pitchFamily="2" charset="-122"/>
              </a:rPr>
              <a:t>Example 1:</a:t>
            </a:r>
            <a:br>
              <a:rPr lang="en-US" altLang="zh-CN" sz="2500" b="1" i="1" smtClean="0">
                <a:latin typeface="Arial Black" pitchFamily="34" charset="0"/>
                <a:ea typeface="SimSun" pitchFamily="2" charset="-122"/>
              </a:rPr>
            </a:br>
            <a:endParaRPr lang="en-US" altLang="zh-CN" sz="2500" b="1" i="1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848600" cy="15240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Consider the analog signal </a:t>
            </a:r>
            <a:r>
              <a:rPr lang="en-US" altLang="zh-CN" sz="2000" i="1" smtClean="0">
                <a:ea typeface="SimSun" pitchFamily="2" charset="-122"/>
              </a:rPr>
              <a:t>x(t) </a:t>
            </a:r>
            <a:r>
              <a:rPr lang="en-US" altLang="zh-CN" sz="2000" smtClean="0">
                <a:ea typeface="SimSun" pitchFamily="2" charset="-122"/>
              </a:rPr>
              <a:t>given by</a:t>
            </a:r>
          </a:p>
          <a:p>
            <a:pPr eaLnBrk="1" hangingPunct="1"/>
            <a:endParaRPr lang="en-US" altLang="zh-CN" sz="2000" smtClean="0">
              <a:ea typeface="SimSun" pitchFamily="2" charset="-122"/>
            </a:endParaRPr>
          </a:p>
          <a:p>
            <a:pPr eaLnBrk="1" hangingPunct="1"/>
            <a:endParaRPr lang="en-US" altLang="zh-CN" sz="2000" smtClean="0">
              <a:ea typeface="SimSun" pitchFamily="2" charset="-122"/>
            </a:endParaRPr>
          </a:p>
          <a:p>
            <a:pPr eaLnBrk="1" hangingPunct="1"/>
            <a:r>
              <a:rPr lang="en-US" altLang="zh-CN" sz="2000" smtClean="0">
                <a:ea typeface="SimSun" pitchFamily="2" charset="-122"/>
              </a:rPr>
              <a:t>What is the Nyquist rate for this signal?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533400" y="2362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2500" b="1" i="1">
                <a:solidFill>
                  <a:schemeClr val="tx2"/>
                </a:solidFill>
                <a:latin typeface="Arial Black" pitchFamily="34" charset="0"/>
                <a:ea typeface="SimSun" pitchFamily="2" charset="-122"/>
              </a:rPr>
              <a:t>Example 2:</a:t>
            </a:r>
            <a:br>
              <a:rPr lang="en-US" altLang="zh-CN" sz="2500" b="1" i="1">
                <a:solidFill>
                  <a:schemeClr val="tx2"/>
                </a:solidFill>
                <a:latin typeface="Arial Black" pitchFamily="34" charset="0"/>
                <a:ea typeface="SimSun" pitchFamily="2" charset="-122"/>
              </a:rPr>
            </a:br>
            <a:endParaRPr lang="en-US" altLang="zh-CN" sz="2500" b="1" i="1">
              <a:solidFill>
                <a:schemeClr val="tx2"/>
              </a:solidFill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533400" y="2819400"/>
            <a:ext cx="784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Consider the analog signal </a:t>
            </a:r>
            <a:r>
              <a:rPr lang="en-US" altLang="zh-CN" sz="2000" i="1">
                <a:ea typeface="SimSun" pitchFamily="2" charset="-122"/>
              </a:rPr>
              <a:t>x</a:t>
            </a:r>
            <a:r>
              <a:rPr lang="en-US" altLang="zh-CN" sz="2000" i="1" baseline="-25000">
                <a:ea typeface="SimSun" pitchFamily="2" charset="-122"/>
              </a:rPr>
              <a:t>a</a:t>
            </a:r>
            <a:r>
              <a:rPr lang="en-US" altLang="zh-CN" sz="2000" i="1">
                <a:ea typeface="SimSun" pitchFamily="2" charset="-122"/>
              </a:rPr>
              <a:t>(t) </a:t>
            </a:r>
            <a:r>
              <a:rPr lang="en-US" altLang="zh-CN" sz="2000">
                <a:ea typeface="SimSun" pitchFamily="2" charset="-122"/>
              </a:rPr>
              <a:t>given by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altLang="zh-CN" sz="2000">
              <a:ea typeface="SimSun" pitchFamily="2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What is the Nyquist rate for this signal?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What is the discrete time signal obtained after sampling, if </a:t>
            </a:r>
            <a:r>
              <a:rPr lang="en-US" altLang="zh-CN" sz="2000" i="1">
                <a:ea typeface="SimSun" pitchFamily="2" charset="-122"/>
              </a:rPr>
              <a:t>f</a:t>
            </a:r>
            <a:r>
              <a:rPr lang="en-US" altLang="zh-CN" sz="2000" i="1" baseline="-25000">
                <a:ea typeface="SimSun" pitchFamily="2" charset="-122"/>
              </a:rPr>
              <a:t>s</a:t>
            </a:r>
            <a:r>
              <a:rPr lang="en-US" altLang="zh-CN" sz="2000" i="1">
                <a:ea typeface="SimSun" pitchFamily="2" charset="-122"/>
              </a:rPr>
              <a:t>=5000 </a:t>
            </a:r>
            <a:r>
              <a:rPr lang="en-US" altLang="zh-CN" sz="2000">
                <a:ea typeface="SimSun" pitchFamily="2" charset="-122"/>
              </a:rPr>
              <a:t>samples/s.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What is the analog signal </a:t>
            </a:r>
            <a:r>
              <a:rPr lang="en-US" altLang="zh-CN" sz="2000" i="1">
                <a:ea typeface="SimSun" pitchFamily="2" charset="-122"/>
              </a:rPr>
              <a:t>x(t) </a:t>
            </a:r>
            <a:r>
              <a:rPr lang="en-US" altLang="zh-CN" sz="2000">
                <a:ea typeface="SimSun" pitchFamily="2" charset="-122"/>
              </a:rPr>
              <a:t>that can be reconstructed from the sampled values?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zh-CN" altLang="en-US" sz="2000">
              <a:ea typeface="SimSun" pitchFamily="2" charset="-122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447800" y="1295400"/>
          <a:ext cx="6667500" cy="461963"/>
        </p:xfrm>
        <a:graphic>
          <a:graphicData uri="http://schemas.openxmlformats.org/presentationml/2006/ole">
            <p:oleObj spid="_x0000_s113666" name="Equation" r:id="rId3" imgW="2933640" imgH="203040" progId="Equation.DSMT4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1371600" y="3276600"/>
          <a:ext cx="6750050" cy="515938"/>
        </p:xfrm>
        <a:graphic>
          <a:graphicData uri="http://schemas.openxmlformats.org/presentationml/2006/ole">
            <p:oleObj spid="_x0000_s113667" name="Equation" r:id="rId4" imgW="2984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57151-42D0-4072-907D-30A0F4CA5498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Practical Sampling Rates</a:t>
            </a: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403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US" altLang="zh-CN" sz="2400" b="1" smtClean="0">
                <a:ea typeface="SimSun" pitchFamily="2" charset="-122"/>
              </a:rPr>
              <a:t>Speech</a:t>
            </a:r>
            <a:endParaRPr lang="en-US" altLang="zh-CN" sz="2400" smtClean="0">
              <a:ea typeface="SimSun" pitchFamily="2" charset="-122"/>
            </a:endParaRP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SimSun" pitchFamily="2" charset="-122"/>
              </a:rPr>
              <a:t>	-	Telephone quality speech has a bandwidth of 4 kHz 	(actually 300 to 3300Hz)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SimSun" pitchFamily="2" charset="-122"/>
              </a:rPr>
              <a:t>	-	Most digital telephone systems are sampled at 8000 	samples/sec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zh-CN" sz="2400" b="1" smtClean="0">
                <a:ea typeface="SimSun" pitchFamily="2" charset="-122"/>
              </a:rPr>
              <a:t>Audio: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SimSun" pitchFamily="2" charset="-122"/>
              </a:rPr>
              <a:t>	-	The highest frequency the human ear can hear is 	approximately 15kHz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SimSun" pitchFamily="2" charset="-122"/>
              </a:rPr>
              <a:t>	-	CD quality audio are sampled at rate of 44,000 	samples/sec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US" altLang="zh-CN" sz="2400" b="1" smtClean="0">
                <a:ea typeface="SimSun" pitchFamily="2" charset="-122"/>
              </a:rPr>
              <a:t>Video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smtClean="0">
                <a:ea typeface="SimSun" pitchFamily="2" charset="-122"/>
              </a:rPr>
              <a:t>	-	The human eye requires samples at a rate of at least 20 	frames/sec to achieve smooth motion</a:t>
            </a:r>
            <a:endParaRPr lang="en-US" altLang="zh-CN" sz="28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01A92-F639-4E1A-B004-0120103E13FB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Pulse Code Modulation (PCM)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1371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Pulse Code Modulation refers to a digital baseband signal that is generated directly from the quantizer output</a:t>
            </a:r>
          </a:p>
          <a:p>
            <a:pPr eaLnBrk="1" hangingPunct="1"/>
            <a:r>
              <a:rPr lang="en-US" altLang="zh-CN" sz="2000" smtClean="0">
                <a:ea typeface="SimSun" pitchFamily="2" charset="-122"/>
              </a:rPr>
              <a:t>Sometimes the term PCM is used interchangeably with quantization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933700"/>
            <a:ext cx="7848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B105E-4D39-4761-AF66-D1279FE6188E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81000"/>
            <a:ext cx="78486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2476500" y="58674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ea typeface="SimSun" pitchFamily="2" charset="-122"/>
              </a:rPr>
              <a:t>See Figure 2.16 (Page 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ACDB0-383B-4161-9309-5E85588BECA4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>
            <p:ph type="dgm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673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signal classification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189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1.Power vs energy</a:t>
            </a:r>
            <a:endParaRPr lang="de-DE" dirty="0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35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3590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signal classification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235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1.Periodic vs Aperiodic</a:t>
            </a:r>
            <a:endParaRPr lang="de-DE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1981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85926"/>
            <a:ext cx="5400672" cy="196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55721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signal singularity functions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1.The unit impulse</a:t>
            </a:r>
            <a:endParaRPr lang="de-DE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8358214" cy="135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71942"/>
            <a:ext cx="59340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signal singularity functions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1.The unit step</a:t>
            </a:r>
            <a:endParaRPr lang="de-DE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0"/>
            <a:ext cx="2524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714620"/>
            <a:ext cx="60674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5133970" cy="15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928934"/>
            <a:ext cx="20859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929198"/>
            <a:ext cx="25336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857628"/>
            <a:ext cx="2324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Operations on discrete signals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130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1.Time shift</a:t>
            </a:r>
            <a:endParaRPr lang="de-DE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763" y="1643050"/>
            <a:ext cx="51891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000504"/>
            <a:ext cx="5033951" cy="20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071834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0" y="1357298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Discrete time, continuous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amplitude (Discrete signal)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7752" y="5429264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Continuous time discrete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amplitude (Digital signal)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5786" y="1357298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Continuous time continuous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amplitude (Analog signal)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8662" y="542926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Discrete time discrete amplitude </a:t>
            </a:r>
          </a:p>
          <a:p>
            <a:pPr marL="342900" indent="-342900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(Digital signal, signal processing)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429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85720" y="714356"/>
            <a:ext cx="442915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Discrete Time Signals &amp; Systems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Operations on discrete signals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162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.Time reversal</a:t>
            </a:r>
            <a:endParaRPr lang="de-DE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519560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000504"/>
            <a:ext cx="4440813" cy="218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Operations on discrete signals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0034" y="164305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3.Amplitude scaling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A. </a:t>
            </a:r>
            <a:r>
              <a:rPr lang="en-US" dirty="0" err="1" smtClean="0"/>
              <a:t>Barghouthi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Real Exponentials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837242" cy="158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4214842" cy="17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143116"/>
            <a:ext cx="3390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605091"/>
            <a:ext cx="4354096" cy="16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429132"/>
            <a:ext cx="3800479" cy="176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Exponentials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1562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3116"/>
            <a:ext cx="2647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3238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000372"/>
            <a:ext cx="5124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5918" y="3714752"/>
            <a:ext cx="5129192" cy="24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Exponentials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358214" cy="32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Example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8439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Harmonically related complex exponentials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2085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systems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152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223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8072463" cy="218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48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Discrete systems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214422"/>
            <a:ext cx="152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785926"/>
            <a:ext cx="223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5720" y="714356"/>
            <a:ext cx="4429156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Discrete Time Signals &amp; Systems</a:t>
            </a:r>
            <a:endParaRPr lang="de-DE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CAB9-2CAA-4EC9-883E-064A8A7AA0AD}" type="datetime1">
              <a:rPr lang="en-US" smtClean="0"/>
              <a:pPr/>
              <a:t>8/21/2014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A. Barghouthi &amp; Mr. M. Al-jubeh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6467-AF7F-44E4-8B61-4E588B0FE450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28596" y="1071546"/>
            <a:ext cx="3357586" cy="1588"/>
          </a:xfrm>
          <a:prstGeom prst="line">
            <a:avLst/>
          </a:prstGeom>
          <a:ln w="19050">
            <a:solidFill>
              <a:srgbClr val="5AA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7158" y="1214422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 Analog to digital conversion: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to get a digital signal from an analog signal a system which is called an analogto digital convertor is used. This system consists of three subsystems (blocks):</a:t>
            </a:r>
          </a:p>
          <a:p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The sampler which generates a discrete time continuous amplitude signal from the continuous signals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The quantizer which generates a discrete time discrete amplitude signal from the output of the sampler</a:t>
            </a:r>
          </a:p>
          <a:p>
            <a:pPr marL="342900" indent="-342900">
              <a:buAutoNum type="arabicPeriod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The encoder which changes the discrete time discrete amplitude signal at the output of the quantizer into bits which are only two levels either 1 or 0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406" y="5000636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57356" y="4643446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-32" y="435769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Continuous time continuous amplitue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4804958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Sampler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714612" y="5000636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429124" y="4643446"/>
            <a:ext cx="928694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2714612" y="435769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Continuous time discrete amplitue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4786322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Quantizer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357818" y="500063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215206" y="4643446"/>
            <a:ext cx="857256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357818" y="435769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Continuous time continuous amplitue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478632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Encoder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072462" y="5000636"/>
            <a:ext cx="10715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15370" y="4357694"/>
            <a:ext cx="1214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Digital Signal</a:t>
            </a:r>
            <a:endParaRPr lang="de-DE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827E-37ED-406C-8858-417316275D94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ea typeface="SimSun" pitchFamily="2" charset="-122"/>
              </a:rPr>
              <a:t>Sampling </a:t>
            </a:r>
            <a:r>
              <a:rPr lang="en-US" altLang="zh-CN" sz="2000" smtClean="0">
                <a:ea typeface="SimSun" pitchFamily="2" charset="-122"/>
              </a:rPr>
              <a:t>is the processes of converting continuous-time analog signal, </a:t>
            </a:r>
            <a:r>
              <a:rPr lang="en-US" altLang="zh-CN" sz="2000" i="1" smtClean="0">
                <a:ea typeface="SimSun" pitchFamily="2" charset="-122"/>
              </a:rPr>
              <a:t>x</a:t>
            </a:r>
            <a:r>
              <a:rPr lang="en-US" altLang="zh-CN" sz="2000" i="1" baseline="-25000" smtClean="0">
                <a:ea typeface="SimSun" pitchFamily="2" charset="-122"/>
              </a:rPr>
              <a:t>a</a:t>
            </a:r>
            <a:r>
              <a:rPr lang="en-US" altLang="zh-CN" sz="2000" i="1" smtClean="0">
                <a:ea typeface="SimSun" pitchFamily="2" charset="-122"/>
              </a:rPr>
              <a:t>(t), </a:t>
            </a:r>
            <a:r>
              <a:rPr lang="en-US" altLang="zh-CN" sz="2000" smtClean="0">
                <a:ea typeface="SimSun" pitchFamily="2" charset="-122"/>
              </a:rPr>
              <a:t>into a discrete-time signal by taking the “samples” at discrete-time intervals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Sampling analog signals makes them discrete in time but still continuous valued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If done properly (</a:t>
            </a:r>
            <a:r>
              <a:rPr lang="en-US" altLang="zh-CN" sz="2000" b="1" i="1" smtClean="0">
                <a:ea typeface="SimSun" pitchFamily="2" charset="-122"/>
              </a:rPr>
              <a:t>Nyquist theorem </a:t>
            </a:r>
            <a:r>
              <a:rPr lang="en-US" altLang="zh-CN" sz="2000" smtClean="0">
                <a:ea typeface="SimSun" pitchFamily="2" charset="-122"/>
              </a:rPr>
              <a:t>is satisfied), sampling does not introduce distortion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solidFill>
                  <a:srgbClr val="000000"/>
                </a:solidFill>
                <a:ea typeface="SimSun" pitchFamily="2" charset="-122"/>
              </a:rPr>
              <a:t>Sampled values: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The value of the function at the sampling points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solidFill>
                  <a:srgbClr val="000000"/>
                </a:solidFill>
                <a:ea typeface="SimSun" pitchFamily="2" charset="-122"/>
              </a:rPr>
              <a:t>Sampling interval</a:t>
            </a: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The time that separates sampling points (interval b/w samples), </a:t>
            </a:r>
            <a:r>
              <a:rPr lang="en-US" altLang="zh-CN" sz="2000" b="1" i="1" smtClean="0">
                <a:solidFill>
                  <a:srgbClr val="000000"/>
                </a:solidFill>
                <a:ea typeface="SimSun" pitchFamily="2" charset="-122"/>
              </a:rPr>
              <a:t>T</a:t>
            </a:r>
            <a:r>
              <a:rPr lang="en-US" altLang="zh-CN" sz="2000" b="1" i="1" baseline="-25000" smtClean="0">
                <a:solidFill>
                  <a:srgbClr val="000000"/>
                </a:solidFill>
                <a:ea typeface="SimSun" pitchFamily="2" charset="-122"/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If the signal is slowly varying, then fewer samples per second will be required than if the waveform is rapidly varying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So, the optimum sampling rate depends on the </a:t>
            </a:r>
            <a:r>
              <a:rPr lang="en-US" altLang="zh-CN" sz="2000" i="1" smtClean="0">
                <a:solidFill>
                  <a:srgbClr val="FF0066"/>
                </a:solidFill>
                <a:ea typeface="SimSun" pitchFamily="2" charset="-122"/>
              </a:rPr>
              <a:t>maximum frequency </a:t>
            </a:r>
            <a:r>
              <a:rPr lang="en-US" altLang="zh-CN" sz="2000" smtClean="0">
                <a:solidFill>
                  <a:srgbClr val="000000"/>
                </a:solidFill>
                <a:ea typeface="SimSun" pitchFamily="2" charset="-122"/>
              </a:rPr>
              <a:t>component present in the signal</a:t>
            </a:r>
            <a:endParaRPr lang="en-US" altLang="zh-CN" sz="180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2BA80-A013-420F-9DA4-9A9510381DD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CN" sz="2000" b="1" dirty="0" smtClean="0">
                <a:ea typeface="SimSun" pitchFamily="2" charset="-122"/>
              </a:rPr>
              <a:t>Analog-to-digital conversion </a:t>
            </a:r>
            <a:r>
              <a:rPr lang="en-US" altLang="zh-CN" sz="2000" dirty="0" smtClean="0">
                <a:ea typeface="SimSun" pitchFamily="2" charset="-122"/>
              </a:rPr>
              <a:t>is (basically) a 2 step process:</a:t>
            </a:r>
          </a:p>
          <a:p>
            <a:pPr lvl="1" eaLnBrk="1" hangingPunct="1"/>
            <a:r>
              <a:rPr lang="en-US" altLang="zh-CN" sz="2000" dirty="0" smtClean="0">
                <a:ea typeface="SimSun" pitchFamily="2" charset="-122"/>
              </a:rPr>
              <a:t>Sampling</a:t>
            </a:r>
          </a:p>
          <a:p>
            <a:pPr lvl="2" eaLnBrk="1" hangingPunct="1"/>
            <a:r>
              <a:rPr lang="en-US" altLang="zh-CN" sz="2000" dirty="0" smtClean="0">
                <a:ea typeface="SimSun" pitchFamily="2" charset="-122"/>
              </a:rPr>
              <a:t>Convert from continuous-time analog signal </a:t>
            </a:r>
            <a:r>
              <a:rPr lang="en-US" altLang="zh-CN" sz="2000" i="1" dirty="0" err="1" smtClean="0">
                <a:ea typeface="SimSun" pitchFamily="2" charset="-122"/>
              </a:rPr>
              <a:t>x</a:t>
            </a:r>
            <a:r>
              <a:rPr lang="en-US" altLang="zh-CN" sz="2000" i="1" baseline="-25000" dirty="0" err="1" smtClean="0">
                <a:ea typeface="SimSun" pitchFamily="2" charset="-122"/>
              </a:rPr>
              <a:t>a</a:t>
            </a:r>
            <a:r>
              <a:rPr lang="en-US" altLang="zh-CN" sz="2000" i="1" dirty="0" smtClean="0">
                <a:ea typeface="SimSun" pitchFamily="2" charset="-122"/>
              </a:rPr>
              <a:t>(t) </a:t>
            </a:r>
            <a:r>
              <a:rPr lang="en-US" altLang="zh-CN" sz="2000" dirty="0" smtClean="0">
                <a:ea typeface="SimSun" pitchFamily="2" charset="-122"/>
              </a:rPr>
              <a:t>to discrete-time continuous value signal </a:t>
            </a:r>
            <a:r>
              <a:rPr lang="en-US" altLang="zh-CN" sz="2000" i="1" dirty="0" smtClean="0">
                <a:ea typeface="SimSun" pitchFamily="2" charset="-122"/>
              </a:rPr>
              <a:t>x(n)</a:t>
            </a:r>
          </a:p>
          <a:p>
            <a:pPr lvl="1" eaLnBrk="1" hangingPunct="1"/>
            <a:r>
              <a:rPr lang="en-US" altLang="zh-CN" sz="2000" dirty="0" smtClean="0">
                <a:ea typeface="SimSun" pitchFamily="2" charset="-122"/>
              </a:rPr>
              <a:t>Is obtained by taking the “samples” of </a:t>
            </a:r>
            <a:r>
              <a:rPr lang="en-US" altLang="zh-CN" sz="2000" i="1" dirty="0" err="1" smtClean="0">
                <a:ea typeface="SimSun" pitchFamily="2" charset="-122"/>
              </a:rPr>
              <a:t>x</a:t>
            </a:r>
            <a:r>
              <a:rPr lang="en-US" altLang="zh-CN" sz="2000" i="1" baseline="-25000" dirty="0" err="1" smtClean="0">
                <a:ea typeface="SimSun" pitchFamily="2" charset="-122"/>
              </a:rPr>
              <a:t>a</a:t>
            </a:r>
            <a:r>
              <a:rPr lang="en-US" altLang="zh-CN" sz="2000" i="1" dirty="0" smtClean="0">
                <a:ea typeface="SimSun" pitchFamily="2" charset="-122"/>
              </a:rPr>
              <a:t>(t) </a:t>
            </a:r>
            <a:r>
              <a:rPr lang="en-US" altLang="zh-CN" sz="2000" dirty="0" smtClean="0">
                <a:ea typeface="SimSun" pitchFamily="2" charset="-122"/>
              </a:rPr>
              <a:t>at discrete-time intervals, </a:t>
            </a:r>
            <a:r>
              <a:rPr lang="en-US" altLang="zh-CN" sz="2000" i="1" dirty="0" smtClean="0">
                <a:ea typeface="SimSun" pitchFamily="2" charset="-122"/>
              </a:rPr>
              <a:t>T</a:t>
            </a:r>
            <a:r>
              <a:rPr lang="en-US" altLang="zh-CN" sz="2000" i="1" baseline="-25000" dirty="0" smtClean="0">
                <a:ea typeface="SimSun" pitchFamily="2" charset="-122"/>
              </a:rPr>
              <a:t>s</a:t>
            </a:r>
          </a:p>
          <a:p>
            <a:pPr lvl="1" eaLnBrk="1" hangingPunct="1"/>
            <a:endParaRPr lang="en-US" altLang="zh-CN" sz="2000" i="1" baseline="-25000" dirty="0" smtClean="0">
              <a:ea typeface="SimSun" pitchFamily="2" charset="-122"/>
            </a:endParaRPr>
          </a:p>
          <a:p>
            <a:pPr eaLnBrk="1" hangingPunct="1"/>
            <a:r>
              <a:rPr lang="en-US" altLang="zh-CN" sz="2000" b="1" dirty="0" smtClean="0">
                <a:ea typeface="SimSun" pitchFamily="2" charset="-122"/>
              </a:rPr>
              <a:t>Quantization</a:t>
            </a:r>
          </a:p>
          <a:p>
            <a:pPr lvl="1" eaLnBrk="1" hangingPunct="1"/>
            <a:r>
              <a:rPr lang="en-US" altLang="zh-CN" sz="2000" dirty="0" smtClean="0">
                <a:ea typeface="SimSun" pitchFamily="2" charset="-122"/>
              </a:rPr>
              <a:t>Convert from discrete-time continuous valued signal to discrete time discrete valued signal</a:t>
            </a:r>
          </a:p>
          <a:p>
            <a:pPr eaLnBrk="1" hangingPunct="1"/>
            <a:endParaRPr lang="en-US" altLang="zh-CN" sz="2000" i="1" dirty="0" smtClean="0">
              <a:ea typeface="SimSun" pitchFamily="2" charset="-122"/>
            </a:endParaRPr>
          </a:p>
          <a:p>
            <a:pPr lvl="1" eaLnBrk="1" hangingPunct="1"/>
            <a:endParaRPr lang="en-US" altLang="zh-CN" sz="1800" dirty="0" smtClean="0">
              <a:ea typeface="SimSun" pitchFamily="2" charset="-122"/>
            </a:endParaRPr>
          </a:p>
          <a:p>
            <a:pPr eaLnBrk="1" hangingPunct="1"/>
            <a:endParaRPr lang="zh-CN" altLang="en-US" sz="2000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77D3E-9FAC-45D7-B64B-6C8FE9EEE8DE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Sampling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/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ea typeface="SimSun" pitchFamily="2" charset="-122"/>
              </a:rPr>
              <a:t>Sampling Rate (or sampling frequency </a:t>
            </a:r>
            <a:r>
              <a:rPr lang="en-US" altLang="zh-CN" sz="2000" b="1" i="1" smtClean="0">
                <a:ea typeface="SimSun" pitchFamily="2" charset="-122"/>
              </a:rPr>
              <a:t>f</a:t>
            </a:r>
            <a:r>
              <a:rPr lang="en-US" altLang="zh-CN" sz="2000" b="1" i="1" baseline="-10000" smtClean="0">
                <a:ea typeface="SimSun" pitchFamily="2" charset="-122"/>
              </a:rPr>
              <a:t>s</a:t>
            </a:r>
            <a:r>
              <a:rPr lang="en-US" altLang="zh-CN" sz="2000" b="1" smtClean="0">
                <a:ea typeface="SimSun" pitchFamily="2" charset="-122"/>
              </a:rPr>
              <a:t>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The rate at which the signal is sampled, expressed as the number of samples per second (reciprocal of the sampling interval), </a:t>
            </a:r>
            <a:r>
              <a:rPr lang="en-US" altLang="zh-CN" sz="2000" b="1" i="1" smtClean="0">
                <a:ea typeface="SimSun" pitchFamily="2" charset="-122"/>
              </a:rPr>
              <a:t>1/T</a:t>
            </a:r>
            <a:r>
              <a:rPr lang="en-US" altLang="zh-CN" sz="2000" b="1" i="1" baseline="-10000" smtClean="0">
                <a:ea typeface="SimSun" pitchFamily="2" charset="-122"/>
              </a:rPr>
              <a:t>s</a:t>
            </a:r>
            <a:r>
              <a:rPr lang="en-US" altLang="zh-CN" sz="2000" b="1" i="1" smtClean="0">
                <a:ea typeface="SimSun" pitchFamily="2" charset="-122"/>
              </a:rPr>
              <a:t> = f</a:t>
            </a:r>
            <a:r>
              <a:rPr lang="en-US" altLang="zh-CN" sz="2000" b="1" i="1" baseline="-10000" smtClean="0">
                <a:ea typeface="SimSun" pitchFamily="2" charset="-122"/>
              </a:rPr>
              <a:t>s</a:t>
            </a:r>
          </a:p>
          <a:p>
            <a:pPr lvl="1" eaLnBrk="1" hangingPunct="1">
              <a:lnSpc>
                <a:spcPct val="90000"/>
              </a:lnSpc>
            </a:pPr>
            <a:endParaRPr lang="en-US" altLang="zh-CN" sz="2000" b="1" i="1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000" b="1" smtClean="0">
                <a:ea typeface="SimSun" pitchFamily="2" charset="-122"/>
              </a:rPr>
              <a:t>Nyquist Sampling Theorem (or Nyquist Criterion):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If the sampling is performed at a proper rate, no info is lost about the original signal and it can be properly reconstructed later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smtClean="0">
                <a:ea typeface="SimSun" pitchFamily="2" charset="-122"/>
              </a:rPr>
              <a:t>Statement: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smtClean="0">
                <a:ea typeface="SimSun" pitchFamily="2" charset="-122"/>
              </a:rPr>
              <a:t>		“If a signal is sampled at a rate at least, but not exactly equal to 	twice the max frequency component of the waveform, then the 	waveform can be exactly reconstructed from the samples 	without any distortion”</a:t>
            </a:r>
          </a:p>
          <a:p>
            <a:pPr eaLnBrk="1" hangingPunct="1">
              <a:lnSpc>
                <a:spcPct val="90000"/>
              </a:lnSpc>
            </a:pPr>
            <a:endParaRPr lang="en-US" altLang="zh-CN" sz="2000" smtClean="0">
              <a:ea typeface="SimSun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2971800" y="52578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zh-CN" altLang="en-US" sz="2100">
              <a:ea typeface="SimSun" pitchFamily="2" charset="-122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771900" y="5294313"/>
          <a:ext cx="1714500" cy="604837"/>
        </p:xfrm>
        <a:graphic>
          <a:graphicData uri="http://schemas.openxmlformats.org/presentationml/2006/ole">
            <p:oleObj spid="_x0000_s103426" name="Equation" r:id="rId3" imgW="647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F93E11-DFEE-48F7-BA7B-2BD28EE5B6BC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500" b="1" smtClean="0">
                <a:latin typeface="Arial Black" pitchFamily="34" charset="0"/>
                <a:ea typeface="SimSun" pitchFamily="2" charset="-122"/>
              </a:rPr>
              <a:t>Ideal Sampling </a:t>
            </a:r>
            <a:r>
              <a:rPr lang="en-US" altLang="zh-CN" sz="2500" smtClean="0">
                <a:latin typeface="Arial Black" pitchFamily="34" charset="0"/>
                <a:ea typeface="SimSun" pitchFamily="2" charset="-122"/>
              </a:rPr>
              <a:t>( or Impulse Sampling)</a:t>
            </a:r>
            <a:br>
              <a:rPr lang="en-US" altLang="zh-CN" sz="2500" smtClean="0">
                <a:latin typeface="Arial Black" pitchFamily="34" charset="0"/>
                <a:ea typeface="SimSun" pitchFamily="2" charset="-122"/>
              </a:rPr>
            </a:br>
            <a:endParaRPr lang="en-US" altLang="zh-CN" sz="2500" smtClean="0">
              <a:latin typeface="Arial Black" pitchFamily="34" charset="0"/>
              <a:ea typeface="SimSun" pitchFamily="2" charset="-122"/>
            </a:endParaRP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2895600" cy="457200"/>
          </a:xfrm>
        </p:spPr>
        <p:txBody>
          <a:bodyPr/>
          <a:lstStyle/>
          <a:p>
            <a:pPr eaLnBrk="1" hangingPunct="1"/>
            <a:r>
              <a:rPr lang="en-US" altLang="zh-CN" sz="2000" smtClean="0">
                <a:ea typeface="SimSun" pitchFamily="2" charset="-122"/>
              </a:rPr>
              <a:t>Therefore, we have:</a:t>
            </a:r>
          </a:p>
          <a:p>
            <a:pPr eaLnBrk="1" hangingPunct="1"/>
            <a:endParaRPr lang="zh-CN" altLang="en-US" sz="2000" smtClean="0">
              <a:ea typeface="SimSun" pitchFamily="2" charset="-122"/>
            </a:endParaRPr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7239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000">
                <a:ea typeface="SimSun" pitchFamily="2" charset="-122"/>
              </a:rPr>
              <a:t>Take Fourier Transform (frequency convolution)</a:t>
            </a:r>
          </a:p>
          <a:p>
            <a:pPr marL="339725" indent="-339725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zh-CN" altLang="en-US" sz="2000">
              <a:ea typeface="SimSun" pitchFamily="2" charset="-122"/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048125" y="874713"/>
          <a:ext cx="3232150" cy="1006475"/>
        </p:xfrm>
        <a:graphic>
          <a:graphicData uri="http://schemas.openxmlformats.org/presentationml/2006/ole">
            <p:oleObj spid="_x0000_s104450" name="Equation" r:id="rId3" imgW="1549080" imgH="482400" progId="Equation.DSMT4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941388" y="2514600"/>
          <a:ext cx="7642225" cy="949325"/>
        </p:xfrm>
        <a:graphic>
          <a:graphicData uri="http://schemas.openxmlformats.org/presentationml/2006/ole">
            <p:oleObj spid="_x0000_s104451" name="Equation" r:id="rId4" imgW="3568680" imgH="457200" progId="Equation.DSMT4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914400" y="3695700"/>
          <a:ext cx="6324600" cy="1020763"/>
        </p:xfrm>
        <a:graphic>
          <a:graphicData uri="http://schemas.openxmlformats.org/presentationml/2006/ole">
            <p:oleObj spid="_x0000_s104452" name="Equation" r:id="rId5" imgW="2692080" imgH="444240" progId="Equation.DSMT4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990600" y="4876800"/>
          <a:ext cx="5867400" cy="912813"/>
        </p:xfrm>
        <a:graphic>
          <a:graphicData uri="http://schemas.openxmlformats.org/presentationml/2006/ole">
            <p:oleObj spid="_x0000_s104453" name="Equation" r:id="rId6" imgW="285732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2099</Words>
  <Application>Microsoft Office PowerPoint</Application>
  <PresentationFormat>On-screen Show (4:3)</PresentationFormat>
  <Paragraphs>343</Paragraphs>
  <Slides>48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Office Theme</vt:lpstr>
      <vt:lpstr>Custom Design</vt:lpstr>
      <vt:lpstr>MathType 5.0 Equation</vt:lpstr>
      <vt:lpstr>Microsoft Graph 2000 Chart</vt:lpstr>
      <vt:lpstr>Slide 1</vt:lpstr>
      <vt:lpstr>Slide 2</vt:lpstr>
      <vt:lpstr>Slide 3</vt:lpstr>
      <vt:lpstr>Slide 4</vt:lpstr>
      <vt:lpstr>Slide 5</vt:lpstr>
      <vt:lpstr>Sampling </vt:lpstr>
      <vt:lpstr>Slide 7</vt:lpstr>
      <vt:lpstr>Sampling </vt:lpstr>
      <vt:lpstr>Ideal Sampling ( or Impulse Sampling) </vt:lpstr>
      <vt:lpstr>Sampling </vt:lpstr>
      <vt:lpstr>Ideal Sampling ( or Impulse Sampling) </vt:lpstr>
      <vt:lpstr>Ideal Sampling ( or Impulse Sampling) </vt:lpstr>
      <vt:lpstr>Ideal Sampling ( or Impulse Sampling) </vt:lpstr>
      <vt:lpstr>Ideal Sampling ( or Impulse Sampling) </vt:lpstr>
      <vt:lpstr>Slide 15</vt:lpstr>
      <vt:lpstr>Practical Sampling </vt:lpstr>
      <vt:lpstr>Natural Sampling </vt:lpstr>
      <vt:lpstr>Slide 18</vt:lpstr>
      <vt:lpstr>Flat-Top Sampling </vt:lpstr>
      <vt:lpstr>Slide 20</vt:lpstr>
      <vt:lpstr>Slide 21</vt:lpstr>
      <vt:lpstr>Slide 22</vt:lpstr>
      <vt:lpstr>Recovering the Analog Signal </vt:lpstr>
      <vt:lpstr>Slide 24</vt:lpstr>
      <vt:lpstr>Slide 25</vt:lpstr>
      <vt:lpstr>Slide 26</vt:lpstr>
      <vt:lpstr>Slide 27</vt:lpstr>
      <vt:lpstr>Slide 28</vt:lpstr>
      <vt:lpstr>Summary Of Sampling</vt:lpstr>
      <vt:lpstr>Example 1: </vt:lpstr>
      <vt:lpstr>Practical Sampling Rates</vt:lpstr>
      <vt:lpstr>Pulse Code Modulation (PCM)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CD-STAR</dc:creator>
  <cp:lastModifiedBy>Atheer</cp:lastModifiedBy>
  <cp:revision>1220</cp:revision>
  <dcterms:created xsi:type="dcterms:W3CDTF">2013-08-29T10:52:51Z</dcterms:created>
  <dcterms:modified xsi:type="dcterms:W3CDTF">2014-08-25T16:23:06Z</dcterms:modified>
</cp:coreProperties>
</file>