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33" r:id="rId37"/>
    <p:sldId id="434" r:id="rId38"/>
    <p:sldId id="435" r:id="rId39"/>
    <p:sldId id="436" r:id="rId40"/>
    <p:sldId id="439" r:id="rId41"/>
    <p:sldId id="438" r:id="rId42"/>
    <p:sldId id="437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A24"/>
    <a:srgbClr val="FF8F8F"/>
    <a:srgbClr val="FF3333"/>
    <a:srgbClr val="1A1A6C"/>
    <a:srgbClr val="252597"/>
    <a:srgbClr val="3232CD"/>
    <a:srgbClr val="0038A8"/>
    <a:srgbClr val="B00000"/>
    <a:srgbClr val="FFFA87"/>
    <a:srgbClr val="FFF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32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C95126-0594-433B-8A0C-B752A882C29E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EA35D6-0F26-436D-AC6E-2D8A63121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77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DF01-FFC5-4FA0-94BD-22AC4439AD02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9366A-92AC-4265-8D83-E6ABD0D7B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4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1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5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1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5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2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8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5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7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71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35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6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9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6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1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3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9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7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0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3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5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9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1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7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366A-92AC-4265-8D83-E6ABD0D7B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F139-6F11-421B-A3B4-890F5AAF1E9B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AD5-36B8-44F4-9175-301E50F7379C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F32F-354F-4B3B-9F5C-352CC51FB6AD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5456-FFDC-4669-91A4-C2B48809CE12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36C5-0D25-4BBF-898C-C1172427A740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048C-7989-48B3-8588-1FE6A4E1EAEF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372B-FA0D-4BDC-B698-8010CE37FBB1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BB7C-30BD-4E16-8CC3-5BDECEA48565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C2F8-C253-4687-B54A-6A0E6094B0C7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C12-C03E-4566-B308-E16FCE3F4863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EFDE-52DA-434A-A8A8-5B2C9CD5C81D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BAB3-B755-4F0E-B98D-02EE2BB3F02F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Digital Communication Systems, ENEE434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C9E9-9B80-42D1-929D-8A9E7F418F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452" y="457200"/>
            <a:ext cx="1143000" cy="7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0" y="6551612"/>
            <a:ext cx="9144000" cy="1588"/>
          </a:xfrm>
          <a:prstGeom prst="line">
            <a:avLst/>
          </a:prstGeom>
          <a:ln w="95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-152400" y="1600200"/>
            <a:ext cx="6629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Engineering and Technology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Electrical and Computer Engineering</a:t>
            </a:r>
            <a:endParaRPr lang="en-US" sz="2800" dirty="0">
              <a:solidFill>
                <a:srgbClr val="2364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Modern Communication Systems, ENEE3306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Mohammad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Jubran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Lecture 4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23641E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23641E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28014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0" y="4190998"/>
            <a:ext cx="9158312" cy="1295406"/>
            <a:chOff x="0" y="4190998"/>
            <a:chExt cx="9158312" cy="1295406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1805" y="4191000"/>
              <a:ext cx="2162907" cy="129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99" y="4191002"/>
              <a:ext cx="2162907" cy="129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191000"/>
              <a:ext cx="288387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5405" y="4190998"/>
              <a:ext cx="2162907" cy="129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8205" y="4191002"/>
              <a:ext cx="2162907" cy="129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10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Probability of Symbol Error for M-ASK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685800"/>
            <a:ext cx="84772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11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Example of  BPSK and 4-ASK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3" y="690563"/>
            <a:ext cx="72675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12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Phase-Shift Keying (M-PSK)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962025"/>
            <a:ext cx="8420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13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Signal Space Plot of 8-PSK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714375"/>
            <a:ext cx="77438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14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Signal Space Plot of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723900"/>
            <a:ext cx="7286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15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Optimum Receiver for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633413"/>
            <a:ext cx="83153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16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Lower Bound of P[error] of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819150"/>
            <a:ext cx="78676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17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Upper Bound of P[error] of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33425"/>
            <a:ext cx="87153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18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Symbol Error Probability of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1000" y="566738"/>
            <a:ext cx="8382000" cy="5738812"/>
            <a:chOff x="381000" y="566738"/>
            <a:chExt cx="8382000" cy="573881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66738"/>
              <a:ext cx="8382000" cy="572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6019800"/>
              <a:ext cx="20574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19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Comparison of BPSK and M-PSK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23674"/>
            <a:ext cx="8939213" cy="44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Introduction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544033"/>
            <a:ext cx="9144000" cy="613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There are benefits to be gained when M-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ary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(M = 4) signaling methods are used rather than straightforward binary signaling.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In general, M-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ary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communication is used when one needs to design a communication system that is bandwidth efficient.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Unlike QPSK and its variations, the gain in bandwidth is accomplished at the expense of error performance.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To use M-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ary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modulation, the bit stream is blocked into groups of λ bits ⇒ the number of bit patterns is M = 2.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The symbol transmission rate is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= 1/Ts = 1/(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λTb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=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rb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/λ symbols/sec ⇒ there is a bandwidth saving of 1/λ compared to binary modulation.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Shall consider M-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ary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ASK, PSK, QAM (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quadrature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amplitude modulation) and FSK.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20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fr-FR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M-ary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Quadrature Amplitude Modulation (M-QAM)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666750"/>
            <a:ext cx="80486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21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fr-FR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M-ary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Quadrature Amplitude Modulation (M-QAM)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590550"/>
            <a:ext cx="81819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22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fr-FR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M-ary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Quadrature Amplitude Modulation (M-QAM)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33400"/>
            <a:ext cx="84391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23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Simple Comparison of M-QAM Constellations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966788"/>
            <a:ext cx="8772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5300" y="571500"/>
            <a:ext cx="8648700" cy="5810250"/>
            <a:chOff x="495300" y="571500"/>
            <a:chExt cx="8648700" cy="58102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" y="571500"/>
              <a:ext cx="8153400" cy="575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6096000"/>
              <a:ext cx="32766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24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Rectangular M-QAM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25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Modulation of Rectangular M-QAM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733425"/>
            <a:ext cx="88106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26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Demodulation of Rectangular M-QAM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723900"/>
            <a:ext cx="84677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27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Symbol Error Probability of M-QAM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661988"/>
            <a:ext cx="7391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28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– </a:t>
            </a:r>
            <a:r>
              <a:rPr lang="fr-FR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M-ary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Quadrature Amplitude Modulation (M-QAM)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576593"/>
            <a:ext cx="80867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29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Performance Comparison of M-PSK and M-QAM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67" y="711723"/>
            <a:ext cx="8350104" cy="55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4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Optimum Receiver for M-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919163"/>
            <a:ext cx="81343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30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Performance Comparison of M-ASK, M-PSK, M-QAM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650961"/>
            <a:ext cx="7499446" cy="57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31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Coherent Frequency-Shift Keying (M-FSK)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" y="821893"/>
            <a:ext cx="7469402" cy="53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32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Minimum-Distance Receiver of M-FSK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811757"/>
            <a:ext cx="8458200" cy="52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33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 Error Probability of M-FSK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3" y="829880"/>
            <a:ext cx="9109797" cy="52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34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 Error Probability of M-FSK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9" y="681441"/>
            <a:ext cx="9110401" cy="5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35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Bit Error Probability of M-FSK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99" y="644857"/>
            <a:ext cx="8080801" cy="55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36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Power-Bandwidth Plane (At P[error] = 10</a:t>
            </a:r>
            <a:r>
              <a:rPr lang="en-US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−5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68" y="816868"/>
            <a:ext cx="7269601" cy="52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37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Shannon’s Channel Capacity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99" y="645133"/>
            <a:ext cx="8580001" cy="53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38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Shannon’s Capacity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Curve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93230"/>
            <a:ext cx="1996800" cy="819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87" y="1317733"/>
            <a:ext cx="6957601" cy="52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39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Spectrum Efficiency of DVB-S2 Standard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89" y="592078"/>
            <a:ext cx="91290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The original DVB-S system, on which DVB-S2 is based, specifies the use of </a:t>
            </a:r>
            <a:r>
              <a:rPr lang="en-US" b="1" dirty="0">
                <a:solidFill>
                  <a:srgbClr val="FF0000"/>
                </a:solidFill>
              </a:rPr>
              <a:t>QPSK modulation </a:t>
            </a:r>
            <a:r>
              <a:rPr lang="en-US" dirty="0"/>
              <a:t>along with various tools for channel coding and error correction. Further additions were made with the emergence of DVB-DSNG (Digital Satellite News Gathering), for example allowing the use of </a:t>
            </a:r>
            <a:r>
              <a:rPr lang="en-US" b="1" dirty="0">
                <a:solidFill>
                  <a:srgbClr val="FF0000"/>
                </a:solidFill>
              </a:rPr>
              <a:t>8PSK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16QAM</a:t>
            </a:r>
            <a:r>
              <a:rPr lang="en-US" dirty="0"/>
              <a:t> modulation. DVB-S2 benefits from more recent developments and has the following key technical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>
                <a:solidFill>
                  <a:srgbClr val="FF0000"/>
                </a:solidFill>
              </a:rPr>
              <a:t>four modulation modes </a:t>
            </a:r>
            <a:r>
              <a:rPr lang="en-US" dirty="0"/>
              <a:t>available, with </a:t>
            </a:r>
            <a:r>
              <a:rPr lang="en-US" b="1" dirty="0">
                <a:solidFill>
                  <a:srgbClr val="FF0000"/>
                </a:solidFill>
              </a:rPr>
              <a:t>QPSK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8PSK</a:t>
            </a:r>
            <a:r>
              <a:rPr lang="en-US" dirty="0"/>
              <a:t> intended for broadcast applications in non-linear satellite transponders driven close to saturation. </a:t>
            </a:r>
            <a:r>
              <a:rPr lang="en-US" b="1" dirty="0">
                <a:solidFill>
                  <a:srgbClr val="FF0000"/>
                </a:solidFill>
              </a:rPr>
              <a:t>16APSK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32APSK</a:t>
            </a:r>
            <a:r>
              <a:rPr lang="en-US" dirty="0"/>
              <a:t>, requiring a higher level of C/N, are mainly targeted at professional applications such as news gathering and interactive </a:t>
            </a:r>
            <a:r>
              <a:rPr lang="en-US" dirty="0" smtClean="0"/>
              <a:t>services.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DVB-S2 </a:t>
            </a:r>
            <a:r>
              <a:rPr lang="en-US" dirty="0"/>
              <a:t>uses a very powerful </a:t>
            </a:r>
            <a:r>
              <a:rPr lang="en-US" b="1" dirty="0"/>
              <a:t>Forward Error Correction </a:t>
            </a:r>
            <a:r>
              <a:rPr lang="en-US" dirty="0"/>
              <a:t>scheme (FEC), a key factor in allowing the achievement of excellent performance in the presence of high levels of noise and interference.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Adaptive </a:t>
            </a:r>
            <a:r>
              <a:rPr lang="en-US" b="1" dirty="0"/>
              <a:t>Coding and </a:t>
            </a:r>
            <a:r>
              <a:rPr lang="en-US" b="1" dirty="0">
                <a:solidFill>
                  <a:srgbClr val="FF0000"/>
                </a:solidFill>
              </a:rPr>
              <a:t>Modulation</a:t>
            </a:r>
            <a:r>
              <a:rPr lang="en-US" b="1" dirty="0"/>
              <a:t> </a:t>
            </a:r>
            <a:r>
              <a:rPr lang="en-US" dirty="0"/>
              <a:t>(ACM) allows the transmission parameters to be changed on a frame by frame basis depending on the particular conditions of the delivery path for each individual user.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DVB-S2 </a:t>
            </a:r>
            <a:r>
              <a:rPr lang="en-US" dirty="0"/>
              <a:t>offers </a:t>
            </a:r>
            <a:r>
              <a:rPr lang="en-US" b="1" dirty="0"/>
              <a:t>optional backwards compatible </a:t>
            </a:r>
            <a:r>
              <a:rPr lang="en-US" dirty="0"/>
              <a:t>modes that use hierarchical modulation to allow legacy DVB-S receivers to continue to operate, whilst providing additional capacity and services to newer receivers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8392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4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Optimum Receiver for M-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40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Spectrum Efficiency of DVB-S2 Standard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26548"/>
            <a:ext cx="9129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DVB-S2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delivers excellent performance, coming close to the Shannon limit, the theoretical maximum information transfer rate in a channel for a given noise level. It can operate at carrier-to-noise ratios from -2dB (i.e., below the noise floor) with QPSK, through to +16dB using 32APSK. The table overleaf (Figure 1) shows the improvements in efficiency that DVB-S2 delivers when compared to DVB-S with typical TV broadcast parameters, with gains in the useful bitrate of more than 30% in each case.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18" y="1163926"/>
            <a:ext cx="8424001" cy="7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41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Spectrum Efficiency of DVB-S2 Standard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18" y="1163926"/>
            <a:ext cx="8424001" cy="715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18" y="2626556"/>
            <a:ext cx="8034001" cy="25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42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Spectrum Efficiency of DVB-S2 Standard</a:t>
            </a:r>
            <a:endParaRPr lang="en-US" sz="2000" b="1" i="1" baseline="30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18" y="9144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755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9" y="1272789"/>
            <a:ext cx="8108101" cy="38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5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Optimum Receiver for M-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90563" y="762000"/>
            <a:ext cx="7615237" cy="5705475"/>
            <a:chOff x="690563" y="762000"/>
            <a:chExt cx="7615237" cy="570547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563" y="762000"/>
              <a:ext cx="7462837" cy="562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5493808"/>
              <a:ext cx="1600200" cy="973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6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Coherent Amplitude-Shift Keying (M-ASK)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1475" y="657225"/>
            <a:ext cx="8772525" cy="5581650"/>
            <a:chOff x="371475" y="657225"/>
            <a:chExt cx="8772525" cy="5581650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5" y="657225"/>
              <a:ext cx="8401050" cy="554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5943600"/>
              <a:ext cx="38862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7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Coherent Amplitude-Shift Keying (M-ASK)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1674"/>
            <a:ext cx="8915400" cy="51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8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Coherent Amplitude-Shift Keying (M-ASK)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633413"/>
            <a:ext cx="76009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© Dr. Mohammad Jubran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5319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Lecture 4  - Slide </a:t>
            </a:r>
            <a:fld id="{AE41A9F9-39A9-4D2B-B9BE-A7307536CB85}" type="slidenum">
              <a:rPr lang="en-US" sz="16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pPr/>
              <a:t>9</a:t>
            </a:fld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" y="76200"/>
            <a:ext cx="73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Signaling Techniques - Modified M-ASK Constellation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9525">
            <a:solidFill>
              <a:srgbClr val="FF0000"/>
            </a:solidFill>
          </a:ln>
          <a:effectLst>
            <a:outerShdw blurRad="40000" dist="20000" dir="5400000" rotWithShape="0">
              <a:srgbClr val="FF3333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73914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47688" y="590550"/>
            <a:ext cx="8048625" cy="5886451"/>
            <a:chOff x="547688" y="590550"/>
            <a:chExt cx="8048625" cy="5886451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7688" y="590550"/>
              <a:ext cx="8048625" cy="56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6172201"/>
              <a:ext cx="2514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169" y="-9525"/>
            <a:ext cx="574431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43800" y="312109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BIRZEIT UNIVERSITY</a:t>
            </a:r>
          </a:p>
          <a:p>
            <a:pPr algn="ctr"/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6550223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Modern Communication Systems, ENEE3306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8&quot;/&gt;&lt;/object&gt;&lt;object type=&quot;3&quot; unique_id=&quot;10018&quot;&gt;&lt;property id=&quot;20148&quot; value=&quot;5&quot;/&gt;&lt;property id=&quot;20300&quot; value=&quot;Slide 15&quot;/&gt;&lt;property id=&quot;20307&quot; value=&quot;279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1&quot;/&gt;&lt;/object&gt;&lt;object type=&quot;3&quot; unique_id=&quot;10026&quot;&gt;&lt;property id=&quot;20148&quot; value=&quot;5&quot;/&gt;&lt;property id=&quot;20300&quot; value=&quot;Slide 23&quot;/&gt;&lt;property id=&quot;20307&quot; value=&quot;282&quot;/&gt;&lt;/object&gt;&lt;object type=&quot;3&quot; unique_id=&quot;10027&quot;&gt;&lt;property id=&quot;20148&quot; value=&quot;5&quot;/&gt;&lt;property id=&quot;20300&quot; value=&quot;Slide 24&quot;/&gt;&lt;property id=&quot;20307&quot; value=&quot;284&quot;/&gt;&lt;/object&gt;&lt;object type=&quot;3&quot; unique_id=&quot;10028&quot;&gt;&lt;property id=&quot;20148&quot; value=&quot;5&quot;/&gt;&lt;property id=&quot;20300&quot; value=&quot;Slide 25&quot;/&gt;&lt;property id=&quot;20307&quot; value=&quot;285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object type=&quot;3&quot; unique_id=&quot;10030&quot;&gt;&lt;property id=&quot;20148&quot; value=&quot;5&quot;/&gt;&lt;property id=&quot;20300&quot; value=&quot;Slide 27&quot;/&gt;&lt;property id=&quot;20307&quot; value=&quot;287&quot;/&gt;&lt;/object&gt;&lt;object type=&quot;3&quot; unique_id=&quot;10031&quot;&gt;&lt;property id=&quot;20148&quot; value=&quot;5&quot;/&gt;&lt;property id=&quot;20300&quot; value=&quot;Slide 28&quot;/&gt;&lt;property id=&quot;20307&quot; value=&quot;288&quot;/&gt;&lt;/object&gt;&lt;object type=&quot;3&quot; unique_id=&quot;10032&quot;&gt;&lt;property id=&quot;20148&quot; value=&quot;5&quot;/&gt;&lt;property id=&quot;20300&quot; value=&quot;Slide 29&quot;/&gt;&lt;property id=&quot;20307&quot; value=&quot;289&quot;/&gt;&lt;/object&gt;&lt;object type=&quot;3&quot; unique_id=&quot;10033&quot;&gt;&lt;property id=&quot;20148&quot; value=&quot;5&quot;/&gt;&lt;property id=&quot;20300&quot; value=&quot;Slide 30&quot;/&gt;&lt;property id=&quot;20307&quot; value=&quot;290&quot;/&gt;&lt;/object&gt;&lt;object type=&quot;3&quot; unique_id=&quot;10034&quot;&gt;&lt;property id=&quot;20148&quot; value=&quot;5&quot;/&gt;&lt;property id=&quot;20300&quot; value=&quot;Slide 31&quot;/&gt;&lt;property id=&quot;20307&quot; value=&quot;291&quot;/&gt;&lt;/object&gt;&lt;object type=&quot;3&quot; unique_id=&quot;10035&quot;&gt;&lt;property id=&quot;20148&quot; value=&quot;5&quot;/&gt;&lt;property id=&quot;20300&quot; value=&quot;Slide 32&quot;/&gt;&lt;property id=&quot;20307&quot; value=&quot;292&quot;/&gt;&lt;/object&gt;&lt;object type=&quot;3&quot; unique_id=&quot;10036&quot;&gt;&lt;property id=&quot;20148&quot; value=&quot;5&quot;/&gt;&lt;property id=&quot;20300&quot; value=&quot;Slide 33&quot;/&gt;&lt;property id=&quot;20307&quot; value=&quot;293&quot;/&gt;&lt;/object&gt;&lt;object type=&quot;3&quot; unique_id=&quot;10037&quot;&gt;&lt;property id=&quot;20148&quot; value=&quot;5&quot;/&gt;&lt;property id=&quot;20300&quot; value=&quot;Slide 34&quot;/&gt;&lt;property id=&quot;20307&quot; value=&quot;294&quot;/&gt;&lt;/object&gt;&lt;object type=&quot;3&quot; unique_id=&quot;10038&quot;&gt;&lt;property id=&quot;20148&quot; value=&quot;5&quot;/&gt;&lt;property id=&quot;20300&quot; value=&quot;Slide 35&quot;/&gt;&lt;property id=&quot;20307&quot; value=&quot;295&quot;/&gt;&lt;/object&gt;&lt;object type=&quot;3&quot; unique_id=&quot;10039&quot;&gt;&lt;property id=&quot;20148&quot; value=&quot;5&quot;/&gt;&lt;property id=&quot;20300&quot; value=&quot;Slide 36&quot;/&gt;&lt;property id=&quot;20307&quot; value=&quot;296&quot;/&gt;&lt;/object&gt;&lt;object type=&quot;3&quot; unique_id=&quot;10040&quot;&gt;&lt;property id=&quot;20148&quot; value=&quot;5&quot;/&gt;&lt;property id=&quot;20300&quot; value=&quot;Slide 37&quot;/&gt;&lt;property id=&quot;20307&quot; value=&quot;297&quot;/&gt;&lt;/object&gt;&lt;object type=&quot;3&quot; unique_id=&quot;10041&quot;&gt;&lt;property id=&quot;20148&quot; value=&quot;5&quot;/&gt;&lt;property id=&quot;20300&quot; value=&quot;Slide 38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1581</Words>
  <Application>Microsoft Office PowerPoint</Application>
  <PresentationFormat>On-screen Show (4:3)</PresentationFormat>
  <Paragraphs>316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MKJ</dc:creator>
  <cp:lastModifiedBy>Mohamed</cp:lastModifiedBy>
  <cp:revision>1859</cp:revision>
  <dcterms:created xsi:type="dcterms:W3CDTF">2009-02-09T21:44:03Z</dcterms:created>
  <dcterms:modified xsi:type="dcterms:W3CDTF">2017-05-12T19:50:25Z</dcterms:modified>
</cp:coreProperties>
</file>