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0"/>
  </p:notesMasterIdLst>
  <p:handoutMasterIdLst>
    <p:handoutMasterId r:id="rId21"/>
  </p:handoutMasterIdLst>
  <p:sldIdLst>
    <p:sldId id="457" r:id="rId2"/>
    <p:sldId id="466" r:id="rId3"/>
    <p:sldId id="379" r:id="rId4"/>
    <p:sldId id="473" r:id="rId5"/>
    <p:sldId id="474" r:id="rId6"/>
    <p:sldId id="450" r:id="rId7"/>
    <p:sldId id="475" r:id="rId8"/>
    <p:sldId id="476" r:id="rId9"/>
    <p:sldId id="479" r:id="rId10"/>
    <p:sldId id="480" r:id="rId11"/>
    <p:sldId id="477" r:id="rId12"/>
    <p:sldId id="478" r:id="rId13"/>
    <p:sldId id="485" r:id="rId14"/>
    <p:sldId id="481" r:id="rId15"/>
    <p:sldId id="482" r:id="rId16"/>
    <p:sldId id="486" r:id="rId17"/>
    <p:sldId id="483" r:id="rId18"/>
    <p:sldId id="484" r:id="rId19"/>
  </p:sldIdLst>
  <p:sldSz cx="9144000" cy="6858000" type="screen4x3"/>
  <p:notesSz cx="7010400" cy="939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sa Ca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314" y="-96"/>
      </p:cViewPr>
      <p:guideLst>
        <p:guide orient="horz" pos="296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B68C923-FC84-4959-936A-9BAC9455D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700588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64050"/>
            <a:ext cx="560832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9" tIns="46879" rIns="93759" bIns="468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27BA5306-E871-46E1-AB3C-77C73B55A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413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41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1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413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413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1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413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4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4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414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414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414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42DF10-19AE-4929-8551-5EAAB08A9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7EF73-A72D-4395-AAE6-8CC7A7437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22EC5-1F2F-4DA2-931C-3B16B0E93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5094A6-983D-4CE1-8642-902E0D74B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7B16BA-D8A9-47FD-86E2-9A5CDB575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232F-2795-4351-9547-263BBC628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3815-92F9-4B94-B3E5-93A1B04BE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E4524-5363-477C-92B4-F81018B7F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4840E-6D17-46A5-82E9-D045471D5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523A3-F02C-4543-A894-545C8D459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48A9-4605-4D37-BBF7-D92D9B09A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1C05B-7C5A-4EA0-A9ED-D585CF30B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E441-F491-4D4D-975D-AD58D80F3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303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31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3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03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03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CAB792-C4B1-48EA-9F92-536D46C8C0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F2E7C13-15BA-401F-A2BF-8D6A2408179B}" type="slidenum">
              <a:rPr lang="en-US"/>
              <a:pPr/>
              <a:t>1</a:t>
            </a:fld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Chapter </a:t>
            </a:r>
            <a:r>
              <a:rPr lang="en-US" sz="3600" dirty="0" smtClean="0"/>
              <a:t>16  -Units and Conversions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ME101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Nhut</a:t>
            </a:r>
            <a:r>
              <a:rPr lang="en-US" dirty="0" smtClean="0"/>
              <a:t> Tan 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39BD-915C-4A7F-9B7B-77922C4C98DD}" type="slidenum">
              <a:rPr lang="en-US"/>
              <a:pPr/>
              <a:t>10</a:t>
            </a:fld>
            <a:endParaRPr lang="en-US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factors (2)</a:t>
            </a:r>
          </a:p>
        </p:txBody>
      </p:sp>
      <p:sp>
        <p:nvSpPr>
          <p:cNvPr id="531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Example Conversion factors: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Conversion factors are also called unity factors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grpSp>
        <p:nvGrpSpPr>
          <p:cNvPr id="531466" name="Group 10"/>
          <p:cNvGrpSpPr>
            <a:grpSpLocks/>
          </p:cNvGrpSpPr>
          <p:nvPr/>
        </p:nvGrpSpPr>
        <p:grpSpPr bwMode="auto">
          <a:xfrm>
            <a:off x="4208463" y="1898650"/>
            <a:ext cx="4783137" cy="4819650"/>
            <a:chOff x="2651" y="1304"/>
            <a:chExt cx="3013" cy="3036"/>
          </a:xfrm>
        </p:grpSpPr>
        <p:pic>
          <p:nvPicPr>
            <p:cNvPr id="531458" name="Picture 2" descr="2web0008"/>
            <p:cNvPicPr>
              <a:picLocks noChangeAspect="1" noChangeArrowheads="1"/>
            </p:cNvPicPr>
            <p:nvPr/>
          </p:nvPicPr>
          <p:blipFill>
            <a:blip r:embed="rId3" cstate="print"/>
            <a:srcRect l="23247" r="5794" b="95044"/>
            <a:stretch>
              <a:fillRect/>
            </a:stretch>
          </p:blipFill>
          <p:spPr bwMode="auto">
            <a:xfrm>
              <a:off x="2651" y="1304"/>
              <a:ext cx="301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1461" name="Picture 5" descr="2web0008"/>
            <p:cNvPicPr>
              <a:picLocks noChangeAspect="1" noChangeArrowheads="1"/>
            </p:cNvPicPr>
            <p:nvPr/>
          </p:nvPicPr>
          <p:blipFill>
            <a:blip r:embed="rId4" cstate="print"/>
            <a:srcRect l="27879" t="51080" r="5440"/>
            <a:stretch>
              <a:fillRect/>
            </a:stretch>
          </p:blipFill>
          <p:spPr bwMode="auto">
            <a:xfrm>
              <a:off x="2808" y="1569"/>
              <a:ext cx="2832" cy="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31467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946400"/>
          <a:ext cx="2286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9" name="Equation" r:id="rId5" imgW="914400" imgH="863280" progId="Equation.3">
                  <p:embed/>
                </p:oleObj>
              </mc:Choice>
              <mc:Fallback>
                <p:oleObj name="Equation" r:id="rId5" imgW="914400" imgH="8632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46400"/>
                        <a:ext cx="22860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9" name="Line 13"/>
          <p:cNvSpPr>
            <a:spLocks noChangeShapeType="1"/>
          </p:cNvSpPr>
          <p:nvPr/>
        </p:nvSpPr>
        <p:spPr bwMode="auto">
          <a:xfrm flipV="1">
            <a:off x="3733800" y="2743200"/>
            <a:ext cx="2667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1470" name="Line 14"/>
          <p:cNvSpPr>
            <a:spLocks noChangeShapeType="1"/>
          </p:cNvSpPr>
          <p:nvPr/>
        </p:nvSpPr>
        <p:spPr bwMode="auto">
          <a:xfrm>
            <a:off x="3352800" y="4800600"/>
            <a:ext cx="3048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94D-EAA1-4A90-848F-D37469A40CE5}" type="slidenum">
              <a:rPr lang="en-US"/>
              <a:pPr/>
              <a:t>11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Accurately using units and converting them is an essential engineering skill</a:t>
            </a:r>
          </a:p>
          <a:p>
            <a:r>
              <a:rPr lang="en-US"/>
              <a:t>Accidents related to unit errors</a:t>
            </a:r>
          </a:p>
          <a:p>
            <a:pPr lvl="1"/>
            <a:r>
              <a:rPr lang="en-US"/>
              <a:t>Total loss of $125-million NASA Mars Climate Orbiter spacecraft due to errors in impulse (I = Force * time) coding</a:t>
            </a:r>
          </a:p>
          <a:p>
            <a:pPr lvl="1"/>
            <a:r>
              <a:rPr lang="en-US"/>
              <a:t>The spring constant (k = F/x) error that bankrupted a company 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78A-FA84-4A15-AF0D-FA4109EDFFE4}" type="slidenum">
              <a:rPr lang="en-US"/>
              <a:pPr/>
              <a:t>12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7656512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To convert from one unit to another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Identify unity/conversion factors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Write down starting information, and multiply by unity/conversion factors until the desired units are obtained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78A-FA84-4A15-AF0D-FA4109EDFFE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05000"/>
            <a:ext cx="7656512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</a:pPr>
            <a:r>
              <a:rPr lang="en-US" sz="2400" dirty="0" smtClean="0"/>
              <a:t>Convert </a:t>
            </a:r>
            <a:r>
              <a:rPr lang="en-US" sz="2400" dirty="0"/>
              <a:t>10 ft to inches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/>
              <a:t>Unity/conversion factor: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/>
              <a:t>   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3048000"/>
          <a:ext cx="12192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22" name="Equation" r:id="rId3" imgW="787320" imgH="431640" progId="Equation.3">
                  <p:embed/>
                </p:oleObj>
              </mc:Choice>
              <mc:Fallback>
                <p:oleObj name="Equation" r:id="rId3" imgW="787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48000"/>
                        <a:ext cx="12192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4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9800" y="3657600"/>
          <a:ext cx="3152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23" name="Equation" r:id="rId5" imgW="1803240" imgH="482400" progId="Equation.3">
                  <p:embed/>
                </p:oleObj>
              </mc:Choice>
              <mc:Fallback>
                <p:oleObj name="Equation" r:id="rId5" imgW="18032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57600"/>
                        <a:ext cx="31527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6" name="Line 8"/>
          <p:cNvSpPr>
            <a:spLocks noChangeShapeType="1"/>
          </p:cNvSpPr>
          <p:nvPr/>
        </p:nvSpPr>
        <p:spPr bwMode="auto">
          <a:xfrm>
            <a:off x="3352800" y="4191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7" name="Line 9"/>
          <p:cNvSpPr>
            <a:spLocks noChangeShapeType="1"/>
          </p:cNvSpPr>
          <p:nvPr/>
        </p:nvSpPr>
        <p:spPr bwMode="auto">
          <a:xfrm>
            <a:off x="2514600" y="39624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 animBg="1"/>
      <p:bldP spid="529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63E3-D83F-4108-8E5E-B45AF678096D}" type="slidenum">
              <a:rPr lang="en-US"/>
              <a:pPr/>
              <a:t>14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Conversion Example 2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80312" cy="4114800"/>
          </a:xfrm>
        </p:spPr>
        <p:txBody>
          <a:bodyPr/>
          <a:lstStyle/>
          <a:p>
            <a:pPr marL="533400" indent="-533400"/>
            <a:r>
              <a:rPr lang="en-US" sz="2800"/>
              <a:t>Convert 25 cents/minute to $/hour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Unity factors:                 ,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 </a:t>
            </a:r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>
              <a:buFont typeface="Wingdings" pitchFamily="2" charset="2"/>
              <a:buNone/>
            </a:pPr>
            <a:endParaRPr lang="en-US" sz="2800" baseline="30000"/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0" y="4267200"/>
          <a:ext cx="518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6" name="Equation" r:id="rId3" imgW="2679480" imgH="482400" progId="Equation.3">
                  <p:embed/>
                </p:oleObj>
              </mc:Choice>
              <mc:Fallback>
                <p:oleObj name="Equation" r:id="rId3" imgW="26794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67200"/>
                        <a:ext cx="518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2892425" y="4387850"/>
            <a:ext cx="604838" cy="303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5564188" y="4306888"/>
            <a:ext cx="604837" cy="303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>
            <a:off x="2809875" y="4743450"/>
            <a:ext cx="606425" cy="303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9" name="Line 9"/>
          <p:cNvSpPr>
            <a:spLocks noChangeShapeType="1"/>
          </p:cNvSpPr>
          <p:nvPr/>
        </p:nvSpPr>
        <p:spPr bwMode="auto">
          <a:xfrm>
            <a:off x="4178300" y="4751388"/>
            <a:ext cx="6064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7614" name="Picture 14"/>
          <p:cNvPicPr>
            <a:picLocks noChangeAspect="1" noChangeArrowheads="1"/>
          </p:cNvPicPr>
          <p:nvPr/>
        </p:nvPicPr>
        <p:blipFill>
          <a:blip r:embed="rId5" cstate="print"/>
          <a:srcRect l="25433" r="48051"/>
          <a:stretch>
            <a:fillRect/>
          </a:stretch>
        </p:blipFill>
        <p:spPr bwMode="auto">
          <a:xfrm>
            <a:off x="4114800" y="2819400"/>
            <a:ext cx="1219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7615" name="Picture 15"/>
          <p:cNvPicPr>
            <a:picLocks noChangeAspect="1" noChangeArrowheads="1"/>
          </p:cNvPicPr>
          <p:nvPr/>
        </p:nvPicPr>
        <p:blipFill>
          <a:blip r:embed="rId5" cstate="print"/>
          <a:srcRect l="51949" r="16565"/>
          <a:stretch>
            <a:fillRect/>
          </a:stretch>
        </p:blipFill>
        <p:spPr bwMode="auto">
          <a:xfrm>
            <a:off x="5867400" y="2819400"/>
            <a:ext cx="14478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animBg="1"/>
      <p:bldP spid="537607" grpId="0" animBg="1"/>
      <p:bldP spid="537608" grpId="0" animBg="1"/>
      <p:bldP spid="5376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2FE8-0162-4420-83DF-592453345200}" type="slidenum">
              <a:rPr lang="en-US"/>
              <a:pPr/>
              <a:t>15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2017713"/>
            <a:ext cx="7580312" cy="4114800"/>
          </a:xfrm>
        </p:spPr>
        <p:txBody>
          <a:bodyPr/>
          <a:lstStyle/>
          <a:p>
            <a:r>
              <a:rPr lang="en-US" sz="2800"/>
              <a:t>Convert 25 lb/in</a:t>
            </a:r>
            <a:r>
              <a:rPr lang="en-US" sz="2800" baseline="30000"/>
              <a:t>2</a:t>
            </a:r>
            <a:r>
              <a:rPr lang="en-US" sz="2800"/>
              <a:t> to kilogram/cm</a:t>
            </a:r>
            <a:r>
              <a:rPr lang="en-US" sz="2800" baseline="30000"/>
              <a:t>2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“lb” in this case is lbm: </a:t>
            </a:r>
            <a:r>
              <a:rPr lang="en-US" sz="2800">
                <a:solidFill>
                  <a:srgbClr val="FF0000"/>
                </a:solidFill>
              </a:rPr>
              <a:t>Must be very careful in clarifying the unit(s)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04925" y="3276600"/>
          <a:ext cx="67722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2" name="Equation" r:id="rId3" imgW="3124080" imgH="482400" progId="Equation.3">
                  <p:embed/>
                </p:oleObj>
              </mc:Choice>
              <mc:Fallback>
                <p:oleObj name="Equation" r:id="rId3" imgW="31240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3276600"/>
                        <a:ext cx="677227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1828800" y="3429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>
            <a:off x="59436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3" name="Line 7"/>
          <p:cNvSpPr>
            <a:spLocks noChangeShapeType="1"/>
          </p:cNvSpPr>
          <p:nvPr/>
        </p:nvSpPr>
        <p:spPr bwMode="auto">
          <a:xfrm>
            <a:off x="4572000" y="34290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>
            <a:off x="3124200" y="39624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>
            <a:off x="1752600" y="39624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 animBg="1"/>
      <p:bldP spid="541702" grpId="0" animBg="1"/>
      <p:bldP spid="541703" grpId="0" animBg="1"/>
      <p:bldP spid="541704" grpId="0" animBg="1"/>
      <p:bldP spid="5417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2FE8-0162-4420-83DF-592453345200}" type="slidenum">
              <a:rPr lang="en-US"/>
              <a:pPr/>
              <a:t>16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2017713"/>
            <a:ext cx="7580312" cy="4114800"/>
          </a:xfrm>
        </p:spPr>
        <p:txBody>
          <a:bodyPr/>
          <a:lstStyle/>
          <a:p>
            <a:r>
              <a:rPr lang="en-US" sz="2800" dirty="0"/>
              <a:t>Convert 5</a:t>
            </a:r>
            <a:r>
              <a:rPr lang="en-US" sz="2800" dirty="0" smtClean="0"/>
              <a:t> M ft-lb/s to KW</a:t>
            </a:r>
            <a:endParaRPr lang="en-US" sz="2800" baseline="30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38100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3" name="Line 7"/>
          <p:cNvSpPr>
            <a:spLocks noChangeShapeType="1"/>
          </p:cNvSpPr>
          <p:nvPr/>
        </p:nvSpPr>
        <p:spPr bwMode="auto">
          <a:xfrm>
            <a:off x="3429000" y="29718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>
            <a:off x="54102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>
            <a:off x="2133600" y="32004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821546" y="2895600"/>
          <a:ext cx="641745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5" name="Equation" r:id="rId3" imgW="3124080" imgH="927000" progId="Equation.3">
                  <p:embed/>
                </p:oleObj>
              </mc:Choice>
              <mc:Fallback>
                <p:oleObj name="Equation" r:id="rId3" imgW="3124080" imgH="9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46" y="2895600"/>
                        <a:ext cx="6417454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 animBg="1"/>
      <p:bldP spid="541703" grpId="0" animBg="1"/>
      <p:bldP spid="541704" grpId="0" animBg="1"/>
      <p:bldP spid="5417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015B-22DE-4B16-A708-1B6FFD5099C8}" type="slidenum">
              <a:rPr lang="en-US"/>
              <a:pPr/>
              <a:t>17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 and Share Exercises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2.5$/gal to cent/</a:t>
            </a:r>
            <a:r>
              <a:rPr lang="en-US" sz="2800" dirty="0" err="1"/>
              <a:t>mL</a:t>
            </a:r>
            <a:r>
              <a:rPr lang="en-US" sz="2800" dirty="0"/>
              <a:t>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m/s to ft/min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J to ft-lb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100 kW to ft-lb/s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200 horse powers to (N-m)/s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Btu to kg-m</a:t>
            </a:r>
            <a:r>
              <a:rPr lang="en-US" sz="2800" baseline="30000" dirty="0"/>
              <a:t>2</a:t>
            </a:r>
            <a:r>
              <a:rPr lang="en-US" sz="2800" dirty="0"/>
              <a:t> / s</a:t>
            </a:r>
            <a:r>
              <a:rPr lang="en-US" sz="2800" baseline="30000" dirty="0"/>
              <a:t>2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 </a:t>
            </a:r>
            <a:r>
              <a:rPr lang="en-US" sz="2800" dirty="0" err="1"/>
              <a:t>kpsi</a:t>
            </a:r>
            <a:r>
              <a:rPr lang="en-US" sz="2800" dirty="0"/>
              <a:t> to g/(m-s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10 gal/min to L/s</a:t>
            </a:r>
          </a:p>
          <a:p>
            <a:pPr marL="609600" indent="-60960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FD7A-E959-44BC-A236-F34E012E19EC}" type="slidenum">
              <a:rPr lang="en-US"/>
              <a:pPr/>
              <a:t>18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recap and assignment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Engineers work with SI and USCS units</a:t>
            </a:r>
          </a:p>
          <a:p>
            <a:pPr>
              <a:lnSpc>
                <a:spcPct val="90000"/>
              </a:lnSpc>
            </a:pPr>
            <a:r>
              <a:rPr lang="en-US" dirty="0"/>
              <a:t>Accurately using and converting units is an essential engineering skill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Assignments: 16.1,16.7,16.11,16.12,16.21,16.22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CAAE-8DEA-4075-8B73-40DD9B8099F3}" type="slidenum">
              <a:rPr lang="en-US"/>
              <a:pPr/>
              <a:t>2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Objectives and Activities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 you to systems of units</a:t>
            </a:r>
          </a:p>
          <a:p>
            <a:r>
              <a:rPr lang="en-US"/>
              <a:t>Teach you how to accurately use units and perform unit conversions</a:t>
            </a:r>
          </a:p>
          <a:p>
            <a:endParaRPr lang="en-US"/>
          </a:p>
          <a:p>
            <a:r>
              <a:rPr lang="en-US"/>
              <a:t>Activities: unit conversion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B4CD-722F-4F5F-AF96-6723BFDCE592}" type="slidenum">
              <a:rPr lang="en-US"/>
              <a:pPr/>
              <a:t>3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16.1 History of Units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common denomination of units is essential for the development of trade and economics around the world</a:t>
            </a:r>
          </a:p>
          <a:p>
            <a:r>
              <a:rPr lang="en-US" sz="2800"/>
              <a:t>Majority of nations (include US) in the world today operate on the International System (SI) of Units because of its simplicity</a:t>
            </a:r>
          </a:p>
          <a:p>
            <a:r>
              <a:rPr lang="en-US" sz="2800"/>
              <a:t>In the US, some sectors still use US Customary System (USCS)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D034-E7F7-49ED-93F3-EB46959A707D}" type="slidenum">
              <a:rPr lang="en-US"/>
              <a:pPr/>
              <a:t>4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Units in the SI System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4292" name="Picture 4" descr="2web0003"/>
          <p:cNvPicPr>
            <a:picLocks noChangeAspect="1" noChangeArrowheads="1"/>
          </p:cNvPicPr>
          <p:nvPr/>
        </p:nvPicPr>
        <p:blipFill>
          <a:blip r:embed="rId2" cstate="print"/>
          <a:srcRect l="24371"/>
          <a:stretch>
            <a:fillRect/>
          </a:stretch>
        </p:blipFill>
        <p:spPr bwMode="auto">
          <a:xfrm>
            <a:off x="577850" y="1858963"/>
            <a:ext cx="7805738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E64-0208-4DF9-834E-17755F700D51}" type="slidenum">
              <a:rPr lang="en-US"/>
              <a:pPr/>
              <a:t>5</a:t>
            </a:fld>
            <a:endParaRPr lang="en-US"/>
          </a:p>
        </p:txBody>
      </p:sp>
      <p:pic>
        <p:nvPicPr>
          <p:cNvPr id="525319" name="Picture 7" descr="2web0004"/>
          <p:cNvPicPr>
            <a:picLocks noChangeAspect="1" noChangeArrowheads="1"/>
          </p:cNvPicPr>
          <p:nvPr/>
        </p:nvPicPr>
        <p:blipFill>
          <a:blip r:embed="rId2" cstate="print"/>
          <a:srcRect l="80878" r="3725" b="16527"/>
          <a:stretch>
            <a:fillRect/>
          </a:stretch>
        </p:blipFill>
        <p:spPr bwMode="auto">
          <a:xfrm>
            <a:off x="6994525" y="2136775"/>
            <a:ext cx="20732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Derived Units in the SI System</a:t>
            </a:r>
          </a:p>
        </p:txBody>
      </p:sp>
      <p:pic>
        <p:nvPicPr>
          <p:cNvPr id="525316" name="Picture 4" descr="2web0004"/>
          <p:cNvPicPr>
            <a:picLocks noChangeAspect="1" noChangeArrowheads="1"/>
          </p:cNvPicPr>
          <p:nvPr/>
        </p:nvPicPr>
        <p:blipFill>
          <a:blip r:embed="rId2" cstate="print"/>
          <a:srcRect l="20378" r="54771" b="16527"/>
          <a:stretch>
            <a:fillRect/>
          </a:stretch>
        </p:blipFill>
        <p:spPr bwMode="auto">
          <a:xfrm>
            <a:off x="0" y="2136775"/>
            <a:ext cx="33464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7" name="Picture 5" descr="2web0004"/>
          <p:cNvPicPr>
            <a:picLocks noChangeAspect="1" noChangeArrowheads="1"/>
          </p:cNvPicPr>
          <p:nvPr/>
        </p:nvPicPr>
        <p:blipFill>
          <a:blip r:embed="rId2" cstate="print"/>
          <a:srcRect l="47563" r="34895" b="16527"/>
          <a:stretch>
            <a:fillRect/>
          </a:stretch>
        </p:blipFill>
        <p:spPr bwMode="auto">
          <a:xfrm>
            <a:off x="3251200" y="2143125"/>
            <a:ext cx="2362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8" name="Picture 6" descr="2web0004"/>
          <p:cNvPicPr>
            <a:picLocks noChangeAspect="1" noChangeArrowheads="1"/>
          </p:cNvPicPr>
          <p:nvPr/>
        </p:nvPicPr>
        <p:blipFill>
          <a:blip r:embed="rId2" cstate="print"/>
          <a:srcRect l="68500" r="21126" b="16527"/>
          <a:stretch>
            <a:fillRect/>
          </a:stretch>
        </p:blipFill>
        <p:spPr bwMode="auto">
          <a:xfrm>
            <a:off x="5603875" y="2143125"/>
            <a:ext cx="1397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C033-3374-42AE-B65E-DAA6607D80A4}" type="slidenum">
              <a:rPr lang="en-US"/>
              <a:pPr/>
              <a:t>6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Units in the USCS 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2021" name="Picture 5" descr="2web0006"/>
          <p:cNvPicPr>
            <a:picLocks noChangeAspect="1" noChangeArrowheads="1"/>
          </p:cNvPicPr>
          <p:nvPr/>
        </p:nvPicPr>
        <p:blipFill>
          <a:blip r:embed="rId2" cstate="print"/>
          <a:srcRect l="25911"/>
          <a:stretch>
            <a:fillRect/>
          </a:stretch>
        </p:blipFill>
        <p:spPr bwMode="auto">
          <a:xfrm>
            <a:off x="989013" y="1981200"/>
            <a:ext cx="7916862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CBD4-EB4A-4DEE-8DCE-6D66336345CC}" type="slidenum">
              <a:rPr lang="en-US"/>
              <a:pPr/>
              <a:t>7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Derived Units in USCS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6340" name="Picture 4" descr="2web0007"/>
          <p:cNvPicPr>
            <a:picLocks noChangeAspect="1" noChangeArrowheads="1"/>
          </p:cNvPicPr>
          <p:nvPr/>
        </p:nvPicPr>
        <p:blipFill>
          <a:blip r:embed="rId2" cstate="print"/>
          <a:srcRect l="17319" b="8907"/>
          <a:stretch>
            <a:fillRect/>
          </a:stretch>
        </p:blipFill>
        <p:spPr bwMode="auto">
          <a:xfrm>
            <a:off x="26988" y="1695450"/>
            <a:ext cx="88392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B8CC-E79D-49C4-8DDD-ECE57A7C1655}" type="slidenum">
              <a:rPr lang="en-US"/>
              <a:pPr/>
              <a:t>8</a:t>
            </a:fld>
            <a:endParaRPr lang="en-US"/>
          </a:p>
        </p:txBody>
      </p:sp>
      <p:pic>
        <p:nvPicPr>
          <p:cNvPr id="527364" name="Picture 4" descr="2web0005"/>
          <p:cNvPicPr>
            <a:picLocks noChangeAspect="1" noChangeArrowheads="1"/>
          </p:cNvPicPr>
          <p:nvPr/>
        </p:nvPicPr>
        <p:blipFill>
          <a:blip r:embed="rId2" cstate="print"/>
          <a:srcRect l="28310" t="2480" r="5635" b="11159"/>
          <a:stretch>
            <a:fillRect/>
          </a:stretch>
        </p:blipFill>
        <p:spPr bwMode="auto">
          <a:xfrm>
            <a:off x="4114800" y="1905000"/>
            <a:ext cx="48006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Prefixes for SI Units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7417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Examples:</a:t>
            </a:r>
          </a:p>
          <a:p>
            <a:r>
              <a:rPr lang="en-US" sz="2800"/>
              <a:t>1 kW = 1000 W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        = 10</a:t>
            </a:r>
            <a:r>
              <a:rPr lang="en-US" baseline="30000"/>
              <a:t>3</a:t>
            </a:r>
            <a:r>
              <a:rPr lang="en-US"/>
              <a:t> W</a:t>
            </a:r>
          </a:p>
          <a:p>
            <a:endParaRPr lang="en-US" sz="2800"/>
          </a:p>
          <a:p>
            <a:r>
              <a:rPr lang="en-US" sz="2800"/>
              <a:t>1 kpsi = 1000</a:t>
            </a:r>
            <a:r>
              <a:rPr lang="en-US" sz="2800" baseline="30000"/>
              <a:t> </a:t>
            </a:r>
            <a:r>
              <a:rPr lang="en-US" sz="2800"/>
              <a:t>psi</a:t>
            </a:r>
          </a:p>
          <a:p>
            <a:endParaRPr lang="en-US" sz="2800"/>
          </a:p>
          <a:p>
            <a:r>
              <a:rPr lang="en-US" sz="2800"/>
              <a:t>2 GHz = 10</a:t>
            </a:r>
            <a:r>
              <a:rPr lang="en-US" sz="2800" baseline="30000"/>
              <a:t>9</a:t>
            </a:r>
            <a:r>
              <a:rPr lang="en-US" sz="2800"/>
              <a:t> Hz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=1,000,000,000 Hz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     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884A-6756-4101-99E9-A9A3453439A2}" type="slidenum">
              <a:rPr lang="en-US"/>
              <a:pPr/>
              <a:t>9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factors (1)</a:t>
            </a:r>
          </a:p>
        </p:txBody>
      </p:sp>
      <p:sp>
        <p:nvSpPr>
          <p:cNvPr id="530439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Example Conversion factors: </a:t>
            </a:r>
          </a:p>
          <a:p>
            <a:endParaRPr lang="en-US" sz="2800"/>
          </a:p>
          <a:p>
            <a:endParaRPr lang="en-US" sz="28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530436" name="Picture 4" descr="2web0008"/>
          <p:cNvPicPr>
            <a:picLocks noChangeAspect="1" noChangeArrowheads="1"/>
          </p:cNvPicPr>
          <p:nvPr/>
        </p:nvPicPr>
        <p:blipFill>
          <a:blip r:embed="rId3" cstate="print"/>
          <a:srcRect l="32643" r="6311" b="47649"/>
          <a:stretch>
            <a:fillRect/>
          </a:stretch>
        </p:blipFill>
        <p:spPr bwMode="auto">
          <a:xfrm>
            <a:off x="4943475" y="1919288"/>
            <a:ext cx="41148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044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3048000"/>
          <a:ext cx="220980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2" name="Equation" r:id="rId4" imgW="901440" imgH="863280" progId="Equation.3">
                  <p:embed/>
                </p:oleObj>
              </mc:Choice>
              <mc:Fallback>
                <p:oleObj name="Equation" r:id="rId4" imgW="901440" imgH="863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2209800" cy="211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42" name="Line 10"/>
          <p:cNvSpPr>
            <a:spLocks noChangeShapeType="1"/>
          </p:cNvSpPr>
          <p:nvPr/>
        </p:nvSpPr>
        <p:spPr bwMode="auto">
          <a:xfrm flipV="1">
            <a:off x="3581400" y="2590800"/>
            <a:ext cx="2971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3352800" y="5105400"/>
            <a:ext cx="3200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4993</TotalTime>
  <Words>418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Tahoma</vt:lpstr>
      <vt:lpstr>Times New Roman</vt:lpstr>
      <vt:lpstr>Wingdings</vt:lpstr>
      <vt:lpstr>Blends</vt:lpstr>
      <vt:lpstr>Equation</vt:lpstr>
      <vt:lpstr>Chapter 16  -Units and Conversions </vt:lpstr>
      <vt:lpstr>Lecture Objectives and Activities</vt:lpstr>
      <vt:lpstr>16.1 History of Units</vt:lpstr>
      <vt:lpstr>Base Units in the SI System</vt:lpstr>
      <vt:lpstr>Derived Units in the SI System</vt:lpstr>
      <vt:lpstr>Base Units in the USCS </vt:lpstr>
      <vt:lpstr>Derived Units in USCS</vt:lpstr>
      <vt:lpstr>Prefixes for SI Units</vt:lpstr>
      <vt:lpstr>Conversion factors (1)</vt:lpstr>
      <vt:lpstr>Conversion factors (2)</vt:lpstr>
      <vt:lpstr>Unit Conversion</vt:lpstr>
      <vt:lpstr>Unit Conversion Method</vt:lpstr>
      <vt:lpstr>Unit Conversion Example 1</vt:lpstr>
      <vt:lpstr>Unit Conversion Example 2</vt:lpstr>
      <vt:lpstr>Unit Conversion Example 3</vt:lpstr>
      <vt:lpstr>Unit Conversion Example 4</vt:lpstr>
      <vt:lpstr>Pair and Share Exercises</vt:lpstr>
      <vt:lpstr>Lecture recap and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YOUR FUTURE</dc:title>
  <dc:creator>nhut</dc:creator>
  <cp:lastModifiedBy>ٍSima W Rishmawi</cp:lastModifiedBy>
  <cp:revision>449</cp:revision>
  <cp:lastPrinted>2017-07-03T06:15:12Z</cp:lastPrinted>
  <dcterms:created xsi:type="dcterms:W3CDTF">2004-03-06T21:00:08Z</dcterms:created>
  <dcterms:modified xsi:type="dcterms:W3CDTF">2017-07-03T10:27:22Z</dcterms:modified>
</cp:coreProperties>
</file>