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handoutMasterIdLst>
    <p:handoutMasterId r:id="rId34"/>
  </p:handoutMasterIdLst>
  <p:sldIdLst>
    <p:sldId id="259" r:id="rId4"/>
    <p:sldId id="284" r:id="rId5"/>
    <p:sldId id="285" r:id="rId6"/>
    <p:sldId id="286" r:id="rId7"/>
    <p:sldId id="287" r:id="rId8"/>
    <p:sldId id="288" r:id="rId9"/>
    <p:sldId id="289" r:id="rId10"/>
    <p:sldId id="290" r:id="rId11"/>
    <p:sldId id="291" r:id="rId12"/>
    <p:sldId id="292" r:id="rId13"/>
    <p:sldId id="293" r:id="rId14"/>
    <p:sldId id="294" r:id="rId15"/>
    <p:sldId id="325" r:id="rId16"/>
    <p:sldId id="295" r:id="rId17"/>
    <p:sldId id="296" r:id="rId18"/>
    <p:sldId id="297" r:id="rId19"/>
    <p:sldId id="298" r:id="rId20"/>
    <p:sldId id="326" r:id="rId21"/>
    <p:sldId id="308" r:id="rId22"/>
    <p:sldId id="309" r:id="rId23"/>
    <p:sldId id="310" r:id="rId24"/>
    <p:sldId id="311" r:id="rId25"/>
    <p:sldId id="312" r:id="rId26"/>
    <p:sldId id="313" r:id="rId27"/>
    <p:sldId id="315" r:id="rId28"/>
    <p:sldId id="317" r:id="rId29"/>
    <p:sldId id="319" r:id="rId30"/>
    <p:sldId id="320" r:id="rId31"/>
    <p:sldId id="32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86" autoAdjust="0"/>
    <p:restoredTop sz="91536" autoAdjust="0"/>
  </p:normalViewPr>
  <p:slideViewPr>
    <p:cSldViewPr>
      <p:cViewPr varScale="1">
        <p:scale>
          <a:sx n="71" d="100"/>
          <a:sy n="71" d="100"/>
        </p:scale>
        <p:origin x="109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Chapter 1: Internal Combustion Engines</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70AA52-41A4-42A6-830D-402F4D538757}" type="datetimeFigureOut">
              <a:rPr lang="en-US" smtClean="0"/>
              <a:t>12/2/2019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FF167D-0FD7-4CAA-9472-50F959B436D2}" type="slidenum">
              <a:rPr lang="en-US" smtClean="0"/>
              <a:t>‹#›</a:t>
            </a:fld>
            <a:endParaRPr lang="en-US"/>
          </a:p>
        </p:txBody>
      </p:sp>
    </p:spTree>
    <p:extLst>
      <p:ext uri="{BB962C8B-B14F-4D97-AF65-F5344CB8AC3E}">
        <p14:creationId xmlns:p14="http://schemas.microsoft.com/office/powerpoint/2010/main" val="18403627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1: Internal Combustion Engines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1149C-747B-4C00-952A-C969EC71B79F}" type="datetimeFigureOut">
              <a:rPr lang="en-US" smtClean="0"/>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481C9-C67F-4531-B093-8CF0D9012D4B}" type="slidenum">
              <a:rPr lang="en-US" smtClean="0"/>
              <a:t>‹#›</a:t>
            </a:fld>
            <a:endParaRPr lang="en-US"/>
          </a:p>
        </p:txBody>
      </p:sp>
    </p:spTree>
    <p:extLst>
      <p:ext uri="{BB962C8B-B14F-4D97-AF65-F5344CB8AC3E}">
        <p14:creationId xmlns:p14="http://schemas.microsoft.com/office/powerpoint/2010/main" val="240221909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e.wikipedia.org/wiki/Diagnostic_Trouble_Cod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effectLst/>
                <a:latin typeface="+mn-lt"/>
                <a:ea typeface="+mn-ea"/>
                <a:cs typeface="+mn-cs"/>
                <a:hlinkClick r:id="rId3"/>
              </a:rPr>
              <a:t>Diagnostic Trouble Code </a:t>
            </a:r>
          </a:p>
          <a:p>
            <a:r>
              <a:rPr lang="en-US" dirty="0" smtClean="0"/>
              <a:t> DCT</a:t>
            </a:r>
            <a:endParaRPr lang="en-US" dirty="0"/>
          </a:p>
        </p:txBody>
      </p:sp>
      <p:sp>
        <p:nvSpPr>
          <p:cNvPr id="4" name="Slide Number Placeholder 3"/>
          <p:cNvSpPr>
            <a:spLocks noGrp="1"/>
          </p:cNvSpPr>
          <p:nvPr>
            <p:ph type="sldNum" sz="quarter" idx="10"/>
          </p:nvPr>
        </p:nvSpPr>
        <p:spPr/>
        <p:txBody>
          <a:bodyPr/>
          <a:lstStyle/>
          <a:p>
            <a:fld id="{F47481C9-C67F-4531-B093-8CF0D9012D4B}" type="slidenum">
              <a:rPr lang="en-US" smtClean="0"/>
              <a:t>1</a:t>
            </a:fld>
            <a:endParaRPr lang="en-US"/>
          </a:p>
        </p:txBody>
      </p:sp>
      <p:sp>
        <p:nvSpPr>
          <p:cNvPr id="6" name="Header Placeholder 5"/>
          <p:cNvSpPr>
            <a:spLocks noGrp="1"/>
          </p:cNvSpPr>
          <p:nvPr>
            <p:ph type="hdr" sz="quarter" idx="11"/>
          </p:nvPr>
        </p:nvSpPr>
        <p:spPr/>
        <p:txBody>
          <a:bodyPr/>
          <a:lstStyle/>
          <a:p>
            <a:r>
              <a:rPr lang="en-US" smtClean="0"/>
              <a:t>Chapter 1: Internal Combustion Engines</a:t>
            </a:r>
            <a:endParaRPr lang="en-US"/>
          </a:p>
        </p:txBody>
      </p:sp>
    </p:spTree>
    <p:extLst>
      <p:ext uri="{BB962C8B-B14F-4D97-AF65-F5344CB8AC3E}">
        <p14:creationId xmlns:p14="http://schemas.microsoft.com/office/powerpoint/2010/main" val="176771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 Internal Combustion Engines</a:t>
            </a:r>
            <a:endParaRPr lang="en-US"/>
          </a:p>
        </p:txBody>
      </p:sp>
      <p:sp>
        <p:nvSpPr>
          <p:cNvPr id="5" name="Slide Number Placeholder 4"/>
          <p:cNvSpPr>
            <a:spLocks noGrp="1"/>
          </p:cNvSpPr>
          <p:nvPr>
            <p:ph type="sldNum" sz="quarter" idx="11"/>
          </p:nvPr>
        </p:nvSpPr>
        <p:spPr/>
        <p:txBody>
          <a:bodyPr/>
          <a:lstStyle/>
          <a:p>
            <a:fld id="{F47481C9-C67F-4531-B093-8CF0D9012D4B}" type="slidenum">
              <a:rPr lang="en-US" smtClean="0"/>
              <a:t>2</a:t>
            </a:fld>
            <a:endParaRPr lang="en-US"/>
          </a:p>
        </p:txBody>
      </p:sp>
    </p:spTree>
    <p:extLst>
      <p:ext uri="{BB962C8B-B14F-4D97-AF65-F5344CB8AC3E}">
        <p14:creationId xmlns:p14="http://schemas.microsoft.com/office/powerpoint/2010/main" val="398535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0B2223-ACA1-41C6-96AD-48C82A38B9DB}" type="datetime1">
              <a:rPr lang="en-US" smtClean="0"/>
              <a:t>12/2/2019</a:t>
            </a:fld>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270310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8C7B1-956A-4604-8A51-883A636BB31F}" type="datetime1">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426195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DE923-0D61-4F36-A63A-4ACEC05E7FA3}" type="datetime1">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364984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FED2B-9C9C-4F65-8A23-7EEB87F9157F}"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342648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08FE4-F814-4E37-B7A4-01713B7E7605}"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209257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880CA-F87D-489D-8EB8-B9CA5B3259A4}"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450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AE232-A82B-4647-833B-3711401D890F}"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804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11708-81A7-456D-A3BF-91C35B9EC1C0}"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44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16339-CC18-41B4-8001-DC9FBB1BC43D}" type="datetime1">
              <a:rPr lang="en-US" smtClean="0">
                <a:solidFill>
                  <a:prstClr val="black">
                    <a:tint val="75000"/>
                  </a:prstClr>
                </a:solidFill>
              </a:r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372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DAC131-36E3-45D9-BCA9-DD7E06A7DDD9}" type="datetime1">
              <a:rPr lang="en-US" smtClean="0">
                <a:solidFill>
                  <a:prstClr val="black">
                    <a:tint val="75000"/>
                  </a:prstClr>
                </a:solidFill>
              </a:rPr>
              <a:t>12/2/2019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65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268F8-FD03-4A54-A185-E796FFA116D4}" type="datetime1">
              <a:rPr lang="en-US" smtClean="0">
                <a:solidFill>
                  <a:prstClr val="black">
                    <a:tint val="75000"/>
                  </a:prstClr>
                </a:solidFill>
              </a:rPr>
              <a:t>12/2/2019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57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5BA12-F86A-4139-8CD3-1BE8A6231DC0}" type="datetime1">
              <a:rPr lang="en-US" smtClean="0"/>
              <a:t>12/2/2019</a:t>
            </a:fld>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279769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A7102-96BF-47C4-8067-1B2FB263034A}" type="datetime1">
              <a:rPr lang="en-US" smtClean="0">
                <a:solidFill>
                  <a:prstClr val="black">
                    <a:tint val="75000"/>
                  </a:prstClr>
                </a:solidFill>
              </a:rPr>
              <a:t>12/2/2019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58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D2B04-CECA-4427-882B-346E8333C385}" type="datetime1">
              <a:rPr lang="en-US" smtClean="0">
                <a:solidFill>
                  <a:prstClr val="black">
                    <a:tint val="75000"/>
                  </a:prstClr>
                </a:solidFill>
              </a:r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81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BDDDA-3450-4ED0-89AF-32D69F58971E}" type="datetime1">
              <a:rPr lang="en-US" smtClean="0">
                <a:solidFill>
                  <a:prstClr val="black">
                    <a:tint val="75000"/>
                  </a:prstClr>
                </a:solidFill>
              </a:r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07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9DF16-4A64-4A8A-8E0B-75C1C3066CF2}"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24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5DFCF-AAEE-46A2-B2D9-70077C8826E6}"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283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7BBB3F-2417-4BD8-AC36-0795030120F9}"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63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1727F7-C59A-4878-A31F-BF97D6BD7BBE}"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110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3F8BAF-4BCE-4F13-99F4-83A54ABC8C26}"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893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D033D1-41AE-444A-8B16-23B1B7F14006}"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610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D86A57-DCDB-49EE-BA44-40CADED181C3}"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79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C3C08-EAF7-4B1B-84B2-1B87BA25F532}"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52160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CB442E-8A61-49EC-B9C6-37CFC6B787C5}" type="datetime1">
              <a:rPr lang="en-US" smtClean="0">
                <a:solidFill>
                  <a:prstClr val="black">
                    <a:tint val="75000"/>
                  </a:prstClr>
                </a:solidFill>
              </a:r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5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41F33-18B3-40EE-AFE0-29BBEFC6F58B}"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59403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A28C5-7250-4441-B701-2A65EC7BB618}"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410348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B62668-FD0F-4F90-89F1-78C0E2155406}" type="datetime1">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1609784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CB9603-CC1E-4B73-8926-8937C3E5DA10}" type="datetime1">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150267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1AF8E-A4EF-45A1-8940-632A30C2613F}" type="datetime1">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35442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1FCCA-E9F4-463E-92EA-C371E9A06785}" type="datetime1">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508099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200" y="6667870"/>
            <a:ext cx="932156" cy="196788"/>
          </a:xfrm>
          <a:prstGeom prst="rect">
            <a:avLst/>
          </a:prstGeom>
        </p:spPr>
        <p:txBody>
          <a:bodyPr vert="horz" lIns="91440" tIns="45720" rIns="91440" bIns="45720" rtlCol="0" anchor="ctr"/>
          <a:lstStyle>
            <a:lvl1pPr algn="l">
              <a:defRPr sz="900">
                <a:solidFill>
                  <a:schemeClr val="tx1">
                    <a:tint val="75000"/>
                  </a:schemeClr>
                </a:solidFill>
              </a:defRPr>
            </a:lvl1pPr>
          </a:lstStyle>
          <a:p>
            <a:fld id="{BF961233-297F-4981-B225-CFF41103DEBE}" type="datetime1">
              <a:rPr lang="en-US" smtClean="0"/>
              <a:t>12/2/2019</a:t>
            </a:fld>
            <a:endParaRPr lang="en-US" dirty="0"/>
          </a:p>
        </p:txBody>
      </p:sp>
      <p:sp>
        <p:nvSpPr>
          <p:cNvPr id="6" name="Slide Number Placeholder 5"/>
          <p:cNvSpPr>
            <a:spLocks noGrp="1"/>
          </p:cNvSpPr>
          <p:nvPr>
            <p:ph type="sldNum" sz="quarter" idx="4"/>
          </p:nvPr>
        </p:nvSpPr>
        <p:spPr>
          <a:xfrm>
            <a:off x="8610600" y="6629400"/>
            <a:ext cx="533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390417CF-F5B2-4511-B56F-5E9E50608625}" type="slidenum">
              <a:rPr lang="en-US" smtClean="0"/>
              <a:pPr/>
              <a:t>‹#›</a:t>
            </a:fld>
            <a:endParaRPr lang="en-US"/>
          </a:p>
        </p:txBody>
      </p:sp>
      <p:pic>
        <p:nvPicPr>
          <p:cNvPr id="7" name="Picture 2" descr="Hom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04484" y="76200"/>
            <a:ext cx="1263316" cy="5486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flipH="1">
            <a:off x="210844" y="685800"/>
            <a:ext cx="8828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210844" y="0"/>
            <a:ext cx="4970756"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Chapter 5:</a:t>
            </a:r>
          </a:p>
          <a:p>
            <a:r>
              <a:rPr lang="en-US" sz="2000" dirty="0" smtClean="0">
                <a:latin typeface="Arial" panose="020B0604020202020204" pitchFamily="34" charset="0"/>
                <a:cs typeface="Arial" panose="020B0604020202020204" pitchFamily="34" charset="0"/>
              </a:rPr>
              <a:t>Compression Ignition Engines</a:t>
            </a:r>
          </a:p>
          <a:p>
            <a:endParaRPr lang="en-US" sz="2000" dirty="0">
              <a:latin typeface="Arial" panose="020B0604020202020204" pitchFamily="34" charset="0"/>
              <a:cs typeface="Arial" panose="020B0604020202020204" pitchFamily="34" charset="0"/>
            </a:endParaRPr>
          </a:p>
        </p:txBody>
      </p:sp>
      <p:sp>
        <p:nvSpPr>
          <p:cNvPr id="2" name="TextBox 1"/>
          <p:cNvSpPr txBox="1"/>
          <p:nvPr userDrawn="1"/>
        </p:nvSpPr>
        <p:spPr>
          <a:xfrm>
            <a:off x="4123678" y="6624447"/>
            <a:ext cx="1371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rPr>
              <a:t>Dr. Mohammad </a:t>
            </a:r>
            <a:r>
              <a:rPr lang="en-US" sz="900" dirty="0" err="1" smtClean="0">
                <a:solidFill>
                  <a:schemeClr val="bg1">
                    <a:lumMod val="50000"/>
                  </a:schemeClr>
                </a:solidFill>
              </a:rPr>
              <a:t>Karaeen</a:t>
            </a:r>
            <a:endParaRPr lang="en-US" sz="900" dirty="0" smtClean="0">
              <a:solidFill>
                <a:schemeClr val="bg1">
                  <a:lumMod val="50000"/>
                </a:schemeClr>
              </a:solidFill>
            </a:endParaRPr>
          </a:p>
        </p:txBody>
      </p:sp>
    </p:spTree>
    <p:extLst>
      <p:ext uri="{BB962C8B-B14F-4D97-AF65-F5344CB8AC3E}">
        <p14:creationId xmlns:p14="http://schemas.microsoft.com/office/powerpoint/2010/main" val="222452418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200" y="6667870"/>
            <a:ext cx="932156" cy="196788"/>
          </a:xfrm>
          <a:prstGeom prst="rect">
            <a:avLst/>
          </a:prstGeom>
        </p:spPr>
        <p:txBody>
          <a:bodyPr vert="horz" lIns="91440" tIns="45720" rIns="91440" bIns="45720" rtlCol="0" anchor="ctr"/>
          <a:lstStyle>
            <a:lvl1pPr algn="l">
              <a:defRPr sz="900">
                <a:solidFill>
                  <a:schemeClr val="tx1">
                    <a:tint val="75000"/>
                  </a:schemeClr>
                </a:solidFill>
              </a:defRPr>
            </a:lvl1pPr>
          </a:lstStyle>
          <a:p>
            <a:fld id="{7D2BF87A-38BB-40B5-9F8C-2765B827E336}" type="datetime1">
              <a:rPr lang="en-US" smtClean="0"/>
              <a:t>12/2/2019</a:t>
            </a:fld>
            <a:endParaRPr lang="en-US" dirty="0"/>
          </a:p>
        </p:txBody>
      </p:sp>
      <p:sp>
        <p:nvSpPr>
          <p:cNvPr id="5" name="Footer Placeholder 4"/>
          <p:cNvSpPr>
            <a:spLocks noGrp="1"/>
          </p:cNvSpPr>
          <p:nvPr>
            <p:ph type="ftr" sz="quarter" idx="3"/>
          </p:nvPr>
        </p:nvSpPr>
        <p:spPr>
          <a:xfrm>
            <a:off x="2667000" y="6629400"/>
            <a:ext cx="2895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629400"/>
            <a:ext cx="533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390417CF-F5B2-4511-B56F-5E9E50608625}" type="slidenum">
              <a:rPr lang="en-US" smtClean="0"/>
              <a:pPr/>
              <a:t>‹#›</a:t>
            </a:fld>
            <a:endParaRPr lang="en-US"/>
          </a:p>
        </p:txBody>
      </p:sp>
    </p:spTree>
    <p:extLst>
      <p:ext uri="{BB962C8B-B14F-4D97-AF65-F5344CB8AC3E}">
        <p14:creationId xmlns:p14="http://schemas.microsoft.com/office/powerpoint/2010/main" val="262021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200" y="6667870"/>
            <a:ext cx="932156" cy="196788"/>
          </a:xfrm>
          <a:prstGeom prst="rect">
            <a:avLst/>
          </a:prstGeom>
        </p:spPr>
        <p:txBody>
          <a:bodyPr vert="horz" lIns="91440" tIns="45720" rIns="91440" bIns="45720" rtlCol="0" anchor="ctr"/>
          <a:lstStyle>
            <a:lvl1pPr algn="l">
              <a:defRPr sz="900">
                <a:solidFill>
                  <a:schemeClr val="tx1">
                    <a:tint val="75000"/>
                  </a:schemeClr>
                </a:solidFill>
              </a:defRPr>
            </a:lvl1pPr>
          </a:lstStyle>
          <a:p>
            <a:fld id="{C0AB2D21-C76B-48A1-AA60-A118CE7FD7EA}" type="datetime1">
              <a:rPr lang="en-US" smtClean="0">
                <a:solidFill>
                  <a:prstClr val="black">
                    <a:tint val="75000"/>
                  </a:prstClr>
                </a:solidFill>
              </a:rPr>
              <a:t>12/2/2019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2667000" y="6629400"/>
            <a:ext cx="2895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629400"/>
            <a:ext cx="533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602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79772D-7028-47D9-8185-706E5AD2C899}" type="datetime1">
              <a:rPr lang="en-US" smtClean="0"/>
              <a:t>12/2/2019</a:t>
            </a:fld>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1</a:t>
            </a:fld>
            <a:endParaRPr lang="en-US" dirty="0"/>
          </a:p>
        </p:txBody>
      </p:sp>
      <p:pic>
        <p:nvPicPr>
          <p:cNvPr id="1032" name="Picture 8"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362" y="123764"/>
            <a:ext cx="1666875" cy="7239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400" y="1066800"/>
            <a:ext cx="8001000" cy="1077218"/>
          </a:xfrm>
          <a:prstGeom prst="rect">
            <a:avLst/>
          </a:prstGeom>
          <a:noFill/>
        </p:spPr>
        <p:txBody>
          <a:bodyPr wrap="square" rtlCol="0">
            <a:spAutoFit/>
          </a:bodyPr>
          <a:lstStyle/>
          <a:p>
            <a:pPr algn="ctr"/>
            <a:r>
              <a:rPr lang="en-US" sz="3200" b="1" dirty="0" smtClean="0"/>
              <a:t>Internal Combustion Engines </a:t>
            </a:r>
            <a:endParaRPr lang="en-US" sz="3200" b="1" dirty="0"/>
          </a:p>
          <a:p>
            <a:pPr algn="ctr"/>
            <a:r>
              <a:rPr lang="en-US" sz="3200" b="1" dirty="0" smtClean="0"/>
              <a:t> ENME 535</a:t>
            </a:r>
          </a:p>
        </p:txBody>
      </p:sp>
      <p:sp>
        <p:nvSpPr>
          <p:cNvPr id="13" name="Rectangle 12"/>
          <p:cNvSpPr/>
          <p:nvPr/>
        </p:nvSpPr>
        <p:spPr>
          <a:xfrm>
            <a:off x="1905000" y="2133600"/>
            <a:ext cx="6324600" cy="338554"/>
          </a:xfrm>
          <a:prstGeom prst="rect">
            <a:avLst/>
          </a:prstGeom>
        </p:spPr>
        <p:txBody>
          <a:bodyPr wrap="square">
            <a:spAutoFit/>
          </a:bodyPr>
          <a:lstStyle/>
          <a:p>
            <a:r>
              <a:rPr lang="en-US" sz="1600" b="1" dirty="0"/>
              <a:t>Department of Mechanical and Mechatronics Engineering</a:t>
            </a:r>
          </a:p>
        </p:txBody>
      </p:sp>
      <p:sp>
        <p:nvSpPr>
          <p:cNvPr id="14" name="TextBox 13"/>
          <p:cNvSpPr txBox="1"/>
          <p:nvPr/>
        </p:nvSpPr>
        <p:spPr>
          <a:xfrm>
            <a:off x="3308927" y="2472154"/>
            <a:ext cx="2628900" cy="338554"/>
          </a:xfrm>
          <a:prstGeom prst="rect">
            <a:avLst/>
          </a:prstGeom>
          <a:noFill/>
        </p:spPr>
        <p:txBody>
          <a:bodyPr wrap="square" rtlCol="0">
            <a:spAutoFit/>
          </a:bodyPr>
          <a:lstStyle/>
          <a:p>
            <a:r>
              <a:rPr lang="en-US" sz="1600" b="1" dirty="0" smtClean="0"/>
              <a:t>Dr. Mohammad </a:t>
            </a:r>
            <a:r>
              <a:rPr lang="en-US" sz="1600" b="1" dirty="0" err="1" smtClean="0"/>
              <a:t>Karaeen</a:t>
            </a:r>
            <a:endParaRPr lang="en-US" sz="1600" b="1" dirty="0"/>
          </a:p>
        </p:txBody>
      </p:sp>
      <p:sp>
        <p:nvSpPr>
          <p:cNvPr id="15" name="Rectangle 14"/>
          <p:cNvSpPr/>
          <p:nvPr/>
        </p:nvSpPr>
        <p:spPr>
          <a:xfrm>
            <a:off x="1232477" y="3538954"/>
            <a:ext cx="6781800" cy="1211614"/>
          </a:xfrm>
          <a:prstGeom prst="rect">
            <a:avLst/>
          </a:prstGeom>
        </p:spPr>
        <p:txBody>
          <a:bodyPr wrap="square">
            <a:spAutoFit/>
          </a:bodyPr>
          <a:lstStyle/>
          <a:p>
            <a:pPr lvl="0" algn="ctr">
              <a:lnSpc>
                <a:spcPct val="115000"/>
              </a:lnSpc>
              <a:spcAft>
                <a:spcPts val="1000"/>
              </a:spcAft>
            </a:pPr>
            <a:r>
              <a:rPr lang="en-US" sz="2800" b="1" dirty="0" smtClean="0">
                <a:latin typeface="Century" panose="02040604050505020304" pitchFamily="18" charset="0"/>
                <a:ea typeface="Times New Roman" panose="02020603050405020304" pitchFamily="18" charset="0"/>
                <a:cs typeface="Times New Roman" panose="02020603050405020304" pitchFamily="18" charset="0"/>
              </a:rPr>
              <a:t>Chapter 5</a:t>
            </a:r>
          </a:p>
          <a:p>
            <a:pPr lvl="0" algn="ctr">
              <a:lnSpc>
                <a:spcPct val="115000"/>
              </a:lnSpc>
              <a:spcAft>
                <a:spcPts val="1000"/>
              </a:spcAft>
            </a:pPr>
            <a:r>
              <a:rPr lang="en-US" sz="2800" b="1" dirty="0" smtClean="0">
                <a:latin typeface="Century" panose="02040604050505020304" pitchFamily="18" charset="0"/>
                <a:ea typeface="Times New Roman" panose="02020603050405020304" pitchFamily="18" charset="0"/>
                <a:cs typeface="Times New Roman" panose="02020603050405020304" pitchFamily="18" charset="0"/>
              </a:rPr>
              <a:t>Compression Ignition Engines </a:t>
            </a:r>
          </a:p>
        </p:txBody>
      </p:sp>
    </p:spTree>
    <p:extLst>
      <p:ext uri="{BB962C8B-B14F-4D97-AF65-F5344CB8AC3E}">
        <p14:creationId xmlns:p14="http://schemas.microsoft.com/office/powerpoint/2010/main" val="5523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991600" cy="5486400"/>
          </a:xfrm>
        </p:spPr>
        <p:txBody>
          <a:bodyPr>
            <a:noAutofit/>
          </a:bodyPr>
          <a:lstStyle/>
          <a:p>
            <a:pPr marL="0" indent="0" algn="just">
              <a:buNone/>
            </a:pPr>
            <a:r>
              <a:rPr lang="en-US" sz="3600" b="1" u="sng" dirty="0">
                <a:latin typeface="Adobe Arabic" pitchFamily="18" charset="-78"/>
                <a:cs typeface="Adobe Arabic" pitchFamily="18" charset="-78"/>
              </a:rPr>
              <a:t> </a:t>
            </a:r>
            <a:r>
              <a:rPr lang="en-US" sz="4000" b="1" u="sng" dirty="0">
                <a:latin typeface="Adobe Arabic" pitchFamily="18" charset="-78"/>
                <a:cs typeface="Adobe Arabic" pitchFamily="18" charset="-78"/>
              </a:rPr>
              <a:t>5.2.2 Indirect injection combustion chambers </a:t>
            </a:r>
            <a:r>
              <a:rPr lang="en-US" sz="4000" b="1" u="sng" dirty="0" smtClean="0">
                <a:latin typeface="Adobe Arabic" pitchFamily="18" charset="-78"/>
                <a:cs typeface="Adobe Arabic" pitchFamily="18" charset="-78"/>
              </a:rPr>
              <a:t>(IDI)</a:t>
            </a:r>
          </a:p>
          <a:p>
            <a:pPr marL="0" indent="0" algn="just">
              <a:buNone/>
            </a:pPr>
            <a:r>
              <a:rPr lang="en-US" sz="3600" dirty="0" smtClean="0">
                <a:latin typeface="Arial" panose="020B0604020202020204" pitchFamily="34" charset="0"/>
                <a:cs typeface="Arial" panose="020B0604020202020204" pitchFamily="34" charset="0"/>
              </a:rPr>
              <a:t>Indirect </a:t>
            </a:r>
            <a:r>
              <a:rPr lang="en-US" sz="3600" dirty="0">
                <a:latin typeface="Arial" panose="020B0604020202020204" pitchFamily="34" charset="0"/>
                <a:cs typeface="Arial" panose="020B0604020202020204" pitchFamily="34" charset="0"/>
              </a:rPr>
              <a:t>injection C.C.s have a </a:t>
            </a:r>
            <a:r>
              <a:rPr lang="en-US" sz="3600" dirty="0" smtClean="0">
                <a:latin typeface="Arial" panose="020B0604020202020204" pitchFamily="34" charset="0"/>
                <a:cs typeface="Arial" panose="020B0604020202020204" pitchFamily="34" charset="0"/>
              </a:rPr>
              <a:t>divided </a:t>
            </a:r>
            <a:r>
              <a:rPr lang="en-US" sz="3600" dirty="0">
                <a:latin typeface="Arial" panose="020B0604020202020204" pitchFamily="34" charset="0"/>
                <a:cs typeface="Arial" panose="020B0604020202020204" pitchFamily="34" charset="0"/>
              </a:rPr>
              <a:t>C.C.s in some form </a:t>
            </a:r>
            <a:r>
              <a:rPr lang="en-US" sz="3600" dirty="0" smtClean="0">
                <a:latin typeface="Arial" panose="020B0604020202020204" pitchFamily="34" charset="0"/>
                <a:cs typeface="Arial" panose="020B0604020202020204" pitchFamily="34" charset="0"/>
              </a:rPr>
              <a:t>of pre-Chamber </a:t>
            </a:r>
            <a:r>
              <a:rPr lang="en-US" sz="3600" dirty="0">
                <a:latin typeface="Arial" panose="020B0604020202020204" pitchFamily="34" charset="0"/>
                <a:cs typeface="Arial" panose="020B0604020202020204" pitchFamily="34" charset="0"/>
              </a:rPr>
              <a:t>in which the fuel is injected and a main chamber with a piston and valves. This type was developed chiefly for use in small high speed engines. in an </a:t>
            </a:r>
            <a:r>
              <a:rPr lang="en-US" sz="3600" dirty="0" smtClean="0">
                <a:latin typeface="Arial" panose="020B0604020202020204" pitchFamily="34" charset="0"/>
                <a:cs typeface="Arial" panose="020B0604020202020204" pitchFamily="34" charset="0"/>
              </a:rPr>
              <a:t>attempt </a:t>
            </a:r>
            <a:r>
              <a:rPr lang="en-US" sz="3600" dirty="0">
                <a:latin typeface="Arial" panose="020B0604020202020204" pitchFamily="34" charset="0"/>
                <a:cs typeface="Arial" panose="020B0604020202020204" pitchFamily="34" charset="0"/>
              </a:rPr>
              <a:t>to overcome some of the limitations of the open chamber type</a:t>
            </a:r>
            <a:r>
              <a:rPr lang="en-US" sz="3600" dirty="0" smtClean="0">
                <a:latin typeface="Arial" panose="020B0604020202020204" pitchFamily="34" charset="0"/>
                <a:cs typeface="Arial" panose="020B0604020202020204" pitchFamily="34" charset="0"/>
              </a:rPr>
              <a:t>.</a:t>
            </a:r>
          </a:p>
          <a:p>
            <a:pPr marL="0" indent="0" algn="just">
              <a:buNone/>
            </a:pPr>
            <a:endParaRPr lang="en-US" sz="3600" dirty="0"/>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10</a:t>
            </a:fld>
            <a:endParaRPr lang="en-US"/>
          </a:p>
        </p:txBody>
      </p:sp>
    </p:spTree>
    <p:extLst>
      <p:ext uri="{BB962C8B-B14F-4D97-AF65-F5344CB8AC3E}">
        <p14:creationId xmlns:p14="http://schemas.microsoft.com/office/powerpoint/2010/main" val="1684467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838200"/>
            <a:ext cx="7391400" cy="5562600"/>
          </a:xfrm>
        </p:spPr>
      </p:pic>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11</a:t>
            </a:fld>
            <a:endParaRPr lang="en-US"/>
          </a:p>
        </p:txBody>
      </p:sp>
    </p:spTree>
    <p:extLst>
      <p:ext uri="{BB962C8B-B14F-4D97-AF65-F5344CB8AC3E}">
        <p14:creationId xmlns:p14="http://schemas.microsoft.com/office/powerpoint/2010/main" val="1033085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867400"/>
          </a:xfrm>
        </p:spPr>
        <p:txBody>
          <a:bodyPr>
            <a:normAutofit/>
          </a:bodyPr>
          <a:lstStyle/>
          <a:p>
            <a:pPr marL="0" indent="0">
              <a:buNone/>
            </a:pPr>
            <a:r>
              <a:rPr lang="en-US" sz="3600" dirty="0" smtClean="0">
                <a:latin typeface="Adobe Arabic" pitchFamily="18" charset="-78"/>
                <a:cs typeface="Adobe Arabic" pitchFamily="18" charset="-78"/>
              </a:rPr>
              <a:t>   </a:t>
            </a:r>
            <a:r>
              <a:rPr lang="en-US" sz="3600" b="1" u="sng" dirty="0">
                <a:latin typeface="Adobe Arabic" pitchFamily="18" charset="-78"/>
                <a:cs typeface="Adobe Arabic" pitchFamily="18" charset="-78"/>
              </a:rPr>
              <a:t>In this type the following possibilities may be </a:t>
            </a:r>
            <a:r>
              <a:rPr lang="en-US" sz="3600" b="1" u="sng" dirty="0" smtClean="0">
                <a:latin typeface="Adobe Arabic" pitchFamily="18" charset="-78"/>
                <a:cs typeface="Adobe Arabic" pitchFamily="18" charset="-78"/>
              </a:rPr>
              <a:t>realized</a:t>
            </a:r>
          </a:p>
          <a:p>
            <a:pPr marL="514350" indent="-514350" algn="just">
              <a:buAutoNum type="arabicPeriod"/>
            </a:pPr>
            <a:r>
              <a:rPr lang="en-US" sz="3600" dirty="0" smtClean="0">
                <a:latin typeface="Arial" panose="020B0604020202020204" pitchFamily="34" charset="0"/>
                <a:cs typeface="Arial" panose="020B0604020202020204" pitchFamily="34" charset="0"/>
              </a:rPr>
              <a:t>Extremely </a:t>
            </a:r>
            <a:r>
              <a:rPr lang="en-US" sz="3600" dirty="0">
                <a:latin typeface="Arial" panose="020B0604020202020204" pitchFamily="34" charset="0"/>
                <a:cs typeface="Arial" panose="020B0604020202020204" pitchFamily="34" charset="0"/>
              </a:rPr>
              <a:t>high air velocity through the throat during the compression stroke, which caused turbulence and swirl in the pre- </a:t>
            </a:r>
            <a:r>
              <a:rPr lang="en-US" sz="3600" dirty="0" smtClean="0">
                <a:latin typeface="Arial" panose="020B0604020202020204" pitchFamily="34" charset="0"/>
                <a:cs typeface="Arial" panose="020B0604020202020204" pitchFamily="34" charset="0"/>
              </a:rPr>
              <a:t>chamber.</a:t>
            </a:r>
          </a:p>
          <a:p>
            <a:pPr marL="514350" indent="-514350" algn="just">
              <a:buAutoNum type="arabicPeriod"/>
            </a:pP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Very high pressure rise in the pre-chamber takes place within this space whose structure is so strong</a:t>
            </a:r>
            <a:r>
              <a:rPr lang="en-US" sz="3600" dirty="0" smtClean="0">
                <a:latin typeface="Arial" panose="020B0604020202020204" pitchFamily="34" charset="0"/>
                <a:cs typeface="Arial" panose="020B0604020202020204" pitchFamily="34" charset="0"/>
              </a:rPr>
              <a:t>.</a:t>
            </a:r>
          </a:p>
          <a:p>
            <a:pPr marL="0" indent="0" algn="just">
              <a:buNone/>
            </a:pPr>
            <a:endParaRPr lang="en-US" sz="3600" b="1" u="sng" dirty="0">
              <a:latin typeface="Arial" panose="020B0604020202020204" pitchFamily="34" charset="0"/>
              <a:cs typeface="Arial" panose="020B0604020202020204" pitchFamily="34" charset="0"/>
            </a:endParaRPr>
          </a:p>
          <a:p>
            <a:pPr marL="0" indent="0">
              <a:buNone/>
            </a:pPr>
            <a:endParaRPr lang="en-US" dirty="0"/>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12</a:t>
            </a:fld>
            <a:endParaRPr lang="en-US"/>
          </a:p>
        </p:txBody>
      </p:sp>
    </p:spTree>
    <p:extLst>
      <p:ext uri="{BB962C8B-B14F-4D97-AF65-F5344CB8AC3E}">
        <p14:creationId xmlns:p14="http://schemas.microsoft.com/office/powerpoint/2010/main" val="1206303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715000"/>
          </a:xfrm>
        </p:spPr>
        <p:txBody>
          <a:bodyPr>
            <a:normAutofit/>
          </a:bodyPr>
          <a:lstStyle/>
          <a:p>
            <a:pPr marL="0" indent="0" algn="just">
              <a:buNone/>
            </a:pPr>
            <a:r>
              <a:rPr lang="en-US" sz="3600" dirty="0" smtClean="0">
                <a:latin typeface="Adobe Arabic" pitchFamily="18" charset="-78"/>
                <a:cs typeface="Adobe Arabic" pitchFamily="18" charset="-78"/>
              </a:rPr>
              <a:t>3. The </a:t>
            </a:r>
            <a:r>
              <a:rPr lang="en-US" sz="3600" dirty="0">
                <a:latin typeface="Adobe Arabic" pitchFamily="18" charset="-78"/>
                <a:cs typeface="Adobe Arabic" pitchFamily="18" charset="-78"/>
              </a:rPr>
              <a:t>mixing process may be greatly accelerated by the early stages of the combustion is incomplete in the pre-chamber because of insufficient air. and the high pressure developed by the early part of combustion projects the unburned fuel, together with early combustion products into the other part of the chamber with very high velocities, thus causing rapid mixing with the air in the space over the piston.</a:t>
            </a: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13</a:t>
            </a:fld>
            <a:endParaRPr lang="en-US"/>
          </a:p>
        </p:txBody>
      </p:sp>
    </p:spTree>
    <p:extLst>
      <p:ext uri="{BB962C8B-B14F-4D97-AF65-F5344CB8AC3E}">
        <p14:creationId xmlns:p14="http://schemas.microsoft.com/office/powerpoint/2010/main" val="85941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791200"/>
          </a:xfrm>
        </p:spPr>
        <p:txBody>
          <a:bodyPr>
            <a:normAutofit fontScale="92500"/>
          </a:bodyPr>
          <a:lstStyle/>
          <a:p>
            <a:pPr marL="0" indent="0" algn="just">
              <a:buNone/>
            </a:pPr>
            <a:r>
              <a:rPr lang="en-US" sz="3500" b="1" u="sng" dirty="0">
                <a:latin typeface="Adobe Arabic" pitchFamily="18" charset="-78"/>
                <a:cs typeface="Adobe Arabic" pitchFamily="18" charset="-78"/>
              </a:rPr>
              <a:t>5.2.3-Comparison of Combustion Chambers </a:t>
            </a:r>
            <a:endParaRPr lang="en-US" sz="3500" b="1" u="sng" dirty="0" smtClean="0">
              <a:latin typeface="Adobe Arabic" pitchFamily="18" charset="-78"/>
              <a:cs typeface="Adobe Arabic" pitchFamily="18" charset="-78"/>
            </a:endParaRPr>
          </a:p>
          <a:p>
            <a:pPr marL="0" indent="0">
              <a:buNone/>
            </a:pPr>
            <a:r>
              <a:rPr lang="en-US" sz="3500" b="1" dirty="0" smtClean="0">
                <a:latin typeface="Adobe Arabic" pitchFamily="18" charset="-78"/>
                <a:cs typeface="Adobe Arabic" pitchFamily="18" charset="-78"/>
              </a:rPr>
              <a:t>Advantages </a:t>
            </a:r>
            <a:r>
              <a:rPr lang="en-US" sz="3500" b="1" dirty="0">
                <a:latin typeface="Adobe Arabic" pitchFamily="18" charset="-78"/>
                <a:cs typeface="Adobe Arabic" pitchFamily="18" charset="-78"/>
              </a:rPr>
              <a:t>of indirect injection C.C</a:t>
            </a:r>
            <a:r>
              <a:rPr lang="en-US" sz="3500" dirty="0">
                <a:latin typeface="Adobe Arabic" pitchFamily="18" charset="-78"/>
                <a:cs typeface="Adobe Arabic" pitchFamily="18" charset="-78"/>
              </a:rPr>
              <a:t>. </a:t>
            </a:r>
            <a:endParaRPr lang="en-US" sz="3500" dirty="0" smtClean="0">
              <a:latin typeface="Adobe Arabic" pitchFamily="18" charset="-78"/>
              <a:cs typeface="Adobe Arabic" pitchFamily="18" charset="-78"/>
            </a:endParaRP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Ability to </a:t>
            </a:r>
            <a:r>
              <a:rPr lang="en-US" dirty="0">
                <a:latin typeface="Arial" panose="020B0604020202020204" pitchFamily="34" charset="0"/>
                <a:cs typeface="Arial" panose="020B0604020202020204" pitchFamily="34" charset="0"/>
              </a:rPr>
              <a:t>use fuels of poorer ignition quality by using the h</a:t>
            </a:r>
            <a:r>
              <a:rPr lang="en-US" dirty="0" smtClean="0">
                <a:latin typeface="Arial" panose="020B0604020202020204" pitchFamily="34" charset="0"/>
                <a:cs typeface="Arial" panose="020B0604020202020204" pitchFamily="34" charset="0"/>
              </a:rPr>
              <a:t>eaters </a:t>
            </a:r>
            <a:r>
              <a:rPr lang="en-US" dirty="0">
                <a:latin typeface="Arial" panose="020B0604020202020204" pitchFamily="34" charset="0"/>
                <a:cs typeface="Arial" panose="020B0604020202020204" pitchFamily="34" charset="0"/>
              </a:rPr>
              <a:t>in the pre-chamber especially at cold </a:t>
            </a:r>
            <a:r>
              <a:rPr lang="en-US" dirty="0" smtClean="0">
                <a:latin typeface="Arial" panose="020B0604020202020204" pitchFamily="34" charset="0"/>
                <a:cs typeface="Arial" panose="020B0604020202020204" pitchFamily="34" charset="0"/>
              </a:rPr>
              <a:t>starting</a:t>
            </a: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Ability to use single-hole injection nozzles and moderate injection pressures and to </a:t>
            </a:r>
            <a:r>
              <a:rPr lang="en-US" dirty="0" smtClean="0">
                <a:latin typeface="Arial" panose="020B0604020202020204" pitchFamily="34" charset="0"/>
                <a:cs typeface="Arial" panose="020B0604020202020204" pitchFamily="34" charset="0"/>
              </a:rPr>
              <a:t>tolerate </a:t>
            </a:r>
            <a:r>
              <a:rPr lang="en-US" dirty="0">
                <a:latin typeface="Arial" panose="020B0604020202020204" pitchFamily="34" charset="0"/>
                <a:cs typeface="Arial" panose="020B0604020202020204" pitchFamily="34" charset="0"/>
              </a:rPr>
              <a:t>greater degrees of </a:t>
            </a:r>
            <a:r>
              <a:rPr lang="en-US" dirty="0" smtClean="0">
                <a:latin typeface="Arial" panose="020B0604020202020204" pitchFamily="34" charset="0"/>
                <a:cs typeface="Arial" panose="020B0604020202020204" pitchFamily="34" charset="0"/>
              </a:rPr>
              <a:t>nozzle </a:t>
            </a:r>
            <a:r>
              <a:rPr lang="en-US" dirty="0">
                <a:latin typeface="Arial" panose="020B0604020202020204" pitchFamily="34" charset="0"/>
                <a:cs typeface="Arial" panose="020B0604020202020204" pitchFamily="34" charset="0"/>
              </a:rPr>
              <a:t>fouling </a:t>
            </a:r>
            <a:endParaRPr lang="en-US"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Ability </a:t>
            </a:r>
            <a:r>
              <a:rPr lang="en-US" dirty="0">
                <a:latin typeface="Arial" panose="020B0604020202020204" pitchFamily="34" charset="0"/>
                <a:cs typeface="Arial" panose="020B0604020202020204" pitchFamily="34" charset="0"/>
              </a:rPr>
              <a:t>to use higher </a:t>
            </a:r>
            <a:r>
              <a:rPr lang="en-US" dirty="0" smtClean="0">
                <a:latin typeface="Arial" panose="020B0604020202020204" pitchFamily="34" charset="0"/>
                <a:cs typeface="Arial" panose="020B0604020202020204" pitchFamily="34" charset="0"/>
              </a:rPr>
              <a:t>fuel-air </a:t>
            </a:r>
            <a:r>
              <a:rPr lang="en-US" dirty="0">
                <a:latin typeface="Arial" panose="020B0604020202020204" pitchFamily="34" charset="0"/>
                <a:cs typeface="Arial" panose="020B0604020202020204" pitchFamily="34" charset="0"/>
              </a:rPr>
              <a:t>ratios without smoke. This </a:t>
            </a:r>
            <a:r>
              <a:rPr lang="en-US" dirty="0" smtClean="0">
                <a:latin typeface="Arial" panose="020B0604020202020204" pitchFamily="34" charset="0"/>
                <a:cs typeface="Arial" panose="020B0604020202020204" pitchFamily="34" charset="0"/>
              </a:rPr>
              <a:t>ability </a:t>
            </a:r>
            <a:r>
              <a:rPr lang="en-US" dirty="0">
                <a:latin typeface="Arial" panose="020B0604020202020204" pitchFamily="34" charset="0"/>
                <a:cs typeface="Arial" panose="020B0604020202020204" pitchFamily="34" charset="0"/>
              </a:rPr>
              <a:t>would give higher max </a:t>
            </a:r>
            <a:r>
              <a:rPr lang="en-US" dirty="0" smtClean="0">
                <a:latin typeface="Arial" panose="020B0604020202020204" pitchFamily="34" charset="0"/>
                <a:cs typeface="Arial" panose="020B0604020202020204" pitchFamily="34" charset="0"/>
              </a:rPr>
              <a:t>output</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14</a:t>
            </a:fld>
            <a:endParaRPr lang="en-US"/>
          </a:p>
        </p:txBody>
      </p:sp>
    </p:spTree>
    <p:extLst>
      <p:ext uri="{BB962C8B-B14F-4D97-AF65-F5344CB8AC3E}">
        <p14:creationId xmlns:p14="http://schemas.microsoft.com/office/powerpoint/2010/main" val="3598931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791200"/>
          </a:xfrm>
        </p:spPr>
        <p:txBody>
          <a:bodyPr>
            <a:normAutofit lnSpcReduction="10000"/>
          </a:bodyPr>
          <a:lstStyle/>
          <a:p>
            <a:pPr marL="0" indent="0" algn="just">
              <a:buNone/>
            </a:pPr>
            <a:r>
              <a:rPr lang="en-US" sz="4800" b="1" u="sng" dirty="0">
                <a:latin typeface="Arial" panose="020B0604020202020204" pitchFamily="34" charset="0"/>
                <a:cs typeface="Arial" panose="020B0604020202020204" pitchFamily="34" charset="0"/>
              </a:rPr>
              <a:t>Disadvantages</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n-US" sz="3600" dirty="0" smtClean="0">
                <a:latin typeface="Arial" panose="020B0604020202020204" pitchFamily="34" charset="0"/>
                <a:cs typeface="Arial" panose="020B0604020202020204" pitchFamily="34" charset="0"/>
              </a:rPr>
              <a:t>More </a:t>
            </a:r>
            <a:r>
              <a:rPr lang="en-US" sz="3600" dirty="0">
                <a:latin typeface="Arial" panose="020B0604020202020204" pitchFamily="34" charset="0"/>
                <a:cs typeface="Arial" panose="020B0604020202020204" pitchFamily="34" charset="0"/>
              </a:rPr>
              <a:t>expensive cylinder constriction. </a:t>
            </a:r>
            <a:endParaRPr lang="en-US" sz="3600"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n-US" sz="3600" dirty="0" smtClean="0">
                <a:latin typeface="Arial" panose="020B0604020202020204" pitchFamily="34" charset="0"/>
                <a:cs typeface="Arial" panose="020B0604020202020204" pitchFamily="34" charset="0"/>
              </a:rPr>
              <a:t>More difficulty </a:t>
            </a:r>
            <a:r>
              <a:rPr lang="en-US" sz="3600" dirty="0">
                <a:latin typeface="Arial" panose="020B0604020202020204" pitchFamily="34" charset="0"/>
                <a:cs typeface="Arial" panose="020B0604020202020204" pitchFamily="34" charset="0"/>
              </a:rPr>
              <a:t>cold starting </a:t>
            </a:r>
            <a:r>
              <a:rPr lang="en-US" sz="3600" dirty="0" smtClean="0">
                <a:latin typeface="Arial" panose="020B0604020202020204" pitchFamily="34" charset="0"/>
                <a:cs typeface="Arial" panose="020B0604020202020204" pitchFamily="34" charset="0"/>
              </a:rPr>
              <a:t>because </a:t>
            </a:r>
            <a:r>
              <a:rPr lang="en-US" sz="3600" dirty="0">
                <a:latin typeface="Arial" panose="020B0604020202020204" pitchFamily="34" charset="0"/>
                <a:cs typeface="Arial" panose="020B0604020202020204" pitchFamily="34" charset="0"/>
              </a:rPr>
              <a:t>of greater heat loss through the throat </a:t>
            </a:r>
            <a:endParaRPr lang="en-US" sz="3600"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n-US" sz="3600" dirty="0" smtClean="0">
                <a:latin typeface="Arial" panose="020B0604020202020204" pitchFamily="34" charset="0"/>
                <a:cs typeface="Arial" panose="020B0604020202020204" pitchFamily="34" charset="0"/>
              </a:rPr>
              <a:t>Poorer fuel </a:t>
            </a:r>
            <a:r>
              <a:rPr lang="en-US" sz="3600" dirty="0">
                <a:latin typeface="Arial" panose="020B0604020202020204" pitchFamily="34" charset="0"/>
                <a:cs typeface="Arial" panose="020B0604020202020204" pitchFamily="34" charset="0"/>
              </a:rPr>
              <a:t>economy due to greater heat losses and pressure losses through the throat which results in lower thermal efficiency and higher pumping loss </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endParaRPr lang="en-US" dirty="0"/>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15</a:t>
            </a:fld>
            <a:endParaRPr lang="en-US"/>
          </a:p>
        </p:txBody>
      </p:sp>
    </p:spTree>
    <p:extLst>
      <p:ext uri="{BB962C8B-B14F-4D97-AF65-F5344CB8AC3E}">
        <p14:creationId xmlns:p14="http://schemas.microsoft.com/office/powerpoint/2010/main" val="818928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229600" cy="914400"/>
          </a:xfrm>
        </p:spPr>
        <p:txBody>
          <a:bodyPr>
            <a:normAutofit/>
          </a:bodyPr>
          <a:lstStyle/>
          <a:p>
            <a:pPr marL="0" indent="0">
              <a:buNone/>
            </a:pPr>
            <a:r>
              <a:rPr lang="en-US" sz="4400" b="1" u="sng" dirty="0" smtClean="0">
                <a:latin typeface="Adobe Arabic" pitchFamily="18" charset="-78"/>
                <a:cs typeface="Adobe Arabic" pitchFamily="18" charset="-78"/>
              </a:rPr>
              <a:t>5.3- Fuel system in CIE </a:t>
            </a:r>
            <a:endParaRPr lang="en-US" sz="4400" b="1" u="sng" dirty="0">
              <a:latin typeface="Adobe Arabic" pitchFamily="18" charset="-78"/>
              <a:cs typeface="Adobe Arabic" pitchFamily="18" charset="-78"/>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16</a:t>
            </a:fld>
            <a:endParaRPr lang="en-US"/>
          </a:p>
        </p:txBody>
      </p:sp>
      <p:pic>
        <p:nvPicPr>
          <p:cNvPr id="1026" name="Picture 2" descr="https://keyassets.timeincuk.net/inspirewp/live/wp-content/uploads/sites/19/2014/11/Screen-shot-2014-11-28-at-11.27.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9075" cy="496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0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638800"/>
          </a:xfrm>
        </p:spPr>
        <p:txBody>
          <a:bodyPr>
            <a:noAutofit/>
          </a:bodyPr>
          <a:lstStyle/>
          <a:p>
            <a:pPr marL="0" indent="0" algn="just">
              <a:buNone/>
            </a:pPr>
            <a:r>
              <a:rPr lang="en-US" sz="2800" u="sng" dirty="0">
                <a:latin typeface="Arial" panose="020B0604020202020204" pitchFamily="34" charset="0"/>
                <a:cs typeface="Arial" panose="020B0604020202020204" pitchFamily="34" charset="0"/>
              </a:rPr>
              <a:t>Fuel </a:t>
            </a:r>
            <a:r>
              <a:rPr lang="en-US" sz="2800" u="sng" dirty="0" smtClean="0">
                <a:latin typeface="Arial" panose="020B0604020202020204" pitchFamily="34" charset="0"/>
                <a:cs typeface="Arial" panose="020B0604020202020204" pitchFamily="34" charset="0"/>
              </a:rPr>
              <a:t>system in CIE </a:t>
            </a:r>
          </a:p>
          <a:p>
            <a:pPr marL="0" indent="0" algn="just">
              <a:buNone/>
            </a:pPr>
            <a:r>
              <a:rPr lang="en-US" sz="2800" dirty="0" smtClean="0">
                <a:latin typeface="Arial" panose="020B0604020202020204" pitchFamily="34" charset="0"/>
                <a:cs typeface="Arial" panose="020B0604020202020204" pitchFamily="34" charset="0"/>
              </a:rPr>
              <a:t>Fuel </a:t>
            </a:r>
            <a:r>
              <a:rPr lang="en-US" sz="2800" dirty="0">
                <a:latin typeface="Arial" panose="020B0604020202020204" pitchFamily="34" charset="0"/>
                <a:cs typeface="Arial" panose="020B0604020202020204" pitchFamily="34" charset="0"/>
              </a:rPr>
              <a:t>system is shown in the </a:t>
            </a:r>
            <a:r>
              <a:rPr lang="en-US" sz="2800" dirty="0" smtClean="0">
                <a:latin typeface="Arial" panose="020B0604020202020204" pitchFamily="34" charset="0"/>
                <a:cs typeface="Arial" panose="020B0604020202020204" pitchFamily="34" charset="0"/>
              </a:rPr>
              <a:t>figure, </a:t>
            </a:r>
            <a:r>
              <a:rPr lang="en-US" sz="2800" dirty="0">
                <a:latin typeface="Arial" panose="020B0604020202020204" pitchFamily="34" charset="0"/>
                <a:cs typeface="Arial" panose="020B0604020202020204" pitchFamily="34" charset="0"/>
              </a:rPr>
              <a:t>generally the fuel tank is </a:t>
            </a:r>
            <a:r>
              <a:rPr lang="en-US" sz="2800" dirty="0" smtClean="0">
                <a:latin typeface="Arial" panose="020B0604020202020204" pitchFamily="34" charset="0"/>
                <a:cs typeface="Arial" panose="020B0604020202020204" pitchFamily="34" charset="0"/>
              </a:rPr>
              <a:t>below </a:t>
            </a:r>
            <a:r>
              <a:rPr lang="en-US" sz="2800" dirty="0">
                <a:latin typeface="Arial" panose="020B0604020202020204" pitchFamily="34" charset="0"/>
                <a:cs typeface="Arial" panose="020B0604020202020204" pitchFamily="34" charset="0"/>
              </a:rPr>
              <a:t>the injector pump </a:t>
            </a:r>
            <a:r>
              <a:rPr lang="en-US" sz="2800" dirty="0" smtClean="0">
                <a:latin typeface="Arial" panose="020B0604020202020204" pitchFamily="34" charset="0"/>
                <a:cs typeface="Arial" panose="020B0604020202020204" pitchFamily="34" charset="0"/>
              </a:rPr>
              <a:t>level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lift </a:t>
            </a:r>
            <a:r>
              <a:rPr lang="en-US" sz="2800" dirty="0">
                <a:latin typeface="Arial" panose="020B0604020202020204" pitchFamily="34" charset="0"/>
                <a:cs typeface="Arial" panose="020B0604020202020204" pitchFamily="34" charset="0"/>
              </a:rPr>
              <a:t>pump provides a constant-pressure </a:t>
            </a:r>
            <a:r>
              <a:rPr lang="en-US" sz="2800" dirty="0" smtClean="0">
                <a:latin typeface="Arial" panose="020B0604020202020204" pitchFamily="34" charset="0"/>
                <a:cs typeface="Arial" panose="020B0604020202020204" pitchFamily="34" charset="0"/>
              </a:rPr>
              <a:t>fuel </a:t>
            </a:r>
            <a:r>
              <a:rPr lang="en-US" sz="2800" dirty="0">
                <a:latin typeface="Arial" panose="020B0604020202020204" pitchFamily="34" charset="0"/>
                <a:cs typeface="Arial" panose="020B0604020202020204" pitchFamily="34" charset="0"/>
              </a:rPr>
              <a:t>supply to the injector pump (about 0.75 bar The </a:t>
            </a:r>
            <a:r>
              <a:rPr lang="en-US" sz="2800" dirty="0" smtClean="0">
                <a:latin typeface="Arial" panose="020B0604020202020204" pitchFamily="34" charset="0"/>
                <a:cs typeface="Arial" panose="020B0604020202020204" pitchFamily="34" charset="0"/>
              </a:rPr>
              <a:t>secondary </a:t>
            </a:r>
            <a:r>
              <a:rPr lang="en-US" sz="2800" dirty="0">
                <a:latin typeface="Arial" panose="020B0604020202020204" pitchFamily="34" charset="0"/>
                <a:cs typeface="Arial" panose="020B0604020202020204" pitchFamily="34" charset="0"/>
              </a:rPr>
              <a:t>filter contains the pressure-regulating </a:t>
            </a:r>
            <a:r>
              <a:rPr lang="en-US" sz="2800" dirty="0" smtClean="0">
                <a:latin typeface="Arial" panose="020B0604020202020204" pitchFamily="34" charset="0"/>
                <a:cs typeface="Arial" panose="020B0604020202020204" pitchFamily="34" charset="0"/>
              </a:rPr>
              <a:t>valve, </a:t>
            </a:r>
            <a:r>
              <a:rPr lang="en-US" sz="2800" dirty="0">
                <a:latin typeface="Arial" panose="020B0604020202020204" pitchFamily="34" charset="0"/>
                <a:cs typeface="Arial" panose="020B0604020202020204" pitchFamily="34" charset="0"/>
              </a:rPr>
              <a:t>and the </a:t>
            </a:r>
            <a:r>
              <a:rPr lang="en-US" sz="2800" dirty="0" smtClean="0">
                <a:latin typeface="Arial" panose="020B0604020202020204" pitchFamily="34" charset="0"/>
                <a:cs typeface="Arial" panose="020B0604020202020204" pitchFamily="34" charset="0"/>
              </a:rPr>
              <a:t>fuel </a:t>
            </a:r>
            <a:r>
              <a:rPr lang="en-US" sz="2800" dirty="0">
                <a:latin typeface="Arial" panose="020B0604020202020204" pitchFamily="34" charset="0"/>
                <a:cs typeface="Arial" panose="020B0604020202020204" pitchFamily="34" charset="0"/>
              </a:rPr>
              <a:t>bleed also removes any air f</a:t>
            </a:r>
            <a:r>
              <a:rPr lang="en-US" sz="2800" dirty="0" smtClean="0">
                <a:latin typeface="Arial" panose="020B0604020202020204" pitchFamily="34" charset="0"/>
                <a:cs typeface="Arial" panose="020B0604020202020204" pitchFamily="34" charset="0"/>
              </a:rPr>
              <a:t>rom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fuel. Air </a:t>
            </a:r>
            <a:r>
              <a:rPr lang="en-US" sz="2800" dirty="0">
                <a:latin typeface="Arial" panose="020B0604020202020204" pitchFamily="34" charset="0"/>
                <a:cs typeface="Arial" panose="020B0604020202020204" pitchFamily="34" charset="0"/>
              </a:rPr>
              <a:t>in </a:t>
            </a:r>
            <a:r>
              <a:rPr lang="en-US" sz="2800" dirty="0" smtClean="0">
                <a:latin typeface="Arial" panose="020B0604020202020204" pitchFamily="34" charset="0"/>
                <a:cs typeface="Arial" panose="020B0604020202020204" pitchFamily="34" charset="0"/>
              </a:rPr>
              <a:t>injection </a:t>
            </a:r>
            <a:r>
              <a:rPr lang="en-US" sz="2800" dirty="0">
                <a:latin typeface="Arial" panose="020B0604020202020204" pitchFamily="34" charset="0"/>
                <a:cs typeface="Arial" panose="020B0604020202020204" pitchFamily="34" charset="0"/>
              </a:rPr>
              <a:t>pump </a:t>
            </a:r>
            <a:r>
              <a:rPr lang="en-US" sz="2800" dirty="0" smtClean="0">
                <a:latin typeface="Arial" panose="020B0604020202020204" pitchFamily="34" charset="0"/>
                <a:cs typeface="Arial" panose="020B0604020202020204" pitchFamily="34" charset="0"/>
              </a:rPr>
              <a:t>leads </a:t>
            </a:r>
            <a:r>
              <a:rPr lang="en-US" sz="2800" dirty="0">
                <a:latin typeface="Arial" panose="020B0604020202020204" pitchFamily="34" charset="0"/>
                <a:cs typeface="Arial" panose="020B0604020202020204" pitchFamily="34" charset="0"/>
              </a:rPr>
              <a:t>to incorrect metered amount of fuel, water and others impurities </a:t>
            </a:r>
            <a:r>
              <a:rPr lang="en-US" sz="2800" dirty="0" smtClean="0">
                <a:latin typeface="Arial" panose="020B0604020202020204" pitchFamily="34" charset="0"/>
                <a:cs typeface="Arial" panose="020B0604020202020204" pitchFamily="34" charset="0"/>
              </a:rPr>
              <a:t>must </a:t>
            </a:r>
            <a:r>
              <a:rPr lang="en-US" sz="2800" dirty="0">
                <a:latin typeface="Arial" panose="020B0604020202020204" pitchFamily="34" charset="0"/>
                <a:cs typeface="Arial" panose="020B0604020202020204" pitchFamily="34" charset="0"/>
              </a:rPr>
              <a:t>be removed f</a:t>
            </a:r>
            <a:r>
              <a:rPr lang="en-US" sz="2800" dirty="0" smtClean="0">
                <a:latin typeface="Arial" panose="020B0604020202020204" pitchFamily="34" charset="0"/>
                <a:cs typeface="Arial" panose="020B0604020202020204" pitchFamily="34" charset="0"/>
              </a:rPr>
              <a:t>rom fuel </a:t>
            </a:r>
            <a:r>
              <a:rPr lang="en-US" sz="2800" dirty="0">
                <a:latin typeface="Arial" panose="020B0604020202020204" pitchFamily="34" charset="0"/>
                <a:cs typeface="Arial" panose="020B0604020202020204" pitchFamily="34" charset="0"/>
              </a:rPr>
              <a:t>because of the </a:t>
            </a:r>
            <a:r>
              <a:rPr lang="en-US" sz="2800" dirty="0" smtClean="0">
                <a:latin typeface="Arial" panose="020B0604020202020204" pitchFamily="34" charset="0"/>
                <a:cs typeface="Arial" panose="020B0604020202020204" pitchFamily="34" charset="0"/>
              </a:rPr>
              <a:t>fine </a:t>
            </a:r>
            <a:r>
              <a:rPr lang="en-US" sz="2800" dirty="0">
                <a:latin typeface="Arial" panose="020B0604020202020204" pitchFamily="34" charset="0"/>
                <a:cs typeface="Arial" panose="020B0604020202020204" pitchFamily="34" charset="0"/>
              </a:rPr>
              <a:t>clearance in the injection pump and injector</a:t>
            </a: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17</a:t>
            </a:fld>
            <a:endParaRPr lang="en-US"/>
          </a:p>
        </p:txBody>
      </p:sp>
    </p:spTree>
    <p:extLst>
      <p:ext uri="{BB962C8B-B14F-4D97-AF65-F5344CB8AC3E}">
        <p14:creationId xmlns:p14="http://schemas.microsoft.com/office/powerpoint/2010/main" val="1244426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18</a:t>
            </a:fld>
            <a:endParaRPr lang="en-US"/>
          </a:p>
        </p:txBody>
      </p:sp>
      <p:pic>
        <p:nvPicPr>
          <p:cNvPr id="3074" name="Picture 2" descr="https://upload.wikimedia.org/wikipedia/commons/1/17/Injection_BOSCH_anim%C3%A9e_%282%29.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838200"/>
            <a:ext cx="4572000" cy="6626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8681" y="1249681"/>
            <a:ext cx="2788919" cy="960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ial" panose="020B0604020202020204" pitchFamily="34" charset="0"/>
                <a:cs typeface="Arial" panose="020B0604020202020204" pitchFamily="34" charset="0"/>
              </a:rPr>
              <a:t>Diesel fuel pump and injector</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71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211763"/>
          </a:xfrm>
        </p:spPr>
        <p:txBody>
          <a:bodyPr>
            <a:normAutofit/>
          </a:bodyPr>
          <a:lstStyle/>
          <a:p>
            <a:pPr marL="0" indent="0">
              <a:buNone/>
            </a:pPr>
            <a:r>
              <a:rPr lang="en-US" sz="4000" b="1" u="sng" dirty="0" smtClean="0">
                <a:latin typeface="Adobe Arabic" pitchFamily="18" charset="-78"/>
                <a:cs typeface="Adobe Arabic" pitchFamily="18" charset="-78"/>
              </a:rPr>
              <a:t>5.4</a:t>
            </a:r>
            <a:r>
              <a:rPr lang="ar-SA" sz="4000" b="1" u="sng" dirty="0" smtClean="0">
                <a:latin typeface="Adobe Arabic" pitchFamily="18" charset="-78"/>
                <a:cs typeface="Adobe Arabic" pitchFamily="18" charset="-78"/>
              </a:rPr>
              <a:t> </a:t>
            </a:r>
            <a:r>
              <a:rPr lang="en-US" sz="4000" b="1" u="sng" dirty="0" smtClean="0">
                <a:latin typeface="Adobe Arabic" pitchFamily="18" charset="-78"/>
                <a:cs typeface="Adobe Arabic" pitchFamily="18" charset="-78"/>
              </a:rPr>
              <a:t>Induction </a:t>
            </a:r>
            <a:r>
              <a:rPr lang="en-US" sz="4000" b="1" u="sng" dirty="0">
                <a:latin typeface="Adobe Arabic" pitchFamily="18" charset="-78"/>
                <a:cs typeface="Adobe Arabic" pitchFamily="18" charset="-78"/>
              </a:rPr>
              <a:t>and Exhaust </a:t>
            </a:r>
            <a:r>
              <a:rPr lang="en-US" sz="4000" b="1" u="sng" dirty="0" smtClean="0">
                <a:latin typeface="Adobe Arabic" pitchFamily="18" charset="-78"/>
                <a:cs typeface="Adobe Arabic" pitchFamily="18" charset="-78"/>
              </a:rPr>
              <a:t>Processes</a:t>
            </a:r>
          </a:p>
          <a:p>
            <a:pPr marL="0" indent="0" algn="just">
              <a:buNone/>
            </a:pPr>
            <a:r>
              <a:rPr lang="en-US" sz="4400" dirty="0" smtClean="0">
                <a:latin typeface="Adobe Arabic" pitchFamily="18" charset="-78"/>
                <a:cs typeface="Adobe Arabic" pitchFamily="18" charset="-78"/>
              </a:rPr>
              <a:t>The </a:t>
            </a:r>
            <a:r>
              <a:rPr lang="en-US" sz="4400" dirty="0">
                <a:latin typeface="Adobe Arabic" pitchFamily="18" charset="-78"/>
                <a:cs typeface="Adobe Arabic" pitchFamily="18" charset="-78"/>
              </a:rPr>
              <a:t>Induction and exhaust processes are controller </a:t>
            </a:r>
            <a:r>
              <a:rPr lang="en-US" sz="4400" dirty="0" smtClean="0">
                <a:latin typeface="Adobe Arabic" pitchFamily="18" charset="-78"/>
                <a:cs typeface="Adobe Arabic" pitchFamily="18" charset="-78"/>
              </a:rPr>
              <a:t>by </a:t>
            </a:r>
            <a:r>
              <a:rPr lang="en-US" sz="4400" dirty="0">
                <a:latin typeface="Adobe Arabic" pitchFamily="18" charset="-78"/>
                <a:cs typeface="Adobe Arabic" pitchFamily="18" charset="-78"/>
              </a:rPr>
              <a:t>valves in the combustion chamber, since the </a:t>
            </a:r>
            <a:r>
              <a:rPr lang="en-US" sz="4400" dirty="0" smtClean="0">
                <a:latin typeface="Adobe Arabic" pitchFamily="18" charset="-78"/>
                <a:cs typeface="Adobe Arabic" pitchFamily="18" charset="-78"/>
              </a:rPr>
              <a:t>flow </a:t>
            </a:r>
            <a:r>
              <a:rPr lang="en-US" sz="4400" dirty="0">
                <a:latin typeface="Adobe Arabic" pitchFamily="18" charset="-78"/>
                <a:cs typeface="Adobe Arabic" pitchFamily="18" charset="-78"/>
              </a:rPr>
              <a:t>can be </a:t>
            </a:r>
            <a:r>
              <a:rPr lang="en-US" sz="4400" dirty="0" smtClean="0">
                <a:latin typeface="Adobe Arabic" pitchFamily="18" charset="-78"/>
                <a:cs typeface="Adobe Arabic" pitchFamily="18" charset="-78"/>
              </a:rPr>
              <a:t>controlled </a:t>
            </a:r>
            <a:r>
              <a:rPr lang="en-US" sz="4400" dirty="0">
                <a:latin typeface="Adobe Arabic" pitchFamily="18" charset="-78"/>
                <a:cs typeface="Adobe Arabic" pitchFamily="18" charset="-78"/>
              </a:rPr>
              <a:t>by the piston moving past ports in the cylinder</a:t>
            </a: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19</a:t>
            </a:fld>
            <a:endParaRPr lang="en-US"/>
          </a:p>
        </p:txBody>
      </p:sp>
    </p:spTree>
    <p:extLst>
      <p:ext uri="{BB962C8B-B14F-4D97-AF65-F5344CB8AC3E}">
        <p14:creationId xmlns:p14="http://schemas.microsoft.com/office/powerpoint/2010/main" val="106879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067800" cy="5715000"/>
          </a:xfrm>
        </p:spPr>
        <p:txBody>
          <a:bodyPr>
            <a:normAutofit/>
          </a:bodyPr>
          <a:lstStyle/>
          <a:p>
            <a:pPr marL="0" indent="0" algn="just">
              <a:buNone/>
            </a:pPr>
            <a:r>
              <a:rPr lang="en-US" dirty="0" smtClean="0"/>
              <a:t>5.1- </a:t>
            </a:r>
            <a:r>
              <a:rPr lang="en-US" b="1" u="sng" dirty="0" smtClean="0">
                <a:latin typeface="Adobe Song Std L" panose="02020300000000000000" pitchFamily="18" charset="-128"/>
                <a:ea typeface="Adobe Song Std L" panose="02020300000000000000" pitchFamily="18" charset="-128"/>
              </a:rPr>
              <a:t>Introduction:</a:t>
            </a:r>
          </a:p>
          <a:p>
            <a:pPr marL="0" indent="0">
              <a:buNone/>
            </a:pPr>
            <a:r>
              <a:rPr lang="en-US" sz="2400" b="1" dirty="0">
                <a:latin typeface="Adobe Song Std L" panose="02020300000000000000" pitchFamily="18" charset="-128"/>
                <a:ea typeface="Adobe Song Std L" panose="02020300000000000000" pitchFamily="18" charset="-128"/>
              </a:rPr>
              <a:t>In CIE satisfactory operation depends on proper control of the air motion and fuel injection.</a:t>
            </a:r>
          </a:p>
          <a:p>
            <a:pPr marL="0" indent="0">
              <a:buNone/>
            </a:pPr>
            <a:r>
              <a:rPr lang="en-US" sz="2400" b="1" dirty="0">
                <a:latin typeface="Adobe Song Std L" panose="02020300000000000000" pitchFamily="18" charset="-128"/>
                <a:ea typeface="Adobe Song Std L" panose="02020300000000000000" pitchFamily="18" charset="-128"/>
              </a:rPr>
              <a:t> The ideal combustion system should have: </a:t>
            </a:r>
          </a:p>
          <a:p>
            <a:pPr marL="514350" indent="-514350">
              <a:buFont typeface="+mj-lt"/>
              <a:buAutoNum type="arabicPeriod"/>
            </a:pPr>
            <a:r>
              <a:rPr lang="en-US" b="1" dirty="0">
                <a:latin typeface="Adobe Song Std L" panose="02020300000000000000" pitchFamily="18" charset="-128"/>
                <a:ea typeface="Adobe Song Std L" panose="02020300000000000000" pitchFamily="18" charset="-128"/>
              </a:rPr>
              <a:t>High output (</a:t>
            </a:r>
            <a:r>
              <a:rPr lang="en-US" b="1" dirty="0" err="1">
                <a:latin typeface="Adobe Song Std L" panose="02020300000000000000" pitchFamily="18" charset="-128"/>
                <a:ea typeface="Adobe Song Std L" panose="02020300000000000000" pitchFamily="18" charset="-128"/>
              </a:rPr>
              <a:t>bmep</a:t>
            </a:r>
            <a:r>
              <a:rPr lang="en-US" b="1" dirty="0">
                <a:latin typeface="Adobe Song Std L" panose="02020300000000000000" pitchFamily="18" charset="-128"/>
                <a:ea typeface="Adobe Song Std L" panose="02020300000000000000" pitchFamily="18" charset="-128"/>
              </a:rPr>
              <a:t>).</a:t>
            </a:r>
          </a:p>
          <a:p>
            <a:pPr marL="514350" indent="-514350">
              <a:buFont typeface="+mj-lt"/>
              <a:buAutoNum type="arabicPeriod"/>
            </a:pPr>
            <a:r>
              <a:rPr lang="en-US" b="1" dirty="0">
                <a:latin typeface="Adobe Song Std L" panose="02020300000000000000" pitchFamily="18" charset="-128"/>
                <a:ea typeface="Adobe Song Std L" panose="02020300000000000000" pitchFamily="18" charset="-128"/>
              </a:rPr>
              <a:t> High efficiency </a:t>
            </a:r>
          </a:p>
          <a:p>
            <a:pPr marL="514350" indent="-514350">
              <a:buFont typeface="+mj-lt"/>
              <a:buAutoNum type="arabicPeriod"/>
            </a:pPr>
            <a:r>
              <a:rPr lang="en-US" b="1" dirty="0">
                <a:latin typeface="Adobe Song Std L" panose="02020300000000000000" pitchFamily="18" charset="-128"/>
                <a:ea typeface="Adobe Song Std L" panose="02020300000000000000" pitchFamily="18" charset="-128"/>
              </a:rPr>
              <a:t>Rapid combustion </a:t>
            </a:r>
          </a:p>
          <a:p>
            <a:pPr marL="514350" indent="-514350">
              <a:buFont typeface="+mj-lt"/>
              <a:buAutoNum type="arabicPeriod"/>
            </a:pPr>
            <a:r>
              <a:rPr lang="en-US" b="1" dirty="0">
                <a:latin typeface="Adobe Song Std L" panose="02020300000000000000" pitchFamily="18" charset="-128"/>
                <a:ea typeface="Adobe Song Std L" panose="02020300000000000000" pitchFamily="18" charset="-128"/>
              </a:rPr>
              <a:t>Clean exhaust </a:t>
            </a:r>
          </a:p>
          <a:p>
            <a:pPr marL="514350" indent="-514350">
              <a:buFont typeface="+mj-lt"/>
              <a:buAutoNum type="arabicPeriod"/>
            </a:pPr>
            <a:r>
              <a:rPr lang="en-US" b="1" dirty="0">
                <a:latin typeface="Adobe Song Std L" panose="02020300000000000000" pitchFamily="18" charset="-128"/>
                <a:ea typeface="Adobe Song Std L" panose="02020300000000000000" pitchFamily="18" charset="-128"/>
              </a:rPr>
              <a:t>To be silent </a:t>
            </a:r>
          </a:p>
          <a:p>
            <a:pPr marL="0" indent="0" algn="just">
              <a:buNone/>
            </a:pPr>
            <a:r>
              <a:rPr lang="en-US" sz="2800" b="1" dirty="0">
                <a:latin typeface="Adobe Song Std L" panose="02020300000000000000" pitchFamily="18" charset="-128"/>
                <a:ea typeface="Adobe Song Std L" panose="02020300000000000000" pitchFamily="18" charset="-128"/>
              </a:rPr>
              <a:t>To some extent these are conflicting requirements, for instance engine output is limited by smoke levels</a:t>
            </a:r>
          </a:p>
          <a:p>
            <a:pPr marL="0" indent="0" algn="just">
              <a:buNone/>
            </a:pPr>
            <a:endParaRPr lang="en-US" b="1" dirty="0">
              <a:latin typeface="Adobe Song Std L" panose="02020300000000000000" pitchFamily="18" charset="-128"/>
              <a:ea typeface="Adobe Song Std L" panose="02020300000000000000" pitchFamily="18" charset="-128"/>
            </a:endParaRPr>
          </a:p>
        </p:txBody>
      </p:sp>
      <p:sp>
        <p:nvSpPr>
          <p:cNvPr id="4" name="Date Placeholder 3"/>
          <p:cNvSpPr>
            <a:spLocks noGrp="1"/>
          </p:cNvSpPr>
          <p:nvPr>
            <p:ph type="dt" sz="half" idx="10"/>
          </p:nvPr>
        </p:nvSpPr>
        <p:spPr/>
        <p:txBody>
          <a:bodyPr/>
          <a:lstStyle/>
          <a:p>
            <a:fld id="{2135BA12-F86A-4139-8CD3-1BE8A6231DC0}" type="datetime1">
              <a:rPr lang="en-US" smtClean="0"/>
              <a:t>12/2/2019</a:t>
            </a:fld>
            <a:endParaRPr lang="en-US"/>
          </a:p>
        </p:txBody>
      </p:sp>
      <p:sp>
        <p:nvSpPr>
          <p:cNvPr id="5" name="Slide Number Placeholder 4"/>
          <p:cNvSpPr>
            <a:spLocks noGrp="1"/>
          </p:cNvSpPr>
          <p:nvPr>
            <p:ph type="sldNum" sz="quarter" idx="12"/>
          </p:nvPr>
        </p:nvSpPr>
        <p:spPr/>
        <p:txBody>
          <a:bodyPr/>
          <a:lstStyle/>
          <a:p>
            <a:fld id="{390417CF-F5B2-4511-B56F-5E9E50608625}" type="slidenum">
              <a:rPr lang="en-US" smtClean="0"/>
              <a:t>2</a:t>
            </a:fld>
            <a:endParaRPr lang="en-US"/>
          </a:p>
        </p:txBody>
      </p:sp>
    </p:spTree>
    <p:extLst>
      <p:ext uri="{BB962C8B-B14F-4D97-AF65-F5344CB8AC3E}">
        <p14:creationId xmlns:p14="http://schemas.microsoft.com/office/powerpoint/2010/main" val="2135628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2278" y="914400"/>
            <a:ext cx="8229600" cy="5410200"/>
          </a:xfrm>
        </p:spPr>
        <p:txBody>
          <a:bodyPr>
            <a:normAutofit/>
          </a:bodyPr>
          <a:lstStyle/>
          <a:p>
            <a:pPr marL="0" indent="0" algn="just">
              <a:buNone/>
            </a:pPr>
            <a:r>
              <a:rPr lang="en-US" sz="4800" b="1" u="sng" dirty="0">
                <a:latin typeface="Adobe Arabic" pitchFamily="18" charset="-78"/>
                <a:cs typeface="Adobe Arabic" pitchFamily="18" charset="-78"/>
              </a:rPr>
              <a:t>5.4.1-Valves </a:t>
            </a:r>
            <a:endParaRPr lang="en-US" sz="4800" b="1" u="sng" dirty="0" smtClean="0">
              <a:latin typeface="Adobe Arabic" pitchFamily="18" charset="-78"/>
              <a:cs typeface="Adobe Arabic" pitchFamily="18" charset="-78"/>
            </a:endParaRPr>
          </a:p>
          <a:p>
            <a:pPr marL="0" indent="0" algn="just">
              <a:buNone/>
            </a:pPr>
            <a:r>
              <a:rPr lang="en-US" sz="4000" dirty="0" smtClean="0">
                <a:latin typeface="Adobe Arabic" pitchFamily="18" charset="-78"/>
                <a:cs typeface="Adobe Arabic" pitchFamily="18" charset="-78"/>
              </a:rPr>
              <a:t>The </a:t>
            </a:r>
            <a:r>
              <a:rPr lang="en-US" sz="4000" dirty="0">
                <a:latin typeface="Adobe Arabic" pitchFamily="18" charset="-78"/>
                <a:cs typeface="Adobe Arabic" pitchFamily="18" charset="-78"/>
              </a:rPr>
              <a:t>main type of valves which is commonly used is the poppet valve. In engines with this type of valves (overhead valves </a:t>
            </a:r>
            <a:r>
              <a:rPr lang="en-US" sz="4000" dirty="0" smtClean="0">
                <a:latin typeface="Adobe Arabic" pitchFamily="18" charset="-78"/>
                <a:cs typeface="Adobe Arabic" pitchFamily="18" charset="-78"/>
              </a:rPr>
              <a:t>- </a:t>
            </a:r>
            <a:r>
              <a:rPr lang="en-US" sz="4000" dirty="0" err="1" smtClean="0">
                <a:latin typeface="Adobe Arabic" pitchFamily="18" charset="-78"/>
                <a:cs typeface="Adobe Arabic" pitchFamily="18" charset="-78"/>
              </a:rPr>
              <a:t>ohv</a:t>
            </a:r>
            <a:r>
              <a:rPr lang="en-US" sz="4000" dirty="0" smtClean="0">
                <a:latin typeface="Adobe Arabic" pitchFamily="18" charset="-78"/>
                <a:cs typeface="Adobe Arabic" pitchFamily="18" charset="-78"/>
              </a:rPr>
              <a:t>)the </a:t>
            </a:r>
            <a:r>
              <a:rPr lang="en-US" sz="4000" dirty="0">
                <a:latin typeface="Adobe Arabic" pitchFamily="18" charset="-78"/>
                <a:cs typeface="Adobe Arabic" pitchFamily="18" charset="-78"/>
              </a:rPr>
              <a:t>cam shaft is either mounted in the c</a:t>
            </a:r>
            <a:r>
              <a:rPr lang="en-US" sz="4000" dirty="0" smtClean="0">
                <a:latin typeface="Adobe Arabic" pitchFamily="18" charset="-78"/>
                <a:cs typeface="Adobe Arabic" pitchFamily="18" charset="-78"/>
              </a:rPr>
              <a:t>ylinder </a:t>
            </a:r>
            <a:r>
              <a:rPr lang="en-US" sz="4000" dirty="0">
                <a:latin typeface="Adobe Arabic" pitchFamily="18" charset="-78"/>
                <a:cs typeface="Adobe Arabic" pitchFamily="18" charset="-78"/>
              </a:rPr>
              <a:t>block, or in the cylinder head </a:t>
            </a:r>
            <a:r>
              <a:rPr lang="en-US" sz="4000" dirty="0" smtClean="0">
                <a:latin typeface="Adobe Arabic" pitchFamily="18" charset="-78"/>
                <a:cs typeface="Adobe Arabic" pitchFamily="18" charset="-78"/>
              </a:rPr>
              <a:t>(overhead camshaft).</a:t>
            </a:r>
            <a:endParaRPr lang="en-US" sz="4000" dirty="0">
              <a:latin typeface="Adobe Arabic" pitchFamily="18" charset="-78"/>
              <a:cs typeface="Adobe Arabic" pitchFamily="18" charset="-78"/>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20</a:t>
            </a:fld>
            <a:endParaRPr lang="en-US"/>
          </a:p>
        </p:txBody>
      </p:sp>
    </p:spTree>
    <p:extLst>
      <p:ext uri="{BB962C8B-B14F-4D97-AF65-F5344CB8AC3E}">
        <p14:creationId xmlns:p14="http://schemas.microsoft.com/office/powerpoint/2010/main" val="412000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762000"/>
            <a:ext cx="4800600" cy="5544323"/>
          </a:xfrm>
        </p:spPr>
      </p:pic>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14400"/>
            <a:ext cx="4199520" cy="5715000"/>
          </a:xfrm>
          <a:prstGeom prst="rect">
            <a:avLst/>
          </a:prstGeom>
        </p:spPr>
      </p:pic>
    </p:spTree>
    <p:extLst>
      <p:ext uri="{BB962C8B-B14F-4D97-AF65-F5344CB8AC3E}">
        <p14:creationId xmlns:p14="http://schemas.microsoft.com/office/powerpoint/2010/main" val="737269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791200"/>
          </a:xfrm>
        </p:spPr>
        <p:txBody>
          <a:bodyPr>
            <a:noAutofit/>
          </a:bodyPr>
          <a:lstStyle/>
          <a:p>
            <a:pPr marL="0" indent="0" algn="just">
              <a:buNone/>
            </a:pPr>
            <a:r>
              <a:rPr lang="en-US" b="1" u="sng" dirty="0" smtClean="0">
                <a:latin typeface="Arial" panose="020B0604020202020204" pitchFamily="34" charset="0"/>
                <a:cs typeface="Arial" panose="020B0604020202020204" pitchFamily="34" charset="0"/>
              </a:rPr>
              <a:t>Advantages:</a:t>
            </a: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Cheap </a:t>
            </a: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Gives </a:t>
            </a:r>
            <a:r>
              <a:rPr lang="en-US" dirty="0">
                <a:latin typeface="Arial" panose="020B0604020202020204" pitchFamily="34" charset="0"/>
                <a:cs typeface="Arial" panose="020B0604020202020204" pitchFamily="34" charset="0"/>
              </a:rPr>
              <a:t>larger values of valve low area to piston area than most other types </a:t>
            </a:r>
            <a:endParaRPr lang="en-US"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Good </a:t>
            </a:r>
            <a:r>
              <a:rPr lang="en-US" dirty="0">
                <a:latin typeface="Arial" panose="020B0604020202020204" pitchFamily="34" charset="0"/>
                <a:cs typeface="Arial" panose="020B0604020202020204" pitchFamily="34" charset="0"/>
              </a:rPr>
              <a:t>flow </a:t>
            </a:r>
            <a:r>
              <a:rPr lang="en-US" dirty="0" smtClean="0">
                <a:latin typeface="Arial" panose="020B0604020202020204" pitchFamily="34" charset="0"/>
                <a:cs typeface="Arial" panose="020B0604020202020204" pitchFamily="34" charset="0"/>
              </a:rPr>
              <a:t>properties</a:t>
            </a: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Easy lubrication, less friction than other types </a:t>
            </a:r>
            <a:endParaRPr lang="en-US" dirty="0" smtClean="0">
              <a:latin typeface="Arial" panose="020B0604020202020204" pitchFamily="34" charset="0"/>
              <a:cs typeface="Arial" panose="020B0604020202020204" pitchFamily="34" charset="0"/>
            </a:endParaRPr>
          </a:p>
          <a:p>
            <a:pPr marL="0" indent="0" algn="just">
              <a:buNone/>
            </a:pPr>
            <a:r>
              <a:rPr lang="en-US" b="1" u="sng" dirty="0" smtClean="0">
                <a:latin typeface="Arial" panose="020B0604020202020204" pitchFamily="34" charset="0"/>
                <a:cs typeface="Arial" panose="020B0604020202020204" pitchFamily="34" charset="0"/>
              </a:rPr>
              <a:t>Disadvantages: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High exhaust </a:t>
            </a:r>
            <a:r>
              <a:rPr lang="en-US" dirty="0" smtClean="0">
                <a:latin typeface="Arial" panose="020B0604020202020204" pitchFamily="34" charset="0"/>
                <a:cs typeface="Arial" panose="020B0604020202020204" pitchFamily="34" charset="0"/>
              </a:rPr>
              <a:t>valve </a:t>
            </a:r>
            <a:r>
              <a:rPr lang="en-US" dirty="0">
                <a:latin typeface="Arial" panose="020B0604020202020204" pitchFamily="34" charset="0"/>
                <a:cs typeface="Arial" panose="020B0604020202020204" pitchFamily="34" charset="0"/>
              </a:rPr>
              <a:t>temperature, and difficult </a:t>
            </a:r>
            <a:r>
              <a:rPr lang="en-US" dirty="0" smtClean="0">
                <a:latin typeface="Arial" panose="020B0604020202020204" pitchFamily="34" charset="0"/>
                <a:cs typeface="Arial" panose="020B0604020202020204" pitchFamily="34" charset="0"/>
              </a:rPr>
              <a:t>cooling.</a:t>
            </a: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22</a:t>
            </a:fld>
            <a:endParaRPr lang="en-US"/>
          </a:p>
        </p:txBody>
      </p:sp>
    </p:spTree>
    <p:extLst>
      <p:ext uri="{BB962C8B-B14F-4D97-AF65-F5344CB8AC3E}">
        <p14:creationId xmlns:p14="http://schemas.microsoft.com/office/powerpoint/2010/main" val="3198546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914400"/>
                <a:ext cx="8229600" cy="5486400"/>
              </a:xfrm>
            </p:spPr>
            <p:txBody>
              <a:bodyPr/>
              <a:lstStyle/>
              <a:p>
                <a:pPr marL="0" indent="0" algn="just">
                  <a:buNone/>
                </a:pPr>
                <a:r>
                  <a:rPr lang="en-US" sz="4400" b="1" u="sng" dirty="0" smtClean="0">
                    <a:latin typeface="Adobe Arabic" pitchFamily="18" charset="-78"/>
                    <a:cs typeface="Adobe Arabic" pitchFamily="18" charset="-78"/>
                  </a:rPr>
                  <a:t>5.4.2 Flow </a:t>
                </a:r>
                <a:r>
                  <a:rPr lang="en-US" sz="4400" b="1" u="sng" dirty="0" smtClean="0">
                    <a:latin typeface="Adobe Arabic" pitchFamily="18" charset="-78"/>
                    <a:cs typeface="Adobe Arabic" pitchFamily="18" charset="-78"/>
                  </a:rPr>
                  <a:t>Characteristics.</a:t>
                </a:r>
                <a:endParaRPr lang="en-US" sz="4400" b="1" u="sng" dirty="0" smtClean="0">
                  <a:latin typeface="Adobe Arabic" pitchFamily="18" charset="-78"/>
                  <a:cs typeface="Adobe Arabic" pitchFamily="18" charset="-78"/>
                </a:endParaRPr>
              </a:p>
              <a:p>
                <a:pPr marL="0" indent="0" algn="just">
                  <a:buNone/>
                </a:pPr>
                <a:r>
                  <a:rPr lang="en-US" dirty="0" smtClean="0"/>
                  <a:t>The orifice area can be defined as</a:t>
                </a:r>
              </a:p>
              <a:p>
                <a:pPr marL="0" indent="0" algn="just">
                  <a:buNone/>
                </a:pPr>
                <a:r>
                  <a:rPr lang="en-US" dirty="0" smtClean="0"/>
                  <a:t> </a:t>
                </a:r>
                <a:r>
                  <a:rPr lang="en-US" dirty="0" err="1" smtClean="0"/>
                  <a:t>A</a:t>
                </a:r>
                <a:r>
                  <a:rPr lang="en-US" sz="1800" dirty="0" err="1" smtClean="0"/>
                  <a:t>e</a:t>
                </a:r>
                <a:r>
                  <a:rPr lang="en-US" dirty="0" smtClean="0"/>
                  <a:t>= </a:t>
                </a:r>
                <a14:m>
                  <m:oMath xmlns:m="http://schemas.openxmlformats.org/officeDocument/2006/math">
                    <m:r>
                      <a:rPr lang="en-US" sz="3600" i="1" smtClean="0">
                        <a:latin typeface="Cambria Math"/>
                        <a:ea typeface="Cambria Math"/>
                      </a:rPr>
                      <m:t>𝜋</m:t>
                    </m:r>
                  </m:oMath>
                </a14:m>
                <a:r>
                  <a:rPr lang="en-US" dirty="0" smtClean="0"/>
                  <a:t>D L   </a:t>
                </a:r>
              </a:p>
              <a:p>
                <a:pPr marL="0" indent="0" algn="just">
                  <a:buNone/>
                </a:pPr>
                <a:r>
                  <a:rPr lang="en-US" dirty="0" smtClean="0"/>
                  <a:t> Where D= valve diameter </a:t>
                </a:r>
              </a:p>
              <a:p>
                <a:pPr marL="0" indent="0" algn="just">
                  <a:buNone/>
                </a:pPr>
                <a:r>
                  <a:rPr lang="en-US" dirty="0"/>
                  <a:t> </a:t>
                </a:r>
                <a:r>
                  <a:rPr lang="en-US" dirty="0" smtClean="0"/>
                  <a:t>             </a:t>
                </a:r>
                <a:r>
                  <a:rPr lang="en-US" dirty="0" smtClean="0"/>
                  <a:t>L</a:t>
                </a:r>
                <a:r>
                  <a:rPr lang="ar-SA" dirty="0" smtClean="0"/>
                  <a:t>=</a:t>
                </a:r>
                <a:r>
                  <a:rPr lang="en-US" dirty="0" smtClean="0"/>
                  <a:t> </a:t>
                </a:r>
                <a:r>
                  <a:rPr lang="en-US" dirty="0" smtClean="0"/>
                  <a:t>valve lift </a:t>
                </a:r>
              </a:p>
              <a:p>
                <a:pPr marL="0" indent="0" algn="just">
                  <a:buNone/>
                </a:pPr>
                <a:r>
                  <a:rPr lang="en-US" dirty="0" smtClean="0"/>
                  <a:t>Discharge coefficient C</a:t>
                </a:r>
                <a:r>
                  <a:rPr lang="en-US" sz="1800" dirty="0" smtClean="0"/>
                  <a:t>D</a:t>
                </a:r>
                <a:r>
                  <a:rPr lang="en-US" dirty="0" smtClean="0"/>
                  <a:t>= </a:t>
                </a:r>
                <a:r>
                  <a:rPr lang="en-US" dirty="0" err="1" smtClean="0"/>
                  <a:t>A</a:t>
                </a:r>
                <a:r>
                  <a:rPr lang="en-US" sz="2000" dirty="0" err="1" smtClean="0"/>
                  <a:t>e</a:t>
                </a:r>
                <a:r>
                  <a:rPr lang="en-US" dirty="0" smtClean="0"/>
                  <a:t>/A</a:t>
                </a:r>
                <a:r>
                  <a:rPr lang="en-US" sz="1800" dirty="0" smtClean="0"/>
                  <a:t>c</a:t>
                </a:r>
                <a:r>
                  <a:rPr lang="en-US" dirty="0" smtClean="0"/>
                  <a:t> </a:t>
                </a:r>
              </a:p>
              <a:p>
                <a:pPr marL="0" indent="0" algn="just">
                  <a:buNone/>
                </a:pPr>
                <a:r>
                  <a:rPr lang="en-US" dirty="0" smtClean="0"/>
                  <a:t>Where </a:t>
                </a:r>
                <a:r>
                  <a:rPr lang="en-US" dirty="0" err="1" smtClean="0"/>
                  <a:t>A</a:t>
                </a:r>
                <a:r>
                  <a:rPr lang="en-US" sz="2000" dirty="0" err="1" smtClean="0"/>
                  <a:t>e</a:t>
                </a:r>
                <a:r>
                  <a:rPr lang="en-US" dirty="0" smtClean="0"/>
                  <a:t> is the effective area</a:t>
                </a:r>
              </a:p>
              <a:p>
                <a:pPr marL="0" indent="0">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914400"/>
                <a:ext cx="8229600" cy="5486400"/>
              </a:xfrm>
              <a:blipFill rotWithShape="0">
                <a:blip r:embed="rId2"/>
                <a:stretch>
                  <a:fillRect l="-2963" t="-2111"/>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23</a:t>
            </a:fld>
            <a:endParaRPr lang="en-US"/>
          </a:p>
        </p:txBody>
      </p:sp>
    </p:spTree>
    <p:extLst>
      <p:ext uri="{BB962C8B-B14F-4D97-AF65-F5344CB8AC3E}">
        <p14:creationId xmlns:p14="http://schemas.microsoft.com/office/powerpoint/2010/main" val="5702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1"/>
            <a:ext cx="8458200" cy="1447800"/>
          </a:xfrm>
        </p:spPr>
        <p:txBody>
          <a:bodyPr>
            <a:normAutofit fontScale="92500" lnSpcReduction="20000"/>
          </a:bodyPr>
          <a:lstStyle/>
          <a:p>
            <a:pPr marL="0" indent="0" algn="just">
              <a:buNone/>
            </a:pPr>
            <a:r>
              <a:rPr lang="en-US" sz="3600" dirty="0" smtClean="0">
                <a:latin typeface="Adobe Arabic" pitchFamily="18" charset="-78"/>
                <a:cs typeface="Adobe Arabic" pitchFamily="18" charset="-78"/>
              </a:rPr>
              <a:t>Discharge coefficient </a:t>
            </a:r>
            <a:r>
              <a:rPr lang="en-US" sz="3600" dirty="0">
                <a:latin typeface="Adobe Arabic" pitchFamily="18" charset="-78"/>
                <a:cs typeface="Adobe Arabic" pitchFamily="18" charset="-78"/>
              </a:rPr>
              <a:t>varies with valve </a:t>
            </a:r>
            <a:r>
              <a:rPr lang="en-US" sz="3600" dirty="0" smtClean="0">
                <a:latin typeface="Adobe Arabic" pitchFamily="18" charset="-78"/>
                <a:cs typeface="Adobe Arabic" pitchFamily="18" charset="-78"/>
              </a:rPr>
              <a:t>li</a:t>
            </a:r>
            <a:r>
              <a:rPr lang="en-US" sz="3600" dirty="0">
                <a:latin typeface="Adobe Arabic" pitchFamily="18" charset="-78"/>
                <a:cs typeface="Adobe Arabic" pitchFamily="18" charset="-78"/>
              </a:rPr>
              <a:t>f</a:t>
            </a:r>
            <a:r>
              <a:rPr lang="en-US" sz="3600" dirty="0" smtClean="0">
                <a:latin typeface="Adobe Arabic" pitchFamily="18" charset="-78"/>
                <a:cs typeface="Adobe Arabic" pitchFamily="18" charset="-78"/>
              </a:rPr>
              <a:t>t </a:t>
            </a:r>
            <a:r>
              <a:rPr lang="en-US" sz="3600" dirty="0">
                <a:latin typeface="Adobe Arabic" pitchFamily="18" charset="-78"/>
                <a:cs typeface="Adobe Arabic" pitchFamily="18" charset="-78"/>
              </a:rPr>
              <a:t>and flow rate, </a:t>
            </a:r>
            <a:r>
              <a:rPr lang="en-US" sz="3600" dirty="0" smtClean="0">
                <a:latin typeface="Adobe Arabic" pitchFamily="18" charset="-78"/>
                <a:cs typeface="Adobe Arabic" pitchFamily="18" charset="-78"/>
              </a:rPr>
              <a:t>i.e</a:t>
            </a:r>
            <a:r>
              <a:rPr lang="en-US" sz="3600" dirty="0">
                <a:latin typeface="Adobe Arabic" pitchFamily="18" charset="-78"/>
                <a:cs typeface="Adobe Arabic" pitchFamily="18" charset="-78"/>
              </a:rPr>
              <a:t>. </a:t>
            </a:r>
            <a:r>
              <a:rPr lang="en-US" sz="3600" dirty="0" smtClean="0">
                <a:latin typeface="Adobe Arabic" pitchFamily="18" charset="-78"/>
                <a:cs typeface="Adobe Arabic" pitchFamily="18" charset="-78"/>
              </a:rPr>
              <a:t>non- </a:t>
            </a:r>
            <a:r>
              <a:rPr lang="en-US" sz="3600" dirty="0">
                <a:latin typeface="Adobe Arabic" pitchFamily="18" charset="-78"/>
                <a:cs typeface="Adobe Arabic" pitchFamily="18" charset="-78"/>
              </a:rPr>
              <a:t>dimensional </a:t>
            </a:r>
            <a:r>
              <a:rPr lang="en-US" sz="3600" dirty="0" smtClean="0">
                <a:latin typeface="Adobe Arabic" pitchFamily="18" charset="-78"/>
                <a:cs typeface="Adobe Arabic" pitchFamily="18" charset="-78"/>
              </a:rPr>
              <a:t>valve </a:t>
            </a:r>
            <a:r>
              <a:rPr lang="en-US" sz="3600" dirty="0">
                <a:latin typeface="Adobe Arabic" pitchFamily="18" charset="-78"/>
                <a:cs typeface="Adobe Arabic" pitchFamily="18" charset="-78"/>
              </a:rPr>
              <a:t>lift </a:t>
            </a:r>
            <a:r>
              <a:rPr lang="en-US" sz="3600" dirty="0" smtClean="0">
                <a:latin typeface="Adobe Arabic" pitchFamily="18" charset="-78"/>
                <a:cs typeface="Adobe Arabic" pitchFamily="18" charset="-78"/>
              </a:rPr>
              <a:t>(</a:t>
            </a:r>
            <a:r>
              <a:rPr lang="en-US" sz="3600" dirty="0" err="1" smtClean="0">
                <a:latin typeface="Adobe Arabic" pitchFamily="18" charset="-78"/>
                <a:cs typeface="Adobe Arabic" pitchFamily="18" charset="-78"/>
              </a:rPr>
              <a:t>L</a:t>
            </a:r>
            <a:r>
              <a:rPr lang="en-US" sz="2800" dirty="0" err="1" smtClean="0">
                <a:latin typeface="Adobe Arabic" pitchFamily="18" charset="-78"/>
                <a:cs typeface="Adobe Arabic" pitchFamily="18" charset="-78"/>
              </a:rPr>
              <a:t>v</a:t>
            </a:r>
            <a:r>
              <a:rPr lang="en-US" sz="3600" dirty="0" smtClean="0">
                <a:latin typeface="Adobe Arabic" pitchFamily="18" charset="-78"/>
                <a:cs typeface="Adobe Arabic" pitchFamily="18" charset="-78"/>
              </a:rPr>
              <a:t>/</a:t>
            </a:r>
            <a:r>
              <a:rPr lang="en-US" sz="3600" dirty="0" err="1" smtClean="0">
                <a:latin typeface="Adobe Arabic" pitchFamily="18" charset="-78"/>
                <a:cs typeface="Adobe Arabic" pitchFamily="18" charset="-78"/>
              </a:rPr>
              <a:t>D</a:t>
            </a:r>
            <a:r>
              <a:rPr lang="en-US" sz="2800" dirty="0" err="1" smtClean="0">
                <a:latin typeface="Adobe Arabic" pitchFamily="18" charset="-78"/>
                <a:cs typeface="Adobe Arabic" pitchFamily="18" charset="-78"/>
              </a:rPr>
              <a:t>v</a:t>
            </a:r>
            <a:r>
              <a:rPr lang="en-US" sz="3600" dirty="0">
                <a:latin typeface="Adobe Arabic" pitchFamily="18" charset="-78"/>
                <a:cs typeface="Adobe Arabic" pitchFamily="18" charset="-78"/>
              </a:rPr>
              <a:t>) and Reynold </a:t>
            </a:r>
            <a:r>
              <a:rPr lang="en-US" sz="3600" dirty="0" smtClean="0">
                <a:latin typeface="Adobe Arabic" pitchFamily="18" charset="-78"/>
                <a:cs typeface="Adobe Arabic" pitchFamily="18" charset="-78"/>
              </a:rPr>
              <a:t>number.</a:t>
            </a:r>
            <a:endParaRPr lang="en-US" sz="3600" dirty="0">
              <a:latin typeface="Adobe Arabic" pitchFamily="18" charset="-78"/>
              <a:cs typeface="Adobe Arabic" pitchFamily="18" charset="-78"/>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24</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909" r="1656" b="4165"/>
          <a:stretch/>
        </p:blipFill>
        <p:spPr>
          <a:xfrm>
            <a:off x="609601" y="2168768"/>
            <a:ext cx="7931498" cy="4079632"/>
          </a:xfrm>
          <a:prstGeom prst="rect">
            <a:avLst/>
          </a:prstGeom>
        </p:spPr>
      </p:pic>
    </p:spTree>
    <p:extLst>
      <p:ext uri="{BB962C8B-B14F-4D97-AF65-F5344CB8AC3E}">
        <p14:creationId xmlns:p14="http://schemas.microsoft.com/office/powerpoint/2010/main" val="3325662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382000" cy="5287963"/>
          </a:xfrm>
        </p:spPr>
        <p:txBody>
          <a:bodyPr/>
          <a:lstStyle/>
          <a:p>
            <a:pPr marL="0" indent="0" algn="just">
              <a:buNone/>
            </a:pPr>
            <a:r>
              <a:rPr lang="en-US" sz="4000" dirty="0">
                <a:latin typeface="Adobe Arabic" pitchFamily="18" charset="-78"/>
                <a:cs typeface="Adobe Arabic" pitchFamily="18" charset="-78"/>
              </a:rPr>
              <a:t>In case of exhaust valve the range of pressure ratios across the exhaust valve is much greater than that across the inlet </a:t>
            </a:r>
            <a:r>
              <a:rPr lang="en-US" sz="4000" dirty="0" smtClean="0">
                <a:latin typeface="Adobe Arabic" pitchFamily="18" charset="-78"/>
                <a:cs typeface="Adobe Arabic" pitchFamily="18" charset="-78"/>
              </a:rPr>
              <a:t>valve</a:t>
            </a:r>
            <a:r>
              <a:rPr lang="en-US" sz="4000" dirty="0">
                <a:latin typeface="Adobe Arabic" pitchFamily="18" charset="-78"/>
                <a:cs typeface="Adobe Arabic" pitchFamily="18" charset="-78"/>
              </a:rPr>
              <a:t>, for this reason the area </a:t>
            </a:r>
            <a:r>
              <a:rPr lang="en-US" sz="4000" dirty="0" smtClean="0">
                <a:latin typeface="Adobe Arabic" pitchFamily="18" charset="-78"/>
                <a:cs typeface="Adobe Arabic" pitchFamily="18" charset="-78"/>
              </a:rPr>
              <a:t>of </a:t>
            </a:r>
            <a:r>
              <a:rPr lang="en-US" sz="4000" dirty="0">
                <a:latin typeface="Adobe Arabic" pitchFamily="18" charset="-78"/>
                <a:cs typeface="Adobe Arabic" pitchFamily="18" charset="-78"/>
              </a:rPr>
              <a:t>the exhaust valve is </a:t>
            </a:r>
            <a:r>
              <a:rPr lang="en-US" sz="4000" dirty="0" smtClean="0">
                <a:latin typeface="Adobe Arabic" pitchFamily="18" charset="-78"/>
                <a:cs typeface="Adobe Arabic" pitchFamily="18" charset="-78"/>
              </a:rPr>
              <a:t>usually </a:t>
            </a:r>
            <a:r>
              <a:rPr lang="en-US" sz="4000" dirty="0">
                <a:latin typeface="Adobe Arabic" pitchFamily="18" charset="-78"/>
                <a:cs typeface="Adobe Arabic" pitchFamily="18" charset="-78"/>
              </a:rPr>
              <a:t>less than the inlet </a:t>
            </a:r>
            <a:r>
              <a:rPr lang="en-US" sz="4000" dirty="0" smtClean="0">
                <a:latin typeface="Adobe Arabic" pitchFamily="18" charset="-78"/>
                <a:cs typeface="Adobe Arabic" pitchFamily="18" charset="-78"/>
              </a:rPr>
              <a:t>valve </a:t>
            </a:r>
            <a:r>
              <a:rPr lang="en-US" sz="4000" dirty="0">
                <a:latin typeface="Adobe Arabic" pitchFamily="18" charset="-78"/>
                <a:cs typeface="Adobe Arabic" pitchFamily="18" charset="-78"/>
              </a:rPr>
              <a:t>is about 85% of the </a:t>
            </a:r>
            <a:r>
              <a:rPr lang="en-US" sz="4000" dirty="0" smtClean="0">
                <a:latin typeface="Adobe Arabic" pitchFamily="18" charset="-78"/>
                <a:cs typeface="Adobe Arabic" pitchFamily="18" charset="-78"/>
              </a:rPr>
              <a:t>inlet </a:t>
            </a:r>
            <a:r>
              <a:rPr lang="en-US" sz="4000" dirty="0">
                <a:latin typeface="Adobe Arabic" pitchFamily="18" charset="-78"/>
                <a:cs typeface="Adobe Arabic" pitchFamily="18" charset="-78"/>
              </a:rPr>
              <a:t>valve</a:t>
            </a:r>
          </a:p>
          <a:p>
            <a:pPr marL="0" indent="0">
              <a:buNone/>
            </a:pPr>
            <a:endParaRPr lang="en-US" dirty="0"/>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25</a:t>
            </a:fld>
            <a:endParaRPr lang="en-US"/>
          </a:p>
        </p:txBody>
      </p:sp>
    </p:spTree>
    <p:extLst>
      <p:ext uri="{BB962C8B-B14F-4D97-AF65-F5344CB8AC3E}">
        <p14:creationId xmlns:p14="http://schemas.microsoft.com/office/powerpoint/2010/main" val="3997836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3505200" cy="5211763"/>
          </a:xfrm>
        </p:spPr>
        <p:txBody>
          <a:bodyPr>
            <a:normAutofit fontScale="85000" lnSpcReduction="20000"/>
          </a:bodyPr>
          <a:lstStyle/>
          <a:p>
            <a:pPr marL="0" indent="0">
              <a:buNone/>
            </a:pPr>
            <a:r>
              <a:rPr lang="en-US" sz="3900" b="1" u="sng" dirty="0" smtClean="0">
                <a:latin typeface="Adobe Arabic" pitchFamily="18" charset="-78"/>
                <a:cs typeface="Adobe Arabic" pitchFamily="18" charset="-78"/>
              </a:rPr>
              <a:t>5.3 Valve </a:t>
            </a:r>
            <a:r>
              <a:rPr lang="en-US" sz="3900" b="1" u="sng" dirty="0">
                <a:latin typeface="Adobe Arabic" pitchFamily="18" charset="-78"/>
                <a:cs typeface="Adobe Arabic" pitchFamily="18" charset="-78"/>
              </a:rPr>
              <a:t>timing </a:t>
            </a:r>
            <a:endParaRPr lang="en-US" sz="3900" b="1" u="sng" dirty="0" smtClean="0">
              <a:latin typeface="Adobe Arabic" pitchFamily="18" charset="-78"/>
              <a:cs typeface="Adobe Arabic" pitchFamily="18" charset="-78"/>
            </a:endParaRPr>
          </a:p>
          <a:p>
            <a:pPr marL="0" indent="0" algn="just">
              <a:buNone/>
            </a:pPr>
            <a:r>
              <a:rPr lang="en-US" sz="3900" dirty="0" smtClean="0">
                <a:latin typeface="Adobe Arabic" pitchFamily="18" charset="-78"/>
                <a:cs typeface="Adobe Arabic" pitchFamily="18" charset="-78"/>
              </a:rPr>
              <a:t>Valve  </a:t>
            </a:r>
            <a:r>
              <a:rPr lang="en-US" sz="3900" dirty="0">
                <a:latin typeface="Adobe Arabic" pitchFamily="18" charset="-78"/>
                <a:cs typeface="Adobe Arabic" pitchFamily="18" charset="-78"/>
              </a:rPr>
              <a:t>timing is shown for a four stroke </a:t>
            </a:r>
            <a:r>
              <a:rPr lang="en-US" sz="3900" dirty="0" smtClean="0">
                <a:latin typeface="Adobe Arabic" pitchFamily="18" charset="-78"/>
                <a:cs typeface="Adobe Arabic" pitchFamily="18" charset="-78"/>
              </a:rPr>
              <a:t>engine. </a:t>
            </a:r>
          </a:p>
          <a:p>
            <a:pPr marL="0" indent="0" algn="just">
              <a:buNone/>
            </a:pPr>
            <a:r>
              <a:rPr lang="en-US" sz="3900" dirty="0" smtClean="0">
                <a:latin typeface="Adobe Arabic" pitchFamily="18" charset="-78"/>
                <a:cs typeface="Adobe Arabic" pitchFamily="18" charset="-78"/>
              </a:rPr>
              <a:t> </a:t>
            </a:r>
            <a:endParaRPr lang="en-US" sz="3900" dirty="0">
              <a:latin typeface="Adobe Arabic" pitchFamily="18" charset="-78"/>
              <a:cs typeface="Adobe Arabic" pitchFamily="18" charset="-78"/>
            </a:endParaRPr>
          </a:p>
          <a:p>
            <a:pPr marL="0" indent="0" algn="just">
              <a:buNone/>
            </a:pPr>
            <a:r>
              <a:rPr lang="en-US" sz="3900" dirty="0" smtClean="0">
                <a:latin typeface="Adobe Arabic" pitchFamily="18" charset="-78"/>
                <a:cs typeface="Adobe Arabic" pitchFamily="18" charset="-78"/>
              </a:rPr>
              <a:t>The </a:t>
            </a:r>
            <a:r>
              <a:rPr lang="en-US" sz="3900" dirty="0">
                <a:latin typeface="Adobe Arabic" pitchFamily="18" charset="-78"/>
                <a:cs typeface="Adobe Arabic" pitchFamily="18" charset="-78"/>
              </a:rPr>
              <a:t>overlap period is the period which at which both inlet and exhaust </a:t>
            </a:r>
            <a:r>
              <a:rPr lang="en-US" sz="3900" dirty="0" smtClean="0">
                <a:latin typeface="Adobe Arabic" pitchFamily="18" charset="-78"/>
                <a:cs typeface="Adobe Arabic" pitchFamily="18" charset="-78"/>
              </a:rPr>
              <a:t>valves </a:t>
            </a:r>
            <a:r>
              <a:rPr lang="en-US" sz="3900" dirty="0">
                <a:latin typeface="Adobe Arabic" pitchFamily="18" charset="-78"/>
                <a:cs typeface="Adobe Arabic" pitchFamily="18" charset="-78"/>
              </a:rPr>
              <a:t>are opened</a:t>
            </a:r>
          </a:p>
          <a:p>
            <a:pPr marL="0" indent="0">
              <a:buNone/>
            </a:pPr>
            <a:r>
              <a:rPr lang="en-US" dirty="0"/>
              <a:t/>
            </a:r>
            <a:br>
              <a:rPr lang="en-US" dirty="0"/>
            </a:br>
            <a:endParaRPr lang="en-US" dirty="0"/>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26</a:t>
            </a:fld>
            <a:endParaRPr lang="en-US"/>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692" y="1752600"/>
            <a:ext cx="5561657" cy="4373563"/>
          </a:xfrm>
          <a:prstGeom prst="rect">
            <a:avLst/>
          </a:prstGeom>
        </p:spPr>
      </p:pic>
      <p:sp>
        <p:nvSpPr>
          <p:cNvPr id="7" name="Rectangle 6"/>
          <p:cNvSpPr/>
          <p:nvPr/>
        </p:nvSpPr>
        <p:spPr>
          <a:xfrm>
            <a:off x="6324600" y="5943600"/>
            <a:ext cx="838200"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21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87963"/>
          </a:xfrm>
        </p:spPr>
        <p:txBody>
          <a:bodyPr>
            <a:noAutofit/>
          </a:bodyPr>
          <a:lstStyle/>
          <a:p>
            <a:pPr marL="0" indent="0" algn="just">
              <a:buNone/>
            </a:pPr>
            <a:r>
              <a:rPr lang="en-US" sz="3600" dirty="0">
                <a:latin typeface="Arial" panose="020B0604020202020204" pitchFamily="34" charset="0"/>
                <a:cs typeface="Arial" panose="020B0604020202020204" pitchFamily="34" charset="0"/>
              </a:rPr>
              <a:t>In SIE the </a:t>
            </a:r>
            <a:r>
              <a:rPr lang="en-US" sz="3600" dirty="0" smtClean="0">
                <a:latin typeface="Arial" panose="020B0604020202020204" pitchFamily="34" charset="0"/>
                <a:cs typeface="Arial" panose="020B0604020202020204" pitchFamily="34" charset="0"/>
              </a:rPr>
              <a:t>overlap </a:t>
            </a:r>
            <a:r>
              <a:rPr lang="en-US" sz="3600" dirty="0">
                <a:latin typeface="Arial" panose="020B0604020202020204" pitchFamily="34" charset="0"/>
                <a:cs typeface="Arial" panose="020B0604020202020204" pitchFamily="34" charset="0"/>
              </a:rPr>
              <a:t>is larger. The part throttle and idling operation </a:t>
            </a:r>
            <a:r>
              <a:rPr lang="en-US" sz="3600" dirty="0" smtClean="0">
                <a:latin typeface="Arial" panose="020B0604020202020204" pitchFamily="34" charset="0"/>
                <a:cs typeface="Arial" panose="020B0604020202020204" pitchFamily="34" charset="0"/>
              </a:rPr>
              <a:t>in the </a:t>
            </a:r>
            <a:r>
              <a:rPr lang="en-US" sz="3600" dirty="0">
                <a:latin typeface="Arial" panose="020B0604020202020204" pitchFamily="34" charset="0"/>
                <a:cs typeface="Arial" panose="020B0604020202020204" pitchFamily="34" charset="0"/>
              </a:rPr>
              <a:t>induction manifold pressure is relatively </a:t>
            </a:r>
            <a:r>
              <a:rPr lang="en-US" sz="3600" dirty="0" smtClean="0">
                <a:latin typeface="Arial" panose="020B0604020202020204" pitchFamily="34" charset="0"/>
                <a:cs typeface="Arial" panose="020B0604020202020204" pitchFamily="34" charset="0"/>
              </a:rPr>
              <a:t>low, </a:t>
            </a:r>
            <a:r>
              <a:rPr lang="en-US" sz="3600" dirty="0">
                <a:latin typeface="Arial" panose="020B0604020202020204" pitchFamily="34" charset="0"/>
                <a:cs typeface="Arial" panose="020B0604020202020204" pitchFamily="34" charset="0"/>
              </a:rPr>
              <a:t>this may cause back-flow of the </a:t>
            </a:r>
            <a:r>
              <a:rPr lang="en-US" sz="3600" dirty="0" smtClean="0">
                <a:latin typeface="Arial" panose="020B0604020202020204" pitchFamily="34" charset="0"/>
                <a:cs typeface="Arial" panose="020B0604020202020204" pitchFamily="34" charset="0"/>
              </a:rPr>
              <a:t>exhaust. </a:t>
            </a:r>
            <a:r>
              <a:rPr lang="en-US" sz="3600" dirty="0">
                <a:latin typeface="Arial" panose="020B0604020202020204" pitchFamily="34" charset="0"/>
                <a:cs typeface="Arial" panose="020B0604020202020204" pitchFamily="34" charset="0"/>
              </a:rPr>
              <a:t>Also at full load it is not economical since unburned mixture will pass straight through the engine when both valves are open at </a:t>
            </a:r>
            <a:r>
              <a:rPr lang="en-US" sz="3600" dirty="0" err="1" smtClean="0">
                <a:latin typeface="Arial" panose="020B0604020202020204" pitchFamily="34" charset="0"/>
                <a:cs typeface="Arial" panose="020B0604020202020204" pitchFamily="34" charset="0"/>
              </a:rPr>
              <a:t>tdc</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27</a:t>
            </a:fld>
            <a:endParaRPr lang="en-US"/>
          </a:p>
        </p:txBody>
      </p:sp>
    </p:spTree>
    <p:extLst>
      <p:ext uri="{BB962C8B-B14F-4D97-AF65-F5344CB8AC3E}">
        <p14:creationId xmlns:p14="http://schemas.microsoft.com/office/powerpoint/2010/main" val="2986955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458200" cy="5059363"/>
          </a:xfrm>
        </p:spPr>
        <p:txBody>
          <a:bodyPr>
            <a:normAutofit/>
          </a:bodyPr>
          <a:lstStyle/>
          <a:p>
            <a:pPr marL="0" indent="0" algn="just">
              <a:buNone/>
            </a:pPr>
            <a:r>
              <a:rPr lang="en-US" sz="4000" dirty="0">
                <a:latin typeface="Adobe Arabic" pitchFamily="18" charset="-78"/>
                <a:cs typeface="Adobe Arabic" pitchFamily="18" charset="-78"/>
              </a:rPr>
              <a:t>These problems are avoided in a turbocharged engines </a:t>
            </a:r>
            <a:r>
              <a:rPr lang="en-US" sz="4000" dirty="0" smtClean="0">
                <a:latin typeface="Adobe Arabic" pitchFamily="18" charset="-78"/>
                <a:cs typeface="Adobe Arabic" pitchFamily="18" charset="-78"/>
              </a:rPr>
              <a:t>with  in-cylinder </a:t>
            </a:r>
            <a:r>
              <a:rPr lang="en-US" sz="4000" dirty="0">
                <a:latin typeface="Adobe Arabic" pitchFamily="18" charset="-78"/>
                <a:cs typeface="Adobe Arabic" pitchFamily="18" charset="-78"/>
              </a:rPr>
              <a:t>fuel </a:t>
            </a:r>
            <a:r>
              <a:rPr lang="en-US" sz="4000" dirty="0" smtClean="0">
                <a:latin typeface="Adobe Arabic" pitchFamily="18" charset="-78"/>
                <a:cs typeface="Adobe Arabic" pitchFamily="18" charset="-78"/>
              </a:rPr>
              <a:t>injection.</a:t>
            </a:r>
          </a:p>
          <a:p>
            <a:pPr marL="0" indent="0" algn="just">
              <a:buNone/>
            </a:pPr>
            <a:r>
              <a:rPr lang="en-US" sz="4000" dirty="0" smtClean="0">
                <a:latin typeface="Adobe Arabic" pitchFamily="18" charset="-78"/>
                <a:cs typeface="Adobe Arabic" pitchFamily="18" charset="-78"/>
              </a:rPr>
              <a:t> </a:t>
            </a:r>
            <a:endParaRPr lang="en-US" sz="3600" dirty="0"/>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28</a:t>
            </a:fld>
            <a:endParaRPr lang="en-US"/>
          </a:p>
        </p:txBody>
      </p:sp>
    </p:spTree>
    <p:extLst>
      <p:ext uri="{BB962C8B-B14F-4D97-AF65-F5344CB8AC3E}">
        <p14:creationId xmlns:p14="http://schemas.microsoft.com/office/powerpoint/2010/main" val="656656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3200400" cy="5562600"/>
          </a:xfrm>
        </p:spPr>
        <p:txBody>
          <a:bodyPr>
            <a:normAutofit fontScale="92500"/>
          </a:bodyPr>
          <a:lstStyle/>
          <a:p>
            <a:pPr marL="0" indent="0">
              <a:buNone/>
            </a:pPr>
            <a:r>
              <a:rPr lang="en-US" sz="3900" b="1" u="sng" dirty="0" smtClean="0">
                <a:latin typeface="Arial" panose="020B0604020202020204" pitchFamily="34" charset="0"/>
                <a:cs typeface="Arial" panose="020B0604020202020204" pitchFamily="34" charset="0"/>
              </a:rPr>
              <a:t>Two stroke timing</a:t>
            </a:r>
          </a:p>
          <a:p>
            <a:pPr marL="0" indent="0" algn="just">
              <a:buNone/>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two stroke engine the timing is controlled by the ports. the overlap period occurs near the </a:t>
            </a:r>
            <a:r>
              <a:rPr lang="en-US" dirty="0" err="1">
                <a:latin typeface="Arial" panose="020B0604020202020204" pitchFamily="34" charset="0"/>
                <a:cs typeface="Arial" panose="020B0604020202020204" pitchFamily="34" charset="0"/>
              </a:rPr>
              <a:t>bdc</a:t>
            </a:r>
            <a:r>
              <a:rPr lang="en-US" dirty="0">
                <a:latin typeface="Arial" panose="020B0604020202020204" pitchFamily="34" charset="0"/>
                <a:cs typeface="Arial" panose="020B0604020202020204" pitchFamily="34" charset="0"/>
              </a:rPr>
              <a:t> while the two inlet and exhaust ports are opened.</a:t>
            </a:r>
          </a:p>
          <a:p>
            <a:pPr algn="just"/>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29</a:t>
            </a:fld>
            <a:endParaRPr lang="en-US"/>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313" y="1600200"/>
            <a:ext cx="545263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4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914400"/>
            <a:ext cx="9067800" cy="5753470"/>
          </a:xfrm>
        </p:spPr>
        <p:txBody>
          <a:bodyPr/>
          <a:lstStyle/>
          <a:p>
            <a:pPr algn="l"/>
            <a:r>
              <a:rPr lang="en-US" sz="2400" b="1" u="sng" dirty="0" smtClean="0">
                <a:solidFill>
                  <a:schemeClr val="tx1"/>
                </a:solidFill>
                <a:latin typeface="Arial" panose="020B0604020202020204" pitchFamily="34" charset="0"/>
                <a:ea typeface="Adobe Song Std L" panose="02020300000000000000" pitchFamily="18" charset="-128"/>
                <a:cs typeface="Arial" panose="020B0604020202020204" pitchFamily="34" charset="0"/>
              </a:rPr>
              <a:t>5.2-Combustion Chambers:</a:t>
            </a:r>
          </a:p>
          <a:p>
            <a:pPr algn="l"/>
            <a:r>
              <a:rPr lang="en-US" sz="2400" dirty="0">
                <a:solidFill>
                  <a:schemeClr val="tx1"/>
                </a:solidFill>
                <a:latin typeface="Arial" panose="020B0604020202020204" pitchFamily="34" charset="0"/>
                <a:ea typeface="Adobe Song Std L" panose="02020300000000000000" pitchFamily="18" charset="-128"/>
                <a:cs typeface="Arial" panose="020B0604020202020204" pitchFamily="34" charset="0"/>
              </a:rPr>
              <a:t> There are two main classes of combustion chambers</a:t>
            </a:r>
          </a:p>
          <a:p>
            <a:pPr algn="l"/>
            <a:r>
              <a:rPr lang="en-US" sz="2400" dirty="0" smtClean="0">
                <a:solidFill>
                  <a:schemeClr val="tx1"/>
                </a:solidFill>
                <a:latin typeface="Arial" panose="020B0604020202020204" pitchFamily="34" charset="0"/>
                <a:ea typeface="Adobe Song Std L" panose="02020300000000000000" pitchFamily="18" charset="-128"/>
                <a:cs typeface="Arial" panose="020B0604020202020204" pitchFamily="34" charset="0"/>
              </a:rPr>
              <a:t>1- Direct </a:t>
            </a:r>
            <a:r>
              <a:rPr lang="en-US" sz="2400" dirty="0">
                <a:solidFill>
                  <a:schemeClr val="tx1"/>
                </a:solidFill>
                <a:latin typeface="Arial" panose="020B0604020202020204" pitchFamily="34" charset="0"/>
                <a:ea typeface="Adobe Song Std L" panose="02020300000000000000" pitchFamily="18" charset="-128"/>
                <a:cs typeface="Arial" panose="020B0604020202020204" pitchFamily="34" charset="0"/>
              </a:rPr>
              <a:t>injection (</a:t>
            </a:r>
            <a:r>
              <a:rPr lang="en-US" sz="2400" dirty="0" smtClean="0">
                <a:solidFill>
                  <a:schemeClr val="tx1"/>
                </a:solidFill>
                <a:latin typeface="Arial" panose="020B0604020202020204" pitchFamily="34" charset="0"/>
                <a:ea typeface="Adobe Song Std L" panose="02020300000000000000" pitchFamily="18" charset="-128"/>
                <a:cs typeface="Arial" panose="020B0604020202020204" pitchFamily="34" charset="0"/>
              </a:rPr>
              <a:t>DI) </a:t>
            </a:r>
            <a:r>
              <a:rPr lang="en-US" sz="2400" dirty="0">
                <a:solidFill>
                  <a:schemeClr val="tx1"/>
                </a:solidFill>
                <a:latin typeface="Arial" panose="020B0604020202020204" pitchFamily="34" charset="0"/>
                <a:ea typeface="Adobe Song Std L" panose="02020300000000000000" pitchFamily="18" charset="-128"/>
                <a:cs typeface="Arial" panose="020B0604020202020204" pitchFamily="34" charset="0"/>
              </a:rPr>
              <a:t>into the main </a:t>
            </a:r>
            <a:r>
              <a:rPr lang="en-US" sz="2400" dirty="0" smtClean="0">
                <a:solidFill>
                  <a:schemeClr val="tx1"/>
                </a:solidFill>
                <a:latin typeface="Arial" panose="020B0604020202020204" pitchFamily="34" charset="0"/>
                <a:ea typeface="Adobe Song Std L" panose="02020300000000000000" pitchFamily="18" charset="-128"/>
                <a:cs typeface="Arial" panose="020B0604020202020204" pitchFamily="34" charset="0"/>
              </a:rPr>
              <a:t>chamber.</a:t>
            </a:r>
          </a:p>
          <a:p>
            <a:pPr algn="l"/>
            <a:r>
              <a:rPr lang="en-US" sz="2400" dirty="0" smtClean="0">
                <a:solidFill>
                  <a:schemeClr val="tx1"/>
                </a:solidFill>
                <a:latin typeface="Arial" panose="020B0604020202020204" pitchFamily="34" charset="0"/>
                <a:ea typeface="Adobe Song Std L" panose="02020300000000000000" pitchFamily="18" charset="-128"/>
                <a:cs typeface="Arial" panose="020B0604020202020204" pitchFamily="34" charset="0"/>
              </a:rPr>
              <a:t>2- Indirect injection (IDI), into </a:t>
            </a:r>
            <a:r>
              <a:rPr lang="en-US" sz="2400" dirty="0">
                <a:solidFill>
                  <a:schemeClr val="tx1"/>
                </a:solidFill>
                <a:latin typeface="Arial" panose="020B0604020202020204" pitchFamily="34" charset="0"/>
                <a:ea typeface="Adobe Song Std L" panose="02020300000000000000" pitchFamily="18" charset="-128"/>
                <a:cs typeface="Arial" panose="020B0604020202020204" pitchFamily="34" charset="0"/>
              </a:rPr>
              <a:t>some form of divided </a:t>
            </a:r>
            <a:r>
              <a:rPr lang="en-US" sz="2400" dirty="0" smtClean="0">
                <a:solidFill>
                  <a:schemeClr val="tx1"/>
                </a:solidFill>
                <a:latin typeface="Arial" panose="020B0604020202020204" pitchFamily="34" charset="0"/>
                <a:ea typeface="Adobe Song Std L" panose="02020300000000000000" pitchFamily="18" charset="-128"/>
                <a:cs typeface="Arial" panose="020B0604020202020204" pitchFamily="34" charset="0"/>
              </a:rPr>
              <a:t>chamber</a:t>
            </a:r>
            <a:r>
              <a:rPr lang="en-US" sz="2800" dirty="0" smtClean="0">
                <a:solidFill>
                  <a:schemeClr val="tx1"/>
                </a:solidFill>
                <a:latin typeface="Adobe Song Std L" panose="02020300000000000000" pitchFamily="18" charset="-128"/>
                <a:ea typeface="Adobe Song Std L" panose="02020300000000000000" pitchFamily="18" charset="-128"/>
              </a:rPr>
              <a:t>.</a:t>
            </a:r>
          </a:p>
          <a:p>
            <a:pPr algn="l"/>
            <a:r>
              <a:rPr lang="en-US" sz="2800" dirty="0" smtClean="0">
                <a:solidFill>
                  <a:schemeClr val="tx1"/>
                </a:solidFill>
                <a:latin typeface="Adobe Song Std L" panose="02020300000000000000" pitchFamily="18" charset="-128"/>
                <a:ea typeface="Adobe Song Std L" panose="02020300000000000000" pitchFamily="18" charset="-128"/>
              </a:rPr>
              <a:t> </a:t>
            </a:r>
            <a:endParaRPr lang="en-US" sz="2800" dirty="0">
              <a:solidFill>
                <a:schemeClr val="tx1"/>
              </a:solidFill>
              <a:latin typeface="Adobe Song Std L" panose="02020300000000000000" pitchFamily="18" charset="-128"/>
              <a:ea typeface="Adobe Song Std L" panose="02020300000000000000" pitchFamily="18" charset="-128"/>
            </a:endParaRPr>
          </a:p>
          <a:p>
            <a:pPr algn="l"/>
            <a:endParaRPr lang="en-US" dirty="0">
              <a:solidFill>
                <a:schemeClr val="tx1"/>
              </a:solidFill>
              <a:latin typeface="Adobe Song Std L" panose="02020300000000000000" pitchFamily="18" charset="-128"/>
              <a:ea typeface="Adobe Song Std L" panose="02020300000000000000" pitchFamily="18" charset="-128"/>
            </a:endParaRPr>
          </a:p>
        </p:txBody>
      </p:sp>
      <p:sp>
        <p:nvSpPr>
          <p:cNvPr id="4" name="Date Placeholder 3"/>
          <p:cNvSpPr>
            <a:spLocks noGrp="1"/>
          </p:cNvSpPr>
          <p:nvPr>
            <p:ph type="dt" sz="half" idx="10"/>
          </p:nvPr>
        </p:nvSpPr>
        <p:spPr/>
        <p:txBody>
          <a:bodyPr/>
          <a:lstStyle/>
          <a:p>
            <a:fld id="{240B2223-ACA1-41C6-96AD-48C82A38B9DB}" type="datetime1">
              <a:rPr lang="en-US" smtClean="0"/>
              <a:t>12/2/2019</a:t>
            </a:fld>
            <a:endParaRPr lang="en-US"/>
          </a:p>
        </p:txBody>
      </p:sp>
      <p:sp>
        <p:nvSpPr>
          <p:cNvPr id="5" name="Slide Number Placeholder 4"/>
          <p:cNvSpPr>
            <a:spLocks noGrp="1"/>
          </p:cNvSpPr>
          <p:nvPr>
            <p:ph type="sldNum" sz="quarter" idx="12"/>
          </p:nvPr>
        </p:nvSpPr>
        <p:spPr/>
        <p:txBody>
          <a:bodyPr/>
          <a:lstStyle/>
          <a:p>
            <a:fld id="{390417CF-F5B2-4511-B56F-5E9E50608625}" type="slidenum">
              <a:rPr lang="en-US" smtClean="0"/>
              <a:t>3</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200400"/>
            <a:ext cx="7620000" cy="3276600"/>
          </a:xfrm>
          <a:prstGeom prst="rect">
            <a:avLst/>
          </a:prstGeom>
        </p:spPr>
      </p:pic>
    </p:spTree>
    <p:extLst>
      <p:ext uri="{BB962C8B-B14F-4D97-AF65-F5344CB8AC3E}">
        <p14:creationId xmlns:p14="http://schemas.microsoft.com/office/powerpoint/2010/main" val="193445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85800"/>
            <a:ext cx="8915400" cy="5943600"/>
          </a:xfrm>
        </p:spPr>
        <p:txBody>
          <a:bodyPr>
            <a:normAutofit fontScale="92500"/>
          </a:bodyPr>
          <a:lstStyle/>
          <a:p>
            <a:pPr marL="0" indent="0">
              <a:buNone/>
            </a:pPr>
            <a:r>
              <a:rPr lang="en-US" b="1" dirty="0" smtClean="0">
                <a:latin typeface="Arial" panose="020B0604020202020204" pitchFamily="34" charset="0"/>
                <a:ea typeface="Adobe Song Std L" panose="02020300000000000000" pitchFamily="18" charset="-128"/>
                <a:cs typeface="Arial" panose="020B0604020202020204" pitchFamily="34" charset="0"/>
              </a:rPr>
              <a:t>5.2.1</a:t>
            </a:r>
            <a:r>
              <a:rPr lang="en-US" sz="3000" dirty="0" smtClean="0">
                <a:latin typeface="Arial" panose="020B0604020202020204" pitchFamily="34" charset="0"/>
                <a:ea typeface="Adobe Song Std L" panose="02020300000000000000" pitchFamily="18" charset="-128"/>
                <a:cs typeface="Arial" panose="020B0604020202020204" pitchFamily="34" charset="0"/>
              </a:rPr>
              <a:t>. </a:t>
            </a:r>
            <a:r>
              <a:rPr lang="en-US" sz="3000" b="1" u="sng" dirty="0" smtClean="0">
                <a:latin typeface="Arial" panose="020B0604020202020204" pitchFamily="34" charset="0"/>
                <a:ea typeface="Adobe Song Std L" panose="02020300000000000000" pitchFamily="18" charset="-128"/>
                <a:cs typeface="Arial" panose="020B0604020202020204" pitchFamily="34" charset="0"/>
              </a:rPr>
              <a:t>Direct </a:t>
            </a:r>
            <a:r>
              <a:rPr lang="en-US" sz="3000" b="1" u="sng" dirty="0">
                <a:latin typeface="Arial" panose="020B0604020202020204" pitchFamily="34" charset="0"/>
                <a:ea typeface="Adobe Song Std L" panose="02020300000000000000" pitchFamily="18" charset="-128"/>
                <a:cs typeface="Arial" panose="020B0604020202020204" pitchFamily="34" charset="0"/>
              </a:rPr>
              <a:t>Injection Combustion Chambers (DI</a:t>
            </a:r>
            <a:r>
              <a:rPr lang="en-US" sz="3000" b="1" u="sng" dirty="0" smtClean="0">
                <a:latin typeface="Arial" panose="020B0604020202020204" pitchFamily="34" charset="0"/>
                <a:ea typeface="Adobe Song Std L" panose="02020300000000000000" pitchFamily="18" charset="-128"/>
                <a:cs typeface="Arial" panose="020B0604020202020204" pitchFamily="34" charset="0"/>
              </a:rPr>
              <a:t>):</a:t>
            </a:r>
            <a:endParaRPr lang="en-US" sz="3000" b="1" u="sng" dirty="0">
              <a:latin typeface="Arial" panose="020B0604020202020204" pitchFamily="34" charset="0"/>
              <a:ea typeface="Adobe Song Std L" panose="02020300000000000000" pitchFamily="18" charset="-128"/>
              <a:cs typeface="Arial" panose="020B0604020202020204" pitchFamily="34" charset="0"/>
            </a:endParaRPr>
          </a:p>
          <a:p>
            <a:pPr marL="0" indent="0" algn="just">
              <a:buNone/>
            </a:pPr>
            <a:r>
              <a:rPr lang="en-US" dirty="0">
                <a:latin typeface="Arial" panose="020B0604020202020204" pitchFamily="34" charset="0"/>
                <a:ea typeface="Adobe Song Std L" panose="02020300000000000000" pitchFamily="18" charset="-128"/>
                <a:cs typeface="Arial" panose="020B0604020202020204" pitchFamily="34" charset="0"/>
              </a:rPr>
              <a:t> In this type of </a:t>
            </a:r>
            <a:r>
              <a:rPr lang="en-US" dirty="0" smtClean="0">
                <a:latin typeface="Arial" panose="020B0604020202020204" pitchFamily="34" charset="0"/>
                <a:ea typeface="Adobe Song Std L" panose="02020300000000000000" pitchFamily="18" charset="-128"/>
                <a:cs typeface="Arial" panose="020B0604020202020204" pitchFamily="34" charset="0"/>
              </a:rPr>
              <a:t>C.C </a:t>
            </a:r>
            <a:r>
              <a:rPr lang="en-US" dirty="0">
                <a:latin typeface="Arial" panose="020B0604020202020204" pitchFamily="34" charset="0"/>
                <a:ea typeface="Adobe Song Std L" panose="02020300000000000000" pitchFamily="18" charset="-128"/>
                <a:cs typeface="Arial" panose="020B0604020202020204" pitchFamily="34" charset="0"/>
              </a:rPr>
              <a:t>there are many shapes which aimed to give equally good performance in terms of fuel economy. power and emissions, this means that the shape is less critical than careful design of the air motion and fuel injection.</a:t>
            </a:r>
          </a:p>
          <a:p>
            <a:pPr marL="0" indent="0">
              <a:buNone/>
            </a:pPr>
            <a:endParaRPr lang="en-US" dirty="0">
              <a:latin typeface="Arial" panose="020B0604020202020204" pitchFamily="34" charset="0"/>
              <a:ea typeface="Adobe Song Std L" panose="02020300000000000000" pitchFamily="18" charset="-128"/>
              <a:cs typeface="Arial" panose="020B0604020202020204" pitchFamily="34" charset="0"/>
            </a:endParaRPr>
          </a:p>
          <a:p>
            <a:pPr marL="0" indent="0" algn="ctr">
              <a:buNone/>
            </a:pPr>
            <a:r>
              <a:rPr lang="en-US" dirty="0">
                <a:latin typeface="Arial" panose="020B0604020202020204" pitchFamily="34" charset="0"/>
                <a:ea typeface="Adobe Song Std L" panose="02020300000000000000" pitchFamily="18" charset="-128"/>
                <a:cs typeface="Arial" panose="020B0604020202020204" pitchFamily="34" charset="0"/>
              </a:rPr>
              <a:t> </a:t>
            </a:r>
            <a:r>
              <a:rPr lang="en-US" sz="5400" b="1" dirty="0">
                <a:solidFill>
                  <a:srgbClr val="00B050"/>
                </a:solidFill>
                <a:latin typeface="Arial" panose="020B0604020202020204" pitchFamily="34" charset="0"/>
                <a:ea typeface="Adobe Song Std L" panose="02020300000000000000" pitchFamily="18" charset="-128"/>
                <a:cs typeface="Arial" panose="020B0604020202020204" pitchFamily="34" charset="0"/>
              </a:rPr>
              <a:t>Air </a:t>
            </a:r>
            <a:r>
              <a:rPr lang="en-US" sz="5400" b="1" dirty="0" smtClean="0">
                <a:solidFill>
                  <a:srgbClr val="00B050"/>
                </a:solidFill>
                <a:latin typeface="Arial" panose="020B0604020202020204" pitchFamily="34" charset="0"/>
                <a:ea typeface="Adobe Song Std L" panose="02020300000000000000" pitchFamily="18" charset="-128"/>
                <a:cs typeface="Arial" panose="020B0604020202020204" pitchFamily="34" charset="0"/>
              </a:rPr>
              <a:t>motion inside the cylinder </a:t>
            </a:r>
            <a:r>
              <a:rPr lang="en-US" sz="5400" b="1" dirty="0">
                <a:solidFill>
                  <a:srgbClr val="00B050"/>
                </a:solidFill>
                <a:latin typeface="Arial" panose="020B0604020202020204" pitchFamily="34" charset="0"/>
                <a:ea typeface="Adobe Song Std L" panose="02020300000000000000" pitchFamily="18" charset="-128"/>
                <a:cs typeface="Arial" panose="020B0604020202020204" pitchFamily="34" charset="0"/>
              </a:rPr>
              <a:t>is very important in direct injection </a:t>
            </a:r>
            <a:r>
              <a:rPr lang="en-US" sz="5400" b="1" dirty="0" smtClean="0">
                <a:solidFill>
                  <a:srgbClr val="00B050"/>
                </a:solidFill>
                <a:latin typeface="Arial" panose="020B0604020202020204" pitchFamily="34" charset="0"/>
                <a:ea typeface="Adobe Song Std L" panose="02020300000000000000" pitchFamily="18" charset="-128"/>
                <a:cs typeface="Arial" panose="020B0604020202020204" pitchFamily="34" charset="0"/>
              </a:rPr>
              <a:t>diesel </a:t>
            </a:r>
            <a:r>
              <a:rPr lang="en-US" sz="5400" b="1" dirty="0">
                <a:solidFill>
                  <a:srgbClr val="00B050"/>
                </a:solidFill>
                <a:latin typeface="Arial" panose="020B0604020202020204" pitchFamily="34" charset="0"/>
                <a:ea typeface="Adobe Song Std L" panose="02020300000000000000" pitchFamily="18" charset="-128"/>
                <a:cs typeface="Arial" panose="020B0604020202020204" pitchFamily="34" charset="0"/>
              </a:rPr>
              <a:t>engine</a:t>
            </a:r>
          </a:p>
          <a:p>
            <a:pPr marL="0" indent="0">
              <a:buNone/>
            </a:pPr>
            <a:endParaRPr lang="en-US" dirty="0"/>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4</a:t>
            </a:fld>
            <a:endParaRPr lang="en-US"/>
          </a:p>
        </p:txBody>
      </p:sp>
    </p:spTree>
    <p:extLst>
      <p:ext uri="{BB962C8B-B14F-4D97-AF65-F5344CB8AC3E}">
        <p14:creationId xmlns:p14="http://schemas.microsoft.com/office/powerpoint/2010/main" val="4027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763000" cy="5287963"/>
          </a:xfrm>
        </p:spPr>
        <p:txBody>
          <a:bodyPr>
            <a:normAutofit/>
          </a:bodyPr>
          <a:lstStyle/>
          <a:p>
            <a:pPr marL="0" indent="0">
              <a:buNone/>
            </a:pPr>
            <a:r>
              <a:rPr lang="en-US" sz="4000" b="1" u="sng" dirty="0" smtClean="0">
                <a:latin typeface="Adobe Arabic" pitchFamily="18" charset="-78"/>
                <a:cs typeface="Adobe Arabic" pitchFamily="18" charset="-78"/>
              </a:rPr>
              <a:t>Shapes of C.C direct injection :</a:t>
            </a:r>
          </a:p>
          <a:p>
            <a:pPr marL="0" indent="0">
              <a:buNone/>
            </a:pPr>
            <a:endParaRPr lang="en-US" sz="4000" b="1" u="sng" dirty="0">
              <a:latin typeface="Adobe Arabic" pitchFamily="18" charset="-78"/>
              <a:cs typeface="Adobe Arabic" pitchFamily="18" charset="-78"/>
            </a:endParaRPr>
          </a:p>
          <a:p>
            <a:pPr marL="0" indent="0">
              <a:buNone/>
            </a:pPr>
            <a:endParaRPr lang="en-US" sz="4000" b="1" u="sng" dirty="0" smtClean="0">
              <a:latin typeface="Adobe Arabic" pitchFamily="18" charset="-78"/>
              <a:cs typeface="Adobe Arabic" pitchFamily="18" charset="-78"/>
            </a:endParaRPr>
          </a:p>
          <a:p>
            <a:pPr marL="0" indent="0">
              <a:buNone/>
            </a:pPr>
            <a:endParaRPr lang="en-US" sz="4000" b="1" u="sng" dirty="0">
              <a:latin typeface="Adobe Arabic" pitchFamily="18" charset="-78"/>
              <a:cs typeface="Adobe Arabic" pitchFamily="18" charset="-78"/>
            </a:endParaRPr>
          </a:p>
          <a:p>
            <a:pPr marL="0" indent="0">
              <a:buNone/>
            </a:pPr>
            <a:endParaRPr lang="en-US" sz="4000" b="1" u="sng" dirty="0" smtClean="0">
              <a:latin typeface="Adobe Arabic" pitchFamily="18" charset="-78"/>
              <a:cs typeface="Adobe Arabic" pitchFamily="18" charset="-78"/>
            </a:endParaRPr>
          </a:p>
          <a:p>
            <a:pPr marL="0" indent="0">
              <a:buNone/>
            </a:pPr>
            <a:endParaRPr lang="en-US" sz="4000" b="1" u="sng" dirty="0" smtClean="0">
              <a:latin typeface="Adobe Arabic" pitchFamily="18" charset="-78"/>
              <a:cs typeface="Adobe Arabic" pitchFamily="18" charset="-78"/>
            </a:endParaRPr>
          </a:p>
          <a:p>
            <a:pPr marL="0" indent="0">
              <a:buNone/>
            </a:pPr>
            <a:r>
              <a:rPr lang="en-US" sz="2800" dirty="0">
                <a:latin typeface="Adobe Arabic" pitchFamily="18" charset="-78"/>
                <a:cs typeface="Adobe Arabic" pitchFamily="18" charset="-78"/>
              </a:rPr>
              <a:t> </a:t>
            </a:r>
            <a:r>
              <a:rPr lang="en-US" sz="2800" dirty="0" smtClean="0">
                <a:latin typeface="Adobe Arabic" pitchFamily="18" charset="-78"/>
                <a:cs typeface="Adobe Arabic" pitchFamily="18" charset="-78"/>
              </a:rPr>
              <a:t>         </a:t>
            </a:r>
            <a:r>
              <a:rPr lang="en-US" sz="2800" b="1" dirty="0" smtClean="0">
                <a:latin typeface="Adobe Arabic" pitchFamily="18" charset="-78"/>
                <a:cs typeface="Adobe Arabic" pitchFamily="18" charset="-78"/>
              </a:rPr>
              <a:t>Shallow bowl C.C                  Hemispherical C.C</a:t>
            </a:r>
          </a:p>
          <a:p>
            <a:pPr marL="0" indent="0">
              <a:buNone/>
            </a:pPr>
            <a:endParaRPr lang="en-US" sz="4000" dirty="0">
              <a:latin typeface="Adobe Arabic" pitchFamily="18" charset="-78"/>
              <a:cs typeface="Adobe Arabic" pitchFamily="18" charset="-78"/>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5</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08" t="32489" r="13155" b="28971"/>
          <a:stretch/>
        </p:blipFill>
        <p:spPr>
          <a:xfrm>
            <a:off x="685800" y="1676400"/>
            <a:ext cx="7812701" cy="3352800"/>
          </a:xfrm>
          <a:prstGeom prst="rect">
            <a:avLst/>
          </a:prstGeom>
        </p:spPr>
      </p:pic>
    </p:spTree>
    <p:extLst>
      <p:ext uri="{BB962C8B-B14F-4D97-AF65-F5344CB8AC3E}">
        <p14:creationId xmlns:p14="http://schemas.microsoft.com/office/powerpoint/2010/main" val="335635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914400"/>
            <a:ext cx="8229600" cy="5181599"/>
          </a:xfrm>
        </p:spPr>
        <p:txBody>
          <a:bodyPr>
            <a:normAutofit fontScale="92500" lnSpcReduction="10000"/>
          </a:bodyPr>
          <a:lstStyle/>
          <a:p>
            <a:pPr marL="0" indent="0">
              <a:buNone/>
            </a:pPr>
            <a:r>
              <a:rPr lang="en-US" b="1" u="sng" dirty="0">
                <a:latin typeface="Adobe Arabic" pitchFamily="18" charset="-78"/>
                <a:cs typeface="Adobe Arabic" pitchFamily="18" charset="-78"/>
              </a:rPr>
              <a:t>Shapes of C.C direct injection :</a:t>
            </a:r>
          </a:p>
          <a:p>
            <a:pPr marL="0" indent="0">
              <a:buNone/>
            </a:pPr>
            <a:endParaRPr lang="en-US" b="1" u="sng" dirty="0">
              <a:latin typeface="Adobe Arabic" pitchFamily="18" charset="-78"/>
              <a:cs typeface="Adobe Arabic" pitchFamily="18" charset="-78"/>
            </a:endParaRPr>
          </a:p>
          <a:p>
            <a:pPr marL="0" indent="0">
              <a:buNone/>
            </a:pPr>
            <a:endParaRPr lang="en-US" b="1" u="sng" dirty="0" smtClean="0">
              <a:latin typeface="Adobe Arabic" pitchFamily="18" charset="-78"/>
              <a:cs typeface="Adobe Arabic" pitchFamily="18" charset="-78"/>
            </a:endParaRPr>
          </a:p>
          <a:p>
            <a:pPr marL="0" indent="0">
              <a:buNone/>
            </a:pPr>
            <a:endParaRPr lang="en-US" b="1" u="sng" dirty="0">
              <a:latin typeface="Adobe Arabic" pitchFamily="18" charset="-78"/>
              <a:cs typeface="Adobe Arabic" pitchFamily="18" charset="-78"/>
            </a:endParaRPr>
          </a:p>
          <a:p>
            <a:pPr marL="0" indent="0">
              <a:buNone/>
            </a:pPr>
            <a:endParaRPr lang="en-US" b="1" u="sng" dirty="0" smtClean="0">
              <a:latin typeface="Adobe Arabic" pitchFamily="18" charset="-78"/>
              <a:cs typeface="Adobe Arabic" pitchFamily="18" charset="-78"/>
            </a:endParaRPr>
          </a:p>
          <a:p>
            <a:pPr marL="0" indent="0">
              <a:buNone/>
            </a:pPr>
            <a:endParaRPr lang="en-US" b="1" u="sng" dirty="0">
              <a:latin typeface="Adobe Arabic" pitchFamily="18" charset="-78"/>
              <a:cs typeface="Adobe Arabic" pitchFamily="18" charset="-78"/>
            </a:endParaRPr>
          </a:p>
          <a:p>
            <a:pPr marL="0" indent="0">
              <a:buNone/>
            </a:pPr>
            <a:endParaRPr lang="en-US" b="1" u="sng" dirty="0" smtClean="0">
              <a:latin typeface="Adobe Arabic" pitchFamily="18" charset="-78"/>
              <a:cs typeface="Adobe Arabic" pitchFamily="18" charset="-78"/>
            </a:endParaRPr>
          </a:p>
          <a:p>
            <a:pPr marL="0" indent="0">
              <a:buNone/>
            </a:pPr>
            <a:endParaRPr lang="en-US" b="1" u="sng" dirty="0">
              <a:latin typeface="Adobe Arabic" pitchFamily="18" charset="-78"/>
              <a:cs typeface="Adobe Arabic" pitchFamily="18" charset="-78"/>
            </a:endParaRPr>
          </a:p>
          <a:p>
            <a:pPr marL="0" indent="0">
              <a:buNone/>
            </a:pPr>
            <a:endParaRPr lang="en-US" b="1" u="sng" dirty="0" smtClean="0">
              <a:latin typeface="Adobe Arabic" pitchFamily="18" charset="-78"/>
              <a:cs typeface="Adobe Arabic" pitchFamily="18" charset="-78"/>
            </a:endParaRPr>
          </a:p>
          <a:p>
            <a:pPr marL="0" indent="0">
              <a:buNone/>
            </a:pPr>
            <a:r>
              <a:rPr lang="en-US" sz="3600" b="1" dirty="0" smtClean="0">
                <a:latin typeface="Adobe Arabic" pitchFamily="18" charset="-78"/>
                <a:cs typeface="Adobe Arabic" pitchFamily="18" charset="-78"/>
              </a:rPr>
              <a:t>    Cylindrical </a:t>
            </a:r>
            <a:r>
              <a:rPr lang="en-US" sz="3600" dirty="0" smtClean="0">
                <a:latin typeface="Adobe Arabic" pitchFamily="18" charset="-78"/>
                <a:cs typeface="Adobe Arabic" pitchFamily="18" charset="-78"/>
              </a:rPr>
              <a:t>                    </a:t>
            </a:r>
            <a:r>
              <a:rPr lang="en-US" sz="3600" b="1" dirty="0" smtClean="0">
                <a:latin typeface="Adobe Arabic" pitchFamily="18" charset="-78"/>
                <a:cs typeface="Adobe Arabic" pitchFamily="18" charset="-78"/>
              </a:rPr>
              <a:t>Deep </a:t>
            </a:r>
            <a:r>
              <a:rPr lang="en-US" sz="3600" b="1" dirty="0">
                <a:latin typeface="Adobe Arabic" pitchFamily="18" charset="-78"/>
                <a:cs typeface="Adobe Arabic" pitchFamily="18" charset="-78"/>
              </a:rPr>
              <a:t>Toroidal </a:t>
            </a:r>
            <a:endParaRPr lang="en-US" b="1" dirty="0">
              <a:latin typeface="Adobe Arabic" pitchFamily="18" charset="-78"/>
              <a:cs typeface="Adobe Arabic" pitchFamily="18" charset="-78"/>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6</a:t>
            </a:fld>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4452" t="39702" r="18154" b="25348"/>
          <a:stretch/>
        </p:blipFill>
        <p:spPr>
          <a:xfrm>
            <a:off x="457200" y="1647092"/>
            <a:ext cx="7933345" cy="3085682"/>
          </a:xfrm>
          <a:prstGeom prst="rect">
            <a:avLst/>
          </a:prstGeom>
        </p:spPr>
      </p:pic>
    </p:spTree>
    <p:extLst>
      <p:ext uri="{BB962C8B-B14F-4D97-AF65-F5344CB8AC3E}">
        <p14:creationId xmlns:p14="http://schemas.microsoft.com/office/powerpoint/2010/main" val="1091631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914400"/>
                <a:ext cx="8229600" cy="5211763"/>
              </a:xfrm>
            </p:spPr>
            <p:txBody>
              <a:bodyPr/>
              <a:lstStyle/>
              <a:p>
                <a:pPr marL="0" indent="0" algn="just">
                  <a:buNone/>
                </a:pPr>
                <a:r>
                  <a:rPr lang="en-US" sz="3600" b="1" dirty="0" smtClean="0">
                    <a:latin typeface="Adobe Arabic" pitchFamily="18" charset="-78"/>
                    <a:cs typeface="Adobe Arabic" pitchFamily="18" charset="-78"/>
                  </a:rPr>
                  <a:t>Swirl</a:t>
                </a:r>
                <a:r>
                  <a:rPr lang="en-US" b="1" dirty="0" smtClean="0">
                    <a:latin typeface="Adobe Arabic" pitchFamily="18" charset="-78"/>
                    <a:cs typeface="Adobe Arabic" pitchFamily="18" charset="-78"/>
                  </a:rPr>
                  <a:t>: </a:t>
                </a:r>
                <a:r>
                  <a:rPr lang="en-US" dirty="0" smtClean="0">
                    <a:latin typeface="Adobe Arabic" pitchFamily="18" charset="-78"/>
                    <a:cs typeface="Adobe Arabic" pitchFamily="18" charset="-78"/>
                  </a:rPr>
                  <a:t>It</a:t>
                </a:r>
                <a:r>
                  <a:rPr lang="en-US" b="1" dirty="0" smtClean="0">
                    <a:latin typeface="Adobe Arabic" pitchFamily="18" charset="-78"/>
                    <a:cs typeface="Adobe Arabic" pitchFamily="18" charset="-78"/>
                  </a:rPr>
                  <a:t> </a:t>
                </a:r>
                <a:r>
                  <a:rPr lang="en-US" dirty="0" smtClean="0">
                    <a:latin typeface="Adobe Arabic" pitchFamily="18" charset="-78"/>
                    <a:cs typeface="Adobe Arabic" pitchFamily="18" charset="-78"/>
                  </a:rPr>
                  <a:t>is </a:t>
                </a:r>
                <a:r>
                  <a:rPr lang="en-US" dirty="0">
                    <a:latin typeface="Adobe Arabic" pitchFamily="18" charset="-78"/>
                    <a:cs typeface="Adobe Arabic" pitchFamily="18" charset="-78"/>
                  </a:rPr>
                  <a:t>the rotation of air about the cylinder axis. It can be induced by surrounded or masked inlet valves and by the design of inlet passage</a:t>
                </a:r>
                <a:r>
                  <a:rPr lang="en-US" dirty="0" smtClean="0">
                    <a:latin typeface="Adobe Arabic" pitchFamily="18" charset="-78"/>
                    <a:cs typeface="Adobe Arabic" pitchFamily="18" charset="-78"/>
                  </a:rPr>
                  <a:t>.</a:t>
                </a:r>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a:cs typeface="Adobe Arabic" pitchFamily="18" charset="-78"/>
                        </a:rPr>
                        <m:t>𝑠𝑤𝑖𝑟𝑙</m:t>
                      </m:r>
                      <m:r>
                        <a:rPr lang="en-US" b="0" i="1" smtClean="0">
                          <a:latin typeface="Cambria Math"/>
                          <a:cs typeface="Adobe Arabic" pitchFamily="18" charset="-78"/>
                        </a:rPr>
                        <m:t> </m:t>
                      </m:r>
                      <m:r>
                        <a:rPr lang="en-US" b="0" i="1" smtClean="0">
                          <a:latin typeface="Cambria Math"/>
                          <a:cs typeface="Adobe Arabic" pitchFamily="18" charset="-78"/>
                        </a:rPr>
                        <m:t>𝑟𝑎𝑡𝑖𝑜</m:t>
                      </m:r>
                      <m:r>
                        <a:rPr lang="en-US" i="1" smtClean="0">
                          <a:latin typeface="Cambria Math"/>
                          <a:cs typeface="Adobe Arabic" pitchFamily="18" charset="-78"/>
                        </a:rPr>
                        <m:t>=</m:t>
                      </m:r>
                      <m:f>
                        <m:fPr>
                          <m:ctrlPr>
                            <a:rPr lang="en-US" i="1" smtClean="0">
                              <a:latin typeface="Cambria Math" panose="02040503050406030204" pitchFamily="18" charset="0"/>
                              <a:cs typeface="Adobe Arabic" pitchFamily="18" charset="-78"/>
                            </a:rPr>
                          </m:ctrlPr>
                        </m:fPr>
                        <m:num>
                          <m:r>
                            <a:rPr lang="en-US" b="0" i="1" smtClean="0">
                              <a:latin typeface="Cambria Math"/>
                              <a:cs typeface="Adobe Arabic" pitchFamily="18" charset="-78"/>
                            </a:rPr>
                            <m:t>𝑠𝑤𝑖𝑟𝑙</m:t>
                          </m:r>
                          <m:r>
                            <a:rPr lang="en-US" b="0" i="1" smtClean="0">
                              <a:latin typeface="Cambria Math"/>
                              <a:cs typeface="Adobe Arabic" pitchFamily="18" charset="-78"/>
                            </a:rPr>
                            <m:t> </m:t>
                          </m:r>
                          <m:r>
                            <a:rPr lang="en-US" b="0" i="1" smtClean="0">
                              <a:latin typeface="Cambria Math"/>
                              <a:cs typeface="Adobe Arabic" pitchFamily="18" charset="-78"/>
                            </a:rPr>
                            <m:t>𝑠𝑝𝑒𝑒𝑑</m:t>
                          </m:r>
                          <m:r>
                            <a:rPr lang="en-US" b="0" i="1" smtClean="0">
                              <a:latin typeface="Cambria Math"/>
                              <a:cs typeface="Adobe Arabic" pitchFamily="18" charset="-78"/>
                            </a:rPr>
                            <m:t> (</m:t>
                          </m:r>
                          <m:r>
                            <a:rPr lang="en-US" b="0" i="1" smtClean="0">
                              <a:latin typeface="Cambria Math"/>
                              <a:cs typeface="Adobe Arabic" pitchFamily="18" charset="-78"/>
                            </a:rPr>
                            <m:t>𝑟𝑝𝑚</m:t>
                          </m:r>
                          <m:r>
                            <a:rPr lang="en-US" b="0" i="1" smtClean="0">
                              <a:latin typeface="Cambria Math"/>
                              <a:cs typeface="Adobe Arabic" pitchFamily="18" charset="-78"/>
                            </a:rPr>
                            <m:t>)</m:t>
                          </m:r>
                        </m:num>
                        <m:den>
                          <m:r>
                            <a:rPr lang="en-US" b="0" i="1" smtClean="0">
                              <a:latin typeface="Cambria Math"/>
                              <a:cs typeface="Adobe Arabic" pitchFamily="18" charset="-78"/>
                            </a:rPr>
                            <m:t>𝑒𝑛𝑔𝑖𝑛𝑒</m:t>
                          </m:r>
                          <m:r>
                            <a:rPr lang="en-US" b="0" i="1" smtClean="0">
                              <a:latin typeface="Cambria Math"/>
                              <a:cs typeface="Adobe Arabic" pitchFamily="18" charset="-78"/>
                            </a:rPr>
                            <m:t> </m:t>
                          </m:r>
                          <m:r>
                            <a:rPr lang="en-US" b="0" i="1" smtClean="0">
                              <a:latin typeface="Cambria Math"/>
                              <a:cs typeface="Adobe Arabic" pitchFamily="18" charset="-78"/>
                            </a:rPr>
                            <m:t>𝑠𝑝𝑒𝑒𝑑</m:t>
                          </m:r>
                          <m:r>
                            <a:rPr lang="en-US" b="0" i="1" smtClean="0">
                              <a:latin typeface="Cambria Math"/>
                              <a:cs typeface="Adobe Arabic" pitchFamily="18" charset="-78"/>
                            </a:rPr>
                            <m:t> (</m:t>
                          </m:r>
                          <m:r>
                            <a:rPr lang="en-US" b="0" i="1" smtClean="0">
                              <a:latin typeface="Cambria Math"/>
                              <a:cs typeface="Adobe Arabic" pitchFamily="18" charset="-78"/>
                            </a:rPr>
                            <m:t>𝑟𝑝𝑚</m:t>
                          </m:r>
                          <m:r>
                            <a:rPr lang="en-US" b="0" i="1" smtClean="0">
                              <a:latin typeface="Cambria Math"/>
                              <a:cs typeface="Adobe Arabic" pitchFamily="18" charset="-78"/>
                            </a:rPr>
                            <m:t>)</m:t>
                          </m:r>
                        </m:den>
                      </m:f>
                    </m:oMath>
                  </m:oMathPara>
                </a14:m>
                <a:endParaRPr lang="en-US" dirty="0">
                  <a:latin typeface="Adobe Arabic" pitchFamily="18" charset="-78"/>
                  <a:cs typeface="Adobe Arabic" pitchFamily="18" charset="-78"/>
                </a:endParaRPr>
              </a:p>
              <a:p>
                <a:pPr marL="0" indent="0">
                  <a:buNone/>
                </a:pPr>
                <a:endParaRPr lang="en-US" sz="3600" dirty="0" smtClean="0">
                  <a:latin typeface="Adobe Arabic" pitchFamily="18" charset="-78"/>
                  <a:cs typeface="Adobe Arabic" pitchFamily="18" charset="-78"/>
                </a:endParaRPr>
              </a:p>
              <a:p>
                <a:pPr marL="0" indent="0">
                  <a:buNone/>
                </a:pPr>
                <a:r>
                  <a:rPr lang="en-US" sz="3600" dirty="0" smtClean="0">
                    <a:latin typeface="Adobe Arabic" pitchFamily="18" charset="-78"/>
                    <a:cs typeface="Adobe Arabic" pitchFamily="18" charset="-78"/>
                  </a:rPr>
                  <a:t>Average </a:t>
                </a:r>
                <a:r>
                  <a:rPr lang="en-US" sz="3600" dirty="0">
                    <a:latin typeface="Adobe Arabic" pitchFamily="18" charset="-78"/>
                    <a:cs typeface="Adobe Arabic" pitchFamily="18" charset="-78"/>
                  </a:rPr>
                  <a:t>value of swirl during induction and compression stroke is measured</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914400"/>
                <a:ext cx="8229600" cy="5211763"/>
              </a:xfrm>
              <a:blipFill rotWithShape="0">
                <a:blip r:embed="rId2"/>
                <a:stretch>
                  <a:fillRect l="-2222" t="-1871" r="-185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7</a:t>
            </a:fld>
            <a:endParaRPr lang="en-US"/>
          </a:p>
        </p:txBody>
      </p:sp>
    </p:spTree>
    <p:extLst>
      <p:ext uri="{BB962C8B-B14F-4D97-AF65-F5344CB8AC3E}">
        <p14:creationId xmlns:p14="http://schemas.microsoft.com/office/powerpoint/2010/main" val="1423099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105400"/>
            <a:ext cx="8915400" cy="1676400"/>
          </a:xfrm>
        </p:spPr>
        <p:txBody>
          <a:bodyPr>
            <a:normAutofit/>
          </a:bodyPr>
          <a:lstStyle/>
          <a:p>
            <a:pPr marL="0" indent="0" algn="just">
              <a:buNone/>
            </a:pPr>
            <a:r>
              <a:rPr lang="en-US" sz="2800" dirty="0">
                <a:latin typeface="Adobe Arabic" pitchFamily="18" charset="-78"/>
                <a:cs typeface="Adobe Arabic" pitchFamily="18" charset="-78"/>
              </a:rPr>
              <a:t>This curve shows the results which the swirl could be varied. The results for a constant fuel flow rate. The optimum swirl optimum economy and power output is about 10.5 </a:t>
            </a: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6051398" cy="4267200"/>
          </a:xfrm>
          <a:prstGeom prst="rect">
            <a:avLst/>
          </a:prstGeom>
        </p:spPr>
      </p:pic>
    </p:spTree>
    <p:extLst>
      <p:ext uri="{BB962C8B-B14F-4D97-AF65-F5344CB8AC3E}">
        <p14:creationId xmlns:p14="http://schemas.microsoft.com/office/powerpoint/2010/main" val="394502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4419600"/>
            <a:ext cx="9067800" cy="2133600"/>
          </a:xfrm>
        </p:spPr>
        <p:txBody>
          <a:bodyPr>
            <a:noAutofit/>
          </a:bodyPr>
          <a:lstStyle/>
          <a:p>
            <a:pPr marL="0" indent="0" algn="just">
              <a:buNone/>
            </a:pPr>
            <a:r>
              <a:rPr lang="en-US" sz="2400" dirty="0">
                <a:latin typeface="Adobe Arabic" pitchFamily="18" charset="-78"/>
                <a:cs typeface="Adobe Arabic" pitchFamily="18" charset="-78"/>
              </a:rPr>
              <a:t>The maximum pressure and rate of pressure rise were both high, which caused noisy and rough </a:t>
            </a:r>
            <a:r>
              <a:rPr lang="en-US" sz="2400" dirty="0" smtClean="0">
                <a:latin typeface="Adobe Arabic" pitchFamily="18" charset="-78"/>
                <a:cs typeface="Adobe Arabic" pitchFamily="18" charset="-78"/>
              </a:rPr>
              <a:t>running</a:t>
            </a:r>
          </a:p>
          <a:p>
            <a:pPr marL="0" indent="0" algn="just">
              <a:buNone/>
            </a:pPr>
            <a:r>
              <a:rPr lang="en-US" sz="2400" dirty="0" smtClean="0">
                <a:latin typeface="Adobe Arabic" pitchFamily="18" charset="-78"/>
                <a:cs typeface="Adobe Arabic" pitchFamily="18" charset="-78"/>
              </a:rPr>
              <a:t>Increasing </a:t>
            </a:r>
            <a:r>
              <a:rPr lang="en-US" sz="2400" dirty="0">
                <a:latin typeface="Adobe Arabic" pitchFamily="18" charset="-78"/>
                <a:cs typeface="Adobe Arabic" pitchFamily="18" charset="-78"/>
              </a:rPr>
              <a:t>swirl will increase the convection heat transfer coefficient from the gas to the cylinder walls, This will reduce the exhaust temperature and increase the heat transfer to the </a:t>
            </a:r>
            <a:r>
              <a:rPr lang="en-US" sz="2400" dirty="0" smtClean="0">
                <a:latin typeface="Adobe Arabic" pitchFamily="18" charset="-78"/>
                <a:cs typeface="Adobe Arabic" pitchFamily="18" charset="-78"/>
              </a:rPr>
              <a:t>coolant.</a:t>
            </a:r>
            <a:endParaRPr lang="en-US" sz="2400" dirty="0">
              <a:latin typeface="Adobe Arabic" pitchFamily="18" charset="-78"/>
              <a:cs typeface="Adobe Arabic" pitchFamily="18" charset="-78"/>
            </a:endParaRPr>
          </a:p>
        </p:txBody>
      </p:sp>
      <p:sp>
        <p:nvSpPr>
          <p:cNvPr id="3" name="Date Placeholder 2"/>
          <p:cNvSpPr>
            <a:spLocks noGrp="1"/>
          </p:cNvSpPr>
          <p:nvPr>
            <p:ph type="dt" sz="half" idx="10"/>
          </p:nvPr>
        </p:nvSpPr>
        <p:spPr/>
        <p:txBody>
          <a:bodyPr/>
          <a:lstStyle/>
          <a:p>
            <a:fld id="{2135BA12-F86A-4139-8CD3-1BE8A6231DC0}" type="datetime1">
              <a:rPr lang="en-US" smtClean="0"/>
              <a:t>12/2/2019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838200"/>
            <a:ext cx="6324600" cy="3581400"/>
          </a:xfrm>
          <a:prstGeom prst="rect">
            <a:avLst/>
          </a:prstGeom>
        </p:spPr>
      </p:pic>
    </p:spTree>
    <p:extLst>
      <p:ext uri="{BB962C8B-B14F-4D97-AF65-F5344CB8AC3E}">
        <p14:creationId xmlns:p14="http://schemas.microsoft.com/office/powerpoint/2010/main" val="379570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2336</TotalTime>
  <Words>1180</Words>
  <Application>Microsoft Office PowerPoint</Application>
  <PresentationFormat>On-screen Show (4:3)</PresentationFormat>
  <Paragraphs>163</Paragraphs>
  <Slides>29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Adobe Arabic</vt:lpstr>
      <vt:lpstr>Adobe Song Std L</vt:lpstr>
      <vt:lpstr>Arial</vt:lpstr>
      <vt:lpstr>Calibri</vt:lpstr>
      <vt:lpstr>Cambria Math</vt:lpstr>
      <vt:lpstr>Century</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MOHAMMAD M AL KARAEEN</cp:lastModifiedBy>
  <cp:revision>143</cp:revision>
  <dcterms:created xsi:type="dcterms:W3CDTF">2018-08-01T06:26:41Z</dcterms:created>
  <dcterms:modified xsi:type="dcterms:W3CDTF">2019-12-02T10:29:14Z</dcterms:modified>
</cp:coreProperties>
</file>