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15"/>
  </p:notesMasterIdLst>
  <p:handoutMasterIdLst>
    <p:handoutMasterId r:id="rId16"/>
  </p:handoutMasterIdLst>
  <p:sldIdLst>
    <p:sldId id="259" r:id="rId4"/>
    <p:sldId id="311" r:id="rId5"/>
    <p:sldId id="312" r:id="rId6"/>
    <p:sldId id="313" r:id="rId7"/>
    <p:sldId id="324" r:id="rId8"/>
    <p:sldId id="325" r:id="rId9"/>
    <p:sldId id="326" r:id="rId10"/>
    <p:sldId id="327" r:id="rId11"/>
    <p:sldId id="329" r:id="rId12"/>
    <p:sldId id="331" r:id="rId13"/>
    <p:sldId id="332"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886" autoAdjust="0"/>
    <p:restoredTop sz="80185" autoAdjust="0"/>
  </p:normalViewPr>
  <p:slideViewPr>
    <p:cSldViewPr>
      <p:cViewPr varScale="1">
        <p:scale>
          <a:sx n="51" d="100"/>
          <a:sy n="51" d="100"/>
        </p:scale>
        <p:origin x="84"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smtClean="0"/>
              <a:t>Chapter 1: Internal Combustion Engines</a:t>
            </a:r>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F70AA52-41A4-42A6-830D-402F4D538757}" type="datetimeFigureOut">
              <a:rPr lang="en-US" smtClean="0"/>
              <a:t>11/26/2019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DFF167D-0FD7-4CAA-9472-50F959B436D2}" type="slidenum">
              <a:rPr lang="en-US" smtClean="0"/>
              <a:t>‹#›</a:t>
            </a:fld>
            <a:endParaRPr lang="en-US"/>
          </a:p>
        </p:txBody>
      </p:sp>
    </p:spTree>
    <p:extLst>
      <p:ext uri="{BB962C8B-B14F-4D97-AF65-F5344CB8AC3E}">
        <p14:creationId xmlns:p14="http://schemas.microsoft.com/office/powerpoint/2010/main" val="1840362718"/>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Chapter 1: Internal Combustion Engines</a:t>
            </a: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F91149C-747B-4C00-952A-C969EC71B79F}" type="datetimeFigureOut">
              <a:rPr lang="en-US" smtClean="0"/>
              <a:t>11/26/2019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7481C9-C67F-4531-B093-8CF0D9012D4B}" type="slidenum">
              <a:rPr lang="en-US" smtClean="0"/>
              <a:t>‹#›</a:t>
            </a:fld>
            <a:endParaRPr lang="en-US"/>
          </a:p>
        </p:txBody>
      </p:sp>
    </p:spTree>
    <p:extLst>
      <p:ext uri="{BB962C8B-B14F-4D97-AF65-F5344CB8AC3E}">
        <p14:creationId xmlns:p14="http://schemas.microsoft.com/office/powerpoint/2010/main" val="2402219098"/>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de.wikipedia.org/wiki/Diagnostic_Trouble_Code"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sng" kern="1200" dirty="0" smtClean="0">
                <a:solidFill>
                  <a:schemeClr val="tx1"/>
                </a:solidFill>
                <a:effectLst/>
                <a:latin typeface="+mn-lt"/>
                <a:ea typeface="+mn-ea"/>
                <a:cs typeface="+mn-cs"/>
                <a:hlinkClick r:id="rId3"/>
              </a:rPr>
              <a:t>Diagnostic Trouble Code </a:t>
            </a:r>
          </a:p>
          <a:p>
            <a:r>
              <a:rPr lang="en-US" dirty="0" smtClean="0"/>
              <a:t> DCT</a:t>
            </a:r>
            <a:endParaRPr lang="en-US" dirty="0"/>
          </a:p>
        </p:txBody>
      </p:sp>
      <p:sp>
        <p:nvSpPr>
          <p:cNvPr id="4" name="Slide Number Placeholder 3"/>
          <p:cNvSpPr>
            <a:spLocks noGrp="1"/>
          </p:cNvSpPr>
          <p:nvPr>
            <p:ph type="sldNum" sz="quarter" idx="10"/>
          </p:nvPr>
        </p:nvSpPr>
        <p:spPr/>
        <p:txBody>
          <a:bodyPr/>
          <a:lstStyle/>
          <a:p>
            <a:fld id="{F47481C9-C67F-4531-B093-8CF0D9012D4B}" type="slidenum">
              <a:rPr lang="en-US" smtClean="0"/>
              <a:t>1</a:t>
            </a:fld>
            <a:endParaRPr lang="en-US"/>
          </a:p>
        </p:txBody>
      </p:sp>
      <p:sp>
        <p:nvSpPr>
          <p:cNvPr id="6" name="Header Placeholder 5"/>
          <p:cNvSpPr>
            <a:spLocks noGrp="1"/>
          </p:cNvSpPr>
          <p:nvPr>
            <p:ph type="hdr" sz="quarter" idx="11"/>
          </p:nvPr>
        </p:nvSpPr>
        <p:spPr/>
        <p:txBody>
          <a:bodyPr/>
          <a:lstStyle/>
          <a:p>
            <a:r>
              <a:rPr lang="en-US" smtClean="0"/>
              <a:t>Chapter 1: Internal Combustion Engines</a:t>
            </a:r>
            <a:endParaRPr lang="en-US"/>
          </a:p>
        </p:txBody>
      </p:sp>
    </p:spTree>
    <p:extLst>
      <p:ext uri="{BB962C8B-B14F-4D97-AF65-F5344CB8AC3E}">
        <p14:creationId xmlns:p14="http://schemas.microsoft.com/office/powerpoint/2010/main" val="17677161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smtClean="0"/>
              <a:t>Chapter 1: Internal Combustion Engines</a:t>
            </a:r>
            <a:endParaRPr lang="en-US"/>
          </a:p>
        </p:txBody>
      </p:sp>
      <p:sp>
        <p:nvSpPr>
          <p:cNvPr id="5" name="Slide Number Placeholder 4"/>
          <p:cNvSpPr>
            <a:spLocks noGrp="1"/>
          </p:cNvSpPr>
          <p:nvPr>
            <p:ph type="sldNum" sz="quarter" idx="11"/>
          </p:nvPr>
        </p:nvSpPr>
        <p:spPr/>
        <p:txBody>
          <a:bodyPr/>
          <a:lstStyle/>
          <a:p>
            <a:fld id="{F47481C9-C67F-4531-B093-8CF0D9012D4B}" type="slidenum">
              <a:rPr lang="en-US" smtClean="0"/>
              <a:t>5</a:t>
            </a:fld>
            <a:endParaRPr lang="en-US"/>
          </a:p>
        </p:txBody>
      </p:sp>
    </p:spTree>
    <p:extLst>
      <p:ext uri="{BB962C8B-B14F-4D97-AF65-F5344CB8AC3E}">
        <p14:creationId xmlns:p14="http://schemas.microsoft.com/office/powerpoint/2010/main" val="34066577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Chapter 1: Internal Combustion Engines</a:t>
            </a:r>
            <a:endParaRPr lang="en-US"/>
          </a:p>
        </p:txBody>
      </p:sp>
      <p:sp>
        <p:nvSpPr>
          <p:cNvPr id="5" name="Slide Number Placeholder 4"/>
          <p:cNvSpPr>
            <a:spLocks noGrp="1"/>
          </p:cNvSpPr>
          <p:nvPr>
            <p:ph type="sldNum" sz="quarter" idx="11"/>
          </p:nvPr>
        </p:nvSpPr>
        <p:spPr/>
        <p:txBody>
          <a:bodyPr/>
          <a:lstStyle/>
          <a:p>
            <a:fld id="{F47481C9-C67F-4531-B093-8CF0D9012D4B}" type="slidenum">
              <a:rPr lang="en-US" smtClean="0"/>
              <a:t>11</a:t>
            </a:fld>
            <a:endParaRPr lang="en-US"/>
          </a:p>
        </p:txBody>
      </p:sp>
    </p:spTree>
    <p:extLst>
      <p:ext uri="{BB962C8B-B14F-4D97-AF65-F5344CB8AC3E}">
        <p14:creationId xmlns:p14="http://schemas.microsoft.com/office/powerpoint/2010/main" val="1908448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0B2223-ACA1-41C6-96AD-48C82A38B9DB}" type="datetime1">
              <a:rPr lang="en-US" smtClean="0"/>
              <a:t>11/26/2019</a:t>
            </a:fld>
            <a:endParaRPr lang="en-US"/>
          </a:p>
        </p:txBody>
      </p:sp>
      <p:sp>
        <p:nvSpPr>
          <p:cNvPr id="6" name="Slide Number Placeholder 5"/>
          <p:cNvSpPr>
            <a:spLocks noGrp="1"/>
          </p:cNvSpPr>
          <p:nvPr>
            <p:ph type="sldNum" sz="quarter" idx="12"/>
          </p:nvPr>
        </p:nvSpPr>
        <p:spPr/>
        <p:txBody>
          <a:bodyPr/>
          <a:lstStyle/>
          <a:p>
            <a:fld id="{390417CF-F5B2-4511-B56F-5E9E50608625}" type="slidenum">
              <a:rPr lang="en-US" smtClean="0"/>
              <a:t>‹#›</a:t>
            </a:fld>
            <a:endParaRPr lang="en-US"/>
          </a:p>
        </p:txBody>
      </p:sp>
    </p:spTree>
    <p:extLst>
      <p:ext uri="{BB962C8B-B14F-4D97-AF65-F5344CB8AC3E}">
        <p14:creationId xmlns:p14="http://schemas.microsoft.com/office/powerpoint/2010/main" val="2703101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E8C7B1-956A-4604-8A51-883A636BB31F}" type="datetime1">
              <a:rPr lang="en-US" smtClean="0"/>
              <a:t>11/26/2019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0417CF-F5B2-4511-B56F-5E9E50608625}" type="slidenum">
              <a:rPr lang="en-US" smtClean="0"/>
              <a:t>‹#›</a:t>
            </a:fld>
            <a:endParaRPr lang="en-US"/>
          </a:p>
        </p:txBody>
      </p:sp>
    </p:spTree>
    <p:extLst>
      <p:ext uri="{BB962C8B-B14F-4D97-AF65-F5344CB8AC3E}">
        <p14:creationId xmlns:p14="http://schemas.microsoft.com/office/powerpoint/2010/main" val="4261956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0DE923-0D61-4F36-A63A-4ACEC05E7FA3}" type="datetime1">
              <a:rPr lang="en-US" smtClean="0"/>
              <a:t>11/26/2019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0417CF-F5B2-4511-B56F-5E9E50608625}" type="slidenum">
              <a:rPr lang="en-US" smtClean="0"/>
              <a:t>‹#›</a:t>
            </a:fld>
            <a:endParaRPr lang="en-US"/>
          </a:p>
        </p:txBody>
      </p:sp>
    </p:spTree>
    <p:extLst>
      <p:ext uri="{BB962C8B-B14F-4D97-AF65-F5344CB8AC3E}">
        <p14:creationId xmlns:p14="http://schemas.microsoft.com/office/powerpoint/2010/main" val="36498432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BFED2B-9C9C-4F65-8A23-7EEB87F9157F}" type="datetime1">
              <a:rPr lang="en-US" smtClean="0"/>
              <a:t>11/26/2019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0417CF-F5B2-4511-B56F-5E9E50608625}" type="slidenum">
              <a:rPr lang="en-US" smtClean="0"/>
              <a:t>‹#›</a:t>
            </a:fld>
            <a:endParaRPr lang="en-US"/>
          </a:p>
        </p:txBody>
      </p:sp>
    </p:spTree>
    <p:extLst>
      <p:ext uri="{BB962C8B-B14F-4D97-AF65-F5344CB8AC3E}">
        <p14:creationId xmlns:p14="http://schemas.microsoft.com/office/powerpoint/2010/main" val="34264889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E08FE4-F814-4E37-B7A4-01713B7E7605}" type="datetime1">
              <a:rPr lang="en-US" smtClean="0"/>
              <a:t>11/26/2019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0417CF-F5B2-4511-B56F-5E9E50608625}" type="slidenum">
              <a:rPr lang="en-US" smtClean="0"/>
              <a:t>‹#›</a:t>
            </a:fld>
            <a:endParaRPr lang="en-US"/>
          </a:p>
        </p:txBody>
      </p:sp>
    </p:spTree>
    <p:extLst>
      <p:ext uri="{BB962C8B-B14F-4D97-AF65-F5344CB8AC3E}">
        <p14:creationId xmlns:p14="http://schemas.microsoft.com/office/powerpoint/2010/main" val="20925719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07880CA-F87D-489D-8EB8-B9CA5B3259A4}" type="datetime1">
              <a:rPr lang="en-US" smtClean="0">
                <a:solidFill>
                  <a:prstClr val="black">
                    <a:tint val="75000"/>
                  </a:prstClr>
                </a:solidFill>
              </a:rPr>
              <a:t>11/26/2019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90417CF-F5B2-4511-B56F-5E9E5060862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414500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DAE232-A82B-4647-833B-3711401D890F}" type="datetime1">
              <a:rPr lang="en-US" smtClean="0">
                <a:solidFill>
                  <a:prstClr val="black">
                    <a:tint val="75000"/>
                  </a:prstClr>
                </a:solidFill>
              </a:rPr>
              <a:t>11/26/2019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90417CF-F5B2-4511-B56F-5E9E5060862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418048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3A11708-81A7-456D-A3BF-91C35B9EC1C0}" type="datetime1">
              <a:rPr lang="en-US" smtClean="0">
                <a:solidFill>
                  <a:prstClr val="black">
                    <a:tint val="75000"/>
                  </a:prstClr>
                </a:solidFill>
              </a:rPr>
              <a:t>11/26/2019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90417CF-F5B2-4511-B56F-5E9E5060862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554421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7416339-CC18-41B4-8001-DC9FBB1BC43D}" type="datetime1">
              <a:rPr lang="en-US" smtClean="0">
                <a:solidFill>
                  <a:prstClr val="black">
                    <a:tint val="75000"/>
                  </a:prstClr>
                </a:solidFill>
              </a:rPr>
              <a:t>11/26/2019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90417CF-F5B2-4511-B56F-5E9E5060862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233722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4DAC131-36E3-45D9-BCA9-DD7E06A7DDD9}" type="datetime1">
              <a:rPr lang="en-US" smtClean="0">
                <a:solidFill>
                  <a:prstClr val="black">
                    <a:tint val="75000"/>
                  </a:prstClr>
                </a:solidFill>
              </a:rPr>
              <a:t>11/26/2019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390417CF-F5B2-4511-B56F-5E9E5060862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776530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E268F8-FD03-4A54-A185-E796FFA116D4}" type="datetime1">
              <a:rPr lang="en-US" smtClean="0">
                <a:solidFill>
                  <a:prstClr val="black">
                    <a:tint val="75000"/>
                  </a:prstClr>
                </a:solidFill>
              </a:rPr>
              <a:t>11/26/2019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390417CF-F5B2-4511-B56F-5E9E5060862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80572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35BA12-F86A-4139-8CD3-1BE8A6231DC0}" type="datetime1">
              <a:rPr lang="en-US" smtClean="0"/>
              <a:t>11/26/2019</a:t>
            </a:fld>
            <a:endParaRPr lang="en-US"/>
          </a:p>
        </p:txBody>
      </p:sp>
      <p:sp>
        <p:nvSpPr>
          <p:cNvPr id="6" name="Slide Number Placeholder 5"/>
          <p:cNvSpPr>
            <a:spLocks noGrp="1"/>
          </p:cNvSpPr>
          <p:nvPr>
            <p:ph type="sldNum" sz="quarter" idx="12"/>
          </p:nvPr>
        </p:nvSpPr>
        <p:spPr/>
        <p:txBody>
          <a:bodyPr/>
          <a:lstStyle/>
          <a:p>
            <a:fld id="{390417CF-F5B2-4511-B56F-5E9E50608625}" type="slidenum">
              <a:rPr lang="en-US" smtClean="0"/>
              <a:t>‹#›</a:t>
            </a:fld>
            <a:endParaRPr lang="en-US"/>
          </a:p>
        </p:txBody>
      </p:sp>
    </p:spTree>
    <p:extLst>
      <p:ext uri="{BB962C8B-B14F-4D97-AF65-F5344CB8AC3E}">
        <p14:creationId xmlns:p14="http://schemas.microsoft.com/office/powerpoint/2010/main" val="27976922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9A7102-96BF-47C4-8067-1B2FB263034A}" type="datetime1">
              <a:rPr lang="en-US" smtClean="0">
                <a:solidFill>
                  <a:prstClr val="black">
                    <a:tint val="75000"/>
                  </a:prstClr>
                </a:solidFill>
              </a:rPr>
              <a:t>11/26/2019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390417CF-F5B2-4511-B56F-5E9E5060862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544585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9D2B04-CECA-4427-882B-346E8333C385}" type="datetime1">
              <a:rPr lang="en-US" smtClean="0">
                <a:solidFill>
                  <a:prstClr val="black">
                    <a:tint val="75000"/>
                  </a:prstClr>
                </a:solidFill>
              </a:rPr>
              <a:t>11/26/2019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90417CF-F5B2-4511-B56F-5E9E5060862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1078101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2BDDDA-3450-4ED0-89AF-32D69F58971E}" type="datetime1">
              <a:rPr lang="en-US" smtClean="0">
                <a:solidFill>
                  <a:prstClr val="black">
                    <a:tint val="75000"/>
                  </a:prstClr>
                </a:solidFill>
              </a:rPr>
              <a:t>11/26/2019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90417CF-F5B2-4511-B56F-5E9E5060862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5107277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29DF16-4A64-4A8A-8E0B-75C1C3066CF2}" type="datetime1">
              <a:rPr lang="en-US" smtClean="0">
                <a:solidFill>
                  <a:prstClr val="black">
                    <a:tint val="75000"/>
                  </a:prstClr>
                </a:solidFill>
              </a:rPr>
              <a:t>11/26/2019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90417CF-F5B2-4511-B56F-5E9E5060862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582241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25DFCF-AAEE-46A2-B2D9-70077C8826E6}" type="datetime1">
              <a:rPr lang="en-US" smtClean="0">
                <a:solidFill>
                  <a:prstClr val="black">
                    <a:tint val="75000"/>
                  </a:prstClr>
                </a:solidFill>
              </a:rPr>
              <a:t>11/26/2019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90417CF-F5B2-4511-B56F-5E9E5060862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8128348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27BBB3F-2417-4BD8-AC36-0795030120F9}" type="datetime1">
              <a:rPr lang="en-US" smtClean="0">
                <a:solidFill>
                  <a:prstClr val="black">
                    <a:tint val="75000"/>
                  </a:prstClr>
                </a:solidFill>
              </a:rPr>
              <a:t>11/26/2019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90417CF-F5B2-4511-B56F-5E9E5060862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5263768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91727F7-C59A-4878-A31F-BF97D6BD7BBE}" type="datetime1">
              <a:rPr lang="en-US" smtClean="0">
                <a:solidFill>
                  <a:prstClr val="black">
                    <a:tint val="75000"/>
                  </a:prstClr>
                </a:solidFill>
              </a:rPr>
              <a:t>11/26/2019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90417CF-F5B2-4511-B56F-5E9E5060862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8611025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F83F8BAF-4BCE-4F13-99F4-83A54ABC8C26}" type="datetime1">
              <a:rPr lang="en-US" smtClean="0">
                <a:solidFill>
                  <a:prstClr val="black">
                    <a:tint val="75000"/>
                  </a:prstClr>
                </a:solidFill>
              </a:rPr>
              <a:t>11/26/2019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90417CF-F5B2-4511-B56F-5E9E5060862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0389326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5D033D1-41AE-444A-8B16-23B1B7F14006}" type="datetime1">
              <a:rPr lang="en-US" smtClean="0">
                <a:solidFill>
                  <a:prstClr val="black">
                    <a:tint val="75000"/>
                  </a:prstClr>
                </a:solidFill>
              </a:rPr>
              <a:t>11/26/2019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90417CF-F5B2-4511-B56F-5E9E5060862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5761000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AD86A57-DCDB-49EE-BA44-40CADED181C3}" type="datetime1">
              <a:rPr lang="en-US" smtClean="0">
                <a:solidFill>
                  <a:prstClr val="black">
                    <a:tint val="75000"/>
                  </a:prstClr>
                </a:solidFill>
              </a:rPr>
              <a:t>11/26/2019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90417CF-F5B2-4511-B56F-5E9E5060862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81791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0AC3C08-EAF7-4B1B-84B2-1B87BA25F532}" type="datetime1">
              <a:rPr lang="en-US" smtClean="0"/>
              <a:t>11/26/2019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0417CF-F5B2-4511-B56F-5E9E50608625}" type="slidenum">
              <a:rPr lang="en-US" smtClean="0"/>
              <a:t>‹#›</a:t>
            </a:fld>
            <a:endParaRPr lang="en-US"/>
          </a:p>
        </p:txBody>
      </p:sp>
    </p:spTree>
    <p:extLst>
      <p:ext uri="{BB962C8B-B14F-4D97-AF65-F5344CB8AC3E}">
        <p14:creationId xmlns:p14="http://schemas.microsoft.com/office/powerpoint/2010/main" val="5216077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7CB442E-8A61-49EC-B9C6-37CFC6B787C5}" type="datetime1">
              <a:rPr lang="en-US" smtClean="0">
                <a:solidFill>
                  <a:prstClr val="black">
                    <a:tint val="75000"/>
                  </a:prstClr>
                </a:solidFill>
              </a:rPr>
              <a:t>11/26/2019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90417CF-F5B2-4511-B56F-5E9E5060862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0356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541F33-18B3-40EE-AFE0-29BBEFC6F58B}" type="datetime1">
              <a:rPr lang="en-US" smtClean="0"/>
              <a:t>11/26/2019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0417CF-F5B2-4511-B56F-5E9E50608625}" type="slidenum">
              <a:rPr lang="en-US" smtClean="0"/>
              <a:t>‹#›</a:t>
            </a:fld>
            <a:endParaRPr lang="en-US"/>
          </a:p>
        </p:txBody>
      </p:sp>
    </p:spTree>
    <p:extLst>
      <p:ext uri="{BB962C8B-B14F-4D97-AF65-F5344CB8AC3E}">
        <p14:creationId xmlns:p14="http://schemas.microsoft.com/office/powerpoint/2010/main" val="594034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AA28C5-7250-4441-B701-2A65EC7BB618}" type="datetime1">
              <a:rPr lang="en-US" smtClean="0"/>
              <a:t>11/26/2019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0417CF-F5B2-4511-B56F-5E9E50608625}" type="slidenum">
              <a:rPr lang="en-US" smtClean="0"/>
              <a:t>‹#›</a:t>
            </a:fld>
            <a:endParaRPr lang="en-US"/>
          </a:p>
        </p:txBody>
      </p:sp>
    </p:spTree>
    <p:extLst>
      <p:ext uri="{BB962C8B-B14F-4D97-AF65-F5344CB8AC3E}">
        <p14:creationId xmlns:p14="http://schemas.microsoft.com/office/powerpoint/2010/main" val="4103489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6B62668-FD0F-4F90-89F1-78C0E2155406}" type="datetime1">
              <a:rPr lang="en-US" smtClean="0"/>
              <a:t>11/26/2019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0417CF-F5B2-4511-B56F-5E9E50608625}" type="slidenum">
              <a:rPr lang="en-US" smtClean="0"/>
              <a:t>‹#›</a:t>
            </a:fld>
            <a:endParaRPr lang="en-US"/>
          </a:p>
        </p:txBody>
      </p:sp>
    </p:spTree>
    <p:extLst>
      <p:ext uri="{BB962C8B-B14F-4D97-AF65-F5344CB8AC3E}">
        <p14:creationId xmlns:p14="http://schemas.microsoft.com/office/powerpoint/2010/main" val="16097845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0CB9603-CC1E-4B73-8926-8937C3E5DA10}" type="datetime1">
              <a:rPr lang="en-US" smtClean="0"/>
              <a:t>11/26/2019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0417CF-F5B2-4511-B56F-5E9E50608625}" type="slidenum">
              <a:rPr lang="en-US" smtClean="0"/>
              <a:t>‹#›</a:t>
            </a:fld>
            <a:endParaRPr lang="en-US"/>
          </a:p>
        </p:txBody>
      </p:sp>
    </p:spTree>
    <p:extLst>
      <p:ext uri="{BB962C8B-B14F-4D97-AF65-F5344CB8AC3E}">
        <p14:creationId xmlns:p14="http://schemas.microsoft.com/office/powerpoint/2010/main" val="1502677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F71AF8E-A4EF-45A1-8940-632A30C2613F}" type="datetime1">
              <a:rPr lang="en-US" smtClean="0"/>
              <a:t>11/26/2019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0417CF-F5B2-4511-B56F-5E9E50608625}" type="slidenum">
              <a:rPr lang="en-US" smtClean="0"/>
              <a:t>‹#›</a:t>
            </a:fld>
            <a:endParaRPr lang="en-US"/>
          </a:p>
        </p:txBody>
      </p:sp>
    </p:spTree>
    <p:extLst>
      <p:ext uri="{BB962C8B-B14F-4D97-AF65-F5344CB8AC3E}">
        <p14:creationId xmlns:p14="http://schemas.microsoft.com/office/powerpoint/2010/main" val="354429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91FCCA-E9F4-463E-92EA-C371E9A06785}" type="datetime1">
              <a:rPr lang="en-US" smtClean="0"/>
              <a:t>11/26/2019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0417CF-F5B2-4511-B56F-5E9E50608625}" type="slidenum">
              <a:rPr lang="en-US" smtClean="0"/>
              <a:t>‹#›</a:t>
            </a:fld>
            <a:endParaRPr lang="en-US"/>
          </a:p>
        </p:txBody>
      </p:sp>
    </p:spTree>
    <p:extLst>
      <p:ext uri="{BB962C8B-B14F-4D97-AF65-F5344CB8AC3E}">
        <p14:creationId xmlns:p14="http://schemas.microsoft.com/office/powerpoint/2010/main" val="5080996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18" Type="http://schemas.openxmlformats.org/officeDocument/2006/relationships/theme" Target="../theme/theme3.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17" Type="http://schemas.openxmlformats.org/officeDocument/2006/relationships/slideLayout" Target="../slideLayouts/slideLayout30.xml"/><Relationship Id="rId2" Type="http://schemas.openxmlformats.org/officeDocument/2006/relationships/slideLayout" Target="../slideLayouts/slideLayout15.xml"/><Relationship Id="rId16" Type="http://schemas.openxmlformats.org/officeDocument/2006/relationships/slideLayout" Target="../slideLayouts/slideLayout29.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slideLayout" Target="../slideLayouts/slideLayout2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76200" y="6667870"/>
            <a:ext cx="932156" cy="196788"/>
          </a:xfrm>
          <a:prstGeom prst="rect">
            <a:avLst/>
          </a:prstGeom>
        </p:spPr>
        <p:txBody>
          <a:bodyPr vert="horz" lIns="91440" tIns="45720" rIns="91440" bIns="45720" rtlCol="0" anchor="ctr"/>
          <a:lstStyle>
            <a:lvl1pPr algn="l">
              <a:defRPr sz="900">
                <a:solidFill>
                  <a:schemeClr val="tx1">
                    <a:tint val="75000"/>
                  </a:schemeClr>
                </a:solidFill>
              </a:defRPr>
            </a:lvl1pPr>
          </a:lstStyle>
          <a:p>
            <a:fld id="{BF961233-297F-4981-B225-CFF41103DEBE}" type="datetime1">
              <a:rPr lang="en-US" smtClean="0"/>
              <a:t>11/26/2019</a:t>
            </a:fld>
            <a:endParaRPr lang="en-US" dirty="0"/>
          </a:p>
        </p:txBody>
      </p:sp>
      <p:sp>
        <p:nvSpPr>
          <p:cNvPr id="6" name="Slide Number Placeholder 5"/>
          <p:cNvSpPr>
            <a:spLocks noGrp="1"/>
          </p:cNvSpPr>
          <p:nvPr>
            <p:ph type="sldNum" sz="quarter" idx="4"/>
          </p:nvPr>
        </p:nvSpPr>
        <p:spPr>
          <a:xfrm>
            <a:off x="8610600" y="6629400"/>
            <a:ext cx="533400" cy="228600"/>
          </a:xfrm>
          <a:prstGeom prst="rect">
            <a:avLst/>
          </a:prstGeom>
        </p:spPr>
        <p:txBody>
          <a:bodyPr vert="horz" lIns="91440" tIns="45720" rIns="91440" bIns="45720" rtlCol="0" anchor="ctr"/>
          <a:lstStyle>
            <a:lvl1pPr algn="r">
              <a:defRPr sz="900">
                <a:solidFill>
                  <a:schemeClr val="tx1">
                    <a:tint val="75000"/>
                  </a:schemeClr>
                </a:solidFill>
              </a:defRPr>
            </a:lvl1pPr>
          </a:lstStyle>
          <a:p>
            <a:fld id="{390417CF-F5B2-4511-B56F-5E9E50608625}" type="slidenum">
              <a:rPr lang="en-US" smtClean="0"/>
              <a:pPr/>
              <a:t>‹#›</a:t>
            </a:fld>
            <a:endParaRPr lang="en-US"/>
          </a:p>
        </p:txBody>
      </p:sp>
      <p:pic>
        <p:nvPicPr>
          <p:cNvPr id="7" name="Picture 2" descr="Home"/>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7804484" y="76200"/>
            <a:ext cx="1263316" cy="548640"/>
          </a:xfrm>
          <a:prstGeom prst="rect">
            <a:avLst/>
          </a:prstGeom>
          <a:noFill/>
          <a:extLst>
            <a:ext uri="{909E8E84-426E-40DD-AFC4-6F175D3DCCD1}">
              <a14:hiddenFill xmlns:a14="http://schemas.microsoft.com/office/drawing/2010/main">
                <a:solidFill>
                  <a:srgbClr val="FFFFFF"/>
                </a:solidFill>
              </a14:hiddenFill>
            </a:ext>
          </a:extLst>
        </p:spPr>
      </p:pic>
      <p:cxnSp>
        <p:nvCxnSpPr>
          <p:cNvPr id="9" name="Straight Connector 8"/>
          <p:cNvCxnSpPr/>
          <p:nvPr userDrawn="1"/>
        </p:nvCxnSpPr>
        <p:spPr>
          <a:xfrm flipH="1">
            <a:off x="210844" y="685800"/>
            <a:ext cx="882810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userDrawn="1"/>
        </p:nvSpPr>
        <p:spPr>
          <a:xfrm>
            <a:off x="210844" y="0"/>
            <a:ext cx="6570956" cy="1077218"/>
          </a:xfrm>
          <a:prstGeom prst="rect">
            <a:avLst/>
          </a:prstGeom>
          <a:noFill/>
        </p:spPr>
        <p:txBody>
          <a:bodyPr wrap="square" rtlCol="0">
            <a:spAutoFit/>
          </a:bodyPr>
          <a:lstStyle/>
          <a:p>
            <a:r>
              <a:rPr lang="en-US" sz="2000" b="1" dirty="0" smtClean="0">
                <a:latin typeface="Arial" panose="020B0604020202020204" pitchFamily="34" charset="0"/>
                <a:cs typeface="Arial" panose="020B0604020202020204" pitchFamily="34" charset="0"/>
              </a:rPr>
              <a:t>Chapter </a:t>
            </a:r>
            <a:r>
              <a:rPr lang="en-US" sz="2000" b="1" dirty="0" smtClean="0">
                <a:latin typeface="Arial" panose="020B0604020202020204" pitchFamily="34" charset="0"/>
                <a:cs typeface="Arial" panose="020B0604020202020204" pitchFamily="34" charset="0"/>
              </a:rPr>
              <a:t>6:</a:t>
            </a:r>
            <a:endParaRPr lang="en-US" sz="2000" b="1" dirty="0" smtClean="0">
              <a:latin typeface="Arial" panose="020B0604020202020204" pitchFamily="34" charset="0"/>
              <a:cs typeface="Arial" panose="020B0604020202020204" pitchFamily="34" charset="0"/>
            </a:endParaRPr>
          </a:p>
          <a:p>
            <a:r>
              <a:rPr lang="en-US" sz="2000" b="1" dirty="0" smtClean="0">
                <a:latin typeface="Arial" panose="020B0604020202020204" pitchFamily="34" charset="0"/>
                <a:cs typeface="Arial" panose="020B0604020202020204" pitchFamily="34" charset="0"/>
              </a:rPr>
              <a:t>Internal</a:t>
            </a:r>
            <a:r>
              <a:rPr lang="en-US" sz="2000" b="1" baseline="0" dirty="0" smtClean="0">
                <a:latin typeface="Arial" panose="020B0604020202020204" pitchFamily="34" charset="0"/>
                <a:cs typeface="Arial" panose="020B0604020202020204" pitchFamily="34" charset="0"/>
              </a:rPr>
              <a:t> Combustion Engine Testing</a:t>
            </a:r>
            <a:endParaRPr lang="en-US" sz="2000" b="1" dirty="0" smtClean="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p:txBody>
      </p:sp>
      <p:sp>
        <p:nvSpPr>
          <p:cNvPr id="2" name="TextBox 1"/>
          <p:cNvSpPr txBox="1"/>
          <p:nvPr userDrawn="1"/>
        </p:nvSpPr>
        <p:spPr>
          <a:xfrm>
            <a:off x="4123678" y="6624447"/>
            <a:ext cx="1371600"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smtClean="0">
                <a:solidFill>
                  <a:schemeClr val="bg1">
                    <a:lumMod val="50000"/>
                  </a:schemeClr>
                </a:solidFill>
              </a:rPr>
              <a:t>Dr. Mohammad </a:t>
            </a:r>
            <a:r>
              <a:rPr lang="en-US" sz="900" dirty="0" err="1" smtClean="0">
                <a:solidFill>
                  <a:schemeClr val="bg1">
                    <a:lumMod val="50000"/>
                  </a:schemeClr>
                </a:solidFill>
              </a:rPr>
              <a:t>Karaeen</a:t>
            </a:r>
            <a:endParaRPr lang="en-US" sz="900" dirty="0" smtClean="0">
              <a:solidFill>
                <a:schemeClr val="bg1">
                  <a:lumMod val="50000"/>
                </a:schemeClr>
              </a:solidFill>
            </a:endParaRPr>
          </a:p>
        </p:txBody>
      </p:sp>
    </p:spTree>
    <p:extLst>
      <p:ext uri="{BB962C8B-B14F-4D97-AF65-F5344CB8AC3E}">
        <p14:creationId xmlns:p14="http://schemas.microsoft.com/office/powerpoint/2010/main" val="2224524183"/>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76200" y="6667870"/>
            <a:ext cx="932156" cy="196788"/>
          </a:xfrm>
          <a:prstGeom prst="rect">
            <a:avLst/>
          </a:prstGeom>
        </p:spPr>
        <p:txBody>
          <a:bodyPr vert="horz" lIns="91440" tIns="45720" rIns="91440" bIns="45720" rtlCol="0" anchor="ctr"/>
          <a:lstStyle>
            <a:lvl1pPr algn="l">
              <a:defRPr sz="900">
                <a:solidFill>
                  <a:schemeClr val="tx1">
                    <a:tint val="75000"/>
                  </a:schemeClr>
                </a:solidFill>
              </a:defRPr>
            </a:lvl1pPr>
          </a:lstStyle>
          <a:p>
            <a:fld id="{7D2BF87A-38BB-40B5-9F8C-2765B827E336}" type="datetime1">
              <a:rPr lang="en-US" smtClean="0"/>
              <a:t>11/26/2019</a:t>
            </a:fld>
            <a:endParaRPr lang="en-US" dirty="0"/>
          </a:p>
        </p:txBody>
      </p:sp>
      <p:sp>
        <p:nvSpPr>
          <p:cNvPr id="5" name="Footer Placeholder 4"/>
          <p:cNvSpPr>
            <a:spLocks noGrp="1"/>
          </p:cNvSpPr>
          <p:nvPr>
            <p:ph type="ftr" sz="quarter" idx="3"/>
          </p:nvPr>
        </p:nvSpPr>
        <p:spPr>
          <a:xfrm>
            <a:off x="2667000" y="6629400"/>
            <a:ext cx="2895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629400"/>
            <a:ext cx="533400" cy="228600"/>
          </a:xfrm>
          <a:prstGeom prst="rect">
            <a:avLst/>
          </a:prstGeom>
        </p:spPr>
        <p:txBody>
          <a:bodyPr vert="horz" lIns="91440" tIns="45720" rIns="91440" bIns="45720" rtlCol="0" anchor="ctr"/>
          <a:lstStyle>
            <a:lvl1pPr algn="r">
              <a:defRPr sz="900">
                <a:solidFill>
                  <a:schemeClr val="tx1">
                    <a:tint val="75000"/>
                  </a:schemeClr>
                </a:solidFill>
              </a:defRPr>
            </a:lvl1pPr>
          </a:lstStyle>
          <a:p>
            <a:fld id="{390417CF-F5B2-4511-B56F-5E9E50608625}" type="slidenum">
              <a:rPr lang="en-US" smtClean="0"/>
              <a:pPr/>
              <a:t>‹#›</a:t>
            </a:fld>
            <a:endParaRPr lang="en-US"/>
          </a:p>
        </p:txBody>
      </p:sp>
    </p:spTree>
    <p:extLst>
      <p:ext uri="{BB962C8B-B14F-4D97-AF65-F5344CB8AC3E}">
        <p14:creationId xmlns:p14="http://schemas.microsoft.com/office/powerpoint/2010/main" val="2620213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76200" y="6667870"/>
            <a:ext cx="932156" cy="196788"/>
          </a:xfrm>
          <a:prstGeom prst="rect">
            <a:avLst/>
          </a:prstGeom>
        </p:spPr>
        <p:txBody>
          <a:bodyPr vert="horz" lIns="91440" tIns="45720" rIns="91440" bIns="45720" rtlCol="0" anchor="ctr"/>
          <a:lstStyle>
            <a:lvl1pPr algn="l">
              <a:defRPr sz="900">
                <a:solidFill>
                  <a:schemeClr val="tx1">
                    <a:tint val="75000"/>
                  </a:schemeClr>
                </a:solidFill>
              </a:defRPr>
            </a:lvl1pPr>
          </a:lstStyle>
          <a:p>
            <a:fld id="{C0AB2D21-C76B-48A1-AA60-A118CE7FD7EA}" type="datetime1">
              <a:rPr lang="en-US" smtClean="0">
                <a:solidFill>
                  <a:prstClr val="black">
                    <a:tint val="75000"/>
                  </a:prstClr>
                </a:solidFill>
              </a:rPr>
              <a:t>11/26/2019</a:t>
            </a:fld>
            <a:endParaRPr lang="en-US" dirty="0">
              <a:solidFill>
                <a:prstClr val="black">
                  <a:tint val="75000"/>
                </a:prstClr>
              </a:solidFill>
            </a:endParaRPr>
          </a:p>
        </p:txBody>
      </p:sp>
      <p:sp>
        <p:nvSpPr>
          <p:cNvPr id="5" name="Footer Placeholder 4"/>
          <p:cNvSpPr>
            <a:spLocks noGrp="1"/>
          </p:cNvSpPr>
          <p:nvPr>
            <p:ph type="ftr" sz="quarter" idx="3"/>
          </p:nvPr>
        </p:nvSpPr>
        <p:spPr>
          <a:xfrm>
            <a:off x="2667000" y="6629400"/>
            <a:ext cx="2895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8610600" y="6629400"/>
            <a:ext cx="533400" cy="228600"/>
          </a:xfrm>
          <a:prstGeom prst="rect">
            <a:avLst/>
          </a:prstGeom>
        </p:spPr>
        <p:txBody>
          <a:bodyPr vert="horz" lIns="91440" tIns="45720" rIns="91440" bIns="45720" rtlCol="0" anchor="ctr"/>
          <a:lstStyle>
            <a:lvl1pPr algn="r">
              <a:defRPr sz="900">
                <a:solidFill>
                  <a:schemeClr val="tx1">
                    <a:tint val="75000"/>
                  </a:schemeClr>
                </a:solidFill>
              </a:defRPr>
            </a:lvl1pPr>
          </a:lstStyle>
          <a:p>
            <a:fld id="{390417CF-F5B2-4511-B56F-5E9E5060862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3860206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279772D-7028-47D9-8185-706E5AD2C899}" type="datetime1">
              <a:rPr lang="en-US" smtClean="0"/>
              <a:t>11/26/2019</a:t>
            </a:fld>
            <a:endParaRPr lang="en-US"/>
          </a:p>
        </p:txBody>
      </p:sp>
      <p:sp>
        <p:nvSpPr>
          <p:cNvPr id="6" name="Slide Number Placeholder 5"/>
          <p:cNvSpPr>
            <a:spLocks noGrp="1"/>
          </p:cNvSpPr>
          <p:nvPr>
            <p:ph type="sldNum" sz="quarter" idx="12"/>
          </p:nvPr>
        </p:nvSpPr>
        <p:spPr/>
        <p:txBody>
          <a:bodyPr/>
          <a:lstStyle/>
          <a:p>
            <a:fld id="{390417CF-F5B2-4511-B56F-5E9E50608625}" type="slidenum">
              <a:rPr lang="en-US" smtClean="0"/>
              <a:t>1</a:t>
            </a:fld>
            <a:endParaRPr lang="en-US" dirty="0"/>
          </a:p>
        </p:txBody>
      </p:sp>
      <p:pic>
        <p:nvPicPr>
          <p:cNvPr id="1032" name="Picture 8" descr="Ho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62362" y="123764"/>
            <a:ext cx="1666875" cy="72390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533400" y="1066800"/>
            <a:ext cx="8001000" cy="1077218"/>
          </a:xfrm>
          <a:prstGeom prst="rect">
            <a:avLst/>
          </a:prstGeom>
          <a:noFill/>
        </p:spPr>
        <p:txBody>
          <a:bodyPr wrap="square" rtlCol="0">
            <a:spAutoFit/>
          </a:bodyPr>
          <a:lstStyle/>
          <a:p>
            <a:pPr algn="ctr"/>
            <a:r>
              <a:rPr lang="en-US" sz="3200" b="1" dirty="0" smtClean="0"/>
              <a:t>Internal Combustion Engines </a:t>
            </a:r>
            <a:endParaRPr lang="en-US" sz="3200" b="1" dirty="0"/>
          </a:p>
          <a:p>
            <a:pPr algn="ctr"/>
            <a:r>
              <a:rPr lang="en-US" sz="3200" b="1" dirty="0" smtClean="0"/>
              <a:t> ENME 535</a:t>
            </a:r>
          </a:p>
        </p:txBody>
      </p:sp>
      <p:sp>
        <p:nvSpPr>
          <p:cNvPr id="13" name="Rectangle 12"/>
          <p:cNvSpPr/>
          <p:nvPr/>
        </p:nvSpPr>
        <p:spPr>
          <a:xfrm>
            <a:off x="1905000" y="2133600"/>
            <a:ext cx="6324600" cy="400110"/>
          </a:xfrm>
          <a:prstGeom prst="rect">
            <a:avLst/>
          </a:prstGeom>
        </p:spPr>
        <p:txBody>
          <a:bodyPr wrap="square">
            <a:spAutoFit/>
          </a:bodyPr>
          <a:lstStyle/>
          <a:p>
            <a:r>
              <a:rPr lang="en-US" sz="2000" b="1" dirty="0"/>
              <a:t>Department of Mechanical and Mechatronics Engineering</a:t>
            </a:r>
          </a:p>
        </p:txBody>
      </p:sp>
      <p:sp>
        <p:nvSpPr>
          <p:cNvPr id="14" name="TextBox 13"/>
          <p:cNvSpPr txBox="1"/>
          <p:nvPr/>
        </p:nvSpPr>
        <p:spPr>
          <a:xfrm>
            <a:off x="3200400" y="2800290"/>
            <a:ext cx="3168073" cy="400110"/>
          </a:xfrm>
          <a:prstGeom prst="rect">
            <a:avLst/>
          </a:prstGeom>
          <a:noFill/>
        </p:spPr>
        <p:txBody>
          <a:bodyPr wrap="square" rtlCol="0">
            <a:spAutoFit/>
          </a:bodyPr>
          <a:lstStyle/>
          <a:p>
            <a:r>
              <a:rPr lang="en-US" sz="2000" b="1" dirty="0" smtClean="0"/>
              <a:t>Dr. Mohammad </a:t>
            </a:r>
            <a:r>
              <a:rPr lang="en-US" sz="2000" b="1" dirty="0" err="1" smtClean="0"/>
              <a:t>Karaeen</a:t>
            </a:r>
            <a:endParaRPr lang="en-US" sz="2000" b="1" dirty="0"/>
          </a:p>
        </p:txBody>
      </p:sp>
      <p:sp>
        <p:nvSpPr>
          <p:cNvPr id="15" name="Rectangle 14"/>
          <p:cNvSpPr/>
          <p:nvPr/>
        </p:nvSpPr>
        <p:spPr>
          <a:xfrm>
            <a:off x="533400" y="3538954"/>
            <a:ext cx="7696200" cy="1211614"/>
          </a:xfrm>
          <a:prstGeom prst="rect">
            <a:avLst/>
          </a:prstGeom>
        </p:spPr>
        <p:txBody>
          <a:bodyPr wrap="square">
            <a:spAutoFit/>
          </a:bodyPr>
          <a:lstStyle/>
          <a:p>
            <a:pPr lvl="0" algn="ctr">
              <a:lnSpc>
                <a:spcPct val="115000"/>
              </a:lnSpc>
              <a:spcAft>
                <a:spcPts val="1000"/>
              </a:spcAft>
            </a:pPr>
            <a:r>
              <a:rPr lang="en-US" sz="2800" b="1" dirty="0" smtClean="0">
                <a:latin typeface="Century" panose="02040604050505020304" pitchFamily="18" charset="0"/>
                <a:ea typeface="Times New Roman" panose="02020603050405020304" pitchFamily="18" charset="0"/>
                <a:cs typeface="Times New Roman" panose="02020603050405020304" pitchFamily="18" charset="0"/>
              </a:rPr>
              <a:t>Chapter 6</a:t>
            </a:r>
          </a:p>
          <a:p>
            <a:pPr lvl="0" algn="ctr">
              <a:lnSpc>
                <a:spcPct val="115000"/>
              </a:lnSpc>
              <a:spcAft>
                <a:spcPts val="1000"/>
              </a:spcAft>
            </a:pPr>
            <a:r>
              <a:rPr lang="en-US" sz="2800" b="1" dirty="0">
                <a:latin typeface="Adobe Ming Std L" panose="02020300000000000000" pitchFamily="18" charset="-128"/>
                <a:ea typeface="Adobe Ming Std L" panose="02020300000000000000" pitchFamily="18" charset="-128"/>
              </a:rPr>
              <a:t>TESTING </a:t>
            </a:r>
            <a:r>
              <a:rPr lang="en-US" sz="2800" b="1" dirty="0" smtClean="0">
                <a:latin typeface="Adobe Ming Std L" panose="02020300000000000000" pitchFamily="18" charset="-128"/>
                <a:ea typeface="Adobe Ming Std L" panose="02020300000000000000" pitchFamily="18" charset="-128"/>
              </a:rPr>
              <a:t>AND </a:t>
            </a:r>
            <a:r>
              <a:rPr lang="en-US" sz="2800" b="1" dirty="0">
                <a:latin typeface="Adobe Ming Std L" panose="02020300000000000000" pitchFamily="18" charset="-128"/>
                <a:ea typeface="Adobe Ming Std L" panose="02020300000000000000" pitchFamily="18" charset="-128"/>
              </a:rPr>
              <a:t>PERFORMANCE OF ICE</a:t>
            </a:r>
            <a:endParaRPr lang="en-US" sz="2800" b="1" dirty="0" smtClean="0">
              <a:latin typeface="Adobe Ming Std L" panose="02020300000000000000" pitchFamily="18" charset="-128"/>
              <a:ea typeface="Adobe Ming Std L" panose="02020300000000000000" pitchFamily="18" charset="-128"/>
              <a:cs typeface="Times New Roman" panose="02020603050405020304" pitchFamily="18" charset="0"/>
            </a:endParaRPr>
          </a:p>
        </p:txBody>
      </p:sp>
    </p:spTree>
    <p:extLst>
      <p:ext uri="{BB962C8B-B14F-4D97-AF65-F5344CB8AC3E}">
        <p14:creationId xmlns:p14="http://schemas.microsoft.com/office/powerpoint/2010/main" val="552394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229600" cy="5867400"/>
          </a:xfrm>
        </p:spPr>
        <p:txBody>
          <a:bodyPr>
            <a:normAutofit fontScale="92500"/>
          </a:bodyPr>
          <a:lstStyle/>
          <a:p>
            <a:pPr marL="0" indent="0">
              <a:buNone/>
            </a:pPr>
            <a:r>
              <a:rPr lang="en-US" dirty="0">
                <a:latin typeface="Arial" panose="020B0604020202020204" pitchFamily="34" charset="0"/>
                <a:cs typeface="Arial" panose="020B0604020202020204" pitchFamily="34" charset="0"/>
              </a:rPr>
              <a:t> </a:t>
            </a:r>
            <a:r>
              <a:rPr lang="en-US" b="1" dirty="0" smtClean="0">
                <a:latin typeface="Arial" panose="020B0604020202020204" pitchFamily="34" charset="0"/>
                <a:cs typeface="Arial" panose="020B0604020202020204" pitchFamily="34" charset="0"/>
              </a:rPr>
              <a:t>4.Willan’s </a:t>
            </a:r>
            <a:r>
              <a:rPr lang="en-US" b="1" dirty="0">
                <a:latin typeface="Arial" panose="020B0604020202020204" pitchFamily="34" charset="0"/>
                <a:cs typeface="Arial" panose="020B0604020202020204" pitchFamily="34" charset="0"/>
              </a:rPr>
              <a:t>Line:</a:t>
            </a:r>
          </a:p>
          <a:p>
            <a:pPr marL="0" indent="0" algn="just">
              <a:buNone/>
            </a:pPr>
            <a:r>
              <a:rPr lang="en-US" dirty="0">
                <a:latin typeface="Arial" panose="020B0604020202020204" pitchFamily="34" charset="0"/>
                <a:cs typeface="Arial" panose="020B0604020202020204" pitchFamily="34" charset="0"/>
              </a:rPr>
              <a:t>This method is applicable to C.I.E only, because this type of engines has nearly linear relationship between </a:t>
            </a:r>
            <a:r>
              <a:rPr lang="en-US" dirty="0" err="1">
                <a:latin typeface="Arial" panose="020B0604020202020204" pitchFamily="34" charset="0"/>
                <a:cs typeface="Arial" panose="020B0604020202020204" pitchFamily="34" charset="0"/>
              </a:rPr>
              <a:t>b.p</a:t>
            </a:r>
            <a:r>
              <a:rPr lang="en-US" dirty="0">
                <a:latin typeface="Arial" panose="020B0604020202020204" pitchFamily="34" charset="0"/>
                <a:cs typeface="Arial" panose="020B0604020202020204" pitchFamily="34" charset="0"/>
              </a:rPr>
              <a:t> &amp; fuel consumption.</a:t>
            </a:r>
          </a:p>
          <a:p>
            <a:pPr marL="0" indent="0" algn="just">
              <a:buNone/>
            </a:pPr>
            <a:r>
              <a:rPr lang="en-US" sz="3600" dirty="0"/>
              <a:t>At constant engine speed the load is reduced in increments and corresponding </a:t>
            </a:r>
            <a:r>
              <a:rPr lang="en-US" sz="3600" dirty="0" err="1"/>
              <a:t>b.p</a:t>
            </a:r>
            <a:r>
              <a:rPr lang="en-US" sz="3600" dirty="0"/>
              <a:t> is in the figure</a:t>
            </a:r>
            <a:r>
              <a:rPr lang="en-US" sz="3600" dirty="0" smtClean="0"/>
              <a:t>.</a:t>
            </a:r>
          </a:p>
          <a:p>
            <a:r>
              <a:rPr lang="en-US" sz="3600" dirty="0"/>
              <a:t>The graph drawn called the “</a:t>
            </a:r>
            <a:r>
              <a:rPr lang="en-US" sz="3600" dirty="0" err="1"/>
              <a:t>Willan’s</a:t>
            </a:r>
            <a:r>
              <a:rPr lang="en-US" sz="3600" dirty="0"/>
              <a:t> line” as in steam engines. </a:t>
            </a:r>
          </a:p>
          <a:p>
            <a:r>
              <a:rPr lang="en-US" sz="3600" dirty="0"/>
              <a:t>This line is extrapolated back to cut the </a:t>
            </a:r>
            <a:r>
              <a:rPr lang="en-US" sz="3600" dirty="0" err="1"/>
              <a:t>b.p</a:t>
            </a:r>
            <a:r>
              <a:rPr lang="en-US" sz="3600" dirty="0"/>
              <a:t> axis at point A.</a:t>
            </a:r>
          </a:p>
          <a:p>
            <a:pPr marL="0" indent="0" algn="just">
              <a:buNone/>
            </a:pPr>
            <a:endParaRPr lang="en-US" sz="3600" dirty="0"/>
          </a:p>
          <a:p>
            <a:pPr marL="0" indent="0">
              <a:buNone/>
            </a:pPr>
            <a:endParaRPr lang="en-US" dirty="0"/>
          </a:p>
        </p:txBody>
      </p:sp>
      <p:sp>
        <p:nvSpPr>
          <p:cNvPr id="3" name="Date Placeholder 2"/>
          <p:cNvSpPr>
            <a:spLocks noGrp="1"/>
          </p:cNvSpPr>
          <p:nvPr>
            <p:ph type="dt" sz="half" idx="10"/>
          </p:nvPr>
        </p:nvSpPr>
        <p:spPr/>
        <p:txBody>
          <a:bodyPr/>
          <a:lstStyle/>
          <a:p>
            <a:fld id="{2135BA12-F86A-4139-8CD3-1BE8A6231DC0}" type="datetime1">
              <a:rPr lang="en-US" smtClean="0"/>
              <a:t>11/26/2019</a:t>
            </a:fld>
            <a:endParaRPr lang="en-US"/>
          </a:p>
        </p:txBody>
      </p:sp>
      <p:sp>
        <p:nvSpPr>
          <p:cNvPr id="4" name="Slide Number Placeholder 3"/>
          <p:cNvSpPr>
            <a:spLocks noGrp="1"/>
          </p:cNvSpPr>
          <p:nvPr>
            <p:ph type="sldNum" sz="quarter" idx="12"/>
          </p:nvPr>
        </p:nvSpPr>
        <p:spPr>
          <a:xfrm>
            <a:off x="8610600" y="6705600"/>
            <a:ext cx="533400" cy="228600"/>
          </a:xfrm>
        </p:spPr>
        <p:txBody>
          <a:bodyPr/>
          <a:lstStyle/>
          <a:p>
            <a:fld id="{390417CF-F5B2-4511-B56F-5E9E50608625}" type="slidenum">
              <a:rPr lang="en-US" smtClean="0"/>
              <a:t>10</a:t>
            </a:fld>
            <a:endParaRPr lang="en-US"/>
          </a:p>
        </p:txBody>
      </p:sp>
    </p:spTree>
    <p:extLst>
      <p:ext uri="{BB962C8B-B14F-4D97-AF65-F5344CB8AC3E}">
        <p14:creationId xmlns:p14="http://schemas.microsoft.com/office/powerpoint/2010/main" val="29986946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978230" y="762000"/>
            <a:ext cx="7401958" cy="4267200"/>
          </a:xfrm>
        </p:spPr>
      </p:pic>
      <p:sp>
        <p:nvSpPr>
          <p:cNvPr id="3" name="Date Placeholder 2"/>
          <p:cNvSpPr>
            <a:spLocks noGrp="1"/>
          </p:cNvSpPr>
          <p:nvPr>
            <p:ph type="dt" sz="half" idx="10"/>
          </p:nvPr>
        </p:nvSpPr>
        <p:spPr/>
        <p:txBody>
          <a:bodyPr/>
          <a:lstStyle/>
          <a:p>
            <a:fld id="{2135BA12-F86A-4139-8CD3-1BE8A6231DC0}" type="datetime1">
              <a:rPr lang="en-US" smtClean="0"/>
              <a:t>11/26/2019</a:t>
            </a:fld>
            <a:endParaRPr lang="en-US"/>
          </a:p>
        </p:txBody>
      </p:sp>
      <p:sp>
        <p:nvSpPr>
          <p:cNvPr id="4" name="Slide Number Placeholder 3"/>
          <p:cNvSpPr>
            <a:spLocks noGrp="1"/>
          </p:cNvSpPr>
          <p:nvPr>
            <p:ph type="sldNum" sz="quarter" idx="12"/>
          </p:nvPr>
        </p:nvSpPr>
        <p:spPr/>
        <p:txBody>
          <a:bodyPr/>
          <a:lstStyle/>
          <a:p>
            <a:fld id="{390417CF-F5B2-4511-B56F-5E9E50608625}" type="slidenum">
              <a:rPr lang="en-US" smtClean="0"/>
              <a:t>11</a:t>
            </a:fld>
            <a:endParaRPr lang="en-US"/>
          </a:p>
        </p:txBody>
      </p:sp>
      <p:sp>
        <p:nvSpPr>
          <p:cNvPr id="6" name="TextBox 5"/>
          <p:cNvSpPr txBox="1"/>
          <p:nvPr/>
        </p:nvSpPr>
        <p:spPr>
          <a:xfrm>
            <a:off x="640609" y="5227381"/>
            <a:ext cx="8077200" cy="1661993"/>
          </a:xfrm>
          <a:prstGeom prst="rect">
            <a:avLst/>
          </a:prstGeom>
          <a:noFill/>
        </p:spPr>
        <p:txBody>
          <a:bodyPr wrap="square" rtlCol="0">
            <a:spAutoFit/>
          </a:bodyPr>
          <a:lstStyle/>
          <a:p>
            <a:pPr algn="just"/>
            <a:r>
              <a:rPr lang="en-US" sz="2800" dirty="0" smtClean="0"/>
              <a:t>OA </a:t>
            </a:r>
            <a:r>
              <a:rPr lang="en-US" sz="2800" dirty="0" smtClean="0"/>
              <a:t>is the power loss of the engine at that speed.</a:t>
            </a:r>
          </a:p>
          <a:p>
            <a:pPr algn="just"/>
            <a:r>
              <a:rPr lang="en-US" sz="2800" dirty="0"/>
              <a:t>The disadvantage of this method is that </a:t>
            </a:r>
            <a:r>
              <a:rPr lang="en-US" sz="2800" dirty="0" smtClean="0"/>
              <a:t>fuel </a:t>
            </a:r>
            <a:r>
              <a:rPr lang="en-US" sz="2800" dirty="0"/>
              <a:t>relation between </a:t>
            </a:r>
            <a:r>
              <a:rPr lang="en-US" sz="2800" dirty="0" err="1"/>
              <a:t>b.p</a:t>
            </a:r>
            <a:r>
              <a:rPr lang="en-US" sz="2800" dirty="0"/>
              <a:t> and fuel consumption is not straight line.</a:t>
            </a:r>
          </a:p>
          <a:p>
            <a:endParaRPr lang="en-US" dirty="0"/>
          </a:p>
        </p:txBody>
      </p:sp>
    </p:spTree>
    <p:extLst>
      <p:ext uri="{BB962C8B-B14F-4D97-AF65-F5344CB8AC3E}">
        <p14:creationId xmlns:p14="http://schemas.microsoft.com/office/powerpoint/2010/main" val="11563786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838200"/>
            <a:ext cx="8229600" cy="4953000"/>
          </a:xfrm>
        </p:spPr>
        <p:txBody>
          <a:bodyPr>
            <a:normAutofit fontScale="92500" lnSpcReduction="20000"/>
          </a:bodyPr>
          <a:lstStyle/>
          <a:p>
            <a:pPr marL="0" indent="0">
              <a:buNone/>
            </a:pPr>
            <a:r>
              <a:rPr lang="en-US" sz="3900" b="1" u="sng" dirty="0">
                <a:latin typeface="Arial" panose="020B0604020202020204" pitchFamily="34" charset="0"/>
                <a:ea typeface="Adobe Ming Std L" panose="02020300000000000000" pitchFamily="18" charset="-128"/>
                <a:cs typeface="Arial" panose="020B0604020202020204" pitchFamily="34" charset="0"/>
              </a:rPr>
              <a:t>6.1 </a:t>
            </a:r>
            <a:r>
              <a:rPr lang="en-US" sz="3900" b="1" u="sng" dirty="0" smtClean="0">
                <a:latin typeface="Arial" panose="020B0604020202020204" pitchFamily="34" charset="0"/>
                <a:ea typeface="Adobe Ming Std L" panose="02020300000000000000" pitchFamily="18" charset="-128"/>
                <a:cs typeface="Arial" panose="020B0604020202020204" pitchFamily="34" charset="0"/>
              </a:rPr>
              <a:t>Measurements </a:t>
            </a:r>
            <a:r>
              <a:rPr lang="en-US" sz="3900" b="1" u="sng" dirty="0">
                <a:latin typeface="Arial" panose="020B0604020202020204" pitchFamily="34" charset="0"/>
                <a:ea typeface="Adobe Ming Std L" panose="02020300000000000000" pitchFamily="18" charset="-128"/>
                <a:cs typeface="Arial" panose="020B0604020202020204" pitchFamily="34" charset="0"/>
              </a:rPr>
              <a:t>of air/fuel </a:t>
            </a:r>
            <a:r>
              <a:rPr lang="en-US" sz="3900" b="1" u="sng" dirty="0" smtClean="0">
                <a:latin typeface="Arial" panose="020B0604020202020204" pitchFamily="34" charset="0"/>
                <a:ea typeface="Adobe Ming Std L" panose="02020300000000000000" pitchFamily="18" charset="-128"/>
                <a:cs typeface="Arial" panose="020B0604020202020204" pitchFamily="34" charset="0"/>
              </a:rPr>
              <a:t>ratio</a:t>
            </a:r>
          </a:p>
          <a:p>
            <a:pPr marL="0" indent="0" algn="just">
              <a:buNone/>
            </a:pPr>
            <a:r>
              <a:rPr lang="en-US" sz="4400" dirty="0" smtClean="0"/>
              <a:t>The </a:t>
            </a:r>
            <a:r>
              <a:rPr lang="en-US" sz="4400" dirty="0"/>
              <a:t>practical </a:t>
            </a:r>
            <a:r>
              <a:rPr lang="en-US" sz="4400" dirty="0" smtClean="0"/>
              <a:t>determination of </a:t>
            </a:r>
            <a:r>
              <a:rPr lang="en-US" sz="4400" dirty="0"/>
              <a:t>the air/fuel </a:t>
            </a:r>
            <a:r>
              <a:rPr lang="en-US" sz="4400" dirty="0" smtClean="0"/>
              <a:t>ratio</a:t>
            </a:r>
            <a:r>
              <a:rPr lang="en-US" sz="4400" dirty="0"/>
              <a:t> consists of</a:t>
            </a:r>
            <a:r>
              <a:rPr lang="en-US" sz="4400" dirty="0" smtClean="0"/>
              <a:t>  </a:t>
            </a:r>
            <a:r>
              <a:rPr lang="en-US" sz="4400" dirty="0"/>
              <a:t>measuring </a:t>
            </a:r>
            <a:r>
              <a:rPr lang="en-US" sz="4400" dirty="0" smtClean="0"/>
              <a:t>the rate at which </a:t>
            </a:r>
            <a:r>
              <a:rPr lang="en-US" sz="4400" dirty="0"/>
              <a:t>air and </a:t>
            </a:r>
            <a:r>
              <a:rPr lang="en-US" sz="4400" dirty="0" smtClean="0"/>
              <a:t>fuel </a:t>
            </a:r>
            <a:r>
              <a:rPr lang="en-US" sz="4400" dirty="0"/>
              <a:t>are consumed </a:t>
            </a:r>
            <a:r>
              <a:rPr lang="en-US" sz="4400" dirty="0" smtClean="0"/>
              <a:t>by the </a:t>
            </a:r>
            <a:r>
              <a:rPr lang="en-US" sz="4400" dirty="0"/>
              <a:t>engine</a:t>
            </a:r>
            <a:r>
              <a:rPr lang="en-US" sz="4400" dirty="0" smtClean="0"/>
              <a:t>.</a:t>
            </a:r>
          </a:p>
          <a:p>
            <a:pPr marL="0" indent="0" algn="just">
              <a:buNone/>
            </a:pPr>
            <a:endParaRPr lang="en-US" sz="4400" dirty="0" smtClean="0"/>
          </a:p>
          <a:p>
            <a:pPr marL="0" indent="0" algn="just">
              <a:buNone/>
            </a:pPr>
            <a:r>
              <a:rPr lang="en-US" sz="4400" dirty="0" smtClean="0"/>
              <a:t>Fuel </a:t>
            </a:r>
            <a:r>
              <a:rPr lang="en-US" sz="4400" dirty="0"/>
              <a:t>can be measured by </a:t>
            </a:r>
            <a:r>
              <a:rPr lang="en-US" sz="4400" dirty="0" smtClean="0"/>
              <a:t>s</a:t>
            </a:r>
            <a:r>
              <a:rPr lang="en-US" sz="4400" dirty="0"/>
              <a:t>e</a:t>
            </a:r>
            <a:r>
              <a:rPr lang="en-US" sz="4400" dirty="0" smtClean="0"/>
              <a:t>veral means such as flow meters or  calibrated glasses </a:t>
            </a:r>
            <a:r>
              <a:rPr lang="en-US" sz="4400" dirty="0"/>
              <a:t>etc. </a:t>
            </a:r>
            <a:endParaRPr lang="en-US" sz="4400" dirty="0" smtClean="0"/>
          </a:p>
        </p:txBody>
      </p:sp>
      <p:sp>
        <p:nvSpPr>
          <p:cNvPr id="3" name="Date Placeholder 2"/>
          <p:cNvSpPr>
            <a:spLocks noGrp="1"/>
          </p:cNvSpPr>
          <p:nvPr>
            <p:ph type="dt" sz="half" idx="10"/>
          </p:nvPr>
        </p:nvSpPr>
        <p:spPr/>
        <p:txBody>
          <a:bodyPr/>
          <a:lstStyle/>
          <a:p>
            <a:fld id="{2135BA12-F86A-4139-8CD3-1BE8A6231DC0}" type="datetime1">
              <a:rPr lang="en-US" smtClean="0"/>
              <a:t>11/26/2019</a:t>
            </a:fld>
            <a:endParaRPr lang="en-US"/>
          </a:p>
        </p:txBody>
      </p:sp>
      <p:sp>
        <p:nvSpPr>
          <p:cNvPr id="4" name="Slide Number Placeholder 3"/>
          <p:cNvSpPr>
            <a:spLocks noGrp="1"/>
          </p:cNvSpPr>
          <p:nvPr>
            <p:ph type="sldNum" sz="quarter" idx="12"/>
          </p:nvPr>
        </p:nvSpPr>
        <p:spPr/>
        <p:txBody>
          <a:bodyPr/>
          <a:lstStyle/>
          <a:p>
            <a:fld id="{390417CF-F5B2-4511-B56F-5E9E50608625}" type="slidenum">
              <a:rPr lang="en-US" smtClean="0"/>
              <a:t>2</a:t>
            </a:fld>
            <a:endParaRPr lang="en-US"/>
          </a:p>
        </p:txBody>
      </p:sp>
    </p:spTree>
    <p:extLst>
      <p:ext uri="{BB962C8B-B14F-4D97-AF65-F5344CB8AC3E}">
        <p14:creationId xmlns:p14="http://schemas.microsoft.com/office/powerpoint/2010/main" val="35764042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685801"/>
            <a:ext cx="8534400" cy="2590799"/>
          </a:xfrm>
        </p:spPr>
        <p:txBody>
          <a:bodyPr>
            <a:noAutofit/>
          </a:bodyPr>
          <a:lstStyle/>
          <a:p>
            <a:pPr marL="0" indent="0" algn="just">
              <a:buNone/>
            </a:pPr>
            <a:r>
              <a:rPr lang="en-US" dirty="0">
                <a:latin typeface="Arial" panose="020B0604020202020204" pitchFamily="34" charset="0"/>
                <a:ea typeface="Adobe Myungjo Std M" panose="02020600000000000000" pitchFamily="18" charset="-128"/>
                <a:cs typeface="Arial" panose="020B0604020202020204" pitchFamily="34" charset="0"/>
              </a:rPr>
              <a:t>Air flow </a:t>
            </a:r>
            <a:r>
              <a:rPr lang="en-US" dirty="0" smtClean="0">
                <a:latin typeface="Arial" panose="020B0604020202020204" pitchFamily="34" charset="0"/>
                <a:ea typeface="Adobe Myungjo Std M" panose="02020600000000000000" pitchFamily="18" charset="-128"/>
                <a:cs typeface="Arial" panose="020B0604020202020204" pitchFamily="34" charset="0"/>
              </a:rPr>
              <a:t>is </a:t>
            </a:r>
            <a:r>
              <a:rPr lang="en-US" dirty="0" smtClean="0">
                <a:latin typeface="Arial" panose="020B0604020202020204" pitchFamily="34" charset="0"/>
                <a:ea typeface="Adobe Myungjo Std M" panose="02020600000000000000" pitchFamily="18" charset="-128"/>
                <a:cs typeface="Arial" panose="020B0604020202020204" pitchFamily="34" charset="0"/>
              </a:rPr>
              <a:t>measured </a:t>
            </a:r>
            <a:r>
              <a:rPr lang="en-US" dirty="0">
                <a:latin typeface="Arial" panose="020B0604020202020204" pitchFamily="34" charset="0"/>
                <a:ea typeface="Adobe Myungjo Std M" panose="02020600000000000000" pitchFamily="18" charset="-128"/>
                <a:cs typeface="Arial" panose="020B0604020202020204" pitchFamily="34" charset="0"/>
              </a:rPr>
              <a:t>using a relatively </a:t>
            </a:r>
            <a:r>
              <a:rPr lang="en-US" dirty="0" smtClean="0">
                <a:latin typeface="Arial" panose="020B0604020202020204" pitchFamily="34" charset="0"/>
                <a:ea typeface="Adobe Myungjo Std M" panose="02020600000000000000" pitchFamily="18" charset="-128"/>
                <a:cs typeface="Arial" panose="020B0604020202020204" pitchFamily="34" charset="0"/>
              </a:rPr>
              <a:t>large </a:t>
            </a:r>
            <a:r>
              <a:rPr lang="en-US" dirty="0">
                <a:latin typeface="Arial" panose="020B0604020202020204" pitchFamily="34" charset="0"/>
                <a:ea typeface="Adobe Myungjo Std M" panose="02020600000000000000" pitchFamily="18" charset="-128"/>
                <a:cs typeface="Arial" panose="020B0604020202020204" pitchFamily="34" charset="0"/>
              </a:rPr>
              <a:t>air box. </a:t>
            </a:r>
            <a:r>
              <a:rPr lang="en-US" dirty="0" smtClean="0">
                <a:latin typeface="Arial" panose="020B0604020202020204" pitchFamily="34" charset="0"/>
                <a:ea typeface="Adobe Myungjo Std M" panose="02020600000000000000" pitchFamily="18" charset="-128"/>
                <a:cs typeface="Arial" panose="020B0604020202020204" pitchFamily="34" charset="0"/>
              </a:rPr>
              <a:t>With </a:t>
            </a:r>
            <a:r>
              <a:rPr lang="en-US" dirty="0" smtClean="0">
                <a:latin typeface="Arial" panose="020B0604020202020204" pitchFamily="34" charset="0"/>
                <a:ea typeface="Adobe Myungjo Std M" panose="02020600000000000000" pitchFamily="18" charset="-128"/>
                <a:cs typeface="Arial" panose="020B0604020202020204" pitchFamily="34" charset="0"/>
              </a:rPr>
              <a:t>an </a:t>
            </a:r>
            <a:r>
              <a:rPr lang="en-US" dirty="0">
                <a:latin typeface="Arial" panose="020B0604020202020204" pitchFamily="34" charset="0"/>
                <a:ea typeface="Adobe Myungjo Std M" panose="02020600000000000000" pitchFamily="18" charset="-128"/>
                <a:cs typeface="Arial" panose="020B0604020202020204" pitchFamily="34" charset="0"/>
              </a:rPr>
              <a:t>orifice at its inlet</a:t>
            </a:r>
            <a:r>
              <a:rPr lang="en-US" dirty="0" smtClean="0">
                <a:latin typeface="Arial" panose="020B0604020202020204" pitchFamily="34" charset="0"/>
                <a:ea typeface="Adobe Myungjo Std M" panose="02020600000000000000" pitchFamily="18" charset="-128"/>
                <a:cs typeface="Arial" panose="020B0604020202020204" pitchFamily="34" charset="0"/>
              </a:rPr>
              <a:t>.</a:t>
            </a:r>
            <a:r>
              <a:rPr lang="en-US" dirty="0">
                <a:latin typeface="Arial" panose="020B0604020202020204" pitchFamily="34" charset="0"/>
                <a:ea typeface="Adobe Myungjo Std M" panose="02020600000000000000" pitchFamily="18" charset="-128"/>
                <a:cs typeface="Arial" panose="020B0604020202020204" pitchFamily="34" charset="0"/>
              </a:rPr>
              <a:t> </a:t>
            </a:r>
            <a:r>
              <a:rPr lang="en-US" dirty="0" smtClean="0">
                <a:latin typeface="Arial" panose="020B0604020202020204" pitchFamily="34" charset="0"/>
                <a:ea typeface="Adobe Myungjo Std M" panose="02020600000000000000" pitchFamily="18" charset="-128"/>
                <a:cs typeface="Arial" panose="020B0604020202020204" pitchFamily="34" charset="0"/>
              </a:rPr>
              <a:t> </a:t>
            </a:r>
            <a:r>
              <a:rPr lang="en-US" dirty="0">
                <a:latin typeface="Arial" panose="020B0604020202020204" pitchFamily="34" charset="0"/>
                <a:ea typeface="Adobe Myungjo Std M" panose="02020600000000000000" pitchFamily="18" charset="-128"/>
                <a:cs typeface="Arial" panose="020B0604020202020204" pitchFamily="34" charset="0"/>
              </a:rPr>
              <a:t>It should and </a:t>
            </a:r>
            <a:r>
              <a:rPr lang="en-US" dirty="0" smtClean="0">
                <a:latin typeface="Arial" panose="020B0604020202020204" pitchFamily="34" charset="0"/>
                <a:ea typeface="Adobe Myungjo Std M" panose="02020600000000000000" pitchFamily="18" charset="-128"/>
                <a:cs typeface="Arial" panose="020B0604020202020204" pitchFamily="34" charset="0"/>
              </a:rPr>
              <a:t>be large </a:t>
            </a:r>
            <a:r>
              <a:rPr lang="en-US" dirty="0">
                <a:latin typeface="Arial" panose="020B0604020202020204" pitchFamily="34" charset="0"/>
                <a:ea typeface="Adobe Myungjo Std M" panose="02020600000000000000" pitchFamily="18" charset="-128"/>
                <a:cs typeface="Arial" panose="020B0604020202020204" pitchFamily="34" charset="0"/>
              </a:rPr>
              <a:t>enough to </a:t>
            </a:r>
            <a:r>
              <a:rPr lang="en-US" dirty="0" smtClean="0">
                <a:latin typeface="Arial" panose="020B0604020202020204" pitchFamily="34" charset="0"/>
                <a:ea typeface="Adobe Myungjo Std M" panose="02020600000000000000" pitchFamily="18" charset="-128"/>
                <a:cs typeface="Arial" panose="020B0604020202020204" pitchFamily="34" charset="0"/>
              </a:rPr>
              <a:t>damp out  </a:t>
            </a:r>
            <a:r>
              <a:rPr lang="en-US" dirty="0">
                <a:latin typeface="Arial" panose="020B0604020202020204" pitchFamily="34" charset="0"/>
                <a:ea typeface="Adobe Myungjo Std M" panose="02020600000000000000" pitchFamily="18" charset="-128"/>
                <a:cs typeface="Arial" panose="020B0604020202020204" pitchFamily="34" charset="0"/>
              </a:rPr>
              <a:t>the </a:t>
            </a:r>
            <a:r>
              <a:rPr lang="en-US" dirty="0" smtClean="0">
                <a:latin typeface="Arial" panose="020B0604020202020204" pitchFamily="34" charset="0"/>
                <a:ea typeface="Adobe Myungjo Std M" panose="02020600000000000000" pitchFamily="18" charset="-128"/>
                <a:cs typeface="Arial" panose="020B0604020202020204" pitchFamily="34" charset="0"/>
              </a:rPr>
              <a:t>pulsation in flow  and be free of resonances </a:t>
            </a:r>
            <a:r>
              <a:rPr lang="en-US" dirty="0">
                <a:latin typeface="Arial" panose="020B0604020202020204" pitchFamily="34" charset="0"/>
                <a:ea typeface="Adobe Myungjo Std M" panose="02020600000000000000" pitchFamily="18" charset="-128"/>
                <a:cs typeface="Arial" panose="020B0604020202020204" pitchFamily="34" charset="0"/>
              </a:rPr>
              <a:t>i</a:t>
            </a:r>
            <a:r>
              <a:rPr lang="en-US" dirty="0" smtClean="0">
                <a:latin typeface="Arial" panose="020B0604020202020204" pitchFamily="34" charset="0"/>
                <a:ea typeface="Adobe Myungjo Std M" panose="02020600000000000000" pitchFamily="18" charset="-128"/>
                <a:cs typeface="Arial" panose="020B0604020202020204" pitchFamily="34" charset="0"/>
              </a:rPr>
              <a:t>n </a:t>
            </a:r>
            <a:r>
              <a:rPr lang="en-US" dirty="0">
                <a:latin typeface="Arial" panose="020B0604020202020204" pitchFamily="34" charset="0"/>
                <a:ea typeface="Adobe Myungjo Std M" panose="02020600000000000000" pitchFamily="18" charset="-128"/>
                <a:cs typeface="Arial" panose="020B0604020202020204" pitchFamily="34" charset="0"/>
              </a:rPr>
              <a:t>the </a:t>
            </a:r>
            <a:r>
              <a:rPr lang="en-US" dirty="0" smtClean="0">
                <a:latin typeface="Arial" panose="020B0604020202020204" pitchFamily="34" charset="0"/>
                <a:ea typeface="Adobe Myungjo Std M" panose="02020600000000000000" pitchFamily="18" charset="-128"/>
                <a:cs typeface="Arial" panose="020B0604020202020204" pitchFamily="34" charset="0"/>
              </a:rPr>
              <a:t>normal steed </a:t>
            </a:r>
            <a:r>
              <a:rPr lang="en-US" dirty="0">
                <a:latin typeface="Arial" panose="020B0604020202020204" pitchFamily="34" charset="0"/>
                <a:ea typeface="Adobe Myungjo Std M" panose="02020600000000000000" pitchFamily="18" charset="-128"/>
                <a:cs typeface="Arial" panose="020B0604020202020204" pitchFamily="34" charset="0"/>
              </a:rPr>
              <a:t>range of engine</a:t>
            </a:r>
            <a:r>
              <a:rPr lang="en-US" dirty="0" smtClean="0">
                <a:latin typeface="Arial" panose="020B0604020202020204" pitchFamily="34" charset="0"/>
                <a:ea typeface="Adobe Myungjo Std M" panose="02020600000000000000" pitchFamily="18" charset="-128"/>
                <a:cs typeface="Arial" panose="020B0604020202020204" pitchFamily="34" charset="0"/>
              </a:rPr>
              <a:t>.</a:t>
            </a:r>
          </a:p>
          <a:p>
            <a:pPr marL="0" indent="0" algn="just">
              <a:buNone/>
            </a:pPr>
            <a:endParaRPr lang="en-US" sz="2800" dirty="0" smtClean="0">
              <a:latin typeface="Arial" panose="020B0604020202020204" pitchFamily="34" charset="0"/>
              <a:ea typeface="Adobe Myungjo Std M" panose="02020600000000000000" pitchFamily="18" charset="-128"/>
              <a:cs typeface="Arial" panose="020B0604020202020204" pitchFamily="34" charset="0"/>
            </a:endParaRPr>
          </a:p>
          <a:p>
            <a:pPr marL="0" indent="0" algn="just">
              <a:buNone/>
            </a:pPr>
            <a:r>
              <a:rPr lang="en-US" sz="2800" dirty="0" smtClean="0">
                <a:latin typeface="Arial" panose="020B0604020202020204" pitchFamily="34" charset="0"/>
                <a:ea typeface="Adobe Myungjo Std M" panose="02020600000000000000" pitchFamily="18" charset="-128"/>
                <a:cs typeface="Arial" panose="020B0604020202020204" pitchFamily="34" charset="0"/>
              </a:rPr>
              <a:t> </a:t>
            </a:r>
            <a:r>
              <a:rPr lang="en-US" sz="2800" dirty="0">
                <a:latin typeface="Arial" panose="020B0604020202020204" pitchFamily="34" charset="0"/>
                <a:cs typeface="Arial" panose="020B0604020202020204" pitchFamily="34" charset="0"/>
              </a:rPr>
              <a:t> </a:t>
            </a:r>
            <a:endParaRPr lang="en-US" sz="2800" dirty="0">
              <a:latin typeface="Arial" panose="020B0604020202020204" pitchFamily="34" charset="0"/>
              <a:ea typeface="Adobe Myungjo Std M" panose="02020600000000000000" pitchFamily="18" charset="-128"/>
              <a:cs typeface="Arial" panose="020B0604020202020204" pitchFamily="34" charset="0"/>
            </a:endParaRPr>
          </a:p>
        </p:txBody>
      </p:sp>
      <p:sp>
        <p:nvSpPr>
          <p:cNvPr id="3" name="Date Placeholder 2"/>
          <p:cNvSpPr>
            <a:spLocks noGrp="1"/>
          </p:cNvSpPr>
          <p:nvPr>
            <p:ph type="dt" sz="half" idx="10"/>
          </p:nvPr>
        </p:nvSpPr>
        <p:spPr/>
        <p:txBody>
          <a:bodyPr/>
          <a:lstStyle/>
          <a:p>
            <a:fld id="{2135BA12-F86A-4139-8CD3-1BE8A6231DC0}" type="datetime1">
              <a:rPr lang="en-US" smtClean="0"/>
              <a:t>11/26/2019</a:t>
            </a:fld>
            <a:endParaRPr lang="en-US"/>
          </a:p>
        </p:txBody>
      </p:sp>
      <p:sp>
        <p:nvSpPr>
          <p:cNvPr id="4" name="Slide Number Placeholder 3"/>
          <p:cNvSpPr>
            <a:spLocks noGrp="1"/>
          </p:cNvSpPr>
          <p:nvPr>
            <p:ph type="sldNum" sz="quarter" idx="12"/>
          </p:nvPr>
        </p:nvSpPr>
        <p:spPr/>
        <p:txBody>
          <a:bodyPr/>
          <a:lstStyle/>
          <a:p>
            <a:fld id="{390417CF-F5B2-4511-B56F-5E9E50608625}" type="slidenum">
              <a:rPr lang="en-US" smtClean="0"/>
              <a:t>3</a:t>
            </a:fld>
            <a:endParaRPr lang="en-US"/>
          </a:p>
        </p:txBody>
      </p:sp>
      <p:pic>
        <p:nvPicPr>
          <p:cNvPr id="5"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800" y="3124201"/>
            <a:ext cx="7924800" cy="3505200"/>
          </a:xfrm>
          <a:prstGeom prst="rect">
            <a:avLst/>
          </a:prstGeom>
        </p:spPr>
      </p:pic>
    </p:spTree>
    <p:extLst>
      <p:ext uri="{BB962C8B-B14F-4D97-AF65-F5344CB8AC3E}">
        <p14:creationId xmlns:p14="http://schemas.microsoft.com/office/powerpoint/2010/main" val="17615122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Content Placeholder 1"/>
              <p:cNvSpPr>
                <a:spLocks noGrp="1"/>
              </p:cNvSpPr>
              <p:nvPr>
                <p:ph idx="1"/>
              </p:nvPr>
            </p:nvSpPr>
            <p:spPr>
              <a:xfrm>
                <a:off x="381000" y="1219200"/>
                <a:ext cx="8229600" cy="5105400"/>
              </a:xfrm>
            </p:spPr>
            <p:txBody>
              <a:bodyPr>
                <a:normAutofit fontScale="85000" lnSpcReduction="10000"/>
              </a:bodyPr>
              <a:lstStyle/>
              <a:p>
                <a:pPr marL="0" indent="0">
                  <a:buNone/>
                </a:pPr>
                <a:r>
                  <a:rPr lang="en-US" dirty="0">
                    <a:latin typeface="Arial" panose="020B0604020202020204" pitchFamily="34" charset="0"/>
                    <a:cs typeface="Arial" panose="020B0604020202020204" pitchFamily="34" charset="0"/>
                  </a:rPr>
                  <a:t>Pressure drop can be measured across  the orifice by </a:t>
                </a:r>
                <a:r>
                  <a:rPr lang="en-US" dirty="0" smtClean="0">
                    <a:latin typeface="Arial" panose="020B0604020202020204" pitchFamily="34" charset="0"/>
                    <a:cs typeface="Arial" panose="020B0604020202020204" pitchFamily="34" charset="0"/>
                  </a:rPr>
                  <a:t>manometer, and the mass flow rate is </a:t>
                </a:r>
                <a:r>
                  <a:rPr lang="en-US" dirty="0">
                    <a:latin typeface="Arial" panose="020B0604020202020204" pitchFamily="34" charset="0"/>
                    <a:cs typeface="Arial" panose="020B0604020202020204" pitchFamily="34" charset="0"/>
                  </a:rPr>
                  <a:t>: </a:t>
                </a:r>
                <a:endParaRPr lang="en-US" i="1" dirty="0" smtClean="0">
                  <a:latin typeface="Cambria Math" panose="02040503050406030204" pitchFamily="18" charset="0"/>
                </a:endParaRPr>
              </a:p>
              <a:p>
                <a:pPr marL="0" indent="0">
                  <a:buNone/>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𝑚</m:t>
                          </m:r>
                        </m:e>
                        <m:sub>
                          <m:r>
                            <a:rPr lang="en-US" b="0" i="1" smtClean="0">
                              <a:latin typeface="Cambria Math" panose="02040503050406030204" pitchFamily="18" charset="0"/>
                            </a:rPr>
                            <m:t>𝑎</m:t>
                          </m:r>
                        </m:sub>
                      </m:sSub>
                      <m:r>
                        <a:rPr lang="en-US" i="1" smtClean="0">
                          <a:latin typeface="Cambria Math" panose="02040503050406030204" pitchFamily="18" charset="0"/>
                        </a:rPr>
                        <m:t>=</m:t>
                      </m:r>
                      <m:sSub>
                        <m:sSubPr>
                          <m:ctrlPr>
                            <a:rPr lang="en-US" i="1" smtClean="0">
                              <a:latin typeface="Cambria Math" panose="02040503050406030204" pitchFamily="18" charset="0"/>
                            </a:rPr>
                          </m:ctrlPr>
                        </m:sSubPr>
                        <m:e>
                          <m:r>
                            <a:rPr lang="en-US" b="0" i="1" smtClean="0">
                              <a:latin typeface="Cambria Math" panose="02040503050406030204" pitchFamily="18" charset="0"/>
                            </a:rPr>
                            <m:t>𝐶</m:t>
                          </m:r>
                        </m:e>
                        <m:sub>
                          <m:r>
                            <a:rPr lang="en-US" b="0" i="1" smtClean="0">
                              <a:latin typeface="Cambria Math" panose="02040503050406030204" pitchFamily="18" charset="0"/>
                            </a:rPr>
                            <m:t>𝑑</m:t>
                          </m:r>
                        </m:sub>
                      </m:sSub>
                      <m:sSub>
                        <m:sSubPr>
                          <m:ctrlPr>
                            <a:rPr lang="en-US" i="1" smtClean="0">
                              <a:latin typeface="Cambria Math" panose="02040503050406030204" pitchFamily="18" charset="0"/>
                            </a:rPr>
                          </m:ctrlPr>
                        </m:sSubPr>
                        <m:e>
                          <m:r>
                            <a:rPr lang="en-US" b="0" i="1" smtClean="0">
                              <a:latin typeface="Cambria Math" panose="02040503050406030204" pitchFamily="18" charset="0"/>
                            </a:rPr>
                            <m:t>𝐴</m:t>
                          </m:r>
                        </m:e>
                        <m:sub>
                          <m:r>
                            <a:rPr lang="en-US" b="0" i="1" smtClean="0">
                              <a:latin typeface="Cambria Math" panose="02040503050406030204" pitchFamily="18" charset="0"/>
                            </a:rPr>
                            <m:t>𝑜</m:t>
                          </m:r>
                        </m:sub>
                      </m:sSub>
                      <m:rad>
                        <m:radPr>
                          <m:degHide m:val="on"/>
                          <m:ctrlPr>
                            <a:rPr lang="en-US" i="1">
                              <a:latin typeface="Cambria Math" panose="02040503050406030204" pitchFamily="18" charset="0"/>
                            </a:rPr>
                          </m:ctrlPr>
                        </m:radPr>
                        <m:deg/>
                        <m:e>
                          <m:sSub>
                            <m:sSubPr>
                              <m:ctrlPr>
                                <a:rPr lang="en-US" i="1">
                                  <a:latin typeface="Cambria Math" panose="02040503050406030204" pitchFamily="18" charset="0"/>
                                </a:rPr>
                              </m:ctrlPr>
                            </m:sSubPr>
                            <m:e>
                              <m:r>
                                <a:rPr lang="en-US" i="1">
                                  <a:latin typeface="Cambria Math" panose="02040503050406030204" pitchFamily="18" charset="0"/>
                                </a:rPr>
                                <m:t>2</m:t>
                              </m:r>
                              <m:r>
                                <a:rPr lang="en-US" b="0" i="1" smtClean="0">
                                  <a:latin typeface="Cambria Math" panose="02040503050406030204" pitchFamily="18" charset="0"/>
                                </a:rPr>
                                <m:t>∗</m:t>
                              </m:r>
                              <m:r>
                                <a:rPr lang="en-US" i="1">
                                  <a:latin typeface="Cambria Math" panose="02040503050406030204" pitchFamily="18" charset="0"/>
                                </a:rPr>
                                <m:t>𝑔</m:t>
                              </m:r>
                              <m:r>
                                <a:rPr lang="en-US" b="0" i="1" smtClean="0">
                                  <a:latin typeface="Cambria Math" panose="02040503050406030204" pitchFamily="18" charset="0"/>
                                </a:rPr>
                                <m:t>∗</m:t>
                              </m:r>
                              <m:r>
                                <a:rPr lang="en-US" i="1">
                                  <a:latin typeface="Cambria Math" panose="02040503050406030204" pitchFamily="18" charset="0"/>
                                </a:rPr>
                                <m:t>h</m:t>
                              </m:r>
                              <m:r>
                                <a:rPr lang="en-US" b="0" i="1" smtClean="0">
                                  <a:latin typeface="Cambria Math" panose="02040503050406030204" pitchFamily="18" charset="0"/>
                                </a:rPr>
                                <m:t>∗</m:t>
                              </m:r>
                              <m:r>
                                <a:rPr lang="en-US" i="1">
                                  <a:latin typeface="Cambria Math" panose="02040503050406030204" pitchFamily="18" charset="0"/>
                                  <a:ea typeface="Cambria Math" panose="02040503050406030204" pitchFamily="18" charset="0"/>
                                </a:rPr>
                                <m:t>𝝆</m:t>
                              </m:r>
                            </m:e>
                            <m:sub>
                              <m:r>
                                <a:rPr lang="en-US" i="1">
                                  <a:latin typeface="Cambria Math" panose="02040503050406030204" pitchFamily="18" charset="0"/>
                                </a:rPr>
                                <m:t>𝑓</m:t>
                              </m:r>
                            </m:sub>
                          </m:sSub>
                          <m:r>
                            <a:rPr lang="en-US" b="0" i="1" smtClean="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ea typeface="Cambria Math" panose="02040503050406030204" pitchFamily="18" charset="0"/>
                                </a:rPr>
                                <m:t>𝝆</m:t>
                              </m:r>
                            </m:e>
                            <m:sub>
                              <m:r>
                                <a:rPr lang="en-US" i="1">
                                  <a:latin typeface="Cambria Math" panose="02040503050406030204" pitchFamily="18" charset="0"/>
                                  <a:ea typeface="Cambria Math" panose="02040503050406030204" pitchFamily="18" charset="0"/>
                                </a:rPr>
                                <m:t>𝑎</m:t>
                              </m:r>
                            </m:sub>
                          </m:sSub>
                        </m:e>
                      </m:rad>
                    </m:oMath>
                  </m:oMathPara>
                </a14:m>
                <a:endParaRPr lang="en-US" dirty="0" smtClean="0"/>
              </a:p>
              <a:p>
                <a:pPr marL="0" indent="0">
                  <a:buNone/>
                </a:pPr>
                <a:r>
                  <a:rPr lang="en-US" dirty="0" smtClean="0"/>
                  <a:t>Where:</a:t>
                </a:r>
              </a:p>
              <a:p>
                <a:pPr marL="0" indent="0">
                  <a:buNone/>
                </a:pP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𝑚</m:t>
                        </m:r>
                      </m:e>
                      <m:sub>
                        <m:r>
                          <a:rPr lang="en-US" i="1">
                            <a:latin typeface="Cambria Math" panose="02040503050406030204" pitchFamily="18" charset="0"/>
                          </a:rPr>
                          <m:t>𝑎</m:t>
                        </m:r>
                      </m:sub>
                    </m:sSub>
                  </m:oMath>
                </a14:m>
                <a:r>
                  <a:rPr lang="en-US" dirty="0" smtClean="0"/>
                  <a:t> = mass flow rate </a:t>
                </a:r>
                <a:r>
                  <a:rPr lang="en-US" dirty="0"/>
                  <a:t>air (kg/s) </a:t>
                </a:r>
                <a:endParaRPr lang="en-US" dirty="0" smtClean="0"/>
              </a:p>
              <a:p>
                <a:pPr marL="0" indent="0">
                  <a:buNone/>
                </a:pP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𝐶</m:t>
                        </m:r>
                      </m:e>
                      <m:sub>
                        <m:r>
                          <a:rPr lang="en-US" i="1">
                            <a:latin typeface="Cambria Math" panose="02040503050406030204" pitchFamily="18" charset="0"/>
                          </a:rPr>
                          <m:t>𝑑</m:t>
                        </m:r>
                      </m:sub>
                    </m:sSub>
                  </m:oMath>
                </a14:m>
                <a:r>
                  <a:rPr lang="en-US" dirty="0" smtClean="0"/>
                  <a:t>=</a:t>
                </a:r>
                <a:r>
                  <a:rPr lang="en-US" dirty="0"/>
                  <a:t> discharge coefficient of the orifice </a:t>
                </a:r>
                <a:br>
                  <a:rPr lang="en-US" dirty="0"/>
                </a:b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𝐴</m:t>
                        </m:r>
                      </m:e>
                      <m:sub>
                        <m:r>
                          <a:rPr lang="en-US" i="1">
                            <a:latin typeface="Cambria Math" panose="02040503050406030204" pitchFamily="18" charset="0"/>
                          </a:rPr>
                          <m:t>𝑜</m:t>
                        </m:r>
                      </m:sub>
                    </m:sSub>
                    <m:r>
                      <a:rPr lang="en-US" b="0" i="1" smtClean="0">
                        <a:latin typeface="Cambria Math" panose="02040503050406030204" pitchFamily="18" charset="0"/>
                      </a:rPr>
                      <m:t>=</m:t>
                    </m:r>
                  </m:oMath>
                </a14:m>
                <a:r>
                  <a:rPr lang="en-US" dirty="0" smtClean="0"/>
                  <a:t>orifice cross-section </a:t>
                </a:r>
                <a:r>
                  <a:rPr lang="en-US" dirty="0"/>
                  <a:t>area </a:t>
                </a:r>
                <a:r>
                  <a:rPr lang="en-US" dirty="0" smtClean="0"/>
                  <a:t>(m)</a:t>
                </a:r>
              </a:p>
              <a:p>
                <a:pPr marL="0" indent="0">
                  <a:buNone/>
                </a:pPr>
                <a:r>
                  <a:rPr lang="en-US" dirty="0" smtClean="0"/>
                  <a:t>H= </a:t>
                </a:r>
                <a:r>
                  <a:rPr lang="en-US" dirty="0" err="1" smtClean="0"/>
                  <a:t>hight</a:t>
                </a:r>
                <a:r>
                  <a:rPr lang="en-US" dirty="0" smtClean="0"/>
                  <a:t> </a:t>
                </a:r>
                <a:r>
                  <a:rPr lang="en-US" dirty="0"/>
                  <a:t>difference in the manometer </a:t>
                </a:r>
                <a:r>
                  <a:rPr lang="en-US" dirty="0" smtClean="0"/>
                  <a:t>(m</a:t>
                </a:r>
                <a:r>
                  <a:rPr lang="en-US" dirty="0" smtClean="0"/>
                  <a:t>)</a:t>
                </a:r>
              </a:p>
              <a:p>
                <a:pPr marL="0" indent="0">
                  <a:buNone/>
                </a:pPr>
                <a:r>
                  <a:rPr lang="en-US" dirty="0" smtClean="0"/>
                  <a:t>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ea typeface="Cambria Math" panose="02040503050406030204" pitchFamily="18" charset="0"/>
                          </a:rPr>
                          <m:t>𝝆</m:t>
                        </m:r>
                      </m:e>
                      <m:sub>
                        <m:r>
                          <a:rPr lang="en-US" i="1">
                            <a:latin typeface="Cambria Math" panose="02040503050406030204" pitchFamily="18" charset="0"/>
                          </a:rPr>
                          <m:t>𝑓</m:t>
                        </m:r>
                      </m:sub>
                    </m:sSub>
                  </m:oMath>
                </a14:m>
                <a:r>
                  <a:rPr lang="en-US" dirty="0" smtClean="0"/>
                  <a:t>=density </a:t>
                </a:r>
                <a:r>
                  <a:rPr lang="en-US" dirty="0"/>
                  <a:t>of </a:t>
                </a:r>
                <a:r>
                  <a:rPr lang="en-US" dirty="0" smtClean="0"/>
                  <a:t>manometer </a:t>
                </a:r>
                <a:r>
                  <a:rPr lang="en-US" dirty="0"/>
                  <a:t>fluid (</a:t>
                </a:r>
                <a:r>
                  <a:rPr lang="en-US" dirty="0" smtClean="0"/>
                  <a:t>kg/</a:t>
                </a:r>
                <a14:m>
                  <m:oMath xmlns:m="http://schemas.openxmlformats.org/officeDocument/2006/math">
                    <m:sSup>
                      <m:sSupPr>
                        <m:ctrlPr>
                          <a:rPr lang="en-US" i="1" smtClean="0">
                            <a:latin typeface="Cambria Math" panose="02040503050406030204" pitchFamily="18" charset="0"/>
                          </a:rPr>
                        </m:ctrlPr>
                      </m:sSupPr>
                      <m:e>
                        <m:r>
                          <a:rPr lang="en-US" b="0" i="1" smtClean="0">
                            <a:latin typeface="Cambria Math" panose="02040503050406030204" pitchFamily="18" charset="0"/>
                          </a:rPr>
                          <m:t>𝑚</m:t>
                        </m:r>
                      </m:e>
                      <m:sup>
                        <m:r>
                          <a:rPr lang="en-US" b="0" i="1" smtClean="0">
                            <a:latin typeface="Cambria Math" panose="02040503050406030204" pitchFamily="18" charset="0"/>
                          </a:rPr>
                          <m:t>3</m:t>
                        </m:r>
                      </m:sup>
                    </m:sSup>
                  </m:oMath>
                </a14:m>
                <a:r>
                  <a:rPr lang="en-US" dirty="0" smtClean="0"/>
                  <a:t> )</a:t>
                </a:r>
              </a:p>
              <a:p>
                <a:pPr marL="0" indent="0">
                  <a:buNone/>
                </a:pP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ea typeface="Cambria Math" panose="02040503050406030204" pitchFamily="18" charset="0"/>
                          </a:rPr>
                          <m:t>𝝆</m:t>
                        </m:r>
                      </m:e>
                      <m:sub>
                        <m:r>
                          <a:rPr lang="en-US" i="1">
                            <a:latin typeface="Cambria Math" panose="02040503050406030204" pitchFamily="18" charset="0"/>
                            <a:ea typeface="Cambria Math" panose="02040503050406030204" pitchFamily="18" charset="0"/>
                          </a:rPr>
                          <m:t>𝑎</m:t>
                        </m:r>
                      </m:sub>
                    </m:sSub>
                  </m:oMath>
                </a14:m>
                <a:r>
                  <a:rPr lang="en-US" dirty="0" smtClean="0"/>
                  <a:t>= density </a:t>
                </a:r>
                <a:r>
                  <a:rPr lang="en-US" dirty="0"/>
                  <a:t>of </a:t>
                </a:r>
                <a:r>
                  <a:rPr lang="en-US" dirty="0" smtClean="0"/>
                  <a:t>air </a:t>
                </a:r>
                <a14:m>
                  <m:oMath xmlns:m="http://schemas.openxmlformats.org/officeDocument/2006/math">
                    <m:r>
                      <a:rPr lang="en-US" i="1" smtClean="0">
                        <a:latin typeface="Cambria Math" panose="02040503050406030204" pitchFamily="18" charset="0"/>
                      </a:rPr>
                      <m:t>=</m:t>
                    </m:r>
                    <m:f>
                      <m:fPr>
                        <m:ctrlPr>
                          <a:rPr lang="en-US" i="1" smtClean="0">
                            <a:latin typeface="Cambria Math" panose="02040503050406030204" pitchFamily="18" charset="0"/>
                          </a:rPr>
                        </m:ctrlPr>
                      </m:fPr>
                      <m:num>
                        <m:r>
                          <m:rPr>
                            <m:sty m:val="p"/>
                          </m:rPr>
                          <a:rPr lang="en-US" b="0" i="0" smtClean="0">
                            <a:latin typeface="Cambria Math" panose="02040503050406030204" pitchFamily="18" charset="0"/>
                          </a:rPr>
                          <m:t>P</m:t>
                        </m:r>
                      </m:num>
                      <m:den>
                        <m:sSub>
                          <m:sSubPr>
                            <m:ctrlPr>
                              <a:rPr lang="en-US" i="1" smtClean="0">
                                <a:latin typeface="Cambria Math" panose="02040503050406030204" pitchFamily="18" charset="0"/>
                              </a:rPr>
                            </m:ctrlPr>
                          </m:sSubPr>
                          <m:e>
                            <m:r>
                              <m:rPr>
                                <m:sty m:val="p"/>
                              </m:rPr>
                              <a:rPr lang="en-US" b="0" i="0" smtClean="0">
                                <a:latin typeface="Cambria Math" panose="02040503050406030204" pitchFamily="18" charset="0"/>
                              </a:rPr>
                              <m:t>R</m:t>
                            </m:r>
                          </m:e>
                          <m:sub>
                            <m:r>
                              <m:rPr>
                                <m:sty m:val="p"/>
                              </m:rPr>
                              <a:rPr lang="en-US" b="0" i="0" smtClean="0">
                                <a:latin typeface="Cambria Math" panose="02040503050406030204" pitchFamily="18" charset="0"/>
                              </a:rPr>
                              <m:t>n</m:t>
                            </m:r>
                          </m:sub>
                        </m:sSub>
                        <m:r>
                          <a:rPr lang="en-US" b="0" i="0" smtClean="0">
                            <a:latin typeface="Cambria Math" panose="02040503050406030204" pitchFamily="18" charset="0"/>
                          </a:rPr>
                          <m:t>∗</m:t>
                        </m:r>
                        <m:r>
                          <m:rPr>
                            <m:sty m:val="p"/>
                          </m:rPr>
                          <a:rPr lang="en-US" b="0" i="0" smtClean="0">
                            <a:latin typeface="Cambria Math" panose="02040503050406030204" pitchFamily="18" charset="0"/>
                          </a:rPr>
                          <m:t>T</m:t>
                        </m:r>
                      </m:den>
                    </m:f>
                  </m:oMath>
                </a14:m>
                <a:r>
                  <a:rPr lang="en-US" dirty="0" smtClean="0"/>
                  <a:t> (kg/</a:t>
                </a:r>
                <a14:m>
                  <m:oMath xmlns:m="http://schemas.openxmlformats.org/officeDocument/2006/math">
                    <m:sSup>
                      <m:sSupPr>
                        <m:ctrlPr>
                          <a:rPr lang="en-US" i="1">
                            <a:latin typeface="Cambria Math" panose="02040503050406030204" pitchFamily="18" charset="0"/>
                          </a:rPr>
                        </m:ctrlPr>
                      </m:sSupPr>
                      <m:e>
                        <m:r>
                          <a:rPr lang="en-US" i="1">
                            <a:latin typeface="Cambria Math" panose="02040503050406030204" pitchFamily="18" charset="0"/>
                          </a:rPr>
                          <m:t>𝑚</m:t>
                        </m:r>
                      </m:e>
                      <m:sup>
                        <m:r>
                          <a:rPr lang="en-US" i="1">
                            <a:latin typeface="Cambria Math" panose="02040503050406030204" pitchFamily="18" charset="0"/>
                          </a:rPr>
                          <m:t>3</m:t>
                        </m:r>
                      </m:sup>
                    </m:sSup>
                  </m:oMath>
                </a14:m>
                <a:r>
                  <a:rPr lang="en-US" dirty="0" smtClean="0"/>
                  <a:t>)</a:t>
                </a:r>
                <a:endParaRPr lang="en-US" dirty="0"/>
              </a:p>
            </p:txBody>
          </p:sp>
        </mc:Choice>
        <mc:Fallback>
          <p:sp>
            <p:nvSpPr>
              <p:cNvPr id="2" name="Content Placeholder 1"/>
              <p:cNvSpPr>
                <a:spLocks noGrp="1" noRot="1" noChangeAspect="1" noMove="1" noResize="1" noEditPoints="1" noAdjustHandles="1" noChangeArrowheads="1" noChangeShapeType="1" noTextEdit="1"/>
              </p:cNvSpPr>
              <p:nvPr>
                <p:ph idx="1"/>
              </p:nvPr>
            </p:nvSpPr>
            <p:spPr>
              <a:xfrm>
                <a:off x="381000" y="1219200"/>
                <a:ext cx="8229600" cy="5105400"/>
              </a:xfrm>
              <a:blipFill rotWithShape="0">
                <a:blip r:embed="rId2"/>
                <a:stretch>
                  <a:fillRect l="-1407" t="-1909"/>
                </a:stretch>
              </a:blipFill>
            </p:spPr>
            <p:txBody>
              <a:bodyPr/>
              <a:lstStyle/>
              <a:p>
                <a:r>
                  <a:rPr lang="en-US">
                    <a:noFill/>
                  </a:rPr>
                  <a:t> </a:t>
                </a:r>
              </a:p>
            </p:txBody>
          </p:sp>
        </mc:Fallback>
      </mc:AlternateContent>
      <p:sp>
        <p:nvSpPr>
          <p:cNvPr id="3" name="Date Placeholder 2"/>
          <p:cNvSpPr>
            <a:spLocks noGrp="1"/>
          </p:cNvSpPr>
          <p:nvPr>
            <p:ph type="dt" sz="half" idx="10"/>
          </p:nvPr>
        </p:nvSpPr>
        <p:spPr/>
        <p:txBody>
          <a:bodyPr/>
          <a:lstStyle/>
          <a:p>
            <a:fld id="{2135BA12-F86A-4139-8CD3-1BE8A6231DC0}" type="datetime1">
              <a:rPr lang="en-US" smtClean="0"/>
              <a:t>11/26/2019</a:t>
            </a:fld>
            <a:endParaRPr lang="en-US"/>
          </a:p>
        </p:txBody>
      </p:sp>
      <p:sp>
        <p:nvSpPr>
          <p:cNvPr id="4" name="Slide Number Placeholder 3"/>
          <p:cNvSpPr>
            <a:spLocks noGrp="1"/>
          </p:cNvSpPr>
          <p:nvPr>
            <p:ph type="sldNum" sz="quarter" idx="12"/>
          </p:nvPr>
        </p:nvSpPr>
        <p:spPr/>
        <p:txBody>
          <a:bodyPr/>
          <a:lstStyle/>
          <a:p>
            <a:fld id="{390417CF-F5B2-4511-B56F-5E9E50608625}" type="slidenum">
              <a:rPr lang="en-US" smtClean="0"/>
              <a:t>4</a:t>
            </a:fld>
            <a:endParaRPr lang="en-US"/>
          </a:p>
        </p:txBody>
      </p:sp>
    </p:spTree>
    <p:extLst>
      <p:ext uri="{BB962C8B-B14F-4D97-AF65-F5344CB8AC3E}">
        <p14:creationId xmlns:p14="http://schemas.microsoft.com/office/powerpoint/2010/main" val="9992828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5867400"/>
          </a:xfrm>
        </p:spPr>
        <p:txBody>
          <a:bodyPr>
            <a:normAutofit lnSpcReduction="10000"/>
          </a:bodyPr>
          <a:lstStyle/>
          <a:p>
            <a:pPr marL="0" indent="0">
              <a:buNone/>
            </a:pPr>
            <a:r>
              <a:rPr lang="en-US" sz="4000" b="1" u="sng" dirty="0" smtClean="0">
                <a:latin typeface="Arial" panose="020B0604020202020204" pitchFamily="34" charset="0"/>
                <a:cs typeface="Arial" panose="020B0604020202020204" pitchFamily="34" charset="0"/>
              </a:rPr>
              <a:t>6.2 </a:t>
            </a:r>
            <a:r>
              <a:rPr lang="en-US" sz="4000" b="1" u="sng" dirty="0">
                <a:latin typeface="Arial" panose="020B0604020202020204" pitchFamily="34" charset="0"/>
                <a:cs typeface="Arial" panose="020B0604020202020204" pitchFamily="34" charset="0"/>
              </a:rPr>
              <a:t>Indicated </a:t>
            </a:r>
            <a:r>
              <a:rPr lang="en-US" sz="4000" b="1" u="sng" dirty="0" smtClean="0">
                <a:latin typeface="Arial" panose="020B0604020202020204" pitchFamily="34" charset="0"/>
                <a:cs typeface="Arial" panose="020B0604020202020204" pitchFamily="34" charset="0"/>
              </a:rPr>
              <a:t>Power:</a:t>
            </a:r>
            <a:endParaRPr lang="en-US" sz="4000" b="1" u="sng" dirty="0">
              <a:latin typeface="Arial" panose="020B0604020202020204" pitchFamily="34" charset="0"/>
              <a:cs typeface="Arial" panose="020B0604020202020204" pitchFamily="34" charset="0"/>
            </a:endParaRPr>
          </a:p>
          <a:p>
            <a:pPr marL="0" indent="0">
              <a:buNone/>
            </a:pPr>
            <a:r>
              <a:rPr lang="en-US" dirty="0" smtClean="0"/>
              <a:t>Measurement </a:t>
            </a:r>
            <a:r>
              <a:rPr lang="en-US" dirty="0"/>
              <a:t>of indicated power can be done by one of the following methods</a:t>
            </a:r>
            <a:r>
              <a:rPr lang="en-US" dirty="0" smtClean="0"/>
              <a:t>:-</a:t>
            </a:r>
            <a:endParaRPr lang="en-US" dirty="0"/>
          </a:p>
          <a:p>
            <a:pPr marL="514350" lvl="0" indent="-514350">
              <a:buFont typeface="+mj-lt"/>
              <a:buAutoNum type="arabicPeriod"/>
            </a:pPr>
            <a:r>
              <a:rPr lang="en-US" sz="3600" b="1" dirty="0"/>
              <a:t>Indicator diagram </a:t>
            </a:r>
            <a:endParaRPr lang="en-US" sz="3600" b="1" dirty="0" smtClean="0"/>
          </a:p>
          <a:p>
            <a:pPr marL="0" lvl="0" indent="0" algn="just">
              <a:buNone/>
            </a:pPr>
            <a:r>
              <a:rPr lang="en-US" sz="3600" dirty="0" smtClean="0">
                <a:cs typeface="Arabic Typesetting" panose="03020402040406030203" pitchFamily="66" charset="-78"/>
              </a:rPr>
              <a:t>The </a:t>
            </a:r>
            <a:r>
              <a:rPr lang="en-US" sz="3600" dirty="0">
                <a:cs typeface="Arabic Typesetting" panose="03020402040406030203" pitchFamily="66" charset="-78"/>
              </a:rPr>
              <a:t>area of </a:t>
            </a:r>
            <a:r>
              <a:rPr lang="en-US" sz="3600" dirty="0" smtClean="0">
                <a:cs typeface="Arabic Typesetting" panose="03020402040406030203" pitchFamily="66" charset="-78"/>
              </a:rPr>
              <a:t>the </a:t>
            </a:r>
            <a:r>
              <a:rPr lang="en-US" sz="3600" b="1" dirty="0" smtClean="0">
                <a:cs typeface="Arabic Typesetting" panose="03020402040406030203" pitchFamily="66" charset="-78"/>
              </a:rPr>
              <a:t>PV </a:t>
            </a:r>
            <a:r>
              <a:rPr lang="en-US" sz="3600" dirty="0">
                <a:cs typeface="Arabic Typesetting" panose="03020402040406030203" pitchFamily="66" charset="-78"/>
              </a:rPr>
              <a:t>diagram can be found. This area is corresponding to the indicated work per cylinder per cycle. The area can be found by cutting squares of the diagram or by a plan meter. The plan meter is a mechanical device that computes The area of the diagram by tracing the perimeter</a:t>
            </a:r>
            <a:endParaRPr lang="en-US" sz="3600" dirty="0"/>
          </a:p>
          <a:p>
            <a:pPr marL="0" indent="0">
              <a:buNone/>
            </a:pPr>
            <a:endParaRPr lang="en-US" dirty="0"/>
          </a:p>
        </p:txBody>
      </p:sp>
      <p:sp>
        <p:nvSpPr>
          <p:cNvPr id="3" name="Date Placeholder 2"/>
          <p:cNvSpPr>
            <a:spLocks noGrp="1"/>
          </p:cNvSpPr>
          <p:nvPr>
            <p:ph type="dt" sz="half" idx="10"/>
          </p:nvPr>
        </p:nvSpPr>
        <p:spPr/>
        <p:txBody>
          <a:bodyPr/>
          <a:lstStyle/>
          <a:p>
            <a:fld id="{2135BA12-F86A-4139-8CD3-1BE8A6231DC0}" type="datetime1">
              <a:rPr lang="en-US" smtClean="0"/>
              <a:t>11/26/2019</a:t>
            </a:fld>
            <a:endParaRPr lang="en-US"/>
          </a:p>
        </p:txBody>
      </p:sp>
      <p:sp>
        <p:nvSpPr>
          <p:cNvPr id="4" name="Slide Number Placeholder 3"/>
          <p:cNvSpPr>
            <a:spLocks noGrp="1"/>
          </p:cNvSpPr>
          <p:nvPr>
            <p:ph type="sldNum" sz="quarter" idx="12"/>
          </p:nvPr>
        </p:nvSpPr>
        <p:spPr/>
        <p:txBody>
          <a:bodyPr/>
          <a:lstStyle/>
          <a:p>
            <a:fld id="{390417CF-F5B2-4511-B56F-5E9E50608625}" type="slidenum">
              <a:rPr lang="en-US" smtClean="0"/>
              <a:t>5</a:t>
            </a:fld>
            <a:endParaRPr lang="en-US"/>
          </a:p>
        </p:txBody>
      </p:sp>
    </p:spTree>
    <p:extLst>
      <p:ext uri="{BB962C8B-B14F-4D97-AF65-F5344CB8AC3E}">
        <p14:creationId xmlns:p14="http://schemas.microsoft.com/office/powerpoint/2010/main" val="35453550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762000"/>
            <a:ext cx="8763000" cy="5867400"/>
          </a:xfrm>
        </p:spPr>
        <p:txBody>
          <a:bodyPr>
            <a:normAutofit/>
          </a:bodyPr>
          <a:lstStyle/>
          <a:p>
            <a:pPr marL="0" lvl="0" indent="0" algn="just">
              <a:buNone/>
            </a:pPr>
            <a:r>
              <a:rPr lang="en-US" dirty="0" smtClean="0"/>
              <a:t>2</a:t>
            </a:r>
            <a:r>
              <a:rPr lang="en-US" b="1" dirty="0" smtClean="0"/>
              <a:t>. Motoring:</a:t>
            </a:r>
          </a:p>
          <a:p>
            <a:pPr marL="0" indent="0" algn="just">
              <a:buNone/>
            </a:pPr>
            <a:r>
              <a:rPr lang="en-US" dirty="0" smtClean="0">
                <a:latin typeface="Andalus" panose="02020603050405020304" pitchFamily="18" charset="-78"/>
                <a:cs typeface="Andalus" panose="02020603050405020304" pitchFamily="18" charset="-78"/>
              </a:rPr>
              <a:t>Using </a:t>
            </a:r>
            <a:r>
              <a:rPr lang="en-US" dirty="0">
                <a:latin typeface="Andalus" panose="02020603050405020304" pitchFamily="18" charset="-78"/>
                <a:cs typeface="Andalus" panose="02020603050405020304" pitchFamily="18" charset="-78"/>
              </a:rPr>
              <a:t>an electrical dynamometer being used as a motor instead of a generator in order to motor the </a:t>
            </a:r>
            <a:r>
              <a:rPr lang="en-US" dirty="0" smtClean="0">
                <a:latin typeface="Andalus" panose="02020603050405020304" pitchFamily="18" charset="-78"/>
                <a:cs typeface="Andalus" panose="02020603050405020304" pitchFamily="18" charset="-78"/>
              </a:rPr>
              <a:t>engine </a:t>
            </a:r>
            <a:r>
              <a:rPr lang="en-US" dirty="0">
                <a:latin typeface="Andalus" panose="02020603050405020304" pitchFamily="18" charset="-78"/>
                <a:cs typeface="Andalus" panose="02020603050405020304" pitchFamily="18" charset="-78"/>
              </a:rPr>
              <a:t>at the firing speed with the fuel supply cut off. Measuring the break power of the engine in the normal way at certain speed, then using the dynamometer to give the same speed with the fuel supply cut off this will give the indicated power of the engine and the mechanical efficiency of the engine can be used. This is the main advantage of using the electrical dynamometer.</a:t>
            </a:r>
          </a:p>
          <a:p>
            <a:pPr marL="0" indent="0" algn="just">
              <a:buNone/>
            </a:pPr>
            <a:endParaRPr lang="en-US" dirty="0"/>
          </a:p>
        </p:txBody>
      </p:sp>
      <p:sp>
        <p:nvSpPr>
          <p:cNvPr id="3" name="Date Placeholder 2"/>
          <p:cNvSpPr>
            <a:spLocks noGrp="1"/>
          </p:cNvSpPr>
          <p:nvPr>
            <p:ph type="dt" sz="half" idx="10"/>
          </p:nvPr>
        </p:nvSpPr>
        <p:spPr/>
        <p:txBody>
          <a:bodyPr/>
          <a:lstStyle/>
          <a:p>
            <a:fld id="{2135BA12-F86A-4139-8CD3-1BE8A6231DC0}" type="datetime1">
              <a:rPr lang="en-US" smtClean="0"/>
              <a:t>11/26/2019</a:t>
            </a:fld>
            <a:endParaRPr lang="en-US"/>
          </a:p>
        </p:txBody>
      </p:sp>
      <p:sp>
        <p:nvSpPr>
          <p:cNvPr id="4" name="Slide Number Placeholder 3"/>
          <p:cNvSpPr>
            <a:spLocks noGrp="1"/>
          </p:cNvSpPr>
          <p:nvPr>
            <p:ph type="sldNum" sz="quarter" idx="12"/>
          </p:nvPr>
        </p:nvSpPr>
        <p:spPr/>
        <p:txBody>
          <a:bodyPr/>
          <a:lstStyle/>
          <a:p>
            <a:fld id="{390417CF-F5B2-4511-B56F-5E9E50608625}" type="slidenum">
              <a:rPr lang="en-US" smtClean="0"/>
              <a:t>6</a:t>
            </a:fld>
            <a:endParaRPr lang="en-US"/>
          </a:p>
        </p:txBody>
      </p:sp>
    </p:spTree>
    <p:extLst>
      <p:ext uri="{BB962C8B-B14F-4D97-AF65-F5344CB8AC3E}">
        <p14:creationId xmlns:p14="http://schemas.microsoft.com/office/powerpoint/2010/main" val="10257022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334000"/>
          </a:xfrm>
        </p:spPr>
        <p:txBody>
          <a:bodyPr>
            <a:normAutofit lnSpcReduction="10000"/>
          </a:bodyPr>
          <a:lstStyle/>
          <a:p>
            <a:pPr marL="0" lvl="0" indent="0">
              <a:buNone/>
            </a:pPr>
            <a:r>
              <a:rPr lang="en-US" sz="3600" b="1" dirty="0" smtClean="0"/>
              <a:t>3. Morse Test.</a:t>
            </a:r>
            <a:endParaRPr lang="en-US" sz="3600" b="1" dirty="0"/>
          </a:p>
          <a:p>
            <a:pPr marL="0" indent="0" algn="just">
              <a:buNone/>
            </a:pPr>
            <a:r>
              <a:rPr lang="en-US" dirty="0"/>
              <a:t>This test is only applicable to multi-cylinder engines. </a:t>
            </a:r>
            <a:r>
              <a:rPr lang="en-US" dirty="0" smtClean="0"/>
              <a:t>The engine </a:t>
            </a:r>
            <a:r>
              <a:rPr lang="en-US" dirty="0"/>
              <a:t>is run at the required speed and the torque is measured. One cylinder is cut out. By shorting the plug if in S.I.E or by disconnecting an injector of C.I .</a:t>
            </a:r>
          </a:p>
          <a:p>
            <a:pPr marL="0" indent="0" algn="just">
              <a:buNone/>
            </a:pPr>
            <a:r>
              <a:rPr lang="en-US" dirty="0"/>
              <a:t>Engine is under test. The speed falls because of the loss power with one cylinder cut our, but is restored by reducing the load. The torque is measured again when the speed has its original </a:t>
            </a:r>
            <a:r>
              <a:rPr lang="en-US" dirty="0" smtClean="0"/>
              <a:t>value</a:t>
            </a:r>
            <a:endParaRPr lang="en-US" dirty="0"/>
          </a:p>
        </p:txBody>
      </p:sp>
      <p:sp>
        <p:nvSpPr>
          <p:cNvPr id="3" name="Date Placeholder 2"/>
          <p:cNvSpPr>
            <a:spLocks noGrp="1"/>
          </p:cNvSpPr>
          <p:nvPr>
            <p:ph type="dt" sz="half" idx="10"/>
          </p:nvPr>
        </p:nvSpPr>
        <p:spPr/>
        <p:txBody>
          <a:bodyPr/>
          <a:lstStyle/>
          <a:p>
            <a:fld id="{2135BA12-F86A-4139-8CD3-1BE8A6231DC0}" type="datetime1">
              <a:rPr lang="en-US" smtClean="0"/>
              <a:t>11/26/2019</a:t>
            </a:fld>
            <a:endParaRPr lang="en-US"/>
          </a:p>
        </p:txBody>
      </p:sp>
      <p:sp>
        <p:nvSpPr>
          <p:cNvPr id="4" name="Slide Number Placeholder 3"/>
          <p:cNvSpPr>
            <a:spLocks noGrp="1"/>
          </p:cNvSpPr>
          <p:nvPr>
            <p:ph type="sldNum" sz="quarter" idx="12"/>
          </p:nvPr>
        </p:nvSpPr>
        <p:spPr/>
        <p:txBody>
          <a:bodyPr/>
          <a:lstStyle/>
          <a:p>
            <a:fld id="{390417CF-F5B2-4511-B56F-5E9E50608625}" type="slidenum">
              <a:rPr lang="en-US" smtClean="0"/>
              <a:t>7</a:t>
            </a:fld>
            <a:endParaRPr lang="en-US"/>
          </a:p>
        </p:txBody>
      </p:sp>
    </p:spTree>
    <p:extLst>
      <p:ext uri="{BB962C8B-B14F-4D97-AF65-F5344CB8AC3E}">
        <p14:creationId xmlns:p14="http://schemas.microsoft.com/office/powerpoint/2010/main" val="1993857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Content Placeholder 1"/>
              <p:cNvSpPr>
                <a:spLocks noGrp="1"/>
              </p:cNvSpPr>
              <p:nvPr>
                <p:ph idx="1"/>
              </p:nvPr>
            </p:nvSpPr>
            <p:spPr>
              <a:xfrm>
                <a:off x="76200" y="762000"/>
                <a:ext cx="8839200" cy="5867400"/>
              </a:xfrm>
            </p:spPr>
            <p:txBody>
              <a:bodyPr>
                <a:noAutofit/>
              </a:bodyPr>
              <a:lstStyle/>
              <a:p>
                <a:pPr marL="0" indent="0" algn="just">
                  <a:buNone/>
                </a:pPr>
                <a:r>
                  <a:rPr lang="en-US" dirty="0" smtClean="0"/>
                  <a:t>If </a:t>
                </a:r>
                <a:r>
                  <a:rPr lang="en-US" dirty="0"/>
                  <a:t>the values of </a:t>
                </a:r>
                <a:r>
                  <a:rPr lang="en-US" dirty="0" err="1"/>
                  <a:t>i.p</a:t>
                </a:r>
                <a:r>
                  <a:rPr lang="en-US" dirty="0"/>
                  <a:t> of cylinders are denoted by I1, I2, I3 and I4 and the power loss in each cylinder L1, L2, L3 and L4. Then the value of </a:t>
                </a:r>
                <a:r>
                  <a:rPr lang="en-US" dirty="0"/>
                  <a:t>break </a:t>
                </a:r>
                <a:r>
                  <a:rPr lang="en-US" dirty="0"/>
                  <a:t>power B at the test speed with all cylinders firing is given by :</a:t>
                </a:r>
              </a:p>
              <a:p>
                <a:pPr marL="0" indent="0">
                  <a:buNone/>
                </a:pPr>
                <a:r>
                  <a:rPr lang="en-US" dirty="0"/>
                  <a:t> </a:t>
                </a:r>
                <a:r>
                  <a:rPr lang="en-US" dirty="0" smtClean="0"/>
                  <a:t>B</a:t>
                </a:r>
                <a:r>
                  <a:rPr lang="en-US" dirty="0"/>
                  <a:t> </a:t>
                </a:r>
                <a:r>
                  <a:rPr lang="en-US" dirty="0" smtClean="0"/>
                  <a:t>= </a:t>
                </a:r>
                <a:r>
                  <a:rPr lang="en-US" dirty="0"/>
                  <a:t>(</a:t>
                </a:r>
                <a14:m>
                  <m:oMath xmlns:m="http://schemas.openxmlformats.org/officeDocument/2006/math">
                    <m:sSub>
                      <m:sSubPr>
                        <m:ctrlPr>
                          <a:rPr lang="en-US" i="1" smtClean="0">
                            <a:latin typeface="Cambria Math" panose="02040503050406030204" pitchFamily="18" charset="0"/>
                          </a:rPr>
                        </m:ctrlPr>
                      </m:sSubPr>
                      <m:e>
                        <m:r>
                          <a:rPr lang="en-US" i="1">
                            <a:latin typeface="Cambria Math" panose="02040503050406030204" pitchFamily="18" charset="0"/>
                          </a:rPr>
                          <m:t>𝐼</m:t>
                        </m:r>
                      </m:e>
                      <m:sub>
                        <m:r>
                          <a:rPr lang="en-US" i="1">
                            <a:latin typeface="Cambria Math" panose="02040503050406030204" pitchFamily="18" charset="0"/>
                          </a:rPr>
                          <m:t>1</m:t>
                        </m:r>
                      </m:sub>
                    </m:sSub>
                  </m:oMath>
                </a14:m>
                <a:r>
                  <a:rPr lang="en-US" dirty="0"/>
                  <a:t> -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𝐿</m:t>
                        </m:r>
                      </m:e>
                      <m:sub>
                        <m:r>
                          <a:rPr lang="en-US" i="1">
                            <a:latin typeface="Cambria Math" panose="02040503050406030204" pitchFamily="18" charset="0"/>
                          </a:rPr>
                          <m:t>1</m:t>
                        </m:r>
                      </m:sub>
                    </m:sSub>
                  </m:oMath>
                </a14:m>
                <a:r>
                  <a:rPr lang="en-US" dirty="0"/>
                  <a:t>) +</a:t>
                </a:r>
                <a14:m>
                  <m:oMath xmlns:m="http://schemas.openxmlformats.org/officeDocument/2006/math">
                    <m:r>
                      <a:rPr lang="en-US" i="1">
                        <a:latin typeface="Cambria Math" panose="02040503050406030204" pitchFamily="18" charset="0"/>
                      </a:rPr>
                      <m:t> (</m:t>
                    </m:r>
                    <m:sSub>
                      <m:sSubPr>
                        <m:ctrlPr>
                          <a:rPr lang="en-US" i="1">
                            <a:latin typeface="Cambria Math" panose="02040503050406030204" pitchFamily="18" charset="0"/>
                          </a:rPr>
                        </m:ctrlPr>
                      </m:sSubPr>
                      <m:e>
                        <m:r>
                          <a:rPr lang="en-US" i="1">
                            <a:latin typeface="Cambria Math" panose="02040503050406030204" pitchFamily="18" charset="0"/>
                          </a:rPr>
                          <m:t>𝐼</m:t>
                        </m:r>
                      </m:e>
                      <m:sub>
                        <m:r>
                          <a:rPr lang="en-US" i="1">
                            <a:latin typeface="Cambria Math" panose="02040503050406030204" pitchFamily="18" charset="0"/>
                          </a:rPr>
                          <m:t>2</m:t>
                        </m:r>
                      </m:sub>
                    </m:sSub>
                  </m:oMath>
                </a14:m>
                <a:r>
                  <a:rPr lang="en-US" dirty="0"/>
                  <a:t> -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𝐿</m:t>
                        </m:r>
                      </m:e>
                      <m:sub>
                        <m:r>
                          <a:rPr lang="en-US" i="1">
                            <a:latin typeface="Cambria Math" panose="02040503050406030204" pitchFamily="18" charset="0"/>
                          </a:rPr>
                          <m:t>2</m:t>
                        </m:r>
                      </m:sub>
                    </m:sSub>
                  </m:oMath>
                </a14:m>
                <a:r>
                  <a:rPr lang="en-US" dirty="0"/>
                  <a:t>) +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𝐼</m:t>
                        </m:r>
                      </m:e>
                      <m:sub>
                        <m:r>
                          <a:rPr lang="en-US" i="1">
                            <a:latin typeface="Cambria Math" panose="02040503050406030204" pitchFamily="18" charset="0"/>
                          </a:rPr>
                          <m:t>3</m:t>
                        </m:r>
                      </m:sub>
                    </m:sSub>
                  </m:oMath>
                </a14:m>
                <a:r>
                  <a:rPr lang="en-US" dirty="0"/>
                  <a:t> -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𝐿</m:t>
                        </m:r>
                      </m:e>
                      <m:sub>
                        <m:r>
                          <a:rPr lang="en-US" i="1">
                            <a:latin typeface="Cambria Math" panose="02040503050406030204" pitchFamily="18" charset="0"/>
                          </a:rPr>
                          <m:t>3</m:t>
                        </m:r>
                      </m:sub>
                    </m:sSub>
                  </m:oMath>
                </a14:m>
                <a:r>
                  <a:rPr lang="en-US" dirty="0"/>
                  <a:t>) +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𝐼</m:t>
                        </m:r>
                      </m:e>
                      <m:sub>
                        <m:r>
                          <a:rPr lang="en-US" i="1">
                            <a:latin typeface="Cambria Math" panose="02040503050406030204" pitchFamily="18" charset="0"/>
                          </a:rPr>
                          <m:t>4</m:t>
                        </m:r>
                      </m:sub>
                    </m:sSub>
                  </m:oMath>
                </a14:m>
                <a:r>
                  <a:rPr lang="en-US" dirty="0"/>
                  <a:t> -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𝐿</m:t>
                        </m:r>
                      </m:e>
                      <m:sub>
                        <m:r>
                          <a:rPr lang="en-US" i="1">
                            <a:latin typeface="Cambria Math" panose="02040503050406030204" pitchFamily="18" charset="0"/>
                          </a:rPr>
                          <m:t>4</m:t>
                        </m:r>
                      </m:sub>
                    </m:sSub>
                  </m:oMath>
                </a14:m>
                <a:r>
                  <a:rPr lang="en-US" dirty="0"/>
                  <a:t>)  </a:t>
                </a:r>
                <a:endParaRPr lang="en-US" dirty="0"/>
              </a:p>
              <a:p>
                <a:pPr marL="0" indent="0">
                  <a:buNone/>
                </a:pPr>
                <a:r>
                  <a:rPr lang="en-US" dirty="0" smtClean="0"/>
                  <a:t>Disconnect Cylinder 1:</a:t>
                </a:r>
              </a:p>
              <a:p>
                <a:pPr marL="0" indent="0">
                  <a:buNone/>
                </a:pPr>
                <a:r>
                  <a:rPr lang="en-US" dirty="0" smtClean="0"/>
                  <a:t>B1 </a:t>
                </a:r>
                <a:r>
                  <a:rPr lang="en-US" dirty="0"/>
                  <a:t>= (</a:t>
                </a:r>
                <a14:m>
                  <m:oMath xmlns:m="http://schemas.openxmlformats.org/officeDocument/2006/math">
                    <m:r>
                      <a:rPr lang="en-US" b="0" i="1" smtClean="0">
                        <a:latin typeface="Cambria Math" panose="02040503050406030204" pitchFamily="18" charset="0"/>
                      </a:rPr>
                      <m:t>0</m:t>
                    </m:r>
                  </m:oMath>
                </a14:m>
                <a:r>
                  <a:rPr lang="en-US" dirty="0"/>
                  <a:t> -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𝐿</m:t>
                        </m:r>
                      </m:e>
                      <m:sub>
                        <m:r>
                          <a:rPr lang="en-US" i="1">
                            <a:latin typeface="Cambria Math" panose="02040503050406030204" pitchFamily="18" charset="0"/>
                          </a:rPr>
                          <m:t>1</m:t>
                        </m:r>
                      </m:sub>
                    </m:sSub>
                  </m:oMath>
                </a14:m>
                <a:r>
                  <a:rPr lang="en-US" dirty="0"/>
                  <a:t>) +</a:t>
                </a:r>
                <a14:m>
                  <m:oMath xmlns:m="http://schemas.openxmlformats.org/officeDocument/2006/math">
                    <m:r>
                      <a:rPr lang="en-US" i="1">
                        <a:latin typeface="Cambria Math" panose="02040503050406030204" pitchFamily="18" charset="0"/>
                      </a:rPr>
                      <m:t> (</m:t>
                    </m:r>
                    <m:sSub>
                      <m:sSubPr>
                        <m:ctrlPr>
                          <a:rPr lang="en-US" i="1">
                            <a:latin typeface="Cambria Math" panose="02040503050406030204" pitchFamily="18" charset="0"/>
                          </a:rPr>
                        </m:ctrlPr>
                      </m:sSubPr>
                      <m:e>
                        <m:r>
                          <a:rPr lang="en-US" i="1">
                            <a:latin typeface="Cambria Math" panose="02040503050406030204" pitchFamily="18" charset="0"/>
                          </a:rPr>
                          <m:t>𝐼</m:t>
                        </m:r>
                      </m:e>
                      <m:sub>
                        <m:r>
                          <a:rPr lang="en-US" i="1">
                            <a:latin typeface="Cambria Math" panose="02040503050406030204" pitchFamily="18" charset="0"/>
                          </a:rPr>
                          <m:t>2</m:t>
                        </m:r>
                      </m:sub>
                    </m:sSub>
                  </m:oMath>
                </a14:m>
                <a:r>
                  <a:rPr lang="en-US" dirty="0"/>
                  <a:t> -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𝐿</m:t>
                        </m:r>
                      </m:e>
                      <m:sub>
                        <m:r>
                          <a:rPr lang="en-US" i="1">
                            <a:latin typeface="Cambria Math" panose="02040503050406030204" pitchFamily="18" charset="0"/>
                          </a:rPr>
                          <m:t>2</m:t>
                        </m:r>
                      </m:sub>
                    </m:sSub>
                  </m:oMath>
                </a14:m>
                <a:r>
                  <a:rPr lang="en-US" dirty="0"/>
                  <a:t>) +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𝐼</m:t>
                        </m:r>
                      </m:e>
                      <m:sub>
                        <m:r>
                          <a:rPr lang="en-US" i="1">
                            <a:latin typeface="Cambria Math" panose="02040503050406030204" pitchFamily="18" charset="0"/>
                          </a:rPr>
                          <m:t>3</m:t>
                        </m:r>
                      </m:sub>
                    </m:sSub>
                  </m:oMath>
                </a14:m>
                <a:r>
                  <a:rPr lang="en-US" dirty="0"/>
                  <a:t> -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𝐿</m:t>
                        </m:r>
                      </m:e>
                      <m:sub>
                        <m:r>
                          <a:rPr lang="en-US" i="1">
                            <a:latin typeface="Cambria Math" panose="02040503050406030204" pitchFamily="18" charset="0"/>
                          </a:rPr>
                          <m:t>3</m:t>
                        </m:r>
                      </m:sub>
                    </m:sSub>
                  </m:oMath>
                </a14:m>
                <a:r>
                  <a:rPr lang="en-US" dirty="0"/>
                  <a:t>) +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𝐼</m:t>
                        </m:r>
                      </m:e>
                      <m:sub>
                        <m:r>
                          <a:rPr lang="en-US" i="1">
                            <a:latin typeface="Cambria Math" panose="02040503050406030204" pitchFamily="18" charset="0"/>
                          </a:rPr>
                          <m:t>4</m:t>
                        </m:r>
                      </m:sub>
                    </m:sSub>
                  </m:oMath>
                </a14:m>
                <a:r>
                  <a:rPr lang="en-US" dirty="0"/>
                  <a:t> -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𝐿</m:t>
                        </m:r>
                      </m:e>
                      <m:sub>
                        <m:r>
                          <a:rPr lang="en-US" i="1">
                            <a:latin typeface="Cambria Math" panose="02040503050406030204" pitchFamily="18" charset="0"/>
                          </a:rPr>
                          <m:t>4</m:t>
                        </m:r>
                      </m:sub>
                    </m:sSub>
                  </m:oMath>
                </a14:m>
                <a:r>
                  <a:rPr lang="en-US" dirty="0" smtClean="0"/>
                  <a:t>)</a:t>
                </a:r>
              </a:p>
              <a:p>
                <a:pPr marL="0" indent="0">
                  <a:buNone/>
                </a:pPr>
                <a:r>
                  <a:rPr lang="en-US" dirty="0" smtClean="0"/>
                  <a:t>By cutting out each cylinder in turn the values I2, I3, and I4 can be obtained.</a:t>
                </a:r>
              </a:p>
              <a:p>
                <a:pPr marL="0" indent="0">
                  <a:buNone/>
                </a:pPr>
                <a:r>
                  <a:rPr lang="en-US" dirty="0" smtClean="0"/>
                  <a:t>Then </a:t>
                </a:r>
                <a:r>
                  <a:rPr lang="en-US" i="1" dirty="0" smtClean="0"/>
                  <a:t>I</a:t>
                </a:r>
                <a:r>
                  <a:rPr lang="en-US" dirty="0" smtClean="0"/>
                  <a:t> </a:t>
                </a:r>
                <a:r>
                  <a:rPr lang="en-US" dirty="0"/>
                  <a:t>=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𝐼</m:t>
                        </m:r>
                      </m:e>
                      <m:sub>
                        <m:r>
                          <a:rPr lang="en-US" i="1">
                            <a:latin typeface="Cambria Math" panose="02040503050406030204" pitchFamily="18" charset="0"/>
                          </a:rPr>
                          <m:t>1</m:t>
                        </m:r>
                      </m:sub>
                    </m:sSub>
                  </m:oMath>
                </a14:m>
                <a:r>
                  <a:rPr lang="en-US" dirty="0" smtClean="0"/>
                  <a:t> </a:t>
                </a:r>
                <a:r>
                  <a:rPr lang="en-US" dirty="0"/>
                  <a:t>+</a:t>
                </a:r>
                <a14:m>
                  <m:oMath xmlns:m="http://schemas.openxmlformats.org/officeDocument/2006/math">
                    <m:r>
                      <a:rPr lang="en-US" i="1">
                        <a:latin typeface="Cambria Math" panose="02040503050406030204" pitchFamily="18" charset="0"/>
                      </a:rPr>
                      <m:t> </m:t>
                    </m:r>
                    <m:sSub>
                      <m:sSubPr>
                        <m:ctrlPr>
                          <a:rPr lang="en-US" i="1">
                            <a:latin typeface="Cambria Math" panose="02040503050406030204" pitchFamily="18" charset="0"/>
                          </a:rPr>
                        </m:ctrlPr>
                      </m:sSubPr>
                      <m:e>
                        <m:r>
                          <a:rPr lang="en-US" i="1">
                            <a:latin typeface="Cambria Math" panose="02040503050406030204" pitchFamily="18" charset="0"/>
                          </a:rPr>
                          <m:t>𝐼</m:t>
                        </m:r>
                      </m:e>
                      <m:sub>
                        <m:r>
                          <a:rPr lang="en-US" i="1">
                            <a:latin typeface="Cambria Math" panose="02040503050406030204" pitchFamily="18" charset="0"/>
                          </a:rPr>
                          <m:t>2</m:t>
                        </m:r>
                      </m:sub>
                    </m:sSub>
                  </m:oMath>
                </a14:m>
                <a:r>
                  <a:rPr lang="en-US" dirty="0"/>
                  <a:t> </a:t>
                </a:r>
                <a:r>
                  <a:rPr lang="en-US" dirty="0" smtClean="0"/>
                  <a:t>+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𝐼</m:t>
                        </m:r>
                      </m:e>
                      <m:sub>
                        <m:r>
                          <a:rPr lang="en-US" i="1">
                            <a:latin typeface="Cambria Math" panose="02040503050406030204" pitchFamily="18" charset="0"/>
                          </a:rPr>
                          <m:t>3</m:t>
                        </m:r>
                      </m:sub>
                    </m:sSub>
                  </m:oMath>
                </a14:m>
                <a:r>
                  <a:rPr lang="en-US" dirty="0" smtClean="0"/>
                  <a:t> + </a:t>
                </a:r>
                <a14:m>
                  <m:oMath xmlns:m="http://schemas.openxmlformats.org/officeDocument/2006/math">
                    <m:sSub>
                      <m:sSubPr>
                        <m:ctrlPr>
                          <a:rPr lang="en-US" i="1" smtClean="0">
                            <a:latin typeface="Cambria Math" panose="02040503050406030204" pitchFamily="18" charset="0"/>
                          </a:rPr>
                        </m:ctrlPr>
                      </m:sSubPr>
                      <m:e>
                        <m:r>
                          <a:rPr lang="en-US" i="1">
                            <a:latin typeface="Cambria Math" panose="02040503050406030204" pitchFamily="18" charset="0"/>
                          </a:rPr>
                          <m:t>𝐼</m:t>
                        </m:r>
                      </m:e>
                      <m:sub>
                        <m:r>
                          <a:rPr lang="en-US" i="1">
                            <a:latin typeface="Cambria Math" panose="02040503050406030204" pitchFamily="18" charset="0"/>
                          </a:rPr>
                          <m:t>4</m:t>
                        </m:r>
                      </m:sub>
                    </m:sSub>
                  </m:oMath>
                </a14:m>
                <a:endParaRPr lang="en-US" dirty="0"/>
              </a:p>
            </p:txBody>
          </p:sp>
        </mc:Choice>
        <mc:Fallback>
          <p:sp>
            <p:nvSpPr>
              <p:cNvPr id="2" name="Content Placeholder 1"/>
              <p:cNvSpPr>
                <a:spLocks noGrp="1" noRot="1" noChangeAspect="1" noMove="1" noResize="1" noEditPoints="1" noAdjustHandles="1" noChangeArrowheads="1" noChangeShapeType="1" noTextEdit="1"/>
              </p:cNvSpPr>
              <p:nvPr>
                <p:ph idx="1"/>
              </p:nvPr>
            </p:nvSpPr>
            <p:spPr>
              <a:xfrm>
                <a:off x="76200" y="762000"/>
                <a:ext cx="8839200" cy="5867400"/>
              </a:xfrm>
              <a:blipFill rotWithShape="0">
                <a:blip r:embed="rId2"/>
                <a:stretch>
                  <a:fillRect l="-1793" t="-1350" r="-1793"/>
                </a:stretch>
              </a:blipFill>
            </p:spPr>
            <p:txBody>
              <a:bodyPr/>
              <a:lstStyle/>
              <a:p>
                <a:r>
                  <a:rPr lang="en-US">
                    <a:noFill/>
                  </a:rPr>
                  <a:t> </a:t>
                </a:r>
              </a:p>
            </p:txBody>
          </p:sp>
        </mc:Fallback>
      </mc:AlternateContent>
      <p:sp>
        <p:nvSpPr>
          <p:cNvPr id="3" name="Date Placeholder 2"/>
          <p:cNvSpPr>
            <a:spLocks noGrp="1"/>
          </p:cNvSpPr>
          <p:nvPr>
            <p:ph type="dt" sz="half" idx="10"/>
          </p:nvPr>
        </p:nvSpPr>
        <p:spPr/>
        <p:txBody>
          <a:bodyPr/>
          <a:lstStyle/>
          <a:p>
            <a:fld id="{2135BA12-F86A-4139-8CD3-1BE8A6231DC0}" type="datetime1">
              <a:rPr lang="en-US" smtClean="0"/>
              <a:t>11/26/2019</a:t>
            </a:fld>
            <a:endParaRPr lang="en-US"/>
          </a:p>
        </p:txBody>
      </p:sp>
      <p:sp>
        <p:nvSpPr>
          <p:cNvPr id="4" name="Slide Number Placeholder 3"/>
          <p:cNvSpPr>
            <a:spLocks noGrp="1"/>
          </p:cNvSpPr>
          <p:nvPr>
            <p:ph type="sldNum" sz="quarter" idx="12"/>
          </p:nvPr>
        </p:nvSpPr>
        <p:spPr/>
        <p:txBody>
          <a:bodyPr/>
          <a:lstStyle/>
          <a:p>
            <a:fld id="{390417CF-F5B2-4511-B56F-5E9E50608625}" type="slidenum">
              <a:rPr lang="en-US" smtClean="0"/>
              <a:t>8</a:t>
            </a:fld>
            <a:endParaRPr lang="en-US"/>
          </a:p>
        </p:txBody>
      </p:sp>
    </p:spTree>
    <p:extLst>
      <p:ext uri="{BB962C8B-B14F-4D97-AF65-F5344CB8AC3E}">
        <p14:creationId xmlns:p14="http://schemas.microsoft.com/office/powerpoint/2010/main" val="28261679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5364163"/>
          </a:xfrm>
        </p:spPr>
        <p:txBody>
          <a:bodyPr>
            <a:normAutofit/>
          </a:bodyPr>
          <a:lstStyle/>
          <a:p>
            <a:pPr marL="0" indent="0">
              <a:buNone/>
            </a:pPr>
            <a:r>
              <a:rPr lang="en-US" dirty="0">
                <a:latin typeface="Arial" panose="020B0604020202020204" pitchFamily="34" charset="0"/>
                <a:cs typeface="Arial" panose="020B0604020202020204" pitchFamily="34" charset="0"/>
              </a:rPr>
              <a:t> </a:t>
            </a:r>
            <a:r>
              <a:rPr lang="en-US" sz="3600" dirty="0">
                <a:latin typeface="Arial" panose="020B0604020202020204" pitchFamily="34" charset="0"/>
                <a:cs typeface="Arial" panose="020B0604020202020204" pitchFamily="34" charset="0"/>
              </a:rPr>
              <a:t>The deficiencies of </a:t>
            </a:r>
            <a:r>
              <a:rPr lang="en-US" sz="3600" dirty="0" smtClean="0">
                <a:latin typeface="Arial" panose="020B0604020202020204" pitchFamily="34" charset="0"/>
                <a:cs typeface="Arial" panose="020B0604020202020204" pitchFamily="34" charset="0"/>
              </a:rPr>
              <a:t>Morse Test </a:t>
            </a:r>
            <a:r>
              <a:rPr lang="en-US" sz="3600" dirty="0">
                <a:latin typeface="Arial" panose="020B0604020202020204" pitchFamily="34" charset="0"/>
                <a:cs typeface="Arial" panose="020B0604020202020204" pitchFamily="34" charset="0"/>
              </a:rPr>
              <a:t>method are:</a:t>
            </a:r>
          </a:p>
          <a:p>
            <a:pPr marL="514350" lvl="0" indent="-514350">
              <a:buFont typeface="+mj-lt"/>
              <a:buAutoNum type="arabicPeriod"/>
            </a:pPr>
            <a:r>
              <a:rPr lang="en-US" sz="3600" dirty="0">
                <a:latin typeface="Arial" panose="020B0604020202020204" pitchFamily="34" charset="0"/>
                <a:cs typeface="Arial" panose="020B0604020202020204" pitchFamily="34" charset="0"/>
              </a:rPr>
              <a:t>The friction loss is different between firing and motoring</a:t>
            </a:r>
            <a:r>
              <a:rPr lang="en-US" sz="3600" dirty="0" smtClean="0">
                <a:latin typeface="Arial" panose="020B0604020202020204" pitchFamily="34" charset="0"/>
                <a:cs typeface="Arial" panose="020B0604020202020204" pitchFamily="34" charset="0"/>
              </a:rPr>
              <a:t>.</a:t>
            </a:r>
          </a:p>
          <a:p>
            <a:pPr marL="514350" lvl="0" indent="-514350">
              <a:buFont typeface="+mj-lt"/>
              <a:buAutoNum type="arabicPeriod"/>
            </a:pPr>
            <a:r>
              <a:rPr lang="en-US" sz="3600" dirty="0" smtClean="0">
                <a:latin typeface="Arial" panose="020B0604020202020204" pitchFamily="34" charset="0"/>
                <a:cs typeface="Arial" panose="020B0604020202020204" pitchFamily="34" charset="0"/>
              </a:rPr>
              <a:t>The </a:t>
            </a:r>
            <a:r>
              <a:rPr lang="en-US" sz="3600" dirty="0">
                <a:latin typeface="Arial" panose="020B0604020202020204" pitchFamily="34" charset="0"/>
                <a:cs typeface="Arial" panose="020B0604020202020204" pitchFamily="34" charset="0"/>
              </a:rPr>
              <a:t>mixture distribution between cylinders is upset when one of them is cut off.</a:t>
            </a:r>
          </a:p>
          <a:p>
            <a:pPr marL="0" indent="0">
              <a:buNone/>
            </a:pPr>
            <a:r>
              <a:rPr lang="en-US" dirty="0" smtClean="0">
                <a:latin typeface="Arial" panose="020B0604020202020204" pitchFamily="34" charset="0"/>
                <a:cs typeface="Arial" panose="020B0604020202020204" pitchFamily="34" charset="0"/>
              </a:rPr>
              <a:t> </a:t>
            </a:r>
            <a:endParaRPr lang="en-US" dirty="0"/>
          </a:p>
        </p:txBody>
      </p:sp>
      <p:sp>
        <p:nvSpPr>
          <p:cNvPr id="3" name="Date Placeholder 2"/>
          <p:cNvSpPr>
            <a:spLocks noGrp="1"/>
          </p:cNvSpPr>
          <p:nvPr>
            <p:ph type="dt" sz="half" idx="10"/>
          </p:nvPr>
        </p:nvSpPr>
        <p:spPr/>
        <p:txBody>
          <a:bodyPr/>
          <a:lstStyle/>
          <a:p>
            <a:fld id="{2135BA12-F86A-4139-8CD3-1BE8A6231DC0}" type="datetime1">
              <a:rPr lang="en-US" smtClean="0"/>
              <a:t>11/26/2019</a:t>
            </a:fld>
            <a:endParaRPr lang="en-US"/>
          </a:p>
        </p:txBody>
      </p:sp>
      <p:sp>
        <p:nvSpPr>
          <p:cNvPr id="4" name="Slide Number Placeholder 3"/>
          <p:cNvSpPr>
            <a:spLocks noGrp="1"/>
          </p:cNvSpPr>
          <p:nvPr>
            <p:ph type="sldNum" sz="quarter" idx="12"/>
          </p:nvPr>
        </p:nvSpPr>
        <p:spPr/>
        <p:txBody>
          <a:bodyPr/>
          <a:lstStyle/>
          <a:p>
            <a:fld id="{390417CF-F5B2-4511-B56F-5E9E50608625}" type="slidenum">
              <a:rPr lang="en-US" smtClean="0"/>
              <a:t>9</a:t>
            </a:fld>
            <a:endParaRPr lang="en-US"/>
          </a:p>
        </p:txBody>
      </p:sp>
    </p:spTree>
    <p:extLst>
      <p:ext uri="{BB962C8B-B14F-4D97-AF65-F5344CB8AC3E}">
        <p14:creationId xmlns:p14="http://schemas.microsoft.com/office/powerpoint/2010/main" val="14533098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2855</TotalTime>
  <Words>598</Words>
  <Application>Microsoft Office PowerPoint</Application>
  <PresentationFormat>On-screen Show (4:3)</PresentationFormat>
  <Paragraphs>77</Paragraphs>
  <Slides>11</Slides>
  <Notes>3</Notes>
  <HiddenSlides>0</HiddenSlides>
  <MMClips>0</MMClips>
  <ScaleCrop>false</ScaleCrop>
  <HeadingPairs>
    <vt:vector size="6" baseType="variant">
      <vt:variant>
        <vt:lpstr>Fonts Used</vt:lpstr>
      </vt:variant>
      <vt:variant>
        <vt:i4>9</vt:i4>
      </vt:variant>
      <vt:variant>
        <vt:lpstr>Theme</vt:lpstr>
      </vt:variant>
      <vt:variant>
        <vt:i4>3</vt:i4>
      </vt:variant>
      <vt:variant>
        <vt:lpstr>Slide Titles</vt:lpstr>
      </vt:variant>
      <vt:variant>
        <vt:i4>11</vt:i4>
      </vt:variant>
    </vt:vector>
  </HeadingPairs>
  <TitlesOfParts>
    <vt:vector size="23" baseType="lpstr">
      <vt:lpstr>Adobe Ming Std L</vt:lpstr>
      <vt:lpstr>Adobe Myungjo Std M</vt:lpstr>
      <vt:lpstr>Andalus</vt:lpstr>
      <vt:lpstr>Arabic Typesetting</vt:lpstr>
      <vt:lpstr>Arial</vt:lpstr>
      <vt:lpstr>Calibri</vt:lpstr>
      <vt:lpstr>Cambria Math</vt:lpstr>
      <vt:lpstr>Century</vt:lpstr>
      <vt:lpstr>Times New Roman</vt:lpstr>
      <vt:lpstr>Office Theme</vt:lpstr>
      <vt:lpstr>1_Office Theme</vt:lpstr>
      <vt:lpstr>2_Office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bzuadmin</cp:lastModifiedBy>
  <cp:revision>155</cp:revision>
  <dcterms:created xsi:type="dcterms:W3CDTF">2018-08-01T06:26:41Z</dcterms:created>
  <dcterms:modified xsi:type="dcterms:W3CDTF">2019-11-26T21:44:46Z</dcterms:modified>
</cp:coreProperties>
</file>